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0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7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2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5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15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904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505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7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0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7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3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D40B596-D152-487D-AA83-9FB44E519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3000" dirty="0" err="1">
                <a:solidFill>
                  <a:schemeClr val="tx2">
                    <a:lumMod val="50000"/>
                  </a:schemeClr>
                </a:solidFill>
              </a:rPr>
              <a:t>Nutraspect</a:t>
            </a:r>
            <a:endParaRPr lang="it-IT" sz="3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Your fitness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journey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starts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here</a:t>
            </a: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48A01B-D87C-445D-BE2F-B154C8FE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1" y="1954305"/>
            <a:ext cx="2572874" cy="25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3E8E3-1B87-4E35-9E8B-44EA1B91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AF216-0BE6-4556-BF7E-8A48B8B7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3477"/>
            <a:ext cx="10178322" cy="448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NutrAspect</a:t>
            </a:r>
            <a:r>
              <a:rPr lang="it-IT" dirty="0"/>
              <a:t> è stato progettato tenendo in considerazione eventuali </a:t>
            </a:r>
            <a:r>
              <a:rPr lang="it-IT" b="1" dirty="0"/>
              <a:t>feature</a:t>
            </a:r>
            <a:r>
              <a:rPr lang="it-IT" dirty="0"/>
              <a:t> che in </a:t>
            </a:r>
            <a:r>
              <a:rPr lang="it-IT" b="1" dirty="0"/>
              <a:t>futuro</a:t>
            </a:r>
            <a:r>
              <a:rPr lang="it-IT" dirty="0"/>
              <a:t> potrebbero essere implementate: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r>
              <a:rPr lang="it-IT" b="1" dirty="0"/>
              <a:t>Automatizzazione</a:t>
            </a:r>
            <a:r>
              <a:rPr lang="it-IT" dirty="0"/>
              <a:t> per l’inserimento di un alimento tramite </a:t>
            </a:r>
            <a:r>
              <a:rPr lang="it-IT" b="1" dirty="0"/>
              <a:t>API</a:t>
            </a:r>
            <a:r>
              <a:rPr lang="it-IT" dirty="0"/>
              <a:t> esterne</a:t>
            </a:r>
          </a:p>
          <a:p>
            <a:endParaRPr lang="it-IT" dirty="0"/>
          </a:p>
          <a:p>
            <a:r>
              <a:rPr lang="it-IT" dirty="0"/>
              <a:t>Inserimento di un piano d’abbonamento </a:t>
            </a:r>
            <a:r>
              <a:rPr lang="it-IT" b="1" dirty="0"/>
              <a:t>premium</a:t>
            </a:r>
          </a:p>
          <a:p>
            <a:endParaRPr lang="it-IT" b="1" dirty="0"/>
          </a:p>
          <a:p>
            <a:r>
              <a:rPr lang="it-IT" dirty="0"/>
              <a:t>Renderla da semplice Web App ad una </a:t>
            </a:r>
            <a:r>
              <a:rPr lang="it-IT" b="1" dirty="0"/>
              <a:t>Progressive Web App</a:t>
            </a:r>
          </a:p>
          <a:p>
            <a:endParaRPr lang="it-IT" b="1" dirty="0"/>
          </a:p>
          <a:p>
            <a:r>
              <a:rPr lang="it-IT" dirty="0"/>
              <a:t>Integrazione con applicazioni di tracking per </a:t>
            </a:r>
            <a:r>
              <a:rPr lang="it-IT" b="1" dirty="0"/>
              <a:t>attività sportive</a:t>
            </a:r>
          </a:p>
        </p:txBody>
      </p:sp>
    </p:spTree>
    <p:extLst>
      <p:ext uri="{BB962C8B-B14F-4D97-AF65-F5344CB8AC3E}">
        <p14:creationId xmlns:p14="http://schemas.microsoft.com/office/powerpoint/2010/main" val="337633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963A-1835-4231-952D-71EC959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959" y="5484040"/>
            <a:ext cx="10178322" cy="1492132"/>
          </a:xfrm>
        </p:spPr>
        <p:txBody>
          <a:bodyPr/>
          <a:lstStyle/>
          <a:p>
            <a:r>
              <a:rPr lang="it-IT" cap="none" dirty="0"/>
              <a:t>Grazie per l’</a:t>
            </a:r>
            <a:r>
              <a:rPr lang="it-IT" cap="none" dirty="0" err="1"/>
              <a:t>attenzi</a:t>
            </a:r>
            <a:r>
              <a:rPr lang="it-IT" cap="none" dirty="0"/>
              <a:t>   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DE9F58-CC38-47CF-BD06-0AA3FC84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653742"/>
            <a:ext cx="441512" cy="4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438AF-D64A-48D2-9D0E-1BD80309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F7839-EF20-4D78-936A-EB62A948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36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NutrAspect</a:t>
            </a:r>
            <a:r>
              <a:rPr lang="it-IT" dirty="0"/>
              <a:t> è un </a:t>
            </a:r>
            <a:r>
              <a:rPr lang="it-IT" b="1" dirty="0"/>
              <a:t>applicativo web</a:t>
            </a:r>
            <a:r>
              <a:rPr lang="it-IT" dirty="0"/>
              <a:t> che fornisce servizi per il tracking della propria nutrizione, andamento del peso corporeo e dell’idratazione avendo sotto controllo tutti i parametri importanti.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D8FE2E-9496-4D14-B802-23A1274B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57" y="2828499"/>
            <a:ext cx="6563501" cy="33424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4B95FE-566A-4C69-A6E2-5ED4E202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8" y="2454159"/>
            <a:ext cx="2237174" cy="409113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0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1B3E5-6F89-4D06-B9D7-B2C5FF9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- Servizi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34004-9C2F-4A28-8B50-D2446685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5"/>
            <a:ext cx="10178322" cy="69536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Alla data attuale, </a:t>
            </a:r>
            <a:r>
              <a:rPr lang="it-IT" dirty="0" err="1"/>
              <a:t>NutrAspect</a:t>
            </a:r>
            <a:r>
              <a:rPr lang="it-IT" dirty="0"/>
              <a:t> supporta i seguenti </a:t>
            </a:r>
            <a:r>
              <a:rPr lang="it-IT" b="1" dirty="0"/>
              <a:t>servizi</a:t>
            </a:r>
            <a:r>
              <a:rPr lang="it-IT" dirty="0"/>
              <a:t>: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91F984D4-B008-408B-B068-D3EF7FBA00A2}"/>
              </a:ext>
            </a:extLst>
          </p:cNvPr>
          <p:cNvSpPr/>
          <p:nvPr/>
        </p:nvSpPr>
        <p:spPr>
          <a:xfrm>
            <a:off x="1840675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Elemento grafico 7" descr="Sicurezza alimentare con riempimento a tinta unita">
            <a:extLst>
              <a:ext uri="{FF2B5EF4-FFF2-40B4-BE49-F238E27FC236}">
                <a16:creationId xmlns:a16="http://schemas.microsoft.com/office/drawing/2014/main" id="{35563849-A777-40BD-AE25-507B946A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95053" y="2663040"/>
            <a:ext cx="765960" cy="76596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3489146-5576-4D8E-8D59-1357B6D8B3FE}"/>
              </a:ext>
            </a:extLst>
          </p:cNvPr>
          <p:cNvSpPr txBox="1">
            <a:spLocks/>
          </p:cNvSpPr>
          <p:nvPr/>
        </p:nvSpPr>
        <p:spPr>
          <a:xfrm>
            <a:off x="1006839" y="3764478"/>
            <a:ext cx="10178322" cy="69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Selezione alimento     Monitoraggio acqua      Gestione profilo       Controllo del peso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1FDF8EE3-EB7B-451B-AF17-2C17A45BDB9E}"/>
              </a:ext>
            </a:extLst>
          </p:cNvPr>
          <p:cNvSpPr/>
          <p:nvPr/>
        </p:nvSpPr>
        <p:spPr>
          <a:xfrm>
            <a:off x="4108862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 descr="Bottiglia d'acqua con riempimento a tinta unita">
            <a:extLst>
              <a:ext uri="{FF2B5EF4-FFF2-40B4-BE49-F238E27FC236}">
                <a16:creationId xmlns:a16="http://schemas.microsoft.com/office/drawing/2014/main" id="{B608FC73-5AFA-4BA9-8EE4-68AC18A40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63240" y="2663040"/>
            <a:ext cx="765960" cy="765960"/>
          </a:xfrm>
          <a:prstGeom prst="rect">
            <a:avLst/>
          </a:prstGeom>
        </p:spPr>
      </p:pic>
      <p:sp>
        <p:nvSpPr>
          <p:cNvPr id="15" name="Connettore 14">
            <a:extLst>
              <a:ext uri="{FF2B5EF4-FFF2-40B4-BE49-F238E27FC236}">
                <a16:creationId xmlns:a16="http://schemas.microsoft.com/office/drawing/2014/main" id="{F8C3E46A-F3EB-4FE4-AC44-93D9F6C7CC3B}"/>
              </a:ext>
            </a:extLst>
          </p:cNvPr>
          <p:cNvSpPr/>
          <p:nvPr/>
        </p:nvSpPr>
        <p:spPr>
          <a:xfrm>
            <a:off x="6379033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 descr="Utente con riempimento a tinta unita">
            <a:extLst>
              <a:ext uri="{FF2B5EF4-FFF2-40B4-BE49-F238E27FC236}">
                <a16:creationId xmlns:a16="http://schemas.microsoft.com/office/drawing/2014/main" id="{B201FA26-418F-4ED9-9012-8BC1DA0DE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533411" y="2663040"/>
            <a:ext cx="765960" cy="765960"/>
          </a:xfrm>
          <a:prstGeom prst="rect">
            <a:avLst/>
          </a:prstGeom>
        </p:spPr>
      </p:pic>
      <p:sp>
        <p:nvSpPr>
          <p:cNvPr id="17" name="Connettore 16">
            <a:extLst>
              <a:ext uri="{FF2B5EF4-FFF2-40B4-BE49-F238E27FC236}">
                <a16:creationId xmlns:a16="http://schemas.microsoft.com/office/drawing/2014/main" id="{9576C00D-5878-4C1B-BDB8-C4075C4E6636}"/>
              </a:ext>
            </a:extLst>
          </p:cNvPr>
          <p:cNvSpPr/>
          <p:nvPr/>
        </p:nvSpPr>
        <p:spPr>
          <a:xfrm>
            <a:off x="8649204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Perdita di peso con riempimento a tinta unita">
            <a:extLst>
              <a:ext uri="{FF2B5EF4-FFF2-40B4-BE49-F238E27FC236}">
                <a16:creationId xmlns:a16="http://schemas.microsoft.com/office/drawing/2014/main" id="{0A69097F-7970-4023-ADB0-935CB3FAB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03582" y="2663040"/>
            <a:ext cx="765960" cy="765960"/>
          </a:xfrm>
          <a:prstGeom prst="rect">
            <a:avLst/>
          </a:prstGeom>
        </p:spPr>
      </p:pic>
      <p:sp>
        <p:nvSpPr>
          <p:cNvPr id="19" name="Connettore 18">
            <a:extLst>
              <a:ext uri="{FF2B5EF4-FFF2-40B4-BE49-F238E27FC236}">
                <a16:creationId xmlns:a16="http://schemas.microsoft.com/office/drawing/2014/main" id="{8BF2875B-8052-4AF8-BD2B-59E8650E3D7A}"/>
              </a:ext>
            </a:extLst>
          </p:cNvPr>
          <p:cNvSpPr/>
          <p:nvPr/>
        </p:nvSpPr>
        <p:spPr>
          <a:xfrm>
            <a:off x="3105397" y="438971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B418EFA8-80FD-4963-BA44-D6A39BF21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59775" y="4544094"/>
            <a:ext cx="765960" cy="765960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C23948B-11B9-4757-8381-4B11E42A867A}"/>
              </a:ext>
            </a:extLst>
          </p:cNvPr>
          <p:cNvSpPr txBox="1">
            <a:spLocks/>
          </p:cNvSpPr>
          <p:nvPr/>
        </p:nvSpPr>
        <p:spPr>
          <a:xfrm>
            <a:off x="2271561" y="5645532"/>
            <a:ext cx="7240574" cy="69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        Aggiunta cibo             Monitoraggio valori               Obiettivi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         dall’utente		     nutrizionali	         personalizzati</a:t>
            </a:r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8CE42F2F-1E3A-4996-824B-3093393357B0}"/>
              </a:ext>
            </a:extLst>
          </p:cNvPr>
          <p:cNvSpPr/>
          <p:nvPr/>
        </p:nvSpPr>
        <p:spPr>
          <a:xfrm>
            <a:off x="5322707" y="441438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Elemento grafico 24" descr="Grafico a barre con riempimento a tinta unita">
            <a:extLst>
              <a:ext uri="{FF2B5EF4-FFF2-40B4-BE49-F238E27FC236}">
                <a16:creationId xmlns:a16="http://schemas.microsoft.com/office/drawing/2014/main" id="{5B25AFF5-6828-4CA1-8CEE-13792B2D35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77085" y="4568764"/>
            <a:ext cx="765960" cy="765960"/>
          </a:xfrm>
          <a:prstGeom prst="rect">
            <a:avLst/>
          </a:prstGeom>
        </p:spPr>
      </p:pic>
      <p:sp>
        <p:nvSpPr>
          <p:cNvPr id="26" name="Connettore 25">
            <a:extLst>
              <a:ext uri="{FF2B5EF4-FFF2-40B4-BE49-F238E27FC236}">
                <a16:creationId xmlns:a16="http://schemas.microsoft.com/office/drawing/2014/main" id="{A2C19719-7252-445E-A919-26E44573058A}"/>
              </a:ext>
            </a:extLst>
          </p:cNvPr>
          <p:cNvSpPr/>
          <p:nvPr/>
        </p:nvSpPr>
        <p:spPr>
          <a:xfrm>
            <a:off x="7540017" y="441438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Elemento grafico 26" descr="Pubblico di riferimento con riempimento a tinta unita">
            <a:extLst>
              <a:ext uri="{FF2B5EF4-FFF2-40B4-BE49-F238E27FC236}">
                <a16:creationId xmlns:a16="http://schemas.microsoft.com/office/drawing/2014/main" id="{FA5FFD24-98B5-42B5-AE77-5F3E0966C9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94395" y="4568764"/>
            <a:ext cx="765960" cy="7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550BB-EEF0-4FA0-A57A-1F179A67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Gli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0B707-8B38-4210-A206-82293A65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235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Potendo ogni utente richiedere l’aggiunta di un alimento, </a:t>
            </a:r>
            <a:r>
              <a:rPr lang="it-IT" b="1" dirty="0"/>
              <a:t>l’admin</a:t>
            </a:r>
            <a:r>
              <a:rPr lang="it-IT" dirty="0"/>
              <a:t> svolge un ruolo fondamentale per </a:t>
            </a:r>
            <a:r>
              <a:rPr lang="it-IT" b="1" dirty="0"/>
              <a:t>filtrare</a:t>
            </a:r>
            <a:r>
              <a:rPr lang="it-IT" dirty="0"/>
              <a:t> per </a:t>
            </a:r>
            <a:r>
              <a:rPr lang="it-IT" b="1" dirty="0"/>
              <a:t>verificare</a:t>
            </a:r>
            <a:r>
              <a:rPr lang="it-IT" dirty="0"/>
              <a:t> quanto aggiunto dall’utente.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0B049E9-AE44-48D0-88D4-5E969C45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55" y="3184367"/>
            <a:ext cx="8751832" cy="31735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4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E4FC1-270F-43AE-9F9C-7DB7310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C0C25-8941-4DE8-BC69-1C583F3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6604"/>
            <a:ext cx="10178322" cy="83721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</a:t>
            </a:r>
            <a:r>
              <a:rPr lang="it-IT" b="1" dirty="0"/>
              <a:t>utenti</a:t>
            </a:r>
            <a:r>
              <a:rPr lang="it-IT" dirty="0"/>
              <a:t> sono i maggiori </a:t>
            </a:r>
            <a:r>
              <a:rPr lang="it-IT" dirty="0" err="1"/>
              <a:t>usufruitori</a:t>
            </a:r>
            <a:r>
              <a:rPr lang="it-IT" dirty="0"/>
              <a:t> dei servizi precedentemente elencati.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13E79C-76CC-45B0-BE0E-73728FB5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24" y="2300437"/>
            <a:ext cx="7659598" cy="32272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6CE87B-DCF7-4974-AD25-7251328C4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3" y="1968378"/>
            <a:ext cx="2216446" cy="43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7DAD62B-BB87-4180-994C-6063A1A5BD3A}"/>
              </a:ext>
            </a:extLst>
          </p:cNvPr>
          <p:cNvSpPr txBox="1">
            <a:spLocks/>
          </p:cNvSpPr>
          <p:nvPr/>
        </p:nvSpPr>
        <p:spPr>
          <a:xfrm>
            <a:off x="9069963" y="2881018"/>
            <a:ext cx="2501232" cy="167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Ogni funzionalità potrà essere acceduta facilmente sempre in </a:t>
            </a:r>
            <a:r>
              <a:rPr lang="it-IT" b="1" dirty="0"/>
              <a:t>pochi click</a:t>
            </a:r>
          </a:p>
        </p:txBody>
      </p:sp>
    </p:spTree>
    <p:extLst>
      <p:ext uri="{BB962C8B-B14F-4D97-AF65-F5344CB8AC3E}">
        <p14:creationId xmlns:p14="http://schemas.microsoft.com/office/powerpoint/2010/main" val="408981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EFBB1-88EB-4441-995B-58BEF99C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Le 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7F6CB2-E5DE-465B-8CDD-49EE41E2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20043"/>
            <a:ext cx="10267387" cy="6056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Le </a:t>
            </a:r>
            <a:r>
              <a:rPr lang="it-IT" b="1" dirty="0"/>
              <a:t>tecnologie</a:t>
            </a:r>
            <a:r>
              <a:rPr lang="it-IT" dirty="0"/>
              <a:t> utilizzate per la realizzazione di </a:t>
            </a:r>
            <a:r>
              <a:rPr lang="it-IT" dirty="0" err="1"/>
              <a:t>NutrAspect</a:t>
            </a:r>
            <a:r>
              <a:rPr lang="it-IT" dirty="0"/>
              <a:t>, oltre </a:t>
            </a:r>
            <a:r>
              <a:rPr lang="it-IT" b="1" dirty="0"/>
              <a:t>HTML5</a:t>
            </a:r>
            <a:r>
              <a:rPr lang="it-IT" dirty="0"/>
              <a:t>,</a:t>
            </a:r>
            <a:r>
              <a:rPr lang="it-IT" b="1" dirty="0"/>
              <a:t> CSS3 </a:t>
            </a:r>
            <a:r>
              <a:rPr lang="it-IT" dirty="0"/>
              <a:t>e</a:t>
            </a:r>
            <a:r>
              <a:rPr lang="it-IT" b="1" dirty="0"/>
              <a:t> </a:t>
            </a:r>
            <a:r>
              <a:rPr lang="it-IT" b="1" dirty="0" err="1"/>
              <a:t>Javascript</a:t>
            </a:r>
            <a:r>
              <a:rPr lang="it-IT" dirty="0"/>
              <a:t>, sono le seguenti: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388640-4139-4398-8DBB-D739245F0CDD}"/>
              </a:ext>
            </a:extLst>
          </p:cNvPr>
          <p:cNvSpPr txBox="1"/>
          <p:nvPr/>
        </p:nvSpPr>
        <p:spPr>
          <a:xfrm>
            <a:off x="1389412" y="2808514"/>
            <a:ext cx="401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Flask</a:t>
            </a:r>
            <a:r>
              <a:rPr lang="it-IT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547A75-45BD-4882-868F-2FE0CBAFA472}"/>
              </a:ext>
            </a:extLst>
          </p:cNvPr>
          <p:cNvSpPr txBox="1"/>
          <p:nvPr/>
        </p:nvSpPr>
        <p:spPr>
          <a:xfrm>
            <a:off x="6782791" y="2808514"/>
            <a:ext cx="4019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Google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MongoDB</a:t>
            </a:r>
            <a:r>
              <a:rPr lang="it-IT" dirty="0"/>
              <a:t> Community Edition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pyMongo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1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E93D7-9009-42C0-A149-14FFDB7F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</a:t>
            </a:r>
            <a:r>
              <a:rPr lang="it-IT" cap="none" dirty="0" err="1"/>
              <a:t>Flask</a:t>
            </a:r>
            <a:r>
              <a:rPr lang="it-IT" cap="none" dirty="0"/>
              <a:t>, 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5FEABB-7F66-4265-A1D3-80FD184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2869"/>
            <a:ext cx="10178322" cy="3593591"/>
          </a:xfrm>
        </p:spPr>
        <p:txBody>
          <a:bodyPr/>
          <a:lstStyle/>
          <a:p>
            <a:r>
              <a:rPr lang="it-IT" b="1" dirty="0" err="1"/>
              <a:t>Flask</a:t>
            </a:r>
            <a:r>
              <a:rPr lang="it-IT" dirty="0"/>
              <a:t> è un micro-framework scritto in </a:t>
            </a:r>
            <a:r>
              <a:rPr lang="it-IT" b="1" dirty="0"/>
              <a:t>Python</a:t>
            </a:r>
            <a:r>
              <a:rPr lang="it-IT" dirty="0"/>
              <a:t>, basato sullo strumento </a:t>
            </a:r>
            <a:r>
              <a:rPr lang="it-IT" b="1" dirty="0" err="1"/>
              <a:t>Werkzeug</a:t>
            </a:r>
            <a:r>
              <a:rPr lang="it-IT" b="1" dirty="0"/>
              <a:t> WSGI </a:t>
            </a:r>
            <a:r>
              <a:rPr lang="it-IT" dirty="0"/>
              <a:t>ed il motore template </a:t>
            </a:r>
            <a:r>
              <a:rPr lang="it-IT" b="1" dirty="0"/>
              <a:t>Jinja 2</a:t>
            </a:r>
            <a:r>
              <a:rPr lang="it-IT" dirty="0"/>
              <a:t>. Definito «micro-framework» in quanto è un nucleo semplice ma estendibile, permettendo l’uso di estensioni per la validazione di </a:t>
            </a:r>
            <a:r>
              <a:rPr lang="it-IT" dirty="0" err="1"/>
              <a:t>forms</a:t>
            </a:r>
            <a:r>
              <a:rPr lang="it-IT" dirty="0"/>
              <a:t>, tecnologie di validazione (</a:t>
            </a:r>
            <a:r>
              <a:rPr lang="it-IT" b="1" dirty="0" err="1"/>
              <a:t>Flask_login</a:t>
            </a:r>
            <a:r>
              <a:rPr lang="it-IT" dirty="0"/>
              <a:t>) e altro</a:t>
            </a:r>
          </a:p>
          <a:p>
            <a:endParaRPr lang="it-IT" b="1" dirty="0"/>
          </a:p>
          <a:p>
            <a:r>
              <a:rPr lang="it-IT" b="1" dirty="0"/>
              <a:t>Bootstrap</a:t>
            </a:r>
            <a:r>
              <a:rPr lang="it-IT" dirty="0"/>
              <a:t> è un framework per la creazione di siti ed applicazioni web fortemente orientato verso i </a:t>
            </a:r>
            <a:r>
              <a:rPr lang="it-IT" b="1" dirty="0"/>
              <a:t>dispositivi mobili</a:t>
            </a:r>
            <a:r>
              <a:rPr lang="it-IT" dirty="0"/>
              <a:t>. Bootstrap è stato scelto principalmente per la </a:t>
            </a:r>
            <a:r>
              <a:rPr lang="it-IT" b="1" dirty="0"/>
              <a:t>compatibilità</a:t>
            </a:r>
            <a:r>
              <a:rPr lang="it-IT" dirty="0"/>
              <a:t> con le ultime versioni di tutti i principali browser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7942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0373B-E368-407B-B272-A545B93A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57B4B-4C01-4B62-A72F-7EE8F7E1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59525"/>
            <a:ext cx="10178322" cy="3593591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b="1" dirty="0"/>
              <a:t>Docker</a:t>
            </a:r>
            <a:r>
              <a:rPr lang="it-IT" dirty="0"/>
              <a:t>, usando uno script </a:t>
            </a:r>
            <a:r>
              <a:rPr lang="it-IT" b="1" dirty="0"/>
              <a:t>composite</a:t>
            </a:r>
            <a:r>
              <a:rPr lang="it-IT" dirty="0"/>
              <a:t>, vengono generate due </a:t>
            </a:r>
            <a:r>
              <a:rPr lang="it-IT" b="1" dirty="0"/>
              <a:t>immagini</a:t>
            </a:r>
            <a:r>
              <a:rPr lang="it-IT" dirty="0"/>
              <a:t> Docker, dalle quali vengono avviati i due </a:t>
            </a:r>
            <a:r>
              <a:rPr lang="it-IT" b="1" dirty="0"/>
              <a:t>container</a:t>
            </a:r>
            <a:r>
              <a:rPr lang="it-IT" dirty="0"/>
              <a:t>. Tramite questo processo possiamo isolare, come di buona norma, ogni processo nel proprio container: nel caso specifico un container avrà la funzione di mantenere e gestire il database </a:t>
            </a:r>
            <a:r>
              <a:rPr lang="it-IT" dirty="0" err="1"/>
              <a:t>MongoDB</a:t>
            </a:r>
            <a:r>
              <a:rPr lang="it-IT" dirty="0"/>
              <a:t>, mentre un altro container avrà il compito di gestire la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2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D048D-DFFB-4840-9D41-E775110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</a:t>
            </a:r>
            <a:r>
              <a:rPr lang="it-IT" cap="none" dirty="0" err="1"/>
              <a:t>MongoDB</a:t>
            </a:r>
            <a:r>
              <a:rPr lang="it-IT" cap="none" dirty="0"/>
              <a:t>, </a:t>
            </a:r>
            <a:r>
              <a:rPr lang="it-IT" cap="none" dirty="0" err="1"/>
              <a:t>pyMongo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2368D-659D-4B28-A62F-832F7F696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362"/>
            <a:ext cx="10178322" cy="3593591"/>
          </a:xfrm>
        </p:spPr>
        <p:txBody>
          <a:bodyPr/>
          <a:lstStyle/>
          <a:p>
            <a:r>
              <a:rPr lang="it-IT" dirty="0"/>
              <a:t>Per questioni di portabilità e di funzionalità offline, è stata scelta la versione </a:t>
            </a:r>
            <a:r>
              <a:rPr lang="it-IT" b="1" dirty="0" err="1"/>
              <a:t>MongoDB</a:t>
            </a:r>
            <a:r>
              <a:rPr lang="it-IT" b="1" dirty="0"/>
              <a:t> </a:t>
            </a:r>
            <a:r>
              <a:rPr lang="it-IT" dirty="0"/>
              <a:t>in locale piuttosto che la sua controparte online, </a:t>
            </a:r>
            <a:r>
              <a:rPr lang="it-IT" b="1" dirty="0" err="1"/>
              <a:t>MongoDB</a:t>
            </a:r>
            <a:r>
              <a:rPr lang="it-IT" b="1" dirty="0"/>
              <a:t> Atlas</a:t>
            </a:r>
            <a:r>
              <a:rPr lang="it-IT" dirty="0"/>
              <a:t>: il progetto è stato comunque progettato tenendo in considerazione un futuro utilizzo di </a:t>
            </a:r>
            <a:r>
              <a:rPr lang="it-IT" dirty="0" err="1"/>
              <a:t>MongoDB</a:t>
            </a:r>
            <a:r>
              <a:rPr lang="it-IT" dirty="0"/>
              <a:t> Atlas, rendendo il processo molto più intuitivo</a:t>
            </a:r>
          </a:p>
          <a:p>
            <a:endParaRPr lang="it-IT" dirty="0"/>
          </a:p>
          <a:p>
            <a:r>
              <a:rPr lang="it-IT" b="1" dirty="0" err="1"/>
              <a:t>pyMongo</a:t>
            </a:r>
            <a:r>
              <a:rPr lang="it-IT" dirty="0"/>
              <a:t> è una distribuzione </a:t>
            </a:r>
            <a:r>
              <a:rPr lang="it-IT" b="1" dirty="0"/>
              <a:t>Python</a:t>
            </a:r>
            <a:r>
              <a:rPr lang="it-IT" dirty="0"/>
              <a:t> che contiene gli strumenti per lavorare in maniera molto </a:t>
            </a:r>
            <a:r>
              <a:rPr lang="it-IT" b="1" dirty="0"/>
              <a:t>semplice</a:t>
            </a:r>
            <a:r>
              <a:rPr lang="it-IT" dirty="0"/>
              <a:t> con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328</TotalTime>
  <Words>454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Presentazione standard di PowerPoint</vt:lpstr>
      <vt:lpstr>NutrAspect</vt:lpstr>
      <vt:lpstr>NutrAspect - Servizi</vt:lpstr>
      <vt:lpstr>NutrAspect – Gli admin</vt:lpstr>
      <vt:lpstr>NutrAspect – Gli utenti</vt:lpstr>
      <vt:lpstr>NutrAspect – Le tecnologie</vt:lpstr>
      <vt:lpstr>NutrAspect – Flask, Bootstrap</vt:lpstr>
      <vt:lpstr>NutrAspect – Docker</vt:lpstr>
      <vt:lpstr>NutrAspect – MongoDB, pyMongo</vt:lpstr>
      <vt:lpstr>NutrAspect – TODO</vt:lpstr>
      <vt:lpstr>Grazie per l’attenzi   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PORCELLI</dc:creator>
  <cp:lastModifiedBy>FABIO PORCELLI</cp:lastModifiedBy>
  <cp:revision>2</cp:revision>
  <dcterms:created xsi:type="dcterms:W3CDTF">2021-09-07T09:07:57Z</dcterms:created>
  <dcterms:modified xsi:type="dcterms:W3CDTF">2021-09-07T15:03:47Z</dcterms:modified>
</cp:coreProperties>
</file>