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1"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784" autoAdjust="0"/>
  </p:normalViewPr>
  <p:slideViewPr>
    <p:cSldViewPr snapToGrid="0">
      <p:cViewPr varScale="1">
        <p:scale>
          <a:sx n="70" d="100"/>
          <a:sy n="70" d="100"/>
        </p:scale>
        <p:origin x="181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noAutofit/>
          </a:bodyPr>
          <a:lstStyle>
            <a:lvl1pPr marL="0" marR="0" lvl="0" indent="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
        <p:cNvGrpSpPr/>
        <p:nvPr/>
      </p:nvGrpSpPr>
      <p:grpSpPr>
        <a:xfrm>
          <a:off x="0" y="0"/>
          <a:ext cx="0" cy="0"/>
          <a:chOff x="0" y="0"/>
          <a:chExt cx="0" cy="0"/>
        </a:xfrm>
      </p:grpSpPr>
      <p:sp>
        <p:nvSpPr>
          <p:cNvPr id="33" name="Google Shape;3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 name="Google Shape;3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a66dc68b7d_0_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a66dc68b7d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Ook kan de voer aankoop geregistreed worden. hiervoor is enkel de datum en het gewicht nodig voor deze scope. Maar dit kan uitgebreid worden naar ook de prijs eraan te koppelen.</a:t>
            </a:r>
            <a:endParaRPr/>
          </a:p>
        </p:txBody>
      </p:sp>
      <p:sp>
        <p:nvSpPr>
          <p:cNvPr id="104" name="Google Shape;104;ga66dc68b7d_0_2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a66dc68b7d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a66dc68b7d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Als laatste kunnen ook nog de bestaande gegevens van de groepen aangepast worden. Uit al deze gegevens worden dan de visualisaties gemaakt die eerder getoond werden.</a:t>
            </a:r>
            <a:endParaRPr/>
          </a:p>
        </p:txBody>
      </p:sp>
      <p:sp>
        <p:nvSpPr>
          <p:cNvPr id="112" name="Google Shape;112;ga66dc68b7d_0_2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g9f3720fee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t>We horen steeds vaker dat boeren het moeilijker vinden om te overleven in deze tijden. </a:t>
            </a:r>
            <a:endParaRPr/>
          </a:p>
          <a:p>
            <a:pPr marL="0" lvl="0" indent="0" algn="l" rtl="0">
              <a:spcBef>
                <a:spcPts val="0"/>
              </a:spcBef>
              <a:spcAft>
                <a:spcPts val="0"/>
              </a:spcAft>
              <a:buClr>
                <a:schemeClr val="dk1"/>
              </a:buClr>
              <a:buSzPts val="1100"/>
              <a:buFont typeface="Arial"/>
              <a:buNone/>
            </a:pPr>
            <a:r>
              <a:rPr lang="en-US"/>
              <a:t>Hun verkoopcijfers gaan omlaag en de prijs die ze krijgen voor hun productie gaat ook omlaag. </a:t>
            </a:r>
            <a:endParaRPr/>
          </a:p>
          <a:p>
            <a:pPr marL="0" lvl="0" indent="0" algn="l" rtl="0">
              <a:spcBef>
                <a:spcPts val="0"/>
              </a:spcBef>
              <a:spcAft>
                <a:spcPts val="0"/>
              </a:spcAft>
              <a:buClr>
                <a:schemeClr val="dk1"/>
              </a:buClr>
              <a:buSzPts val="1100"/>
              <a:buFont typeface="Arial"/>
              <a:buNone/>
            </a:pPr>
            <a:r>
              <a:rPr lang="en-US"/>
              <a:t>Hierdoor ontstaan er zelfs protesten. </a:t>
            </a:r>
            <a:endParaRPr/>
          </a:p>
          <a:p>
            <a:pPr marL="0" lvl="0" indent="0" algn="l" rtl="0">
              <a:spcBef>
                <a:spcPts val="0"/>
              </a:spcBef>
              <a:spcAft>
                <a:spcPts val="0"/>
              </a:spcAft>
              <a:buClr>
                <a:schemeClr val="dk1"/>
              </a:buClr>
              <a:buSzPts val="1100"/>
              <a:buFont typeface="Arial"/>
              <a:buNone/>
            </a:pPr>
            <a:r>
              <a:rPr lang="en-US"/>
              <a:t>Maar vaak hebben boeren geen tijd om zich bezig te houden met statistieken en weten dus ook niet precies hoe ze hun omzet kunnen verhogen.</a:t>
            </a:r>
            <a:endParaRPr/>
          </a:p>
          <a:p>
            <a:pPr marL="0" lvl="0" indent="0" algn="l" rtl="0">
              <a:spcBef>
                <a:spcPts val="0"/>
              </a:spcBef>
              <a:spcAft>
                <a:spcPts val="0"/>
              </a:spcAft>
              <a:buClr>
                <a:schemeClr val="dk1"/>
              </a:buClr>
              <a:buSzPts val="1100"/>
              <a:buFont typeface="Arial"/>
              <a:buNone/>
            </a:pPr>
            <a:r>
              <a:rPr lang="en-US"/>
              <a:t>Daarom willen wij dit systeem voorstellen dat het eenvoudig moet maken om de evolutie van het bedrijf op te volgen.</a:t>
            </a:r>
            <a:endParaRPr/>
          </a:p>
        </p:txBody>
      </p:sp>
      <p:sp>
        <p:nvSpPr>
          <p:cNvPr id="40" name="Google Shape;40;g9f3720feec_1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ga66dc68b7d_1_4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Daarom bieden wij VMS. Het veeteelt management system voor elke veehouder. De kracht van VMS bestaat uit al het administratieve werk dat moet gebeuren om een groep vee op te volgen voor jou te beheren.</a:t>
            </a:r>
            <a:endParaRPr/>
          </a:p>
          <a:p>
            <a:pPr marL="0" lvl="0" indent="0" algn="l" rtl="0">
              <a:spcBef>
                <a:spcPts val="0"/>
              </a:spcBef>
              <a:spcAft>
                <a:spcPts val="0"/>
              </a:spcAft>
              <a:buNone/>
            </a:pPr>
            <a:r>
              <a:rPr lang="en-US"/>
              <a:t>Veeteelt zit in de naam van het systeem omdat één van de toekomstplannen is om dit uit te breiden naar andere veeteelten. Toch in het geval dat dit project werkt en verder gezet kan worden.</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Zoiets in die aard…….</a:t>
            </a:r>
            <a:endParaRPr/>
          </a:p>
        </p:txBody>
      </p:sp>
      <p:sp>
        <p:nvSpPr>
          <p:cNvPr id="48" name="Google Shape;48;ga66dc68b7d_1_4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a66dc68b7d_0_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a66dc68b7d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Het Systeem bestaat uit 2 grote delen. Eerst en vooral de visualisaties van de evolutie voor het bedrijf en ten tweede het beheren van de groepen.</a:t>
            </a:r>
            <a:endParaRPr/>
          </a:p>
        </p:txBody>
      </p:sp>
      <p:sp>
        <p:nvSpPr>
          <p:cNvPr id="56" name="Google Shape;56;ga66dc68b7d_0_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9f3720feec_2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9f3720feec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Dit is dan een voorbeeld hoe de visualisaties eruit zouden kunnen zien. Hier vinden ze hoe snel de biggen groeien, hoeveel voer hiervoor nodig is, hoe snel ze groeien per dag etc. Uit deze visualisaties kan de gebruiker dan zelf besluiten gaan trekken of zijn bedrijf goed bezig is of niet door dit te vergelijken met andere groepen. </a:t>
            </a:r>
            <a:endParaRPr/>
          </a:p>
        </p:txBody>
      </p:sp>
      <p:sp>
        <p:nvSpPr>
          <p:cNvPr id="64" name="Google Shape;64;g9f3720feec_2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66dc68b7d_0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66dc68b7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Voor het beheren van de groepen kunnen er allerlei zaken gebeuren. En dit is de plaat waar deze functies toegankelijk zijn.</a:t>
            </a:r>
            <a:endParaRPr/>
          </a:p>
        </p:txBody>
      </p:sp>
      <p:sp>
        <p:nvSpPr>
          <p:cNvPr id="72" name="Google Shape;72;ga66dc68b7d_0_1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a66dc68b7d_0_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a66dc68b7d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Eerst en vooral kan er een nieuwe groep gestart worden. Hiervoor is de datum, gewicht en het aantal biggen nodig.</a:t>
            </a:r>
            <a:endParaRPr/>
          </a:p>
        </p:txBody>
      </p:sp>
      <p:sp>
        <p:nvSpPr>
          <p:cNvPr id="80" name="Google Shape;80;ga66dc68b7d_0_4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a66dc68b7d_0_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a66dc68b7d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Om een nieuwe weging aan een groep toe te voegen zijn ook diezelfde gegevens nodig.</a:t>
            </a:r>
            <a:endParaRPr/>
          </a:p>
        </p:txBody>
      </p:sp>
      <p:sp>
        <p:nvSpPr>
          <p:cNvPr id="88" name="Google Shape;88;ga66dc68b7d_0_33: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a66dc68b7d_0_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a66dc68b7d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En bij de verkoop zijn ook deze gegevens nodig. Maar na dit punt is een groep afgehandeld. En is het niet de bedoeling dat deze groepen nog aangepast worden. Dit is natuurlijk nog steeds mogelijk maar hierbij zal dan telkens een waarschuwing gegeven worden.</a:t>
            </a:r>
            <a:endParaRPr/>
          </a:p>
        </p:txBody>
      </p:sp>
      <p:sp>
        <p:nvSpPr>
          <p:cNvPr id="96" name="Google Shape;96;ga66dc68b7d_0_53: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pic>
        <p:nvPicPr>
          <p:cNvPr id="16" name="Google Shape;16;p2" descr="foto-1.jpg"/>
          <p:cNvPicPr preferRelativeResize="0"/>
          <p:nvPr/>
        </p:nvPicPr>
        <p:blipFill rotWithShape="1">
          <a:blip r:embed="rId2">
            <a:alphaModFix/>
          </a:blip>
          <a:srcRect t="7535"/>
          <a:stretch/>
        </p:blipFill>
        <p:spPr>
          <a:xfrm>
            <a:off x="0" y="0"/>
            <a:ext cx="9060789" cy="3869197"/>
          </a:xfrm>
          <a:prstGeom prst="rect">
            <a:avLst/>
          </a:prstGeom>
          <a:noFill/>
          <a:ln>
            <a:noFill/>
          </a:ln>
        </p:spPr>
      </p:pic>
      <p:pic>
        <p:nvPicPr>
          <p:cNvPr id="17" name="Google Shape;17;p2" descr="logo-slide-titel.png"/>
          <p:cNvPicPr preferRelativeResize="0"/>
          <p:nvPr/>
        </p:nvPicPr>
        <p:blipFill rotWithShape="1">
          <a:blip r:embed="rId3">
            <a:alphaModFix/>
          </a:blip>
          <a:srcRect/>
          <a:stretch/>
        </p:blipFill>
        <p:spPr>
          <a:xfrm>
            <a:off x="179512" y="188640"/>
            <a:ext cx="8701079" cy="6484649"/>
          </a:xfrm>
          <a:prstGeom prst="rect">
            <a:avLst/>
          </a:prstGeom>
          <a:noFill/>
          <a:ln>
            <a:noFill/>
          </a:ln>
        </p:spPr>
      </p:pic>
      <p:sp>
        <p:nvSpPr>
          <p:cNvPr id="18" name="Google Shape;18;p2"/>
          <p:cNvSpPr txBox="1">
            <a:spLocks noGrp="1"/>
          </p:cNvSpPr>
          <p:nvPr>
            <p:ph type="ctrTitle"/>
          </p:nvPr>
        </p:nvSpPr>
        <p:spPr>
          <a:xfrm>
            <a:off x="1403648" y="4293096"/>
            <a:ext cx="6984776" cy="630982"/>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3200" b="1" i="0" u="none" strike="noStrike" cap="none">
                <a:solidFill>
                  <a:schemeClr val="dk1"/>
                </a:solidFill>
                <a:latin typeface="Verdana"/>
                <a:ea typeface="Verdana"/>
                <a:cs typeface="Verdana"/>
                <a:sym typeface="Verdana"/>
              </a:defRPr>
            </a:lvl1pPr>
            <a:lvl2pPr marL="0" marR="0" lvl="1"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9" name="Google Shape;19;p2"/>
          <p:cNvSpPr txBox="1">
            <a:spLocks noGrp="1"/>
          </p:cNvSpPr>
          <p:nvPr>
            <p:ph type="subTitle" idx="1"/>
          </p:nvPr>
        </p:nvSpPr>
        <p:spPr>
          <a:xfrm>
            <a:off x="1403648" y="4941122"/>
            <a:ext cx="6984776" cy="432048"/>
          </a:xfrm>
          <a:prstGeom prst="rect">
            <a:avLst/>
          </a:prstGeom>
          <a:noFill/>
          <a:ln>
            <a:noFill/>
          </a:ln>
        </p:spPr>
        <p:txBody>
          <a:bodyPr spcFirstLastPara="1" wrap="square" lIns="91425" tIns="91425" rIns="91425" bIns="91425" anchor="t" anchorCtr="0">
            <a:noAutofit/>
          </a:bodyPr>
          <a:lstStyle>
            <a:lvl1pPr marL="0" marR="0" lvl="0" indent="0" algn="l" rtl="0">
              <a:spcBef>
                <a:spcPts val="400"/>
              </a:spcBef>
              <a:spcAft>
                <a:spcPts val="0"/>
              </a:spcAft>
              <a:buClr>
                <a:srgbClr val="4F4F4F"/>
              </a:buClr>
              <a:buSzPts val="2000"/>
              <a:buFont typeface="Arial"/>
              <a:buNone/>
              <a:defRPr sz="2000" b="0" i="0" u="none" strike="noStrike" cap="none">
                <a:solidFill>
                  <a:srgbClr val="4F4F4F"/>
                </a:solidFill>
                <a:latin typeface="Verdana"/>
                <a:ea typeface="Verdana"/>
                <a:cs typeface="Verdana"/>
                <a:sym typeface="Verdana"/>
              </a:defRPr>
            </a:lvl1pPr>
            <a:lvl2pPr marL="457200" marR="0" lvl="1" indent="0" algn="ctr" rtl="0">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
        <p:cNvGrpSpPr/>
        <p:nvPr/>
      </p:nvGrpSpPr>
      <p:grpSpPr>
        <a:xfrm>
          <a:off x="0" y="0"/>
          <a:ext cx="0" cy="0"/>
          <a:chOff x="0" y="0"/>
          <a:chExt cx="0" cy="0"/>
        </a:xfrm>
      </p:grpSpPr>
      <p:pic>
        <p:nvPicPr>
          <p:cNvPr id="21" name="Google Shape;21;p3" descr="logo-slide.png"/>
          <p:cNvPicPr preferRelativeResize="0"/>
          <p:nvPr/>
        </p:nvPicPr>
        <p:blipFill rotWithShape="1">
          <a:blip r:embed="rId2">
            <a:alphaModFix/>
          </a:blip>
          <a:srcRect/>
          <a:stretch/>
        </p:blipFill>
        <p:spPr>
          <a:xfrm>
            <a:off x="127000" y="76200"/>
            <a:ext cx="8833019" cy="6635262"/>
          </a:xfrm>
          <a:prstGeom prst="rect">
            <a:avLst/>
          </a:prstGeom>
          <a:noFill/>
          <a:ln>
            <a:noFill/>
          </a:ln>
        </p:spPr>
      </p:pic>
      <p:sp>
        <p:nvSpPr>
          <p:cNvPr id="22" name="Google Shape;22;p3"/>
          <p:cNvSpPr txBox="1">
            <a:spLocks noGrp="1"/>
          </p:cNvSpPr>
          <p:nvPr>
            <p:ph type="title"/>
          </p:nvPr>
        </p:nvSpPr>
        <p:spPr>
          <a:xfrm>
            <a:off x="251520" y="188640"/>
            <a:ext cx="8640960" cy="549844"/>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2400" b="0" i="0" u="none" strike="noStrike" cap="none">
                <a:solidFill>
                  <a:schemeClr val="dk1"/>
                </a:solidFill>
                <a:latin typeface="Verdana"/>
                <a:ea typeface="Verdana"/>
                <a:cs typeface="Verdana"/>
                <a:sym typeface="Verdana"/>
              </a:defRPr>
            </a:lvl1pPr>
            <a:lvl2pPr marL="0" marR="0" lvl="1"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23" name="Google Shape;23;p3"/>
          <p:cNvSpPr txBox="1">
            <a:spLocks noGrp="1"/>
          </p:cNvSpPr>
          <p:nvPr>
            <p:ph type="body" idx="1"/>
          </p:nvPr>
        </p:nvSpPr>
        <p:spPr>
          <a:xfrm>
            <a:off x="251520" y="836712"/>
            <a:ext cx="8640960" cy="5040560"/>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rgbClr val="474746"/>
              </a:buClr>
              <a:buSzPts val="2800"/>
              <a:buFont typeface="Noto Sans Symbols"/>
              <a:buChar char="▪"/>
              <a:defRPr sz="2800" b="0" i="0" u="none" strike="noStrike" cap="none">
                <a:solidFill>
                  <a:srgbClr val="474746"/>
                </a:solidFill>
                <a:latin typeface="Verdana"/>
                <a:ea typeface="Verdana"/>
                <a:cs typeface="Verdana"/>
                <a:sym typeface="Verdana"/>
              </a:defRPr>
            </a:lvl1pPr>
            <a:lvl2pPr marL="914400" marR="0" lvl="1" indent="-381000" algn="l" rtl="0">
              <a:spcBef>
                <a:spcPts val="480"/>
              </a:spcBef>
              <a:spcAft>
                <a:spcPts val="0"/>
              </a:spcAft>
              <a:buClr>
                <a:srgbClr val="474746"/>
              </a:buClr>
              <a:buSzPts val="2400"/>
              <a:buFont typeface="Noto Sans Symbols"/>
              <a:buChar char="▪"/>
              <a:defRPr sz="2400" b="0" i="0" u="none" strike="noStrike" cap="none">
                <a:solidFill>
                  <a:srgbClr val="474746"/>
                </a:solidFill>
                <a:latin typeface="Verdana"/>
                <a:ea typeface="Verdana"/>
                <a:cs typeface="Verdana"/>
                <a:sym typeface="Verdana"/>
              </a:defRPr>
            </a:lvl2pPr>
            <a:lvl3pPr marL="1371600" marR="0" lvl="2" indent="-355600" algn="l" rtl="0">
              <a:spcBef>
                <a:spcPts val="400"/>
              </a:spcBef>
              <a:spcAft>
                <a:spcPts val="0"/>
              </a:spcAft>
              <a:buClr>
                <a:srgbClr val="474746"/>
              </a:buClr>
              <a:buSzPts val="2000"/>
              <a:buFont typeface="Noto Sans Symbols"/>
              <a:buChar char="▪"/>
              <a:defRPr sz="2000" b="0" i="0" u="none" strike="noStrike" cap="none">
                <a:solidFill>
                  <a:srgbClr val="474746"/>
                </a:solidFill>
                <a:latin typeface="Verdana"/>
                <a:ea typeface="Verdana"/>
                <a:cs typeface="Verdana"/>
                <a:sym typeface="Verdana"/>
              </a:defRPr>
            </a:lvl3pPr>
            <a:lvl4pPr marL="1828800" marR="0" lvl="3" indent="-330200" algn="l" rtl="0">
              <a:spcBef>
                <a:spcPts val="320"/>
              </a:spcBef>
              <a:spcAft>
                <a:spcPts val="0"/>
              </a:spcAft>
              <a:buClr>
                <a:srgbClr val="474746"/>
              </a:buClr>
              <a:buSzPts val="1600"/>
              <a:buFont typeface="Noto Sans Symbols"/>
              <a:buChar char="▪"/>
              <a:defRPr sz="1600" b="0" i="0" u="none" strike="noStrike" cap="none">
                <a:solidFill>
                  <a:srgbClr val="474746"/>
                </a:solidFill>
                <a:latin typeface="Verdana"/>
                <a:ea typeface="Verdana"/>
                <a:cs typeface="Verdana"/>
                <a:sym typeface="Verdana"/>
              </a:defRPr>
            </a:lvl4pPr>
            <a:lvl5pPr marL="2286000" marR="0" lvl="4" indent="-330200" algn="l" rtl="0">
              <a:spcBef>
                <a:spcPts val="320"/>
              </a:spcBef>
              <a:spcAft>
                <a:spcPts val="0"/>
              </a:spcAft>
              <a:buClr>
                <a:srgbClr val="474746"/>
              </a:buClr>
              <a:buSzPts val="1600"/>
              <a:buFont typeface="Noto Sans Symbols"/>
              <a:buChar char="▪"/>
              <a:defRPr sz="1600" b="0" i="0" u="none" strike="noStrike" cap="none">
                <a:solidFill>
                  <a:srgbClr val="474746"/>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dt" idx="10"/>
          </p:nvPr>
        </p:nvSpPr>
        <p:spPr>
          <a:xfrm>
            <a:off x="179512" y="6381328"/>
            <a:ext cx="213360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5" name="Google Shape;25;p3"/>
          <p:cNvSpPr txBox="1">
            <a:spLocks noGrp="1"/>
          </p:cNvSpPr>
          <p:nvPr>
            <p:ph type="ftr" idx="11"/>
          </p:nvPr>
        </p:nvSpPr>
        <p:spPr>
          <a:xfrm>
            <a:off x="2411760" y="6381328"/>
            <a:ext cx="4464496" cy="3651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6" name="Google Shape;26;p3"/>
          <p:cNvSpPr txBox="1">
            <a:spLocks noGrp="1"/>
          </p:cNvSpPr>
          <p:nvPr>
            <p:ph type="sldNum" idx="12"/>
          </p:nvPr>
        </p:nvSpPr>
        <p:spPr>
          <a:xfrm>
            <a:off x="6948264" y="6382916"/>
            <a:ext cx="75247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27"/>
        <p:cNvGrpSpPr/>
        <p:nvPr/>
      </p:nvGrpSpPr>
      <p:grpSpPr>
        <a:xfrm>
          <a:off x="0" y="0"/>
          <a:ext cx="0" cy="0"/>
          <a:chOff x="0" y="0"/>
          <a:chExt cx="0" cy="0"/>
        </a:xfrm>
      </p:grpSpPr>
      <p:sp>
        <p:nvSpPr>
          <p:cNvPr id="28" name="Google Shape;28;p4"/>
          <p:cNvSpPr/>
          <p:nvPr/>
        </p:nvSpPr>
        <p:spPr>
          <a:xfrm>
            <a:off x="0" y="0"/>
            <a:ext cx="9144000" cy="6858000"/>
          </a:xfrm>
          <a:prstGeom prst="rect">
            <a:avLst/>
          </a:prstGeom>
          <a:solidFill>
            <a:srgbClr val="C62C2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29" name="Google Shape;29;p4" descr="logo-slide-titel-wit.png"/>
          <p:cNvPicPr preferRelativeResize="0"/>
          <p:nvPr/>
        </p:nvPicPr>
        <p:blipFill rotWithShape="1">
          <a:blip r:embed="rId2">
            <a:alphaModFix/>
          </a:blip>
          <a:srcRect/>
          <a:stretch/>
        </p:blipFill>
        <p:spPr>
          <a:xfrm>
            <a:off x="251520" y="224468"/>
            <a:ext cx="8558439" cy="6352676"/>
          </a:xfrm>
          <a:prstGeom prst="rect">
            <a:avLst/>
          </a:prstGeom>
          <a:noFill/>
          <a:ln>
            <a:noFill/>
          </a:ln>
        </p:spPr>
      </p:pic>
      <p:sp>
        <p:nvSpPr>
          <p:cNvPr id="30" name="Google Shape;30;p4"/>
          <p:cNvSpPr txBox="1">
            <a:spLocks noGrp="1"/>
          </p:cNvSpPr>
          <p:nvPr>
            <p:ph type="ctrTitle"/>
          </p:nvPr>
        </p:nvSpPr>
        <p:spPr>
          <a:xfrm>
            <a:off x="755576" y="836712"/>
            <a:ext cx="6984776" cy="630982"/>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3200" b="1" i="0" u="none" strike="noStrike" cap="none">
                <a:solidFill>
                  <a:schemeClr val="lt1"/>
                </a:solidFill>
                <a:latin typeface="Verdana"/>
                <a:ea typeface="Verdana"/>
                <a:cs typeface="Verdana"/>
                <a:sym typeface="Verdana"/>
              </a:defRPr>
            </a:lvl1pPr>
            <a:lvl2pPr marL="0" marR="0" lvl="1"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31" name="Google Shape;31;p4"/>
          <p:cNvSpPr txBox="1">
            <a:spLocks noGrp="1"/>
          </p:cNvSpPr>
          <p:nvPr>
            <p:ph type="subTitle" idx="1"/>
          </p:nvPr>
        </p:nvSpPr>
        <p:spPr>
          <a:xfrm>
            <a:off x="755576" y="1484738"/>
            <a:ext cx="6984776" cy="432048"/>
          </a:xfrm>
          <a:prstGeom prst="rect">
            <a:avLst/>
          </a:prstGeom>
          <a:noFill/>
          <a:ln>
            <a:noFill/>
          </a:ln>
        </p:spPr>
        <p:txBody>
          <a:bodyPr spcFirstLastPara="1" wrap="square" lIns="91425" tIns="91425" rIns="91425" bIns="91425" anchor="t" anchorCtr="0">
            <a:noAutofit/>
          </a:bodyPr>
          <a:lstStyle>
            <a:lvl1pPr marL="0" marR="0" lvl="0" indent="0" algn="l" rtl="0">
              <a:spcBef>
                <a:spcPts val="400"/>
              </a:spcBef>
              <a:spcAft>
                <a:spcPts val="0"/>
              </a:spcAft>
              <a:buClr>
                <a:schemeClr val="lt1"/>
              </a:buClr>
              <a:buSzPts val="2000"/>
              <a:buFont typeface="Arial"/>
              <a:buNone/>
              <a:defRPr sz="2000" b="0" i="0" u="none" strike="noStrike" cap="none">
                <a:solidFill>
                  <a:schemeClr val="lt1"/>
                </a:solidFill>
                <a:latin typeface="Verdana"/>
                <a:ea typeface="Verdana"/>
                <a:cs typeface="Verdana"/>
                <a:sym typeface="Verdana"/>
              </a:defRPr>
            </a:lvl1pPr>
            <a:lvl2pPr marL="457200" marR="0" lvl="1" indent="0" algn="ctr" rtl="0">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Google Shape;36;p5"/>
          <p:cNvSpPr txBox="1">
            <a:spLocks noGrp="1"/>
          </p:cNvSpPr>
          <p:nvPr>
            <p:ph type="ctrTitle"/>
          </p:nvPr>
        </p:nvSpPr>
        <p:spPr>
          <a:xfrm>
            <a:off x="1403650" y="4293100"/>
            <a:ext cx="7373100" cy="6309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500"/>
              <a:t>Project 2: Veeteelt management system</a:t>
            </a:r>
            <a:endParaRPr sz="2500"/>
          </a:p>
        </p:txBody>
      </p:sp>
      <p:sp>
        <p:nvSpPr>
          <p:cNvPr id="37" name="Google Shape;37;p5"/>
          <p:cNvSpPr txBox="1">
            <a:spLocks noGrp="1"/>
          </p:cNvSpPr>
          <p:nvPr>
            <p:ph type="subTitle" idx="1"/>
          </p:nvPr>
        </p:nvSpPr>
        <p:spPr>
          <a:xfrm>
            <a:off x="1403648" y="4941122"/>
            <a:ext cx="6984776" cy="43204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4F4F4F"/>
              </a:buClr>
              <a:buSzPts val="2000"/>
              <a:buFont typeface="Arial"/>
              <a:buNone/>
            </a:pPr>
            <a:r>
              <a:rPr lang="en-US" sz="1400"/>
              <a:t>Snooty Snakes - Dave Saenen, Niels de Cat, Fabio Puissant, Wouter Pardon</a:t>
            </a:r>
            <a:endParaRPr sz="1400"/>
          </a:p>
          <a:p>
            <a:pPr marL="0" marR="0" lvl="0" indent="0" algn="l" rtl="0">
              <a:spcBef>
                <a:spcPts val="0"/>
              </a:spcBef>
              <a:spcAft>
                <a:spcPts val="0"/>
              </a:spcAft>
              <a:buClr>
                <a:srgbClr val="4F4F4F"/>
              </a:buClr>
              <a:buSzPts val="2000"/>
              <a:buFont typeface="Arial"/>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4"/>
          <p:cNvSpPr txBox="1">
            <a:spLocks noGrp="1"/>
          </p:cNvSpPr>
          <p:nvPr>
            <p:ph type="title"/>
          </p:nvPr>
        </p:nvSpPr>
        <p:spPr>
          <a:xfrm>
            <a:off x="251520" y="188640"/>
            <a:ext cx="8640900" cy="54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dirty="0"/>
              <a:t>Use case 2.5: </a:t>
            </a:r>
            <a:r>
              <a:rPr lang="en-US" dirty="0" err="1"/>
              <a:t>Beheren</a:t>
            </a:r>
            <a:r>
              <a:rPr lang="en-US" dirty="0"/>
              <a:t> van </a:t>
            </a:r>
            <a:r>
              <a:rPr lang="en-US" dirty="0" err="1"/>
              <a:t>groepen</a:t>
            </a:r>
            <a:r>
              <a:rPr lang="en-BE" dirty="0"/>
              <a:t> (</a:t>
            </a:r>
            <a:r>
              <a:rPr lang="en-BE" dirty="0" err="1"/>
              <a:t>aankoop</a:t>
            </a:r>
            <a:r>
              <a:rPr lang="en-BE" dirty="0"/>
              <a:t> </a:t>
            </a:r>
            <a:r>
              <a:rPr lang="en-US" dirty="0" err="1"/>
              <a:t>ov</a:t>
            </a:r>
            <a:r>
              <a:rPr lang="en-BE" dirty="0"/>
              <a:t>er)</a:t>
            </a:r>
            <a:endParaRPr dirty="0"/>
          </a:p>
        </p:txBody>
      </p:sp>
      <p:sp>
        <p:nvSpPr>
          <p:cNvPr id="107" name="Google Shape;107;p14"/>
          <p:cNvSpPr txBox="1">
            <a:spLocks noGrp="1"/>
          </p:cNvSpPr>
          <p:nvPr>
            <p:ph type="body" idx="1"/>
          </p:nvPr>
        </p:nvSpPr>
        <p:spPr>
          <a:xfrm>
            <a:off x="251520" y="836712"/>
            <a:ext cx="8640900" cy="5040600"/>
          </a:xfrm>
          <a:prstGeom prst="rect">
            <a:avLst/>
          </a:prstGeom>
        </p:spPr>
        <p:txBody>
          <a:bodyPr spcFirstLastPara="1" wrap="square" lIns="91425" tIns="91425" rIns="91425" bIns="91425" anchor="t" anchorCtr="0">
            <a:noAutofit/>
          </a:bodyPr>
          <a:lstStyle/>
          <a:p>
            <a:pPr marL="0" lvl="0" indent="0" algn="l" rtl="0">
              <a:spcBef>
                <a:spcPts val="560"/>
              </a:spcBef>
              <a:spcAft>
                <a:spcPts val="0"/>
              </a:spcAft>
              <a:buNone/>
            </a:pPr>
            <a:endParaRPr/>
          </a:p>
        </p:txBody>
      </p:sp>
      <p:pic>
        <p:nvPicPr>
          <p:cNvPr id="108" name="Google Shape;108;p14"/>
          <p:cNvPicPr preferRelativeResize="0"/>
          <p:nvPr/>
        </p:nvPicPr>
        <p:blipFill>
          <a:blip r:embed="rId3">
            <a:alphaModFix/>
          </a:blip>
          <a:stretch>
            <a:fillRect/>
          </a:stretch>
        </p:blipFill>
        <p:spPr>
          <a:xfrm>
            <a:off x="1186525" y="836700"/>
            <a:ext cx="6770945" cy="5040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5"/>
          <p:cNvSpPr txBox="1">
            <a:spLocks noGrp="1"/>
          </p:cNvSpPr>
          <p:nvPr>
            <p:ph type="title"/>
          </p:nvPr>
        </p:nvSpPr>
        <p:spPr>
          <a:xfrm>
            <a:off x="251520" y="188640"/>
            <a:ext cx="8640900" cy="54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Use case 2.6: </a:t>
            </a:r>
            <a:r>
              <a:rPr lang="en-US" dirty="0" err="1"/>
              <a:t>Beheren</a:t>
            </a:r>
            <a:r>
              <a:rPr lang="en-US" dirty="0"/>
              <a:t> van </a:t>
            </a:r>
            <a:r>
              <a:rPr lang="en-US" dirty="0" err="1"/>
              <a:t>een</a:t>
            </a:r>
            <a:r>
              <a:rPr lang="en-US" dirty="0"/>
              <a:t> </a:t>
            </a:r>
            <a:r>
              <a:rPr lang="en-US" dirty="0" err="1"/>
              <a:t>groep</a:t>
            </a:r>
            <a:r>
              <a:rPr lang="en-BE" dirty="0"/>
              <a:t> (</a:t>
            </a:r>
            <a:r>
              <a:rPr lang="en-BE" dirty="0" err="1"/>
              <a:t>groep</a:t>
            </a:r>
            <a:r>
              <a:rPr lang="en-BE" dirty="0"/>
              <a:t> </a:t>
            </a:r>
            <a:r>
              <a:rPr lang="en-BE" dirty="0" err="1"/>
              <a:t>wijzigen</a:t>
            </a:r>
            <a:r>
              <a:rPr lang="en-BE" dirty="0"/>
              <a:t>)</a:t>
            </a:r>
            <a:r>
              <a:rPr lang="en-US" dirty="0"/>
              <a:t> </a:t>
            </a:r>
            <a:endParaRPr dirty="0"/>
          </a:p>
        </p:txBody>
      </p:sp>
      <p:sp>
        <p:nvSpPr>
          <p:cNvPr id="115" name="Google Shape;115;p15"/>
          <p:cNvSpPr txBox="1">
            <a:spLocks noGrp="1"/>
          </p:cNvSpPr>
          <p:nvPr>
            <p:ph type="body" idx="1"/>
          </p:nvPr>
        </p:nvSpPr>
        <p:spPr>
          <a:xfrm>
            <a:off x="251520" y="836712"/>
            <a:ext cx="8640900" cy="5040600"/>
          </a:xfrm>
          <a:prstGeom prst="rect">
            <a:avLst/>
          </a:prstGeom>
        </p:spPr>
        <p:txBody>
          <a:bodyPr spcFirstLastPara="1" wrap="square" lIns="91425" tIns="91425" rIns="91425" bIns="91425" anchor="t" anchorCtr="0">
            <a:noAutofit/>
          </a:bodyPr>
          <a:lstStyle/>
          <a:p>
            <a:pPr marL="0" lvl="0" indent="0" algn="l" rtl="0">
              <a:spcBef>
                <a:spcPts val="560"/>
              </a:spcBef>
              <a:spcAft>
                <a:spcPts val="0"/>
              </a:spcAft>
              <a:buNone/>
            </a:pPr>
            <a:endParaRPr/>
          </a:p>
        </p:txBody>
      </p:sp>
      <p:pic>
        <p:nvPicPr>
          <p:cNvPr id="116" name="Google Shape;116;p15"/>
          <p:cNvPicPr preferRelativeResize="0"/>
          <p:nvPr/>
        </p:nvPicPr>
        <p:blipFill>
          <a:blip r:embed="rId3">
            <a:alphaModFix/>
          </a:blip>
          <a:stretch>
            <a:fillRect/>
          </a:stretch>
        </p:blipFill>
        <p:spPr>
          <a:xfrm>
            <a:off x="1186500" y="836700"/>
            <a:ext cx="6770956" cy="5040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6"/>
          <p:cNvSpPr txBox="1">
            <a:spLocks noGrp="1"/>
          </p:cNvSpPr>
          <p:nvPr>
            <p:ph type="ctrTitle"/>
          </p:nvPr>
        </p:nvSpPr>
        <p:spPr>
          <a:xfrm>
            <a:off x="755576" y="836712"/>
            <a:ext cx="6984776" cy="63098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a:t>VMS</a:t>
            </a:r>
            <a:endParaRPr sz="3200" b="1" i="0" u="none" strike="noStrike" cap="none">
              <a:solidFill>
                <a:schemeClr val="lt1"/>
              </a:solidFill>
              <a:latin typeface="Verdana"/>
              <a:ea typeface="Verdana"/>
              <a:cs typeface="Verdana"/>
              <a:sym typeface="Verdana"/>
            </a:endParaRPr>
          </a:p>
        </p:txBody>
      </p:sp>
      <p:sp>
        <p:nvSpPr>
          <p:cNvPr id="122" name="Google Shape;122;p16"/>
          <p:cNvSpPr txBox="1">
            <a:spLocks noGrp="1"/>
          </p:cNvSpPr>
          <p:nvPr>
            <p:ph type="subTitle" idx="1"/>
          </p:nvPr>
        </p:nvSpPr>
        <p:spPr>
          <a:xfrm>
            <a:off x="755576" y="1484738"/>
            <a:ext cx="6984776" cy="43204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2000"/>
              <a:buFont typeface="Arial"/>
              <a:buNone/>
            </a:pPr>
            <a:r>
              <a:rPr lang="en-US"/>
              <a:t>Uw eigen Veeteelt Management Systeem</a:t>
            </a:r>
            <a:endParaRPr sz="2000" b="0" i="0" u="none" strike="noStrike" cap="none">
              <a:solidFill>
                <a:schemeClr val="lt1"/>
              </a:solidFill>
              <a:latin typeface="Verdana"/>
              <a:ea typeface="Verdana"/>
              <a:cs typeface="Verdana"/>
              <a:sym typeface="Verdana"/>
            </a:endParaRPr>
          </a:p>
        </p:txBody>
      </p:sp>
      <p:pic>
        <p:nvPicPr>
          <p:cNvPr id="123" name="Google Shape;123;p16"/>
          <p:cNvPicPr preferRelativeResize="0"/>
          <p:nvPr/>
        </p:nvPicPr>
        <p:blipFill>
          <a:blip r:embed="rId3">
            <a:alphaModFix/>
          </a:blip>
          <a:stretch>
            <a:fillRect/>
          </a:stretch>
        </p:blipFill>
        <p:spPr>
          <a:xfrm>
            <a:off x="853775" y="2135276"/>
            <a:ext cx="7324750" cy="2523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251520" y="188640"/>
            <a:ext cx="8640900" cy="5499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100"/>
              <a:buFont typeface="Arial"/>
              <a:buNone/>
            </a:pPr>
            <a:r>
              <a:rPr lang="en-US"/>
              <a:t>Project Veeteelt</a:t>
            </a:r>
            <a:endParaRPr sz="2400" b="0" i="0" u="none" strike="noStrike" cap="none">
              <a:solidFill>
                <a:schemeClr val="dk1"/>
              </a:solidFill>
              <a:latin typeface="Verdana"/>
              <a:ea typeface="Verdana"/>
              <a:cs typeface="Verdana"/>
              <a:sym typeface="Verdana"/>
            </a:endParaRPr>
          </a:p>
        </p:txBody>
      </p:sp>
      <p:sp>
        <p:nvSpPr>
          <p:cNvPr id="43" name="Google Shape;43;p6"/>
          <p:cNvSpPr txBox="1">
            <a:spLocks noGrp="1"/>
          </p:cNvSpPr>
          <p:nvPr>
            <p:ph type="body" idx="1"/>
          </p:nvPr>
        </p:nvSpPr>
        <p:spPr>
          <a:xfrm>
            <a:off x="251523" y="836700"/>
            <a:ext cx="4375200" cy="504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474746"/>
              </a:buClr>
              <a:buSzPts val="2800"/>
              <a:buFont typeface="Noto Sans Symbols"/>
              <a:buNone/>
            </a:pPr>
            <a:r>
              <a:rPr lang="en-US" sz="2000" b="1" u="sng"/>
              <a:t>Probleem</a:t>
            </a:r>
            <a:endParaRPr sz="2000" b="1" u="sng"/>
          </a:p>
          <a:p>
            <a:pPr marL="0" marR="0" lvl="0" indent="0" algn="l" rtl="0">
              <a:spcBef>
                <a:spcPts val="0"/>
              </a:spcBef>
              <a:spcAft>
                <a:spcPts val="0"/>
              </a:spcAft>
              <a:buClr>
                <a:srgbClr val="474746"/>
              </a:buClr>
              <a:buSzPts val="2800"/>
              <a:buFont typeface="Noto Sans Symbols"/>
              <a:buNone/>
            </a:pPr>
            <a:endParaRPr sz="2000" b="1" u="sng"/>
          </a:p>
          <a:p>
            <a:pPr marL="457200" lvl="0" indent="-342900" algn="l" rtl="0">
              <a:spcBef>
                <a:spcPts val="0"/>
              </a:spcBef>
              <a:spcAft>
                <a:spcPts val="0"/>
              </a:spcAft>
              <a:buSzPts val="1800"/>
              <a:buChar char="▪"/>
            </a:pPr>
            <a:r>
              <a:rPr lang="en-US" sz="1800"/>
              <a:t>Inkomsten verlagen</a:t>
            </a:r>
            <a:endParaRPr sz="1800"/>
          </a:p>
          <a:p>
            <a:pPr marL="41148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Weinig tijd</a:t>
            </a:r>
            <a:endParaRPr sz="1800"/>
          </a:p>
          <a:p>
            <a:pPr marL="41148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Nood aan simple tool voor bedrijfs evolutie </a:t>
            </a: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a:p>
            <a:pPr marL="1257300" marR="0" lvl="0" indent="-165100" algn="l" rtl="0">
              <a:spcBef>
                <a:spcPts val="0"/>
              </a:spcBef>
              <a:spcAft>
                <a:spcPts val="0"/>
              </a:spcAft>
              <a:buClr>
                <a:srgbClr val="474746"/>
              </a:buClr>
              <a:buSzPts val="2800"/>
              <a:buFont typeface="Noto Sans Symbols"/>
              <a:buNone/>
            </a:pPr>
            <a:endParaRPr sz="2000" b="1" u="sng"/>
          </a:p>
          <a:p>
            <a:pPr marL="1257300" marR="0" lvl="0" indent="-165100" algn="l" rtl="0">
              <a:spcBef>
                <a:spcPts val="0"/>
              </a:spcBef>
              <a:spcAft>
                <a:spcPts val="0"/>
              </a:spcAft>
              <a:buClr>
                <a:srgbClr val="474746"/>
              </a:buClr>
              <a:buSzPts val="2800"/>
              <a:buFont typeface="Noto Sans Symbols"/>
              <a:buNone/>
            </a:pPr>
            <a:endParaRPr sz="1800"/>
          </a:p>
          <a:p>
            <a:pPr marL="1257300" marR="0" lvl="0" indent="-165100" algn="l" rtl="0">
              <a:spcBef>
                <a:spcPts val="0"/>
              </a:spcBef>
              <a:spcAft>
                <a:spcPts val="0"/>
              </a:spcAft>
              <a:buClr>
                <a:srgbClr val="474746"/>
              </a:buClr>
              <a:buSzPts val="2800"/>
              <a:buFont typeface="Noto Sans Symbols"/>
              <a:buNone/>
            </a:pPr>
            <a:r>
              <a:rPr lang="en-US" sz="1800"/>
              <a:t>										</a:t>
            </a:r>
            <a:endParaRPr sz="1800"/>
          </a:p>
          <a:p>
            <a:pPr marL="1092200" marR="0" lvl="0" indent="0" algn="l" rtl="0">
              <a:spcBef>
                <a:spcPts val="0"/>
              </a:spcBef>
              <a:spcAft>
                <a:spcPts val="0"/>
              </a:spcAft>
              <a:buClr>
                <a:srgbClr val="474746"/>
              </a:buClr>
              <a:buSzPts val="2800"/>
              <a:buFont typeface="Noto Sans Symbols"/>
              <a:buNone/>
            </a:pPr>
            <a:endParaRPr sz="1600"/>
          </a:p>
          <a:p>
            <a:pPr marL="1257300" marR="0" lvl="0" indent="-165100" algn="l" rtl="0">
              <a:spcBef>
                <a:spcPts val="0"/>
              </a:spcBef>
              <a:spcAft>
                <a:spcPts val="0"/>
              </a:spcAft>
              <a:buClr>
                <a:srgbClr val="474746"/>
              </a:buClr>
              <a:buSzPts val="2800"/>
              <a:buFont typeface="Noto Sans Symbols"/>
              <a:buNone/>
            </a:pPr>
            <a:endParaRPr sz="1600"/>
          </a:p>
        </p:txBody>
      </p:sp>
      <p:pic>
        <p:nvPicPr>
          <p:cNvPr id="44" name="Google Shape;44;p6"/>
          <p:cNvPicPr preferRelativeResize="0"/>
          <p:nvPr/>
        </p:nvPicPr>
        <p:blipFill rotWithShape="1">
          <a:blip r:embed="rId3">
            <a:alphaModFix/>
          </a:blip>
          <a:srcRect l="2600" r="-2600"/>
          <a:stretch/>
        </p:blipFill>
        <p:spPr>
          <a:xfrm>
            <a:off x="186600" y="4813175"/>
            <a:ext cx="2496924" cy="1424725"/>
          </a:xfrm>
          <a:prstGeom prst="rect">
            <a:avLst/>
          </a:prstGeom>
          <a:noFill/>
          <a:ln>
            <a:noFill/>
          </a:ln>
        </p:spPr>
      </p:pic>
      <p:sp>
        <p:nvSpPr>
          <p:cNvPr id="45" name="Google Shape;45;p6"/>
          <p:cNvSpPr txBox="1">
            <a:spLocks noGrp="1"/>
          </p:cNvSpPr>
          <p:nvPr>
            <p:ph type="body" idx="1"/>
          </p:nvPr>
        </p:nvSpPr>
        <p:spPr>
          <a:xfrm>
            <a:off x="4626725" y="832500"/>
            <a:ext cx="4265700" cy="504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474746"/>
              </a:buClr>
              <a:buSzPts val="2800"/>
              <a:buFont typeface="Noto Sans Symbols"/>
              <a:buNone/>
            </a:pPr>
            <a:r>
              <a:rPr lang="en-US" sz="2000" b="1" u="sng"/>
              <a:t>Oplossing:</a:t>
            </a:r>
            <a:endParaRPr sz="2000" b="1" u="sng"/>
          </a:p>
          <a:p>
            <a:pPr marL="4114800" marR="0" lvl="0" indent="0" algn="l" rtl="0">
              <a:spcBef>
                <a:spcPts val="0"/>
              </a:spcBef>
              <a:spcAft>
                <a:spcPts val="0"/>
              </a:spcAft>
              <a:buNone/>
            </a:pPr>
            <a:endParaRPr sz="1800"/>
          </a:p>
          <a:p>
            <a:pPr marL="457200" marR="0" lvl="0" indent="-342900" algn="l" rtl="0">
              <a:spcBef>
                <a:spcPts val="0"/>
              </a:spcBef>
              <a:spcAft>
                <a:spcPts val="0"/>
              </a:spcAft>
              <a:buSzPts val="1800"/>
              <a:buChar char="▪"/>
            </a:pPr>
            <a:r>
              <a:rPr lang="en-US" sz="1800"/>
              <a:t>Belangrijke parameters visualiseren</a:t>
            </a:r>
            <a:endParaRPr sz="1800"/>
          </a:p>
          <a:p>
            <a:pPr marL="4114800" marR="0" lvl="0" indent="0" algn="l" rtl="0">
              <a:spcBef>
                <a:spcPts val="0"/>
              </a:spcBef>
              <a:spcAft>
                <a:spcPts val="0"/>
              </a:spcAft>
              <a:buNone/>
            </a:pPr>
            <a:endParaRPr sz="1800"/>
          </a:p>
          <a:p>
            <a:pPr marL="457200" marR="0" lvl="0" indent="-342900" algn="l" rtl="0">
              <a:spcBef>
                <a:spcPts val="0"/>
              </a:spcBef>
              <a:spcAft>
                <a:spcPts val="0"/>
              </a:spcAft>
              <a:buSzPts val="1800"/>
              <a:buChar char="▪"/>
            </a:pPr>
            <a:r>
              <a:rPr lang="en-US" sz="1800"/>
              <a:t>Simpel te gebruiken</a:t>
            </a:r>
            <a:endParaRPr sz="1800"/>
          </a:p>
          <a:p>
            <a:pPr marL="4114800" marR="0" lvl="0" indent="0" algn="l" rtl="0">
              <a:spcBef>
                <a:spcPts val="0"/>
              </a:spcBef>
              <a:spcAft>
                <a:spcPts val="0"/>
              </a:spcAft>
              <a:buNone/>
            </a:pPr>
            <a:endParaRPr sz="1800"/>
          </a:p>
          <a:p>
            <a:pPr marL="457200" marR="0" lvl="0" indent="-342900" algn="l" rtl="0">
              <a:spcBef>
                <a:spcPts val="0"/>
              </a:spcBef>
              <a:spcAft>
                <a:spcPts val="0"/>
              </a:spcAft>
              <a:buSzPts val="1800"/>
              <a:buChar char="▪"/>
            </a:pPr>
            <a:r>
              <a:rPr lang="en-US" sz="1800"/>
              <a:t>Zoveel mogelijk data uit basisgegevens halen</a:t>
            </a:r>
            <a:endParaRPr sz="1800"/>
          </a:p>
          <a:p>
            <a:pPr marL="4114800" marR="0" lvl="0" indent="0" algn="l" rtl="0">
              <a:spcBef>
                <a:spcPts val="0"/>
              </a:spcBef>
              <a:spcAft>
                <a:spcPts val="0"/>
              </a:spcAft>
              <a:buNone/>
            </a:pPr>
            <a:endParaRPr sz="1600"/>
          </a:p>
          <a:p>
            <a:pPr marL="1257300" marR="0" lvl="0" indent="-165100" algn="l" rtl="0">
              <a:spcBef>
                <a:spcPts val="0"/>
              </a:spcBef>
              <a:spcAft>
                <a:spcPts val="0"/>
              </a:spcAft>
              <a:buClr>
                <a:srgbClr val="474746"/>
              </a:buClr>
              <a:buSzPts val="2800"/>
              <a:buFont typeface="Noto Sans Symbols"/>
              <a:buNone/>
            </a:pP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251520" y="188640"/>
            <a:ext cx="8640900" cy="5499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a:t>Ons systeem</a:t>
            </a:r>
            <a:endParaRPr sz="2400" b="0" i="0" u="none" strike="noStrike" cap="none">
              <a:solidFill>
                <a:schemeClr val="dk1"/>
              </a:solidFill>
              <a:latin typeface="Verdana"/>
              <a:ea typeface="Verdana"/>
              <a:cs typeface="Verdana"/>
              <a:sym typeface="Verdana"/>
            </a:endParaRPr>
          </a:p>
        </p:txBody>
      </p:sp>
      <p:sp>
        <p:nvSpPr>
          <p:cNvPr id="51" name="Google Shape;51;p7"/>
          <p:cNvSpPr txBox="1">
            <a:spLocks noGrp="1"/>
          </p:cNvSpPr>
          <p:nvPr>
            <p:ph type="body" idx="1"/>
          </p:nvPr>
        </p:nvSpPr>
        <p:spPr>
          <a:xfrm>
            <a:off x="251520" y="836712"/>
            <a:ext cx="8640900" cy="5040600"/>
          </a:xfrm>
          <a:prstGeom prst="rect">
            <a:avLst/>
          </a:prstGeom>
          <a:noFill/>
          <a:ln>
            <a:noFill/>
          </a:ln>
        </p:spPr>
        <p:txBody>
          <a:bodyPr spcFirstLastPara="1" wrap="square" lIns="91425" tIns="45700" rIns="91425" bIns="45700" anchor="t" anchorCtr="0">
            <a:noAutofit/>
          </a:bodyPr>
          <a:lstStyle/>
          <a:p>
            <a:pPr marL="342900" marR="0" lvl="0" indent="-165100" algn="l" rtl="0">
              <a:spcBef>
                <a:spcPts val="0"/>
              </a:spcBef>
              <a:spcAft>
                <a:spcPts val="0"/>
              </a:spcAft>
              <a:buClr>
                <a:srgbClr val="474746"/>
              </a:buClr>
              <a:buSzPts val="2800"/>
              <a:buFont typeface="Noto Sans Symbols"/>
              <a:buNone/>
            </a:pPr>
            <a:endParaRPr sz="2800" b="0" i="0" u="none" strike="noStrike" cap="none">
              <a:solidFill>
                <a:srgbClr val="474746"/>
              </a:solidFill>
              <a:latin typeface="Verdana"/>
              <a:ea typeface="Verdana"/>
              <a:cs typeface="Verdana"/>
              <a:sym typeface="Verdana"/>
            </a:endParaRPr>
          </a:p>
        </p:txBody>
      </p:sp>
      <p:pic>
        <p:nvPicPr>
          <p:cNvPr id="52" name="Google Shape;52;p7"/>
          <p:cNvPicPr preferRelativeResize="0"/>
          <p:nvPr/>
        </p:nvPicPr>
        <p:blipFill>
          <a:blip r:embed="rId3">
            <a:alphaModFix/>
          </a:blip>
          <a:stretch>
            <a:fillRect/>
          </a:stretch>
        </p:blipFill>
        <p:spPr>
          <a:xfrm>
            <a:off x="1313610" y="2021425"/>
            <a:ext cx="6788400" cy="2338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8"/>
          <p:cNvSpPr txBox="1">
            <a:spLocks noGrp="1"/>
          </p:cNvSpPr>
          <p:nvPr>
            <p:ph type="title"/>
          </p:nvPr>
        </p:nvSpPr>
        <p:spPr>
          <a:xfrm>
            <a:off x="251520" y="188640"/>
            <a:ext cx="8640900" cy="54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VMS startscherm</a:t>
            </a:r>
            <a:endParaRPr/>
          </a:p>
        </p:txBody>
      </p:sp>
      <p:sp>
        <p:nvSpPr>
          <p:cNvPr id="59" name="Google Shape;59;p8"/>
          <p:cNvSpPr txBox="1">
            <a:spLocks noGrp="1"/>
          </p:cNvSpPr>
          <p:nvPr>
            <p:ph type="body" idx="1"/>
          </p:nvPr>
        </p:nvSpPr>
        <p:spPr>
          <a:xfrm>
            <a:off x="251520" y="836712"/>
            <a:ext cx="8640900" cy="5040600"/>
          </a:xfrm>
          <a:prstGeom prst="rect">
            <a:avLst/>
          </a:prstGeom>
        </p:spPr>
        <p:txBody>
          <a:bodyPr spcFirstLastPara="1" wrap="square" lIns="91425" tIns="91425" rIns="91425" bIns="91425" anchor="t" anchorCtr="0">
            <a:noAutofit/>
          </a:bodyPr>
          <a:lstStyle/>
          <a:p>
            <a:pPr marL="0" lvl="0" indent="0" algn="l" rtl="0">
              <a:spcBef>
                <a:spcPts val="560"/>
              </a:spcBef>
              <a:spcAft>
                <a:spcPts val="0"/>
              </a:spcAft>
              <a:buNone/>
            </a:pPr>
            <a:endParaRPr/>
          </a:p>
        </p:txBody>
      </p:sp>
      <p:pic>
        <p:nvPicPr>
          <p:cNvPr id="60" name="Google Shape;60;p8"/>
          <p:cNvPicPr preferRelativeResize="0"/>
          <p:nvPr/>
        </p:nvPicPr>
        <p:blipFill>
          <a:blip r:embed="rId3">
            <a:alphaModFix/>
          </a:blip>
          <a:stretch>
            <a:fillRect/>
          </a:stretch>
        </p:blipFill>
        <p:spPr>
          <a:xfrm>
            <a:off x="1253388" y="886475"/>
            <a:ext cx="6637226" cy="49410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9"/>
          <p:cNvSpPr txBox="1">
            <a:spLocks noGrp="1"/>
          </p:cNvSpPr>
          <p:nvPr>
            <p:ph type="title"/>
          </p:nvPr>
        </p:nvSpPr>
        <p:spPr>
          <a:xfrm>
            <a:off x="251520" y="188640"/>
            <a:ext cx="8640900" cy="54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Use case 3: Bedrijfsresultaten bezichtigen</a:t>
            </a:r>
            <a:endParaRPr/>
          </a:p>
        </p:txBody>
      </p:sp>
      <p:sp>
        <p:nvSpPr>
          <p:cNvPr id="67" name="Google Shape;67;p9"/>
          <p:cNvSpPr txBox="1">
            <a:spLocks noGrp="1"/>
          </p:cNvSpPr>
          <p:nvPr>
            <p:ph type="body" idx="1"/>
          </p:nvPr>
        </p:nvSpPr>
        <p:spPr>
          <a:xfrm>
            <a:off x="251520" y="836712"/>
            <a:ext cx="8640900" cy="5040600"/>
          </a:xfrm>
          <a:prstGeom prst="rect">
            <a:avLst/>
          </a:prstGeom>
        </p:spPr>
        <p:txBody>
          <a:bodyPr spcFirstLastPara="1" wrap="square" lIns="91425" tIns="91425" rIns="91425" bIns="91425" anchor="t" anchorCtr="0">
            <a:noAutofit/>
          </a:bodyPr>
          <a:lstStyle/>
          <a:p>
            <a:pPr marL="0" lvl="0" indent="0" algn="l" rtl="0">
              <a:spcBef>
                <a:spcPts val="560"/>
              </a:spcBef>
              <a:spcAft>
                <a:spcPts val="0"/>
              </a:spcAft>
              <a:buNone/>
            </a:pPr>
            <a:endParaRPr/>
          </a:p>
        </p:txBody>
      </p:sp>
      <p:pic>
        <p:nvPicPr>
          <p:cNvPr id="68" name="Google Shape;68;p9"/>
          <p:cNvPicPr preferRelativeResize="0"/>
          <p:nvPr/>
        </p:nvPicPr>
        <p:blipFill>
          <a:blip r:embed="rId3">
            <a:alphaModFix/>
          </a:blip>
          <a:stretch>
            <a:fillRect/>
          </a:stretch>
        </p:blipFill>
        <p:spPr>
          <a:xfrm>
            <a:off x="1231187" y="836700"/>
            <a:ext cx="6681617" cy="5040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0"/>
          <p:cNvSpPr txBox="1">
            <a:spLocks noGrp="1"/>
          </p:cNvSpPr>
          <p:nvPr>
            <p:ph type="title"/>
          </p:nvPr>
        </p:nvSpPr>
        <p:spPr>
          <a:xfrm>
            <a:off x="251520" y="188640"/>
            <a:ext cx="8640900" cy="54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Use case 2.1: </a:t>
            </a:r>
            <a:r>
              <a:rPr lang="en-US" dirty="0" err="1"/>
              <a:t>Beheren</a:t>
            </a:r>
            <a:r>
              <a:rPr lang="en-US" dirty="0"/>
              <a:t> van </a:t>
            </a:r>
            <a:r>
              <a:rPr lang="en-US" dirty="0" err="1"/>
              <a:t>groepen</a:t>
            </a:r>
            <a:endParaRPr dirty="0"/>
          </a:p>
        </p:txBody>
      </p:sp>
      <p:sp>
        <p:nvSpPr>
          <p:cNvPr id="75" name="Google Shape;75;p10"/>
          <p:cNvSpPr txBox="1">
            <a:spLocks noGrp="1"/>
          </p:cNvSpPr>
          <p:nvPr>
            <p:ph type="body" idx="1"/>
          </p:nvPr>
        </p:nvSpPr>
        <p:spPr>
          <a:xfrm>
            <a:off x="251520" y="836712"/>
            <a:ext cx="8640900" cy="5040600"/>
          </a:xfrm>
          <a:prstGeom prst="rect">
            <a:avLst/>
          </a:prstGeom>
        </p:spPr>
        <p:txBody>
          <a:bodyPr spcFirstLastPara="1" wrap="square" lIns="91425" tIns="91425" rIns="91425" bIns="91425" anchor="t" anchorCtr="0">
            <a:noAutofit/>
          </a:bodyPr>
          <a:lstStyle/>
          <a:p>
            <a:pPr marL="0" lvl="0" indent="0" algn="l" rtl="0">
              <a:spcBef>
                <a:spcPts val="560"/>
              </a:spcBef>
              <a:spcAft>
                <a:spcPts val="0"/>
              </a:spcAft>
              <a:buNone/>
            </a:pPr>
            <a:endParaRPr/>
          </a:p>
        </p:txBody>
      </p:sp>
      <p:pic>
        <p:nvPicPr>
          <p:cNvPr id="76" name="Google Shape;76;p10"/>
          <p:cNvPicPr preferRelativeResize="0"/>
          <p:nvPr/>
        </p:nvPicPr>
        <p:blipFill>
          <a:blip r:embed="rId3">
            <a:alphaModFix/>
          </a:blip>
          <a:stretch>
            <a:fillRect/>
          </a:stretch>
        </p:blipFill>
        <p:spPr>
          <a:xfrm>
            <a:off x="1136200" y="799237"/>
            <a:ext cx="6871601" cy="511551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1"/>
          <p:cNvSpPr txBox="1">
            <a:spLocks noGrp="1"/>
          </p:cNvSpPr>
          <p:nvPr>
            <p:ph type="title"/>
          </p:nvPr>
        </p:nvSpPr>
        <p:spPr>
          <a:xfrm>
            <a:off x="251520" y="188640"/>
            <a:ext cx="8640900" cy="54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dirty="0"/>
              <a:t>Use case 2.2: </a:t>
            </a:r>
            <a:r>
              <a:rPr lang="en-US" dirty="0" err="1"/>
              <a:t>Beheren</a:t>
            </a:r>
            <a:r>
              <a:rPr lang="en-US" dirty="0"/>
              <a:t> van </a:t>
            </a:r>
            <a:r>
              <a:rPr lang="en-US" dirty="0" err="1"/>
              <a:t>groepen</a:t>
            </a:r>
            <a:r>
              <a:rPr lang="en-BE" dirty="0"/>
              <a:t> (</a:t>
            </a:r>
            <a:r>
              <a:rPr lang="en-BE" dirty="0" err="1"/>
              <a:t>nieuwe</a:t>
            </a:r>
            <a:r>
              <a:rPr lang="en-BE" dirty="0"/>
              <a:t> </a:t>
            </a:r>
            <a:r>
              <a:rPr lang="en-BE" dirty="0" err="1"/>
              <a:t>groep</a:t>
            </a:r>
            <a:r>
              <a:rPr lang="en-BE" dirty="0"/>
              <a:t>)</a:t>
            </a:r>
            <a:endParaRPr dirty="0"/>
          </a:p>
        </p:txBody>
      </p:sp>
      <p:sp>
        <p:nvSpPr>
          <p:cNvPr id="83" name="Google Shape;83;p11"/>
          <p:cNvSpPr txBox="1">
            <a:spLocks noGrp="1"/>
          </p:cNvSpPr>
          <p:nvPr>
            <p:ph type="body" idx="1"/>
          </p:nvPr>
        </p:nvSpPr>
        <p:spPr>
          <a:xfrm>
            <a:off x="251520" y="836712"/>
            <a:ext cx="8640900" cy="5040600"/>
          </a:xfrm>
          <a:prstGeom prst="rect">
            <a:avLst/>
          </a:prstGeom>
        </p:spPr>
        <p:txBody>
          <a:bodyPr spcFirstLastPara="1" wrap="square" lIns="91425" tIns="91425" rIns="91425" bIns="91425" anchor="t" anchorCtr="0">
            <a:noAutofit/>
          </a:bodyPr>
          <a:lstStyle/>
          <a:p>
            <a:pPr marL="0" lvl="0" indent="0" algn="l" rtl="0">
              <a:spcBef>
                <a:spcPts val="560"/>
              </a:spcBef>
              <a:spcAft>
                <a:spcPts val="0"/>
              </a:spcAft>
              <a:buNone/>
            </a:pPr>
            <a:endParaRPr/>
          </a:p>
        </p:txBody>
      </p:sp>
      <p:pic>
        <p:nvPicPr>
          <p:cNvPr id="84" name="Google Shape;84;p11"/>
          <p:cNvPicPr preferRelativeResize="0"/>
          <p:nvPr/>
        </p:nvPicPr>
        <p:blipFill>
          <a:blip r:embed="rId3">
            <a:alphaModFix/>
          </a:blip>
          <a:stretch>
            <a:fillRect/>
          </a:stretch>
        </p:blipFill>
        <p:spPr>
          <a:xfrm>
            <a:off x="1217300" y="859638"/>
            <a:ext cx="6709327" cy="49947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2"/>
          <p:cNvSpPr txBox="1">
            <a:spLocks noGrp="1"/>
          </p:cNvSpPr>
          <p:nvPr>
            <p:ph type="title"/>
          </p:nvPr>
        </p:nvSpPr>
        <p:spPr>
          <a:xfrm>
            <a:off x="251520" y="188640"/>
            <a:ext cx="8640900" cy="54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dirty="0"/>
              <a:t>Use case 2.3: </a:t>
            </a:r>
            <a:r>
              <a:rPr lang="en-US" dirty="0" err="1"/>
              <a:t>Beheren</a:t>
            </a:r>
            <a:r>
              <a:rPr lang="en-US" dirty="0"/>
              <a:t> van </a:t>
            </a:r>
            <a:r>
              <a:rPr lang="en-US" dirty="0" err="1"/>
              <a:t>groepen</a:t>
            </a:r>
            <a:r>
              <a:rPr lang="en-BE" dirty="0"/>
              <a:t> (</a:t>
            </a:r>
            <a:r>
              <a:rPr lang="en-BE" dirty="0" err="1"/>
              <a:t>nieuwe</a:t>
            </a:r>
            <a:r>
              <a:rPr lang="en-BE" dirty="0"/>
              <a:t> </a:t>
            </a:r>
            <a:r>
              <a:rPr lang="en-BE" dirty="0" err="1"/>
              <a:t>weging</a:t>
            </a:r>
            <a:r>
              <a:rPr lang="en-BE" dirty="0"/>
              <a:t>)</a:t>
            </a:r>
            <a:endParaRPr dirty="0"/>
          </a:p>
        </p:txBody>
      </p:sp>
      <p:sp>
        <p:nvSpPr>
          <p:cNvPr id="91" name="Google Shape;91;p12"/>
          <p:cNvSpPr txBox="1">
            <a:spLocks noGrp="1"/>
          </p:cNvSpPr>
          <p:nvPr>
            <p:ph type="body" idx="1"/>
          </p:nvPr>
        </p:nvSpPr>
        <p:spPr>
          <a:xfrm>
            <a:off x="251520" y="836712"/>
            <a:ext cx="8640900" cy="5040600"/>
          </a:xfrm>
          <a:prstGeom prst="rect">
            <a:avLst/>
          </a:prstGeom>
        </p:spPr>
        <p:txBody>
          <a:bodyPr spcFirstLastPara="1" wrap="square" lIns="91425" tIns="91425" rIns="91425" bIns="91425" anchor="t" anchorCtr="0">
            <a:noAutofit/>
          </a:bodyPr>
          <a:lstStyle/>
          <a:p>
            <a:pPr marL="0" lvl="0" indent="0" algn="l" rtl="0">
              <a:spcBef>
                <a:spcPts val="560"/>
              </a:spcBef>
              <a:spcAft>
                <a:spcPts val="0"/>
              </a:spcAft>
              <a:buNone/>
            </a:pPr>
            <a:endParaRPr/>
          </a:p>
        </p:txBody>
      </p:sp>
      <p:pic>
        <p:nvPicPr>
          <p:cNvPr id="92" name="Google Shape;92;p12"/>
          <p:cNvPicPr preferRelativeResize="0"/>
          <p:nvPr/>
        </p:nvPicPr>
        <p:blipFill>
          <a:blip r:embed="rId3">
            <a:alphaModFix/>
          </a:blip>
          <a:stretch>
            <a:fillRect/>
          </a:stretch>
        </p:blipFill>
        <p:spPr>
          <a:xfrm>
            <a:off x="1186475" y="836700"/>
            <a:ext cx="6770970" cy="5040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3"/>
          <p:cNvSpPr txBox="1">
            <a:spLocks noGrp="1"/>
          </p:cNvSpPr>
          <p:nvPr>
            <p:ph type="title"/>
          </p:nvPr>
        </p:nvSpPr>
        <p:spPr>
          <a:xfrm>
            <a:off x="251520" y="188640"/>
            <a:ext cx="8640900" cy="54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dirty="0"/>
              <a:t>Use case 2.4: </a:t>
            </a:r>
            <a:r>
              <a:rPr lang="en-US" dirty="0" err="1"/>
              <a:t>Beheren</a:t>
            </a:r>
            <a:r>
              <a:rPr lang="en-US" dirty="0"/>
              <a:t> van </a:t>
            </a:r>
            <a:r>
              <a:rPr lang="en-US" dirty="0" err="1"/>
              <a:t>groepen</a:t>
            </a:r>
            <a:r>
              <a:rPr lang="en-BE" dirty="0"/>
              <a:t> (</a:t>
            </a:r>
            <a:r>
              <a:rPr lang="en-BE" dirty="0" err="1"/>
              <a:t>verkoop</a:t>
            </a:r>
            <a:r>
              <a:rPr lang="en-BE" dirty="0"/>
              <a:t> </a:t>
            </a:r>
            <a:r>
              <a:rPr lang="en-BE" dirty="0" err="1"/>
              <a:t>groep</a:t>
            </a:r>
            <a:r>
              <a:rPr lang="en-BE" dirty="0"/>
              <a:t>)</a:t>
            </a:r>
            <a:endParaRPr dirty="0"/>
          </a:p>
        </p:txBody>
      </p:sp>
      <p:sp>
        <p:nvSpPr>
          <p:cNvPr id="99" name="Google Shape;99;p13"/>
          <p:cNvSpPr txBox="1">
            <a:spLocks noGrp="1"/>
          </p:cNvSpPr>
          <p:nvPr>
            <p:ph type="body" idx="1"/>
          </p:nvPr>
        </p:nvSpPr>
        <p:spPr>
          <a:xfrm>
            <a:off x="251520" y="836712"/>
            <a:ext cx="8640900" cy="5040600"/>
          </a:xfrm>
          <a:prstGeom prst="rect">
            <a:avLst/>
          </a:prstGeom>
        </p:spPr>
        <p:txBody>
          <a:bodyPr spcFirstLastPara="1" wrap="square" lIns="91425" tIns="91425" rIns="91425" bIns="91425" anchor="t" anchorCtr="0">
            <a:noAutofit/>
          </a:bodyPr>
          <a:lstStyle/>
          <a:p>
            <a:pPr marL="0" lvl="0" indent="0" algn="l" rtl="0">
              <a:spcBef>
                <a:spcPts val="560"/>
              </a:spcBef>
              <a:spcAft>
                <a:spcPts val="0"/>
              </a:spcAft>
              <a:buNone/>
            </a:pPr>
            <a:endParaRPr/>
          </a:p>
        </p:txBody>
      </p:sp>
      <p:pic>
        <p:nvPicPr>
          <p:cNvPr id="100" name="Google Shape;100;p13"/>
          <p:cNvPicPr preferRelativeResize="0"/>
          <p:nvPr/>
        </p:nvPicPr>
        <p:blipFill>
          <a:blip r:embed="rId3">
            <a:alphaModFix/>
          </a:blip>
          <a:stretch>
            <a:fillRect/>
          </a:stretch>
        </p:blipFill>
        <p:spPr>
          <a:xfrm>
            <a:off x="1186488" y="836700"/>
            <a:ext cx="6770966" cy="50406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hema">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576</Words>
  <Application>Microsoft Office PowerPoint</Application>
  <PresentationFormat>On-screen Show (4:3)</PresentationFormat>
  <Paragraphs>59</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Noto Sans Symbols</vt:lpstr>
      <vt:lpstr>Verdana</vt:lpstr>
      <vt:lpstr>Office Theme</vt:lpstr>
      <vt:lpstr>Project 2: Veeteelt management system</vt:lpstr>
      <vt:lpstr>Project Veeteelt</vt:lpstr>
      <vt:lpstr>Ons systeem</vt:lpstr>
      <vt:lpstr>VMS startscherm</vt:lpstr>
      <vt:lpstr>Use case 3: Bedrijfsresultaten bezichtigen</vt:lpstr>
      <vt:lpstr>Use case 2.1: Beheren van groepen</vt:lpstr>
      <vt:lpstr>Use case 2.2: Beheren van groepen (nieuwe groep)</vt:lpstr>
      <vt:lpstr>Use case 2.3: Beheren van groepen (nieuwe weging)</vt:lpstr>
      <vt:lpstr>Use case 2.4: Beheren van groepen (verkoop groep)</vt:lpstr>
      <vt:lpstr>Use case 2.5: Beheren van groepen (aankoop over)</vt:lpstr>
      <vt:lpstr>Use case 2.6: Beheren van een groep (groep wijzigen) </vt:lpstr>
      <vt:lpstr>VMS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 Veeteelt management system</dc:title>
  <cp:lastModifiedBy>Niels De Cat</cp:lastModifiedBy>
  <cp:revision>1</cp:revision>
  <dcterms:modified xsi:type="dcterms:W3CDTF">2020-11-04T12:03:24Z</dcterms:modified>
</cp:coreProperties>
</file>