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66dc68b7d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66dc68b7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Ook kan de voer aankoop geregistreed worden. hiervoor is enkel de datum en het gewicht nodig voor deze scope. Maar dit kan uitgebreid worden naar ook de prijs eraan te koppelen.</a:t>
            </a:r>
            <a:endParaRPr/>
          </a:p>
        </p:txBody>
      </p:sp>
      <p:sp>
        <p:nvSpPr>
          <p:cNvPr id="104" name="Google Shape;104;ga66dc68b7d_0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66dc68b7d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66dc68b7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Als laatste kunnen ook nog de bestaande gegevens van de groepen aangepast worden. Uit al deze gegevens worden dan de visualisaties gemaakt die eerder getoond werden.</a:t>
            </a:r>
            <a:endParaRPr/>
          </a:p>
        </p:txBody>
      </p:sp>
      <p:sp>
        <p:nvSpPr>
          <p:cNvPr id="112" name="Google Shape;112;ga66dc68b7d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9f3720fe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 horen steeds vaker dat boeren het moeilijker vinden om te overleven in deze tijden. </a:t>
            </a:r>
            <a:endParaRPr/>
          </a:p>
          <a:p>
            <a:pPr indent="0" lvl="0" marL="0" rtl="0" algn="l">
              <a:spcBef>
                <a:spcPts val="0"/>
              </a:spcBef>
              <a:spcAft>
                <a:spcPts val="0"/>
              </a:spcAft>
              <a:buClr>
                <a:schemeClr val="dk1"/>
              </a:buClr>
              <a:buSzPts val="1100"/>
              <a:buFont typeface="Arial"/>
              <a:buNone/>
            </a:pPr>
            <a:r>
              <a:rPr lang="en-US"/>
              <a:t>Hun verkoopcijfers gaan omlaag en de prijs die ze krijgen voor hun productie gaat ook omlaag. </a:t>
            </a:r>
            <a:endParaRPr/>
          </a:p>
          <a:p>
            <a:pPr indent="0" lvl="0" marL="0" rtl="0" algn="l">
              <a:spcBef>
                <a:spcPts val="0"/>
              </a:spcBef>
              <a:spcAft>
                <a:spcPts val="0"/>
              </a:spcAft>
              <a:buClr>
                <a:schemeClr val="dk1"/>
              </a:buClr>
              <a:buSzPts val="1100"/>
              <a:buFont typeface="Arial"/>
              <a:buNone/>
            </a:pPr>
            <a:r>
              <a:rPr lang="en-US"/>
              <a:t>Hierdoor ontstaan er zelfs protesten. </a:t>
            </a:r>
            <a:endParaRPr/>
          </a:p>
          <a:p>
            <a:pPr indent="0" lvl="0" marL="0" rtl="0" algn="l">
              <a:spcBef>
                <a:spcPts val="0"/>
              </a:spcBef>
              <a:spcAft>
                <a:spcPts val="0"/>
              </a:spcAft>
              <a:buClr>
                <a:schemeClr val="dk1"/>
              </a:buClr>
              <a:buSzPts val="1100"/>
              <a:buFont typeface="Arial"/>
              <a:buNone/>
            </a:pPr>
            <a:r>
              <a:rPr lang="en-US"/>
              <a:t>Maar vaak hebben boeren geen tijd om zich bezig te houden met statistieken en weten dus ook niet precies hoe ze hun omzet kunnen verhogen.</a:t>
            </a:r>
            <a:endParaRPr/>
          </a:p>
          <a:p>
            <a:pPr indent="0" lvl="0" marL="0" rtl="0" algn="l">
              <a:spcBef>
                <a:spcPts val="0"/>
              </a:spcBef>
              <a:spcAft>
                <a:spcPts val="0"/>
              </a:spcAft>
              <a:buClr>
                <a:schemeClr val="dk1"/>
              </a:buClr>
              <a:buSzPts val="1100"/>
              <a:buFont typeface="Arial"/>
              <a:buNone/>
            </a:pPr>
            <a:r>
              <a:rPr lang="en-US"/>
              <a:t>Daarom willen wij dit systeem voorstellen dat het eenvoudig moet maken om de evolutie van het bedrijf op te volgen.</a:t>
            </a:r>
            <a:endParaRPr/>
          </a:p>
        </p:txBody>
      </p:sp>
      <p:sp>
        <p:nvSpPr>
          <p:cNvPr id="40" name="Google Shape;40;g9f3720feec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a66dc68b7d_1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Daarom bieden wij VMS. Het veeteelt management system voor elke veehouder. De kracht van VMS bestaat uit al het administratieve werk dat moet gebeuren om een groep vee op te volgen voor jou te beheren.</a:t>
            </a:r>
            <a:endParaRPr/>
          </a:p>
          <a:p>
            <a:pPr indent="0" lvl="0" marL="0" rtl="0" algn="l">
              <a:spcBef>
                <a:spcPts val="0"/>
              </a:spcBef>
              <a:spcAft>
                <a:spcPts val="0"/>
              </a:spcAft>
              <a:buNone/>
            </a:pPr>
            <a:r>
              <a:rPr lang="en-US"/>
              <a:t>Veeteelt zit in de naam van het systeem omdat één van de toekomstplannen is om dit uit te breiden naar andere veeteelten. Toch in het geval dat dit project werkt en verder gezet kan worden.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Zoiets in die aard…….</a:t>
            </a:r>
            <a:endParaRPr/>
          </a:p>
        </p:txBody>
      </p:sp>
      <p:sp>
        <p:nvSpPr>
          <p:cNvPr id="48" name="Google Shape;48;ga66dc68b7d_1_4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a66dc68b7d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a66dc68b7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Het Systeem bestaat uit 2 grote delen. Eerst en vooral de visualisaties van de evolutie voor het bedrijf en ten tweede het beheren van de groepen.</a:t>
            </a:r>
            <a:endParaRPr/>
          </a:p>
        </p:txBody>
      </p:sp>
      <p:sp>
        <p:nvSpPr>
          <p:cNvPr id="56" name="Google Shape;56;ga66dc68b7d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f3720feec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f3720fee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Dit is dan een voorbeeld hoe de </a:t>
            </a:r>
            <a:r>
              <a:rPr lang="en-US"/>
              <a:t>visualisaties</a:t>
            </a:r>
            <a:r>
              <a:rPr lang="en-US"/>
              <a:t> eruit zouden kunnen zien. Hier vinden ze hoe snel de biggen groeien, hoeveel voer hiervoor nodig is, hoe snel ze groeien per dag etc. Uit deze visualisaties kan de gebruiker dan zelf besluiten gaan trekken of zijn bedrijf goed bezig is of niet door dit te vergelijken met andere groepen. </a:t>
            </a:r>
            <a:endParaRPr/>
          </a:p>
        </p:txBody>
      </p:sp>
      <p:sp>
        <p:nvSpPr>
          <p:cNvPr id="64" name="Google Shape;64;g9f3720feec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66dc68b7d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66dc68b7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Voor het beheren van de groepen kunnen er allerlei zaken gebeuren. En dit is de plaat waar deze functies toegankelijk zijn.</a:t>
            </a:r>
            <a:endParaRPr/>
          </a:p>
        </p:txBody>
      </p:sp>
      <p:sp>
        <p:nvSpPr>
          <p:cNvPr id="72" name="Google Shape;72;ga66dc68b7d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66dc68b7d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66dc68b7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Eerst en vooral kan er een nieuwe groep gestart worden. Hiervoor is de datum, gewicht en het aantal biggen nodig.</a:t>
            </a:r>
            <a:endParaRPr/>
          </a:p>
        </p:txBody>
      </p:sp>
      <p:sp>
        <p:nvSpPr>
          <p:cNvPr id="80" name="Google Shape;80;ga66dc68b7d_0_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66dc68b7d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66dc68b7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Om een nieuwe weging aan een groep toe te voegen zijn ook diezelfde gegevens nodig.</a:t>
            </a:r>
            <a:endParaRPr/>
          </a:p>
        </p:txBody>
      </p:sp>
      <p:sp>
        <p:nvSpPr>
          <p:cNvPr id="88" name="Google Shape;88;ga66dc68b7d_0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66dc68b7d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66dc68b7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En bij de verkoop zijn ook deze gegevens nodig. Maar na dit punt is een groep afgehandeld. En is het niet de bedoeling dat deze groepen nog aangepast worden. Dit is natuurlijk nog steeds mogelijk maar hierbij zal dan telkens een </a:t>
            </a:r>
            <a:r>
              <a:rPr lang="en-US"/>
              <a:t>waarschuwing</a:t>
            </a:r>
            <a:r>
              <a:rPr lang="en-US"/>
              <a:t> gegeven worden.</a:t>
            </a:r>
            <a:endParaRPr/>
          </a:p>
        </p:txBody>
      </p:sp>
      <p:sp>
        <p:nvSpPr>
          <p:cNvPr id="96" name="Google Shape;96;ga66dc68b7d_0_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descr="foto-1.jpg" id="16" name="Google Shape;16;p2"/>
          <p:cNvPicPr preferRelativeResize="0"/>
          <p:nvPr/>
        </p:nvPicPr>
        <p:blipFill rotWithShape="1">
          <a:blip r:embed="rId2">
            <a:alphaModFix/>
          </a:blip>
          <a:srcRect b="0" l="0" r="0" t="7535"/>
          <a:stretch/>
        </p:blipFill>
        <p:spPr>
          <a:xfrm>
            <a:off x="0" y="0"/>
            <a:ext cx="9060789" cy="3869197"/>
          </a:xfrm>
          <a:prstGeom prst="rect">
            <a:avLst/>
          </a:prstGeom>
          <a:noFill/>
          <a:ln>
            <a:noFill/>
          </a:ln>
        </p:spPr>
      </p:pic>
      <p:pic>
        <p:nvPicPr>
          <p:cNvPr descr="logo-slide-titel.png" id="17" name="Google Shape;17;p2"/>
          <p:cNvPicPr preferRelativeResize="0"/>
          <p:nvPr/>
        </p:nvPicPr>
        <p:blipFill rotWithShape="1">
          <a:blip r:embed="rId3">
            <a:alphaModFix/>
          </a:blip>
          <a:srcRect b="0" l="0" r="0" t="0"/>
          <a:stretch/>
        </p:blipFill>
        <p:spPr>
          <a:xfrm>
            <a:off x="179512" y="188640"/>
            <a:ext cx="8701079" cy="6484649"/>
          </a:xfrm>
          <a:prstGeom prst="rect">
            <a:avLst/>
          </a:prstGeom>
          <a:noFill/>
          <a:ln>
            <a:noFill/>
          </a:ln>
        </p:spPr>
      </p:pic>
      <p:sp>
        <p:nvSpPr>
          <p:cNvPr id="18" name="Google Shape;18;p2"/>
          <p:cNvSpPr txBox="1"/>
          <p:nvPr>
            <p:ph type="ctrTitle"/>
          </p:nvPr>
        </p:nvSpPr>
        <p:spPr>
          <a:xfrm>
            <a:off x="1403648" y="4293096"/>
            <a:ext cx="6984776" cy="63098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3200" u="none" cap="none" strike="noStrike">
                <a:solidFill>
                  <a:schemeClr val="dk1"/>
                </a:solidFill>
                <a:latin typeface="Verdana"/>
                <a:ea typeface="Verdana"/>
                <a:cs typeface="Verdana"/>
                <a:sym typeface="Verdan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 name="Google Shape;19;p2"/>
          <p:cNvSpPr txBox="1"/>
          <p:nvPr>
            <p:ph idx="1" type="subTitle"/>
          </p:nvPr>
        </p:nvSpPr>
        <p:spPr>
          <a:xfrm>
            <a:off x="1403648" y="4941122"/>
            <a:ext cx="6984776" cy="432048"/>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rgbClr val="4F4F4F"/>
              </a:buClr>
              <a:buSzPts val="2000"/>
              <a:buFont typeface="Arial"/>
              <a:buNone/>
              <a:defRPr b="0" i="0" sz="2000" u="none" cap="none" strike="noStrike">
                <a:solidFill>
                  <a:srgbClr val="4F4F4F"/>
                </a:solidFill>
                <a:latin typeface="Verdana"/>
                <a:ea typeface="Verdana"/>
                <a:cs typeface="Verdana"/>
                <a:sym typeface="Verdana"/>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pic>
        <p:nvPicPr>
          <p:cNvPr descr="logo-slide.png" id="21" name="Google Shape;21;p3"/>
          <p:cNvPicPr preferRelativeResize="0"/>
          <p:nvPr/>
        </p:nvPicPr>
        <p:blipFill rotWithShape="1">
          <a:blip r:embed="rId2">
            <a:alphaModFix/>
          </a:blip>
          <a:srcRect b="0" l="0" r="0" t="0"/>
          <a:stretch/>
        </p:blipFill>
        <p:spPr>
          <a:xfrm>
            <a:off x="127000" y="76200"/>
            <a:ext cx="8833019" cy="6635262"/>
          </a:xfrm>
          <a:prstGeom prst="rect">
            <a:avLst/>
          </a:prstGeom>
          <a:noFill/>
          <a:ln>
            <a:noFill/>
          </a:ln>
        </p:spPr>
      </p:pic>
      <p:sp>
        <p:nvSpPr>
          <p:cNvPr id="22" name="Google Shape;22;p3"/>
          <p:cNvSpPr txBox="1"/>
          <p:nvPr>
            <p:ph type="title"/>
          </p:nvPr>
        </p:nvSpPr>
        <p:spPr>
          <a:xfrm>
            <a:off x="251520" y="188640"/>
            <a:ext cx="8640960" cy="549844"/>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2400" u="none" cap="none" strike="noStrike">
                <a:solidFill>
                  <a:schemeClr val="dk1"/>
                </a:solidFill>
                <a:latin typeface="Verdana"/>
                <a:ea typeface="Verdana"/>
                <a:cs typeface="Verdana"/>
                <a:sym typeface="Verdan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 name="Google Shape;23;p3"/>
          <p:cNvSpPr txBox="1"/>
          <p:nvPr>
            <p:ph idx="1" type="body"/>
          </p:nvPr>
        </p:nvSpPr>
        <p:spPr>
          <a:xfrm>
            <a:off x="251520" y="836712"/>
            <a:ext cx="8640960" cy="504056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474746"/>
              </a:buClr>
              <a:buSzPts val="2800"/>
              <a:buFont typeface="Noto Sans Symbols"/>
              <a:buChar char="▪"/>
              <a:defRPr b="0" i="0" sz="2800" u="none" cap="none" strike="noStrike">
                <a:solidFill>
                  <a:srgbClr val="474746"/>
                </a:solidFill>
                <a:latin typeface="Verdana"/>
                <a:ea typeface="Verdana"/>
                <a:cs typeface="Verdana"/>
                <a:sym typeface="Verdana"/>
              </a:defRPr>
            </a:lvl1pPr>
            <a:lvl2pPr indent="-381000" lvl="1" marL="914400" marR="0" rtl="0" algn="l">
              <a:spcBef>
                <a:spcPts val="480"/>
              </a:spcBef>
              <a:spcAft>
                <a:spcPts val="0"/>
              </a:spcAft>
              <a:buClr>
                <a:srgbClr val="474746"/>
              </a:buClr>
              <a:buSzPts val="2400"/>
              <a:buFont typeface="Noto Sans Symbols"/>
              <a:buChar char="▪"/>
              <a:defRPr b="0" i="0" sz="2400" u="none" cap="none" strike="noStrike">
                <a:solidFill>
                  <a:srgbClr val="474746"/>
                </a:solidFill>
                <a:latin typeface="Verdana"/>
                <a:ea typeface="Verdana"/>
                <a:cs typeface="Verdana"/>
                <a:sym typeface="Verdana"/>
              </a:defRPr>
            </a:lvl2pPr>
            <a:lvl3pPr indent="-355600" lvl="2" marL="1371600" marR="0" rtl="0" algn="l">
              <a:spcBef>
                <a:spcPts val="400"/>
              </a:spcBef>
              <a:spcAft>
                <a:spcPts val="0"/>
              </a:spcAft>
              <a:buClr>
                <a:srgbClr val="474746"/>
              </a:buClr>
              <a:buSzPts val="2000"/>
              <a:buFont typeface="Noto Sans Symbols"/>
              <a:buChar char="▪"/>
              <a:defRPr b="0" i="0" sz="2000" u="none" cap="none" strike="noStrike">
                <a:solidFill>
                  <a:srgbClr val="474746"/>
                </a:solidFill>
                <a:latin typeface="Verdana"/>
                <a:ea typeface="Verdana"/>
                <a:cs typeface="Verdana"/>
                <a:sym typeface="Verdana"/>
              </a:defRPr>
            </a:lvl3pPr>
            <a:lvl4pPr indent="-330200" lvl="3" marL="1828800" marR="0" rtl="0" algn="l">
              <a:spcBef>
                <a:spcPts val="320"/>
              </a:spcBef>
              <a:spcAft>
                <a:spcPts val="0"/>
              </a:spcAft>
              <a:buClr>
                <a:srgbClr val="474746"/>
              </a:buClr>
              <a:buSzPts val="1600"/>
              <a:buFont typeface="Noto Sans Symbols"/>
              <a:buChar char="▪"/>
              <a:defRPr b="0" i="0" sz="1600" u="none" cap="none" strike="noStrike">
                <a:solidFill>
                  <a:srgbClr val="474746"/>
                </a:solidFill>
                <a:latin typeface="Verdana"/>
                <a:ea typeface="Verdana"/>
                <a:cs typeface="Verdana"/>
                <a:sym typeface="Verdana"/>
              </a:defRPr>
            </a:lvl4pPr>
            <a:lvl5pPr indent="-330200" lvl="4" marL="2286000" marR="0" rtl="0" algn="l">
              <a:spcBef>
                <a:spcPts val="320"/>
              </a:spcBef>
              <a:spcAft>
                <a:spcPts val="0"/>
              </a:spcAft>
              <a:buClr>
                <a:srgbClr val="474746"/>
              </a:buClr>
              <a:buSzPts val="1600"/>
              <a:buFont typeface="Noto Sans Symbols"/>
              <a:buChar char="▪"/>
              <a:defRPr b="0" i="0" sz="1600" u="none" cap="none" strike="noStrike">
                <a:solidFill>
                  <a:srgbClr val="474746"/>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179512" y="6381328"/>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2411760" y="6381328"/>
            <a:ext cx="4464496"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a:off x="6948264" y="6382916"/>
            <a:ext cx="7524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7" name="Shape 27"/>
        <p:cNvGrpSpPr/>
        <p:nvPr/>
      </p:nvGrpSpPr>
      <p:grpSpPr>
        <a:xfrm>
          <a:off x="0" y="0"/>
          <a:ext cx="0" cy="0"/>
          <a:chOff x="0" y="0"/>
          <a:chExt cx="0" cy="0"/>
        </a:xfrm>
      </p:grpSpPr>
      <p:sp>
        <p:nvSpPr>
          <p:cNvPr id="28" name="Google Shape;28;p4"/>
          <p:cNvSpPr/>
          <p:nvPr/>
        </p:nvSpPr>
        <p:spPr>
          <a:xfrm>
            <a:off x="0" y="0"/>
            <a:ext cx="9144000" cy="6858000"/>
          </a:xfrm>
          <a:prstGeom prst="rect">
            <a:avLst/>
          </a:prstGeom>
          <a:solidFill>
            <a:srgbClr val="C62C2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logo-slide-titel-wit.png" id="29" name="Google Shape;29;p4"/>
          <p:cNvPicPr preferRelativeResize="0"/>
          <p:nvPr/>
        </p:nvPicPr>
        <p:blipFill rotWithShape="1">
          <a:blip r:embed="rId2">
            <a:alphaModFix/>
          </a:blip>
          <a:srcRect b="0" l="0" r="0" t="0"/>
          <a:stretch/>
        </p:blipFill>
        <p:spPr>
          <a:xfrm>
            <a:off x="251520" y="224468"/>
            <a:ext cx="8558439" cy="6352676"/>
          </a:xfrm>
          <a:prstGeom prst="rect">
            <a:avLst/>
          </a:prstGeom>
          <a:noFill/>
          <a:ln>
            <a:noFill/>
          </a:ln>
        </p:spPr>
      </p:pic>
      <p:sp>
        <p:nvSpPr>
          <p:cNvPr id="30" name="Google Shape;30;p4"/>
          <p:cNvSpPr txBox="1"/>
          <p:nvPr>
            <p:ph type="ctrTitle"/>
          </p:nvPr>
        </p:nvSpPr>
        <p:spPr>
          <a:xfrm>
            <a:off x="755576" y="836712"/>
            <a:ext cx="6984776" cy="630982"/>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 name="Google Shape;31;p4"/>
          <p:cNvSpPr txBox="1"/>
          <p:nvPr>
            <p:ph idx="1" type="subTitle"/>
          </p:nvPr>
        </p:nvSpPr>
        <p:spPr>
          <a:xfrm>
            <a:off x="755576" y="1484738"/>
            <a:ext cx="6984776" cy="432048"/>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chemeClr val="lt1"/>
              </a:buClr>
              <a:buSzPts val="2000"/>
              <a:buFont typeface="Arial"/>
              <a:buNone/>
              <a:defRPr b="0" i="0" sz="2000" u="none" cap="none" strike="noStrike">
                <a:solidFill>
                  <a:schemeClr val="lt1"/>
                </a:solidFill>
                <a:latin typeface="Verdana"/>
                <a:ea typeface="Verdana"/>
                <a:cs typeface="Verdana"/>
                <a:sym typeface="Verdana"/>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5"/>
          <p:cNvSpPr txBox="1"/>
          <p:nvPr>
            <p:ph type="ctrTitle"/>
          </p:nvPr>
        </p:nvSpPr>
        <p:spPr>
          <a:xfrm>
            <a:off x="1403650" y="4293100"/>
            <a:ext cx="7373100" cy="630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500"/>
              <a:t>Project 2: Veeteelt management system</a:t>
            </a:r>
            <a:endParaRPr sz="2500"/>
          </a:p>
        </p:txBody>
      </p:sp>
      <p:sp>
        <p:nvSpPr>
          <p:cNvPr id="37" name="Google Shape;37;p5"/>
          <p:cNvSpPr txBox="1"/>
          <p:nvPr>
            <p:ph idx="1" type="subTitle"/>
          </p:nvPr>
        </p:nvSpPr>
        <p:spPr>
          <a:xfrm>
            <a:off x="1403648" y="4941122"/>
            <a:ext cx="6984776" cy="4320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F4F4F"/>
              </a:buClr>
              <a:buSzPts val="2000"/>
              <a:buFont typeface="Arial"/>
              <a:buNone/>
            </a:pPr>
            <a:r>
              <a:rPr lang="en-US" sz="1400"/>
              <a:t>Snooty Snakes - Dave Saenen, Niels de Cat, Fabio Puissant, Wouter Pardon</a:t>
            </a:r>
            <a:endParaRPr sz="1400"/>
          </a:p>
          <a:p>
            <a:pPr indent="0" lvl="0" marL="0" marR="0" rtl="0" algn="l">
              <a:spcBef>
                <a:spcPts val="0"/>
              </a:spcBef>
              <a:spcAft>
                <a:spcPts val="0"/>
              </a:spcAft>
              <a:buClr>
                <a:srgbClr val="4F4F4F"/>
              </a:buClr>
              <a:buSzPts val="20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251520" y="188640"/>
            <a:ext cx="8640900" cy="54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Use case 2.5: Beheren van groepen</a:t>
            </a:r>
            <a:endParaRPr/>
          </a:p>
        </p:txBody>
      </p:sp>
      <p:sp>
        <p:nvSpPr>
          <p:cNvPr id="107" name="Google Shape;107;p14"/>
          <p:cNvSpPr txBox="1"/>
          <p:nvPr>
            <p:ph idx="1" type="body"/>
          </p:nvPr>
        </p:nvSpPr>
        <p:spPr>
          <a:xfrm>
            <a:off x="251520" y="836712"/>
            <a:ext cx="8640900" cy="50406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t/>
            </a:r>
            <a:endParaRPr/>
          </a:p>
        </p:txBody>
      </p:sp>
      <p:pic>
        <p:nvPicPr>
          <p:cNvPr id="108" name="Google Shape;108;p14"/>
          <p:cNvPicPr preferRelativeResize="0"/>
          <p:nvPr/>
        </p:nvPicPr>
        <p:blipFill>
          <a:blip r:embed="rId3">
            <a:alphaModFix/>
          </a:blip>
          <a:stretch>
            <a:fillRect/>
          </a:stretch>
        </p:blipFill>
        <p:spPr>
          <a:xfrm>
            <a:off x="1186525" y="836700"/>
            <a:ext cx="6770945" cy="504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251520" y="188640"/>
            <a:ext cx="8640900" cy="54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Use case 2.6: Beheren van een groep </a:t>
            </a:r>
            <a:endParaRPr/>
          </a:p>
        </p:txBody>
      </p:sp>
      <p:sp>
        <p:nvSpPr>
          <p:cNvPr id="115" name="Google Shape;115;p15"/>
          <p:cNvSpPr txBox="1"/>
          <p:nvPr>
            <p:ph idx="1" type="body"/>
          </p:nvPr>
        </p:nvSpPr>
        <p:spPr>
          <a:xfrm>
            <a:off x="251520" y="836712"/>
            <a:ext cx="8640900" cy="50406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t/>
            </a:r>
            <a:endParaRPr/>
          </a:p>
        </p:txBody>
      </p:sp>
      <p:pic>
        <p:nvPicPr>
          <p:cNvPr id="116" name="Google Shape;116;p15"/>
          <p:cNvPicPr preferRelativeResize="0"/>
          <p:nvPr/>
        </p:nvPicPr>
        <p:blipFill>
          <a:blip r:embed="rId3">
            <a:alphaModFix/>
          </a:blip>
          <a:stretch>
            <a:fillRect/>
          </a:stretch>
        </p:blipFill>
        <p:spPr>
          <a:xfrm>
            <a:off x="1186500" y="836700"/>
            <a:ext cx="6770956" cy="504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ctrTitle"/>
          </p:nvPr>
        </p:nvSpPr>
        <p:spPr>
          <a:xfrm>
            <a:off x="755576" y="836712"/>
            <a:ext cx="6984776" cy="63098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VMS</a:t>
            </a:r>
            <a:endParaRPr b="1" i="0" sz="3200" u="none" cap="none" strike="noStrike">
              <a:solidFill>
                <a:schemeClr val="lt1"/>
              </a:solidFill>
              <a:latin typeface="Verdana"/>
              <a:ea typeface="Verdana"/>
              <a:cs typeface="Verdana"/>
              <a:sym typeface="Verdana"/>
            </a:endParaRPr>
          </a:p>
        </p:txBody>
      </p:sp>
      <p:sp>
        <p:nvSpPr>
          <p:cNvPr id="122" name="Google Shape;122;p16"/>
          <p:cNvSpPr txBox="1"/>
          <p:nvPr>
            <p:ph idx="1" type="subTitle"/>
          </p:nvPr>
        </p:nvSpPr>
        <p:spPr>
          <a:xfrm>
            <a:off x="755576" y="1484738"/>
            <a:ext cx="6984776" cy="4320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2000"/>
              <a:buFont typeface="Arial"/>
              <a:buNone/>
            </a:pPr>
            <a:r>
              <a:rPr lang="en-US"/>
              <a:t>Uw eigen Veeteelt Management Systeem</a:t>
            </a:r>
            <a:endParaRPr b="0" i="0" sz="2000" u="none" cap="none" strike="noStrike">
              <a:solidFill>
                <a:schemeClr val="lt1"/>
              </a:solidFill>
              <a:latin typeface="Verdana"/>
              <a:ea typeface="Verdana"/>
              <a:cs typeface="Verdana"/>
              <a:sym typeface="Verdana"/>
            </a:endParaRPr>
          </a:p>
        </p:txBody>
      </p:sp>
      <p:pic>
        <p:nvPicPr>
          <p:cNvPr id="123" name="Google Shape;123;p16"/>
          <p:cNvPicPr preferRelativeResize="0"/>
          <p:nvPr/>
        </p:nvPicPr>
        <p:blipFill>
          <a:blip r:embed="rId3">
            <a:alphaModFix/>
          </a:blip>
          <a:stretch>
            <a:fillRect/>
          </a:stretch>
        </p:blipFill>
        <p:spPr>
          <a:xfrm>
            <a:off x="853775" y="2135276"/>
            <a:ext cx="7324750" cy="2523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6"/>
          <p:cNvSpPr txBox="1"/>
          <p:nvPr>
            <p:ph type="title"/>
          </p:nvPr>
        </p:nvSpPr>
        <p:spPr>
          <a:xfrm>
            <a:off x="251520" y="188640"/>
            <a:ext cx="8640900" cy="549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Project Veeteelt</a:t>
            </a:r>
            <a:endParaRPr b="0" i="0" sz="2400" u="none" cap="none" strike="noStrike">
              <a:solidFill>
                <a:schemeClr val="dk1"/>
              </a:solidFill>
              <a:latin typeface="Verdana"/>
              <a:ea typeface="Verdana"/>
              <a:cs typeface="Verdana"/>
              <a:sym typeface="Verdana"/>
            </a:endParaRPr>
          </a:p>
        </p:txBody>
      </p:sp>
      <p:sp>
        <p:nvSpPr>
          <p:cNvPr id="43" name="Google Shape;43;p6"/>
          <p:cNvSpPr txBox="1"/>
          <p:nvPr>
            <p:ph idx="1" type="body"/>
          </p:nvPr>
        </p:nvSpPr>
        <p:spPr>
          <a:xfrm>
            <a:off x="251523" y="836700"/>
            <a:ext cx="4375200" cy="504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74746"/>
              </a:buClr>
              <a:buSzPts val="2800"/>
              <a:buFont typeface="Noto Sans Symbols"/>
              <a:buNone/>
            </a:pPr>
            <a:r>
              <a:rPr b="1" lang="en-US" sz="2000" u="sng"/>
              <a:t>Probleem</a:t>
            </a:r>
            <a:endParaRPr b="1" sz="2000" u="sng"/>
          </a:p>
          <a:p>
            <a:pPr indent="0" lvl="0" marL="0" marR="0" rtl="0" algn="l">
              <a:spcBef>
                <a:spcPts val="0"/>
              </a:spcBef>
              <a:spcAft>
                <a:spcPts val="0"/>
              </a:spcAft>
              <a:buClr>
                <a:srgbClr val="474746"/>
              </a:buClr>
              <a:buSzPts val="2800"/>
              <a:buFont typeface="Noto Sans Symbols"/>
              <a:buNone/>
            </a:pPr>
            <a:r>
              <a:t/>
            </a:r>
            <a:endParaRPr b="1" sz="2000" u="sng"/>
          </a:p>
          <a:p>
            <a:pPr indent="-342900" lvl="0" marL="457200" rtl="0" algn="l">
              <a:spcBef>
                <a:spcPts val="0"/>
              </a:spcBef>
              <a:spcAft>
                <a:spcPts val="0"/>
              </a:spcAft>
              <a:buSzPts val="1800"/>
              <a:buChar char="▪"/>
            </a:pPr>
            <a:r>
              <a:rPr lang="en-US" sz="1800"/>
              <a:t>Inkomsten verlagen</a:t>
            </a:r>
            <a:endParaRPr sz="1800"/>
          </a:p>
          <a:p>
            <a:pPr indent="0" lvl="0" marL="41148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Weinig tijd</a:t>
            </a:r>
            <a:endParaRPr sz="1800"/>
          </a:p>
          <a:p>
            <a:pPr indent="0" lvl="0" marL="41148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Nood aan simple tool voor bedrijfs evolutie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165100" lvl="0" marL="1257300" marR="0" rtl="0" algn="l">
              <a:spcBef>
                <a:spcPts val="0"/>
              </a:spcBef>
              <a:spcAft>
                <a:spcPts val="0"/>
              </a:spcAft>
              <a:buClr>
                <a:srgbClr val="474746"/>
              </a:buClr>
              <a:buSzPts val="2800"/>
              <a:buFont typeface="Noto Sans Symbols"/>
              <a:buNone/>
            </a:pPr>
            <a:r>
              <a:t/>
            </a:r>
            <a:endParaRPr b="1" sz="2000" u="sng"/>
          </a:p>
          <a:p>
            <a:pPr indent="-165100" lvl="0" marL="1257300" marR="0" rtl="0" algn="l">
              <a:spcBef>
                <a:spcPts val="0"/>
              </a:spcBef>
              <a:spcAft>
                <a:spcPts val="0"/>
              </a:spcAft>
              <a:buClr>
                <a:srgbClr val="474746"/>
              </a:buClr>
              <a:buSzPts val="2800"/>
              <a:buFont typeface="Noto Sans Symbols"/>
              <a:buNone/>
            </a:pPr>
            <a:r>
              <a:t/>
            </a:r>
            <a:endParaRPr sz="1800"/>
          </a:p>
          <a:p>
            <a:pPr indent="-165100" lvl="0" marL="1257300" marR="0" rtl="0" algn="l">
              <a:spcBef>
                <a:spcPts val="0"/>
              </a:spcBef>
              <a:spcAft>
                <a:spcPts val="0"/>
              </a:spcAft>
              <a:buClr>
                <a:srgbClr val="474746"/>
              </a:buClr>
              <a:buSzPts val="2800"/>
              <a:buFont typeface="Noto Sans Symbols"/>
              <a:buNone/>
            </a:pPr>
            <a:r>
              <a:rPr lang="en-US" sz="1800"/>
              <a:t>										</a:t>
            </a:r>
            <a:endParaRPr sz="1800"/>
          </a:p>
          <a:p>
            <a:pPr indent="0" lvl="0" marL="1092200" marR="0" rtl="0" algn="l">
              <a:spcBef>
                <a:spcPts val="0"/>
              </a:spcBef>
              <a:spcAft>
                <a:spcPts val="0"/>
              </a:spcAft>
              <a:buClr>
                <a:srgbClr val="474746"/>
              </a:buClr>
              <a:buSzPts val="2800"/>
              <a:buFont typeface="Noto Sans Symbols"/>
              <a:buNone/>
            </a:pPr>
            <a:r>
              <a:t/>
            </a:r>
            <a:endParaRPr sz="1600"/>
          </a:p>
          <a:p>
            <a:pPr indent="-165100" lvl="0" marL="1257300" marR="0" rtl="0" algn="l">
              <a:spcBef>
                <a:spcPts val="0"/>
              </a:spcBef>
              <a:spcAft>
                <a:spcPts val="0"/>
              </a:spcAft>
              <a:buClr>
                <a:srgbClr val="474746"/>
              </a:buClr>
              <a:buSzPts val="2800"/>
              <a:buFont typeface="Noto Sans Symbols"/>
              <a:buNone/>
            </a:pPr>
            <a:r>
              <a:t/>
            </a:r>
            <a:endParaRPr sz="1600"/>
          </a:p>
        </p:txBody>
      </p:sp>
      <p:pic>
        <p:nvPicPr>
          <p:cNvPr id="44" name="Google Shape;44;p6"/>
          <p:cNvPicPr preferRelativeResize="0"/>
          <p:nvPr/>
        </p:nvPicPr>
        <p:blipFill rotWithShape="1">
          <a:blip r:embed="rId3">
            <a:alphaModFix/>
          </a:blip>
          <a:srcRect b="0" l="2600" r="-2600" t="0"/>
          <a:stretch/>
        </p:blipFill>
        <p:spPr>
          <a:xfrm>
            <a:off x="186600" y="4813175"/>
            <a:ext cx="2496924" cy="1424725"/>
          </a:xfrm>
          <a:prstGeom prst="rect">
            <a:avLst/>
          </a:prstGeom>
          <a:noFill/>
          <a:ln>
            <a:noFill/>
          </a:ln>
        </p:spPr>
      </p:pic>
      <p:sp>
        <p:nvSpPr>
          <p:cNvPr id="45" name="Google Shape;45;p6"/>
          <p:cNvSpPr txBox="1"/>
          <p:nvPr>
            <p:ph idx="1" type="body"/>
          </p:nvPr>
        </p:nvSpPr>
        <p:spPr>
          <a:xfrm>
            <a:off x="4626725" y="832500"/>
            <a:ext cx="4265700" cy="504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74746"/>
              </a:buClr>
              <a:buSzPts val="2800"/>
              <a:buFont typeface="Noto Sans Symbols"/>
              <a:buNone/>
            </a:pPr>
            <a:r>
              <a:rPr b="1" lang="en-US" sz="2000" u="sng"/>
              <a:t>Oplossing:</a:t>
            </a:r>
            <a:endParaRPr b="1" sz="2000" u="sng"/>
          </a:p>
          <a:p>
            <a:pPr indent="0" lvl="0" marL="4114800" marR="0" rtl="0" algn="l">
              <a:spcBef>
                <a:spcPts val="0"/>
              </a:spcBef>
              <a:spcAft>
                <a:spcPts val="0"/>
              </a:spcAft>
              <a:buNone/>
            </a:pPr>
            <a:r>
              <a:t/>
            </a:r>
            <a:endParaRPr sz="1800"/>
          </a:p>
          <a:p>
            <a:pPr indent="-342900" lvl="0" marL="457200" marR="0" rtl="0" algn="l">
              <a:spcBef>
                <a:spcPts val="0"/>
              </a:spcBef>
              <a:spcAft>
                <a:spcPts val="0"/>
              </a:spcAft>
              <a:buSzPts val="1800"/>
              <a:buChar char="▪"/>
            </a:pPr>
            <a:r>
              <a:rPr lang="en-US" sz="1800"/>
              <a:t>Belangrijke parameters </a:t>
            </a:r>
            <a:r>
              <a:rPr lang="en-US" sz="1800"/>
              <a:t>visualiseren</a:t>
            </a:r>
            <a:endParaRPr sz="1800"/>
          </a:p>
          <a:p>
            <a:pPr indent="0" lvl="0" marL="4114800" marR="0" rtl="0" algn="l">
              <a:spcBef>
                <a:spcPts val="0"/>
              </a:spcBef>
              <a:spcAft>
                <a:spcPts val="0"/>
              </a:spcAft>
              <a:buNone/>
            </a:pPr>
            <a:r>
              <a:t/>
            </a:r>
            <a:endParaRPr sz="1800"/>
          </a:p>
          <a:p>
            <a:pPr indent="-342900" lvl="0" marL="457200" marR="0" rtl="0" algn="l">
              <a:spcBef>
                <a:spcPts val="0"/>
              </a:spcBef>
              <a:spcAft>
                <a:spcPts val="0"/>
              </a:spcAft>
              <a:buSzPts val="1800"/>
              <a:buChar char="▪"/>
            </a:pPr>
            <a:r>
              <a:rPr lang="en-US" sz="1800"/>
              <a:t>Simpel te gebruiken</a:t>
            </a:r>
            <a:endParaRPr sz="1800"/>
          </a:p>
          <a:p>
            <a:pPr indent="0" lvl="0" marL="4114800" marR="0" rtl="0" algn="l">
              <a:spcBef>
                <a:spcPts val="0"/>
              </a:spcBef>
              <a:spcAft>
                <a:spcPts val="0"/>
              </a:spcAft>
              <a:buNone/>
            </a:pPr>
            <a:r>
              <a:t/>
            </a:r>
            <a:endParaRPr sz="1800"/>
          </a:p>
          <a:p>
            <a:pPr indent="-342900" lvl="0" marL="457200" marR="0" rtl="0" algn="l">
              <a:spcBef>
                <a:spcPts val="0"/>
              </a:spcBef>
              <a:spcAft>
                <a:spcPts val="0"/>
              </a:spcAft>
              <a:buSzPts val="1800"/>
              <a:buChar char="▪"/>
            </a:pPr>
            <a:r>
              <a:rPr lang="en-US" sz="1800"/>
              <a:t>Zoveel mogelijk data uit basisgegevens halen</a:t>
            </a:r>
            <a:endParaRPr sz="1800"/>
          </a:p>
          <a:p>
            <a:pPr indent="0" lvl="0" marL="4114800" marR="0" rtl="0" algn="l">
              <a:spcBef>
                <a:spcPts val="0"/>
              </a:spcBef>
              <a:spcAft>
                <a:spcPts val="0"/>
              </a:spcAft>
              <a:buNone/>
            </a:pPr>
            <a:r>
              <a:t/>
            </a:r>
            <a:endParaRPr sz="1600"/>
          </a:p>
          <a:p>
            <a:pPr indent="-165100" lvl="0" marL="1257300" marR="0" rtl="0" algn="l">
              <a:spcBef>
                <a:spcPts val="0"/>
              </a:spcBef>
              <a:spcAft>
                <a:spcPts val="0"/>
              </a:spcAft>
              <a:buClr>
                <a:srgbClr val="474746"/>
              </a:buClr>
              <a:buSzPts val="2800"/>
              <a:buFont typeface="Noto Sans Symbols"/>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7"/>
          <p:cNvSpPr txBox="1"/>
          <p:nvPr>
            <p:ph type="title"/>
          </p:nvPr>
        </p:nvSpPr>
        <p:spPr>
          <a:xfrm>
            <a:off x="251520" y="188640"/>
            <a:ext cx="8640900" cy="549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Ons systeem</a:t>
            </a:r>
            <a:endParaRPr b="0" i="0" sz="2400" u="none" cap="none" strike="noStrike">
              <a:solidFill>
                <a:schemeClr val="dk1"/>
              </a:solidFill>
              <a:latin typeface="Verdana"/>
              <a:ea typeface="Verdana"/>
              <a:cs typeface="Verdana"/>
              <a:sym typeface="Verdana"/>
            </a:endParaRPr>
          </a:p>
        </p:txBody>
      </p:sp>
      <p:sp>
        <p:nvSpPr>
          <p:cNvPr id="51" name="Google Shape;51;p7"/>
          <p:cNvSpPr txBox="1"/>
          <p:nvPr>
            <p:ph idx="1" type="body"/>
          </p:nvPr>
        </p:nvSpPr>
        <p:spPr>
          <a:xfrm>
            <a:off x="251520" y="836712"/>
            <a:ext cx="8640900" cy="5040600"/>
          </a:xfrm>
          <a:prstGeom prst="rect">
            <a:avLst/>
          </a:prstGeom>
          <a:noFill/>
          <a:ln>
            <a:noFill/>
          </a:ln>
        </p:spPr>
        <p:txBody>
          <a:bodyPr anchorCtr="0" anchor="t" bIns="45700" lIns="91425" spcFirstLastPara="1" rIns="91425" wrap="square" tIns="45700">
            <a:noAutofit/>
          </a:bodyPr>
          <a:lstStyle/>
          <a:p>
            <a:pPr indent="-165100" lvl="0" marL="342900" marR="0" rtl="0" algn="l">
              <a:spcBef>
                <a:spcPts val="0"/>
              </a:spcBef>
              <a:spcAft>
                <a:spcPts val="0"/>
              </a:spcAft>
              <a:buClr>
                <a:srgbClr val="474746"/>
              </a:buClr>
              <a:buSzPts val="2800"/>
              <a:buFont typeface="Noto Sans Symbols"/>
              <a:buNone/>
            </a:pPr>
            <a:r>
              <a:t/>
            </a:r>
            <a:endParaRPr b="0" i="0" sz="2800" u="none" cap="none" strike="noStrike">
              <a:solidFill>
                <a:srgbClr val="474746"/>
              </a:solidFill>
              <a:latin typeface="Verdana"/>
              <a:ea typeface="Verdana"/>
              <a:cs typeface="Verdana"/>
              <a:sym typeface="Verdana"/>
            </a:endParaRPr>
          </a:p>
        </p:txBody>
      </p:sp>
      <p:pic>
        <p:nvPicPr>
          <p:cNvPr id="52" name="Google Shape;52;p7"/>
          <p:cNvPicPr preferRelativeResize="0"/>
          <p:nvPr/>
        </p:nvPicPr>
        <p:blipFill>
          <a:blip r:embed="rId3">
            <a:alphaModFix/>
          </a:blip>
          <a:stretch>
            <a:fillRect/>
          </a:stretch>
        </p:blipFill>
        <p:spPr>
          <a:xfrm>
            <a:off x="1313610" y="2021425"/>
            <a:ext cx="6788400" cy="233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8"/>
          <p:cNvSpPr txBox="1"/>
          <p:nvPr>
            <p:ph type="title"/>
          </p:nvPr>
        </p:nvSpPr>
        <p:spPr>
          <a:xfrm>
            <a:off x="251520" y="188640"/>
            <a:ext cx="8640900" cy="54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VMS startscherm</a:t>
            </a:r>
            <a:endParaRPr/>
          </a:p>
        </p:txBody>
      </p:sp>
      <p:sp>
        <p:nvSpPr>
          <p:cNvPr id="59" name="Google Shape;59;p8"/>
          <p:cNvSpPr txBox="1"/>
          <p:nvPr>
            <p:ph idx="1" type="body"/>
          </p:nvPr>
        </p:nvSpPr>
        <p:spPr>
          <a:xfrm>
            <a:off x="251520" y="836712"/>
            <a:ext cx="8640900" cy="50406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t/>
            </a:r>
            <a:endParaRPr/>
          </a:p>
        </p:txBody>
      </p:sp>
      <p:pic>
        <p:nvPicPr>
          <p:cNvPr id="60" name="Google Shape;60;p8"/>
          <p:cNvPicPr preferRelativeResize="0"/>
          <p:nvPr/>
        </p:nvPicPr>
        <p:blipFill>
          <a:blip r:embed="rId3">
            <a:alphaModFix/>
          </a:blip>
          <a:stretch>
            <a:fillRect/>
          </a:stretch>
        </p:blipFill>
        <p:spPr>
          <a:xfrm>
            <a:off x="1253388" y="886475"/>
            <a:ext cx="6637226" cy="4941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9"/>
          <p:cNvSpPr txBox="1"/>
          <p:nvPr>
            <p:ph type="title"/>
          </p:nvPr>
        </p:nvSpPr>
        <p:spPr>
          <a:xfrm>
            <a:off x="251520" y="188640"/>
            <a:ext cx="8640900" cy="54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Use case 3: Bedrijfsresultaten bezichtigen</a:t>
            </a:r>
            <a:endParaRPr/>
          </a:p>
        </p:txBody>
      </p:sp>
      <p:sp>
        <p:nvSpPr>
          <p:cNvPr id="67" name="Google Shape;67;p9"/>
          <p:cNvSpPr txBox="1"/>
          <p:nvPr>
            <p:ph idx="1" type="body"/>
          </p:nvPr>
        </p:nvSpPr>
        <p:spPr>
          <a:xfrm>
            <a:off x="251520" y="836712"/>
            <a:ext cx="8640900" cy="50406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t/>
            </a:r>
            <a:endParaRPr/>
          </a:p>
        </p:txBody>
      </p:sp>
      <p:pic>
        <p:nvPicPr>
          <p:cNvPr id="68" name="Google Shape;68;p9"/>
          <p:cNvPicPr preferRelativeResize="0"/>
          <p:nvPr/>
        </p:nvPicPr>
        <p:blipFill>
          <a:blip r:embed="rId3">
            <a:alphaModFix/>
          </a:blip>
          <a:stretch>
            <a:fillRect/>
          </a:stretch>
        </p:blipFill>
        <p:spPr>
          <a:xfrm>
            <a:off x="1231187" y="836700"/>
            <a:ext cx="6681617" cy="504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0"/>
          <p:cNvSpPr txBox="1"/>
          <p:nvPr>
            <p:ph type="title"/>
          </p:nvPr>
        </p:nvSpPr>
        <p:spPr>
          <a:xfrm>
            <a:off x="251520" y="188640"/>
            <a:ext cx="8640900" cy="54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Use case 2.1: Beheren van groepen</a:t>
            </a:r>
            <a:endParaRPr/>
          </a:p>
        </p:txBody>
      </p:sp>
      <p:sp>
        <p:nvSpPr>
          <p:cNvPr id="75" name="Google Shape;75;p10"/>
          <p:cNvSpPr txBox="1"/>
          <p:nvPr>
            <p:ph idx="1" type="body"/>
          </p:nvPr>
        </p:nvSpPr>
        <p:spPr>
          <a:xfrm>
            <a:off x="251520" y="836712"/>
            <a:ext cx="8640900" cy="50406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t/>
            </a:r>
            <a:endParaRPr/>
          </a:p>
        </p:txBody>
      </p:sp>
      <p:pic>
        <p:nvPicPr>
          <p:cNvPr id="76" name="Google Shape;76;p10"/>
          <p:cNvPicPr preferRelativeResize="0"/>
          <p:nvPr/>
        </p:nvPicPr>
        <p:blipFill>
          <a:blip r:embed="rId3">
            <a:alphaModFix/>
          </a:blip>
          <a:stretch>
            <a:fillRect/>
          </a:stretch>
        </p:blipFill>
        <p:spPr>
          <a:xfrm>
            <a:off x="1136200" y="799237"/>
            <a:ext cx="6871601" cy="51155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1"/>
          <p:cNvSpPr txBox="1"/>
          <p:nvPr>
            <p:ph type="title"/>
          </p:nvPr>
        </p:nvSpPr>
        <p:spPr>
          <a:xfrm>
            <a:off x="251520" y="188640"/>
            <a:ext cx="8640900" cy="54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Use case 2.2: Beheren van groepen</a:t>
            </a:r>
            <a:endParaRPr/>
          </a:p>
        </p:txBody>
      </p:sp>
      <p:sp>
        <p:nvSpPr>
          <p:cNvPr id="83" name="Google Shape;83;p11"/>
          <p:cNvSpPr txBox="1"/>
          <p:nvPr>
            <p:ph idx="1" type="body"/>
          </p:nvPr>
        </p:nvSpPr>
        <p:spPr>
          <a:xfrm>
            <a:off x="251520" y="836712"/>
            <a:ext cx="8640900" cy="50406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t/>
            </a:r>
            <a:endParaRPr/>
          </a:p>
        </p:txBody>
      </p:sp>
      <p:pic>
        <p:nvPicPr>
          <p:cNvPr id="84" name="Google Shape;84;p11"/>
          <p:cNvPicPr preferRelativeResize="0"/>
          <p:nvPr/>
        </p:nvPicPr>
        <p:blipFill>
          <a:blip r:embed="rId3">
            <a:alphaModFix/>
          </a:blip>
          <a:stretch>
            <a:fillRect/>
          </a:stretch>
        </p:blipFill>
        <p:spPr>
          <a:xfrm>
            <a:off x="1217300" y="859638"/>
            <a:ext cx="6709327" cy="4994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2"/>
          <p:cNvSpPr txBox="1"/>
          <p:nvPr>
            <p:ph type="title"/>
          </p:nvPr>
        </p:nvSpPr>
        <p:spPr>
          <a:xfrm>
            <a:off x="251520" y="188640"/>
            <a:ext cx="8640900" cy="54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Use case 2.3: Beheren van groepen</a:t>
            </a:r>
            <a:endParaRPr/>
          </a:p>
        </p:txBody>
      </p:sp>
      <p:sp>
        <p:nvSpPr>
          <p:cNvPr id="91" name="Google Shape;91;p12"/>
          <p:cNvSpPr txBox="1"/>
          <p:nvPr>
            <p:ph idx="1" type="body"/>
          </p:nvPr>
        </p:nvSpPr>
        <p:spPr>
          <a:xfrm>
            <a:off x="251520" y="836712"/>
            <a:ext cx="8640900" cy="50406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t/>
            </a:r>
            <a:endParaRPr/>
          </a:p>
        </p:txBody>
      </p:sp>
      <p:pic>
        <p:nvPicPr>
          <p:cNvPr id="92" name="Google Shape;92;p12"/>
          <p:cNvPicPr preferRelativeResize="0"/>
          <p:nvPr/>
        </p:nvPicPr>
        <p:blipFill>
          <a:blip r:embed="rId3">
            <a:alphaModFix/>
          </a:blip>
          <a:stretch>
            <a:fillRect/>
          </a:stretch>
        </p:blipFill>
        <p:spPr>
          <a:xfrm>
            <a:off x="1186475" y="836700"/>
            <a:ext cx="6770970" cy="504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3"/>
          <p:cNvSpPr txBox="1"/>
          <p:nvPr>
            <p:ph type="title"/>
          </p:nvPr>
        </p:nvSpPr>
        <p:spPr>
          <a:xfrm>
            <a:off x="251520" y="188640"/>
            <a:ext cx="8640900" cy="54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Use case 2.4: Beheren van groepen</a:t>
            </a:r>
            <a:endParaRPr/>
          </a:p>
        </p:txBody>
      </p:sp>
      <p:sp>
        <p:nvSpPr>
          <p:cNvPr id="99" name="Google Shape;99;p13"/>
          <p:cNvSpPr txBox="1"/>
          <p:nvPr>
            <p:ph idx="1" type="body"/>
          </p:nvPr>
        </p:nvSpPr>
        <p:spPr>
          <a:xfrm>
            <a:off x="251520" y="836712"/>
            <a:ext cx="8640900" cy="50406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t/>
            </a:r>
            <a:endParaRPr/>
          </a:p>
        </p:txBody>
      </p:sp>
      <p:pic>
        <p:nvPicPr>
          <p:cNvPr id="100" name="Google Shape;100;p13"/>
          <p:cNvPicPr preferRelativeResize="0"/>
          <p:nvPr/>
        </p:nvPicPr>
        <p:blipFill>
          <a:blip r:embed="rId3">
            <a:alphaModFix/>
          </a:blip>
          <a:stretch>
            <a:fillRect/>
          </a:stretch>
        </p:blipFill>
        <p:spPr>
          <a:xfrm>
            <a:off x="1186488" y="836700"/>
            <a:ext cx="6770966" cy="504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th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