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handoutMasterIdLst>
    <p:handoutMasterId r:id="rId3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0080625" cy="7559675"/>
  <p:notesSz cx="7559675" cy="10691813"/>
  <p:custShowLst>
    <p:custShow name="Nova apresentação de slides personalizada" id="0">
      <p:sldLst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23"/>
        <p:sld r:id="rId24"/>
        <p:sld r:id="rId25"/>
        <p:sld r:id="rId27"/>
        <p:sld r:id="rId28"/>
      </p:sldLst>
    </p:custShow>
  </p:custShow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1C124A6C-16DD-4028-B961-56F96557D13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DE9752E-0559-49CE-9646-8C50AC904CD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F67191-7A7A-4E4F-BFD6-DAEF68000A2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AE286C-943F-40AB-81A8-F08B3493FD2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13E7FE0-C105-4D7E-A4B6-E1686A04E7B5}" type="slidenum">
              <a:t>‹nº›</a:t>
            </a:fld>
            <a:endParaRPr lang="pt-BR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54172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7E30661-6C47-4698-B5C2-60723A74B5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0DB740A-963F-4DB3-B852-3583CB2C632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0F7E8622-2539-44FD-811F-6E51D567B9C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158894-C5D0-45BC-B3D5-52E6775C367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DC985A-BF50-48AC-AD21-8CA1DECA4E4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978A13-E5A2-4045-ADD2-41068283CB4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B77770D-FBD0-4CC6-8228-46B29D37828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192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pt-BR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1365BA-E0E3-466A-8EAE-BB38948C80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E78B625-8FD2-46D7-91B9-85897E58AC91}" type="slidenum">
              <a:t>1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64B012B-BC9D-4D6C-8DB8-CB896C4A7C0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F4589CA-00EA-4EC2-A447-8EDA8E005B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>
            <a:spAutoFit/>
          </a:bodyPr>
          <a:lstStyle/>
          <a:p>
            <a:endParaRPr lang="pt-BR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33B979-E514-4971-A190-403201516D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CA069CC-0A19-457F-8D9C-9AB4C23EE4A2}" type="slidenum">
              <a:t>10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1339AA4-606C-422E-A331-A527B35E9E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41A6855-D64A-473E-8451-5B7E9F8B12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endParaRPr lang="pt-BR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1703C4-0D8F-4E3B-AAB6-B625254343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5E7B957-679A-40E9-8332-797D6179B6E2}" type="slidenum">
              <a:t>11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D50A040-30ED-4144-AD12-A998DB716A5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CE654D2-01D1-427B-808A-7AE56531D5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endParaRPr lang="pt-BR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ACC940-80B5-4499-9CB4-5EEE9A60002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A429C26-CCAA-4784-9FDD-D2E8D57B3C67}" type="slidenum">
              <a:t>12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784DC27-AD64-45A3-8CC6-F4DC2AB488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9F7E63C-E76F-4819-AD0F-764B7E64E0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endParaRPr lang="pt-BR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6CE3C4-7CC4-4FBB-BE06-0867B4204E5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1BC0184-AF0A-4404-BB23-5F47BC59D0F1}" type="slidenum">
              <a:t>13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A8FD0CD-7793-4B82-9E0E-A6E060DD9BD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EC34C68-02F7-444D-9B45-3DE4DACCB3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endParaRPr lang="pt-BR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73A6CA-DF92-42DF-93B3-CA27FB3A9B5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CD18B5-7231-4034-A153-6973BDD26958}" type="slidenum">
              <a:t>14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F465F3E-E5D6-4BF6-8DF1-0757A43B87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631710B-93E2-4400-83D8-34701BBEE43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endParaRPr lang="pt-BR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26DFEE-7C36-4062-AF8E-ABA7C6C7D7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37BE3D5-7CBE-49D7-A961-5F2053B62EB3}" type="slidenum">
              <a:t>15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8E35A6D-0FE5-4600-B203-AE05434C2DE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D6093C6-0CE2-467E-8954-BDCCEF9466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endParaRPr lang="pt-BR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765760-1259-427B-BB51-AA4B204143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8BD1C58-14DC-435F-96C2-C711EE455ACA}" type="slidenum">
              <a:t>16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1CBE4D5-1CCD-4810-9E42-5D2E77DE9E6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B1F191A-8AED-49C2-AF6F-6632F59DDF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endParaRPr lang="pt-BR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1FDADD-CF32-410C-A475-B5830E832BD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F144DE1-2A4A-46B5-9200-E156B72E3038}" type="slidenum">
              <a:t>17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D109A3-DE8F-40AE-A3D3-38C55650077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61178AA-0874-4BBE-80E7-4496CB46DD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endParaRPr lang="pt-BR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483933-4D30-4F05-ADCE-08CF9695CF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690731A-7AF3-4F9E-9D34-1121D16CE5CF}" type="slidenum">
              <a:t>18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15D43D2-23A7-4624-9061-1F5FB66BE0B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60699F2-4881-4851-88E0-ED63CC0838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endParaRPr lang="pt-BR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C6D506-690F-4855-BEFC-2A1F453F6C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305EA0E-1437-47DC-8E05-26C44896D959}" type="slidenum">
              <a:t>19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F2455C9-9EBC-4956-9DFA-BF86318A8BF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CF0928E-3C5D-48C6-B820-E3FEFA07EDE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endParaRPr lang="pt-BR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4EB47C-4FCD-4CB8-92E0-7439DF10CF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B56624D-C360-4F08-8087-A7EE5D2082C9}" type="slidenum">
              <a:t>2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E5E762F-EC5A-4599-9BE2-D015574718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E79EC2D-25F4-45C6-8BFA-76FC0AD4BF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endParaRPr lang="pt-BR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441B21-25B3-4F82-90FF-4CB6FB0F9FB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A7F3AFE-05D9-41DA-946C-98D5B973C09D}" type="slidenum">
              <a:t>20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73092C1-9B7A-41C9-8DFD-73097E7A4B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B87ACAC-83DB-4660-894B-70B3D189384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endParaRPr lang="pt-BR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8B5881-0F31-44EA-9613-E0CE9FD7BC0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F0D04AB-1D99-4B58-9262-7425122DB679}" type="slidenum">
              <a:t>21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6E55AAF-D992-4279-BB61-8937A14C144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37B8062-B571-455C-837C-6B9517EAE8F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endParaRPr lang="pt-BR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4E7BB5-717B-4B16-A1FF-61EFCE51EE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14674BC-DB01-40F7-A8B5-0F41223C2445}" type="slidenum">
              <a:t>22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0642DBB-35CF-44DC-B025-2B96E19BC18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7AF506F-3749-4166-8933-EE281A36831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endParaRPr lang="pt-BR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985A13-D477-4D0C-9805-B4571E2522F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B1BE831-5148-4488-8E3F-5ED52EF2D5C4}" type="slidenum">
              <a:t>23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E9BC58A-E3D4-4501-ACF3-EE6F62547B8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A15609D-2845-457D-B9D6-C8CF467D570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endParaRPr lang="pt-BR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4CA3E7-4D07-4D81-B0F0-0F3212775A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78E8519-6868-44C0-8773-51A257DFF9F3}" type="slidenum">
              <a:t>24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B5DBCBD-AC2E-45F6-A225-1237400C320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0A290A4-C543-4724-AE97-09A741DF9C6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endParaRPr lang="pt-BR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2214AD-C091-4C65-ABCF-D6468AD10AB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F5DFAC1-98D5-45E9-9B3A-12B099C08D6E}" type="slidenum">
              <a:t>25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94F5864-1429-411B-B267-4FF7A60825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A16A106-9C01-4268-8934-A8FDB446C2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endParaRPr lang="pt-BR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E2BC7F-A7AE-4727-B31D-17215308063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CF6BDEA-B578-4BB9-8472-2C1CF18F5E05}" type="slidenum">
              <a:t>26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58CC2A9-2444-44A4-B6C5-FE2C992D479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389E142-649A-4E25-ADD6-0C4D3F7673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endParaRPr lang="pt-BR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1DAA91-382F-4AEC-A304-EA205F02CAD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61E9555-08ED-4C6F-A9AF-2A0714369063}" type="slidenum">
              <a:t>3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BEF6F74-9AE1-45C8-8175-25A94B83986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49E88D1-AD62-4D4A-9A4E-EAB3217A27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endParaRPr lang="pt-BR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486965-88C8-4883-BC2E-DB67FB68794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030D434-408C-4A8E-B9FE-A65F8B6C7E0F}" type="slidenum">
              <a:t>4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3BD543A-D007-4C84-975D-7DEE5235EF7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591BB00-7534-4E2A-82AB-EC806FB80A1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endParaRPr lang="pt-BR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D115AA-E7B2-4C9B-B952-2BE60507D35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6D0BBA7-3A7C-4CB4-8C8B-9E21D13511F2}" type="slidenum">
              <a:t>5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EEC534F-58E2-46B2-AC76-0DD58FFD8C8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F17B226-8494-4D9B-A014-384FA83563C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endParaRPr lang="pt-BR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816952-1365-4FD2-8FAC-883C1926E2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08DB655-F424-4912-8277-2D3F0D6CCD40}" type="slidenum">
              <a:t>6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1538D4-54F9-431B-85B9-0A80307740B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606E545-F739-4662-8416-C438CB66F31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endParaRPr lang="pt-BR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4316BF-2786-47ED-80B3-8E4D84668A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057925-8F17-4DA2-8FB8-E244A5508830}" type="slidenum">
              <a:t>7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B3AE4A9-147D-4533-9A65-1822EF32344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72BF817-A104-446E-8EE3-BA3BAC42C9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endParaRPr lang="pt-BR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36C2F0-6862-4BD8-AFFC-C0D221BE7A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C68B688-A243-48FC-9B71-340FC0E36D0B}" type="slidenum">
              <a:t>8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B8C3E42-B568-4EE4-8442-1A1DE378313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8F3A987-FD4C-4FE5-8570-4918AA7834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endParaRPr lang="pt-BR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445BDA-CB10-49C5-B435-E658AE1D00B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9473285-2B7E-447D-A59B-1DB50301DEA3}" type="slidenum">
              <a:t>9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4832FB3-84F7-4656-AF96-EF7E59547B2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B489D98-9777-4AE4-9B64-55C964B7C0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endParaRPr lang="pt-BR" sz="2940">
              <a:latin typeface="Arial" pitchFamily="1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D39A2-875F-4C51-9721-A8C8426DC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BEDE3D-E4B9-4E5F-AC98-A461540E3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5D1397-1B29-4614-A6B7-B9970719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4E8CC8-0F29-4F75-A5CA-8AB5016F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DD1146-47EE-455F-9B6A-EE2967BF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5650D8-FE2E-403E-B4A6-C0C60DEB7F0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02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CBB0F-442B-41F4-804F-D41F216B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B393F2-C808-4B1A-8D2A-57F1913C3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3DBB0A-0BDC-45E4-B24B-A2A42DC56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1E43AD-C4F9-4046-84A6-8AE51BAE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9CEEBB-ACE6-48C2-A773-30ECBC9E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2E7B03-D736-49CB-A396-4BE42CD32BE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4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DF51C8-9E86-4E69-A8E6-2367DAE54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437002-4FD0-4878-89C4-3DCBAFAFD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71FCA9-5768-4CC5-9666-827C92A3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4EBC75-3EDF-4FE7-946E-62B59CE8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10E09C-79F0-428B-A65F-C368CF6E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C70A8F-59B9-4F45-85FB-DE23ACE8C80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571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FB517-B889-4FD8-BD33-D65EFD46F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6B5621-041C-4EF7-AB09-939ABD70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C0B068-DBB8-42E9-BC80-5D59E86C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590CE4-0B51-4409-9968-E51172E7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F91828-56A0-453D-A0F3-0C4991C3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38B78B-54C2-4EBE-A235-232E83C91BC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398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F5BF2-C58A-4C6D-A13F-490EE49D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961C5-0B5C-4C50-ADDF-44D4BD01F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5A67D3-A18E-4B0C-BD30-83F1B37B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317921-408F-423F-8EFE-2450A9665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9E8867-5238-4161-AE6B-B188CC12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00645C-1539-4619-881E-A4F601C7EF6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749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84162-1499-47D2-A78A-72EE35C3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5DD19E-AE91-43B6-A66D-5BCD03163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EEE766-26F8-4EA4-852C-A9A87006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25A3B-406E-4175-9650-3BFAFFF1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D36F15-D367-4345-8C69-08760E08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BF29EF-ED75-45C5-8B8B-2D5C3F13D7C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05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0B7E4-55C3-4E80-8B8A-769BD5CE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012ABB-C18B-40E6-92ED-55D4BD359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800225"/>
            <a:ext cx="4459287" cy="438467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8DC1BA-A15A-406C-A177-6965FFC1D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800225"/>
            <a:ext cx="4460875" cy="438467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529631-B4B4-42B4-B5A2-425DC199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31CFC5-022B-4420-82D7-B627120F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8C4D68-7F6D-4658-96A8-D15F19AE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AAAC6B-ECFF-44A3-842F-C53D3744ECD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932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CD4B0-6FA9-4D6E-90D5-37BC81EF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1E30B1-5EBB-4318-BBD6-A82E23B2F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47B759-BAB8-4CCA-A98B-321DE4AEF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B45EBD0-462B-4CC7-B256-D379032F0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95CA3F6-BF22-4CCA-99A6-BB631CB18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3F1E043-2BE8-4D8B-8C6B-9B2E016BB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FDB18A2-916B-4019-8801-E3D565AF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C778A0-A8AB-4B0C-82F8-9605CD74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C7A2A7-7605-4AB0-9CA1-6334CD97364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07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9A097-F2DE-4362-8682-D7227C8E6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E6655B-878E-4B97-B2E9-27901DAC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319C6-E073-460C-A90C-1E9B34DE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E82D96-E8E5-4F72-BC26-949CB3BE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F32517-8B92-4813-A419-20EC46148C0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797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6CB4BB6-41BB-4F48-ABB8-9F2DCFDF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124554-A919-4B10-BDF6-885A128D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B9326A-91BB-4513-BD3D-F7F393F0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718E16-CD08-4B99-91AE-7DEF119646B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742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72ECF-7544-4846-A669-2A13ADDF3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FBD7B-EFB8-404E-AC35-6315C7FC5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AB5E23-BDEB-4170-A071-FF58BCDC6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552FCD-9D15-4A7D-A71A-C9C406D3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BF182C-F96C-4699-8C4B-50E5C63E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180776-47A1-4B89-8A39-75684089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852585-4D3A-434D-A850-D97A5963BE1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42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F4AE2-DA37-4CD7-9A13-FE837AC4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EAEE0C-8B82-4A71-B7FB-57D4F056A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900588-B0BD-4DD2-9471-17DA6F63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FDDF69-9436-4B82-BF3A-C8091EDD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7BFB57-0261-4FFB-9E40-E02BCF934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B0EDC8-0E9B-4DB9-956B-7891D513803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032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9EE0D-C153-4105-BC64-AEB18DA32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0EA1275-9128-4AEC-BAF9-A34C7485C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3E2D55-7AC1-43FA-BEF3-AD7205804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E886C6-3192-48D9-83F4-07CE8C62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9C3725-0CDE-4CAB-AE3A-BB7B3C50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099116-5AF7-40BE-A344-7215384E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D3D796-0E36-49FA-B682-2861FD13C13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801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BCA63-5D78-4EDE-BCA4-73DC9273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88511C-86A2-46A6-AFCB-9E56D1A05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73EBBF-F654-44FF-8CFF-08AD9187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26D56F-5ED9-45B2-8154-CC80CD5F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76BAD5-270D-4505-B0E0-65E0B092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9DE09C-AA9D-45E8-B033-6AF0E478836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8377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BE4B33-2726-4ADD-A43B-AD52399CA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576263"/>
            <a:ext cx="2266950" cy="560863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4EE5CF-CD04-400B-BB7C-E836ECF77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576263"/>
            <a:ext cx="6653212" cy="56086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810410-5C2E-4088-80E1-B5CCD20B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4BF41E-3E36-45FF-AA73-92480EB3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FAA38C-9999-488E-B6D4-84C4D9E7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5D93C5-FD70-4B56-A92C-9DE1F80526C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14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C2C2A-7D4A-420D-82E9-BF41CB0C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0A6435-499B-45BB-AA28-26A1AE36A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A78F65-B708-4C4C-9C1B-548720C2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FDA3C6-09D1-411F-9A9E-3EEF93AB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DEBAB8-2D22-472C-84DA-944D6ACA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26A2FF-E7A6-4765-8689-5ACD7CE45A3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27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6098D-2B22-44C6-965A-1D08F480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8BE9A-430A-429E-8805-1DE01FC23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139204-0599-4161-926E-D0145B281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27D08-99FA-4176-AD95-030FF81E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D54FA5-8970-45EF-B2EF-44D29FA9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F9F09F-846C-4F71-969A-61A1BBFC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65133B-7FB8-4479-8CEF-4E29FC4BA70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72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7F99F-3FD4-499D-939B-B1B694E8C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98E6FE-BBBA-4846-9BD4-FE9956166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61A983-489F-413A-B8F4-FAD1851A3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96B59E-6CFD-477C-887D-60D39A1DA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736FDE-C63C-47D4-9AD4-2099C82AB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F9A55A-ABDB-47C0-BB82-E36745EC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E271531-278D-4AAE-9F7B-22ADBF89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66E7F2-C091-4528-95F3-758CE88D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CCCDB1-A641-42D7-9F6F-EFC4C383958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61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CE0CF-9BE5-44CE-851F-EAEF17D2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E80963D-6370-45AF-A729-351851C8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DC20FC-AB16-48AF-AE34-0B322782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564EE3-546B-43EF-BF08-268434DC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DCCA29-30EB-47B6-B8D5-E5949D04530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93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8CABED5-6BA6-4B34-B9DA-C603046E1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7C2C1C-66D0-41CF-AB9C-C9569309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21AE98-C798-4AFC-94B0-9E7518D5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E3F417-77A1-44FA-A3A2-F9694818D23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24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25DC5-0E97-4FDB-8F42-2DFEE8DD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72A3A-9AFC-41C5-BC72-70D323F97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8C74C2-A522-47EE-AE4B-9F0AAB5FD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D25433-1519-4C4F-9E27-02851C6A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C07934-D539-4BEF-8699-853754DC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93A91C-51D0-476D-B042-33E65A50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F5FA9F-5230-4AED-8510-7A4D9A2780C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93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888B8-40A1-4962-93DA-F6BD96ED2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DCD507F-178D-4488-B5EE-87BF9F402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622A37-1639-4602-A84B-7886C95DE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027772-0286-4CB0-8AF3-6F3F57E7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BE7D0B-7682-4AC0-8A73-03AF842E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DC96A0-9476-4651-9949-05C14B5A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DC93CF-D2DE-4DB3-8751-B725DC1E671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01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2AFA3F-44FB-4CDB-8E0A-1EBF6265A2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4808AB-FBF8-43A8-A4E3-ED06D58094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6EBD12-C12F-40AF-9DED-D2341489DAA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38E6A4-2B98-4FF9-BD86-B327D060B1D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CF24C2-A6A4-40A2-8E48-B9A22366C51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BD5E2FD-3748-42CC-BBC8-26F73E4C6C5F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pt-BR" sz="4400" b="0" i="0" u="none" strike="noStrike" kern="1200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pt-BR" sz="3200" b="0" i="0" u="none" strike="noStrike" kern="1200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14A8E9A-01C5-4A3C-B956-613BC38B6191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720" y="720"/>
            <a:ext cx="1007964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ço Reservado para Título 2">
            <a:extLst>
              <a:ext uri="{FF2B5EF4-FFF2-40B4-BE49-F238E27FC236}">
                <a16:creationId xmlns:a16="http://schemas.microsoft.com/office/drawing/2014/main" id="{B803E408-E7B9-4334-ACD5-A35B673612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B98FE9-5197-46F3-84D3-93E26E8E05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89C3E3-3DD2-468A-81B3-AF835790085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AA57F5-5F65-430C-86C2-A65A52D06EC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F6268B-8DAF-41E2-B6D5-986D34B8CF8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107B094-319E-48C8-8BF0-5CB94646FA95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hangingPunct="0">
        <a:tabLst/>
        <a:defRPr lang="pt-BR" sz="3600" b="0" i="0" u="none" strike="noStrike" kern="1200">
          <a:ln>
            <a:noFill/>
          </a:ln>
          <a:latin typeface="Arial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pt-BR" sz="2600" b="0" i="0" u="none" strike="noStrike" kern="1200">
          <a:ln>
            <a:noFill/>
          </a:ln>
          <a:latin typeface="Liberation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github.com/fabioads" TargetMode="External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hyperlink" Target="https://br.linkedin.com/pub/f&#225;bio-henrique-pires/a4/6a9/795" TargetMode="External"/><Relationship Id="rId9" Type="http://schemas.openxmlformats.org/officeDocument/2006/relationships/image" Target="../media/image25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5F1844A-E87E-4705-9911-6ADF81172EE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pt-BR"/>
              <a:t>Trabalhando com Git Avançado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F4C7F68-5482-4331-BBB3-E84CED84762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91480" y="4536000"/>
            <a:ext cx="5600520" cy="190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80E338C-B574-4E78-A824-26193A57B6F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752000" y="1710360"/>
            <a:ext cx="4130640" cy="275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503AE-CF95-4117-84A9-3481D73DB42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/>
              <a:t>Rebase</a:t>
            </a:r>
          </a:p>
        </p:txBody>
      </p:sp>
      <p:pic>
        <p:nvPicPr>
          <p:cNvPr id="3" name="Espaço Reservado para Imagem 2">
            <a:extLst>
              <a:ext uri="{FF2B5EF4-FFF2-40B4-BE49-F238E27FC236}">
                <a16:creationId xmlns:a16="http://schemas.microsoft.com/office/drawing/2014/main" id="{71CD9522-38BE-4D35-936C-20DEDF375708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94800" y="1799640"/>
            <a:ext cx="6890040" cy="438444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F1B1D-7398-4C6C-8DB5-24EDDD8A764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/>
              <a:t>Já estamos prontos para ir além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F933B5-DB51-428B-8013-3A79E9A2261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800000"/>
            <a:ext cx="9072000" cy="11520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pt-BR"/>
              <a:t>Os conceitos explicados anteriormente são de extrema importância para prosseguirmos.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6D026B4-7B8E-448A-84C4-FEE0E840116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168000" y="3011760"/>
            <a:ext cx="3096000" cy="3972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0AA8C-272F-41C8-8FF7-023D0F7BA9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/>
              <a:t>Trabalhando com Forks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5232A3-DC55-4C4D-9C2A-B074FB54311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800000"/>
            <a:ext cx="9072000" cy="432000"/>
          </a:xfrm>
        </p:spPr>
        <p:txBody>
          <a:bodyPr/>
          <a:lstStyle/>
          <a:p>
            <a:pPr lvl="0" algn="just">
              <a:buSzPct val="45000"/>
              <a:buFont typeface="StarSymbol"/>
              <a:buChar char="●"/>
            </a:pPr>
            <a:r>
              <a:rPr lang="pt-BR"/>
              <a:t>Fork (Bifurcação) é uma ramificação.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CD3504-BDCA-44DF-A014-09AB735F05A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25040" y="5760000"/>
            <a:ext cx="1218960" cy="12189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2DA3F0-B2FD-4769-8917-EA56E3A344C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376000"/>
            <a:ext cx="9072000" cy="1152000"/>
          </a:xfrm>
        </p:spPr>
        <p:txBody>
          <a:bodyPr/>
          <a:lstStyle/>
          <a:p>
            <a:pPr lvl="0" algn="just">
              <a:buSzPct val="45000"/>
              <a:buFont typeface="StarSymbol"/>
              <a:buChar char="●"/>
            </a:pPr>
            <a:r>
              <a:rPr lang="pt-BR"/>
              <a:t>No GitHub o fork é feito quando um desenvolvedor inicia um projeto independente, com base no código de um projeto já existente.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9A23EA9C-A0E2-4CCF-BD52-6175DEBFEDB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3744000"/>
            <a:ext cx="9072000" cy="1872000"/>
          </a:xfrm>
        </p:spPr>
        <p:txBody>
          <a:bodyPr/>
          <a:lstStyle/>
          <a:p>
            <a:pPr lvl="0" algn="just">
              <a:buSzPct val="45000"/>
              <a:buFont typeface="StarSymbol"/>
              <a:buChar char="●"/>
            </a:pPr>
            <a:r>
              <a:rPr lang="pt-BR"/>
              <a:t>Quando um desenvolvedor decide contribuir com um projeto já existente, como por exemplo o da biblioteca JavaScript Jquery, ele deverá fazer uma cópia do repositório do Jquery para sua própria conta do GitHub para poder trabalhar a partir do que já está pronto, isso é um Fork.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C7917-AA64-4AA5-A9AC-A7C6ACC6A3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/>
              <a:t>Como fazer um Fork?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887087-CF77-4832-A868-0311741FCFF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800000"/>
            <a:ext cx="9072000" cy="4320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pt-BR"/>
              <a:t>Vamos fazer um fork utilizando uma conta no GitHub.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CC0248-246A-40A4-BC48-67538537148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304000"/>
            <a:ext cx="9072000" cy="2808000"/>
          </a:xfrm>
        </p:spPr>
        <p:txBody>
          <a:bodyPr/>
          <a:lstStyle/>
          <a:p>
            <a:pPr lvl="0" algn="just">
              <a:buSzPct val="45000"/>
              <a:buFont typeface="StarSymbol"/>
              <a:buChar char="●"/>
            </a:pPr>
            <a:r>
              <a:rPr lang="pt-BR"/>
              <a:t>Para criar um fork de um projeto basta acessar o repositório do projeto e clicar no  botão fork, que está posicionado no lado superior direito da tela. Após isso você já tem uma cópia do projeto e pode trabalhar nele tranquilamente e desenvolver uma versão do seu projeto a partir desse ponto.</a:t>
            </a:r>
          </a:p>
          <a:p>
            <a:pPr lvl="0">
              <a:buSzPct val="45000"/>
              <a:buFont typeface="StarSymbol"/>
              <a:buChar char="●"/>
            </a:pPr>
            <a:endParaRPr lang="pt-BR"/>
          </a:p>
          <a:p>
            <a:pPr lvl="0">
              <a:buSzPct val="45000"/>
              <a:buFont typeface="StarSymbol"/>
              <a:buChar char="●"/>
            </a:pPr>
            <a:r>
              <a:rPr lang="pt-BR"/>
              <a:t>Simples né?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0F806B-51E9-493E-AB9B-04298EE3827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30399" y="4919400"/>
            <a:ext cx="2685600" cy="17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C7DEC27-C92D-405B-B73B-526844FC3A2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981400" y="4680000"/>
            <a:ext cx="2586600" cy="2013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DBF6A-CBB4-4725-B4B1-2BE5C5677BA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/>
              <a:t>Como fazer um Fork?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139F5A-FC0D-4496-BAE7-4056AF602E7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33880" y="1943640"/>
            <a:ext cx="9042120" cy="3096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0F95C-B233-4E9B-9456-AB921FA6486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/>
              <a:t>E a forma de trabalhar muda 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E074D2-9242-44D1-A245-14E9BCE211B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800000"/>
            <a:ext cx="9072000" cy="1224000"/>
          </a:xfrm>
        </p:spPr>
        <p:txBody>
          <a:bodyPr/>
          <a:lstStyle/>
          <a:p>
            <a:pPr lvl="0" algn="just">
              <a:buSzPct val="45000"/>
              <a:buFont typeface="StarSymbol"/>
              <a:buChar char="●"/>
            </a:pPr>
            <a:r>
              <a:rPr lang="pt-BR"/>
              <a:t>Quando decidimos trabalhar em um fork é importante conhecer alguns conceitos importantes. É aí que entre algo interessante que é o conceito de </a:t>
            </a:r>
            <a:r>
              <a:rPr lang="pt-BR" b="1"/>
              <a:t>upstream</a:t>
            </a:r>
            <a:r>
              <a:rPr lang="pt-BR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46974F-A23D-4860-9811-B82CE952CE5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34920" y="3044520"/>
            <a:ext cx="8425080" cy="3867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4F929-27C9-44F4-9168-6A31B81B772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/>
              <a:t>Trabalhando com Upstream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406C07-866B-4230-8053-2032299E554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800000"/>
            <a:ext cx="9072000" cy="2880000"/>
          </a:xfrm>
        </p:spPr>
        <p:txBody>
          <a:bodyPr/>
          <a:lstStyle/>
          <a:p>
            <a:pPr lvl="0" algn="just">
              <a:buSzPct val="45000"/>
              <a:buFont typeface="StarSymbol"/>
              <a:buChar char="●"/>
            </a:pPr>
            <a:r>
              <a:rPr lang="pt-BR"/>
              <a:t>Quando estamos trabalhando com Git e clonamos algum repositório como eu disse anteriormente, o Git vai atribuir para esse repositório o nome “origin”, então sempre que precisarmos buscar ou mandar informações para esse repositórios, podemos utilizar comandos apontando para o origin como por exemplo: </a:t>
            </a:r>
            <a:r>
              <a:rPr lang="pt-BR" b="1"/>
              <a:t> 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b="1"/>
              <a:t>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27C000-B4E1-46A8-AEC8-1DE0A1C2B80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2000" y="4464000"/>
            <a:ext cx="8568000" cy="1007999"/>
          </a:xfrm>
        </p:spPr>
        <p:txBody>
          <a:bodyPr/>
          <a:lstStyle/>
          <a:p>
            <a:pPr lvl="0" algn="just"/>
            <a:r>
              <a:rPr lang="pt-BR" b="1" u="sng"/>
              <a:t>git push origin &lt;branch&gt;</a:t>
            </a:r>
          </a:p>
          <a:p>
            <a:pPr lvl="0"/>
            <a:r>
              <a:rPr lang="pt-BR" b="1"/>
              <a:t>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F9DED12-53A1-4E0D-9CC7-32DAC71B18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2000" y="5184000"/>
            <a:ext cx="8568000" cy="1007999"/>
          </a:xfrm>
        </p:spPr>
        <p:txBody>
          <a:bodyPr/>
          <a:lstStyle/>
          <a:p>
            <a:pPr lvl="0" algn="just"/>
            <a:r>
              <a:rPr lang="pt-BR" b="1" u="sng"/>
              <a:t>git merge origin &lt;branch&gt;</a:t>
            </a:r>
          </a:p>
          <a:p>
            <a:pPr lvl="0"/>
            <a:r>
              <a:rPr lang="pt-BR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p"/>
      <p:bldP spid="5" grpId="2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C398C-74C9-458E-B42A-05C65888902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/>
              <a:t>Trabalhando com Upstream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A7A75F-9667-482B-9533-7E5EC508022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800000"/>
            <a:ext cx="9072000" cy="12240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pt-BR"/>
              <a:t>Agora vamos trabalhar com um repositório remoto que é um fork de outro repositório e assim com isso teremos dois repositórios remotos.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B1202E-2B4E-4F58-821A-FDD241A7902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783320" y="3960000"/>
            <a:ext cx="4576680" cy="31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E597A89-2B4A-437E-B551-F20DB7BA2D3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3103559"/>
            <a:ext cx="9072000" cy="1216439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pt-BR"/>
              <a:t>Teremos o nosso repositório origin e o repositório que foi copiado, a partir disso basta criar uma referência para ele e chamá-lo de upstream.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BB140-1549-4CFA-93D6-2AAD205FB95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/>
              <a:t>Certo e agora? Grande coisa né?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28A6A8-D63F-470F-8177-97A26D950B3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800000"/>
            <a:ext cx="9072000" cy="5760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pt-BR"/>
              <a:t>É agora que entra o pulo do gato.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ACB2F8-EF26-4CDD-91F6-436D327863C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11239" y="2232000"/>
            <a:ext cx="4532760" cy="2485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075B529-BE89-4AAD-9DE7-B9CA27AABBA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2000" y="4824000"/>
            <a:ext cx="9072000" cy="2015999"/>
          </a:xfrm>
        </p:spPr>
        <p:txBody>
          <a:bodyPr/>
          <a:lstStyle/>
          <a:p>
            <a:pPr lvl="0" algn="just">
              <a:buSzPct val="45000"/>
              <a:buFont typeface="StarSymbol"/>
              <a:buChar char="●"/>
            </a:pPr>
            <a:r>
              <a:rPr lang="pt-BR" sz="2000" dirty="0"/>
              <a:t>Você vai executar o comando </a:t>
            </a:r>
            <a:r>
              <a:rPr lang="pt-BR" sz="2000" b="1" u="sng" dirty="0" err="1"/>
              <a:t>git</a:t>
            </a:r>
            <a:r>
              <a:rPr lang="pt-BR" sz="2000" b="1" u="sng" dirty="0"/>
              <a:t> </a:t>
            </a:r>
            <a:r>
              <a:rPr lang="pt-BR" sz="2000" b="1" u="sng" dirty="0" err="1"/>
              <a:t>remote</a:t>
            </a:r>
            <a:r>
              <a:rPr lang="pt-BR" sz="2000" b="1" u="sng" dirty="0"/>
              <a:t> </a:t>
            </a:r>
            <a:r>
              <a:rPr lang="pt-BR" sz="2000" b="1" u="sng" dirty="0" err="1"/>
              <a:t>add</a:t>
            </a:r>
            <a:r>
              <a:rPr lang="pt-BR" sz="2000" b="1" u="sng" dirty="0"/>
              <a:t> </a:t>
            </a:r>
            <a:r>
              <a:rPr lang="pt-BR" sz="2000" b="1" u="sng" dirty="0" err="1"/>
              <a:t>upstream</a:t>
            </a:r>
            <a:r>
              <a:rPr lang="pt-BR" sz="2000" b="1" u="sng" dirty="0"/>
              <a:t> &lt;</a:t>
            </a:r>
            <a:r>
              <a:rPr lang="pt-BR" sz="2000" b="1" u="sng" dirty="0" err="1"/>
              <a:t>repositorio</a:t>
            </a:r>
            <a:r>
              <a:rPr lang="pt-BR" sz="2000" b="1" u="sng" dirty="0"/>
              <a:t>-original&gt;</a:t>
            </a:r>
            <a:r>
              <a:rPr lang="pt-BR" sz="2000" b="1" dirty="0"/>
              <a:t> </a:t>
            </a:r>
            <a:r>
              <a:rPr lang="pt-BR" sz="2000" dirty="0"/>
              <a:t>e agora sempre que você precisar atualizar a sua </a:t>
            </a:r>
            <a:r>
              <a:rPr lang="pt-BR" sz="2000" dirty="0" err="1"/>
              <a:t>branch</a:t>
            </a:r>
            <a:r>
              <a:rPr lang="pt-BR" sz="2000" dirty="0"/>
              <a:t> local para ficar igual a do projeto original, você pode simplesmente utilizar o comando </a:t>
            </a:r>
            <a:r>
              <a:rPr lang="pt-BR" sz="2000" b="1" u="sng" dirty="0" err="1"/>
              <a:t>git</a:t>
            </a:r>
            <a:r>
              <a:rPr lang="pt-BR" sz="2000" b="1" u="sng" dirty="0"/>
              <a:t> merge </a:t>
            </a:r>
            <a:r>
              <a:rPr lang="pt-BR" sz="2000" b="1" u="sng" dirty="0" err="1"/>
              <a:t>upstream</a:t>
            </a:r>
            <a:r>
              <a:rPr lang="pt-BR" sz="2000" dirty="0"/>
              <a:t> ou </a:t>
            </a:r>
            <a:r>
              <a:rPr lang="pt-BR" sz="2000" b="1" u="sng" dirty="0" err="1"/>
              <a:t>git</a:t>
            </a:r>
            <a:r>
              <a:rPr lang="pt-BR" sz="2000" b="1" u="sng" dirty="0"/>
              <a:t> </a:t>
            </a:r>
            <a:r>
              <a:rPr lang="pt-BR" sz="2000" b="1" u="sng" dirty="0" err="1"/>
              <a:t>rebase</a:t>
            </a:r>
            <a:r>
              <a:rPr lang="pt-BR" sz="2000" b="1" u="sng" dirty="0"/>
              <a:t> </a:t>
            </a:r>
            <a:r>
              <a:rPr lang="pt-BR" sz="2000" b="1" u="sng" dirty="0" err="1"/>
              <a:t>upstream</a:t>
            </a:r>
            <a:r>
              <a:rPr lang="pt-BR" sz="2000" dirty="0"/>
              <a:t> para trazer o que há de novo no repositório original que pode estar mais atualizado que o seu </a:t>
            </a:r>
            <a:r>
              <a:rPr lang="pt-BR" sz="2000" dirty="0" err="1"/>
              <a:t>fork</a:t>
            </a:r>
            <a:r>
              <a:rPr lang="pt-BR" sz="2000" dirty="0"/>
              <a:t>, em outras palavras o </a:t>
            </a:r>
            <a:r>
              <a:rPr lang="pt-BR" sz="2000" dirty="0" err="1"/>
              <a:t>upstream</a:t>
            </a:r>
            <a:r>
              <a:rPr lang="pt-BR" sz="2000" dirty="0"/>
              <a:t> é apenas uma forma de </a:t>
            </a:r>
            <a:r>
              <a:rPr lang="pt-BR" sz="2000" b="1" dirty="0"/>
              <a:t>facilitar sua vida,</a:t>
            </a:r>
            <a:r>
              <a:rPr lang="pt-BR" sz="2000" dirty="0"/>
              <a:t> é um bom atalho.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552CB-9A3F-40A9-BF3A-5B3339085DE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/>
              <a:t>Trabalhando com Pull Request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E0689A-14C4-4AE8-9E3F-59BCEA0228C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800000"/>
            <a:ext cx="9072000" cy="576000"/>
          </a:xfrm>
        </p:spPr>
        <p:txBody>
          <a:bodyPr/>
          <a:lstStyle/>
          <a:p>
            <a:pPr lvl="0" algn="just">
              <a:buSzPct val="45000"/>
              <a:buFont typeface="StarSymbol"/>
              <a:buChar char="●"/>
            </a:pPr>
            <a:r>
              <a:rPr lang="pt-BR"/>
              <a:t>O Pull Request é uma solicitação de recebimento.</a:t>
            </a:r>
          </a:p>
          <a:p>
            <a:pPr lvl="0">
              <a:buSzPct val="45000"/>
              <a:buFont typeface="StarSymbol"/>
              <a:buChar char="●"/>
            </a:pPr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77B985-1BF5-4EEE-9DA6-04DC0DE730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520000"/>
            <a:ext cx="9072000" cy="1655999"/>
          </a:xfrm>
        </p:spPr>
        <p:txBody>
          <a:bodyPr/>
          <a:lstStyle/>
          <a:p>
            <a:pPr lvl="0" algn="just">
              <a:buSzPct val="45000"/>
              <a:buFont typeface="StarSymbol"/>
              <a:buChar char="●"/>
            </a:pPr>
            <a:r>
              <a:rPr lang="pt-BR">
                <a:latin typeface="Liberation Sans" pitchFamily="18"/>
              </a:rPr>
              <a:t>Trazendo isso para o nosso universo, vamos simular que um desenvolvedor tenha um fork de um repositório no GitHub e tenha clonado esse projeto em seu ambiente local e tenha feito alterações valiosas e de repente ele pense: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BE7586-2627-442B-9C3A-D73556D03B7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176000"/>
            <a:ext cx="9072000" cy="1080000"/>
          </a:xfrm>
        </p:spPr>
        <p:txBody>
          <a:bodyPr/>
          <a:lstStyle/>
          <a:p>
            <a:pPr lvl="0" algn="just">
              <a:buSzPct val="45000"/>
              <a:buFont typeface="StarSymbol"/>
              <a:buChar char="●"/>
            </a:pPr>
            <a:r>
              <a:rPr lang="pt-BR">
                <a:latin typeface="Liberation Sans" pitchFamily="18"/>
              </a:rPr>
              <a:t>“ Nossa tenho que enviar essas minhas alterações para o repositório original, quem sabe o pessoal do projeto goste! ”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DBD45076-0545-4EB5-B58C-4C3CC32AF2D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5328000"/>
            <a:ext cx="9072000" cy="1080000"/>
          </a:xfrm>
        </p:spPr>
        <p:txBody>
          <a:bodyPr/>
          <a:lstStyle/>
          <a:p>
            <a:pPr lvl="0" algn="just">
              <a:buSzPct val="45000"/>
              <a:buFont typeface="StarSymbol"/>
              <a:buChar char="●"/>
            </a:pPr>
            <a:r>
              <a:rPr lang="pt-BR">
                <a:latin typeface="Liberation Sans" pitchFamily="18"/>
              </a:rPr>
              <a:t>Para que isso aconteça é preciso mandar um Pull Request com essas alterações.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1" build="p"/>
      <p:bldP spid="6" grpId="2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2A547-8388-4325-BC1B-FDB036B4B74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/>
              <a:t>Trabalhando com Git Avançado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E9AF85-EBB0-4D54-A45F-8B7291BB6DA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800000"/>
            <a:ext cx="9072000" cy="4392000"/>
          </a:xfrm>
        </p:spPr>
        <p:txBody>
          <a:bodyPr/>
          <a:lstStyle/>
          <a:p>
            <a:pPr marL="0" lvl="2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pt-BR" sz="2200">
                <a:latin typeface="Liberation Sans" pitchFamily="34"/>
              </a:rPr>
              <a:t>TÓPICOS DESTA APRESENTAÇÃO – SUMÁRIO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100"/>
              <a:t>Trabalhando com Branches.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100"/>
              <a:t>Merge e rebase.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100"/>
              <a:t>Trabalhando com Forks.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100"/>
              <a:t>Como Manter um repositório fork do GitHub sincronizado com o original, utilizando um conceito chamado upstream.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100"/>
              <a:t>Como fazer um Pull Request.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43CB1-3020-4B56-92E3-69BDED8C6A6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/>
              <a:t>Mas como fazer um Pull Request?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FC94E4-476C-4FA4-A537-CB205F7679C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800000"/>
            <a:ext cx="9072000" cy="2088000"/>
          </a:xfrm>
        </p:spPr>
        <p:txBody>
          <a:bodyPr/>
          <a:lstStyle/>
          <a:p>
            <a:pPr lvl="0" algn="just">
              <a:buSzPct val="45000"/>
              <a:buFont typeface="StarSymbol"/>
              <a:buChar char="●"/>
            </a:pPr>
            <a:r>
              <a:rPr lang="pt-BR"/>
              <a:t>É bem simples, suponhamos que você esteja em uma branch chamada desenvolvimento, em seu repositório local, então você adiciona todos os arquivos ao índice e commita, a partir dai é só enviar a sua branch para o seu fork da seguinte forma:</a:t>
            </a:r>
          </a:p>
          <a:p>
            <a:pPr lvl="0">
              <a:buSzPct val="45000"/>
              <a:buFont typeface="StarSymbol"/>
              <a:buChar char="●"/>
            </a:pPr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A32B8F-643F-4CC2-AA02-F602E0BA69B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3960000"/>
            <a:ext cx="9072000" cy="503999"/>
          </a:xfrm>
        </p:spPr>
        <p:txBody>
          <a:bodyPr/>
          <a:lstStyle/>
          <a:p>
            <a:pPr lvl="0" algn="ctr"/>
            <a:r>
              <a:rPr lang="pt-BR" b="1" u="sng">
                <a:latin typeface="Liberation Sans" pitchFamily="18"/>
              </a:rPr>
              <a:t>git push origin desenvolvimento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5CA101D-9D0A-4C86-A464-609D9BFCE7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2000" y="4536000"/>
            <a:ext cx="9072000" cy="1728000"/>
          </a:xfrm>
        </p:spPr>
        <p:txBody>
          <a:bodyPr/>
          <a:lstStyle/>
          <a:p>
            <a:pPr lvl="0" algn="just"/>
            <a:r>
              <a:rPr lang="pt-BR">
                <a:latin typeface="Liberation Sans" pitchFamily="18"/>
              </a:rPr>
              <a:t>note que o nome da branch é o mesmo que o da sua local, </a:t>
            </a:r>
            <a:r>
              <a:rPr lang="pt-BR"/>
              <a:t>isto é de propósito, dessa forma será criada uma branch lá no seu fork com esse mesmo nome para receber as suas alterações.</a:t>
            </a:r>
          </a:p>
          <a:p>
            <a:pPr lvl="0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AAC33-BF71-4665-8A69-A54A684BC2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/>
              <a:t>Vamos fazer o Pull Request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3082C8-184B-4947-8760-A573819D98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800000"/>
            <a:ext cx="9072000" cy="1800000"/>
          </a:xfrm>
        </p:spPr>
        <p:txBody>
          <a:bodyPr/>
          <a:lstStyle/>
          <a:p>
            <a:pPr lvl="0" algn="just">
              <a:buSzPct val="45000"/>
              <a:buFont typeface="StarSymbol"/>
              <a:buChar char="●"/>
            </a:pPr>
            <a:r>
              <a:rPr lang="pt-BR"/>
              <a:t>Agora que já foi enviado, basta entrar no seu GitHub e acessar o repositório que você está trabalhando e provavelmente haverá um botão verde escrito “Compare &amp; Pull Request”.</a:t>
            </a:r>
          </a:p>
          <a:p>
            <a:pPr lvl="0">
              <a:buSzPct val="45000"/>
              <a:buFont typeface="StarSymbol"/>
              <a:buChar char="●"/>
            </a:pP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86E7305-FC5E-44F4-B363-FCDB792B6F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000" y="3384000"/>
            <a:ext cx="9001080" cy="345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F2CC4-EEA6-466E-BCA9-5B115734AF7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/>
              <a:t>Pull Request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36799C-1722-4C89-B7E5-F4D3186CE4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800000"/>
            <a:ext cx="9072000" cy="7920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pt-BR"/>
              <a:t>Ao clicar no botão “compare &amp; pull request” você será direcionado à tela a seguir.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D492A3-BEA0-414C-97DC-370AB4096FF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36000" y="2608200"/>
            <a:ext cx="8063999" cy="45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478D8-7180-4327-A7D0-B682F7A2D0C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/>
              <a:t>Pull Request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CB77CC-1EB6-43D5-9551-B9D0F5911E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800000"/>
            <a:ext cx="9072000" cy="1584000"/>
          </a:xfrm>
        </p:spPr>
        <p:txBody>
          <a:bodyPr/>
          <a:lstStyle/>
          <a:p>
            <a:pPr lvl="0" algn="just">
              <a:buSzPct val="45000"/>
              <a:buFont typeface="StarSymbol"/>
              <a:buChar char="●"/>
            </a:pPr>
            <a:r>
              <a:rPr lang="pt-BR"/>
              <a:t>Agora é só aguardar o retorno do pessoal que mantêm o projeto, caso gostem farão o merge de suas alterações ao projeto, se reprovarem vão fazer algumas observações ou simplesmente não farão merge.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FDE55CA-0242-45E7-85B3-961567C82DD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846779" y="5119558"/>
            <a:ext cx="2386440" cy="19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34B74D-A0D0-44EB-BAD1-1D5330C662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3463559"/>
            <a:ext cx="9072000" cy="1576440"/>
          </a:xfrm>
        </p:spPr>
        <p:txBody>
          <a:bodyPr/>
          <a:lstStyle/>
          <a:p>
            <a:pPr lvl="0" algn="just">
              <a:buSzPct val="45000"/>
              <a:buFont typeface="StarSymbol"/>
              <a:buChar char="●"/>
            </a:pPr>
            <a:r>
              <a:rPr lang="pt-BR"/>
              <a:t>Agora é só aguardar o retorno do pessoal que mantêm o projeto, caso gostem farão o merge de suas alterações ao projeto, se reprovarem vão fazer algumas observações ou simplesmente não farão merge.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9304C-9C84-468F-9AB1-99CECB08F95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/>
              <a:t>Ilustração do fluxo de trabalho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272BC3-631D-4DB9-9042-D7A4189045A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3999" y="1440000"/>
            <a:ext cx="8712000" cy="56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B4E77-0FA7-4310-8C80-D86F426C685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/>
              <a:t>Palestrante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D80E56-6785-42FE-BF68-2CE843DD282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3096000"/>
            <a:ext cx="9072000" cy="22320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pt-BR"/>
              <a:t>Fábio Henrique Pires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/>
              <a:t>Email: fabioh.ads@gmail.com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/>
              <a:t>GitHub: </a:t>
            </a:r>
            <a:r>
              <a:rPr lang="pt-BR">
                <a:hlinkClick r:id="rId3"/>
              </a:rPr>
              <a:t>https://github.com/fabioads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/>
              <a:t>Linkedin: </a:t>
            </a:r>
            <a:r>
              <a:rPr lang="pt-BR">
                <a:hlinkClick r:id="rId4"/>
              </a:rPr>
              <a:t>https://br.linkedin.com/pub/fábio-henrique-pires/a4/6a9/795</a:t>
            </a:r>
          </a:p>
          <a:p>
            <a:pPr lvl="0">
              <a:buSzPct val="45000"/>
              <a:buFont typeface="StarSymbol"/>
              <a:buChar char="●"/>
            </a:pPr>
            <a:endParaRPr lang="pt-BR"/>
          </a:p>
          <a:p>
            <a:pPr lvl="0" algn="ctr">
              <a:buSzPct val="45000"/>
              <a:buFont typeface="StarSymbol"/>
              <a:buChar char="●"/>
            </a:pPr>
            <a:r>
              <a:rPr lang="pt-BR"/>
              <a:t>Linhas de Estudo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D7979B-1470-4BFA-8779-483C78CE2FE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48000" y="5616000"/>
            <a:ext cx="1440000" cy="134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FA01C96-322B-44D4-9949-24A12039411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340000" y="5616000"/>
            <a:ext cx="1475999" cy="12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25F7A64-7E47-44B3-BDBD-2E0BC2A3BD6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3960000" y="5544000"/>
            <a:ext cx="1728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43C89C7-6031-4E35-908E-9F10C8EDB50F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5472000" y="6048000"/>
            <a:ext cx="1647000" cy="66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65B68F6-A48F-4167-BB75-FB4FAC16ABD5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5596920" y="1800000"/>
            <a:ext cx="3168000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6384D56-67AE-45AF-8113-3BB1ABB16132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7180920" y="5832000"/>
            <a:ext cx="1747080" cy="934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852C8-BC12-4903-B233-D88586FC277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/>
              <a:t>Mensagem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9B0FAB-7D89-4B96-AA16-03D3118286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ctr"/>
            <a:r>
              <a:rPr lang="pt-BR"/>
              <a:t>Inteligência é a habilidade de evitar fazer o trabalho, e mesmo assim conseguir ter o trabalho realizado.</a:t>
            </a:r>
          </a:p>
          <a:p>
            <a:pPr lvl="0" algn="ctr"/>
            <a:r>
              <a:rPr lang="pt-BR"/>
              <a:t>(Linus Torvalds)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6D311-F8C1-432E-9CDA-301CA9717EB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/>
              <a:t>Trabalhando com Branches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41DA24-DC21-4DF9-B31F-2CA22B9701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99264" y="1800000"/>
            <a:ext cx="5112736" cy="1296000"/>
          </a:xfrm>
        </p:spPr>
        <p:txBody>
          <a:bodyPr/>
          <a:lstStyle/>
          <a:p>
            <a:pPr lvl="0" algn="just">
              <a:buSzPct val="45000"/>
              <a:buFont typeface="StarSymbol"/>
              <a:buChar char="●"/>
            </a:pPr>
            <a:r>
              <a:rPr lang="pt-BR" sz="2200" dirty="0"/>
              <a:t>A termo “</a:t>
            </a:r>
            <a:r>
              <a:rPr lang="pt-BR" sz="2200" dirty="0" err="1"/>
              <a:t>branch</a:t>
            </a:r>
            <a:r>
              <a:rPr lang="pt-BR" sz="2200" dirty="0"/>
              <a:t>”, em português, significa: ramo, ou galho de uma árvore. Entender esse conceito é essencial para compreender como o </a:t>
            </a:r>
            <a:r>
              <a:rPr lang="pt-BR" sz="2200" dirty="0" err="1"/>
              <a:t>Git</a:t>
            </a:r>
            <a:r>
              <a:rPr lang="pt-BR" sz="2200" dirty="0"/>
              <a:t> funciona.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55CF75-F16F-4232-AA8E-179F2D3E1FB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99264" y="3348000"/>
            <a:ext cx="5040736" cy="3816000"/>
          </a:xfrm>
        </p:spPr>
        <p:txBody>
          <a:bodyPr/>
          <a:lstStyle/>
          <a:p>
            <a:pPr lvl="0" algn="just">
              <a:buSzPct val="45000"/>
              <a:buFont typeface="StarSymbol"/>
              <a:buChar char="●"/>
            </a:pPr>
            <a:r>
              <a:rPr lang="pt-BR" sz="2200" dirty="0"/>
              <a:t>Quando criamos ou clonamos um repositório em nosso ambiente local, o </a:t>
            </a:r>
            <a:r>
              <a:rPr lang="pt-BR" sz="2200" dirty="0" err="1"/>
              <a:t>Git</a:t>
            </a:r>
            <a:r>
              <a:rPr lang="pt-BR" sz="2200" dirty="0"/>
              <a:t> cria uma </a:t>
            </a:r>
            <a:r>
              <a:rPr lang="pt-BR" sz="2200" dirty="0" err="1"/>
              <a:t>branch</a:t>
            </a:r>
            <a:r>
              <a:rPr lang="pt-BR" sz="2200" dirty="0"/>
              <a:t> default (algo como “ramo padrão”) chamada de </a:t>
            </a:r>
            <a:r>
              <a:rPr lang="pt-BR" sz="2200" dirty="0" err="1"/>
              <a:t>master</a:t>
            </a:r>
            <a:r>
              <a:rPr lang="pt-BR" sz="2200" dirty="0"/>
              <a:t>, os marinheiros de primeira viagem costumam trabalhar diretamente nela, o que não é uma boa prática pois trabalhando assim estamos desperdiçando o poder de produtividade que o </a:t>
            </a:r>
            <a:r>
              <a:rPr lang="pt-BR" sz="2200" dirty="0" err="1"/>
              <a:t>Git</a:t>
            </a:r>
            <a:r>
              <a:rPr lang="pt-BR" sz="2200" dirty="0"/>
              <a:t> nos proporciona.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7B61BF-69F9-4DC3-A172-0ECF7F6D28B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2000" y="1872000"/>
            <a:ext cx="3888000" cy="490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CDE02-2669-4629-87BF-3CF9714A10F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/>
              <a:t>Trabalhando com Branches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C0ADE8-4251-4517-AEE7-56A0E41A6B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744000" y="1692000"/>
            <a:ext cx="5544000" cy="7920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pt-BR"/>
              <a:t>Então qual é a forma correta trabalhar?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7B43A3-7141-460A-9FA0-68BD8C121BD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4679" y="1534680"/>
            <a:ext cx="3217320" cy="42973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417AA3-18D1-4F0E-8067-13AD6923B8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744000" y="2880000"/>
            <a:ext cx="5688000" cy="26640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pt-BR"/>
              <a:t>Não existe certo ou errado.</a:t>
            </a:r>
          </a:p>
          <a:p>
            <a:pPr lvl="0" algn="just">
              <a:buSzPct val="45000"/>
              <a:buFont typeface="StarSymbol"/>
              <a:buChar char="●"/>
            </a:pPr>
            <a:r>
              <a:rPr lang="pt-BR"/>
              <a:t>Existem boas práticas e para segui-las basta criar novas branches a partir da branch master, dar nome a elas e trabalhar nelas.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EA0B88F4-8B99-47FF-968F-DFD6129C83D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744000" y="5328000"/>
            <a:ext cx="5544000" cy="6480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pt-BR"/>
              <a:t>Simples né? Mas como funciona?</a:t>
            </a:r>
          </a:p>
          <a:p>
            <a:pPr lvl="0">
              <a:buSzPct val="45000"/>
              <a:buFont typeface="StarSymbol"/>
              <a:buChar char="●"/>
            </a:pPr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F6A66-3D31-4003-A313-59992A080D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/>
              <a:t>Trabalhando com Branches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62FB5B-9FE2-432F-A624-D4D570FB4B6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800000"/>
            <a:ext cx="9072000" cy="8640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pt-BR"/>
              <a:t>O fluxo de trabalho com branches funciona da seguinte forma: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FB4EFEA-DC28-4420-9CFB-B2A5F495C4E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64000" y="2804400"/>
            <a:ext cx="8063999" cy="37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E19EE-C1A1-4370-BE4C-D48EC87C224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/>
              <a:t>Trabalhando com Branches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3E4EB1-262F-4CF0-9AB2-5EB4D3815B6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6000" y="3168000"/>
            <a:ext cx="5760000" cy="1296000"/>
          </a:xfrm>
        </p:spPr>
        <p:txBody>
          <a:bodyPr/>
          <a:lstStyle/>
          <a:p>
            <a:pPr lvl="0" algn="just">
              <a:buSzPct val="45000"/>
              <a:buFont typeface="StarSymbol"/>
              <a:buChar char="●"/>
            </a:pPr>
            <a:r>
              <a:rPr lang="pt-BR" sz="1800"/>
              <a:t>Você pode por exemplo criar uma branch chamada desenvolvimento, trabalhar nela e depois que acabar o trabalho você pode mesclar (fazer um merge) essas alterações na branch master.</a:t>
            </a:r>
          </a:p>
          <a:p>
            <a:pPr lvl="0">
              <a:buSzPct val="45000"/>
              <a:buFont typeface="StarSymbol"/>
              <a:buChar char="●"/>
            </a:pPr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A49355-8F26-46FB-AA31-DE880EED97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6000" y="1800000"/>
            <a:ext cx="5688000" cy="1224000"/>
          </a:xfrm>
        </p:spPr>
        <p:txBody>
          <a:bodyPr/>
          <a:lstStyle/>
          <a:p>
            <a:pPr lvl="0" algn="just">
              <a:buSzPct val="45000"/>
              <a:buFont typeface="StarSymbol"/>
              <a:buChar char="●"/>
            </a:pPr>
            <a:r>
              <a:rPr lang="pt-BR" sz="1800"/>
              <a:t>A ideia é que você possa trabalhar com várias coisas em paralelo criando quantas branches for preciso e depois juntar essas implementações de novo se necessário.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D66CDFA-3D13-4D76-8AD9-A0E7540ECF6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744000" y="4608000"/>
            <a:ext cx="5760000" cy="792000"/>
          </a:xfrm>
        </p:spPr>
        <p:txBody>
          <a:bodyPr/>
          <a:lstStyle/>
          <a:p>
            <a:pPr lvl="0" algn="just">
              <a:buSzPct val="45000"/>
              <a:buFont typeface="StarSymbol"/>
              <a:buChar char="●"/>
            </a:pPr>
            <a:r>
              <a:rPr lang="pt-BR" sz="1800"/>
              <a:t>Caso você esteja trabalhando com um repositório remoto você pode enviar essas alterações para esse repositório.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ED0EB02-E3AE-41DF-BACF-994EB072587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708000" y="5688000"/>
            <a:ext cx="5903999" cy="1475999"/>
          </a:xfrm>
        </p:spPr>
        <p:txBody>
          <a:bodyPr/>
          <a:lstStyle/>
          <a:p>
            <a:pPr lvl="0" algn="just">
              <a:buSzPct val="45000"/>
              <a:buFont typeface="StarSymbol"/>
              <a:buChar char="●"/>
            </a:pPr>
            <a:r>
              <a:rPr lang="pt-BR" sz="1800"/>
              <a:t>Caso você tenha clonado o repositório esse repositório será chamado de origin, então é só  executar o comando </a:t>
            </a:r>
            <a:r>
              <a:rPr lang="pt-BR" sz="1800" b="1"/>
              <a:t>git push origin &lt;branch&gt;</a:t>
            </a:r>
            <a:r>
              <a:rPr lang="pt-BR" sz="1800"/>
              <a:t>, e pronto as alterações serão enviadas para o repositório remoto.</a:t>
            </a:r>
          </a:p>
          <a:p>
            <a:pPr lvl="0">
              <a:buSzPct val="45000"/>
              <a:buFont typeface="StarSymbol"/>
              <a:buChar char="●"/>
            </a:pPr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32DF0E3-1B49-4AF8-BC2C-FFA3DBCB112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57800" y="1928519"/>
            <a:ext cx="2914200" cy="2247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  <p:bldP spid="5" grpId="2" build="p"/>
      <p:bldP spid="6" grpId="3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ADA66-0400-4DF9-B678-BABA1B538DE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/>
              <a:t>Merge e Rebase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2A1C80-9B88-4536-A7EB-CC64DAC4C8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2000" y="1800000"/>
            <a:ext cx="9072000" cy="1720440"/>
          </a:xfrm>
        </p:spPr>
        <p:txBody>
          <a:bodyPr/>
          <a:lstStyle/>
          <a:p>
            <a:pPr lvl="0" algn="just">
              <a:buSzPct val="45000"/>
              <a:buFont typeface="StarSymbol"/>
              <a:buChar char="●"/>
            </a:pPr>
            <a:r>
              <a:rPr lang="pt-BR"/>
              <a:t>Quando estamos trabalhando com mais de uma branch, ou com repositórios remotos chega um momento em que é necessário juntar branches, é ai que entra o merge e o rebase.</a:t>
            </a:r>
          </a:p>
          <a:p>
            <a:pPr lvl="0">
              <a:buSzPct val="45000"/>
              <a:buFont typeface="StarSymbol"/>
              <a:buChar char="●"/>
            </a:pPr>
            <a:endParaRPr lang="pt-BR"/>
          </a:p>
          <a:p>
            <a:pPr lvl="0">
              <a:buSzPct val="45000"/>
              <a:buFont typeface="StarSymbol"/>
              <a:buChar char="●"/>
            </a:pP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52D9EC-BBEF-4E44-AFDA-A84F91CFE1E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55999" y="3671999"/>
            <a:ext cx="4252680" cy="31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2897C-27C7-4A5B-9737-790DD8D367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/>
              <a:t>Merge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55A3D3-6C39-4989-BC96-3DB00A47368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800000"/>
            <a:ext cx="9072000" cy="1296000"/>
          </a:xfrm>
        </p:spPr>
        <p:txBody>
          <a:bodyPr/>
          <a:lstStyle/>
          <a:p>
            <a:pPr lvl="0" algn="just">
              <a:buSzPct val="45000"/>
              <a:buFont typeface="StarSymbol"/>
              <a:buChar char="●"/>
            </a:pPr>
            <a:r>
              <a:rPr lang="pt-BR" sz="2400" dirty="0"/>
              <a:t>O comando </a:t>
            </a:r>
            <a:r>
              <a:rPr lang="pt-BR" sz="2400" b="1" u="sng" dirty="0" err="1"/>
              <a:t>git</a:t>
            </a:r>
            <a:r>
              <a:rPr lang="pt-BR" sz="2400" b="1" u="sng" dirty="0"/>
              <a:t> merge &lt;</a:t>
            </a:r>
            <a:r>
              <a:rPr lang="pt-BR" sz="2400" b="1" u="sng" dirty="0" err="1"/>
              <a:t>branch</a:t>
            </a:r>
            <a:r>
              <a:rPr lang="pt-BR" sz="2400" b="1" u="sng" dirty="0"/>
              <a:t>&gt;</a:t>
            </a:r>
            <a:r>
              <a:rPr lang="pt-BR" sz="2400" dirty="0"/>
              <a:t> junta os </a:t>
            </a:r>
            <a:r>
              <a:rPr lang="pt-BR" sz="2400" dirty="0" err="1"/>
              <a:t>commits</a:t>
            </a:r>
            <a:r>
              <a:rPr lang="pt-BR" sz="2400" dirty="0"/>
              <a:t> da </a:t>
            </a:r>
            <a:r>
              <a:rPr lang="pt-BR" sz="2400" dirty="0" err="1"/>
              <a:t>branch</a:t>
            </a:r>
            <a:r>
              <a:rPr lang="pt-BR" sz="2400" dirty="0"/>
              <a:t> atual com os da </a:t>
            </a:r>
            <a:r>
              <a:rPr lang="pt-BR" sz="2400" dirty="0" err="1"/>
              <a:t>branch</a:t>
            </a:r>
            <a:r>
              <a:rPr lang="pt-BR" sz="2400" dirty="0"/>
              <a:t> escolhida e cria um novo </a:t>
            </a:r>
            <a:r>
              <a:rPr lang="pt-BR" sz="2400" dirty="0" err="1"/>
              <a:t>commit</a:t>
            </a:r>
            <a:r>
              <a:rPr lang="pt-BR" sz="2400" dirty="0"/>
              <a:t> contendo o conteúdo dos </a:t>
            </a:r>
            <a:r>
              <a:rPr lang="pt-BR" sz="2400" dirty="0" err="1"/>
              <a:t>commits</a:t>
            </a:r>
            <a:r>
              <a:rPr lang="pt-BR" sz="2400" dirty="0"/>
              <a:t> das duas, isso torna a visualização dos </a:t>
            </a:r>
            <a:r>
              <a:rPr lang="pt-BR" sz="2400" dirty="0" err="1"/>
              <a:t>commits</a:t>
            </a:r>
            <a:r>
              <a:rPr lang="pt-BR" sz="2400" dirty="0"/>
              <a:t> um pouco confusa pois a cada merge é criado um novo </a:t>
            </a:r>
            <a:r>
              <a:rPr lang="pt-BR" sz="2400" dirty="0" err="1"/>
              <a:t>commit</a:t>
            </a:r>
            <a:r>
              <a:rPr lang="pt-BR" sz="2400" dirty="0"/>
              <a:t> identificando que o merge foi feito. Isso é necessário para manter a Time </a:t>
            </a:r>
            <a:r>
              <a:rPr lang="pt-BR" sz="2400" dirty="0" err="1"/>
              <a:t>Line</a:t>
            </a:r>
            <a:r>
              <a:rPr lang="pt-BR" sz="2400" dirty="0"/>
              <a:t> organizada. A imagem a seguir exemplifica a explicação.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A54F7C-F356-41E4-BFDC-91C41E97454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73079" y="4463675"/>
            <a:ext cx="5930920" cy="2569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0A2F0-932B-4D57-81F7-6E16FF58920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/>
              <a:t>Rebase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400FE4-A5C9-4971-9ABB-8A3D718E11E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800000"/>
            <a:ext cx="9072000" cy="6480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pt-BR" sz="2000" dirty="0"/>
              <a:t>O comando </a:t>
            </a:r>
            <a:r>
              <a:rPr lang="pt-BR" sz="2000" b="1" u="sng" dirty="0" err="1"/>
              <a:t>git</a:t>
            </a:r>
            <a:r>
              <a:rPr lang="pt-BR" sz="2000" b="1" u="sng" dirty="0"/>
              <a:t> </a:t>
            </a:r>
            <a:r>
              <a:rPr lang="pt-BR" sz="2000" b="1" u="sng" dirty="0" err="1"/>
              <a:t>rebase</a:t>
            </a:r>
            <a:r>
              <a:rPr lang="pt-BR" sz="2000" b="1" u="sng" dirty="0"/>
              <a:t> &lt;</a:t>
            </a:r>
            <a:r>
              <a:rPr lang="pt-BR" sz="2000" b="1" u="sng" dirty="0" err="1"/>
              <a:t>branch</a:t>
            </a:r>
            <a:r>
              <a:rPr lang="pt-BR" sz="2000" b="1" u="sng" dirty="0"/>
              <a:t>&gt;</a:t>
            </a:r>
            <a:r>
              <a:rPr lang="pt-BR" sz="2000" dirty="0"/>
              <a:t> reposiciona a referência de um ponto para outro vamos a um </a:t>
            </a:r>
            <a:r>
              <a:rPr lang="pt-BR" sz="2000" b="1" dirty="0"/>
              <a:t>exemplo</a:t>
            </a:r>
            <a:r>
              <a:rPr lang="pt-BR" sz="2000" dirty="0"/>
              <a:t>: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90B1EF-72D4-4875-BD8A-68821CA783D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663999"/>
            <a:ext cx="8856000" cy="2092827"/>
          </a:xfrm>
        </p:spPr>
        <p:txBody>
          <a:bodyPr/>
          <a:lstStyle/>
          <a:p>
            <a:pPr algn="just">
              <a:buSzPct val="45000"/>
              <a:buFont typeface="StarSymbol"/>
              <a:buChar char="●"/>
            </a:pPr>
            <a:r>
              <a:rPr lang="pt-BR" sz="2000" dirty="0"/>
              <a:t>Suponhamos que temos uma </a:t>
            </a:r>
            <a:r>
              <a:rPr lang="pt-BR" sz="2000" dirty="0" err="1"/>
              <a:t>branch</a:t>
            </a:r>
            <a:r>
              <a:rPr lang="pt-BR" sz="2000" dirty="0"/>
              <a:t> </a:t>
            </a:r>
            <a:r>
              <a:rPr lang="pt-BR" sz="2000" b="1" dirty="0" err="1"/>
              <a:t>master</a:t>
            </a:r>
            <a:r>
              <a:rPr lang="pt-BR" sz="2000" dirty="0"/>
              <a:t> que tem </a:t>
            </a:r>
            <a:r>
              <a:rPr lang="pt-BR" sz="2000" b="1" dirty="0"/>
              <a:t>3 </a:t>
            </a:r>
            <a:r>
              <a:rPr lang="pt-BR" sz="2000" b="1" dirty="0" err="1"/>
              <a:t>commits</a:t>
            </a:r>
            <a:r>
              <a:rPr lang="pt-BR" sz="2000" b="1" dirty="0"/>
              <a:t>:</a:t>
            </a:r>
            <a:r>
              <a:rPr lang="pt-BR" sz="2000" dirty="0"/>
              <a:t> </a:t>
            </a:r>
            <a:r>
              <a:rPr lang="pt-BR" sz="2000" b="1" dirty="0"/>
              <a:t>A,B,C</a:t>
            </a:r>
            <a:r>
              <a:rPr lang="pt-BR" sz="2000" dirty="0"/>
              <a:t> então criamos uma </a:t>
            </a:r>
            <a:r>
              <a:rPr lang="pt-BR" sz="2000" dirty="0" err="1"/>
              <a:t>branch</a:t>
            </a:r>
            <a:r>
              <a:rPr lang="pt-BR" sz="2000" dirty="0"/>
              <a:t> chamada </a:t>
            </a:r>
            <a:r>
              <a:rPr lang="pt-BR" sz="2000" b="1" dirty="0"/>
              <a:t>desenvolvimento</a:t>
            </a:r>
            <a:r>
              <a:rPr lang="pt-BR" sz="2000" dirty="0"/>
              <a:t> a partir da </a:t>
            </a:r>
            <a:r>
              <a:rPr lang="pt-BR" sz="2000" dirty="0" err="1"/>
              <a:t>branch</a:t>
            </a:r>
            <a:r>
              <a:rPr lang="pt-BR" sz="2000" dirty="0"/>
              <a:t> </a:t>
            </a:r>
            <a:r>
              <a:rPr lang="pt-BR" sz="2000" dirty="0" err="1"/>
              <a:t>master</a:t>
            </a:r>
            <a:r>
              <a:rPr lang="pt-BR" sz="2000" dirty="0"/>
              <a:t> e fazemos outro </a:t>
            </a:r>
            <a:r>
              <a:rPr lang="pt-BR" sz="2000" dirty="0" err="1"/>
              <a:t>commit</a:t>
            </a:r>
            <a:r>
              <a:rPr lang="pt-BR" sz="2000" dirty="0"/>
              <a:t> que vamos chamar de </a:t>
            </a:r>
            <a:r>
              <a:rPr lang="pt-BR" sz="2000" b="1" dirty="0"/>
              <a:t>E</a:t>
            </a:r>
            <a:r>
              <a:rPr lang="pt-BR" sz="2000" dirty="0"/>
              <a:t>, então decidimos fazer outro </a:t>
            </a:r>
            <a:r>
              <a:rPr lang="pt-BR" sz="2000" dirty="0" err="1"/>
              <a:t>commit</a:t>
            </a:r>
            <a:r>
              <a:rPr lang="pt-BR" sz="2000" dirty="0"/>
              <a:t> na </a:t>
            </a:r>
            <a:r>
              <a:rPr lang="pt-BR" sz="2000" dirty="0" err="1"/>
              <a:t>branch</a:t>
            </a:r>
            <a:r>
              <a:rPr lang="pt-BR" sz="2000" dirty="0"/>
              <a:t> </a:t>
            </a:r>
            <a:r>
              <a:rPr lang="pt-BR" sz="2000" dirty="0" err="1"/>
              <a:t>master</a:t>
            </a:r>
            <a:r>
              <a:rPr lang="pt-BR" sz="2000" dirty="0"/>
              <a:t> que vamos chamar de </a:t>
            </a:r>
            <a:r>
              <a:rPr lang="pt-BR" sz="2000" b="1" dirty="0"/>
              <a:t>D</a:t>
            </a:r>
            <a:r>
              <a:rPr lang="pt-BR" sz="2000" dirty="0"/>
              <a:t>, a </a:t>
            </a:r>
            <a:r>
              <a:rPr lang="pt-BR" sz="2000" dirty="0" err="1"/>
              <a:t>branch</a:t>
            </a:r>
            <a:r>
              <a:rPr lang="pt-BR" sz="2000" dirty="0"/>
              <a:t> desenvolvimento tem como referência o </a:t>
            </a:r>
            <a:r>
              <a:rPr lang="pt-BR" sz="2000" dirty="0" err="1"/>
              <a:t>commit</a:t>
            </a:r>
            <a:r>
              <a:rPr lang="pt-BR" sz="2000" dirty="0"/>
              <a:t> </a:t>
            </a:r>
            <a:r>
              <a:rPr lang="pt-BR" sz="2000" b="1" dirty="0"/>
              <a:t>C</a:t>
            </a:r>
            <a:r>
              <a:rPr lang="pt-BR" sz="2000" dirty="0"/>
              <a:t> pois foi a partir daquele ponto que ela foi criada.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FFCF3C-2202-4034-8C4B-45DDB906B3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895675"/>
            <a:ext cx="8856000" cy="1728000"/>
          </a:xfrm>
        </p:spPr>
        <p:txBody>
          <a:bodyPr/>
          <a:lstStyle/>
          <a:p>
            <a:pPr algn="just">
              <a:buSzPct val="45000"/>
              <a:buFont typeface="StarSymbol"/>
              <a:buChar char="●"/>
            </a:pPr>
            <a:r>
              <a:rPr lang="pt-BR" sz="2000" dirty="0"/>
              <a:t> Quando executarmos o comando </a:t>
            </a:r>
            <a:r>
              <a:rPr lang="pt-BR" sz="2000" b="1" u="sng" dirty="0" err="1"/>
              <a:t>git</a:t>
            </a:r>
            <a:r>
              <a:rPr lang="pt-BR" sz="2000" b="1" u="sng" dirty="0"/>
              <a:t> </a:t>
            </a:r>
            <a:r>
              <a:rPr lang="pt-BR" sz="2000" b="1" u="sng" dirty="0" err="1"/>
              <a:t>rebase</a:t>
            </a:r>
            <a:r>
              <a:rPr lang="pt-BR" sz="2000" b="1" u="sng" dirty="0"/>
              <a:t> desenvolvimento</a:t>
            </a:r>
            <a:r>
              <a:rPr lang="pt-BR" sz="2000" dirty="0"/>
              <a:t> o </a:t>
            </a:r>
            <a:r>
              <a:rPr lang="pt-BR" sz="2000" dirty="0" err="1"/>
              <a:t>commit</a:t>
            </a:r>
            <a:r>
              <a:rPr lang="pt-BR" sz="2000" dirty="0"/>
              <a:t> E do Desenvolvimento será então trazido para o </a:t>
            </a:r>
            <a:r>
              <a:rPr lang="pt-BR" sz="2000" dirty="0" err="1"/>
              <a:t>master</a:t>
            </a:r>
            <a:r>
              <a:rPr lang="pt-BR" sz="2000" dirty="0"/>
              <a:t> e será apontado (</a:t>
            </a:r>
            <a:r>
              <a:rPr lang="pt-BR" sz="2000" dirty="0" err="1"/>
              <a:t>rebaseado</a:t>
            </a:r>
            <a:r>
              <a:rPr lang="pt-BR" sz="2000" dirty="0"/>
              <a:t>) para o último </a:t>
            </a:r>
            <a:r>
              <a:rPr lang="pt-BR" sz="2000" dirty="0" err="1"/>
              <a:t>commit</a:t>
            </a:r>
            <a:r>
              <a:rPr lang="pt-BR" sz="2000" dirty="0"/>
              <a:t> do </a:t>
            </a:r>
            <a:r>
              <a:rPr lang="pt-BR" sz="2000" dirty="0" err="1"/>
              <a:t>master</a:t>
            </a:r>
            <a:r>
              <a:rPr lang="pt-BR" sz="2000" dirty="0"/>
              <a:t> que </a:t>
            </a:r>
            <a:r>
              <a:rPr lang="pt-BR" sz="2000" dirty="0" err="1"/>
              <a:t>agorá</a:t>
            </a:r>
            <a:r>
              <a:rPr lang="pt-BR" sz="2000" dirty="0"/>
              <a:t> não é mais o C e sim o D então a sequência ficará correta </a:t>
            </a:r>
            <a:r>
              <a:rPr lang="pt-BR" sz="2000" b="1" dirty="0"/>
              <a:t>A, B, C, D, E. </a:t>
            </a:r>
            <a:r>
              <a:rPr lang="pt-BR" sz="2000" dirty="0"/>
              <a:t>A imagem a seguir exemplifica a explicação.</a:t>
            </a:r>
          </a:p>
          <a:p>
            <a:pPr lvl="0" algn="just">
              <a:buSzPct val="45000"/>
              <a:buFont typeface="StarSymbol"/>
              <a:buChar char="●"/>
            </a:pP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1" build="p"/>
    </p:bldLst>
  </p:timing>
</p:sld>
</file>

<file path=ppt/theme/theme1.xml><?xml version="1.0" encoding="utf-8"?>
<a:theme xmlns:a="http://schemas.openxmlformats.org/drawingml/2006/main" name="Padrã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spir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1434</Words>
  <Application>Microsoft Office PowerPoint</Application>
  <PresentationFormat>Personalizar</PresentationFormat>
  <Paragraphs>112</Paragraphs>
  <Slides>26</Slides>
  <Notes>26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26</vt:i4>
      </vt:variant>
      <vt:variant>
        <vt:lpstr>Apresentações personalizadas</vt:lpstr>
      </vt:variant>
      <vt:variant>
        <vt:i4>1</vt:i4>
      </vt:variant>
    </vt:vector>
  </HeadingPairs>
  <TitlesOfParts>
    <vt:vector size="37" baseType="lpstr">
      <vt:lpstr>Arial</vt:lpstr>
      <vt:lpstr>Calibri</vt:lpstr>
      <vt:lpstr>DejaVu Sans</vt:lpstr>
      <vt:lpstr>Droid Sans Fallback</vt:lpstr>
      <vt:lpstr>FreeSans</vt:lpstr>
      <vt:lpstr>Liberation Sans</vt:lpstr>
      <vt:lpstr>Liberation Serif</vt:lpstr>
      <vt:lpstr>StarSymbol</vt:lpstr>
      <vt:lpstr>Padrão</vt:lpstr>
      <vt:lpstr>Inspiration</vt:lpstr>
      <vt:lpstr>Trabalhando com Git Avançado</vt:lpstr>
      <vt:lpstr>Trabalhando com Git Avançado</vt:lpstr>
      <vt:lpstr>Trabalhando com Branches</vt:lpstr>
      <vt:lpstr>Trabalhando com Branches</vt:lpstr>
      <vt:lpstr>Trabalhando com Branches</vt:lpstr>
      <vt:lpstr>Trabalhando com Branches</vt:lpstr>
      <vt:lpstr>Merge e Rebase</vt:lpstr>
      <vt:lpstr>Merge</vt:lpstr>
      <vt:lpstr>Rebase</vt:lpstr>
      <vt:lpstr>Rebase</vt:lpstr>
      <vt:lpstr>Já estamos prontos para ir além</vt:lpstr>
      <vt:lpstr>Trabalhando com Forks</vt:lpstr>
      <vt:lpstr>Como fazer um Fork?</vt:lpstr>
      <vt:lpstr>Como fazer um Fork?</vt:lpstr>
      <vt:lpstr>E a forma de trabalhar muda ?</vt:lpstr>
      <vt:lpstr>Trabalhando com Upstream</vt:lpstr>
      <vt:lpstr>Trabalhando com Upstream</vt:lpstr>
      <vt:lpstr>Certo e agora? Grande coisa né?</vt:lpstr>
      <vt:lpstr>Trabalhando com Pull Request</vt:lpstr>
      <vt:lpstr>Mas como fazer um Pull Request?</vt:lpstr>
      <vt:lpstr>Vamos fazer o Pull Request</vt:lpstr>
      <vt:lpstr>Pull Request</vt:lpstr>
      <vt:lpstr>Pull Request</vt:lpstr>
      <vt:lpstr>Ilustração do fluxo de trabalho</vt:lpstr>
      <vt:lpstr>Palestrante</vt:lpstr>
      <vt:lpstr>Mensagem</vt:lpstr>
      <vt:lpstr>Nova apresentação de slides personalizada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Trabalhando com Git Avançado</dc:title>
  <dc:creator>Fabio</dc:creator>
  <cp:lastModifiedBy>Bruno Desenvolvimento</cp:lastModifiedBy>
  <cp:revision>107</cp:revision>
  <dcterms:created xsi:type="dcterms:W3CDTF">2015-05-15T15:22:52Z</dcterms:created>
  <dcterms:modified xsi:type="dcterms:W3CDTF">2018-04-06T14:30:00Z</dcterms:modified>
</cp:coreProperties>
</file>