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5" r:id="rId4"/>
    <p:sldId id="273" r:id="rId5"/>
    <p:sldId id="266" r:id="rId6"/>
    <p:sldId id="268" r:id="rId7"/>
    <p:sldId id="281" r:id="rId8"/>
    <p:sldId id="282" r:id="rId9"/>
    <p:sldId id="283" r:id="rId10"/>
    <p:sldId id="284" r:id="rId11"/>
    <p:sldId id="285" r:id="rId12"/>
    <p:sldId id="286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o Alves" initials="FA" lastIdx="1" clrIdx="0">
    <p:extLst>
      <p:ext uri="{19B8F6BF-5375-455C-9EA6-DF929625EA0E}">
        <p15:presenceInfo xmlns:p15="http://schemas.microsoft.com/office/powerpoint/2012/main" userId="S::fabioalves0@ua.pt::e4333797-e0aa-4542-b90d-fb7625e36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2A6E792-7951-486F-9A01-232595ED15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D51685-ABDA-4FCF-AF5A-B57EFE820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CBEBF-4F57-4EDC-B64A-F035D0139D65}" type="datetimeFigureOut">
              <a:rPr lang="pt-PT" smtClean="0"/>
              <a:t>03/04/2019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B9C4AC-8185-4A46-B9A9-E68D27D26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813F06-CE43-471E-8CAC-98DB360BD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956C5-4EB4-456E-A6FD-86968AD464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6092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A127D-6FED-48D9-9E98-5AF99687285A}" type="datetimeFigureOut">
              <a:rPr lang="pt-PT" smtClean="0"/>
              <a:t>03/04/2019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EF53-B098-433B-9EF6-25748C7FDFD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40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bg1"/>
                </a:solidFill>
              </a:rPr>
              <a:t>April</a:t>
            </a:r>
            <a:r>
              <a:rPr lang="pt-PT" dirty="0">
                <a:solidFill>
                  <a:schemeClr val="bg1"/>
                </a:solidFill>
              </a:rPr>
              <a:t> 21–26, 2018</a:t>
            </a:r>
          </a:p>
          <a:p>
            <a:r>
              <a:rPr lang="pt-PT" dirty="0" err="1">
                <a:solidFill>
                  <a:schemeClr val="bg1"/>
                </a:solidFill>
              </a:rPr>
              <a:t>Pags</a:t>
            </a:r>
            <a:r>
              <a:rPr lang="pt-PT" dirty="0">
                <a:solidFill>
                  <a:schemeClr val="bg1"/>
                </a:solidFill>
              </a:rPr>
              <a:t>: 14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5EF53-B098-433B-9EF6-25748C7FDFD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45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CEFE-6D17-4D63-A4DD-DBAE4E7D3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E5156-1CA9-4DC1-AB30-A70373B8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F3A3C2-010C-45B9-9C3A-2D5702E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8712-6422-49BA-8376-BFEC37001529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183377-0D0D-4082-8E5F-B1EDB9E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92B5EA-C2E5-4D5E-A677-20DA70AD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4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FF8A-6D07-4488-A10B-943100E7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FA6F6F-E931-4D88-B282-DDF9F78E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719470-179E-43AE-BEDE-72E061B0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6C3-11E2-47B0-AE4B-4AA86E5B68C5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F1B5DA-A700-434F-96B0-D6A019A0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3AEA99-C1C6-45F1-A89E-8FDEAF34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3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1F5670-F550-4877-80EE-705F02B0A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1969267-5281-4DEA-B034-44B64A304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105AD9-0FAE-417E-BFF5-9460DC08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7640-B27A-49A4-B21C-0515928AF1A1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220AA9-1A88-44A6-A1D3-3020429D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6812AB-9467-4B2B-A7C1-1735E15C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0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9D774-B184-4018-A71F-94DCCCFA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A7A282-7E3D-4ECF-BCD3-2F474B2A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EC7DAA-28FD-430E-AA3A-3EB4761F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14F1-5455-46AC-8BD6-C8984CC3C435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6CC942-655D-4901-A6BE-1B447FFE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806EB2-5C9D-4699-B1D4-4F61332A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130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B34FC-0A67-47AC-B2E4-11373D99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19B8B9-94AE-4B65-996B-5B4F0A15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32F79B-9903-4825-8EE0-5604EAAE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972-80C6-4AED-818C-C106049BCCB8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8B9D06-760F-4E4E-ACAD-0FFF7A51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7A1251-2895-4A18-AE45-06DD9751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6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2268C-A7ED-496C-AC5F-2AA213D9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2E0527-5752-47C8-9A61-47DC6C493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62E9F76-A95D-4E1B-9D9C-22725C344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7D05E2-4732-426F-AD4F-00C96A6A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0BD1-27D3-450C-95E3-096A15DA764D}" type="datetime1">
              <a:rPr lang="pt-PT" smtClean="0"/>
              <a:t>03/04/2019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BA5B57-1D65-4AA8-B6EF-D8111D90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416CFE-0940-4969-B33A-4C3EE57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5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5A92E-EAE7-4339-980B-B163AB74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9E0840-F63D-41E1-BDEE-368F1653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2D87C36-381F-4465-87FB-13B653F6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DA787C1-D4A2-4318-87F9-D9CAAAED4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6D52052-4B8A-43F5-9275-3A8F7D155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5B45CED-2A65-4528-AE0A-6D558B47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53E3-5547-42AE-9F6E-024F13003DF3}" type="datetime1">
              <a:rPr lang="pt-PT" smtClean="0"/>
              <a:t>03/04/2019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8795EC2-22C2-4BF0-B5A9-56069CC9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2B4542D-726C-4511-9677-04CC7DFF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67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7A4B-8F51-46FB-9CE7-425B75C0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A59F593-D051-417D-9923-127A24FD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653-0515-43B5-88D0-1B64F921F426}" type="datetime1">
              <a:rPr lang="pt-PT" smtClean="0"/>
              <a:t>03/04/2019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D347D68-431D-4290-9852-FC0A6123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8F93FC-0E26-416A-B8B7-D11A88D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0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E3712A7-0D57-4078-BAA6-B0117D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7144-5717-41A4-9BC9-D4A2BED15420}" type="datetime1">
              <a:rPr lang="pt-PT" smtClean="0"/>
              <a:t>03/04/2019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4C1AD47-E73F-418B-9F04-B41C2112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8B3D7E-E826-49A2-82F4-E501200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88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1997-5D06-41C0-9862-BB28BF55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174801-7962-4C0A-91E2-6B855F9F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3E80FA-03B3-4740-8440-4B72A839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E910FD-2CB7-4FD2-8E3B-4970D539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EE0-5713-4264-B121-4D3DD12DCB10}" type="datetime1">
              <a:rPr lang="pt-PT" smtClean="0"/>
              <a:t>03/04/2019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E497B3-A1E8-4C14-A885-E6429363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454A35-1A77-49DF-B77D-4BBB7092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0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A4473-99F1-4FD7-88B6-B778A308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ABA1F75-DEFB-438D-8C51-2B0088F5F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D315EB-EC15-455D-A8DC-DC1F663C5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4FEB59-416E-463E-B3E6-664AB50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9F13-829D-41A6-8B2A-97CB7D9F737A}" type="datetime1">
              <a:rPr lang="pt-PT" smtClean="0"/>
              <a:t>03/04/2019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EB964C-A113-4944-AC2B-2F7D7FF2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26267B-487F-423E-ACCD-F2DFD47F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42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7DE03E1-298C-40CE-BAE8-9DEB6807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239B16-88CD-4BE6-A3D3-75AB21A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6C2A19-7218-4F0A-AD3F-52FF9368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5A38-16D1-4935-A5DB-45E7EDC4A9DD}" type="datetime1">
              <a:rPr lang="pt-PT" smtClean="0"/>
              <a:t>03/04/2019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8D618F-32FA-46D3-9A42-0798E01A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2782F-2B52-492B-9723-34022071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F962-68BF-4B6B-9CEF-C3D0511D49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8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E1DADB-2D51-4D7E-8A96-951B8B2CE5AB}"/>
              </a:ext>
            </a:extLst>
          </p:cNvPr>
          <p:cNvSpPr/>
          <p:nvPr/>
        </p:nvSpPr>
        <p:spPr>
          <a:xfrm>
            <a:off x="283875" y="489361"/>
            <a:ext cx="8181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000" b="1" dirty="0" err="1">
                <a:solidFill>
                  <a:srgbClr val="FFC000"/>
                </a:solidFill>
              </a:rPr>
              <a:t>The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Benefits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and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Challenges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of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Video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Calling</a:t>
            </a:r>
            <a:r>
              <a:rPr lang="pt-PT" sz="4000" b="1" dirty="0">
                <a:solidFill>
                  <a:srgbClr val="FFC000"/>
                </a:solidFill>
              </a:rPr>
              <a:t> for </a:t>
            </a:r>
            <a:r>
              <a:rPr lang="pt-PT" sz="4000" b="1" dirty="0" err="1">
                <a:solidFill>
                  <a:srgbClr val="FFC000"/>
                </a:solidFill>
              </a:rPr>
              <a:t>Emergency</a:t>
            </a:r>
            <a:r>
              <a:rPr lang="pt-PT" sz="4000" b="1" dirty="0">
                <a:solidFill>
                  <a:srgbClr val="FFC000"/>
                </a:solidFill>
              </a:rPr>
              <a:t> </a:t>
            </a:r>
            <a:r>
              <a:rPr lang="pt-PT" sz="4000" b="1" dirty="0" err="1">
                <a:solidFill>
                  <a:srgbClr val="FFC000"/>
                </a:solidFill>
              </a:rPr>
              <a:t>Situations</a:t>
            </a:r>
            <a:endParaRPr lang="pt-PT" sz="4000" b="1" dirty="0">
              <a:solidFill>
                <a:srgbClr val="FFC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D8A201-7C78-4CD0-B5D7-AA785D11A903}"/>
              </a:ext>
            </a:extLst>
          </p:cNvPr>
          <p:cNvSpPr/>
          <p:nvPr/>
        </p:nvSpPr>
        <p:spPr>
          <a:xfrm>
            <a:off x="2418998" y="5782598"/>
            <a:ext cx="3911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84734 Fábio Alves	84831 Sérgio Aguiar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92D3D8-1EA2-4703-A65B-DC2C82C20A53}"/>
              </a:ext>
            </a:extLst>
          </p:cNvPr>
          <p:cNvSpPr/>
          <p:nvPr/>
        </p:nvSpPr>
        <p:spPr>
          <a:xfrm>
            <a:off x="3724678" y="626098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04/04/2019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099A7C-B9A0-41C5-A95C-14468B8F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23" y="2951573"/>
            <a:ext cx="5846455" cy="23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C999A73-FEC1-4B0A-B245-61BA566AF4C8}"/>
              </a:ext>
            </a:extLst>
          </p:cNvPr>
          <p:cNvSpPr/>
          <p:nvPr/>
        </p:nvSpPr>
        <p:spPr>
          <a:xfrm>
            <a:off x="1195424" y="1812800"/>
            <a:ext cx="635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Carman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Neustaedter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Brennan</a:t>
            </a:r>
            <a:r>
              <a:rPr lang="pt-PT" dirty="0">
                <a:solidFill>
                  <a:schemeClr val="bg1"/>
                </a:solidFill>
              </a:rPr>
              <a:t> Jones, </a:t>
            </a:r>
            <a:r>
              <a:rPr lang="pt-PT" dirty="0" err="1">
                <a:solidFill>
                  <a:schemeClr val="bg1"/>
                </a:solidFill>
              </a:rPr>
              <a:t>Kenton</a:t>
            </a:r>
            <a:r>
              <a:rPr lang="pt-PT" dirty="0">
                <a:solidFill>
                  <a:schemeClr val="bg1"/>
                </a:solidFill>
              </a:rPr>
              <a:t> O'Hara, Abigail </a:t>
            </a:r>
            <a:r>
              <a:rPr lang="pt-PT" dirty="0" err="1">
                <a:solidFill>
                  <a:schemeClr val="bg1"/>
                </a:solidFill>
              </a:rPr>
              <a:t>Sellen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Paper</a:t>
            </a:r>
            <a:r>
              <a:rPr lang="pt-P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1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Caller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Uncertainty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or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Inability</a:t>
            </a:r>
            <a:r>
              <a:rPr lang="pt-PT" sz="4800" b="1" dirty="0">
                <a:solidFill>
                  <a:srgbClr val="FFC000"/>
                </a:solidFill>
              </a:rPr>
              <a:t> to </a:t>
            </a:r>
            <a:r>
              <a:rPr lang="pt-PT" sz="4800" b="1" dirty="0" err="1">
                <a:solidFill>
                  <a:srgbClr val="FFC000"/>
                </a:solidFill>
              </a:rPr>
              <a:t>Describe</a:t>
            </a:r>
            <a:r>
              <a:rPr lang="pt-PT" sz="4800" b="1" dirty="0">
                <a:solidFill>
                  <a:srgbClr val="FFC000"/>
                </a:solidFill>
              </a:rPr>
              <a:t> a </a:t>
            </a:r>
            <a:r>
              <a:rPr lang="pt-PT" sz="4800" b="1" dirty="0" err="1">
                <a:solidFill>
                  <a:srgbClr val="FFC000"/>
                </a:solidFill>
              </a:rPr>
              <a:t>Situation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448662" y="5016647"/>
            <a:ext cx="361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Callers might be injured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832117" y="5028371"/>
            <a:ext cx="4190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Callers are often in a state of panic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11" name="Imagem 10" descr="personalinj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08" y="2303293"/>
            <a:ext cx="2000250" cy="2476500"/>
          </a:xfrm>
          <a:prstGeom prst="rect">
            <a:avLst/>
          </a:prstGeom>
        </p:spPr>
      </p:pic>
      <p:pic>
        <p:nvPicPr>
          <p:cNvPr id="14" name="Imagem 13" descr="59f870993cec115efb36234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58" y="2139263"/>
            <a:ext cx="3479116" cy="2893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Location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Information</a:t>
            </a:r>
            <a:endParaRPr lang="pt-PT" sz="4800" b="1" dirty="0">
              <a:solidFill>
                <a:srgbClr val="FFC000"/>
              </a:solidFill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448662" y="5016647"/>
            <a:ext cx="3610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Inaccurate between several meters and half a kilometer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832117" y="5028371"/>
            <a:ext cx="41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Accurate location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11" name="Imagem 10" descr="personalinju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647" y="2026918"/>
            <a:ext cx="2894577" cy="2894577"/>
          </a:xfrm>
          <a:prstGeom prst="rect">
            <a:avLst/>
          </a:prstGeom>
        </p:spPr>
      </p:pic>
      <p:pic>
        <p:nvPicPr>
          <p:cNvPr id="14" name="Imagem 13" descr="59f870993cec115efb36234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61" y="2049020"/>
            <a:ext cx="4098095" cy="27192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Information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Inaccuracies</a:t>
            </a:r>
            <a:endParaRPr lang="pt-PT" sz="4800" b="1" dirty="0">
              <a:solidFill>
                <a:srgbClr val="FFC000"/>
              </a:solidFill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490866" y="4904106"/>
            <a:ext cx="3610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Domestic Abuse cases are the most evident ones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803982" y="4887694"/>
            <a:ext cx="41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 every caller states the truth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11" name="Imagem 10" descr="personalinju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1970" y="2257620"/>
            <a:ext cx="3232202" cy="2075680"/>
          </a:xfrm>
          <a:prstGeom prst="rect">
            <a:avLst/>
          </a:prstGeom>
        </p:spPr>
      </p:pic>
      <p:pic>
        <p:nvPicPr>
          <p:cNvPr id="14" name="Imagem 13" descr="59f870993cec115efb36234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972" y="2443366"/>
            <a:ext cx="4534194" cy="2454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891297" y="2490648"/>
            <a:ext cx="7642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Challenges with Emergency Video Calling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Controlling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2054791"/>
            <a:ext cx="3102073" cy="2979392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499179" y="5230000"/>
            <a:ext cx="428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Involves a sequence of questions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camera-transparent-clipart-1.jp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212" y="1842867"/>
            <a:ext cx="3139439" cy="3139439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125106" y="5227656"/>
            <a:ext cx="395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Requires specific camera work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Liability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34" y="2827614"/>
            <a:ext cx="3402007" cy="1369308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118159" y="4687270"/>
            <a:ext cx="259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they saw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camera-transparent-clipart-1.jp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80" y="2194569"/>
            <a:ext cx="2869286" cy="2347597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842629" y="4763430"/>
            <a:ext cx="2752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they were told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m 8" descr="cropped-v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07" y="2533357"/>
            <a:ext cx="1955409" cy="19554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66427"/>
            <a:ext cx="7642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Distraction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</a:t>
            </a: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P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Overload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04" y="2440797"/>
            <a:ext cx="3102073" cy="2488735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512039" y="5173729"/>
            <a:ext cx="459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computer screens in constant use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721905" y="5607487"/>
            <a:ext cx="6205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Lack of desire to change what each was showing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Imagem 10" descr="film-roll-223559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5837" y="2533942"/>
            <a:ext cx="3062068" cy="1722413"/>
          </a:xfrm>
          <a:prstGeom prst="rect">
            <a:avLst/>
          </a:prstGeom>
        </p:spPr>
      </p:pic>
      <p:pic>
        <p:nvPicPr>
          <p:cNvPr id="12" name="Imagem 11" descr="question_mark_PNG1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4401" y="2915271"/>
            <a:ext cx="640959" cy="942427"/>
          </a:xfrm>
          <a:prstGeom prst="rect">
            <a:avLst/>
          </a:prstGeom>
        </p:spPr>
      </p:pic>
      <p:sp>
        <p:nvSpPr>
          <p:cNvPr id="13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884762" y="4102240"/>
            <a:ext cx="356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to watch the video?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Seeing Challenging Scenes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13" y="1612426"/>
            <a:ext cx="2682376" cy="3576501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385444" y="5075256"/>
            <a:ext cx="2494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cause Stress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camera-transparent-clipart-1.jp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32" y="1589650"/>
            <a:ext cx="3477063" cy="3477063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4787481" y="5058843"/>
            <a:ext cx="418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trigger a permanent PTSD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Video Views of Call Takers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13" y="2059488"/>
            <a:ext cx="2682376" cy="2682376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041009" y="5018986"/>
            <a:ext cx="286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Two-way streams are undesirable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m 6" descr="camera-transparent-clipart-1.jp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62" y="1589650"/>
            <a:ext cx="3477063" cy="3477063"/>
          </a:xfrm>
          <a:prstGeom prst="rect">
            <a:avLst/>
          </a:prstGeom>
        </p:spPr>
      </p:pic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4787481" y="5058843"/>
            <a:ext cx="4173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Anonymity was deemed very important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m 8" descr="red-x-png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5473" y="2602524"/>
            <a:ext cx="1419197" cy="17754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CF962-68BF-4B6B-9CEF-C3D0511D49EB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</a:t>
            </a:r>
            <a:endParaRPr kumimoji="0" lang="pt-PT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20502" y="1713079"/>
            <a:ext cx="7948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could set up a rich research agenda.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Caller insight is also important, so this suggests future studies aimed at a broad spectrum of callers.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also much work to be done on exploring the design of video calling solutions and testing out the ideas that may stem from more research.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 descr="be7f7eb1f18933369cf644f87bc8c74b-telephone-round-icon-by-vex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5" y="4108939"/>
            <a:ext cx="2307102" cy="2307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Choice</a:t>
            </a:r>
            <a:endParaRPr lang="pt-PT" sz="4800" b="1" dirty="0">
              <a:solidFill>
                <a:srgbClr val="FFC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D9C45C-98F1-49E7-A022-278DF4B9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09" y="2597989"/>
            <a:ext cx="2857499" cy="2052637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C3053B81-7C91-418C-AD7D-4B5A873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2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272902" y="4878308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Important</a:t>
            </a:r>
            <a:r>
              <a:rPr lang="pt-PT" dirty="0">
                <a:solidFill>
                  <a:schemeClr val="bg1"/>
                </a:solidFill>
              </a:rPr>
              <a:t> for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future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0B915F6-B747-4564-99C6-4114D980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42" y="2597989"/>
            <a:ext cx="2857499" cy="2052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8ACF0F3-62FF-4E15-AD5E-DE947D917113}"/>
              </a:ext>
            </a:extLst>
          </p:cNvPr>
          <p:cNvSpPr/>
          <p:nvPr/>
        </p:nvSpPr>
        <p:spPr>
          <a:xfrm>
            <a:off x="5370302" y="4878308"/>
            <a:ext cx="252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Improve </a:t>
            </a:r>
            <a:r>
              <a:rPr lang="pt-PT" dirty="0" err="1">
                <a:solidFill>
                  <a:schemeClr val="bg1"/>
                </a:solidFill>
              </a:rPr>
              <a:t>existing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services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4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ED7A29D-301D-4FF5-A84A-6320B088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22" y="4422352"/>
            <a:ext cx="2526576" cy="18113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7B3ECC-6936-4C40-B167-A0865E92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30" y="4489086"/>
            <a:ext cx="2370339" cy="1677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63500">
            <a:solidFill>
              <a:schemeClr val="bg1"/>
            </a:solidFill>
          </a:ln>
          <a:effectLst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0F1CD13-EFC1-4F91-BCDA-7851795C7E36}"/>
              </a:ext>
            </a:extLst>
          </p:cNvPr>
          <p:cNvSpPr/>
          <p:nvPr/>
        </p:nvSpPr>
        <p:spPr>
          <a:xfrm>
            <a:off x="-2037260" y="7132753"/>
            <a:ext cx="573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an introduction and contextualization of the problem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B7C1632-95C3-4106-8D17-DAE086B5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3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88BC89-7DF2-4068-891A-AF9A288E1EB0}"/>
              </a:ext>
            </a:extLst>
          </p:cNvPr>
          <p:cNvSpPr/>
          <p:nvPr/>
        </p:nvSpPr>
        <p:spPr>
          <a:xfrm>
            <a:off x="595929" y="1899733"/>
            <a:ext cx="7926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Since the late 1960s, in North exist means to ask for emergency assistance.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Telephone is the main communication for emergency situations and 9-1-1 services.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Canada is trying to create the ‘Next Generation 9-1-1’.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This paper focus in explore various aspects of video calling for 9-1-1 calls.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83F684-F7E6-4F06-919F-FAC84EF3FC70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Introduction</a:t>
            </a:r>
            <a:endParaRPr lang="pt-PT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27D7492-5837-48E4-940A-8BC3377E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4</a:t>
            </a:fld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D4B3B6-61ED-46F8-B188-81235B92B495}"/>
              </a:ext>
            </a:extLst>
          </p:cNvPr>
          <p:cNvSpPr/>
          <p:nvPr/>
        </p:nvSpPr>
        <p:spPr>
          <a:xfrm>
            <a:off x="838200" y="1906470"/>
            <a:ext cx="735784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 what ways might video calls enhance 9-1-1 services and when might they inhibit them?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How should video calling technologies be designed such that they meet the needs of the caller, call taker, and dispatcher to ensure emergency calls are efficient and effective?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What effects might there be on the work practices of 9-1-1 call takers if video calls are introduced?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799A6D-C8D8-4477-B976-6FC33C1C9258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Objectives</a:t>
            </a:r>
            <a:endParaRPr lang="pt-PT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3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F783B9C-0F35-4187-A7FC-A87D6D9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5</a:t>
            </a:fld>
            <a:endParaRPr lang="pt-PT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5325D6-39F6-4DD9-874C-21D8092CF7C6}"/>
              </a:ext>
            </a:extLst>
          </p:cNvPr>
          <p:cNvSpPr/>
          <p:nvPr/>
        </p:nvSpPr>
        <p:spPr>
          <a:xfrm>
            <a:off x="864834" y="1931115"/>
            <a:ext cx="5500456" cy="44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Benefits: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Acquire information from those who cannot 	   easily speak.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Additional contextual information of scenes;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Overcome information inaccuracies;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Stress;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Issues around control;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Information overload;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Privacy issues.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C86327-27ED-4ADD-8ECE-52526530142E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Benefits</a:t>
            </a:r>
            <a:r>
              <a:rPr lang="pt-PT" sz="4800" b="1" dirty="0">
                <a:solidFill>
                  <a:srgbClr val="FFC000"/>
                </a:solidFill>
              </a:rPr>
              <a:t>/</a:t>
            </a:r>
            <a:r>
              <a:rPr lang="pt-PT" sz="4800" b="1" dirty="0" err="1">
                <a:solidFill>
                  <a:srgbClr val="FFC000"/>
                </a:solidFill>
              </a:rPr>
              <a:t>Challenges</a:t>
            </a:r>
            <a:endParaRPr lang="pt-PT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1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2D1B520-C092-44F4-A527-46E6D0CF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t>6</a:t>
            </a:fld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556F34-E0CB-41A0-9EC2-C8A7843B3248}"/>
              </a:ext>
            </a:extLst>
          </p:cNvPr>
          <p:cNvSpPr/>
          <p:nvPr/>
        </p:nvSpPr>
        <p:spPr>
          <a:xfrm>
            <a:off x="985217" y="1642059"/>
            <a:ext cx="6779282" cy="517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CALL CENTRE 1: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Large rural area with a collection of small cities and towns;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Around 130 000 people;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Typically 2 call takers/dispatchers on at a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CALL CENTRE 2: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Medium sized city;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Around 100 000 people;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Typically 2 call takers/dispatchers on at a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CALL CENTRE 3: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Metropolitan city;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Around 1.4 Million people;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 Typically around 60-80 staff working at a time.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F76F45-8F06-482C-A429-DEDE8FDF090A}"/>
              </a:ext>
            </a:extLst>
          </p:cNvPr>
          <p:cNvSpPr/>
          <p:nvPr/>
        </p:nvSpPr>
        <p:spPr>
          <a:xfrm>
            <a:off x="553673" y="57744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Study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methodology</a:t>
            </a:r>
            <a:endParaRPr lang="pt-PT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Method</a:t>
            </a:r>
            <a:endParaRPr lang="pt-PT" sz="4800" b="1" dirty="0">
              <a:solidFill>
                <a:srgbClr val="FFC000"/>
              </a:solidFill>
            </a:endParaRPr>
          </a:p>
        </p:txBody>
      </p:sp>
      <p:pic>
        <p:nvPicPr>
          <p:cNvPr id="5" name="Imagem 4" descr="checklist-2024181__3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0207" y="2462755"/>
            <a:ext cx="2074401" cy="2979392"/>
          </a:xfrm>
          <a:prstGeom prst="rect">
            <a:avLst/>
          </a:prstGeom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976287" y="1403587"/>
            <a:ext cx="5015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 to 10 hours at each call centre to observe work practices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143948" y="5734093"/>
            <a:ext cx="2592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Listening in on calls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9" name="Imagem 8" descr="1256637_thum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46" y="2473129"/>
            <a:ext cx="3810000" cy="2952750"/>
          </a:xfrm>
          <a:prstGeom prst="rect">
            <a:avLst/>
          </a:prstGeom>
        </p:spPr>
      </p:pic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5558859" y="5703614"/>
            <a:ext cx="24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In </a:t>
            </a:r>
            <a:r>
              <a:rPr lang="en-US" sz="2400" i="1" dirty="0" err="1">
                <a:solidFill>
                  <a:schemeClr val="bg1"/>
                </a:solidFill>
              </a:rPr>
              <a:t>sitru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interviews</a:t>
            </a:r>
            <a:endParaRPr lang="pt-P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 err="1">
                <a:solidFill>
                  <a:srgbClr val="FFC000"/>
                </a:solidFill>
              </a:rPr>
              <a:t>Method</a:t>
            </a:r>
            <a:endParaRPr lang="pt-PT" sz="4800" b="1" dirty="0">
              <a:solidFill>
                <a:srgbClr val="FFC000"/>
              </a:solidFill>
            </a:endParaRPr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1976287" y="1403587"/>
            <a:ext cx="5015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Two main topics of discussion: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806325" y="5368334"/>
            <a:ext cx="3610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Challenges faced in different call types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4771070" y="5394125"/>
            <a:ext cx="4190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Thoughts on the usage of video for emergency calls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11" name="Imagem 10" descr="upcoming-challen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6" y="2039815"/>
            <a:ext cx="4172661" cy="2969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F962-68BF-4B6B-9CEF-C3D0511D49EB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C09E66D5-BCFD-489E-BB9A-B8C93CBDD5CE}"/>
              </a:ext>
            </a:extLst>
          </p:cNvPr>
          <p:cNvSpPr/>
          <p:nvPr/>
        </p:nvSpPr>
        <p:spPr>
          <a:xfrm>
            <a:off x="553673" y="394562"/>
            <a:ext cx="7642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800" b="1" dirty="0">
                <a:solidFill>
                  <a:srgbClr val="FFC000"/>
                </a:solidFill>
              </a:rPr>
              <a:t>Contextual </a:t>
            </a:r>
            <a:r>
              <a:rPr lang="pt-PT" sz="4800" b="1" dirty="0" err="1">
                <a:solidFill>
                  <a:srgbClr val="FFC000"/>
                </a:solidFill>
              </a:rPr>
              <a:t>Information</a:t>
            </a:r>
            <a:r>
              <a:rPr lang="pt-PT" sz="4800" b="1" dirty="0">
                <a:solidFill>
                  <a:srgbClr val="FFC000"/>
                </a:solidFill>
              </a:rPr>
              <a:t> </a:t>
            </a:r>
            <a:r>
              <a:rPr lang="pt-PT" sz="4800" b="1" dirty="0" err="1">
                <a:solidFill>
                  <a:srgbClr val="FFC000"/>
                </a:solidFill>
              </a:rPr>
              <a:t>of</a:t>
            </a:r>
            <a:r>
              <a:rPr lang="pt-PT" sz="4800" b="1" dirty="0">
                <a:solidFill>
                  <a:srgbClr val="FFC000"/>
                </a:solidFill>
              </a:rPr>
              <a:t> a </a:t>
            </a:r>
            <a:r>
              <a:rPr lang="pt-PT" sz="4800" b="1" dirty="0" err="1">
                <a:solidFill>
                  <a:srgbClr val="FFC000"/>
                </a:solidFill>
              </a:rPr>
              <a:t>Situation</a:t>
            </a:r>
            <a:endParaRPr lang="pt-PT" sz="4800" b="1" dirty="0">
              <a:solidFill>
                <a:srgbClr val="FFC000"/>
              </a:solidFill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3043088" y="4256992"/>
            <a:ext cx="361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What does the caller need?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E73E23B0-244E-42F2-AE51-75B2B6E9738A}"/>
              </a:ext>
            </a:extLst>
          </p:cNvPr>
          <p:cNvSpPr/>
          <p:nvPr/>
        </p:nvSpPr>
        <p:spPr>
          <a:xfrm>
            <a:off x="2787526" y="4986168"/>
            <a:ext cx="4190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Name?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Phone Number?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Location?</a:t>
            </a:r>
            <a:endParaRPr lang="pt-PT" sz="2400" dirty="0">
              <a:solidFill>
                <a:schemeClr val="bg1"/>
              </a:solidFill>
            </a:endParaRPr>
          </a:p>
        </p:txBody>
      </p:sp>
      <p:pic>
        <p:nvPicPr>
          <p:cNvPr id="9" name="Imagem 8" descr="17687_thum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8" y="2736875"/>
            <a:ext cx="2983789" cy="1253191"/>
          </a:xfrm>
          <a:prstGeom prst="rect">
            <a:avLst/>
          </a:prstGeom>
        </p:spPr>
      </p:pic>
      <p:pic>
        <p:nvPicPr>
          <p:cNvPr id="12" name="Imagem 11" descr="purepng.com-ambulanceambulanceinjured-peoplefor-an-illness-or-injuryhospital-medicalambulances-1701527408762rmgt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0763" y="2447784"/>
            <a:ext cx="2203938" cy="1652954"/>
          </a:xfrm>
          <a:prstGeom prst="rect">
            <a:avLst/>
          </a:prstGeom>
        </p:spPr>
      </p:pic>
      <p:pic>
        <p:nvPicPr>
          <p:cNvPr id="13" name="Imagem 12" descr="102218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1782" y="2839452"/>
            <a:ext cx="2873405" cy="1221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442</Words>
  <Application>Microsoft Office PowerPoint</Application>
  <PresentationFormat>Ecrã Panorâmico</PresentationFormat>
  <Paragraphs>110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Alves</dc:creator>
  <cp:lastModifiedBy>Fábio Alves</cp:lastModifiedBy>
  <cp:revision>19</cp:revision>
  <dcterms:created xsi:type="dcterms:W3CDTF">2019-04-03T14:37:43Z</dcterms:created>
  <dcterms:modified xsi:type="dcterms:W3CDTF">2019-04-03T21:26:31Z</dcterms:modified>
</cp:coreProperties>
</file>