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73" r:id="rId1"/>
  </p:sldMasterIdLst>
  <p:sldIdLst>
    <p:sldId id="256" r:id="rId2"/>
    <p:sldId id="258" r:id="rId3"/>
    <p:sldId id="257" r:id="rId4"/>
    <p:sldId id="271" r:id="rId5"/>
    <p:sldId id="272" r:id="rId6"/>
    <p:sldId id="273" r:id="rId7"/>
    <p:sldId id="268" r:id="rId8"/>
    <p:sldId id="274" r:id="rId9"/>
    <p:sldId id="265" r:id="rId10"/>
    <p:sldId id="266" r:id="rId1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5" autoAdjust="0"/>
    <p:restoredTop sz="96327"/>
  </p:normalViewPr>
  <p:slideViewPr>
    <p:cSldViewPr snapToGrid="0" snapToObjects="1">
      <p:cViewPr>
        <p:scale>
          <a:sx n="100" d="100"/>
          <a:sy n="100" d="100"/>
        </p:scale>
        <p:origin x="50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EAE0C-8591-4BA2-8702-9AD8BE9C84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7750DC-18EC-4444-8A15-BD94CC69BD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SPA</a:t>
          </a:r>
        </a:p>
        <a:p>
          <a:pPr>
            <a:lnSpc>
              <a:spcPct val="100000"/>
            </a:lnSpc>
            <a:defRPr cap="all"/>
          </a:pPr>
          <a:r>
            <a:rPr lang="en-US"/>
            <a:t>Página web</a:t>
          </a:r>
          <a:endParaRPr lang="en-US" dirty="0"/>
        </a:p>
      </dgm:t>
    </dgm:pt>
    <dgm:pt modelId="{5CC1E606-B472-4C41-B66F-69D7C00C9EB8}" type="parTrans" cxnId="{3FA638CF-92D5-4949-9B27-F67A39D7B22B}">
      <dgm:prSet/>
      <dgm:spPr/>
      <dgm:t>
        <a:bodyPr/>
        <a:lstStyle/>
        <a:p>
          <a:endParaRPr lang="en-US"/>
        </a:p>
      </dgm:t>
    </dgm:pt>
    <dgm:pt modelId="{34C1486E-27A7-4DFE-8D06-F5E3A95EDFAA}" type="sibTrans" cxnId="{3FA638CF-92D5-4949-9B27-F67A39D7B22B}">
      <dgm:prSet/>
      <dgm:spPr/>
      <dgm:t>
        <a:bodyPr/>
        <a:lstStyle/>
        <a:p>
          <a:endParaRPr lang="en-US"/>
        </a:p>
      </dgm:t>
    </dgm:pt>
    <dgm:pt modelId="{922D4CD0-4C4A-47A0-9B6B-29FE3FDD7C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MDRS</a:t>
          </a:r>
        </a:p>
        <a:p>
          <a:pPr>
            <a:lnSpc>
              <a:spcPct val="100000"/>
            </a:lnSpc>
            <a:defRPr cap="all"/>
          </a:pPr>
          <a:r>
            <a:rPr lang="en-US"/>
            <a:t>Master Data Rede Social</a:t>
          </a:r>
          <a:endParaRPr lang="en-US" dirty="0"/>
        </a:p>
      </dgm:t>
    </dgm:pt>
    <dgm:pt modelId="{604737BA-98A1-46E7-830D-AE80C8CD4041}" type="parTrans" cxnId="{E7D463D3-801C-4587-A937-A0A9335977B7}">
      <dgm:prSet/>
      <dgm:spPr/>
      <dgm:t>
        <a:bodyPr/>
        <a:lstStyle/>
        <a:p>
          <a:endParaRPr lang="en-US"/>
        </a:p>
      </dgm:t>
    </dgm:pt>
    <dgm:pt modelId="{7FBF0A6A-BBAA-4FBE-836D-33AFCA78D650}" type="sibTrans" cxnId="{E7D463D3-801C-4587-A937-A0A9335977B7}">
      <dgm:prSet/>
      <dgm:spPr/>
      <dgm:t>
        <a:bodyPr/>
        <a:lstStyle/>
        <a:p>
          <a:endParaRPr lang="en-US"/>
        </a:p>
      </dgm:t>
    </dgm:pt>
    <dgm:pt modelId="{BCDEB310-80F9-47ED-88A3-B64458AEB5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MDP</a:t>
          </a:r>
        </a:p>
        <a:p>
          <a:pPr>
            <a:lnSpc>
              <a:spcPct val="100000"/>
            </a:lnSpc>
            <a:defRPr cap="all"/>
          </a:pPr>
          <a:r>
            <a:rPr lang="en-US"/>
            <a:t>Master Data Posts</a:t>
          </a:r>
          <a:endParaRPr lang="en-US" dirty="0"/>
        </a:p>
      </dgm:t>
    </dgm:pt>
    <dgm:pt modelId="{316AE557-C490-4159-9CA1-7CFBC716FDE1}" type="parTrans" cxnId="{5AB69E1C-B047-4F41-A711-71BC6A505EC6}">
      <dgm:prSet/>
      <dgm:spPr/>
      <dgm:t>
        <a:bodyPr/>
        <a:lstStyle/>
        <a:p>
          <a:endParaRPr lang="en-US"/>
        </a:p>
      </dgm:t>
    </dgm:pt>
    <dgm:pt modelId="{ED43179C-3614-4EAB-A08C-9DD55BE00A99}" type="sibTrans" cxnId="{5AB69E1C-B047-4F41-A711-71BC6A505EC6}">
      <dgm:prSet/>
      <dgm:spPr/>
      <dgm:t>
        <a:bodyPr/>
        <a:lstStyle/>
        <a:p>
          <a:endParaRPr lang="en-US"/>
        </a:p>
      </dgm:t>
    </dgm:pt>
    <dgm:pt modelId="{BCD8B3CF-A52F-41DF-91E7-1BAFC57562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Planeamento </a:t>
          </a:r>
        </a:p>
        <a:p>
          <a:pPr>
            <a:lnSpc>
              <a:spcPct val="100000"/>
            </a:lnSpc>
            <a:defRPr cap="all"/>
          </a:pPr>
          <a:r>
            <a:rPr lang="en-US"/>
            <a:t>Módulo de inteligência artificial</a:t>
          </a:r>
          <a:endParaRPr lang="en-US" dirty="0"/>
        </a:p>
      </dgm:t>
    </dgm:pt>
    <dgm:pt modelId="{6C2E9455-7C43-4ADF-99FE-828DC1096EC9}" type="parTrans" cxnId="{EFF7D5F3-706B-4D71-A0DF-F346F1956BD6}">
      <dgm:prSet/>
      <dgm:spPr/>
      <dgm:t>
        <a:bodyPr/>
        <a:lstStyle/>
        <a:p>
          <a:endParaRPr lang="en-US"/>
        </a:p>
      </dgm:t>
    </dgm:pt>
    <dgm:pt modelId="{B300074A-AF9B-4466-9946-8B87AD02C946}" type="sibTrans" cxnId="{EFF7D5F3-706B-4D71-A0DF-F346F1956BD6}">
      <dgm:prSet/>
      <dgm:spPr/>
      <dgm:t>
        <a:bodyPr/>
        <a:lstStyle/>
        <a:p>
          <a:endParaRPr lang="en-US"/>
        </a:p>
      </dgm:t>
    </dgm:pt>
    <dgm:pt modelId="{DD32AFDC-3E3A-49DB-B164-91ADB566B4A2}" type="pres">
      <dgm:prSet presAssocID="{458EAE0C-8591-4BA2-8702-9AD8BE9C84D7}" presName="root" presStyleCnt="0">
        <dgm:presLayoutVars>
          <dgm:dir/>
          <dgm:resizeHandles val="exact"/>
        </dgm:presLayoutVars>
      </dgm:prSet>
      <dgm:spPr/>
    </dgm:pt>
    <dgm:pt modelId="{1B3B6509-664D-4B13-A1F0-08DACE036D98}" type="pres">
      <dgm:prSet presAssocID="{417750DC-18EC-4444-8A15-BD94CC69BD53}" presName="compNode" presStyleCnt="0"/>
      <dgm:spPr/>
    </dgm:pt>
    <dgm:pt modelId="{0D22A508-7E15-4577-AC95-C7D254D45EAD}" type="pres">
      <dgm:prSet presAssocID="{417750DC-18EC-4444-8A15-BD94CC69BD53}" presName="iconBgRect" presStyleLbl="bgShp" presStyleIdx="0" presStyleCnt="4"/>
      <dgm:spPr/>
    </dgm:pt>
    <dgm:pt modelId="{4FF34BC4-B6F2-48AE-8B33-950B3154FDF3}" type="pres">
      <dgm:prSet presAssocID="{417750DC-18EC-4444-8A15-BD94CC69BD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31E8BCC-93FE-4D24-8511-9A0318747A66}" type="pres">
      <dgm:prSet presAssocID="{417750DC-18EC-4444-8A15-BD94CC69BD53}" presName="spaceRect" presStyleCnt="0"/>
      <dgm:spPr/>
    </dgm:pt>
    <dgm:pt modelId="{B01D1D12-0CAA-42A2-A27D-C6A9D902D6C9}" type="pres">
      <dgm:prSet presAssocID="{417750DC-18EC-4444-8A15-BD94CC69BD53}" presName="textRect" presStyleLbl="revTx" presStyleIdx="0" presStyleCnt="4">
        <dgm:presLayoutVars>
          <dgm:chMax val="1"/>
          <dgm:chPref val="1"/>
        </dgm:presLayoutVars>
      </dgm:prSet>
      <dgm:spPr/>
    </dgm:pt>
    <dgm:pt modelId="{EB7CDF61-8A34-406E-AFA9-440CFA28440F}" type="pres">
      <dgm:prSet presAssocID="{34C1486E-27A7-4DFE-8D06-F5E3A95EDFAA}" presName="sibTrans" presStyleCnt="0"/>
      <dgm:spPr/>
    </dgm:pt>
    <dgm:pt modelId="{5D4388F4-C590-485C-BA19-F448AA456D7A}" type="pres">
      <dgm:prSet presAssocID="{922D4CD0-4C4A-47A0-9B6B-29FE3FDD7C5B}" presName="compNode" presStyleCnt="0"/>
      <dgm:spPr/>
    </dgm:pt>
    <dgm:pt modelId="{859119F4-254A-44B8-988F-3090251646E4}" type="pres">
      <dgm:prSet presAssocID="{922D4CD0-4C4A-47A0-9B6B-29FE3FDD7C5B}" presName="iconBgRect" presStyleLbl="bgShp" presStyleIdx="1" presStyleCnt="4"/>
      <dgm:spPr/>
    </dgm:pt>
    <dgm:pt modelId="{49055435-0A59-43C7-899E-50308CF158AC}" type="pres">
      <dgm:prSet presAssocID="{922D4CD0-4C4A-47A0-9B6B-29FE3FDD7C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77511DE-A87A-43D3-BF58-14C9269F5FC2}" type="pres">
      <dgm:prSet presAssocID="{922D4CD0-4C4A-47A0-9B6B-29FE3FDD7C5B}" presName="spaceRect" presStyleCnt="0"/>
      <dgm:spPr/>
    </dgm:pt>
    <dgm:pt modelId="{609A5EEF-2F69-4AB7-96B3-84A148DDB696}" type="pres">
      <dgm:prSet presAssocID="{922D4CD0-4C4A-47A0-9B6B-29FE3FDD7C5B}" presName="textRect" presStyleLbl="revTx" presStyleIdx="1" presStyleCnt="4">
        <dgm:presLayoutVars>
          <dgm:chMax val="1"/>
          <dgm:chPref val="1"/>
        </dgm:presLayoutVars>
      </dgm:prSet>
      <dgm:spPr/>
    </dgm:pt>
    <dgm:pt modelId="{5BEA9817-B194-4B71-94E4-E189D265BA24}" type="pres">
      <dgm:prSet presAssocID="{7FBF0A6A-BBAA-4FBE-836D-33AFCA78D650}" presName="sibTrans" presStyleCnt="0"/>
      <dgm:spPr/>
    </dgm:pt>
    <dgm:pt modelId="{F6AB9EF0-0434-40E6-AA0B-42F4121B6C52}" type="pres">
      <dgm:prSet presAssocID="{BCDEB310-80F9-47ED-88A3-B64458AEB503}" presName="compNode" presStyleCnt="0"/>
      <dgm:spPr/>
    </dgm:pt>
    <dgm:pt modelId="{763ABEE8-1728-464C-8225-496235CEE1E7}" type="pres">
      <dgm:prSet presAssocID="{BCDEB310-80F9-47ED-88A3-B64458AEB503}" presName="iconBgRect" presStyleLbl="bgShp" presStyleIdx="2" presStyleCnt="4"/>
      <dgm:spPr/>
    </dgm:pt>
    <dgm:pt modelId="{A00C5D29-22A1-489F-9036-068BE2CCB176}" type="pres">
      <dgm:prSet presAssocID="{BCDEB310-80F9-47ED-88A3-B64458AEB5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F32A3F7-7D4B-4B8A-A21C-C38BBFF6D792}" type="pres">
      <dgm:prSet presAssocID="{BCDEB310-80F9-47ED-88A3-B64458AEB503}" presName="spaceRect" presStyleCnt="0"/>
      <dgm:spPr/>
    </dgm:pt>
    <dgm:pt modelId="{C45E599B-548D-467C-B514-1B8D6DDEEFD7}" type="pres">
      <dgm:prSet presAssocID="{BCDEB310-80F9-47ED-88A3-B64458AEB503}" presName="textRect" presStyleLbl="revTx" presStyleIdx="2" presStyleCnt="4">
        <dgm:presLayoutVars>
          <dgm:chMax val="1"/>
          <dgm:chPref val="1"/>
        </dgm:presLayoutVars>
      </dgm:prSet>
      <dgm:spPr/>
    </dgm:pt>
    <dgm:pt modelId="{8D2F8A87-C628-4DF2-8B14-82837A078B87}" type="pres">
      <dgm:prSet presAssocID="{ED43179C-3614-4EAB-A08C-9DD55BE00A99}" presName="sibTrans" presStyleCnt="0"/>
      <dgm:spPr/>
    </dgm:pt>
    <dgm:pt modelId="{0CFCC948-A2E9-4DC3-874B-CE210A8E82A5}" type="pres">
      <dgm:prSet presAssocID="{BCD8B3CF-A52F-41DF-91E7-1BAFC5756270}" presName="compNode" presStyleCnt="0"/>
      <dgm:spPr/>
    </dgm:pt>
    <dgm:pt modelId="{604EDE2A-1123-45C8-9EFD-8C6B63D44433}" type="pres">
      <dgm:prSet presAssocID="{BCD8B3CF-A52F-41DF-91E7-1BAFC5756270}" presName="iconBgRect" presStyleLbl="bgShp" presStyleIdx="3" presStyleCnt="4"/>
      <dgm:spPr/>
    </dgm:pt>
    <dgm:pt modelId="{A615282C-7EFD-4BDD-AE53-30B507318FD1}" type="pres">
      <dgm:prSet presAssocID="{BCD8B3CF-A52F-41DF-91E7-1BAFC57562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72D955-F497-4983-90B9-34F1EDA77998}" type="pres">
      <dgm:prSet presAssocID="{BCD8B3CF-A52F-41DF-91E7-1BAFC5756270}" presName="spaceRect" presStyleCnt="0"/>
      <dgm:spPr/>
    </dgm:pt>
    <dgm:pt modelId="{172A6E6A-B72B-4DAC-BA93-AD70D0AF47EF}" type="pres">
      <dgm:prSet presAssocID="{BCD8B3CF-A52F-41DF-91E7-1BAFC57562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B69E1C-B047-4F41-A711-71BC6A505EC6}" srcId="{458EAE0C-8591-4BA2-8702-9AD8BE9C84D7}" destId="{BCDEB310-80F9-47ED-88A3-B64458AEB503}" srcOrd="2" destOrd="0" parTransId="{316AE557-C490-4159-9CA1-7CFBC716FDE1}" sibTransId="{ED43179C-3614-4EAB-A08C-9DD55BE00A99}"/>
    <dgm:cxn modelId="{F2059234-324B-4684-BFF1-5BB41B47FD2C}" type="presOf" srcId="{BCD8B3CF-A52F-41DF-91E7-1BAFC5756270}" destId="{172A6E6A-B72B-4DAC-BA93-AD70D0AF47EF}" srcOrd="0" destOrd="0" presId="urn:microsoft.com/office/officeart/2018/5/layout/IconCircleLabelList"/>
    <dgm:cxn modelId="{BFFE1535-5E8E-4836-882C-2A283A0A2E76}" type="presOf" srcId="{922D4CD0-4C4A-47A0-9B6B-29FE3FDD7C5B}" destId="{609A5EEF-2F69-4AB7-96B3-84A148DDB696}" srcOrd="0" destOrd="0" presId="urn:microsoft.com/office/officeart/2018/5/layout/IconCircleLabelList"/>
    <dgm:cxn modelId="{55902261-C126-4222-A2C5-BFA6A60B28E6}" type="presOf" srcId="{417750DC-18EC-4444-8A15-BD94CC69BD53}" destId="{B01D1D12-0CAA-42A2-A27D-C6A9D902D6C9}" srcOrd="0" destOrd="0" presId="urn:microsoft.com/office/officeart/2018/5/layout/IconCircleLabelList"/>
    <dgm:cxn modelId="{F7AF578C-6C9B-438C-8806-E8376793D47B}" type="presOf" srcId="{BCDEB310-80F9-47ED-88A3-B64458AEB503}" destId="{C45E599B-548D-467C-B514-1B8D6DDEEFD7}" srcOrd="0" destOrd="0" presId="urn:microsoft.com/office/officeart/2018/5/layout/IconCircleLabelList"/>
    <dgm:cxn modelId="{3FA638CF-92D5-4949-9B27-F67A39D7B22B}" srcId="{458EAE0C-8591-4BA2-8702-9AD8BE9C84D7}" destId="{417750DC-18EC-4444-8A15-BD94CC69BD53}" srcOrd="0" destOrd="0" parTransId="{5CC1E606-B472-4C41-B66F-69D7C00C9EB8}" sibTransId="{34C1486E-27A7-4DFE-8D06-F5E3A95EDFAA}"/>
    <dgm:cxn modelId="{E7D463D3-801C-4587-A937-A0A9335977B7}" srcId="{458EAE0C-8591-4BA2-8702-9AD8BE9C84D7}" destId="{922D4CD0-4C4A-47A0-9B6B-29FE3FDD7C5B}" srcOrd="1" destOrd="0" parTransId="{604737BA-98A1-46E7-830D-AE80C8CD4041}" sibTransId="{7FBF0A6A-BBAA-4FBE-836D-33AFCA78D650}"/>
    <dgm:cxn modelId="{06F610EA-472E-4BFB-BE4F-E35F61FAE827}" type="presOf" srcId="{458EAE0C-8591-4BA2-8702-9AD8BE9C84D7}" destId="{DD32AFDC-3E3A-49DB-B164-91ADB566B4A2}" srcOrd="0" destOrd="0" presId="urn:microsoft.com/office/officeart/2018/5/layout/IconCircleLabelList"/>
    <dgm:cxn modelId="{EFF7D5F3-706B-4D71-A0DF-F346F1956BD6}" srcId="{458EAE0C-8591-4BA2-8702-9AD8BE9C84D7}" destId="{BCD8B3CF-A52F-41DF-91E7-1BAFC5756270}" srcOrd="3" destOrd="0" parTransId="{6C2E9455-7C43-4ADF-99FE-828DC1096EC9}" sibTransId="{B300074A-AF9B-4466-9946-8B87AD02C946}"/>
    <dgm:cxn modelId="{1C7FE5E6-40B9-4A96-AD44-AD98A9D1E035}" type="presParOf" srcId="{DD32AFDC-3E3A-49DB-B164-91ADB566B4A2}" destId="{1B3B6509-664D-4B13-A1F0-08DACE036D98}" srcOrd="0" destOrd="0" presId="urn:microsoft.com/office/officeart/2018/5/layout/IconCircleLabelList"/>
    <dgm:cxn modelId="{F7693FF3-3106-407F-BB26-E9F0A867149B}" type="presParOf" srcId="{1B3B6509-664D-4B13-A1F0-08DACE036D98}" destId="{0D22A508-7E15-4577-AC95-C7D254D45EAD}" srcOrd="0" destOrd="0" presId="urn:microsoft.com/office/officeart/2018/5/layout/IconCircleLabelList"/>
    <dgm:cxn modelId="{8BA4B3CD-CD25-43B2-A458-0BEEF9A6020E}" type="presParOf" srcId="{1B3B6509-664D-4B13-A1F0-08DACE036D98}" destId="{4FF34BC4-B6F2-48AE-8B33-950B3154FDF3}" srcOrd="1" destOrd="0" presId="urn:microsoft.com/office/officeart/2018/5/layout/IconCircleLabelList"/>
    <dgm:cxn modelId="{698D7815-7F45-4DEC-AF27-2952CB48CA29}" type="presParOf" srcId="{1B3B6509-664D-4B13-A1F0-08DACE036D98}" destId="{B31E8BCC-93FE-4D24-8511-9A0318747A66}" srcOrd="2" destOrd="0" presId="urn:microsoft.com/office/officeart/2018/5/layout/IconCircleLabelList"/>
    <dgm:cxn modelId="{C9F0C7F8-4CBF-403A-9397-99DC23CCAE32}" type="presParOf" srcId="{1B3B6509-664D-4B13-A1F0-08DACE036D98}" destId="{B01D1D12-0CAA-42A2-A27D-C6A9D902D6C9}" srcOrd="3" destOrd="0" presId="urn:microsoft.com/office/officeart/2018/5/layout/IconCircleLabelList"/>
    <dgm:cxn modelId="{C063D34D-EDD7-4451-8D4F-31977F33DAEE}" type="presParOf" srcId="{DD32AFDC-3E3A-49DB-B164-91ADB566B4A2}" destId="{EB7CDF61-8A34-406E-AFA9-440CFA28440F}" srcOrd="1" destOrd="0" presId="urn:microsoft.com/office/officeart/2018/5/layout/IconCircleLabelList"/>
    <dgm:cxn modelId="{CC53D919-3A66-4B13-A80D-2FA065EED768}" type="presParOf" srcId="{DD32AFDC-3E3A-49DB-B164-91ADB566B4A2}" destId="{5D4388F4-C590-485C-BA19-F448AA456D7A}" srcOrd="2" destOrd="0" presId="urn:microsoft.com/office/officeart/2018/5/layout/IconCircleLabelList"/>
    <dgm:cxn modelId="{22C3AE1C-ACD8-4BD1-8D77-5B5E77F30AE2}" type="presParOf" srcId="{5D4388F4-C590-485C-BA19-F448AA456D7A}" destId="{859119F4-254A-44B8-988F-3090251646E4}" srcOrd="0" destOrd="0" presId="urn:microsoft.com/office/officeart/2018/5/layout/IconCircleLabelList"/>
    <dgm:cxn modelId="{4F27BBB5-DFBF-46D0-8A99-AEE4519695DA}" type="presParOf" srcId="{5D4388F4-C590-485C-BA19-F448AA456D7A}" destId="{49055435-0A59-43C7-899E-50308CF158AC}" srcOrd="1" destOrd="0" presId="urn:microsoft.com/office/officeart/2018/5/layout/IconCircleLabelList"/>
    <dgm:cxn modelId="{28434EA3-93E7-4E46-BBEE-48055FC85755}" type="presParOf" srcId="{5D4388F4-C590-485C-BA19-F448AA456D7A}" destId="{B77511DE-A87A-43D3-BF58-14C9269F5FC2}" srcOrd="2" destOrd="0" presId="urn:microsoft.com/office/officeart/2018/5/layout/IconCircleLabelList"/>
    <dgm:cxn modelId="{04A771D3-E785-4B91-9CD6-F28431385788}" type="presParOf" srcId="{5D4388F4-C590-485C-BA19-F448AA456D7A}" destId="{609A5EEF-2F69-4AB7-96B3-84A148DDB696}" srcOrd="3" destOrd="0" presId="urn:microsoft.com/office/officeart/2018/5/layout/IconCircleLabelList"/>
    <dgm:cxn modelId="{1DD1B796-7821-4D17-AC37-729214971F2C}" type="presParOf" srcId="{DD32AFDC-3E3A-49DB-B164-91ADB566B4A2}" destId="{5BEA9817-B194-4B71-94E4-E189D265BA24}" srcOrd="3" destOrd="0" presId="urn:microsoft.com/office/officeart/2018/5/layout/IconCircleLabelList"/>
    <dgm:cxn modelId="{57FB294D-EDAE-4A51-B201-FDCB832BDB8E}" type="presParOf" srcId="{DD32AFDC-3E3A-49DB-B164-91ADB566B4A2}" destId="{F6AB9EF0-0434-40E6-AA0B-42F4121B6C52}" srcOrd="4" destOrd="0" presId="urn:microsoft.com/office/officeart/2018/5/layout/IconCircleLabelList"/>
    <dgm:cxn modelId="{F0E1D8D0-1179-4F75-A908-E118BB1AD59B}" type="presParOf" srcId="{F6AB9EF0-0434-40E6-AA0B-42F4121B6C52}" destId="{763ABEE8-1728-464C-8225-496235CEE1E7}" srcOrd="0" destOrd="0" presId="urn:microsoft.com/office/officeart/2018/5/layout/IconCircleLabelList"/>
    <dgm:cxn modelId="{E62F47C9-623C-4059-8236-216F76346A0B}" type="presParOf" srcId="{F6AB9EF0-0434-40E6-AA0B-42F4121B6C52}" destId="{A00C5D29-22A1-489F-9036-068BE2CCB176}" srcOrd="1" destOrd="0" presId="urn:microsoft.com/office/officeart/2018/5/layout/IconCircleLabelList"/>
    <dgm:cxn modelId="{C8D93F43-B4B2-4011-ADB1-DA15F64AB5E8}" type="presParOf" srcId="{F6AB9EF0-0434-40E6-AA0B-42F4121B6C52}" destId="{0F32A3F7-7D4B-4B8A-A21C-C38BBFF6D792}" srcOrd="2" destOrd="0" presId="urn:microsoft.com/office/officeart/2018/5/layout/IconCircleLabelList"/>
    <dgm:cxn modelId="{CEA6539C-CC4C-4C1C-ABEB-0FB426D7004D}" type="presParOf" srcId="{F6AB9EF0-0434-40E6-AA0B-42F4121B6C52}" destId="{C45E599B-548D-467C-B514-1B8D6DDEEFD7}" srcOrd="3" destOrd="0" presId="urn:microsoft.com/office/officeart/2018/5/layout/IconCircleLabelList"/>
    <dgm:cxn modelId="{8BC31A8C-0E1A-4026-A345-FB8E91B1848E}" type="presParOf" srcId="{DD32AFDC-3E3A-49DB-B164-91ADB566B4A2}" destId="{8D2F8A87-C628-4DF2-8B14-82837A078B87}" srcOrd="5" destOrd="0" presId="urn:microsoft.com/office/officeart/2018/5/layout/IconCircleLabelList"/>
    <dgm:cxn modelId="{32CF6A5E-4E61-4852-8ECF-5A29DC0F0671}" type="presParOf" srcId="{DD32AFDC-3E3A-49DB-B164-91ADB566B4A2}" destId="{0CFCC948-A2E9-4DC3-874B-CE210A8E82A5}" srcOrd="6" destOrd="0" presId="urn:microsoft.com/office/officeart/2018/5/layout/IconCircleLabelList"/>
    <dgm:cxn modelId="{A9622200-0515-491F-9AD1-47F6D5CA9F94}" type="presParOf" srcId="{0CFCC948-A2E9-4DC3-874B-CE210A8E82A5}" destId="{604EDE2A-1123-45C8-9EFD-8C6B63D44433}" srcOrd="0" destOrd="0" presId="urn:microsoft.com/office/officeart/2018/5/layout/IconCircleLabelList"/>
    <dgm:cxn modelId="{387169C4-2FBA-445E-A093-E3B0BA198659}" type="presParOf" srcId="{0CFCC948-A2E9-4DC3-874B-CE210A8E82A5}" destId="{A615282C-7EFD-4BDD-AE53-30B507318FD1}" srcOrd="1" destOrd="0" presId="urn:microsoft.com/office/officeart/2018/5/layout/IconCircleLabelList"/>
    <dgm:cxn modelId="{A7F862F8-0A36-4301-97D4-2A61B8699F9B}" type="presParOf" srcId="{0CFCC948-A2E9-4DC3-874B-CE210A8E82A5}" destId="{4F72D955-F497-4983-90B9-34F1EDA77998}" srcOrd="2" destOrd="0" presId="urn:microsoft.com/office/officeart/2018/5/layout/IconCircleLabelList"/>
    <dgm:cxn modelId="{9CCFEF3F-7EDE-4AE2-ADD5-F680C02E9B45}" type="presParOf" srcId="{0CFCC948-A2E9-4DC3-874B-CE210A8E82A5}" destId="{172A6E6A-B72B-4DAC-BA93-AD70D0AF47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2A508-7E15-4577-AC95-C7D254D45EAD}">
      <dsp:nvSpPr>
        <dsp:cNvPr id="0" name=""/>
        <dsp:cNvSpPr/>
      </dsp:nvSpPr>
      <dsp:spPr>
        <a:xfrm>
          <a:off x="800671" y="599088"/>
          <a:ext cx="1256587" cy="12565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34BC4-B6F2-48AE-8B33-950B3154FDF3}">
      <dsp:nvSpPr>
        <dsp:cNvPr id="0" name=""/>
        <dsp:cNvSpPr/>
      </dsp:nvSpPr>
      <dsp:spPr>
        <a:xfrm>
          <a:off x="1068468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D1D12-0CAA-42A2-A27D-C6A9D902D6C9}">
      <dsp:nvSpPr>
        <dsp:cNvPr id="0" name=""/>
        <dsp:cNvSpPr/>
      </dsp:nvSpPr>
      <dsp:spPr>
        <a:xfrm>
          <a:off x="398975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SPA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Página web</a:t>
          </a:r>
          <a:endParaRPr lang="en-US" sz="1300" kern="1200" dirty="0"/>
        </a:p>
      </dsp:txBody>
      <dsp:txXfrm>
        <a:off x="398975" y="2247072"/>
        <a:ext cx="2059980" cy="720000"/>
      </dsp:txXfrm>
    </dsp:sp>
    <dsp:sp modelId="{859119F4-254A-44B8-988F-3090251646E4}">
      <dsp:nvSpPr>
        <dsp:cNvPr id="0" name=""/>
        <dsp:cNvSpPr/>
      </dsp:nvSpPr>
      <dsp:spPr>
        <a:xfrm>
          <a:off x="3221147" y="599088"/>
          <a:ext cx="1256587" cy="12565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55435-0A59-43C7-899E-50308CF158AC}">
      <dsp:nvSpPr>
        <dsp:cNvPr id="0" name=""/>
        <dsp:cNvSpPr/>
      </dsp:nvSpPr>
      <dsp:spPr>
        <a:xfrm>
          <a:off x="3488945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A5EEF-2F69-4AB7-96B3-84A148DDB696}">
      <dsp:nvSpPr>
        <dsp:cNvPr id="0" name=""/>
        <dsp:cNvSpPr/>
      </dsp:nvSpPr>
      <dsp:spPr>
        <a:xfrm>
          <a:off x="2819451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MDRS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Master Data Rede Social</a:t>
          </a:r>
          <a:endParaRPr lang="en-US" sz="1300" kern="1200" dirty="0"/>
        </a:p>
      </dsp:txBody>
      <dsp:txXfrm>
        <a:off x="2819451" y="2247072"/>
        <a:ext cx="2059980" cy="720000"/>
      </dsp:txXfrm>
    </dsp:sp>
    <dsp:sp modelId="{763ABEE8-1728-464C-8225-496235CEE1E7}">
      <dsp:nvSpPr>
        <dsp:cNvPr id="0" name=""/>
        <dsp:cNvSpPr/>
      </dsp:nvSpPr>
      <dsp:spPr>
        <a:xfrm>
          <a:off x="5641624" y="599088"/>
          <a:ext cx="1256587" cy="12565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C5D29-22A1-489F-9036-068BE2CCB176}">
      <dsp:nvSpPr>
        <dsp:cNvPr id="0" name=""/>
        <dsp:cNvSpPr/>
      </dsp:nvSpPr>
      <dsp:spPr>
        <a:xfrm>
          <a:off x="5909421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E599B-548D-467C-B514-1B8D6DDEEFD7}">
      <dsp:nvSpPr>
        <dsp:cNvPr id="0" name=""/>
        <dsp:cNvSpPr/>
      </dsp:nvSpPr>
      <dsp:spPr>
        <a:xfrm>
          <a:off x="5239928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MDP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Master Data Posts</a:t>
          </a:r>
          <a:endParaRPr lang="en-US" sz="1300" kern="1200" dirty="0"/>
        </a:p>
      </dsp:txBody>
      <dsp:txXfrm>
        <a:off x="5239928" y="2247072"/>
        <a:ext cx="2059980" cy="720000"/>
      </dsp:txXfrm>
    </dsp:sp>
    <dsp:sp modelId="{604EDE2A-1123-45C8-9EFD-8C6B63D44433}">
      <dsp:nvSpPr>
        <dsp:cNvPr id="0" name=""/>
        <dsp:cNvSpPr/>
      </dsp:nvSpPr>
      <dsp:spPr>
        <a:xfrm>
          <a:off x="8062100" y="599088"/>
          <a:ext cx="1256587" cy="12565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5282C-7EFD-4BDD-AE53-30B507318FD1}">
      <dsp:nvSpPr>
        <dsp:cNvPr id="0" name=""/>
        <dsp:cNvSpPr/>
      </dsp:nvSpPr>
      <dsp:spPr>
        <a:xfrm>
          <a:off x="8329898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A6E6A-B72B-4DAC-BA93-AD70D0AF47EF}">
      <dsp:nvSpPr>
        <dsp:cNvPr id="0" name=""/>
        <dsp:cNvSpPr/>
      </dsp:nvSpPr>
      <dsp:spPr>
        <a:xfrm>
          <a:off x="7660404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Planeamento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Módulo de inteligência artificial</a:t>
          </a:r>
          <a:endParaRPr lang="en-US" sz="1300" kern="1200" dirty="0"/>
        </a:p>
      </dsp:txBody>
      <dsp:txXfrm>
        <a:off x="7660404" y="2247072"/>
        <a:ext cx="2059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pt-PT" spc="300" noProof="0"/>
              <a:t>RELATÓRIO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35292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Marcador de Posição de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PT" sz="1600" noProof="0">
                <a:cs typeface="Biome Light" panose="020B0303030204020804" pitchFamily="34" charset="0"/>
              </a:rPr>
              <a:t>Clique para editar o estilo de título do modelo global</a:t>
            </a:r>
          </a:p>
          <a:p>
            <a:pPr marL="0" indent="0" rtl="0">
              <a:buNone/>
            </a:pPr>
            <a:endParaRPr lang="pt-PT" noProof="0"/>
          </a:p>
        </p:txBody>
      </p:sp>
      <p:sp>
        <p:nvSpPr>
          <p:cNvPr id="17" name="Marcador de Posição do Número do Diapositivo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1479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ch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pt-PT" sz="4000" spc="300" noProof="0"/>
              <a:t>Clique para editar o estilo do título do Modelo Global</a:t>
            </a:r>
          </a:p>
        </p:txBody>
      </p:sp>
      <p:sp>
        <p:nvSpPr>
          <p:cNvPr id="14" name="Marcador de Posição do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1" name="Marcador de Posição do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32" name="Marcador de Posição do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33" name="Marcador de Posição do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34" name="Marcador de Posição de Imagem Online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35" name="Marcador de Posição de Imagem Online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Ícone</a:t>
            </a:r>
          </a:p>
        </p:txBody>
      </p:sp>
      <p:sp>
        <p:nvSpPr>
          <p:cNvPr id="36" name="Marcador de Posição de Imagem Online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pt-PT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810369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0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pt-PT" noProof="0"/>
              <a:t>Título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Marcador de Posição do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1800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9" name="Marcador de Posição da Imagem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Número do Diapositivo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Marcador de Posição de Conteú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PT" sz="1600" noProof="0">
                <a:cs typeface="Biome Light" panose="020B0303030204020804" pitchFamily="34" charset="0"/>
              </a:rPr>
              <a:t>Clique para editar o estilo de título do modelo global</a:t>
            </a:r>
          </a:p>
          <a:p>
            <a:pPr marL="0" indent="0" rtl="0">
              <a:buNone/>
            </a:pPr>
            <a:endParaRPr lang="pt-PT" noProof="0"/>
          </a:p>
        </p:txBody>
      </p:sp>
      <p:sp>
        <p:nvSpPr>
          <p:cNvPr id="17" name="Marcador de Posição do Número do Diapositivo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08862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bra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pt-PT" noProof="0"/>
              <a:t>CLIQUE PARA EDITAR 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pt-PT" noProof="0"/>
              <a:t>TÍTULO DO DIAPOSITIVO AQUI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9" name="Marcador de Posição do Número do Diapositivo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2" name="Marcador de Posição da Imagem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3" name="Marcador de Posição da Imagem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315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</p:spTree>
    <p:extLst>
      <p:ext uri="{BB962C8B-B14F-4D97-AF65-F5344CB8AC3E}">
        <p14:creationId xmlns:p14="http://schemas.microsoft.com/office/powerpoint/2010/main" val="302016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d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PT" sz="4800" noProof="0"/>
              <a:t>Clique para editar o estilo do título do Modelo Global</a:t>
            </a:r>
          </a:p>
        </p:txBody>
      </p:sp>
      <p:sp>
        <p:nvSpPr>
          <p:cNvPr id="19" name="Marcador de Posição da Imagem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8" name="Marcador de Posição da Imagem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o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PT" spc="300" noProof="0">
                <a:solidFill>
                  <a:schemeClr val="tx1"/>
                </a:solidFill>
              </a:rPr>
              <a:t>Clique para editar os Estilos de texto do modelo global</a:t>
            </a:r>
          </a:p>
        </p:txBody>
      </p:sp>
      <p:sp>
        <p:nvSpPr>
          <p:cNvPr id="11" name="Marcador de Posição de Conteú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1400" noProof="0">
                <a:solidFill>
                  <a:schemeClr val="tx1"/>
                </a:solidFill>
              </a:rPr>
              <a:t>Clique para editar os Estilos de texto do modelo global</a:t>
            </a:r>
          </a:p>
        </p:txBody>
      </p:sp>
      <p:sp>
        <p:nvSpPr>
          <p:cNvPr id="12" name="Marcador de Posição do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pt-PT" spc="300" noProof="0">
                <a:solidFill>
                  <a:schemeClr val="tx1"/>
                </a:solidFill>
              </a:rPr>
              <a:t>Clique para editar os Estilos de texto do modelo global</a:t>
            </a:r>
          </a:p>
        </p:txBody>
      </p:sp>
      <p:sp>
        <p:nvSpPr>
          <p:cNvPr id="14" name="Marcador de Posição de Conteú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pt-PT" sz="1400" noProof="0">
                <a:solidFill>
                  <a:schemeClr val="tx1"/>
                </a:solidFill>
              </a:rPr>
              <a:t>Clique para editar os Estilos de texto do modelo global</a:t>
            </a:r>
          </a:p>
        </p:txBody>
      </p:sp>
      <p:sp>
        <p:nvSpPr>
          <p:cNvPr id="20" name="Marcador de Posição do Número do Diapositivo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7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de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pt-PT" sz="4800" noProof="0"/>
              <a:t>Clique para editar o estilo do título do Modelo Global</a:t>
            </a:r>
          </a:p>
        </p:txBody>
      </p:sp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PT" noProof="0"/>
              <a:t>CLIQUE PARA EDITAR OS ESTILOS DE TÍTULO DO MODELO 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4" name="Marcador de Posição da Imagem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5" name="Marcador de Posição da Imagem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6" name="Marcador de Posição da Imagem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9" name="Marcador de Posição do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PT" noProof="0"/>
              <a:t>CLIQUE PARA EDITAR OS ESTILOS DE TÍTULO DO MODELO 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30" name="Marcador de Posição do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pt-PT" noProof="0"/>
              <a:t>CLIQUE PARA EDITAR OS ESTILOS DE TÍTULO DO MODELO 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7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793084E-2096-D348-9E8E-54A9D89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Disaster Recovery Plan</a:t>
            </a:r>
            <a:br>
              <a:rPr lang="en-US" sz="310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ASIST</a:t>
            </a:r>
            <a:br>
              <a:rPr lang="en-US" sz="310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10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E4ACA-C382-BC48-BFFC-5410ED01CA04}"/>
              </a:ext>
            </a:extLst>
          </p:cNvPr>
          <p:cNvSpPr txBox="1"/>
          <p:nvPr/>
        </p:nvSpPr>
        <p:spPr>
          <a:xfrm>
            <a:off x="3055954" y="2979336"/>
            <a:ext cx="570972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cap="all" dirty="0">
                <a:solidFill>
                  <a:schemeClr val="tx2"/>
                </a:solidFill>
              </a:rPr>
              <a:t>3NA – Grupo </a:t>
            </a:r>
            <a:r>
              <a:rPr lang="en-US" sz="2400" dirty="0">
                <a:solidFill>
                  <a:schemeClr val="tx2"/>
                </a:solidFill>
              </a:rPr>
              <a:t>74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1140858 Carlos Moutinho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1171602 Rui Marinho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1181882 Rafael Soares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1181892 Sara Silva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1181895 Fábio Silva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B843D8-BEE5-4D45-A395-5A81E6D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2"/>
                </a:solidFill>
              </a:rPr>
              <a:t>Plano de testes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78F1-27C4-124B-BD84-2DDC058AF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4056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40000"/>
              </a:lnSpc>
              <a:spcAft>
                <a:spcPts val="1200"/>
              </a:spcAft>
              <a:buNone/>
            </a:pPr>
            <a:r>
              <a:rPr lang="pt-PT" sz="1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Teste de simulação simples</a:t>
            </a:r>
            <a:endParaRPr lang="pt-PT" sz="1400" b="1" dirty="0">
              <a:solidFill>
                <a:schemeClr val="tx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Aft>
                <a:spcPts val="1200"/>
              </a:spcAft>
              <a:buNone/>
            </a:pPr>
            <a:r>
              <a:rPr lang="pt-PT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É efetuado </a:t>
            </a:r>
            <a:r>
              <a:rPr lang="pt-PT" sz="1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mensalmente</a:t>
            </a:r>
            <a:r>
              <a:rPr lang="pt-PT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não compromete o normal funcionamento da atividade da empresa. </a:t>
            </a:r>
          </a:p>
          <a:p>
            <a:pPr lvl="1">
              <a:lnSpc>
                <a:spcPct val="140000"/>
              </a:lnSpc>
              <a:spcAft>
                <a:spcPts val="1200"/>
              </a:spcAft>
            </a:pPr>
            <a:r>
              <a:rPr lang="pt-PT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Por exemplo, verificar se o </a:t>
            </a:r>
            <a:r>
              <a:rPr lang="pt-PT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backup</a:t>
            </a:r>
            <a:r>
              <a:rPr lang="pt-PT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do dia anterior reflete exatamente as transações efetuadas.</a:t>
            </a:r>
          </a:p>
          <a:p>
            <a:pPr lvl="1">
              <a:lnSpc>
                <a:spcPct val="140000"/>
              </a:lnSpc>
              <a:spcAft>
                <a:spcPts val="1200"/>
              </a:spcAft>
            </a:pPr>
            <a:endParaRPr lang="pt-PT" dirty="0">
              <a:solidFill>
                <a:schemeClr val="tx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Aft>
                <a:spcPts val="1200"/>
              </a:spcAft>
              <a:buNone/>
            </a:pPr>
            <a:r>
              <a:rPr lang="pt-PT" sz="1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rebuchet MS" panose="020B0603020202020204" pitchFamily="34" charset="0"/>
              </a:rPr>
              <a:t>Teste de simulação integrais</a:t>
            </a:r>
            <a:endParaRPr lang="pt-PT" sz="1400" b="1" dirty="0">
              <a:solidFill>
                <a:schemeClr val="tx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É efetuado </a:t>
            </a:r>
            <a:r>
              <a:rPr lang="pt-PT" sz="1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anualmente</a:t>
            </a:r>
            <a:r>
              <a:rPr lang="pt-PT" sz="1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e simula o pior cenário possível. Este tipo de testes é programado </a:t>
            </a:r>
            <a:r>
              <a:rPr lang="pt-PT" sz="1400" dirty="0">
                <a:solidFill>
                  <a:schemeClr val="tx2"/>
                </a:solidFill>
                <a:latin typeface="Calibri" panose="020F0502020204030204" pitchFamily="34" charset="0"/>
              </a:rPr>
              <a:t>fora do horário de funcionamento da empresa.</a:t>
            </a:r>
          </a:p>
          <a:p>
            <a:pPr lvl="1">
              <a:lnSpc>
                <a:spcPct val="140000"/>
              </a:lnSpc>
              <a:spcAft>
                <a:spcPts val="1200"/>
              </a:spcAft>
            </a:pPr>
            <a:r>
              <a:rPr lang="pt-PT" dirty="0">
                <a:solidFill>
                  <a:schemeClr val="tx2"/>
                </a:solidFill>
                <a:latin typeface="Calibri" panose="020F0502020204030204" pitchFamily="34" charset="0"/>
              </a:rPr>
              <a:t>Por exemplo, </a:t>
            </a:r>
            <a:r>
              <a:rPr lang="pt-PT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testes de resistência dos sistemas alternativos de energia, as UPS (</a:t>
            </a:r>
            <a:r>
              <a:rPr lang="pt-PT" i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Uninterruptible</a:t>
            </a:r>
            <a:r>
              <a:rPr lang="pt-PT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i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Power</a:t>
            </a:r>
            <a:r>
              <a:rPr lang="pt-PT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pt-PT" i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Supply</a:t>
            </a:r>
            <a:r>
              <a:rPr lang="pt-PT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).</a:t>
            </a:r>
            <a:endParaRPr lang="pt-PT" dirty="0">
              <a:solidFill>
                <a:schemeClr val="tx2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87AA8-41B6-4E4A-8073-C62C3A5F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2"/>
                </a:solidFill>
              </a:rPr>
              <a:t>Objetivos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07" name="Freeform: Shape 88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89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90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91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9BE00A0C-BBC0-9C46-8A99-5E934F81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Detalhe do modo de atuação após desastre;</a:t>
            </a:r>
          </a:p>
          <a:p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Descrição do nível de falhas e possível tolerância;  </a:t>
            </a:r>
          </a:p>
          <a:p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Criação de pontos de redundância;</a:t>
            </a:r>
          </a:p>
          <a:p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Implementação de uma recuperação rápida dos serviços;</a:t>
            </a:r>
          </a:p>
          <a:p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Definição de tempos associados a recuperação;</a:t>
            </a:r>
          </a:p>
          <a:p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Minimizar custos e possíveis perdas para o negócio.</a:t>
            </a:r>
          </a:p>
          <a:p>
            <a:endParaRPr lang="pt-PT" sz="1800" dirty="0">
              <a:solidFill>
                <a:schemeClr val="tx2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9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5CBA3-48F2-E14E-B157-8C60B0CF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>
                <a:solidFill>
                  <a:schemeClr val="tx2"/>
                </a:solidFill>
              </a:rPr>
              <a:t>Infraestrutura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1" name="TextBox 18">
            <a:extLst>
              <a:ext uri="{FF2B5EF4-FFF2-40B4-BE49-F238E27FC236}">
                <a16:creationId xmlns:a16="http://schemas.microsoft.com/office/drawing/2014/main" id="{1D5BA522-F2D6-49BA-BCE9-B4AAAB982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571679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7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3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FF9C-0D6A-4781-8278-53539BFD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11373"/>
            <a:ext cx="9829800" cy="737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Businness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Impact Analysis (BIA)</a:t>
            </a:r>
          </a:p>
        </p:txBody>
      </p:sp>
      <p:grpSp>
        <p:nvGrpSpPr>
          <p:cNvPr id="52" name="Group 37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53" name="Freeform: Shape 38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39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40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41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438AC441-322E-4B2E-BA08-8556F0299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051" y="5278955"/>
            <a:ext cx="8374847" cy="1328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Recovery Point Objective (RPO) </a:t>
            </a:r>
            <a:r>
              <a:rPr lang="en-US" altLang="pt-PT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-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tempo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máximo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, de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perda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de dados,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aceite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.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Recovery Time Objective (RTO) </a:t>
            </a:r>
            <a:r>
              <a:rPr lang="en-US" altLang="pt-PT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-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tempo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médio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de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recuperação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dos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sistemas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e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infraestruturas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.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pt-PT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ork Recovery Time (WRT) </a:t>
            </a:r>
            <a:r>
              <a:rPr lang="en-US" altLang="pt-PT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- 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tempo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necessário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para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repor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os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dados e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aplicações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 e </a:t>
            </a:r>
            <a:r>
              <a:rPr kumimoji="0" lang="en-US" altLang="pt-PT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testá</a:t>
            </a:r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-los.</a:t>
            </a:r>
          </a:p>
        </p:txBody>
      </p:sp>
      <p:grpSp>
        <p:nvGrpSpPr>
          <p:cNvPr id="57" name="Group 43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58" name="Freeform: Shape 44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45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46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1" name="Freeform: Shape 47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0407A7-5437-4301-BED5-111BD8B5B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717193"/>
              </p:ext>
            </p:extLst>
          </p:nvPr>
        </p:nvGraphicFramePr>
        <p:xfrm>
          <a:off x="2762087" y="1548121"/>
          <a:ext cx="6664774" cy="31386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95549">
                  <a:extLst>
                    <a:ext uri="{9D8B030D-6E8A-4147-A177-3AD203B41FA5}">
                      <a16:colId xmlns:a16="http://schemas.microsoft.com/office/drawing/2014/main" val="1386937516"/>
                    </a:ext>
                  </a:extLst>
                </a:gridCol>
                <a:gridCol w="1018524">
                  <a:extLst>
                    <a:ext uri="{9D8B030D-6E8A-4147-A177-3AD203B41FA5}">
                      <a16:colId xmlns:a16="http://schemas.microsoft.com/office/drawing/2014/main" val="2715497578"/>
                    </a:ext>
                  </a:extLst>
                </a:gridCol>
                <a:gridCol w="1004871">
                  <a:extLst>
                    <a:ext uri="{9D8B030D-6E8A-4147-A177-3AD203B41FA5}">
                      <a16:colId xmlns:a16="http://schemas.microsoft.com/office/drawing/2014/main" val="3565993774"/>
                    </a:ext>
                  </a:extLst>
                </a:gridCol>
                <a:gridCol w="1045830">
                  <a:extLst>
                    <a:ext uri="{9D8B030D-6E8A-4147-A177-3AD203B41FA5}">
                      <a16:colId xmlns:a16="http://schemas.microsoft.com/office/drawing/2014/main" val="3280697448"/>
                    </a:ext>
                  </a:extLst>
                </a:gridCol>
              </a:tblGrid>
              <a:tr h="668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Serviços Críticos</a:t>
                      </a:r>
                      <a:endParaRPr lang="pt-PT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RPO</a:t>
                      </a:r>
                      <a:endParaRPr lang="pt-PT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RTO</a:t>
                      </a:r>
                      <a:endParaRPr lang="pt-PT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WRT</a:t>
                      </a:r>
                      <a:endParaRPr lang="pt-PT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159598"/>
                  </a:ext>
                </a:extLst>
              </a:tr>
              <a:tr h="531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Módulo Master Data Rede Social (Aplicação + Base de dados)</a:t>
                      </a:r>
                      <a:endParaRPr lang="pt-PT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 min</a:t>
                      </a:r>
                      <a:endParaRPr lang="pt-PT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 min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19347"/>
                  </a:ext>
                </a:extLst>
              </a:tr>
              <a:tr h="5318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Módulo Master Data </a:t>
                      </a:r>
                      <a:r>
                        <a:rPr lang="pt-PT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Posts</a:t>
                      </a:r>
                      <a:r>
                        <a:rPr lang="pt-PT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(Aplicação + Base de dados)</a:t>
                      </a:r>
                      <a:endParaRPr lang="pt-PT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90 min</a:t>
                      </a:r>
                      <a:endParaRPr lang="pt-PT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 min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2467"/>
                  </a:ext>
                </a:extLst>
              </a:tr>
              <a:tr h="4112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Módulo SPA (Website)</a:t>
                      </a:r>
                      <a:endParaRPr lang="pt-PT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 min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 min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45560"/>
                  </a:ext>
                </a:extLst>
              </a:tr>
              <a:tr h="648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Serviços Não Críticos</a:t>
                      </a: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RPO </a:t>
                      </a: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RTO </a:t>
                      </a: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WRT</a:t>
                      </a: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160491"/>
                  </a:ext>
                </a:extLst>
              </a:tr>
              <a:tr h="347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Módulo de Planeamento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180 min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 min</a:t>
                      </a:r>
                      <a:endParaRPr lang="pt-PT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PT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 min</a:t>
                      </a:r>
                      <a:endParaRPr lang="pt-PT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3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5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BBAF812-994E-41CF-9D6F-45FBCDCE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5" y="1966912"/>
            <a:ext cx="9997281" cy="10668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O MTPD é o tempo máximo que um serviço pode permanecer indisponível sem gerar danos significativos para a empresa.  Foi considerado que o tempo máximo seria de </a:t>
            </a:r>
            <a:r>
              <a:rPr lang="pt-PT" sz="1800" b="1" dirty="0">
                <a:solidFill>
                  <a:schemeClr val="bg2">
                    <a:lumMod val="25000"/>
                  </a:schemeClr>
                </a:solidFill>
              </a:rPr>
              <a:t>1 hora</a:t>
            </a:r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087608D-DFFB-48F7-ADB3-2B59AA56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36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Maximum Tolerable Period of Disruption (MTPD)</a:t>
            </a:r>
            <a:endParaRPr lang="pt-PT" sz="36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7F9A21D-8215-4093-8CD2-C4B3D1175FE0}"/>
              </a:ext>
            </a:extLst>
          </p:cNvPr>
          <p:cNvSpPr txBox="1">
            <a:spLocks/>
          </p:cNvSpPr>
          <p:nvPr/>
        </p:nvSpPr>
        <p:spPr>
          <a:xfrm>
            <a:off x="806196" y="3281363"/>
            <a:ext cx="10579608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36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Maximum</a:t>
            </a:r>
            <a:r>
              <a:rPr lang="pt-PT" sz="36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dirty="0" err="1">
                <a:solidFill>
                  <a:schemeClr val="tx2"/>
                </a:solidFill>
              </a:rPr>
              <a:t>Tolerable</a:t>
            </a:r>
            <a:r>
              <a:rPr lang="pt-PT" sz="36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36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Downtime</a:t>
            </a:r>
            <a:r>
              <a:rPr lang="pt-PT" sz="36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(MTD)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8943A6A-4C01-482A-A6B4-1EDE69F79C45}"/>
              </a:ext>
            </a:extLst>
          </p:cNvPr>
          <p:cNvSpPr txBox="1">
            <a:spLocks/>
          </p:cNvSpPr>
          <p:nvPr/>
        </p:nvSpPr>
        <p:spPr>
          <a:xfrm>
            <a:off x="1115390" y="4669155"/>
            <a:ext cx="987646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O MTD é o tempo máximo em que o sistema está em baixo sem que afete os utilizadores.</a:t>
            </a:r>
          </a:p>
          <a:p>
            <a:pPr marL="0" indent="0" algn="just">
              <a:lnSpc>
                <a:spcPct val="115000"/>
              </a:lnSpc>
              <a:spcAft>
                <a:spcPts val="1200"/>
              </a:spcAft>
              <a:buNone/>
            </a:pPr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Considerou-se que o tempo máximo de </a:t>
            </a:r>
            <a:r>
              <a:rPr lang="pt-PT" sz="1800" dirty="0" err="1">
                <a:solidFill>
                  <a:schemeClr val="bg2">
                    <a:lumMod val="25000"/>
                  </a:schemeClr>
                </a:solidFill>
              </a:rPr>
              <a:t>inoperabilidade</a:t>
            </a:r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 do sistema seria de </a:t>
            </a:r>
            <a:r>
              <a:rPr lang="pt-PT" sz="1800" b="1" dirty="0">
                <a:solidFill>
                  <a:schemeClr val="bg2">
                    <a:lumMod val="25000"/>
                  </a:schemeClr>
                </a:solidFill>
              </a:rPr>
              <a:t>2 horas</a:t>
            </a:r>
            <a:r>
              <a:rPr lang="pt-PT" sz="18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pt-PT" sz="1800" cap="all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372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16D71A2-B80A-4EE8-B16B-584714CC585A}"/>
              </a:ext>
            </a:extLst>
          </p:cNvPr>
          <p:cNvSpPr txBox="1">
            <a:spLocks/>
          </p:cNvSpPr>
          <p:nvPr/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dirty="0" err="1">
                <a:solidFill>
                  <a:schemeClr val="tx2"/>
                </a:solidFill>
              </a:rPr>
              <a:t>Risk</a:t>
            </a:r>
            <a:r>
              <a:rPr lang="pt-PT" dirty="0">
                <a:solidFill>
                  <a:schemeClr val="tx2"/>
                </a:solidFill>
              </a:rPr>
              <a:t> </a:t>
            </a:r>
            <a:r>
              <a:rPr lang="pt-PT" dirty="0" err="1">
                <a:solidFill>
                  <a:schemeClr val="tx2"/>
                </a:solidFill>
              </a:rPr>
              <a:t>Assessment</a:t>
            </a:r>
            <a:r>
              <a:rPr lang="pt-PT" dirty="0">
                <a:solidFill>
                  <a:schemeClr val="tx2"/>
                </a:solidFill>
              </a:rPr>
              <a:t> (RA)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673A88B-7A63-4C8D-AD26-7A3A97A4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1771394"/>
            <a:ext cx="3381375" cy="63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2800" cap="all" dirty="0" bmk="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Análise de Ameaças</a:t>
            </a:r>
            <a:endParaRPr lang="en-GB" altLang="pt-PT" sz="2800" cap="all" dirty="0" bmk="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DF2143EF-E951-47DA-B79B-37AB4DE5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1771394"/>
            <a:ext cx="2990850" cy="63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2800" cap="all" dirty="0" bmk="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Análise</a:t>
            </a:r>
            <a:r>
              <a:rPr kumimoji="0" lang="pt-PT" altLang="pt-PT" sz="2800" b="0" i="0" u="none" strike="noStrike" cap="none" normalizeH="0" baseline="0" dirty="0" bmk="">
                <a:ln>
                  <a:noFill/>
                </a:ln>
                <a:solidFill>
                  <a:srgbClr val="4F81BD"/>
                </a:solidFill>
                <a:effectLst/>
                <a:latin typeface="Calibri" panose="020F0502020204030204" pitchFamily="34" charset="0"/>
                <a:ea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lang="pt-PT" altLang="pt-PT" sz="2800" cap="all" dirty="0" bmk="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Riscos</a:t>
            </a:r>
            <a:endParaRPr lang="en-GB" altLang="pt-PT" sz="28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9EB863E3-73F4-476B-9249-79045381F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629528"/>
              </p:ext>
            </p:extLst>
          </p:nvPr>
        </p:nvGraphicFramePr>
        <p:xfrm>
          <a:off x="704850" y="2947682"/>
          <a:ext cx="4953000" cy="301496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93716">
                  <a:extLst>
                    <a:ext uri="{9D8B030D-6E8A-4147-A177-3AD203B41FA5}">
                      <a16:colId xmlns:a16="http://schemas.microsoft.com/office/drawing/2014/main" val="1386937516"/>
                    </a:ext>
                  </a:extLst>
                </a:gridCol>
                <a:gridCol w="3259284">
                  <a:extLst>
                    <a:ext uri="{9D8B030D-6E8A-4147-A177-3AD203B41FA5}">
                      <a16:colId xmlns:a16="http://schemas.microsoft.com/office/drawing/2014/main" val="2715497578"/>
                    </a:ext>
                  </a:extLst>
                </a:gridCol>
              </a:tblGrid>
              <a:tr h="461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Risco</a:t>
                      </a: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159598"/>
                  </a:ext>
                </a:extLst>
              </a:tr>
              <a:tr h="4039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de hardware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Falhas relacionadas com o hardware dos servidores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19347"/>
                  </a:ext>
                </a:extLst>
              </a:tr>
              <a:tr h="3674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de rede / ISP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Problemas / avarias com a LAN e / ou WAN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2467"/>
                  </a:ext>
                </a:extLst>
              </a:tr>
              <a:tr h="4446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elétrica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Corte de fornecimento da rede, falhas técnicas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45560"/>
                  </a:ext>
                </a:extLst>
              </a:tr>
              <a:tr h="4480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Ataques maliciosos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Ciberataques, sabotagem, vírus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160491"/>
                  </a:ext>
                </a:extLst>
              </a:tr>
              <a:tr h="4446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Catástrofe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Incêndios, inundações, explosões, terrorismo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38646"/>
                  </a:ext>
                </a:extLst>
              </a:tr>
              <a:tr h="4446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Falhas de Software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Erros nos módulos aplicacionais ou em bases de dados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01803"/>
                  </a:ext>
                </a:extLst>
              </a:tr>
            </a:tbl>
          </a:graphicData>
        </a:graphic>
      </p:graphicFrame>
      <p:graphicFrame>
        <p:nvGraphicFramePr>
          <p:cNvPr id="27" name="Content Placeholder 5">
            <a:extLst>
              <a:ext uri="{FF2B5EF4-FFF2-40B4-BE49-F238E27FC236}">
                <a16:creationId xmlns:a16="http://schemas.microsoft.com/office/drawing/2014/main" id="{E9C1B2B4-2D01-4B84-9A6A-CD6C92A1F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139392"/>
              </p:ext>
            </p:extLst>
          </p:nvPr>
        </p:nvGraphicFramePr>
        <p:xfrm>
          <a:off x="6534152" y="2947682"/>
          <a:ext cx="4953000" cy="239824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93716">
                  <a:extLst>
                    <a:ext uri="{9D8B030D-6E8A-4147-A177-3AD203B41FA5}">
                      <a16:colId xmlns:a16="http://schemas.microsoft.com/office/drawing/2014/main" val="1386937516"/>
                    </a:ext>
                  </a:extLst>
                </a:gridCol>
                <a:gridCol w="3259284">
                  <a:extLst>
                    <a:ext uri="{9D8B030D-6E8A-4147-A177-3AD203B41FA5}">
                      <a16:colId xmlns:a16="http://schemas.microsoft.com/office/drawing/2014/main" val="2715497578"/>
                    </a:ext>
                  </a:extLst>
                </a:gridCol>
              </a:tblGrid>
              <a:tr h="470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Ameaça</a:t>
                      </a: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 marL="146159" marR="109619" marT="73080" marB="730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159598"/>
                  </a:ext>
                </a:extLst>
              </a:tr>
              <a:tr h="548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Perda de dados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Perda de qualquer tipo de dados relacionados com a aplicação 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19347"/>
                  </a:ext>
                </a:extLst>
              </a:tr>
              <a:tr h="3746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Roubo de informação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Exposição de dados sensíveis de utilizadores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2467"/>
                  </a:ext>
                </a:extLst>
              </a:tr>
              <a:tr h="548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Perturbação de negócio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Impossibilidade de serem efetuados novos registos de utilizadores, criação de relações e visualização da rede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45560"/>
                  </a:ext>
                </a:extLst>
              </a:tr>
              <a:tr h="456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Credibilidade e reputação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Possível perda de credibilidade e reputação da empresa</a:t>
                      </a: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16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D0A12-9567-4297-81A7-47DE4E63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pPr algn="l"/>
            <a:r>
              <a:rPr lang="pt-PT" sz="2800">
                <a:solidFill>
                  <a:schemeClr val="tx2"/>
                </a:solidFill>
              </a:rPr>
              <a:t>Risk Assessment (RA)</a:t>
            </a:r>
            <a:endParaRPr lang="pt-PT" sz="2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4" name="Content Placeholder 5">
            <a:extLst>
              <a:ext uri="{FF2B5EF4-FFF2-40B4-BE49-F238E27FC236}">
                <a16:creationId xmlns:a16="http://schemas.microsoft.com/office/drawing/2014/main" id="{7D82B993-F1EF-4B38-A875-7443E9F1C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118059"/>
              </p:ext>
            </p:extLst>
          </p:nvPr>
        </p:nvGraphicFramePr>
        <p:xfrm>
          <a:off x="6219260" y="1672501"/>
          <a:ext cx="5463147" cy="367842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81722">
                  <a:extLst>
                    <a:ext uri="{9D8B030D-6E8A-4147-A177-3AD203B41FA5}">
                      <a16:colId xmlns:a16="http://schemas.microsoft.com/office/drawing/2014/main" val="138693751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7154975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6599377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280697448"/>
                    </a:ext>
                  </a:extLst>
                </a:gridCol>
              </a:tblGrid>
              <a:tr h="7753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endParaRPr lang="pt-PT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Cenário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endParaRPr lang="pt-PT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Severidade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endParaRPr lang="pt-PT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Probabilidade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endParaRPr lang="pt-PT" sz="1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159598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de hardware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PT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19347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de rede / ISP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2467"/>
                  </a:ext>
                </a:extLst>
              </a:tr>
              <a:tr h="4773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elétrica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45560"/>
                  </a:ext>
                </a:extLst>
              </a:tr>
              <a:tr h="7527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Ataques maliciosos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pt-PT" sz="105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160491"/>
                  </a:ext>
                </a:extLst>
              </a:tr>
              <a:tr h="43816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Desastres Naturais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PT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pt-PT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3274" marR="73274" marT="73274" marB="732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38646"/>
                  </a:ext>
                </a:extLst>
              </a:tr>
            </a:tbl>
          </a:graphicData>
        </a:graphic>
      </p:graphicFrame>
      <p:pic>
        <p:nvPicPr>
          <p:cNvPr id="36" name="Content Placeholder 35" descr="Chart, table&#10;&#10;Description automatically generated">
            <a:extLst>
              <a:ext uri="{FF2B5EF4-FFF2-40B4-BE49-F238E27FC236}">
                <a16:creationId xmlns:a16="http://schemas.microsoft.com/office/drawing/2014/main" id="{C066696C-BA3B-474E-B07B-E1897705F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5" t="4423" r="5452" b="4401"/>
          <a:stretch/>
        </p:blipFill>
        <p:spPr bwMode="auto">
          <a:xfrm>
            <a:off x="958275" y="1859077"/>
            <a:ext cx="4303342" cy="3230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7F3C02C-6B47-423F-BAEF-FAF6DAE68E8F}"/>
              </a:ext>
            </a:extLst>
          </p:cNvPr>
          <p:cNvSpPr txBox="1"/>
          <p:nvPr/>
        </p:nvSpPr>
        <p:spPr>
          <a:xfrm>
            <a:off x="2217168" y="5181646"/>
            <a:ext cx="1693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>
                <a:solidFill>
                  <a:schemeClr val="tx2">
                    <a:lumMod val="75000"/>
                  </a:schemeClr>
                </a:solidFill>
              </a:rPr>
              <a:t>Matriz de risco</a:t>
            </a:r>
            <a:endParaRPr lang="pt-PT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D0A12-9567-4297-81A7-47DE4E63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8" y="5500903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Business Continuity Plan (BCP)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2" name="Freeform: Shape 35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36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6F828497-BA10-49AE-8C6F-241FFB263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577084"/>
              </p:ext>
            </p:extLst>
          </p:nvPr>
        </p:nvGraphicFramePr>
        <p:xfrm>
          <a:off x="818048" y="791865"/>
          <a:ext cx="10555905" cy="42182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18606">
                  <a:extLst>
                    <a:ext uri="{9D8B030D-6E8A-4147-A177-3AD203B41FA5}">
                      <a16:colId xmlns:a16="http://schemas.microsoft.com/office/drawing/2014/main" val="1386937516"/>
                    </a:ext>
                  </a:extLst>
                </a:gridCol>
                <a:gridCol w="8337299">
                  <a:extLst>
                    <a:ext uri="{9D8B030D-6E8A-4147-A177-3AD203B41FA5}">
                      <a16:colId xmlns:a16="http://schemas.microsoft.com/office/drawing/2014/main" val="2715497578"/>
                    </a:ext>
                  </a:extLst>
                </a:gridCol>
              </a:tblGrid>
              <a:tr h="609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Risco</a:t>
                      </a:r>
                    </a:p>
                  </a:txBody>
                  <a:tcPr marL="150678" marR="113008" marT="75340" marB="75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PT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Procedimento</a:t>
                      </a:r>
                    </a:p>
                  </a:txBody>
                  <a:tcPr marL="150678" marR="113008" marT="75340" marB="75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159598"/>
                  </a:ext>
                </a:extLst>
              </a:tr>
              <a:tr h="5980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PT" sz="11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de hardware</a:t>
                      </a:r>
                    </a:p>
                  </a:txBody>
                  <a:tcPr marL="100359" marR="100359" marT="100359" marB="100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Verificar a existência de hardware de substituição e proceder à sua reparação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caso de impossibilidade de reparação/substituição, proceder à sua compra de um novo imediatamente</a:t>
                      </a:r>
                    </a:p>
                  </a:txBody>
                  <a:tcPr marL="108389" marR="10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319347"/>
                  </a:ext>
                </a:extLst>
              </a:tr>
              <a:tr h="5980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PT" sz="11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de rede / ISP</a:t>
                      </a:r>
                    </a:p>
                  </a:txBody>
                  <a:tcPr marL="100359" marR="100359" marT="100359" marB="100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seja possível, intervenção rápida para corrigir falha de rede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caso de impossibilidade, contactar operadora de imediato</a:t>
                      </a:r>
                    </a:p>
                  </a:txBody>
                  <a:tcPr marL="108389" marR="10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32467"/>
                  </a:ext>
                </a:extLst>
              </a:tr>
              <a:tr h="6187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PT" sz="11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 elétrica</a:t>
                      </a:r>
                    </a:p>
                  </a:txBody>
                  <a:tcPr marL="100359" marR="100359" marT="100359" marB="100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Será ativada de imediato fontes de energia alternativas (UPS)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seja possível, intervenção rápida para corrigir falha de rede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caso de impossibilidade, contactar operadora de imediato</a:t>
                      </a:r>
                    </a:p>
                  </a:txBody>
                  <a:tcPr marL="108389" marR="10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45560"/>
                  </a:ext>
                </a:extLst>
              </a:tr>
              <a:tr h="5980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PT" sz="11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Ataques maliciosos</a:t>
                      </a:r>
                    </a:p>
                  </a:txBody>
                  <a:tcPr marL="100359" marR="100359" marT="100359" marB="100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Desligar equipamento infetado imediatamente da rede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Reunir/Contratar equipa especializada de forma a reduzir e eliminar intruso</a:t>
                      </a:r>
                    </a:p>
                  </a:txBody>
                  <a:tcPr marL="108389" marR="10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160491"/>
                  </a:ext>
                </a:extLst>
              </a:tr>
              <a:tr h="5980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PT" sz="11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Desastres Naturais</a:t>
                      </a:r>
                    </a:p>
                  </a:txBody>
                  <a:tcPr marL="100359" marR="100359" marT="100359" marB="100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Estabelecer novas ligações com as infraestruturas de backup dentro do tempo calculado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Reunir equipa especializada para recuperação após desastres naturais</a:t>
                      </a:r>
                    </a:p>
                  </a:txBody>
                  <a:tcPr marL="108389" marR="10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38646"/>
                  </a:ext>
                </a:extLst>
              </a:tr>
              <a:tr h="59804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Falhas de Software</a:t>
                      </a:r>
                    </a:p>
                  </a:txBody>
                  <a:tcPr marL="100359" marR="100359" marT="100359" marB="1003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Reunir equipa especializada para avaliar e desenvolver procedimento sanar problema</a:t>
                      </a:r>
                    </a:p>
                    <a:p>
                      <a:pPr marL="171450" indent="-171450" algn="l">
                        <a:lnSpc>
                          <a:spcPct val="115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pt-PT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Avaliar o motivo do erro e se possível aplicar mudanças de modo a evitar problemas idênticos no futuro</a:t>
                      </a:r>
                    </a:p>
                  </a:txBody>
                  <a:tcPr marL="108389" marR="108389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0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6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F5FE6-15E6-3740-B62A-AA28AAB8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PT" sz="4000" dirty="0">
                <a:solidFill>
                  <a:schemeClr val="tx2"/>
                </a:solidFill>
              </a:rPr>
              <a:t>Estratégia de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038-FF25-DF42-B24D-3CE45DBA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endParaRPr lang="pt-PT" sz="1500" dirty="0">
              <a:solidFill>
                <a:schemeClr val="tx2"/>
              </a:solidFill>
            </a:endParaRPr>
          </a:p>
          <a:p>
            <a:pPr marL="0" indent="0">
              <a:lnSpc>
                <a:spcPct val="140000"/>
              </a:lnSpc>
              <a:spcAft>
                <a:spcPts val="1200"/>
              </a:spcAft>
              <a:buNone/>
            </a:pP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Para os serviços considerados</a:t>
            </a:r>
            <a:r>
              <a:rPr lang="pt-PT" sz="1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críticos </a:t>
            </a: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(MDRS, MDP, SPA), foi implementado um </a:t>
            </a:r>
            <a:r>
              <a:rPr lang="pt-PT" sz="1500" b="1" i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Mirroring</a:t>
            </a: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para local remoto.</a:t>
            </a:r>
          </a:p>
          <a:p>
            <a:pPr lvl="1">
              <a:lnSpc>
                <a:spcPct val="140000"/>
              </a:lnSpc>
              <a:spcAft>
                <a:spcPts val="1200"/>
              </a:spcAft>
            </a:pP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Facilita recuperação em caso de desastre e é possível ter o RPO e o WRT nulos ou muito próximo disso. </a:t>
            </a:r>
          </a:p>
          <a:p>
            <a:pPr lvl="1">
              <a:lnSpc>
                <a:spcPct val="140000"/>
              </a:lnSpc>
              <a:spcAft>
                <a:spcPts val="1200"/>
              </a:spcAft>
            </a:pP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Todos os domingos é realizada uma </a:t>
            </a:r>
            <a:r>
              <a:rPr lang="pt-PT" sz="1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cópia de segurança completa</a:t>
            </a: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lnSpc>
                <a:spcPct val="140000"/>
              </a:lnSpc>
              <a:spcAft>
                <a:spcPts val="1200"/>
              </a:spcAft>
              <a:buNone/>
            </a:pP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Para os serviços considerados </a:t>
            </a:r>
            <a:r>
              <a:rPr lang="pt-PT" sz="1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não críticos</a:t>
            </a: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 (Planeamento), todos os domingos, é efetuada uma cópia de segurança </a:t>
            </a:r>
            <a:r>
              <a:rPr lang="pt-PT" sz="1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Integral/Completa </a:t>
            </a: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para copiar todos os dados. </a:t>
            </a:r>
          </a:p>
          <a:p>
            <a:pPr lvl="1">
              <a:lnSpc>
                <a:spcPct val="140000"/>
              </a:lnSpc>
              <a:spcAft>
                <a:spcPts val="1200"/>
              </a:spcAft>
            </a:pP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Nos restantes dias, a cada </a:t>
            </a:r>
            <a:r>
              <a:rPr lang="pt-PT" sz="1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2 horas, </a:t>
            </a:r>
            <a:r>
              <a:rPr lang="pt-PT" sz="15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é efetuada uma </a:t>
            </a:r>
            <a:r>
              <a:rPr lang="pt-PT" sz="1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cópia de segurança diferencial.</a:t>
            </a:r>
            <a:endParaRPr lang="pt-PT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34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661_TF55661986_Win32" id="{8BC96D4D-B984-4098-9E74-867FD5571369}" vid="{7E9B6FBF-3698-4D3D-8188-35885E1D5A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tf55661986_win32</Template>
  <TotalTime>158</TotalTime>
  <Words>815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Disaster Recovery Plan ASIST  </vt:lpstr>
      <vt:lpstr>Objetivos</vt:lpstr>
      <vt:lpstr>Infraestrutura</vt:lpstr>
      <vt:lpstr>Businness Impact Analysis (BIA)</vt:lpstr>
      <vt:lpstr>Maximum Tolerable Period of Disruption (MTPD)</vt:lpstr>
      <vt:lpstr>PowerPoint Presentation</vt:lpstr>
      <vt:lpstr>Risk Assessment (RA)</vt:lpstr>
      <vt:lpstr>Business Continuity Plan (BCP)</vt:lpstr>
      <vt:lpstr>Estratégia de Backup</vt:lpstr>
      <vt:lpstr>Plano de testes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Plan ASIST 19/20 </dc:title>
  <dc:creator>Rui Mendes (1161871)</dc:creator>
  <cp:lastModifiedBy>Rafael Soares (1181882)</cp:lastModifiedBy>
  <cp:revision>11</cp:revision>
  <dcterms:created xsi:type="dcterms:W3CDTF">2020-01-04T15:16:12Z</dcterms:created>
  <dcterms:modified xsi:type="dcterms:W3CDTF">2022-01-21T21:37:41Z</dcterms:modified>
</cp:coreProperties>
</file>