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62" r:id="rId4"/>
    <p:sldId id="259" r:id="rId5"/>
    <p:sldId id="258" r:id="rId6"/>
    <p:sldId id="261" r:id="rId7"/>
    <p:sldId id="260"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48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4580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1084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30657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5798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25081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59113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8527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0854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9144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28374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89342422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8EE94D8D-BC47-413E-91AB-A2FCCE172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4F133C-EF16-407F-B560-A3A0C3F4DF95}"/>
              </a:ext>
            </a:extLst>
          </p:cNvPr>
          <p:cNvSpPr>
            <a:spLocks noGrp="1"/>
          </p:cNvSpPr>
          <p:nvPr>
            <p:ph type="ctrTitle"/>
          </p:nvPr>
        </p:nvSpPr>
        <p:spPr>
          <a:xfrm>
            <a:off x="838198" y="2336950"/>
            <a:ext cx="10515600" cy="1092050"/>
          </a:xfrm>
        </p:spPr>
        <p:txBody>
          <a:bodyPr>
            <a:normAutofit/>
          </a:bodyPr>
          <a:lstStyle/>
          <a:p>
            <a:pPr algn="ctr"/>
            <a:r>
              <a:rPr lang="pt-PT" sz="5200" dirty="0"/>
              <a:t>Graph4Social</a:t>
            </a:r>
          </a:p>
        </p:txBody>
      </p:sp>
      <p:sp useBgFill="1">
        <p:nvSpPr>
          <p:cNvPr id="87" name="Rectangle 86">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41771"/>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C79C0C5A-814F-449D-B0BC-FE49868EAF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95061" y="531667"/>
            <a:ext cx="4601878" cy="1369058"/>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05709"/>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ixaDeTexto 3">
            <a:extLst>
              <a:ext uri="{FF2B5EF4-FFF2-40B4-BE49-F238E27FC236}">
                <a16:creationId xmlns:a16="http://schemas.microsoft.com/office/drawing/2014/main" id="{CA6BCAC6-5F93-4F66-8189-B3B604ACC97A}"/>
              </a:ext>
            </a:extLst>
          </p:cNvPr>
          <p:cNvSpPr txBox="1"/>
          <p:nvPr/>
        </p:nvSpPr>
        <p:spPr>
          <a:xfrm>
            <a:off x="4708438" y="4129803"/>
            <a:ext cx="1911101" cy="276999"/>
          </a:xfrm>
          <a:prstGeom prst="rect">
            <a:avLst/>
          </a:prstGeom>
          <a:noFill/>
        </p:spPr>
        <p:txBody>
          <a:bodyPr wrap="none" rtlCol="0">
            <a:spAutoFit/>
          </a:bodyPr>
          <a:lstStyle/>
          <a:p>
            <a:r>
              <a:rPr lang="pt-PT" sz="1200" dirty="0"/>
              <a:t>LAPR5 GRUPO74 21/22</a:t>
            </a:r>
          </a:p>
        </p:txBody>
      </p:sp>
      <p:pic>
        <p:nvPicPr>
          <p:cNvPr id="6" name="Imagem 5">
            <a:extLst>
              <a:ext uri="{FF2B5EF4-FFF2-40B4-BE49-F238E27FC236}">
                <a16:creationId xmlns:a16="http://schemas.microsoft.com/office/drawing/2014/main" id="{CD1D0740-1D0E-43B0-A22F-376AFD9FC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654" y="159747"/>
            <a:ext cx="9810212" cy="6538506"/>
          </a:xfrm>
          <a:prstGeom prst="rect">
            <a:avLst/>
          </a:prstGeom>
        </p:spPr>
      </p:pic>
    </p:spTree>
    <p:extLst>
      <p:ext uri="{BB962C8B-B14F-4D97-AF65-F5344CB8AC3E}">
        <p14:creationId xmlns:p14="http://schemas.microsoft.com/office/powerpoint/2010/main" val="97043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64FFA-D9DA-4961-9899-5F5FE79089E7}"/>
              </a:ext>
            </a:extLst>
          </p:cNvPr>
          <p:cNvSpPr>
            <a:spLocks noGrp="1"/>
          </p:cNvSpPr>
          <p:nvPr>
            <p:ph type="title"/>
          </p:nvPr>
        </p:nvSpPr>
        <p:spPr/>
        <p:txBody>
          <a:bodyPr/>
          <a:lstStyle/>
          <a:p>
            <a:r>
              <a:rPr lang="pt-PT" dirty="0"/>
              <a:t>Objetivo do Projeto</a:t>
            </a:r>
          </a:p>
        </p:txBody>
      </p:sp>
      <p:sp>
        <p:nvSpPr>
          <p:cNvPr id="3" name="Marcador de Posição de Conteúdo 2">
            <a:extLst>
              <a:ext uri="{FF2B5EF4-FFF2-40B4-BE49-F238E27FC236}">
                <a16:creationId xmlns:a16="http://schemas.microsoft.com/office/drawing/2014/main" id="{A607FF78-AD0E-48B1-AD6B-980646A46236}"/>
              </a:ext>
            </a:extLst>
          </p:cNvPr>
          <p:cNvSpPr>
            <a:spLocks noGrp="1"/>
          </p:cNvSpPr>
          <p:nvPr>
            <p:ph idx="1"/>
          </p:nvPr>
        </p:nvSpPr>
        <p:spPr>
          <a:xfrm>
            <a:off x="1011936" y="2457472"/>
            <a:ext cx="10168128" cy="1943056"/>
          </a:xfrm>
        </p:spPr>
        <p:txBody>
          <a:bodyPr/>
          <a:lstStyle/>
          <a:p>
            <a:pPr marL="0" indent="0" algn="ctr">
              <a:buNone/>
            </a:pPr>
            <a:r>
              <a:rPr lang="pt-PT" sz="1800" dirty="0">
                <a:solidFill>
                  <a:srgbClr val="595959"/>
                </a:solidFill>
                <a:effectLst/>
                <a:latin typeface="Calibri" panose="020F0502020204030204" pitchFamily="34" charset="0"/>
                <a:ea typeface="Calibri" panose="020F0502020204030204" pitchFamily="34" charset="0"/>
              </a:rPr>
              <a:t>Este projeto foi desenvolvimento no âmbito do projeto integrador de LAPR5 que consiste em criar um sistema protótipo para uma empresa fictícia designada de Graphs4Social, S.A. Este projeto consiste em criar, simular e gerir uma rede social com componentes em 3D (parte integrante da cadeira de SGRAI), com componentes de inteligência artificial, gerir e gerar dados, manter uma </a:t>
            </a:r>
            <a:r>
              <a:rPr lang="pt-PT" sz="1800" i="1" dirty="0" err="1">
                <a:solidFill>
                  <a:srgbClr val="595959"/>
                </a:solidFill>
                <a:effectLst/>
                <a:latin typeface="Calibri" panose="020F0502020204030204" pitchFamily="34" charset="0"/>
                <a:ea typeface="Calibri" panose="020F0502020204030204" pitchFamily="34" charset="0"/>
              </a:rPr>
              <a:t>leaderboard</a:t>
            </a:r>
            <a:r>
              <a:rPr lang="pt-PT" sz="1800" dirty="0">
                <a:solidFill>
                  <a:srgbClr val="595959"/>
                </a:solidFill>
                <a:effectLst/>
                <a:latin typeface="Calibri" panose="020F0502020204030204" pitchFamily="34" charset="0"/>
                <a:ea typeface="Calibri" panose="020F0502020204030204" pitchFamily="34" charset="0"/>
              </a:rPr>
              <a:t> e realizar consultas de dados.</a:t>
            </a:r>
            <a:endParaRPr lang="pt-PT" dirty="0"/>
          </a:p>
        </p:txBody>
      </p:sp>
    </p:spTree>
    <p:extLst>
      <p:ext uri="{BB962C8B-B14F-4D97-AF65-F5344CB8AC3E}">
        <p14:creationId xmlns:p14="http://schemas.microsoft.com/office/powerpoint/2010/main" val="138312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DED1A-C885-4B07-8595-D1BB4F22913A}"/>
              </a:ext>
            </a:extLst>
          </p:cNvPr>
          <p:cNvSpPr>
            <a:spLocks noGrp="1"/>
          </p:cNvSpPr>
          <p:nvPr>
            <p:ph type="title"/>
          </p:nvPr>
        </p:nvSpPr>
        <p:spPr/>
        <p:txBody>
          <a:bodyPr/>
          <a:lstStyle/>
          <a:p>
            <a:r>
              <a:rPr lang="pt-PT" dirty="0"/>
              <a:t>Metodologia de Desenvolvimento	</a:t>
            </a:r>
          </a:p>
        </p:txBody>
      </p:sp>
      <p:sp>
        <p:nvSpPr>
          <p:cNvPr id="4" name="Marcador de Posição de Conteúdo 2">
            <a:extLst>
              <a:ext uri="{FF2B5EF4-FFF2-40B4-BE49-F238E27FC236}">
                <a16:creationId xmlns:a16="http://schemas.microsoft.com/office/drawing/2014/main" id="{DC91C350-C098-475E-A791-5CDBD249C454}"/>
              </a:ext>
            </a:extLst>
          </p:cNvPr>
          <p:cNvSpPr>
            <a:spLocks noGrp="1"/>
          </p:cNvSpPr>
          <p:nvPr>
            <p:ph idx="1"/>
          </p:nvPr>
        </p:nvSpPr>
        <p:spPr>
          <a:xfrm>
            <a:off x="1011936" y="2457472"/>
            <a:ext cx="10168128" cy="1943056"/>
          </a:xfrm>
        </p:spPr>
        <p:txBody>
          <a:bodyPr>
            <a:normAutofit fontScale="92500" lnSpcReduction="10000"/>
          </a:bodyPr>
          <a:lstStyle/>
          <a:p>
            <a:r>
              <a:rPr lang="pt-PT" sz="1800" dirty="0">
                <a:solidFill>
                  <a:srgbClr val="595959"/>
                </a:solidFill>
                <a:latin typeface="Calibri" panose="020F0502020204030204" pitchFamily="34" charset="0"/>
              </a:rPr>
              <a:t>Programação em pares.</a:t>
            </a:r>
          </a:p>
          <a:p>
            <a:r>
              <a:rPr lang="pt-PT" sz="1800" dirty="0">
                <a:solidFill>
                  <a:srgbClr val="595959"/>
                </a:solidFill>
                <a:latin typeface="Calibri" panose="020F0502020204030204" pitchFamily="34" charset="0"/>
              </a:rPr>
              <a:t>Responsáveis de áreas.</a:t>
            </a:r>
          </a:p>
          <a:p>
            <a:r>
              <a:rPr lang="pt-PT" sz="1800" dirty="0">
                <a:solidFill>
                  <a:srgbClr val="595959"/>
                </a:solidFill>
                <a:latin typeface="Calibri" panose="020F0502020204030204" pitchFamily="34" charset="0"/>
              </a:rPr>
              <a:t>Reuniões diárias com recurso ao Teams. </a:t>
            </a:r>
          </a:p>
          <a:p>
            <a:r>
              <a:rPr lang="pt-PT" sz="1800" dirty="0">
                <a:solidFill>
                  <a:srgbClr val="595959"/>
                </a:solidFill>
                <a:latin typeface="Calibri" panose="020F0502020204030204" pitchFamily="34" charset="0"/>
              </a:rPr>
              <a:t>Ponto de situação semanal.</a:t>
            </a:r>
          </a:p>
          <a:p>
            <a:r>
              <a:rPr lang="pt-PT" sz="1800" dirty="0">
                <a:solidFill>
                  <a:srgbClr val="595959"/>
                </a:solidFill>
                <a:latin typeface="Calibri" panose="020F0502020204030204" pitchFamily="34" charset="0"/>
              </a:rPr>
              <a:t>Controlo de versões.</a:t>
            </a:r>
          </a:p>
        </p:txBody>
      </p:sp>
    </p:spTree>
    <p:extLst>
      <p:ext uri="{BB962C8B-B14F-4D97-AF65-F5344CB8AC3E}">
        <p14:creationId xmlns:p14="http://schemas.microsoft.com/office/powerpoint/2010/main" val="311641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71272-20D0-4131-AB3F-8466975A311C}"/>
              </a:ext>
            </a:extLst>
          </p:cNvPr>
          <p:cNvSpPr>
            <a:spLocks noGrp="1"/>
          </p:cNvSpPr>
          <p:nvPr>
            <p:ph type="title"/>
          </p:nvPr>
        </p:nvSpPr>
        <p:spPr/>
        <p:txBody>
          <a:bodyPr/>
          <a:lstStyle/>
          <a:p>
            <a:r>
              <a:rPr lang="pt-PT" dirty="0"/>
              <a:t>Proteção de Dados</a:t>
            </a:r>
          </a:p>
        </p:txBody>
      </p:sp>
      <p:sp>
        <p:nvSpPr>
          <p:cNvPr id="3" name="Marcador de Posição de Conteúdo 2">
            <a:extLst>
              <a:ext uri="{FF2B5EF4-FFF2-40B4-BE49-F238E27FC236}">
                <a16:creationId xmlns:a16="http://schemas.microsoft.com/office/drawing/2014/main" id="{54B92F25-B3E4-4E17-9844-61F09E0C3D07}"/>
              </a:ext>
            </a:extLst>
          </p:cNvPr>
          <p:cNvSpPr>
            <a:spLocks noGrp="1"/>
          </p:cNvSpPr>
          <p:nvPr>
            <p:ph idx="1"/>
          </p:nvPr>
        </p:nvSpPr>
        <p:spPr>
          <a:xfrm>
            <a:off x="1115568" y="2067477"/>
            <a:ext cx="10168128" cy="3694176"/>
          </a:xfrm>
        </p:spPr>
        <p:txBody>
          <a:bodyPr/>
          <a:lstStyle/>
          <a:p>
            <a:pPr marL="0" lvl="0" indent="0">
              <a:lnSpc>
                <a:spcPct val="115000"/>
              </a:lnSpc>
              <a:buNone/>
            </a:pPr>
            <a:r>
              <a:rPr lang="pt-PT" sz="1800" dirty="0">
                <a:latin typeface="Calibri" panose="020F0502020204030204" pitchFamily="34" charset="0"/>
                <a:ea typeface="Calibri" panose="020F0502020204030204" pitchFamily="34" charset="0"/>
                <a:cs typeface="Times New Roman" panose="02020603050405020304" pitchFamily="18" charset="0"/>
              </a:rPr>
              <a:t>Todos os utilizadores têm direito ao esquecimento de acordo com o </a:t>
            </a:r>
            <a:r>
              <a:rPr lang="pt-PT" sz="1800" dirty="0">
                <a:effectLst/>
                <a:latin typeface="Calibri" panose="020F0502020204030204" pitchFamily="34" charset="0"/>
                <a:ea typeface="Calibri" panose="020F0502020204030204" pitchFamily="34" charset="0"/>
                <a:cs typeface="Times New Roman" panose="02020603050405020304" pitchFamily="18" charset="0"/>
              </a:rPr>
              <a:t>(artigo 17.º do RGPD)</a:t>
            </a:r>
          </a:p>
          <a:p>
            <a:pPr marL="0" indent="0">
              <a:buNone/>
            </a:pPr>
            <a:endParaRPr lang="pt-PT" dirty="0"/>
          </a:p>
        </p:txBody>
      </p:sp>
      <p:pic>
        <p:nvPicPr>
          <p:cNvPr id="5" name="Imagem 4">
            <a:extLst>
              <a:ext uri="{FF2B5EF4-FFF2-40B4-BE49-F238E27FC236}">
                <a16:creationId xmlns:a16="http://schemas.microsoft.com/office/drawing/2014/main" id="{7095C00D-24DA-4ACA-B067-183BF8AC2551}"/>
              </a:ext>
            </a:extLst>
          </p:cNvPr>
          <p:cNvPicPr>
            <a:picLocks noChangeAspect="1"/>
          </p:cNvPicPr>
          <p:nvPr/>
        </p:nvPicPr>
        <p:blipFill>
          <a:blip r:embed="rId2"/>
          <a:stretch>
            <a:fillRect/>
          </a:stretch>
        </p:blipFill>
        <p:spPr>
          <a:xfrm>
            <a:off x="3687268" y="2596621"/>
            <a:ext cx="4817463" cy="4166929"/>
          </a:xfrm>
          <a:prstGeom prst="rect">
            <a:avLst/>
          </a:prstGeom>
        </p:spPr>
      </p:pic>
    </p:spTree>
    <p:extLst>
      <p:ext uri="{BB962C8B-B14F-4D97-AF65-F5344CB8AC3E}">
        <p14:creationId xmlns:p14="http://schemas.microsoft.com/office/powerpoint/2010/main" val="35704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7D0DA-E448-493C-A6F0-2D84C70A0604}"/>
              </a:ext>
            </a:extLst>
          </p:cNvPr>
          <p:cNvSpPr>
            <a:spLocks noGrp="1"/>
          </p:cNvSpPr>
          <p:nvPr>
            <p:ph type="title"/>
          </p:nvPr>
        </p:nvSpPr>
        <p:spPr/>
        <p:txBody>
          <a:bodyPr/>
          <a:lstStyle/>
          <a:p>
            <a:r>
              <a:rPr lang="pt-PT" dirty="0"/>
              <a:t>Arquitetura da Infraestrutura</a:t>
            </a:r>
          </a:p>
        </p:txBody>
      </p:sp>
      <p:pic>
        <p:nvPicPr>
          <p:cNvPr id="5" name="Imagem 4">
            <a:extLst>
              <a:ext uri="{FF2B5EF4-FFF2-40B4-BE49-F238E27FC236}">
                <a16:creationId xmlns:a16="http://schemas.microsoft.com/office/drawing/2014/main" id="{B7827BB6-C95B-4DDC-BB37-F9C1444F1B81}"/>
              </a:ext>
            </a:extLst>
          </p:cNvPr>
          <p:cNvPicPr>
            <a:picLocks noChangeAspect="1"/>
          </p:cNvPicPr>
          <p:nvPr/>
        </p:nvPicPr>
        <p:blipFill rotWithShape="1">
          <a:blip r:embed="rId2"/>
          <a:srcRect t="4527"/>
          <a:stretch/>
        </p:blipFill>
        <p:spPr>
          <a:xfrm>
            <a:off x="2973911" y="2088509"/>
            <a:ext cx="6244178" cy="4890933"/>
          </a:xfrm>
          <a:prstGeom prst="rect">
            <a:avLst/>
          </a:prstGeom>
        </p:spPr>
      </p:pic>
    </p:spTree>
    <p:extLst>
      <p:ext uri="{BB962C8B-B14F-4D97-AF65-F5344CB8AC3E}">
        <p14:creationId xmlns:p14="http://schemas.microsoft.com/office/powerpoint/2010/main" val="88324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C485C-23CB-443E-BCEB-19EA91CFEE4A}"/>
              </a:ext>
            </a:extLst>
          </p:cNvPr>
          <p:cNvSpPr>
            <a:spLocks noGrp="1"/>
          </p:cNvSpPr>
          <p:nvPr>
            <p:ph type="title"/>
          </p:nvPr>
        </p:nvSpPr>
        <p:spPr/>
        <p:txBody>
          <a:bodyPr/>
          <a:lstStyle/>
          <a:p>
            <a:r>
              <a:rPr lang="pt-PT" dirty="0"/>
              <a:t>Arquitetura das </a:t>
            </a:r>
            <a:r>
              <a:rPr lang="pt-PT" dirty="0" err="1"/>
              <a:t>APIs</a:t>
            </a:r>
            <a:endParaRPr lang="pt-PT" dirty="0"/>
          </a:p>
        </p:txBody>
      </p:sp>
      <p:pic>
        <p:nvPicPr>
          <p:cNvPr id="5" name="Imagem 4">
            <a:extLst>
              <a:ext uri="{FF2B5EF4-FFF2-40B4-BE49-F238E27FC236}">
                <a16:creationId xmlns:a16="http://schemas.microsoft.com/office/drawing/2014/main" id="{7B837C5B-65BD-4C03-B1F4-2E12419C64CE}"/>
              </a:ext>
            </a:extLst>
          </p:cNvPr>
          <p:cNvPicPr>
            <a:picLocks noChangeAspect="1"/>
          </p:cNvPicPr>
          <p:nvPr/>
        </p:nvPicPr>
        <p:blipFill rotWithShape="1">
          <a:blip r:embed="rId2"/>
          <a:srcRect t="2508" r="1043"/>
          <a:stretch/>
        </p:blipFill>
        <p:spPr>
          <a:xfrm>
            <a:off x="2374097" y="2523189"/>
            <a:ext cx="7443805" cy="3786171"/>
          </a:xfrm>
          <a:prstGeom prst="rect">
            <a:avLst/>
          </a:prstGeom>
        </p:spPr>
      </p:pic>
    </p:spTree>
    <p:extLst>
      <p:ext uri="{BB962C8B-B14F-4D97-AF65-F5344CB8AC3E}">
        <p14:creationId xmlns:p14="http://schemas.microsoft.com/office/powerpoint/2010/main" val="253830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34DB8-F262-4AB0-96F4-3695648DC3FD}"/>
              </a:ext>
            </a:extLst>
          </p:cNvPr>
          <p:cNvSpPr>
            <a:spLocks noGrp="1"/>
          </p:cNvSpPr>
          <p:nvPr>
            <p:ph type="title"/>
          </p:nvPr>
        </p:nvSpPr>
        <p:spPr/>
        <p:txBody>
          <a:bodyPr/>
          <a:lstStyle/>
          <a:p>
            <a:endParaRPr lang="pt-PT"/>
          </a:p>
        </p:txBody>
      </p:sp>
      <p:pic>
        <p:nvPicPr>
          <p:cNvPr id="5" name="Marcador de Posição de Conteúdo 4" descr="Uma imagem com texto, interior, eletrónica&#10;&#10;Descrição gerada automaticamente">
            <a:extLst>
              <a:ext uri="{FF2B5EF4-FFF2-40B4-BE49-F238E27FC236}">
                <a16:creationId xmlns:a16="http://schemas.microsoft.com/office/drawing/2014/main" id="{8CB8A19A-790C-4005-93C9-218EC7CBF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3985"/>
            <a:ext cx="12192000" cy="8125969"/>
          </a:xfrm>
        </p:spPr>
      </p:pic>
      <p:pic>
        <p:nvPicPr>
          <p:cNvPr id="6" name="Picture 2">
            <a:extLst>
              <a:ext uri="{FF2B5EF4-FFF2-40B4-BE49-F238E27FC236}">
                <a16:creationId xmlns:a16="http://schemas.microsoft.com/office/drawing/2014/main" id="{3303B309-7361-43DA-9F11-DDE4315B3D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92780" y="6220247"/>
            <a:ext cx="2143709" cy="63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36127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484</TotalTime>
  <Words>137</Words>
  <Application>Microsoft Office PowerPoint</Application>
  <PresentationFormat>Ecrã Panorâmico</PresentationFormat>
  <Paragraphs>14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Neue Haas Grotesk Text Pro</vt:lpstr>
      <vt:lpstr>AccentBoxVTI</vt:lpstr>
      <vt:lpstr>Graph4Social</vt:lpstr>
      <vt:lpstr>Objetivo do Projeto</vt:lpstr>
      <vt:lpstr>Metodologia de Desenvolvimento </vt:lpstr>
      <vt:lpstr>Proteção de Dados</vt:lpstr>
      <vt:lpstr>Arquitetura da Infraestrutura</vt:lpstr>
      <vt:lpstr>Arquitetura das APIs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Graph4Social</dc:title>
  <dc:creator>Fabio Silva</dc:creator>
  <cp:lastModifiedBy>Fabio Silva</cp:lastModifiedBy>
  <cp:revision>5</cp:revision>
  <dcterms:created xsi:type="dcterms:W3CDTF">2022-01-23T10:30:00Z</dcterms:created>
  <dcterms:modified xsi:type="dcterms:W3CDTF">2022-01-23T20:02:17Z</dcterms:modified>
</cp:coreProperties>
</file>