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368" r:id="rId3"/>
    <p:sldId id="369" r:id="rId4"/>
    <p:sldId id="377" r:id="rId5"/>
    <p:sldId id="371" r:id="rId6"/>
    <p:sldId id="372" r:id="rId7"/>
    <p:sldId id="373" r:id="rId8"/>
    <p:sldId id="374" r:id="rId9"/>
    <p:sldId id="375" r:id="rId10"/>
    <p:sldId id="376" r:id="rId11"/>
    <p:sldId id="257" r:id="rId12"/>
    <p:sldId id="260" r:id="rId13"/>
    <p:sldId id="263" r:id="rId14"/>
    <p:sldId id="264" r:id="rId15"/>
    <p:sldId id="265" r:id="rId16"/>
    <p:sldId id="266" r:id="rId17"/>
    <p:sldId id="262" r:id="rId18"/>
    <p:sldId id="267" r:id="rId19"/>
    <p:sldId id="269" r:id="rId20"/>
    <p:sldId id="270" r:id="rId21"/>
    <p:sldId id="268" r:id="rId22"/>
    <p:sldId id="329" r:id="rId23"/>
    <p:sldId id="272" r:id="rId24"/>
    <p:sldId id="352" r:id="rId25"/>
    <p:sldId id="353" r:id="rId26"/>
    <p:sldId id="364" r:id="rId27"/>
    <p:sldId id="273" r:id="rId28"/>
    <p:sldId id="330" r:id="rId29"/>
    <p:sldId id="331" r:id="rId30"/>
    <p:sldId id="332" r:id="rId31"/>
    <p:sldId id="277" r:id="rId32"/>
    <p:sldId id="278" r:id="rId33"/>
    <p:sldId id="279" r:id="rId34"/>
    <p:sldId id="280" r:id="rId35"/>
    <p:sldId id="281" r:id="rId36"/>
    <p:sldId id="333" r:id="rId37"/>
    <p:sldId id="334" r:id="rId38"/>
    <p:sldId id="282" r:id="rId39"/>
    <p:sldId id="335" r:id="rId40"/>
    <p:sldId id="336" r:id="rId41"/>
    <p:sldId id="337" r:id="rId42"/>
    <p:sldId id="283" r:id="rId43"/>
    <p:sldId id="284" r:id="rId44"/>
    <p:sldId id="285" r:id="rId45"/>
    <p:sldId id="286" r:id="rId46"/>
    <p:sldId id="365" r:id="rId47"/>
    <p:sldId id="287" r:id="rId48"/>
    <p:sldId id="288" r:id="rId49"/>
    <p:sldId id="289" r:id="rId50"/>
    <p:sldId id="290" r:id="rId51"/>
    <p:sldId id="291" r:id="rId52"/>
    <p:sldId id="274" r:id="rId53"/>
    <p:sldId id="292" r:id="rId54"/>
    <p:sldId id="293" r:id="rId55"/>
    <p:sldId id="367" r:id="rId56"/>
    <p:sldId id="354" r:id="rId57"/>
    <p:sldId id="355" r:id="rId58"/>
    <p:sldId id="356" r:id="rId59"/>
    <p:sldId id="357" r:id="rId60"/>
    <p:sldId id="358" r:id="rId61"/>
    <p:sldId id="359" r:id="rId62"/>
    <p:sldId id="360" r:id="rId63"/>
    <p:sldId id="361" r:id="rId64"/>
    <p:sldId id="362" r:id="rId6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GIOVAGNETTI" initials="DG" lastIdx="1" clrIdx="0">
    <p:extLst>
      <p:ext uri="{19B8F6BF-5375-455C-9EA6-DF929625EA0E}">
        <p15:presenceInfo xmlns:p15="http://schemas.microsoft.com/office/powerpoint/2012/main" userId="b32f9c8bd7395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C94CC-105B-43E5-9048-EDA4C704459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1200219-3049-4A12-AA60-79300BA83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3F8DA45-4B77-4E9F-8810-FA835037EC80}"/>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5" name="Marcador de pie de página 4">
            <a:extLst>
              <a:ext uri="{FF2B5EF4-FFF2-40B4-BE49-F238E27FC236}">
                <a16:creationId xmlns:a16="http://schemas.microsoft.com/office/drawing/2014/main" id="{C23C61FC-DEB8-4608-897D-0AB19555D5D8}"/>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26FB768-8E2F-4386-81FD-45603EA9CB80}"/>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41846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A20FA-271C-4CCA-ADD2-A26EA73539B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E7389D-C730-4309-BD4C-4A96D5014D4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A41053-4D3F-4B05-9497-6C4CCEF4E04B}"/>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5" name="Marcador de pie de página 4">
            <a:extLst>
              <a:ext uri="{FF2B5EF4-FFF2-40B4-BE49-F238E27FC236}">
                <a16:creationId xmlns:a16="http://schemas.microsoft.com/office/drawing/2014/main" id="{698865D1-620C-47AC-8208-90A7EE61F0A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A978FD87-40E7-456D-9D7E-3D09ACBBD8E9}"/>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46508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1F399F3-B9F4-496A-8C48-F0CF53BD0F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05EF16-E203-40DB-B76E-3814C697823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1A85477-88F8-42E6-9499-E84325F1249E}"/>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5" name="Marcador de pie de página 4">
            <a:extLst>
              <a:ext uri="{FF2B5EF4-FFF2-40B4-BE49-F238E27FC236}">
                <a16:creationId xmlns:a16="http://schemas.microsoft.com/office/drawing/2014/main" id="{ACC1DD62-A1E7-4158-B86A-1325E5493F66}"/>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D8F44ADD-FFDF-43E6-9601-E4E36FEF78FC}"/>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37118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34585" y="214314"/>
            <a:ext cx="10390716" cy="1462087"/>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1576917" y="2017713"/>
            <a:ext cx="508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860117" y="2017713"/>
            <a:ext cx="508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200B80E-E038-4628-825C-4FBDDF86DE53}"/>
              </a:ext>
            </a:extLst>
          </p:cNvPr>
          <p:cNvSpPr>
            <a:spLocks noGrp="1"/>
          </p:cNvSpPr>
          <p:nvPr>
            <p:ph type="dt" sz="half" idx="10"/>
          </p:nvPr>
        </p:nvSpPr>
        <p:spPr>
          <a:xfrm>
            <a:off x="1549400" y="6243638"/>
            <a:ext cx="2540000" cy="457200"/>
          </a:xfrm>
        </p:spPr>
        <p:txBody>
          <a:bodyPr/>
          <a:lstStyle>
            <a:lvl1pPr>
              <a:defRPr/>
            </a:lvl1pPr>
          </a:lstStyle>
          <a:p>
            <a:pPr>
              <a:defRPr/>
            </a:pPr>
            <a:endParaRPr lang="en-US" altLang="es-MX"/>
          </a:p>
        </p:txBody>
      </p:sp>
      <p:sp>
        <p:nvSpPr>
          <p:cNvPr id="6" name="Marcador de pie de página 5">
            <a:extLst>
              <a:ext uri="{FF2B5EF4-FFF2-40B4-BE49-F238E27FC236}">
                <a16:creationId xmlns:a16="http://schemas.microsoft.com/office/drawing/2014/main" id="{978AE007-D197-4969-85F5-E6DBE323B5FB}"/>
              </a:ext>
            </a:extLst>
          </p:cNvPr>
          <p:cNvSpPr>
            <a:spLocks noGrp="1"/>
          </p:cNvSpPr>
          <p:nvPr>
            <p:ph type="ftr" sz="quarter" idx="11"/>
          </p:nvPr>
        </p:nvSpPr>
        <p:spPr>
          <a:xfrm>
            <a:off x="4876800" y="6243638"/>
            <a:ext cx="3860800" cy="457200"/>
          </a:xfrm>
        </p:spPr>
        <p:txBody>
          <a:bodyPr/>
          <a:lstStyle>
            <a:lvl1pPr>
              <a:defRPr/>
            </a:lvl1pPr>
          </a:lstStyle>
          <a:p>
            <a:pPr>
              <a:defRPr/>
            </a:pPr>
            <a:endParaRPr lang="en-US" altLang="es-MX"/>
          </a:p>
        </p:txBody>
      </p:sp>
      <p:sp>
        <p:nvSpPr>
          <p:cNvPr id="7" name="Marcador de número de diapositiva 6">
            <a:extLst>
              <a:ext uri="{FF2B5EF4-FFF2-40B4-BE49-F238E27FC236}">
                <a16:creationId xmlns:a16="http://schemas.microsoft.com/office/drawing/2014/main" id="{D74C038D-5781-4B18-A551-68F838D7BA79}"/>
              </a:ext>
            </a:extLst>
          </p:cNvPr>
          <p:cNvSpPr>
            <a:spLocks noGrp="1"/>
          </p:cNvSpPr>
          <p:nvPr>
            <p:ph type="sldNum" sz="quarter" idx="12"/>
          </p:nvPr>
        </p:nvSpPr>
        <p:spPr>
          <a:xfrm>
            <a:off x="9389533" y="6243638"/>
            <a:ext cx="2540000" cy="457200"/>
          </a:xfrm>
        </p:spPr>
        <p:txBody>
          <a:bodyPr/>
          <a:lstStyle>
            <a:lvl1pPr>
              <a:defRPr/>
            </a:lvl1pPr>
          </a:lstStyle>
          <a:p>
            <a:fld id="{04C4016C-BEAA-4602-A2C4-EAF3C0630623}" type="slidenum">
              <a:rPr lang="en-US" altLang="es-MX"/>
              <a:pPr/>
              <a:t>‹Nº›</a:t>
            </a:fld>
            <a:endParaRPr lang="en-US" altLang="es-MX"/>
          </a:p>
        </p:txBody>
      </p:sp>
    </p:spTree>
    <p:extLst>
      <p:ext uri="{BB962C8B-B14F-4D97-AF65-F5344CB8AC3E}">
        <p14:creationId xmlns:p14="http://schemas.microsoft.com/office/powerpoint/2010/main" val="137708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3003B-7370-4A5B-BE62-18BF878A0E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7B715E5-9EE4-4D0E-AA32-087B876F2EF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B9834CF-C843-4CC9-B2D1-98BBC373B2AF}"/>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5" name="Marcador de pie de página 4">
            <a:extLst>
              <a:ext uri="{FF2B5EF4-FFF2-40B4-BE49-F238E27FC236}">
                <a16:creationId xmlns:a16="http://schemas.microsoft.com/office/drawing/2014/main" id="{B4A406C6-363C-4B54-98B0-038D3050F9B4}"/>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5925EB1-23AC-4975-813C-9800BD66FDCC}"/>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6036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4AC0E-AA93-4172-AABA-5534B7B3A4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DC13B54-C5DC-407D-AA63-43E87F672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5FF96F-E2F0-4F87-905E-36846728FB76}"/>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5" name="Marcador de pie de página 4">
            <a:extLst>
              <a:ext uri="{FF2B5EF4-FFF2-40B4-BE49-F238E27FC236}">
                <a16:creationId xmlns:a16="http://schemas.microsoft.com/office/drawing/2014/main" id="{ECA3CEB4-4E4D-4E23-BE4D-5E0AD28CF385}"/>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AEC1D0ED-41FE-4D54-9875-0C9D02E1931E}"/>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85556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A88F9-32D3-4168-A786-D0B15C1D42D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691AB5-1398-452D-86E3-FD824C486DB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A512825-A6C7-443D-9964-4BB62B5E5C5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8DC9811-027B-4CB3-B543-088054A3FE95}"/>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6" name="Marcador de pie de página 5">
            <a:extLst>
              <a:ext uri="{FF2B5EF4-FFF2-40B4-BE49-F238E27FC236}">
                <a16:creationId xmlns:a16="http://schemas.microsoft.com/office/drawing/2014/main" id="{59189F55-108A-4AA4-834A-F38A21D41974}"/>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634473D7-E9B2-4383-84BB-BA3F5E0C735A}"/>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54756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4576B-D33B-442F-A7E5-D1CC451152E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E489396-7DD8-4551-AA21-2B9615657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3E99CEB-2EA7-41A4-980F-D483618014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67F50FD-95EA-4352-B1BD-C7C0CB66E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388153-B102-4894-B01C-FECF86CC2BD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73963F-49A2-4E38-B41D-46D2EBC4CA34}"/>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8" name="Marcador de pie de página 7">
            <a:extLst>
              <a:ext uri="{FF2B5EF4-FFF2-40B4-BE49-F238E27FC236}">
                <a16:creationId xmlns:a16="http://schemas.microsoft.com/office/drawing/2014/main" id="{CE89C34C-65F4-4602-B2B8-6422E3847DE6}"/>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5B9D07D1-A57B-43D7-ABE7-1529848850D3}"/>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416795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DAFD0-F331-42B7-8791-0D93666749B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D983038-4CCB-41E2-8AAC-7F74195EC9B5}"/>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4" name="Marcador de pie de página 3">
            <a:extLst>
              <a:ext uri="{FF2B5EF4-FFF2-40B4-BE49-F238E27FC236}">
                <a16:creationId xmlns:a16="http://schemas.microsoft.com/office/drawing/2014/main" id="{A6B8D794-3771-45DC-807D-AD51FF37907F}"/>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8733D180-9C03-497C-92EC-600D5C7437E6}"/>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95423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0C17ED3-BE58-4D4E-BB48-EB736CDD1D65}"/>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3" name="Marcador de pie de página 2">
            <a:extLst>
              <a:ext uri="{FF2B5EF4-FFF2-40B4-BE49-F238E27FC236}">
                <a16:creationId xmlns:a16="http://schemas.microsoft.com/office/drawing/2014/main" id="{152ADE61-1B7F-41B8-AD50-F4BD8B02DDB1}"/>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F3789D75-EAE1-4FF4-B478-D5CC9F95BEE4}"/>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81056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FF412-6EFA-483F-9BB5-9F8C678F17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A1F436-B56C-43CC-A38C-3C1A12DE1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BF025F4-E7B3-4085-8F0F-A298E8D6F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3958A2-7CD3-4BF0-B5D1-D390912D13DA}"/>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6" name="Marcador de pie de página 5">
            <a:extLst>
              <a:ext uri="{FF2B5EF4-FFF2-40B4-BE49-F238E27FC236}">
                <a16:creationId xmlns:a16="http://schemas.microsoft.com/office/drawing/2014/main" id="{2DC36858-5014-4BD1-B1BA-45EDA23F38B7}"/>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C15CB5DF-408E-401B-8BBE-8D0576C0E61A}"/>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38552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F4D68-1367-48E8-987B-0790788158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FE6D82-1F06-44D5-B8C5-0A8F63B60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57BB994-3573-4C04-96B1-70859FC2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3419C6-D937-451E-91C0-FBD6492AEDDC}"/>
              </a:ext>
            </a:extLst>
          </p:cNvPr>
          <p:cNvSpPr>
            <a:spLocks noGrp="1"/>
          </p:cNvSpPr>
          <p:nvPr>
            <p:ph type="dt" sz="half" idx="10"/>
          </p:nvPr>
        </p:nvSpPr>
        <p:spPr/>
        <p:txBody>
          <a:bodyPr/>
          <a:lstStyle/>
          <a:p>
            <a:fld id="{D9399E2D-CBFD-4632-BB49-92FED7E88CCF}" type="datetimeFigureOut">
              <a:rPr lang="es-ES" smtClean="0"/>
              <a:t>04/02/2022</a:t>
            </a:fld>
            <a:endParaRPr lang="es-ES" dirty="0"/>
          </a:p>
        </p:txBody>
      </p:sp>
      <p:sp>
        <p:nvSpPr>
          <p:cNvPr id="6" name="Marcador de pie de página 5">
            <a:extLst>
              <a:ext uri="{FF2B5EF4-FFF2-40B4-BE49-F238E27FC236}">
                <a16:creationId xmlns:a16="http://schemas.microsoft.com/office/drawing/2014/main" id="{BC49EE6B-F987-4DDE-B29F-ACA6B0FF056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6C0AFFAD-448B-497F-9D7C-C88DE2E37C80}"/>
              </a:ext>
            </a:extLst>
          </p:cNvPr>
          <p:cNvSpPr>
            <a:spLocks noGrp="1"/>
          </p:cNvSpPr>
          <p:nvPr>
            <p:ph type="sldNum" sz="quarter" idx="12"/>
          </p:nvPr>
        </p:nvSpPr>
        <p:spPr/>
        <p:txBody>
          <a:bodyPr/>
          <a:lstStyle/>
          <a:p>
            <a:fld id="{8DAECC47-F581-404B-83D3-2B9D3BD2433E}" type="slidenum">
              <a:rPr lang="es-ES" smtClean="0"/>
              <a:t>‹Nº›</a:t>
            </a:fld>
            <a:endParaRPr lang="es-ES" dirty="0"/>
          </a:p>
        </p:txBody>
      </p:sp>
    </p:spTree>
    <p:extLst>
      <p:ext uri="{BB962C8B-B14F-4D97-AF65-F5344CB8AC3E}">
        <p14:creationId xmlns:p14="http://schemas.microsoft.com/office/powerpoint/2010/main" val="15746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7C853D-9FD5-429B-A418-9CABB2A7B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3C3A6D-9609-43DC-8B7F-109F5F4C2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15F46A-687F-41B8-85EB-8305F75FC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99E2D-CBFD-4632-BB49-92FED7E88CCF}" type="datetimeFigureOut">
              <a:rPr lang="es-ES" smtClean="0"/>
              <a:t>04/02/2022</a:t>
            </a:fld>
            <a:endParaRPr lang="es-ES" dirty="0"/>
          </a:p>
        </p:txBody>
      </p:sp>
      <p:sp>
        <p:nvSpPr>
          <p:cNvPr id="5" name="Marcador de pie de página 4">
            <a:extLst>
              <a:ext uri="{FF2B5EF4-FFF2-40B4-BE49-F238E27FC236}">
                <a16:creationId xmlns:a16="http://schemas.microsoft.com/office/drawing/2014/main" id="{F70ADD02-4DE6-4E76-B17D-53D969F92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EFA95745-9FDC-4EE6-A06E-2EA5DD0D3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ECC47-F581-404B-83D3-2B9D3BD2433E}" type="slidenum">
              <a:rPr lang="es-ES" smtClean="0"/>
              <a:t>‹Nº›</a:t>
            </a:fld>
            <a:endParaRPr lang="es-ES" dirty="0"/>
          </a:p>
        </p:txBody>
      </p:sp>
    </p:spTree>
    <p:extLst>
      <p:ext uri="{BB962C8B-B14F-4D97-AF65-F5344CB8AC3E}">
        <p14:creationId xmlns:p14="http://schemas.microsoft.com/office/powerpoint/2010/main" val="292577363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usuario:password@corp-ctimovil.net:8083"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ython.org/~guid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ython.org/doc/current/lib/lib.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jytho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705CC85-DFCA-459A-AC71-26E2E5EF314D}"/>
              </a:ext>
            </a:extLst>
          </p:cNvPr>
          <p:cNvSpPr/>
          <p:nvPr/>
        </p:nvSpPr>
        <p:spPr>
          <a:xfrm>
            <a:off x="6252629" y="0"/>
            <a:ext cx="5505651" cy="4781300"/>
          </a:xfrm>
          <a:prstGeom prst="rect">
            <a:avLst/>
          </a:prstGeom>
          <a:blipFill>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98471923-0E2F-4310-AB1F-7414497C46BD}"/>
              </a:ext>
            </a:extLst>
          </p:cNvPr>
          <p:cNvSpPr txBox="1"/>
          <p:nvPr/>
        </p:nvSpPr>
        <p:spPr>
          <a:xfrm>
            <a:off x="545523" y="3753014"/>
            <a:ext cx="6096000" cy="646331"/>
          </a:xfrm>
          <a:prstGeom prst="rect">
            <a:avLst/>
          </a:prstGeom>
          <a:noFill/>
        </p:spPr>
        <p:txBody>
          <a:bodyPr wrap="square">
            <a:spAutoFit/>
          </a:bodyPr>
          <a:lstStyle/>
          <a:p>
            <a:r>
              <a:rPr lang="es-ES" sz="3600" b="1" dirty="0"/>
              <a:t>INTRODUCCIÓN A PYTHON</a:t>
            </a:r>
          </a:p>
        </p:txBody>
      </p:sp>
      <p:sp>
        <p:nvSpPr>
          <p:cNvPr id="4" name="CuadroTexto 3">
            <a:extLst>
              <a:ext uri="{FF2B5EF4-FFF2-40B4-BE49-F238E27FC236}">
                <a16:creationId xmlns:a16="http://schemas.microsoft.com/office/drawing/2014/main" id="{A40AA661-9C77-481B-8763-0D946B1322E5}"/>
              </a:ext>
            </a:extLst>
          </p:cNvPr>
          <p:cNvSpPr txBox="1"/>
          <p:nvPr/>
        </p:nvSpPr>
        <p:spPr>
          <a:xfrm>
            <a:off x="545523" y="4267157"/>
            <a:ext cx="6096000" cy="523220"/>
          </a:xfrm>
          <a:prstGeom prst="rect">
            <a:avLst/>
          </a:prstGeom>
          <a:noFill/>
        </p:spPr>
        <p:txBody>
          <a:bodyPr wrap="square">
            <a:spAutoFit/>
          </a:bodyPr>
          <a:lstStyle/>
          <a:p>
            <a:r>
              <a:rPr lang="es-ES" sz="2800" dirty="0"/>
              <a:t>¿</a:t>
            </a:r>
            <a:r>
              <a:rPr lang="es-ES" sz="2800" dirty="0" err="1"/>
              <a:t>What</a:t>
            </a:r>
            <a:r>
              <a:rPr lang="es-ES" sz="2800" dirty="0"/>
              <a:t>, </a:t>
            </a:r>
            <a:r>
              <a:rPr lang="es-ES" sz="2800" dirty="0" err="1"/>
              <a:t>why</a:t>
            </a:r>
            <a:r>
              <a:rPr lang="es-ES" sz="2800" dirty="0"/>
              <a:t> and </a:t>
            </a:r>
            <a:r>
              <a:rPr lang="es-ES" sz="2800" dirty="0" err="1"/>
              <a:t>how</a:t>
            </a:r>
            <a:r>
              <a:rPr lang="es-ES" sz="2800" dirty="0"/>
              <a:t>? </a:t>
            </a:r>
          </a:p>
        </p:txBody>
      </p:sp>
    </p:spTree>
    <p:extLst>
      <p:ext uri="{BB962C8B-B14F-4D97-AF65-F5344CB8AC3E}">
        <p14:creationId xmlns:p14="http://schemas.microsoft.com/office/powerpoint/2010/main" val="980142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60CF79E-84A4-4597-9B95-0DE84D340099}"/>
              </a:ext>
            </a:extLst>
          </p:cNvPr>
          <p:cNvSpPr>
            <a:spLocks noGrp="1" noChangeArrowheads="1"/>
          </p:cNvSpPr>
          <p:nvPr>
            <p:ph type="title"/>
          </p:nvPr>
        </p:nvSpPr>
        <p:spPr>
          <a:xfrm>
            <a:off x="838200" y="260349"/>
            <a:ext cx="10515600" cy="1325563"/>
          </a:xfrm>
        </p:spPr>
        <p:txBody>
          <a:bodyPr/>
          <a:lstStyle/>
          <a:p>
            <a:pPr>
              <a:defRPr/>
            </a:pPr>
            <a:r>
              <a:rPr lang="es-ES_tradnl" altLang="es-MX" dirty="0">
                <a:solidFill>
                  <a:schemeClr val="tx1">
                    <a:lumMod val="75000"/>
                    <a:lumOff val="25000"/>
                  </a:schemeClr>
                </a:solidFill>
              </a:rPr>
              <a:t>¿Para qué [no] es útil?</a:t>
            </a:r>
          </a:p>
        </p:txBody>
      </p:sp>
      <p:sp>
        <p:nvSpPr>
          <p:cNvPr id="20483" name="Rectangle 3">
            <a:extLst>
              <a:ext uri="{FF2B5EF4-FFF2-40B4-BE49-F238E27FC236}">
                <a16:creationId xmlns:a16="http://schemas.microsoft.com/office/drawing/2014/main" id="{D7743377-4EBF-4756-BF59-17B8E9862C84}"/>
              </a:ext>
            </a:extLst>
          </p:cNvPr>
          <p:cNvSpPr>
            <a:spLocks noGrp="1" noChangeArrowheads="1"/>
          </p:cNvSpPr>
          <p:nvPr>
            <p:ph idx="1"/>
          </p:nvPr>
        </p:nvSpPr>
        <p:spPr>
          <a:xfrm>
            <a:off x="2001839" y="1585912"/>
            <a:ext cx="8486775" cy="4535487"/>
          </a:xfrm>
        </p:spPr>
        <p:txBody>
          <a:bodyPr>
            <a:normAutofit lnSpcReduction="10000"/>
          </a:bodyPr>
          <a:lstStyle/>
          <a:p>
            <a:pPr>
              <a:lnSpc>
                <a:spcPct val="80000"/>
              </a:lnSpc>
            </a:pPr>
            <a:r>
              <a:rPr lang="es-ES_tradnl" altLang="es-MX" sz="2400" dirty="0"/>
              <a:t>Python no es el lenguaje perfecto, no es bueno para:</a:t>
            </a:r>
          </a:p>
          <a:p>
            <a:pPr lvl="1">
              <a:lnSpc>
                <a:spcPct val="80000"/>
              </a:lnSpc>
            </a:pPr>
            <a:r>
              <a:rPr lang="es-ES_tradnl" altLang="es-MX" dirty="0"/>
              <a:t>Programación de bajo nivel (</a:t>
            </a:r>
            <a:r>
              <a:rPr lang="es-ES_tradnl" altLang="es-MX" dirty="0" err="1"/>
              <a:t>system-programming</a:t>
            </a:r>
            <a:r>
              <a:rPr lang="es-ES_tradnl" altLang="es-MX" dirty="0"/>
              <a:t>), como programación de drivers y </a:t>
            </a:r>
            <a:r>
              <a:rPr lang="es-ES_tradnl" altLang="es-MX" dirty="0" err="1"/>
              <a:t>kernels</a:t>
            </a:r>
            <a:endParaRPr lang="es-ES_tradnl" altLang="es-MX" dirty="0"/>
          </a:p>
          <a:p>
            <a:pPr lvl="2">
              <a:lnSpc>
                <a:spcPct val="80000"/>
              </a:lnSpc>
            </a:pPr>
            <a:r>
              <a:rPr lang="es-ES_tradnl" altLang="es-MX" dirty="0"/>
              <a:t>Python es de demasiado alto nivel, no hay control directo sobre memoria y otras tareas de bajo nivel</a:t>
            </a:r>
          </a:p>
          <a:p>
            <a:pPr lvl="1">
              <a:lnSpc>
                <a:spcPct val="80000"/>
              </a:lnSpc>
            </a:pPr>
            <a:r>
              <a:rPr lang="es-ES_tradnl" altLang="es-MX" dirty="0"/>
              <a:t>Aplicaciones que requieren alta capacidad de computo</a:t>
            </a:r>
          </a:p>
          <a:p>
            <a:pPr lvl="2">
              <a:lnSpc>
                <a:spcPct val="80000"/>
              </a:lnSpc>
            </a:pPr>
            <a:r>
              <a:rPr lang="es-ES_tradnl" altLang="es-MX" dirty="0"/>
              <a:t>No hay nada mejor para este tipo de aplicaciones que el viejo C</a:t>
            </a:r>
          </a:p>
          <a:p>
            <a:pPr>
              <a:lnSpc>
                <a:spcPct val="80000"/>
              </a:lnSpc>
            </a:pPr>
            <a:r>
              <a:rPr lang="es-ES_tradnl" altLang="es-MX" sz="2400" dirty="0"/>
              <a:t>Python es ideal:</a:t>
            </a:r>
          </a:p>
          <a:p>
            <a:pPr lvl="1">
              <a:lnSpc>
                <a:spcPct val="80000"/>
              </a:lnSpc>
            </a:pPr>
            <a:r>
              <a:rPr lang="es-ES_tradnl" altLang="es-MX" dirty="0"/>
              <a:t>Como lenguaje "pegamento" para combinar varios componentes juntos</a:t>
            </a:r>
            <a:endParaRPr lang="en-US" altLang="es-MX" dirty="0"/>
          </a:p>
          <a:p>
            <a:pPr lvl="1">
              <a:lnSpc>
                <a:spcPct val="80000"/>
              </a:lnSpc>
            </a:pPr>
            <a:r>
              <a:rPr lang="es-ES_tradnl" altLang="es-MX" dirty="0"/>
              <a:t>Para llevar a cabo prototipos de sistema</a:t>
            </a:r>
          </a:p>
          <a:p>
            <a:pPr lvl="1">
              <a:lnSpc>
                <a:spcPct val="80000"/>
              </a:lnSpc>
            </a:pPr>
            <a:r>
              <a:rPr lang="es-ES_tradnl" altLang="es-MX" b="1" dirty="0"/>
              <a:t>Para la elaboración de aplicaciones cliente</a:t>
            </a:r>
          </a:p>
          <a:p>
            <a:pPr lvl="1">
              <a:lnSpc>
                <a:spcPct val="80000"/>
              </a:lnSpc>
            </a:pPr>
            <a:r>
              <a:rPr lang="es-ES_tradnl" altLang="es-MX" b="1" dirty="0"/>
              <a:t>Para desarrollo web y de sistemas distribuidos </a:t>
            </a:r>
          </a:p>
          <a:p>
            <a:pPr lvl="1">
              <a:lnSpc>
                <a:spcPct val="80000"/>
              </a:lnSpc>
            </a:pPr>
            <a:r>
              <a:rPr lang="es-ES_tradnl" altLang="es-MX" b="1" dirty="0"/>
              <a:t>Para el desarrollo </a:t>
            </a:r>
            <a:r>
              <a:rPr lang="es-ES_tradnl" altLang="es-MX" dirty="0"/>
              <a:t>de tareas científicas, en los que hay que simular y prototipar rápidamente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3690"/>
            <a:ext cx="10515600" cy="1325563"/>
          </a:xfrm>
        </p:spPr>
        <p:txBody>
          <a:bodyPr/>
          <a:lstStyle/>
          <a:p>
            <a:r>
              <a:rPr lang="es-ES" dirty="0"/>
              <a:t>Índice</a:t>
            </a:r>
          </a:p>
        </p:txBody>
      </p:sp>
      <p:sp>
        <p:nvSpPr>
          <p:cNvPr id="3" name="Marcador de contenido 2"/>
          <p:cNvSpPr>
            <a:spLocks noGrp="1"/>
          </p:cNvSpPr>
          <p:nvPr>
            <p:ph idx="1"/>
          </p:nvPr>
        </p:nvSpPr>
        <p:spPr>
          <a:xfrm>
            <a:off x="838200" y="1466661"/>
            <a:ext cx="10515600" cy="4710302"/>
          </a:xfrm>
        </p:spPr>
        <p:txBody>
          <a:bodyPr>
            <a:normAutofit/>
          </a:bodyPr>
          <a:lstStyle/>
          <a:p>
            <a:pPr>
              <a:lnSpc>
                <a:spcPct val="150000"/>
              </a:lnSpc>
            </a:pPr>
            <a:r>
              <a:rPr lang="es-ES" dirty="0"/>
              <a:t>1 Preparando nuestro entorno de trabajo</a:t>
            </a:r>
          </a:p>
          <a:p>
            <a:pPr>
              <a:lnSpc>
                <a:spcPct val="150000"/>
              </a:lnSpc>
            </a:pPr>
            <a:r>
              <a:rPr lang="es-ES" dirty="0"/>
              <a:t>2 Fundamentos de programación </a:t>
            </a:r>
          </a:p>
          <a:p>
            <a:pPr marL="0" indent="0">
              <a:buNone/>
            </a:pPr>
            <a:endParaRPr lang="es-ES" dirty="0"/>
          </a:p>
        </p:txBody>
      </p:sp>
      <p:sp>
        <p:nvSpPr>
          <p:cNvPr id="6" name="Rectángulo 5"/>
          <p:cNvSpPr/>
          <p:nvPr/>
        </p:nvSpPr>
        <p:spPr>
          <a:xfrm>
            <a:off x="3343174" y="1395663"/>
            <a:ext cx="5505651" cy="4781300"/>
          </a:xfrm>
          <a:prstGeom prst="rect">
            <a:avLst/>
          </a:prstGeom>
          <a:blipFill>
            <a:blip r:embed="rId2">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79616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7282" y="295743"/>
            <a:ext cx="995912" cy="992037"/>
          </a:xfrm>
        </p:spPr>
      </p:pic>
      <p:sp>
        <p:nvSpPr>
          <p:cNvPr id="5" name="Marcador de contenido 2"/>
          <p:cNvSpPr txBox="1">
            <a:spLocks/>
          </p:cNvSpPr>
          <p:nvPr/>
        </p:nvSpPr>
        <p:spPr>
          <a:xfrm>
            <a:off x="560439" y="2207896"/>
            <a:ext cx="10945761"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lnSpc>
                <a:spcPct val="150000"/>
              </a:lnSpc>
            </a:pPr>
            <a:r>
              <a:rPr lang="es-ES" dirty="0"/>
              <a:t>Python es un lenguaje de programación interpretado cuya filosofía hace hincapié en una sintaxis que favorezca un código legible.</a:t>
            </a:r>
          </a:p>
          <a:p>
            <a:pPr algn="just"/>
            <a:endParaRPr lang="es-ES" dirty="0"/>
          </a:p>
          <a:p>
            <a:pPr algn="just">
              <a:lnSpc>
                <a:spcPct val="150000"/>
              </a:lnSpc>
            </a:pPr>
            <a:r>
              <a:rPr lang="es-ES" dirty="0"/>
              <a:t>Se trata de un lenguaje de programación multiparadigma, ya que soporta orientación a objetos, programación imperativa y, en menor medida, programación funcional. Es un lenguaje interpretado, dinámico y multiplataforma.</a:t>
            </a:r>
          </a:p>
        </p:txBody>
      </p:sp>
    </p:spTree>
    <p:extLst>
      <p:ext uri="{BB962C8B-B14F-4D97-AF65-F5344CB8AC3E}">
        <p14:creationId xmlns:p14="http://schemas.microsoft.com/office/powerpoint/2010/main" val="285642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64310" y="532763"/>
            <a:ext cx="8610600" cy="1293028"/>
          </a:xfrm>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4716" y="532763"/>
            <a:ext cx="808285" cy="805140"/>
          </a:xfrm>
        </p:spPr>
      </p:pic>
      <p:sp>
        <p:nvSpPr>
          <p:cNvPr id="5" name="Marcador de contenido 2"/>
          <p:cNvSpPr txBox="1">
            <a:spLocks/>
          </p:cNvSpPr>
          <p:nvPr/>
        </p:nvSpPr>
        <p:spPr>
          <a:xfrm>
            <a:off x="582561" y="1825791"/>
            <a:ext cx="10820400" cy="1293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150000"/>
              </a:lnSpc>
            </a:pPr>
            <a:r>
              <a:rPr lang="es-ES" dirty="0"/>
              <a:t>Desde la pagina </a:t>
            </a:r>
            <a:r>
              <a:rPr lang="es-ES" dirty="0">
                <a:hlinkClick r:id="rId3"/>
              </a:rPr>
              <a:t>https://www.python.org/downloads/</a:t>
            </a:r>
            <a:r>
              <a:rPr lang="es-ES" dirty="0"/>
              <a:t> podremos descargar la ultima versión disponible de Python.</a:t>
            </a:r>
          </a:p>
          <a:p>
            <a:endParaRPr lang="es-ES" dirty="0"/>
          </a:p>
          <a:p>
            <a:endParaRPr lang="es-ES" dirty="0"/>
          </a:p>
        </p:txBody>
      </p:sp>
      <p:pic>
        <p:nvPicPr>
          <p:cNvPr id="3" name="Imagen 2"/>
          <p:cNvPicPr>
            <a:picLocks noChangeAspect="1"/>
          </p:cNvPicPr>
          <p:nvPr/>
        </p:nvPicPr>
        <p:blipFill>
          <a:blip r:embed="rId4"/>
          <a:stretch>
            <a:fillRect/>
          </a:stretch>
        </p:blipFill>
        <p:spPr>
          <a:xfrm>
            <a:off x="1475485" y="2925770"/>
            <a:ext cx="9388673" cy="3773077"/>
          </a:xfrm>
          <a:prstGeom prst="rect">
            <a:avLst/>
          </a:prstGeom>
        </p:spPr>
      </p:pic>
    </p:spTree>
    <p:extLst>
      <p:ext uri="{BB962C8B-B14F-4D97-AF65-F5344CB8AC3E}">
        <p14:creationId xmlns:p14="http://schemas.microsoft.com/office/powerpoint/2010/main" val="131750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6657" y="315559"/>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a:p>
            <a:r>
              <a:rPr lang="es-ES" dirty="0"/>
              <a:t>Doble Click sobre el instalador</a:t>
            </a:r>
          </a:p>
          <a:p>
            <a:r>
              <a:rPr lang="es-ES" dirty="0"/>
              <a:t>Seguimos las instrucciones de instalación </a:t>
            </a:r>
          </a:p>
          <a:p>
            <a:pPr marL="0" indent="0">
              <a:buNone/>
            </a:pPr>
            <a:endParaRPr lang="es-ES" dirty="0"/>
          </a:p>
          <a:p>
            <a:endParaRPr lang="es-ES" dirty="0"/>
          </a:p>
          <a:p>
            <a:endParaRPr lang="es-ES" dirty="0"/>
          </a:p>
        </p:txBody>
      </p:sp>
      <p:pic>
        <p:nvPicPr>
          <p:cNvPr id="6" name="Imagen 5"/>
          <p:cNvPicPr>
            <a:picLocks noChangeAspect="1"/>
          </p:cNvPicPr>
          <p:nvPr/>
        </p:nvPicPr>
        <p:blipFill>
          <a:blip r:embed="rId3"/>
          <a:stretch>
            <a:fillRect/>
          </a:stretch>
        </p:blipFill>
        <p:spPr>
          <a:xfrm>
            <a:off x="5447231" y="2735872"/>
            <a:ext cx="5540220" cy="205758"/>
          </a:xfrm>
          <a:prstGeom prst="rect">
            <a:avLst/>
          </a:prstGeom>
        </p:spPr>
      </p:pic>
      <p:sp>
        <p:nvSpPr>
          <p:cNvPr id="8" name="Marcador de contenido 2"/>
          <p:cNvSpPr txBox="1">
            <a:spLocks/>
          </p:cNvSpPr>
          <p:nvPr/>
        </p:nvSpPr>
        <p:spPr>
          <a:xfrm>
            <a:off x="966457" y="2331719"/>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555" y="3458733"/>
            <a:ext cx="4342857" cy="3171429"/>
          </a:xfrm>
          <a:prstGeom prst="rect">
            <a:avLst/>
          </a:prstGeom>
        </p:spPr>
      </p:pic>
    </p:spTree>
    <p:extLst>
      <p:ext uri="{BB962C8B-B14F-4D97-AF65-F5344CB8AC3E}">
        <p14:creationId xmlns:p14="http://schemas.microsoft.com/office/powerpoint/2010/main" val="356884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2057" y="1152983"/>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a:p>
            <a:endParaRPr lang="es-ES" dirty="0"/>
          </a:p>
          <a:p>
            <a:pPr marL="0" indent="0">
              <a:buNone/>
            </a:pPr>
            <a:endParaRPr lang="es-ES" dirty="0"/>
          </a:p>
          <a:p>
            <a:pPr marL="0" indent="0">
              <a:buNone/>
            </a:pPr>
            <a:endParaRPr lang="es-ES" dirty="0"/>
          </a:p>
          <a:p>
            <a:endParaRPr lang="es-ES" dirty="0"/>
          </a:p>
          <a:p>
            <a:pPr marL="0" indent="0">
              <a:buNone/>
            </a:pPr>
            <a:endParaRPr lang="es-ES" dirty="0"/>
          </a:p>
        </p:txBody>
      </p:sp>
      <p:sp>
        <p:nvSpPr>
          <p:cNvPr id="8" name="Marcador de contenido 2"/>
          <p:cNvSpPr txBox="1">
            <a:spLocks/>
          </p:cNvSpPr>
          <p:nvPr/>
        </p:nvSpPr>
        <p:spPr>
          <a:xfrm>
            <a:off x="685800" y="2254241"/>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s-ES" dirty="0"/>
              <a:t>Es muy impórtate tildar la </a:t>
            </a:r>
          </a:p>
          <a:p>
            <a:pPr marL="0" indent="0">
              <a:buNone/>
            </a:pPr>
            <a:r>
              <a:rPr lang="es-ES" dirty="0"/>
              <a:t>Opción: </a:t>
            </a:r>
            <a:r>
              <a:rPr lang="es-ES" u="sng" dirty="0"/>
              <a:t>add Python to path</a:t>
            </a:r>
            <a:r>
              <a:rPr lang="es-ES" dirty="0"/>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343" y="2194560"/>
            <a:ext cx="6342857" cy="3904762"/>
          </a:xfrm>
          <a:prstGeom prst="rect">
            <a:avLst/>
          </a:prstGeom>
        </p:spPr>
      </p:pic>
    </p:spTree>
    <p:extLst>
      <p:ext uri="{BB962C8B-B14F-4D97-AF65-F5344CB8AC3E}">
        <p14:creationId xmlns:p14="http://schemas.microsoft.com/office/powerpoint/2010/main" val="89736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Python</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94457" y="395033"/>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s-ES" dirty="0"/>
          </a:p>
          <a:p>
            <a:endParaRPr lang="es-ES" dirty="0"/>
          </a:p>
          <a:p>
            <a:pPr marL="0" indent="0">
              <a:buNone/>
            </a:pPr>
            <a:endParaRPr lang="es-ES" dirty="0"/>
          </a:p>
          <a:p>
            <a:pPr marL="0" indent="0">
              <a:buNone/>
            </a:pPr>
            <a:endParaRPr lang="es-ES" dirty="0"/>
          </a:p>
          <a:p>
            <a:endParaRPr lang="es-ES" dirty="0"/>
          </a:p>
          <a:p>
            <a:pPr marL="0" indent="0">
              <a:buNone/>
            </a:pPr>
            <a:endParaRPr lang="es-ES" dirty="0"/>
          </a:p>
        </p:txBody>
      </p:sp>
      <p:sp>
        <p:nvSpPr>
          <p:cNvPr id="8" name="Marcador de contenido 2"/>
          <p:cNvSpPr txBox="1">
            <a:spLocks/>
          </p:cNvSpPr>
          <p:nvPr/>
        </p:nvSpPr>
        <p:spPr>
          <a:xfrm>
            <a:off x="685800" y="2254241"/>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22" y="3098455"/>
            <a:ext cx="3439820" cy="2117607"/>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197" y="3165138"/>
            <a:ext cx="3439820" cy="2117607"/>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4472" y="3165138"/>
            <a:ext cx="3439820" cy="2117607"/>
          </a:xfrm>
          <a:prstGeom prst="rect">
            <a:avLst/>
          </a:prstGeom>
        </p:spPr>
      </p:pic>
    </p:spTree>
    <p:extLst>
      <p:ext uri="{BB962C8B-B14F-4D97-AF65-F5344CB8AC3E}">
        <p14:creationId xmlns:p14="http://schemas.microsoft.com/office/powerpoint/2010/main" val="121634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1097" y="452718"/>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lnSpc>
                <a:spcPct val="160000"/>
              </a:lnSpc>
            </a:pPr>
            <a:r>
              <a:rPr lang="es-ES" dirty="0"/>
              <a:t>En informática, una biblioteca o llamada por vicio del lenguaje </a:t>
            </a:r>
            <a:r>
              <a:rPr lang="es-ES" b="1" dirty="0"/>
              <a:t>librería</a:t>
            </a:r>
            <a:r>
              <a:rPr lang="es-ES" dirty="0"/>
              <a:t> (del inglés library) es un conjunto de implementaciones funcionales, codificadas en un lenguaje de </a:t>
            </a:r>
            <a:r>
              <a:rPr lang="es-ES" b="1" dirty="0"/>
              <a:t>programación</a:t>
            </a:r>
            <a:r>
              <a:rPr lang="es-ES" dirty="0"/>
              <a:t>, que ofrece una interfaz bien definida para la funcionalidad que se invoca.</a:t>
            </a:r>
          </a:p>
          <a:p>
            <a:endParaRPr lang="es-ES" dirty="0"/>
          </a:p>
          <a:p>
            <a:r>
              <a:rPr lang="es-ES" dirty="0"/>
              <a:t>PIP Install </a:t>
            </a:r>
          </a:p>
          <a:p>
            <a:r>
              <a:rPr lang="es-ES" dirty="0"/>
              <a:t>Pymysql</a:t>
            </a:r>
          </a:p>
          <a:p>
            <a:r>
              <a:rPr lang="es-ES" dirty="0"/>
              <a:t>TextFSM</a:t>
            </a:r>
          </a:p>
          <a:p>
            <a:r>
              <a:rPr lang="es-ES" dirty="0"/>
              <a:t>Multiping</a:t>
            </a:r>
          </a:p>
          <a:p>
            <a:r>
              <a:rPr lang="es-ES" dirty="0"/>
              <a:t>Netmiko</a:t>
            </a:r>
          </a:p>
          <a:p>
            <a:endParaRPr lang="es-ES" dirty="0"/>
          </a:p>
          <a:p>
            <a:endParaRPr lang="es-ES" dirty="0"/>
          </a:p>
        </p:txBody>
      </p:sp>
    </p:spTree>
    <p:extLst>
      <p:ext uri="{BB962C8B-B14F-4D97-AF65-F5344CB8AC3E}">
        <p14:creationId xmlns:p14="http://schemas.microsoft.com/office/powerpoint/2010/main" val="109589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29172" y="324318"/>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s-ES" dirty="0"/>
              <a:t>El Python Package Index o PyPI es el repositorio de software oficial para aplicaciones de terceros en el lenguaje de programación Python. Los desarrolladores de Python pretenden que sea un catálogo exhaustivo de todos los paquetes de Python escritos en código abierto</a:t>
            </a:r>
          </a:p>
          <a:p>
            <a:pPr marL="0" indent="0">
              <a:buNone/>
            </a:pPr>
            <a:endParaRPr lang="es-ES" dirty="0"/>
          </a:p>
          <a:p>
            <a:pPr marL="0" indent="0">
              <a:buNone/>
            </a:pPr>
            <a:r>
              <a:rPr lang="es-ES" dirty="0"/>
              <a:t>El comando que se utiliza para agregar librerías a nuestro repositorio es:</a:t>
            </a:r>
          </a:p>
          <a:p>
            <a:pPr marL="0" indent="0">
              <a:buNone/>
            </a:pPr>
            <a:endParaRPr lang="es-ES" dirty="0"/>
          </a:p>
          <a:p>
            <a:pPr marL="0" indent="0">
              <a:buNone/>
            </a:pPr>
            <a:r>
              <a:rPr lang="es-ES" dirty="0"/>
              <a:t>PIP Install </a:t>
            </a:r>
          </a:p>
          <a:p>
            <a:pPr marL="0" indent="0">
              <a:buNone/>
            </a:pPr>
            <a:endParaRPr lang="es-ES" dirty="0"/>
          </a:p>
          <a:p>
            <a:r>
              <a:rPr lang="es-ES" dirty="0"/>
              <a:t>Para instalar librerías dentro de la red de claro utilizar el proxy</a:t>
            </a:r>
          </a:p>
          <a:p>
            <a:pPr marL="0" indent="0">
              <a:buNone/>
            </a:pPr>
            <a:r>
              <a:rPr lang="es-ES" dirty="0"/>
              <a:t>Pip install --proxy </a:t>
            </a:r>
            <a:r>
              <a:rPr lang="es-ES" dirty="0">
                <a:hlinkClick r:id="rId3"/>
              </a:rPr>
              <a:t>http://usuario:password@corp-ctimovil.net:8083</a:t>
            </a:r>
            <a:r>
              <a:rPr lang="es-ES" dirty="0"/>
              <a:t> librería</a:t>
            </a:r>
          </a:p>
        </p:txBody>
      </p:sp>
      <p:pic>
        <p:nvPicPr>
          <p:cNvPr id="6" name="Imagen 5"/>
          <p:cNvPicPr>
            <a:picLocks noChangeAspect="1"/>
          </p:cNvPicPr>
          <p:nvPr/>
        </p:nvPicPr>
        <p:blipFill>
          <a:blip r:embed="rId4"/>
          <a:stretch>
            <a:fillRect/>
          </a:stretch>
        </p:blipFill>
        <p:spPr>
          <a:xfrm>
            <a:off x="2180135" y="4281063"/>
            <a:ext cx="8329382" cy="883997"/>
          </a:xfrm>
          <a:prstGeom prst="rect">
            <a:avLst/>
          </a:prstGeom>
        </p:spPr>
      </p:pic>
    </p:spTree>
    <p:extLst>
      <p:ext uri="{BB962C8B-B14F-4D97-AF65-F5344CB8AC3E}">
        <p14:creationId xmlns:p14="http://schemas.microsoft.com/office/powerpoint/2010/main" val="143068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86297" y="380241"/>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s-ES" dirty="0"/>
          </a:p>
          <a:p>
            <a:pPr marL="0" indent="0">
              <a:buNone/>
            </a:pPr>
            <a:endParaRPr lang="es-ES" dirty="0"/>
          </a:p>
          <a:p>
            <a:endParaRPr lang="es-ES" dirty="0"/>
          </a:p>
        </p:txBody>
      </p:sp>
      <p:pic>
        <p:nvPicPr>
          <p:cNvPr id="3" name="Imagen 2"/>
          <p:cNvPicPr>
            <a:picLocks noChangeAspect="1"/>
          </p:cNvPicPr>
          <p:nvPr/>
        </p:nvPicPr>
        <p:blipFill>
          <a:blip r:embed="rId3"/>
          <a:stretch>
            <a:fillRect/>
          </a:stretch>
        </p:blipFill>
        <p:spPr>
          <a:xfrm>
            <a:off x="685796" y="3551468"/>
            <a:ext cx="10247483" cy="1214378"/>
          </a:xfrm>
          <a:prstGeom prst="rect">
            <a:avLst/>
          </a:prstGeom>
        </p:spPr>
      </p:pic>
      <p:pic>
        <p:nvPicPr>
          <p:cNvPr id="7" name="Imagen 6"/>
          <p:cNvPicPr>
            <a:picLocks noChangeAspect="1"/>
          </p:cNvPicPr>
          <p:nvPr/>
        </p:nvPicPr>
        <p:blipFill>
          <a:blip r:embed="rId4"/>
          <a:stretch>
            <a:fillRect/>
          </a:stretch>
        </p:blipFill>
        <p:spPr>
          <a:xfrm>
            <a:off x="685797" y="5034381"/>
            <a:ext cx="10247483" cy="1373181"/>
          </a:xfrm>
          <a:prstGeom prst="rect">
            <a:avLst/>
          </a:prstGeom>
        </p:spPr>
      </p:pic>
      <p:pic>
        <p:nvPicPr>
          <p:cNvPr id="8" name="Imagen 7"/>
          <p:cNvPicPr>
            <a:picLocks noChangeAspect="1"/>
          </p:cNvPicPr>
          <p:nvPr/>
        </p:nvPicPr>
        <p:blipFill>
          <a:blip r:embed="rId5"/>
          <a:stretch>
            <a:fillRect/>
          </a:stretch>
        </p:blipFill>
        <p:spPr>
          <a:xfrm>
            <a:off x="685796" y="2099533"/>
            <a:ext cx="10247483" cy="1290285"/>
          </a:xfrm>
          <a:prstGeom prst="rect">
            <a:avLst/>
          </a:prstGeom>
        </p:spPr>
      </p:pic>
    </p:spTree>
    <p:extLst>
      <p:ext uri="{BB962C8B-B14F-4D97-AF65-F5344CB8AC3E}">
        <p14:creationId xmlns:p14="http://schemas.microsoft.com/office/powerpoint/2010/main" val="361245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F0422-28A4-4ECC-9C78-8FA45D1DA54C}"/>
              </a:ext>
            </a:extLst>
          </p:cNvPr>
          <p:cNvSpPr>
            <a:spLocks noGrp="1"/>
          </p:cNvSpPr>
          <p:nvPr>
            <p:ph type="title"/>
          </p:nvPr>
        </p:nvSpPr>
        <p:spPr>
          <a:xfrm>
            <a:off x="838200" y="365126"/>
            <a:ext cx="10515600" cy="912028"/>
          </a:xfrm>
        </p:spPr>
        <p:txBody>
          <a:bodyPr/>
          <a:lstStyle/>
          <a:p>
            <a:r>
              <a:rPr lang="es-ES" dirty="0" err="1"/>
              <a:t>What</a:t>
            </a:r>
            <a:r>
              <a:rPr lang="es-ES" dirty="0"/>
              <a:t>?</a:t>
            </a:r>
          </a:p>
        </p:txBody>
      </p:sp>
      <p:pic>
        <p:nvPicPr>
          <p:cNvPr id="1026" name="Picture 2" descr="Why Is Python So Popular?. Python is the most popular programming… | by  Doga Ozgon | Becoming Human: Artificial Intelligence Magazine">
            <a:extLst>
              <a:ext uri="{FF2B5EF4-FFF2-40B4-BE49-F238E27FC236}">
                <a16:creationId xmlns:a16="http://schemas.microsoft.com/office/drawing/2014/main" id="{9BBCDAB9-B428-41D0-A8A5-AAC41E0252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027" y="1277153"/>
            <a:ext cx="8562620" cy="481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68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Librerias</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10122" y="535849"/>
            <a:ext cx="995912" cy="992037"/>
          </a:xfrm>
        </p:spPr>
      </p:pic>
      <p:sp>
        <p:nvSpPr>
          <p:cNvPr id="5" name="Marcador de contenido 2"/>
          <p:cNvSpPr txBox="1">
            <a:spLocks/>
          </p:cNvSpPr>
          <p:nvPr/>
        </p:nvSpPr>
        <p:spPr>
          <a:xfrm>
            <a:off x="685800" y="2194560"/>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s-ES" dirty="0"/>
          </a:p>
          <a:p>
            <a:pPr marL="0" indent="0">
              <a:buNone/>
            </a:pPr>
            <a:endParaRPr lang="es-ES" dirty="0"/>
          </a:p>
          <a:p>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310125"/>
            <a:ext cx="6547218" cy="3792994"/>
          </a:xfrm>
          <a:prstGeom prst="rect">
            <a:avLst/>
          </a:prstGeom>
        </p:spPr>
      </p:pic>
    </p:spTree>
    <p:extLst>
      <p:ext uri="{BB962C8B-B14F-4D97-AF65-F5344CB8AC3E}">
        <p14:creationId xmlns:p14="http://schemas.microsoft.com/office/powerpoint/2010/main" val="290318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ide</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3270" y="3238564"/>
            <a:ext cx="1525459" cy="1525459"/>
          </a:xfr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959" y="4136348"/>
            <a:ext cx="1507402" cy="1507402"/>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889" y="4136348"/>
            <a:ext cx="1551915" cy="1551915"/>
          </a:xfrm>
          <a:prstGeom prst="rect">
            <a:avLst/>
          </a:prstGeom>
        </p:spPr>
      </p:pic>
      <p:sp>
        <p:nvSpPr>
          <p:cNvPr id="7" name="Rectángulo 6"/>
          <p:cNvSpPr/>
          <p:nvPr/>
        </p:nvSpPr>
        <p:spPr>
          <a:xfrm>
            <a:off x="939275" y="1855960"/>
            <a:ext cx="10566925" cy="1667059"/>
          </a:xfrm>
          <a:prstGeom prst="rect">
            <a:avLst/>
          </a:prstGeom>
        </p:spPr>
        <p:txBody>
          <a:bodyPr wrap="square">
            <a:spAutoFit/>
          </a:bodyPr>
          <a:lstStyle/>
          <a:p>
            <a:pPr algn="just">
              <a:lnSpc>
                <a:spcPct val="200000"/>
              </a:lnSpc>
            </a:pPr>
            <a:r>
              <a:rPr lang="es-ES" dirty="0"/>
              <a:t>IDE: Es un entorno de desarrollo integrado​ o entorno de desarrollo interactivo, en inglés Integrated </a:t>
            </a:r>
            <a:r>
              <a:rPr lang="es-ES" dirty="0" err="1"/>
              <a:t>Development</a:t>
            </a:r>
            <a:r>
              <a:rPr lang="es-ES" dirty="0"/>
              <a:t> Environment (IDE), es una aplicación informática que proporciona servicios integrales para facilitarle al desarrollador o programador el desarrollo de software.</a:t>
            </a:r>
          </a:p>
        </p:txBody>
      </p:sp>
    </p:spTree>
    <p:extLst>
      <p:ext uri="{BB962C8B-B14F-4D97-AF65-F5344CB8AC3E}">
        <p14:creationId xmlns:p14="http://schemas.microsoft.com/office/powerpoint/2010/main" val="262410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a:spLocks noGrp="1"/>
          </p:cNvSpPr>
          <p:nvPr>
            <p:ph type="title"/>
          </p:nvPr>
        </p:nvSpPr>
        <p:spPr/>
        <p:txBody>
          <a:bodyPr/>
          <a:lstStyle/>
          <a:p>
            <a:r>
              <a:rPr lang="es-ES" dirty="0"/>
              <a:t>Instalación de ide</a:t>
            </a:r>
          </a:p>
        </p:txBody>
      </p:sp>
      <p:pic>
        <p:nvPicPr>
          <p:cNvPr id="6"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2475" y="1969853"/>
            <a:ext cx="1527049" cy="1527049"/>
          </a:xfrm>
        </p:spPr>
      </p:pic>
      <p:pic>
        <p:nvPicPr>
          <p:cNvPr id="2" name="Imagen 1"/>
          <p:cNvPicPr>
            <a:picLocks noChangeAspect="1"/>
          </p:cNvPicPr>
          <p:nvPr/>
        </p:nvPicPr>
        <p:blipFill>
          <a:blip r:embed="rId3"/>
          <a:stretch>
            <a:fillRect/>
          </a:stretch>
        </p:blipFill>
        <p:spPr>
          <a:xfrm>
            <a:off x="8520539" y="3880853"/>
            <a:ext cx="3452949" cy="2062177"/>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1200" y="2057401"/>
            <a:ext cx="1551915" cy="155191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93312" y="2023451"/>
            <a:ext cx="1507402" cy="1507402"/>
          </a:xfrm>
          <a:prstGeom prst="rect">
            <a:avLst/>
          </a:prstGeom>
        </p:spPr>
      </p:pic>
      <p:pic>
        <p:nvPicPr>
          <p:cNvPr id="8" name="Imagen 7"/>
          <p:cNvPicPr>
            <a:picLocks noChangeAspect="1"/>
          </p:cNvPicPr>
          <p:nvPr/>
        </p:nvPicPr>
        <p:blipFill>
          <a:blip r:embed="rId6"/>
          <a:stretch>
            <a:fillRect/>
          </a:stretch>
        </p:blipFill>
        <p:spPr>
          <a:xfrm>
            <a:off x="577099" y="3950610"/>
            <a:ext cx="3187203" cy="1903468"/>
          </a:xfrm>
          <a:prstGeom prst="rect">
            <a:avLst/>
          </a:prstGeom>
        </p:spPr>
      </p:pic>
      <p:pic>
        <p:nvPicPr>
          <p:cNvPr id="9" name="Imagen 8"/>
          <p:cNvPicPr>
            <a:picLocks noChangeAspect="1"/>
          </p:cNvPicPr>
          <p:nvPr/>
        </p:nvPicPr>
        <p:blipFill>
          <a:blip r:embed="rId7"/>
          <a:stretch>
            <a:fillRect/>
          </a:stretch>
        </p:blipFill>
        <p:spPr>
          <a:xfrm>
            <a:off x="4421803" y="3950610"/>
            <a:ext cx="3441235" cy="1992420"/>
          </a:xfrm>
          <a:prstGeom prst="rect">
            <a:avLst/>
          </a:prstGeom>
        </p:spPr>
      </p:pic>
    </p:spTree>
    <p:extLst>
      <p:ext uri="{BB962C8B-B14F-4D97-AF65-F5344CB8AC3E}">
        <p14:creationId xmlns:p14="http://schemas.microsoft.com/office/powerpoint/2010/main" val="425030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78" y="1638677"/>
            <a:ext cx="3059215" cy="237870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068" y="1638677"/>
            <a:ext cx="3162364" cy="237870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407" y="1638677"/>
            <a:ext cx="3059215" cy="2378708"/>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78" y="4327556"/>
            <a:ext cx="3057574" cy="2377432"/>
          </a:xfrm>
          <a:prstGeom prst="rect">
            <a:avLst/>
          </a:prstGeom>
        </p:spPr>
      </p:pic>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068" y="4245175"/>
            <a:ext cx="3162364" cy="2458912"/>
          </a:xfrm>
          <a:prstGeom prst="rect">
            <a:avLst/>
          </a:prstGeom>
        </p:spPr>
      </p:pic>
      <p:sp>
        <p:nvSpPr>
          <p:cNvPr id="11" name="Título 1"/>
          <p:cNvSpPr>
            <a:spLocks noGrp="1"/>
          </p:cNvSpPr>
          <p:nvPr>
            <p:ph type="title"/>
          </p:nvPr>
        </p:nvSpPr>
        <p:spPr>
          <a:xfrm>
            <a:off x="3191131" y="117859"/>
            <a:ext cx="8610600" cy="1293028"/>
          </a:xfrm>
        </p:spPr>
        <p:txBody>
          <a:bodyPr/>
          <a:lstStyle/>
          <a:p>
            <a:r>
              <a:rPr lang="es-ES" dirty="0"/>
              <a:t>Instalación de ide</a:t>
            </a:r>
          </a:p>
        </p:txBody>
      </p:sp>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42965" y="264772"/>
            <a:ext cx="1032220" cy="1032220"/>
          </a:xfrm>
          <a:prstGeom prst="rect">
            <a:avLst/>
          </a:prstGeom>
        </p:spPr>
      </p:pic>
      <p:pic>
        <p:nvPicPr>
          <p:cNvPr id="14" name="Imagen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1407" y="4327556"/>
            <a:ext cx="3598826" cy="2149298"/>
          </a:xfrm>
          <a:prstGeom prst="rect">
            <a:avLst/>
          </a:prstGeom>
        </p:spPr>
      </p:pic>
    </p:spTree>
    <p:extLst>
      <p:ext uri="{BB962C8B-B14F-4D97-AF65-F5344CB8AC3E}">
        <p14:creationId xmlns:p14="http://schemas.microsoft.com/office/powerpoint/2010/main" val="3214434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806" y="1363150"/>
            <a:ext cx="9200681" cy="5494850"/>
          </a:xfrm>
          <a:prstGeom prst="rect">
            <a:avLst/>
          </a:prstGeom>
        </p:spPr>
      </p:pic>
      <p:sp>
        <p:nvSpPr>
          <p:cNvPr id="11" name="Título 1"/>
          <p:cNvSpPr>
            <a:spLocks noGrp="1"/>
          </p:cNvSpPr>
          <p:nvPr>
            <p:ph type="title"/>
          </p:nvPr>
        </p:nvSpPr>
        <p:spPr>
          <a:xfrm>
            <a:off x="3191131" y="117859"/>
            <a:ext cx="8610600" cy="1293028"/>
          </a:xfrm>
        </p:spPr>
        <p:txBody>
          <a:bodyPr/>
          <a:lstStyle/>
          <a:p>
            <a:r>
              <a:rPr lang="es-ES" dirty="0"/>
              <a:t>Instalación de ide</a:t>
            </a:r>
          </a:p>
        </p:txBody>
      </p:sp>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2965" y="264772"/>
            <a:ext cx="1032220" cy="1032220"/>
          </a:xfrm>
          <a:prstGeom prst="rect">
            <a:avLst/>
          </a:prstGeom>
        </p:spPr>
      </p:pic>
    </p:spTree>
    <p:extLst>
      <p:ext uri="{BB962C8B-B14F-4D97-AF65-F5344CB8AC3E}">
        <p14:creationId xmlns:p14="http://schemas.microsoft.com/office/powerpoint/2010/main" val="106491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p:cNvSpPr>
            <a:spLocks noGrp="1"/>
          </p:cNvSpPr>
          <p:nvPr>
            <p:ph type="title"/>
          </p:nvPr>
        </p:nvSpPr>
        <p:spPr>
          <a:xfrm>
            <a:off x="3191131" y="117859"/>
            <a:ext cx="8610600" cy="1293028"/>
          </a:xfrm>
        </p:spPr>
        <p:txBody>
          <a:bodyPr/>
          <a:lstStyle/>
          <a:p>
            <a:r>
              <a:rPr lang="es-ES" dirty="0"/>
              <a:t>Instalación de idle</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735" y="248263"/>
            <a:ext cx="1032220" cy="1032220"/>
          </a:xfrm>
          <a:prstGeom prst="rect">
            <a:avLst/>
          </a:prstGeom>
        </p:spPr>
      </p:pic>
      <p:sp>
        <p:nvSpPr>
          <p:cNvPr id="2" name="Rectángulo 1"/>
          <p:cNvSpPr/>
          <p:nvPr/>
        </p:nvSpPr>
        <p:spPr>
          <a:xfrm>
            <a:off x="6025913" y="6136572"/>
            <a:ext cx="6096000" cy="646331"/>
          </a:xfrm>
          <a:prstGeom prst="rect">
            <a:avLst/>
          </a:prstGeom>
          <a:ln>
            <a:solidFill>
              <a:srgbClr val="FF0000"/>
            </a:solidFill>
          </a:ln>
        </p:spPr>
        <p:txBody>
          <a:bodyPr>
            <a:spAutoFit/>
          </a:bodyPr>
          <a:lstStyle/>
          <a:p>
            <a:r>
              <a:rPr lang="es-ES" dirty="0"/>
              <a:t>C:\Users\usuario\AppData\Local\Programs\Python\Python37-32</a:t>
            </a:r>
          </a:p>
        </p:txBody>
      </p:sp>
      <p:sp>
        <p:nvSpPr>
          <p:cNvPr id="4" name="Rectángulo 3"/>
          <p:cNvSpPr/>
          <p:nvPr/>
        </p:nvSpPr>
        <p:spPr>
          <a:xfrm>
            <a:off x="3375426" y="1433940"/>
            <a:ext cx="4390946" cy="369332"/>
          </a:xfrm>
          <a:prstGeom prst="rect">
            <a:avLst/>
          </a:prstGeom>
        </p:spPr>
        <p:txBody>
          <a:bodyPr wrap="none">
            <a:spAutoFit/>
          </a:bodyPr>
          <a:lstStyle/>
          <a:p>
            <a:pPr algn="ctr"/>
            <a:r>
              <a:rPr lang="es-ES" u="sng" dirty="0">
                <a:latin typeface="+mj-lt"/>
              </a:rPr>
              <a:t>IDLE, entorno de desarrollo de Python</a:t>
            </a:r>
            <a:endParaRPr lang="es-ES" i="0" u="sng" dirty="0">
              <a:effectLst/>
              <a:latin typeface="+mj-lt"/>
            </a:endParaRPr>
          </a:p>
        </p:txBody>
      </p:sp>
      <p:sp>
        <p:nvSpPr>
          <p:cNvPr id="5" name="Rectángulo 4"/>
          <p:cNvSpPr/>
          <p:nvPr/>
        </p:nvSpPr>
        <p:spPr>
          <a:xfrm>
            <a:off x="471948" y="2206271"/>
            <a:ext cx="8214852" cy="4154984"/>
          </a:xfrm>
          <a:prstGeom prst="rect">
            <a:avLst/>
          </a:prstGeom>
        </p:spPr>
        <p:txBody>
          <a:bodyPr wrap="square">
            <a:spAutoFit/>
          </a:bodyPr>
          <a:lstStyle/>
          <a:p>
            <a:pPr algn="just">
              <a:lnSpc>
                <a:spcPct val="150000"/>
              </a:lnSpc>
            </a:pPr>
            <a:r>
              <a:rPr lang="es-ES" sz="1600" dirty="0">
                <a:latin typeface="+mj-lt"/>
              </a:rPr>
              <a:t>IDLE (</a:t>
            </a:r>
            <a:r>
              <a:rPr lang="en-US" sz="1600" dirty="0">
                <a:latin typeface="+mj-lt"/>
              </a:rPr>
              <a:t>Integrated Development and Learning Environment</a:t>
            </a:r>
            <a:r>
              <a:rPr lang="es-ES" sz="1600" dirty="0">
                <a:latin typeface="+mj-lt"/>
              </a:rPr>
              <a:t>) es un entorno gráfico de desarrollo elemental que permite editar y ejecutar programas en Python.</a:t>
            </a:r>
          </a:p>
          <a:p>
            <a:pPr algn="just">
              <a:lnSpc>
                <a:spcPct val="150000"/>
              </a:lnSpc>
            </a:pPr>
            <a:endParaRPr lang="es-ES" sz="1600" dirty="0">
              <a:latin typeface="+mj-lt"/>
            </a:endParaRPr>
          </a:p>
          <a:p>
            <a:pPr algn="just">
              <a:lnSpc>
                <a:spcPct val="150000"/>
              </a:lnSpc>
            </a:pPr>
            <a:r>
              <a:rPr lang="es-ES" sz="1600" dirty="0">
                <a:latin typeface="+mj-lt"/>
              </a:rPr>
              <a:t>IDLE es también un entorno interactivo en el que se pueden ejecutar instrucciones sueltas de Python.</a:t>
            </a:r>
          </a:p>
          <a:p>
            <a:pPr algn="just">
              <a:lnSpc>
                <a:spcPct val="150000"/>
              </a:lnSpc>
            </a:pPr>
            <a:endParaRPr lang="es-ES" sz="1600" dirty="0">
              <a:latin typeface="+mj-lt"/>
            </a:endParaRPr>
          </a:p>
          <a:p>
            <a:pPr algn="just">
              <a:lnSpc>
                <a:spcPct val="150000"/>
              </a:lnSpc>
            </a:pPr>
            <a:r>
              <a:rPr lang="es-ES" sz="1600" dirty="0">
                <a:latin typeface="+mj-lt"/>
              </a:rPr>
              <a:t>En Windows, IDLE se distribuye junto con el intérprete de Python, es decir, al instalar Python en Windows también se instala IDLE.</a:t>
            </a:r>
          </a:p>
          <a:p>
            <a:pPr algn="just">
              <a:lnSpc>
                <a:spcPct val="150000"/>
              </a:lnSpc>
            </a:pPr>
            <a:endParaRPr lang="es-ES" sz="1600" dirty="0">
              <a:latin typeface="+mj-lt"/>
            </a:endParaRPr>
          </a:p>
          <a:p>
            <a:pPr algn="just">
              <a:lnSpc>
                <a:spcPct val="150000"/>
              </a:lnSpc>
            </a:pPr>
            <a:r>
              <a:rPr lang="es-ES" sz="1600" dirty="0">
                <a:latin typeface="+mj-lt"/>
              </a:rPr>
              <a:t>En Linux, IDLE se distribuye como una aplicación separada que se puede instalr desde los repositorios de cada distribución.</a:t>
            </a:r>
            <a:endParaRPr lang="es-ES" sz="1600" b="0" i="0" dirty="0">
              <a:effectLst/>
              <a:latin typeface="+mj-lt"/>
            </a:endParaRPr>
          </a:p>
        </p:txBody>
      </p:sp>
      <p:pic>
        <p:nvPicPr>
          <p:cNvPr id="6" name="Imagen 5"/>
          <p:cNvPicPr>
            <a:picLocks noChangeAspect="1"/>
          </p:cNvPicPr>
          <p:nvPr/>
        </p:nvPicPr>
        <p:blipFill>
          <a:blip r:embed="rId3"/>
          <a:stretch>
            <a:fillRect/>
          </a:stretch>
        </p:blipFill>
        <p:spPr>
          <a:xfrm>
            <a:off x="9319544" y="2047650"/>
            <a:ext cx="2400508" cy="3452159"/>
          </a:xfrm>
          <a:prstGeom prst="rect">
            <a:avLst/>
          </a:prstGeom>
        </p:spPr>
      </p:pic>
    </p:spTree>
    <p:extLst>
      <p:ext uri="{BB962C8B-B14F-4D97-AF65-F5344CB8AC3E}">
        <p14:creationId xmlns:p14="http://schemas.microsoft.com/office/powerpoint/2010/main" val="62684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13708B8-9B37-4E4B-8A9A-80B570FCCC01}"/>
              </a:ext>
            </a:extLst>
          </p:cNvPr>
          <p:cNvSpPr txBox="1"/>
          <p:nvPr/>
        </p:nvSpPr>
        <p:spPr>
          <a:xfrm>
            <a:off x="4349491" y="3128946"/>
            <a:ext cx="4519186" cy="830997"/>
          </a:xfrm>
          <a:prstGeom prst="rect">
            <a:avLst/>
          </a:prstGeom>
          <a:noFill/>
        </p:spPr>
        <p:txBody>
          <a:bodyPr wrap="none" rtlCol="0">
            <a:spAutoFit/>
          </a:bodyPr>
          <a:lstStyle/>
          <a:p>
            <a:r>
              <a:rPr lang="es-ES" sz="4800" dirty="0"/>
              <a:t>Primeros</a:t>
            </a:r>
            <a:r>
              <a:rPr lang="es-ES" dirty="0"/>
              <a:t>   </a:t>
            </a:r>
            <a:r>
              <a:rPr lang="es-ES" sz="4800" dirty="0"/>
              <a:t>Pasos</a:t>
            </a:r>
            <a:endParaRPr lang="es-AR" sz="4800" dirty="0"/>
          </a:p>
        </p:txBody>
      </p:sp>
      <p:pic>
        <p:nvPicPr>
          <p:cNvPr id="5" name="Marcador de contenido 3">
            <a:extLst>
              <a:ext uri="{FF2B5EF4-FFF2-40B4-BE49-F238E27FC236}">
                <a16:creationId xmlns:a16="http://schemas.microsoft.com/office/drawing/2014/main" id="{2E839C17-1BBD-416E-B03D-FEDC1A4FC77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75400" y="2967906"/>
            <a:ext cx="995912" cy="992037"/>
          </a:xfrm>
        </p:spPr>
      </p:pic>
    </p:spTree>
    <p:extLst>
      <p:ext uri="{BB962C8B-B14F-4D97-AF65-F5344CB8AC3E}">
        <p14:creationId xmlns:p14="http://schemas.microsoft.com/office/powerpoint/2010/main" val="181020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CuadroTexto"/>
          <p:cNvSpPr txBox="1"/>
          <p:nvPr/>
        </p:nvSpPr>
        <p:spPr>
          <a:xfrm>
            <a:off x="6427960" y="443620"/>
            <a:ext cx="5069941" cy="707886"/>
          </a:xfrm>
          <a:prstGeom prst="rect">
            <a:avLst/>
          </a:prstGeom>
          <a:noFill/>
        </p:spPr>
        <p:txBody>
          <a:bodyPr wrap="square" rtlCol="0">
            <a:spAutoFit/>
          </a:bodyPr>
          <a:lstStyle/>
          <a:p>
            <a:r>
              <a:rPr lang="es-ES" sz="4000" dirty="0">
                <a:latin typeface="Arial" panose="020B0604020202020204" pitchFamily="34" charset="0"/>
                <a:cs typeface="Arial" panose="020B0604020202020204" pitchFamily="34" charset="0"/>
              </a:rPr>
              <a:t>Python – Variables</a:t>
            </a:r>
          </a:p>
        </p:txBody>
      </p:sp>
      <p:sp>
        <p:nvSpPr>
          <p:cNvPr id="5" name="4 Rectángulo"/>
          <p:cNvSpPr/>
          <p:nvPr/>
        </p:nvSpPr>
        <p:spPr>
          <a:xfrm>
            <a:off x="1061364" y="1486484"/>
            <a:ext cx="3836561" cy="1338828"/>
          </a:xfrm>
          <a:prstGeom prst="rect">
            <a:avLst/>
          </a:prstGeom>
          <a:solidFill>
            <a:schemeClr val="bg1"/>
          </a:solidFill>
          <a:ln>
            <a:solidFill>
              <a:schemeClr val="tx1"/>
            </a:solidFill>
          </a:ln>
        </p:spPr>
        <p:txBody>
          <a:bodyPr wrap="square">
            <a:spAutoFit/>
          </a:bodyPr>
          <a:lstStyle/>
          <a:p>
            <a:pPr>
              <a:lnSpc>
                <a:spcPct val="150000"/>
              </a:lnSpc>
            </a:pPr>
            <a:r>
              <a:rPr lang="pt-BR" dirty="0">
                <a:effectLst/>
              </a:rPr>
              <a:t>&gt;&gt;&gt;a = 3</a:t>
            </a:r>
          </a:p>
          <a:p>
            <a:pPr>
              <a:lnSpc>
                <a:spcPct val="150000"/>
              </a:lnSpc>
            </a:pPr>
            <a:r>
              <a:rPr lang="pt-BR" dirty="0">
                <a:effectLst/>
              </a:rPr>
              <a:t>&gt;&gt;&gt;a = 'Entrada'</a:t>
            </a:r>
          </a:p>
          <a:p>
            <a:pPr>
              <a:lnSpc>
                <a:spcPct val="150000"/>
              </a:lnSpc>
            </a:pPr>
            <a:r>
              <a:rPr lang="pt-BR" dirty="0">
                <a:effectLst/>
              </a:rPr>
              <a:t>&gt;&gt;&gt;a = 0,7172</a:t>
            </a:r>
            <a:r>
              <a:rPr lang="pt-BR" dirty="0">
                <a:solidFill>
                  <a:schemeClr val="bg1">
                    <a:lumMod val="95000"/>
                  </a:schemeClr>
                </a:solidFill>
                <a:effectLst/>
              </a:rPr>
              <a:t> </a:t>
            </a:r>
            <a:endParaRPr lang="es-ES" dirty="0">
              <a:solidFill>
                <a:schemeClr val="bg1">
                  <a:lumMod val="95000"/>
                </a:schemeClr>
              </a:solidFill>
            </a:endParaRPr>
          </a:p>
        </p:txBody>
      </p:sp>
      <p:sp>
        <p:nvSpPr>
          <p:cNvPr id="6" name="5 Rectángulo"/>
          <p:cNvSpPr/>
          <p:nvPr/>
        </p:nvSpPr>
        <p:spPr>
          <a:xfrm>
            <a:off x="1061363" y="3005988"/>
            <a:ext cx="3836561" cy="2585323"/>
          </a:xfrm>
          <a:prstGeom prst="rect">
            <a:avLst/>
          </a:prstGeom>
          <a:solidFill>
            <a:schemeClr val="bg1"/>
          </a:solidFill>
          <a:ln>
            <a:solidFill>
              <a:schemeClr val="tx1"/>
            </a:solidFill>
          </a:ln>
        </p:spPr>
        <p:txBody>
          <a:bodyPr wrap="square">
            <a:spAutoFit/>
          </a:bodyPr>
          <a:lstStyle/>
          <a:p>
            <a:pPr>
              <a:lnSpc>
                <a:spcPct val="150000"/>
              </a:lnSpc>
            </a:pPr>
            <a:r>
              <a:rPr lang="en-US" dirty="0"/>
              <a:t>&gt;&gt;&gt; a=3	 </a:t>
            </a:r>
          </a:p>
          <a:p>
            <a:pPr>
              <a:lnSpc>
                <a:spcPct val="150000"/>
              </a:lnSpc>
            </a:pPr>
            <a:r>
              <a:rPr lang="en-US" dirty="0"/>
              <a:t>&gt;&gt;&gt; type(a)	 </a:t>
            </a:r>
          </a:p>
          <a:p>
            <a:pPr>
              <a:lnSpc>
                <a:spcPct val="150000"/>
              </a:lnSpc>
            </a:pPr>
            <a:r>
              <a:rPr lang="en-US" dirty="0"/>
              <a:t>&lt;class 'int'&gt;</a:t>
            </a:r>
          </a:p>
          <a:p>
            <a:pPr>
              <a:lnSpc>
                <a:spcPct val="150000"/>
              </a:lnSpc>
            </a:pPr>
            <a:r>
              <a:rPr lang="en-US" dirty="0"/>
              <a:t>&gt;&gt;&gt; a = "Entrada"	 </a:t>
            </a:r>
          </a:p>
          <a:p>
            <a:pPr>
              <a:lnSpc>
                <a:spcPct val="150000"/>
              </a:lnSpc>
            </a:pPr>
            <a:r>
              <a:rPr lang="en-US" dirty="0"/>
              <a:t>&gt;&gt;&gt; type(a)	 </a:t>
            </a:r>
          </a:p>
          <a:p>
            <a:pPr>
              <a:lnSpc>
                <a:spcPct val="150000"/>
              </a:lnSpc>
            </a:pPr>
            <a:r>
              <a:rPr lang="en-US" dirty="0"/>
              <a:t>&lt;class 'str'&gt;</a:t>
            </a:r>
            <a:endParaRPr lang="es-ES" dirty="0"/>
          </a:p>
        </p:txBody>
      </p:sp>
      <p:sp>
        <p:nvSpPr>
          <p:cNvPr id="7" name="6 Rectángulo"/>
          <p:cNvSpPr/>
          <p:nvPr/>
        </p:nvSpPr>
        <p:spPr>
          <a:xfrm>
            <a:off x="1061362" y="5771987"/>
            <a:ext cx="3836561" cy="923330"/>
          </a:xfrm>
          <a:prstGeom prst="rect">
            <a:avLst/>
          </a:prstGeom>
          <a:solidFill>
            <a:schemeClr val="bg1"/>
          </a:solidFill>
          <a:ln>
            <a:solidFill>
              <a:schemeClr val="tx1"/>
            </a:solidFill>
          </a:ln>
        </p:spPr>
        <p:txBody>
          <a:bodyPr wrap="square">
            <a:spAutoFit/>
          </a:bodyPr>
          <a:lstStyle/>
          <a:p>
            <a:r>
              <a:rPr lang="es-ES" dirty="0"/>
              <a:t>&gt;&gt;&gt; Puerto_salida  =  20</a:t>
            </a:r>
          </a:p>
          <a:p>
            <a:r>
              <a:rPr lang="es-ES" dirty="0"/>
              <a:t>&gt;&gt;&gt; id(Puerto_Salida) </a:t>
            </a:r>
          </a:p>
          <a:p>
            <a:r>
              <a:rPr lang="es-ES" dirty="0"/>
              <a:t>264489392</a:t>
            </a:r>
          </a:p>
        </p:txBody>
      </p:sp>
      <p:sp>
        <p:nvSpPr>
          <p:cNvPr id="8" name="7 CuadroTexto"/>
          <p:cNvSpPr txBox="1"/>
          <p:nvPr/>
        </p:nvSpPr>
        <p:spPr>
          <a:xfrm>
            <a:off x="5543058" y="1751955"/>
            <a:ext cx="5807360" cy="4303871"/>
          </a:xfrm>
          <a:prstGeom prst="rect">
            <a:avLst/>
          </a:prstGeom>
          <a:noFill/>
        </p:spPr>
        <p:txBody>
          <a:bodyPr wrap="square" rtlCol="0">
            <a:spAutoFit/>
          </a:bodyPr>
          <a:lstStyle/>
          <a:p>
            <a:pPr algn="just">
              <a:lnSpc>
                <a:spcPct val="200000"/>
              </a:lnSpc>
            </a:pPr>
            <a:r>
              <a:rPr lang="es-ES" sz="2000" dirty="0"/>
              <a:t>La Variable no tiene un tipo, ya que el dato esta asociado a un objeto.</a:t>
            </a:r>
          </a:p>
          <a:p>
            <a:pPr algn="just">
              <a:lnSpc>
                <a:spcPct val="200000"/>
              </a:lnSpc>
            </a:pPr>
            <a:r>
              <a:rPr lang="es-ES" sz="2000" dirty="0"/>
              <a:t>“a” hace referencia a diferentes objetos.</a:t>
            </a:r>
          </a:p>
          <a:p>
            <a:pPr algn="just">
              <a:lnSpc>
                <a:spcPct val="200000"/>
              </a:lnSpc>
            </a:pPr>
            <a:endParaRPr lang="es-ES" sz="2000" dirty="0"/>
          </a:p>
          <a:p>
            <a:pPr algn="just">
              <a:lnSpc>
                <a:spcPct val="200000"/>
              </a:lnSpc>
            </a:pPr>
            <a:r>
              <a:rPr lang="es-ES" sz="2000" b="1" i="1" dirty="0"/>
              <a:t>Una variable hace referencia a un determinado objeto en un determinado espacio de tiempo</a:t>
            </a:r>
            <a:r>
              <a:rPr lang="es-ES" sz="2000" dirty="0"/>
              <a:t>.</a:t>
            </a:r>
          </a:p>
        </p:txBody>
      </p:sp>
    </p:spTree>
    <p:extLst>
      <p:ext uri="{BB962C8B-B14F-4D97-AF65-F5344CB8AC3E}">
        <p14:creationId xmlns:p14="http://schemas.microsoft.com/office/powerpoint/2010/main" val="648339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6427960" y="443620"/>
            <a:ext cx="5069941" cy="1323439"/>
          </a:xfrm>
          <a:prstGeom prst="rect">
            <a:avLst/>
          </a:prstGeom>
          <a:noFill/>
        </p:spPr>
        <p:txBody>
          <a:bodyPr wrap="square" rtlCol="0">
            <a:spAutoFit/>
          </a:bodyPr>
          <a:lstStyle/>
          <a:p>
            <a:r>
              <a:rPr lang="es-ES" sz="4000" dirty="0">
                <a:latin typeface="Arial" panose="020B0604020202020204" pitchFamily="34" charset="0"/>
                <a:cs typeface="Arial" panose="020B0604020202020204" pitchFamily="34" charset="0"/>
              </a:rPr>
              <a:t>Python – Tipos de Variables</a:t>
            </a:r>
          </a:p>
        </p:txBody>
      </p:sp>
      <p:sp>
        <p:nvSpPr>
          <p:cNvPr id="8" name="Rectángulo 7"/>
          <p:cNvSpPr/>
          <p:nvPr/>
        </p:nvSpPr>
        <p:spPr>
          <a:xfrm>
            <a:off x="621792" y="1401402"/>
            <a:ext cx="7729728" cy="5112105"/>
          </a:xfrm>
          <a:prstGeom prst="rect">
            <a:avLst/>
          </a:prstGeom>
        </p:spPr>
        <p:txBody>
          <a:bodyPr wrap="square">
            <a:spAutoFit/>
          </a:bodyPr>
          <a:lstStyle/>
          <a:p>
            <a:pPr marL="457200" indent="-457200">
              <a:lnSpc>
                <a:spcPct val="150000"/>
              </a:lnSpc>
              <a:buFont typeface="Arial" panose="020B0604020202020204" pitchFamily="34" charset="0"/>
              <a:buChar char="•"/>
            </a:pPr>
            <a:r>
              <a:rPr lang="es-AR" sz="2000" dirty="0"/>
              <a:t>Text Type: </a:t>
            </a:r>
            <a:r>
              <a:rPr lang="es-AR" sz="2000" i="1" dirty="0"/>
              <a:t>str</a:t>
            </a:r>
          </a:p>
          <a:p>
            <a:pPr marL="914400" lvl="1" indent="-457200">
              <a:lnSpc>
                <a:spcPct val="150000"/>
              </a:lnSpc>
              <a:buFont typeface="Wingdings" panose="05000000000000000000" pitchFamily="2" charset="2"/>
              <a:buChar char="ü"/>
            </a:pPr>
            <a:r>
              <a:rPr lang="es-AR" sz="2000" dirty="0"/>
              <a:t>Nombre =  “Maria” </a:t>
            </a:r>
          </a:p>
          <a:p>
            <a:pPr marL="914400" lvl="1" indent="-457200">
              <a:lnSpc>
                <a:spcPct val="150000"/>
              </a:lnSpc>
              <a:buFont typeface="Wingdings" panose="05000000000000000000" pitchFamily="2" charset="2"/>
              <a:buChar char="ü"/>
            </a:pPr>
            <a:r>
              <a:rPr lang="es-AR" sz="2000" dirty="0"/>
              <a:t>Ip = </a:t>
            </a:r>
            <a:r>
              <a:rPr lang="es-AR" sz="2000" b="1" dirty="0"/>
              <a:t>‘</a:t>
            </a:r>
            <a:r>
              <a:rPr lang="es-AR" sz="2000" dirty="0"/>
              <a:t>10.2.48.19</a:t>
            </a:r>
            <a:r>
              <a:rPr lang="es-AR" sz="2000" b="1" dirty="0"/>
              <a:t>’</a:t>
            </a:r>
          </a:p>
          <a:p>
            <a:pPr marL="457200" indent="-457200">
              <a:lnSpc>
                <a:spcPct val="150000"/>
              </a:lnSpc>
              <a:buFont typeface="Arial" panose="020B0604020202020204" pitchFamily="34" charset="0"/>
              <a:buChar char="•"/>
            </a:pPr>
            <a:r>
              <a:rPr lang="es-AR" sz="2000" dirty="0"/>
              <a:t>Numeric Types:	</a:t>
            </a:r>
            <a:r>
              <a:rPr lang="es-AR" sz="2000" i="1" dirty="0"/>
              <a:t>int, float, complex</a:t>
            </a:r>
          </a:p>
          <a:p>
            <a:pPr marL="914400" lvl="1" indent="-457200">
              <a:lnSpc>
                <a:spcPct val="150000"/>
              </a:lnSpc>
              <a:buFont typeface="Wingdings" panose="05000000000000000000" pitchFamily="2" charset="2"/>
              <a:buChar char="ü"/>
            </a:pPr>
            <a:r>
              <a:rPr lang="es-AR" sz="2000" dirty="0"/>
              <a:t>Edad = 20</a:t>
            </a:r>
          </a:p>
          <a:p>
            <a:pPr marL="914400" lvl="1" indent="-457200">
              <a:lnSpc>
                <a:spcPct val="150000"/>
              </a:lnSpc>
              <a:buFont typeface="Wingdings" panose="05000000000000000000" pitchFamily="2" charset="2"/>
              <a:buChar char="ü"/>
            </a:pPr>
            <a:r>
              <a:rPr lang="es-AR" sz="2000" dirty="0"/>
              <a:t>Promedio= 8,92</a:t>
            </a:r>
          </a:p>
          <a:p>
            <a:pPr marL="914400" lvl="1" indent="-457200">
              <a:lnSpc>
                <a:spcPct val="150000"/>
              </a:lnSpc>
              <a:buFont typeface="Wingdings" panose="05000000000000000000" pitchFamily="2" charset="2"/>
              <a:buChar char="ü"/>
            </a:pPr>
            <a:r>
              <a:rPr lang="es-AR" sz="2000" dirty="0"/>
              <a:t>x= 8j</a:t>
            </a:r>
          </a:p>
          <a:p>
            <a:pPr marL="457200" indent="-457200">
              <a:lnSpc>
                <a:spcPct val="150000"/>
              </a:lnSpc>
              <a:buFont typeface="Arial" panose="020B0604020202020204" pitchFamily="34" charset="0"/>
              <a:buChar char="•"/>
            </a:pPr>
            <a:r>
              <a:rPr lang="es-AR" sz="2000" dirty="0"/>
              <a:t>Sequence Types: </a:t>
            </a:r>
            <a:r>
              <a:rPr lang="es-AR" sz="2000" i="1" dirty="0"/>
              <a:t>list, tuple, range</a:t>
            </a:r>
          </a:p>
          <a:p>
            <a:pPr marL="914400" lvl="1" indent="-457200">
              <a:lnSpc>
                <a:spcPct val="150000"/>
              </a:lnSpc>
              <a:buFont typeface="Wingdings" panose="05000000000000000000" pitchFamily="2" charset="2"/>
              <a:buChar char="ü"/>
            </a:pPr>
            <a:r>
              <a:rPr lang="es-AR" sz="2000" dirty="0"/>
              <a:t>Frutas = [“Manzana", "banana", “pera"]</a:t>
            </a:r>
          </a:p>
          <a:p>
            <a:pPr marL="914400" lvl="1" indent="-457200">
              <a:lnSpc>
                <a:spcPct val="150000"/>
              </a:lnSpc>
              <a:buFont typeface="Wingdings" panose="05000000000000000000" pitchFamily="2" charset="2"/>
              <a:buChar char="ü"/>
            </a:pPr>
            <a:r>
              <a:rPr lang="es-AR" sz="2000" dirty="0"/>
              <a:t>Frutas = (“Manzana", "banana", “pera“)</a:t>
            </a:r>
          </a:p>
          <a:p>
            <a:pPr marL="914400" lvl="1" indent="-457200">
              <a:lnSpc>
                <a:spcPct val="150000"/>
              </a:lnSpc>
              <a:buFont typeface="Wingdings" panose="05000000000000000000" pitchFamily="2" charset="2"/>
              <a:buChar char="ü"/>
            </a:pPr>
            <a:r>
              <a:rPr lang="es-AR" sz="2000" dirty="0"/>
              <a:t>x = range(6)</a:t>
            </a:r>
          </a:p>
        </p:txBody>
      </p:sp>
    </p:spTree>
    <p:extLst>
      <p:ext uri="{BB962C8B-B14F-4D97-AF65-F5344CB8AC3E}">
        <p14:creationId xmlns:p14="http://schemas.microsoft.com/office/powerpoint/2010/main" val="2110084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0 CuadroTexto"/>
          <p:cNvSpPr txBox="1"/>
          <p:nvPr/>
        </p:nvSpPr>
        <p:spPr>
          <a:xfrm>
            <a:off x="6427960" y="443620"/>
            <a:ext cx="5069941" cy="1323439"/>
          </a:xfrm>
          <a:prstGeom prst="rect">
            <a:avLst/>
          </a:prstGeom>
          <a:noFill/>
        </p:spPr>
        <p:txBody>
          <a:bodyPr wrap="square" rtlCol="0">
            <a:spAutoFit/>
          </a:bodyPr>
          <a:lstStyle/>
          <a:p>
            <a:r>
              <a:rPr lang="es-ES" sz="4000" dirty="0">
                <a:latin typeface="Arial" panose="020B0604020202020204" pitchFamily="34" charset="0"/>
                <a:cs typeface="Arial" panose="020B0604020202020204" pitchFamily="34" charset="0"/>
              </a:rPr>
              <a:t>Python – Tipos de Variables</a:t>
            </a:r>
          </a:p>
        </p:txBody>
      </p:sp>
      <p:sp>
        <p:nvSpPr>
          <p:cNvPr id="5" name="Rectángulo 4"/>
          <p:cNvSpPr/>
          <p:nvPr/>
        </p:nvSpPr>
        <p:spPr>
          <a:xfrm>
            <a:off x="682752" y="2023194"/>
            <a:ext cx="7729728" cy="2862322"/>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t>Mapping Type:	 dict</a:t>
            </a:r>
          </a:p>
          <a:p>
            <a:pPr marL="914400" lvl="1" indent="-457200">
              <a:lnSpc>
                <a:spcPct val="150000"/>
              </a:lnSpc>
              <a:buFont typeface="Wingdings" panose="05000000000000000000" pitchFamily="2" charset="2"/>
              <a:buChar char="ü"/>
            </a:pPr>
            <a:r>
              <a:rPr lang="en-US" sz="2400" dirty="0"/>
              <a:t>x = {“nombre" : "José", “Edad" : 36}</a:t>
            </a:r>
          </a:p>
          <a:p>
            <a:pPr marL="457200" indent="-457200">
              <a:lnSpc>
                <a:spcPct val="150000"/>
              </a:lnSpc>
              <a:buFont typeface="Arial" panose="020B0604020202020204" pitchFamily="34" charset="0"/>
              <a:buChar char="•"/>
            </a:pPr>
            <a:r>
              <a:rPr lang="en-US" sz="2400" dirty="0"/>
              <a:t>Boolean Type:	bool</a:t>
            </a:r>
          </a:p>
          <a:p>
            <a:pPr marL="914400" lvl="1" indent="-457200">
              <a:lnSpc>
                <a:spcPct val="150000"/>
              </a:lnSpc>
              <a:buFont typeface="Wingdings" panose="05000000000000000000" pitchFamily="2" charset="2"/>
              <a:buChar char="ü"/>
            </a:pPr>
            <a:r>
              <a:rPr lang="es-AR" sz="2400" dirty="0"/>
              <a:t>x = True</a:t>
            </a:r>
          </a:p>
          <a:p>
            <a:pPr marL="914400" lvl="1" indent="-457200">
              <a:lnSpc>
                <a:spcPct val="150000"/>
              </a:lnSpc>
              <a:buFont typeface="Wingdings" panose="05000000000000000000" pitchFamily="2" charset="2"/>
              <a:buChar char="ü"/>
            </a:pPr>
            <a:r>
              <a:rPr lang="es-AR" sz="2400" dirty="0"/>
              <a:t>y= False</a:t>
            </a:r>
            <a:endParaRPr lang="en-US" sz="2400" dirty="0"/>
          </a:p>
        </p:txBody>
      </p:sp>
    </p:spTree>
    <p:extLst>
      <p:ext uri="{BB962C8B-B14F-4D97-AF65-F5344CB8AC3E}">
        <p14:creationId xmlns:p14="http://schemas.microsoft.com/office/powerpoint/2010/main" val="244781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dvance your career with Python – The MfanyiKazi°° World">
            <a:extLst>
              <a:ext uri="{FF2B5EF4-FFF2-40B4-BE49-F238E27FC236}">
                <a16:creationId xmlns:a16="http://schemas.microsoft.com/office/drawing/2014/main" id="{CADE9C03-4913-4B0E-8030-558BECBDAE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7177" y="1098550"/>
            <a:ext cx="7744098" cy="529381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A2F896C3-6129-4025-BCFA-6CF181FDC052}"/>
              </a:ext>
            </a:extLst>
          </p:cNvPr>
          <p:cNvSpPr>
            <a:spLocks noGrp="1"/>
          </p:cNvSpPr>
          <p:nvPr>
            <p:ph type="title"/>
          </p:nvPr>
        </p:nvSpPr>
        <p:spPr>
          <a:xfrm>
            <a:off x="838200" y="365125"/>
            <a:ext cx="10515600" cy="733425"/>
          </a:xfrm>
        </p:spPr>
        <p:txBody>
          <a:bodyPr/>
          <a:lstStyle/>
          <a:p>
            <a:r>
              <a:rPr lang="es-ES" dirty="0" err="1"/>
              <a:t>Why</a:t>
            </a:r>
            <a:r>
              <a:rPr lang="es-ES" dirty="0"/>
              <a:t>?</a:t>
            </a:r>
          </a:p>
        </p:txBody>
      </p:sp>
    </p:spTree>
    <p:extLst>
      <p:ext uri="{BB962C8B-B14F-4D97-AF65-F5344CB8AC3E}">
        <p14:creationId xmlns:p14="http://schemas.microsoft.com/office/powerpoint/2010/main" val="2750897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443119" y="509817"/>
            <a:ext cx="7596951" cy="646331"/>
          </a:xfrm>
          <a:prstGeom prst="rect">
            <a:avLst/>
          </a:prstGeom>
        </p:spPr>
        <p:txBody>
          <a:bodyPr wrap="none">
            <a:spAutoFit/>
          </a:bodyPr>
          <a:lstStyle/>
          <a:p>
            <a:r>
              <a:rPr lang="es-ES" sz="3600" dirty="0">
                <a:latin typeface="Arial" panose="020B0604020202020204" pitchFamily="34" charset="0"/>
                <a:cs typeface="Arial" panose="020B0604020202020204" pitchFamily="34" charset="0"/>
              </a:rPr>
              <a:t>Python – Operadores Relacionables</a:t>
            </a:r>
          </a:p>
        </p:txBody>
      </p:sp>
      <p:sp>
        <p:nvSpPr>
          <p:cNvPr id="5" name="4 Rectángulo"/>
          <p:cNvSpPr/>
          <p:nvPr/>
        </p:nvSpPr>
        <p:spPr>
          <a:xfrm>
            <a:off x="371888" y="1565717"/>
            <a:ext cx="2302297" cy="369332"/>
          </a:xfrm>
          <a:prstGeom prst="rect">
            <a:avLst/>
          </a:prstGeom>
        </p:spPr>
        <p:txBody>
          <a:bodyPr wrap="none">
            <a:spAutoFit/>
          </a:bodyPr>
          <a:lstStyle/>
          <a:p>
            <a:pPr marL="285750" indent="-285750">
              <a:buFont typeface="Arial" panose="020B0604020202020204" pitchFamily="34" charset="0"/>
              <a:buChar char="•"/>
            </a:pPr>
            <a:r>
              <a:rPr lang="es-ES" dirty="0"/>
              <a:t>Operador == (Igual)</a:t>
            </a:r>
          </a:p>
        </p:txBody>
      </p:sp>
      <p:sp>
        <p:nvSpPr>
          <p:cNvPr id="6" name="Rectangle 1"/>
          <p:cNvSpPr>
            <a:spLocks noChangeArrowheads="1"/>
          </p:cNvSpPr>
          <p:nvPr/>
        </p:nvSpPr>
        <p:spPr bwMode="auto">
          <a:xfrm>
            <a:off x="681604" y="1935049"/>
            <a:ext cx="85324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altLang="es-ES" sz="1600" dirty="0"/>
              <a:t>El operador == evalúa que los valores sean iguales para varios tipos de datos. </a:t>
            </a:r>
          </a:p>
        </p:txBody>
      </p:sp>
      <p:sp>
        <p:nvSpPr>
          <p:cNvPr id="7" name="Rectangle 2"/>
          <p:cNvSpPr>
            <a:spLocks noChangeArrowheads="1"/>
          </p:cNvSpPr>
          <p:nvPr/>
        </p:nvSpPr>
        <p:spPr bwMode="auto">
          <a:xfrm>
            <a:off x="681604" y="2337629"/>
            <a:ext cx="3257623" cy="2246769"/>
          </a:xfrm>
          <a:prstGeom prst="rect">
            <a:avLst/>
          </a:prstGeom>
          <a:solidFill>
            <a:schemeClr val="bg1"/>
          </a:solidFill>
          <a:ln>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&gt;&gt;&gt; 5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&gt;&gt;&gt; 5 == 5</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&gt;&gt;&gt; "Puerto"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False</a:t>
            </a:r>
          </a:p>
          <a:p>
            <a:pPr lvl="0" eaLnBrk="0" fontAlgn="base" hangingPunct="0">
              <a:spcBef>
                <a:spcPct val="0"/>
              </a:spcBef>
              <a:spcAft>
                <a:spcPct val="0"/>
              </a:spcAf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&gt;&gt;&gt; “</a:t>
            </a:r>
            <a:r>
              <a:rPr lang="es-ES" altLang="es-ES" sz="1400" dirty="0">
                <a:latin typeface="Arial" panose="020B0604020202020204" pitchFamily="34" charset="0"/>
                <a:cs typeface="Arial" panose="020B0604020202020204" pitchFamily="34" charset="0"/>
              </a:rPr>
              <a:t>192.168.0.1</a:t>
            </a: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 "</a:t>
            </a:r>
            <a:r>
              <a:rPr lang="es-ES" altLang="es-ES" sz="1400" dirty="0">
                <a:latin typeface="Arial" panose="020B0604020202020204" pitchFamily="34" charset="0"/>
                <a:cs typeface="Arial" panose="020B0604020202020204" pitchFamily="34" charset="0"/>
              </a:rPr>
              <a:t> 192.168.0.1"  </a:t>
            </a:r>
            <a:endParaRPr kumimoji="0" lang="es-ES" altLang="es-ES" sz="14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True </a:t>
            </a:r>
          </a:p>
          <a:p>
            <a:pPr lvl="0" eaLnBrk="0" fontAlgn="base" hangingPunct="0">
              <a:spcBef>
                <a:spcPct val="0"/>
              </a:spcBef>
              <a:spcAft>
                <a:spcPct val="0"/>
              </a:spcAf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&gt;&gt;&gt; type(“</a:t>
            </a:r>
            <a:r>
              <a:rPr lang="es-ES" altLang="es-ES" sz="1400" dirty="0">
                <a:latin typeface="Arial" panose="020B0604020202020204" pitchFamily="34" charset="0"/>
                <a:cs typeface="Arial" panose="020B0604020202020204" pitchFamily="34" charset="0"/>
              </a:rPr>
              <a:t>192.168.0.1" ) </a:t>
            </a: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str</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effectLst/>
                <a:latin typeface="Arial" panose="020B0604020202020204" pitchFamily="34" charset="0"/>
                <a:cs typeface="Arial" panose="020B0604020202020204" pitchFamily="34" charset="0"/>
              </a:rPr>
              <a:t> True </a:t>
            </a:r>
          </a:p>
        </p:txBody>
      </p:sp>
      <p:sp>
        <p:nvSpPr>
          <p:cNvPr id="8" name="7 Rectángulo"/>
          <p:cNvSpPr/>
          <p:nvPr/>
        </p:nvSpPr>
        <p:spPr>
          <a:xfrm>
            <a:off x="371888" y="4722241"/>
            <a:ext cx="3223959" cy="2354491"/>
          </a:xfrm>
          <a:prstGeom prst="rect">
            <a:avLst/>
          </a:prstGeom>
        </p:spPr>
        <p:txBody>
          <a:bodyPr wrap="none">
            <a:spAutoFit/>
          </a:bodyPr>
          <a:lstStyle/>
          <a:p>
            <a:pPr marL="285750" indent="-285750">
              <a:lnSpc>
                <a:spcPct val="150000"/>
              </a:lnSpc>
              <a:buFont typeface="Arial" panose="020B0604020202020204" pitchFamily="34" charset="0"/>
              <a:buChar char="•"/>
            </a:pPr>
            <a:r>
              <a:rPr lang="es-ES" sz="1600" dirty="0"/>
              <a:t>Operador != (Distinto)</a:t>
            </a:r>
          </a:p>
          <a:p>
            <a:pPr marL="285750" indent="-285750">
              <a:lnSpc>
                <a:spcPct val="150000"/>
              </a:lnSpc>
              <a:buFont typeface="Arial" panose="020B0604020202020204" pitchFamily="34" charset="0"/>
              <a:buChar char="•"/>
            </a:pPr>
            <a:r>
              <a:rPr lang="es-ES" sz="1600" dirty="0"/>
              <a:t>Operador &lt;  (Menor)</a:t>
            </a:r>
          </a:p>
          <a:p>
            <a:pPr marL="285750" indent="-285750">
              <a:lnSpc>
                <a:spcPct val="150000"/>
              </a:lnSpc>
              <a:buFont typeface="Arial" panose="020B0604020202020204" pitchFamily="34" charset="0"/>
              <a:buChar char="•"/>
            </a:pPr>
            <a:r>
              <a:rPr lang="es-ES" sz="1600" dirty="0"/>
              <a:t>Operador &gt; (Mayor)</a:t>
            </a:r>
          </a:p>
          <a:p>
            <a:pPr marL="285750" indent="-285750">
              <a:lnSpc>
                <a:spcPct val="150000"/>
              </a:lnSpc>
              <a:buFont typeface="Arial" panose="020B0604020202020204" pitchFamily="34" charset="0"/>
              <a:buChar char="•"/>
            </a:pPr>
            <a:r>
              <a:rPr lang="es-ES" sz="1600" dirty="0"/>
              <a:t>Operador &lt;=  (Menor Igual)</a:t>
            </a:r>
          </a:p>
          <a:p>
            <a:pPr marL="285750" indent="-285750">
              <a:lnSpc>
                <a:spcPct val="150000"/>
              </a:lnSpc>
              <a:buFont typeface="Arial" panose="020B0604020202020204" pitchFamily="34" charset="0"/>
              <a:buChar char="•"/>
            </a:pPr>
            <a:r>
              <a:rPr lang="es-ES" sz="1600" dirty="0"/>
              <a:t>Operador &gt;=(Mayor Igual)</a:t>
            </a:r>
          </a:p>
          <a:p>
            <a:pPr>
              <a:lnSpc>
                <a:spcPct val="150000"/>
              </a:lnSpc>
            </a:pPr>
            <a:endParaRPr lang="es-ES" sz="1600" dirty="0"/>
          </a:p>
        </p:txBody>
      </p:sp>
    </p:spTree>
    <p:extLst>
      <p:ext uri="{BB962C8B-B14F-4D97-AF65-F5344CB8AC3E}">
        <p14:creationId xmlns:p14="http://schemas.microsoft.com/office/powerpoint/2010/main" val="3976742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27833" y="473142"/>
            <a:ext cx="6601487"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Cadenas de Datos</a:t>
            </a:r>
            <a:endParaRPr lang="es-ES" sz="4000" dirty="0"/>
          </a:p>
        </p:txBody>
      </p:sp>
      <p:sp>
        <p:nvSpPr>
          <p:cNvPr id="5" name="4 Rectángulo"/>
          <p:cNvSpPr/>
          <p:nvPr/>
        </p:nvSpPr>
        <p:spPr>
          <a:xfrm>
            <a:off x="507695" y="1549896"/>
            <a:ext cx="10940965" cy="646331"/>
          </a:xfrm>
          <a:prstGeom prst="rect">
            <a:avLst/>
          </a:prstGeom>
        </p:spPr>
        <p:txBody>
          <a:bodyPr wrap="square">
            <a:spAutoFit/>
          </a:bodyPr>
          <a:lstStyle/>
          <a:p>
            <a:r>
              <a:rPr lang="es-ES" dirty="0"/>
              <a:t>Las cadenas no son más que caracteres encerrado entre comillas simples (‘cadena’) o dobles (“cadena”).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352" y="2327415"/>
            <a:ext cx="55816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7 CuadroTexto"/>
          <p:cNvSpPr txBox="1"/>
          <p:nvPr/>
        </p:nvSpPr>
        <p:spPr>
          <a:xfrm>
            <a:off x="854944" y="3765872"/>
            <a:ext cx="3088212" cy="1477328"/>
          </a:xfrm>
          <a:prstGeom prst="rect">
            <a:avLst/>
          </a:prstGeom>
          <a:solidFill>
            <a:schemeClr val="bg1"/>
          </a:solidFill>
          <a:ln>
            <a:solidFill>
              <a:schemeClr val="tx1"/>
            </a:solidFill>
          </a:ln>
        </p:spPr>
        <p:txBody>
          <a:bodyPr wrap="square" rtlCol="0">
            <a:spAutoFit/>
          </a:bodyPr>
          <a:lstStyle/>
          <a:p>
            <a:r>
              <a:rPr lang="es-ES" dirty="0"/>
              <a:t>&gt;&gt;&gt;texto1= “Hola Mundo”</a:t>
            </a:r>
          </a:p>
          <a:p>
            <a:r>
              <a:rPr lang="es-ES" dirty="0"/>
              <a:t>&gt;&gt;&gt;texto2=‘Hola Mundo’</a:t>
            </a:r>
          </a:p>
          <a:p>
            <a:r>
              <a:rPr lang="es-ES" dirty="0"/>
              <a:t>&gt;&gt;&gt;Print(texto1)</a:t>
            </a:r>
          </a:p>
          <a:p>
            <a:r>
              <a:rPr lang="es-ES" dirty="0"/>
              <a:t>&gt;&gt;&gt;Print (texto2)</a:t>
            </a:r>
          </a:p>
          <a:p>
            <a:r>
              <a:rPr lang="es-ES" dirty="0"/>
              <a:t>&gt;&gt;&gt;Print(“Hola Mundo”)</a:t>
            </a:r>
          </a:p>
        </p:txBody>
      </p:sp>
      <p:sp>
        <p:nvSpPr>
          <p:cNvPr id="8" name="9 CuadroTexto"/>
          <p:cNvSpPr txBox="1"/>
          <p:nvPr/>
        </p:nvSpPr>
        <p:spPr>
          <a:xfrm>
            <a:off x="4580440" y="3749802"/>
            <a:ext cx="3031120" cy="923330"/>
          </a:xfrm>
          <a:prstGeom prst="rect">
            <a:avLst/>
          </a:prstGeom>
          <a:solidFill>
            <a:schemeClr val="bg1"/>
          </a:solidFill>
          <a:ln>
            <a:solidFill>
              <a:schemeClr val="tx1"/>
            </a:solidFill>
          </a:ln>
        </p:spPr>
        <p:txBody>
          <a:bodyPr wrap="square" rtlCol="0">
            <a:spAutoFit/>
          </a:bodyPr>
          <a:lstStyle/>
          <a:p>
            <a:r>
              <a:rPr lang="es-ES" dirty="0"/>
              <a:t>&gt;&gt;&gt;texto1= “Hola ”</a:t>
            </a:r>
          </a:p>
          <a:p>
            <a:r>
              <a:rPr lang="es-ES" dirty="0"/>
              <a:t>&gt;&gt;&gt;texto2=‘ Mundo’</a:t>
            </a:r>
          </a:p>
          <a:p>
            <a:r>
              <a:rPr lang="es-ES" dirty="0"/>
              <a:t>&gt;&gt;&gt;Print(texto1 + texto2)</a:t>
            </a:r>
          </a:p>
        </p:txBody>
      </p:sp>
      <p:sp>
        <p:nvSpPr>
          <p:cNvPr id="9" name="10 CuadroTexto"/>
          <p:cNvSpPr txBox="1"/>
          <p:nvPr/>
        </p:nvSpPr>
        <p:spPr>
          <a:xfrm>
            <a:off x="8248844" y="3765872"/>
            <a:ext cx="2304256" cy="646331"/>
          </a:xfrm>
          <a:prstGeom prst="rect">
            <a:avLst/>
          </a:prstGeom>
          <a:solidFill>
            <a:schemeClr val="bg1"/>
          </a:solidFill>
          <a:ln>
            <a:solidFill>
              <a:schemeClr val="tx1"/>
            </a:solidFill>
          </a:ln>
        </p:spPr>
        <p:txBody>
          <a:bodyPr wrap="square" rtlCol="0">
            <a:spAutoFit/>
          </a:bodyPr>
          <a:lstStyle/>
          <a:p>
            <a:r>
              <a:rPr lang="es-ES" dirty="0"/>
              <a:t>&gt;&gt;&gt;texto1= “Hola ”</a:t>
            </a:r>
          </a:p>
          <a:p>
            <a:r>
              <a:rPr lang="es-ES" dirty="0"/>
              <a:t>&gt;&gt;&gt;Print(texto1 *3)</a:t>
            </a:r>
          </a:p>
        </p:txBody>
      </p:sp>
      <p:sp>
        <p:nvSpPr>
          <p:cNvPr id="10" name="8 CuadroTexto"/>
          <p:cNvSpPr txBox="1"/>
          <p:nvPr/>
        </p:nvSpPr>
        <p:spPr>
          <a:xfrm>
            <a:off x="5013069" y="4673132"/>
            <a:ext cx="1589025" cy="369332"/>
          </a:xfrm>
          <a:prstGeom prst="rect">
            <a:avLst/>
          </a:prstGeom>
          <a:noFill/>
        </p:spPr>
        <p:txBody>
          <a:bodyPr wrap="none" rtlCol="0">
            <a:spAutoFit/>
          </a:bodyPr>
          <a:lstStyle/>
          <a:p>
            <a:r>
              <a:rPr lang="es-ES" b="1" i="1" dirty="0"/>
              <a:t>Concatenación</a:t>
            </a:r>
          </a:p>
        </p:txBody>
      </p:sp>
      <p:sp>
        <p:nvSpPr>
          <p:cNvPr id="11" name="11 CuadroTexto"/>
          <p:cNvSpPr txBox="1"/>
          <p:nvPr/>
        </p:nvSpPr>
        <p:spPr>
          <a:xfrm>
            <a:off x="8801385" y="4412203"/>
            <a:ext cx="1199174" cy="369332"/>
          </a:xfrm>
          <a:prstGeom prst="rect">
            <a:avLst/>
          </a:prstGeom>
          <a:noFill/>
        </p:spPr>
        <p:txBody>
          <a:bodyPr wrap="none" rtlCol="0">
            <a:spAutoFit/>
          </a:bodyPr>
          <a:lstStyle/>
          <a:p>
            <a:r>
              <a:rPr lang="es-ES" b="1" i="1" dirty="0"/>
              <a:t>Repetición</a:t>
            </a:r>
          </a:p>
        </p:txBody>
      </p:sp>
    </p:spTree>
    <p:extLst>
      <p:ext uri="{BB962C8B-B14F-4D97-AF65-F5344CB8AC3E}">
        <p14:creationId xmlns:p14="http://schemas.microsoft.com/office/powerpoint/2010/main" val="3160366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Rectángulo"/>
          <p:cNvSpPr/>
          <p:nvPr/>
        </p:nvSpPr>
        <p:spPr>
          <a:xfrm>
            <a:off x="802227" y="1840233"/>
            <a:ext cx="5897151" cy="1200329"/>
          </a:xfrm>
          <a:prstGeom prst="rect">
            <a:avLst/>
          </a:prstGeom>
          <a:solidFill>
            <a:schemeClr val="bg1"/>
          </a:solidFill>
          <a:ln>
            <a:solidFill>
              <a:schemeClr val="tx1"/>
            </a:solidFill>
          </a:ln>
        </p:spPr>
        <p:txBody>
          <a:bodyPr wrap="square">
            <a:spAutoFit/>
          </a:bodyPr>
          <a:lstStyle/>
          <a:p>
            <a:r>
              <a:rPr lang="es-ES" dirty="0"/>
              <a:t>&gt;&gt;&gt;texto1= "Curso"</a:t>
            </a:r>
          </a:p>
          <a:p>
            <a:r>
              <a:rPr lang="es-ES" dirty="0"/>
              <a:t>&gt;&gt;&gt;texto2= "Python"</a:t>
            </a:r>
          </a:p>
          <a:p>
            <a:endParaRPr lang="es-ES" dirty="0"/>
          </a:p>
          <a:p>
            <a:r>
              <a:rPr lang="es-ES" dirty="0"/>
              <a:t>&gt;&gt;&gt;print("Nuevo " + texto1 + " de " + texto2)</a:t>
            </a:r>
          </a:p>
        </p:txBody>
      </p:sp>
      <p:sp>
        <p:nvSpPr>
          <p:cNvPr id="5" name="10 Rectángulo"/>
          <p:cNvSpPr/>
          <p:nvPr/>
        </p:nvSpPr>
        <p:spPr>
          <a:xfrm>
            <a:off x="802226" y="3492286"/>
            <a:ext cx="5897152" cy="1477328"/>
          </a:xfrm>
          <a:prstGeom prst="rect">
            <a:avLst/>
          </a:prstGeom>
          <a:solidFill>
            <a:schemeClr val="bg1"/>
          </a:solidFill>
          <a:ln>
            <a:solidFill>
              <a:schemeClr val="tx1"/>
            </a:solidFill>
          </a:ln>
        </p:spPr>
        <p:txBody>
          <a:bodyPr wrap="square">
            <a:spAutoFit/>
          </a:bodyPr>
          <a:lstStyle/>
          <a:p>
            <a:r>
              <a:rPr lang="es-ES" dirty="0"/>
              <a:t>&gt;&gt;&gt;texto1= "Curso"</a:t>
            </a:r>
          </a:p>
          <a:p>
            <a:r>
              <a:rPr lang="es-ES" dirty="0"/>
              <a:t>&gt;&gt;&gt;texto2= "Python"</a:t>
            </a:r>
          </a:p>
          <a:p>
            <a:r>
              <a:rPr lang="es-ES" dirty="0"/>
              <a:t>&gt;&gt;&gt;texto3="Nuevo {} de {}".format (texto1, texto2)</a:t>
            </a:r>
          </a:p>
          <a:p>
            <a:endParaRPr lang="es-ES" dirty="0"/>
          </a:p>
          <a:p>
            <a:r>
              <a:rPr lang="es-ES" dirty="0"/>
              <a:t>&gt;&gt;&gt;print(texto3)</a:t>
            </a:r>
          </a:p>
        </p:txBody>
      </p:sp>
      <p:sp>
        <p:nvSpPr>
          <p:cNvPr id="6" name="Rectángulo 5"/>
          <p:cNvSpPr/>
          <p:nvPr/>
        </p:nvSpPr>
        <p:spPr>
          <a:xfrm>
            <a:off x="5127833" y="473142"/>
            <a:ext cx="6601487"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Cadenas de Datos</a:t>
            </a:r>
            <a:endParaRPr lang="es-ES" sz="4000" dirty="0"/>
          </a:p>
        </p:txBody>
      </p:sp>
    </p:spTree>
    <p:extLst>
      <p:ext uri="{BB962C8B-B14F-4D97-AF65-F5344CB8AC3E}">
        <p14:creationId xmlns:p14="http://schemas.microsoft.com/office/powerpoint/2010/main" val="3865059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27833" y="473142"/>
            <a:ext cx="6601487"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Cadenas de Datos</a:t>
            </a:r>
            <a:endParaRPr lang="es-ES" sz="4000" dirty="0"/>
          </a:p>
        </p:txBody>
      </p:sp>
      <p:sp>
        <p:nvSpPr>
          <p:cNvPr id="5" name="4 CuadroTexto"/>
          <p:cNvSpPr txBox="1"/>
          <p:nvPr/>
        </p:nvSpPr>
        <p:spPr>
          <a:xfrm>
            <a:off x="421438" y="1804173"/>
            <a:ext cx="7795724" cy="369332"/>
          </a:xfrm>
          <a:prstGeom prst="rect">
            <a:avLst/>
          </a:prstGeom>
          <a:noFill/>
        </p:spPr>
        <p:txBody>
          <a:bodyPr wrap="none" rtlCol="0">
            <a:spAutoFit/>
          </a:bodyPr>
          <a:lstStyle/>
          <a:p>
            <a:r>
              <a:rPr lang="es-ES" dirty="0"/>
              <a:t>Ejemplo: Escribir un programa que devuelva el nombre de la PC y su respectiva IP.</a:t>
            </a:r>
          </a:p>
        </p:txBody>
      </p:sp>
      <p:sp>
        <p:nvSpPr>
          <p:cNvPr id="6" name="5 Rectángulo"/>
          <p:cNvSpPr/>
          <p:nvPr/>
        </p:nvSpPr>
        <p:spPr>
          <a:xfrm>
            <a:off x="538880" y="2452245"/>
            <a:ext cx="7560840" cy="3139321"/>
          </a:xfrm>
          <a:prstGeom prst="rect">
            <a:avLst/>
          </a:prstGeom>
          <a:solidFill>
            <a:schemeClr val="bg1"/>
          </a:solidFill>
          <a:ln>
            <a:solidFill>
              <a:schemeClr val="tx1"/>
            </a:solidFill>
          </a:ln>
        </p:spPr>
        <p:txBody>
          <a:bodyPr wrap="square">
            <a:spAutoFit/>
          </a:bodyPr>
          <a:lstStyle/>
          <a:p>
            <a:r>
              <a:rPr lang="en-US" dirty="0"/>
              <a:t>&gt;&gt;&gt;import socket</a:t>
            </a:r>
          </a:p>
          <a:p>
            <a:endParaRPr lang="en-US" dirty="0"/>
          </a:p>
          <a:p>
            <a:r>
              <a:rPr lang="en-US" dirty="0"/>
              <a:t>&gt;&gt;&gt;host_name = socket.gethostname()</a:t>
            </a:r>
          </a:p>
          <a:p>
            <a:r>
              <a:rPr lang="en-US" dirty="0"/>
              <a:t>&gt;&gt;&gt;print ("Host name: %s" %host_name)</a:t>
            </a:r>
          </a:p>
          <a:p>
            <a:endParaRPr lang="en-US" dirty="0"/>
          </a:p>
          <a:p>
            <a:r>
              <a:rPr lang="en-US" b="1" dirty="0"/>
              <a:t>Host name: Eduardo-PC</a:t>
            </a:r>
          </a:p>
          <a:p>
            <a:endParaRPr lang="en-US" dirty="0"/>
          </a:p>
          <a:p>
            <a:r>
              <a:rPr lang="en-US" dirty="0"/>
              <a:t>&gt;&gt;print ("IP address: %s" %socket.gethostbyname(host_name))</a:t>
            </a:r>
          </a:p>
          <a:p>
            <a:endParaRPr lang="en-US" dirty="0"/>
          </a:p>
          <a:p>
            <a:r>
              <a:rPr lang="en-US" b="1" dirty="0"/>
              <a:t>IP address: 192.168.0.77</a:t>
            </a:r>
          </a:p>
          <a:p>
            <a:endParaRPr lang="es-ES" dirty="0"/>
          </a:p>
        </p:txBody>
      </p:sp>
    </p:spTree>
    <p:extLst>
      <p:ext uri="{BB962C8B-B14F-4D97-AF65-F5344CB8AC3E}">
        <p14:creationId xmlns:p14="http://schemas.microsoft.com/office/powerpoint/2010/main" val="1734789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952685" y="546402"/>
            <a:ext cx="6430543"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Arreglos de String</a:t>
            </a:r>
            <a:endParaRPr lang="es-ES" sz="4000" dirty="0"/>
          </a:p>
        </p:txBody>
      </p:sp>
      <p:graphicFrame>
        <p:nvGraphicFramePr>
          <p:cNvPr id="5" name="5 Tabla"/>
          <p:cNvGraphicFramePr>
            <a:graphicFrameLocks noGrp="1"/>
          </p:cNvGraphicFramePr>
          <p:nvPr>
            <p:extLst>
              <p:ext uri="{D42A27DB-BD31-4B8C-83A1-F6EECF244321}">
                <p14:modId xmlns:p14="http://schemas.microsoft.com/office/powerpoint/2010/main" val="1298194414"/>
              </p:ext>
            </p:extLst>
          </p:nvPr>
        </p:nvGraphicFramePr>
        <p:xfrm>
          <a:off x="889346" y="1505572"/>
          <a:ext cx="10391266" cy="1573609"/>
        </p:xfrm>
        <a:graphic>
          <a:graphicData uri="http://schemas.openxmlformats.org/drawingml/2006/table">
            <a:tbl>
              <a:tblPr firstRow="1" bandRow="1">
                <a:tableStyleId>{E8034E78-7F5D-4C2E-B375-FC64B27BC917}</a:tableStyleId>
              </a:tblPr>
              <a:tblGrid>
                <a:gridCol w="692751">
                  <a:extLst>
                    <a:ext uri="{9D8B030D-6E8A-4147-A177-3AD203B41FA5}">
                      <a16:colId xmlns:a16="http://schemas.microsoft.com/office/drawing/2014/main" val="20000"/>
                    </a:ext>
                  </a:extLst>
                </a:gridCol>
                <a:gridCol w="692751">
                  <a:extLst>
                    <a:ext uri="{9D8B030D-6E8A-4147-A177-3AD203B41FA5}">
                      <a16:colId xmlns:a16="http://schemas.microsoft.com/office/drawing/2014/main" val="20001"/>
                    </a:ext>
                  </a:extLst>
                </a:gridCol>
                <a:gridCol w="692751">
                  <a:extLst>
                    <a:ext uri="{9D8B030D-6E8A-4147-A177-3AD203B41FA5}">
                      <a16:colId xmlns:a16="http://schemas.microsoft.com/office/drawing/2014/main" val="20002"/>
                    </a:ext>
                  </a:extLst>
                </a:gridCol>
                <a:gridCol w="692751">
                  <a:extLst>
                    <a:ext uri="{9D8B030D-6E8A-4147-A177-3AD203B41FA5}">
                      <a16:colId xmlns:a16="http://schemas.microsoft.com/office/drawing/2014/main" val="20003"/>
                    </a:ext>
                  </a:extLst>
                </a:gridCol>
                <a:gridCol w="726060">
                  <a:extLst>
                    <a:ext uri="{9D8B030D-6E8A-4147-A177-3AD203B41FA5}">
                      <a16:colId xmlns:a16="http://schemas.microsoft.com/office/drawing/2014/main" val="20004"/>
                    </a:ext>
                  </a:extLst>
                </a:gridCol>
                <a:gridCol w="659443">
                  <a:extLst>
                    <a:ext uri="{9D8B030D-6E8A-4147-A177-3AD203B41FA5}">
                      <a16:colId xmlns:a16="http://schemas.microsoft.com/office/drawing/2014/main" val="20005"/>
                    </a:ext>
                  </a:extLst>
                </a:gridCol>
                <a:gridCol w="692751">
                  <a:extLst>
                    <a:ext uri="{9D8B030D-6E8A-4147-A177-3AD203B41FA5}">
                      <a16:colId xmlns:a16="http://schemas.microsoft.com/office/drawing/2014/main" val="20006"/>
                    </a:ext>
                  </a:extLst>
                </a:gridCol>
                <a:gridCol w="692751">
                  <a:extLst>
                    <a:ext uri="{9D8B030D-6E8A-4147-A177-3AD203B41FA5}">
                      <a16:colId xmlns:a16="http://schemas.microsoft.com/office/drawing/2014/main" val="20007"/>
                    </a:ext>
                  </a:extLst>
                </a:gridCol>
                <a:gridCol w="692751">
                  <a:extLst>
                    <a:ext uri="{9D8B030D-6E8A-4147-A177-3AD203B41FA5}">
                      <a16:colId xmlns:a16="http://schemas.microsoft.com/office/drawing/2014/main" val="20008"/>
                    </a:ext>
                  </a:extLst>
                </a:gridCol>
                <a:gridCol w="692751">
                  <a:extLst>
                    <a:ext uri="{9D8B030D-6E8A-4147-A177-3AD203B41FA5}">
                      <a16:colId xmlns:a16="http://schemas.microsoft.com/office/drawing/2014/main" val="20009"/>
                    </a:ext>
                  </a:extLst>
                </a:gridCol>
                <a:gridCol w="692751">
                  <a:extLst>
                    <a:ext uri="{9D8B030D-6E8A-4147-A177-3AD203B41FA5}">
                      <a16:colId xmlns:a16="http://schemas.microsoft.com/office/drawing/2014/main" val="20010"/>
                    </a:ext>
                  </a:extLst>
                </a:gridCol>
                <a:gridCol w="692751">
                  <a:extLst>
                    <a:ext uri="{9D8B030D-6E8A-4147-A177-3AD203B41FA5}">
                      <a16:colId xmlns:a16="http://schemas.microsoft.com/office/drawing/2014/main" val="20011"/>
                    </a:ext>
                  </a:extLst>
                </a:gridCol>
                <a:gridCol w="692751">
                  <a:extLst>
                    <a:ext uri="{9D8B030D-6E8A-4147-A177-3AD203B41FA5}">
                      <a16:colId xmlns:a16="http://schemas.microsoft.com/office/drawing/2014/main" val="20012"/>
                    </a:ext>
                  </a:extLst>
                </a:gridCol>
                <a:gridCol w="692751">
                  <a:extLst>
                    <a:ext uri="{9D8B030D-6E8A-4147-A177-3AD203B41FA5}">
                      <a16:colId xmlns:a16="http://schemas.microsoft.com/office/drawing/2014/main" val="20013"/>
                    </a:ext>
                  </a:extLst>
                </a:gridCol>
                <a:gridCol w="692751">
                  <a:extLst>
                    <a:ext uri="{9D8B030D-6E8A-4147-A177-3AD203B41FA5}">
                      <a16:colId xmlns:a16="http://schemas.microsoft.com/office/drawing/2014/main" val="20014"/>
                    </a:ext>
                  </a:extLst>
                </a:gridCol>
              </a:tblGrid>
              <a:tr h="434420">
                <a:tc>
                  <a:txBody>
                    <a:bodyPr/>
                    <a:lstStyle/>
                    <a:p>
                      <a:r>
                        <a:rPr lang="es-ES" sz="2000" dirty="0">
                          <a:solidFill>
                            <a:schemeClr val="tx1"/>
                          </a:solidFill>
                          <a:effectLst>
                            <a:outerShdw blurRad="38100" dist="38100" dir="2700000" algn="tl">
                              <a:srgbClr val="000000">
                                <a:alpha val="43137"/>
                              </a:srgbClr>
                            </a:outerShdw>
                          </a:effectLst>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U</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s-ES" sz="2000" dirty="0">
                        <a:solidFill>
                          <a:schemeClr val="tx1"/>
                        </a:solidFill>
                        <a:effectLst>
                          <a:outerShdw blurRad="38100" dist="38100" dir="2700000" algn="tl">
                            <a:srgbClr val="000000">
                              <a:alpha val="43137"/>
                            </a:srgbClr>
                          </a:outerShdw>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s-ES" sz="2000" dirty="0">
                        <a:solidFill>
                          <a:schemeClr val="tx1"/>
                        </a:solidFill>
                        <a:effectLst>
                          <a:outerShdw blurRad="38100" dist="38100" dir="2700000" algn="tl">
                            <a:srgbClr val="000000">
                              <a:alpha val="43137"/>
                            </a:srgbClr>
                          </a:outerShdw>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P</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H</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s-ES" sz="2000" dirty="0">
                          <a:solidFill>
                            <a:schemeClr val="tx1"/>
                          </a:solidFill>
                          <a:effectLst>
                            <a:outerShdw blurRad="38100" dist="38100" dir="2700000" algn="tl">
                              <a:srgbClr val="000000">
                                <a:alpha val="43137"/>
                              </a:srgbClr>
                            </a:outerShdw>
                          </a:effectLst>
                        </a:rPr>
                        <a:t>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563">
                <a:tc>
                  <a:txBody>
                    <a:bodyPr/>
                    <a:lstStyle/>
                    <a:p>
                      <a:pPr algn="ctr"/>
                      <a:r>
                        <a:rPr lang="es-ES" sz="1600" i="1"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669626">
                <a:tc>
                  <a:txBody>
                    <a:bodyPr/>
                    <a:lstStyle/>
                    <a:p>
                      <a:pPr algn="ctr"/>
                      <a:r>
                        <a:rPr lang="es-ES" sz="1600" i="1"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s-ES" sz="1600" i="1"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bl>
          </a:graphicData>
        </a:graphic>
      </p:graphicFrame>
      <p:sp>
        <p:nvSpPr>
          <p:cNvPr id="6" name="6 Rectángulo"/>
          <p:cNvSpPr/>
          <p:nvPr/>
        </p:nvSpPr>
        <p:spPr>
          <a:xfrm>
            <a:off x="2204129" y="3387090"/>
            <a:ext cx="3463339" cy="147732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&gt;&gt;&gt;letra=texto[0]</a:t>
            </a:r>
          </a:p>
          <a:p>
            <a:r>
              <a:rPr lang="es-ES" dirty="0"/>
              <a:t>&gt;&gt;&gt;print(“El valor es”+ letra)</a:t>
            </a:r>
          </a:p>
          <a:p>
            <a:endParaRPr lang="es-ES" dirty="0"/>
          </a:p>
          <a:p>
            <a:r>
              <a:rPr lang="es-ES" i="1" dirty="0"/>
              <a:t>La letra es C</a:t>
            </a:r>
          </a:p>
        </p:txBody>
      </p:sp>
      <p:sp>
        <p:nvSpPr>
          <p:cNvPr id="7" name="7 Rectángulo"/>
          <p:cNvSpPr/>
          <p:nvPr/>
        </p:nvSpPr>
        <p:spPr>
          <a:xfrm>
            <a:off x="6436285" y="3387090"/>
            <a:ext cx="3463339" cy="147732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&gt;&gt;&gt;letra=texto[-5]</a:t>
            </a:r>
          </a:p>
          <a:p>
            <a:r>
              <a:rPr lang="es-ES" dirty="0"/>
              <a:t>&gt;&gt;&gt;print(“El valor es”+ letra)</a:t>
            </a:r>
          </a:p>
          <a:p>
            <a:endParaRPr lang="es-ES" dirty="0"/>
          </a:p>
          <a:p>
            <a:r>
              <a:rPr lang="es-ES" i="1" dirty="0"/>
              <a:t>La letra es y</a:t>
            </a:r>
          </a:p>
        </p:txBody>
      </p:sp>
      <p:sp>
        <p:nvSpPr>
          <p:cNvPr id="8" name="10 Rectángulo"/>
          <p:cNvSpPr/>
          <p:nvPr/>
        </p:nvSpPr>
        <p:spPr>
          <a:xfrm>
            <a:off x="2204129" y="5115702"/>
            <a:ext cx="3463339" cy="147732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&gt;&gt;&gt;letra=texto[0:5]</a:t>
            </a:r>
          </a:p>
          <a:p>
            <a:r>
              <a:rPr lang="es-ES" dirty="0"/>
              <a:t>&gt;&gt;&gt;print(“El texto es”+ letra)</a:t>
            </a:r>
          </a:p>
          <a:p>
            <a:endParaRPr lang="es-ES" dirty="0"/>
          </a:p>
          <a:p>
            <a:r>
              <a:rPr lang="es-ES" i="1" dirty="0"/>
              <a:t>La letra es Curso</a:t>
            </a:r>
          </a:p>
        </p:txBody>
      </p:sp>
      <p:sp>
        <p:nvSpPr>
          <p:cNvPr id="9" name="11 Rectángulo"/>
          <p:cNvSpPr/>
          <p:nvPr/>
        </p:nvSpPr>
        <p:spPr>
          <a:xfrm>
            <a:off x="6436286" y="4976427"/>
            <a:ext cx="3463339" cy="1755878"/>
          </a:xfrm>
          <a:prstGeom prst="rect">
            <a:avLst/>
          </a:prstGeom>
          <a:solidFill>
            <a:schemeClr val="bg1"/>
          </a:solidFill>
          <a:ln>
            <a:solidFill>
              <a:schemeClr val="tx1"/>
            </a:solidFill>
          </a:ln>
        </p:spPr>
        <p:txBody>
          <a:bodyPr wrap="square">
            <a:spAutoFit/>
          </a:bodyPr>
          <a:lstStyle/>
          <a:p>
            <a:r>
              <a:rPr lang="es-ES" dirty="0"/>
              <a:t>&gt;&gt;&gt;texto="Curso de Python"</a:t>
            </a:r>
          </a:p>
          <a:p>
            <a:r>
              <a:rPr lang="es-ES" dirty="0"/>
              <a:t>&gt;&gt;&gt;letra=texto[0:14:2]</a:t>
            </a:r>
          </a:p>
          <a:p>
            <a:r>
              <a:rPr lang="es-ES" dirty="0"/>
              <a:t>&gt;&gt;&gt;print(“La Salida es”+ letra)</a:t>
            </a:r>
          </a:p>
          <a:p>
            <a:endParaRPr lang="es-ES" dirty="0"/>
          </a:p>
          <a:p>
            <a:r>
              <a:rPr lang="es-ES" i="1" dirty="0"/>
              <a:t>La salida es </a:t>
            </a:r>
            <a:r>
              <a:rPr lang="es-ES" dirty="0" err="1"/>
              <a:t>Crod</a:t>
            </a:r>
            <a:r>
              <a:rPr lang="es-ES" dirty="0"/>
              <a:t> </a:t>
            </a:r>
            <a:r>
              <a:rPr lang="es-ES" dirty="0" err="1"/>
              <a:t>yh</a:t>
            </a:r>
            <a:endParaRPr lang="es-ES" i="1" dirty="0"/>
          </a:p>
        </p:txBody>
      </p:sp>
    </p:spTree>
    <p:extLst>
      <p:ext uri="{BB962C8B-B14F-4D97-AF65-F5344CB8AC3E}">
        <p14:creationId xmlns:p14="http://schemas.microsoft.com/office/powerpoint/2010/main" val="2712231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98627" y="320064"/>
            <a:ext cx="5431295"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Condicional if</a:t>
            </a:r>
            <a:endParaRPr lang="es-ES" sz="4000" dirty="0"/>
          </a:p>
        </p:txBody>
      </p:sp>
      <p:sp>
        <p:nvSpPr>
          <p:cNvPr id="5" name="Rectangle 1"/>
          <p:cNvSpPr>
            <a:spLocks noChangeArrowheads="1"/>
          </p:cNvSpPr>
          <p:nvPr/>
        </p:nvSpPr>
        <p:spPr bwMode="auto">
          <a:xfrm>
            <a:off x="603949" y="1553741"/>
            <a:ext cx="1073098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La sentencia condicional if se usa para tomar decisiones, este evaluá básicamente una operación lógica, es decir una expresión que de como resultado True o False, y ejecuta la pieza de código siguiente siempre y cuando el resultado sea verdadero.</a:t>
            </a:r>
          </a:p>
          <a:p>
            <a:pPr marL="0" marR="0" lvl="0" indent="0" algn="l" defTabSz="914400" rtl="0" eaLnBrk="0" fontAlgn="base" latinLnBrk="0" hangingPunct="0">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A continuación un ejemplo de estructura condicional if/elif/else completo:</a:t>
            </a:r>
          </a:p>
        </p:txBody>
      </p:sp>
      <p:sp>
        <p:nvSpPr>
          <p:cNvPr id="2" name="Rectángulo 1">
            <a:extLst>
              <a:ext uri="{FF2B5EF4-FFF2-40B4-BE49-F238E27FC236}">
                <a16:creationId xmlns:a16="http://schemas.microsoft.com/office/drawing/2014/main" id="{3909D018-E2B1-4252-A0C9-CC4D632B7CBF}"/>
              </a:ext>
            </a:extLst>
          </p:cNvPr>
          <p:cNvSpPr/>
          <p:nvPr/>
        </p:nvSpPr>
        <p:spPr>
          <a:xfrm>
            <a:off x="621575" y="3295697"/>
            <a:ext cx="10354103" cy="3139321"/>
          </a:xfrm>
          <a:prstGeom prst="rect">
            <a:avLst/>
          </a:prstGeom>
        </p:spPr>
        <p:txBody>
          <a:bodyPr wrap="square">
            <a:spAutoFit/>
          </a:bodyPr>
          <a:lstStyle/>
          <a:p>
            <a:r>
              <a:rPr lang="es-ES" dirty="0">
                <a:solidFill>
                  <a:srgbClr val="D4D4D4"/>
                </a:solidFill>
                <a:latin typeface="Consolas" panose="020B0609020204030204" pitchFamily="49" charset="0"/>
              </a:rPr>
              <a:t>numero = </a:t>
            </a:r>
            <a:r>
              <a:rPr lang="es-ES" dirty="0" err="1">
                <a:solidFill>
                  <a:srgbClr val="4EC9B0"/>
                </a:solidFill>
                <a:latin typeface="Consolas" panose="020B0609020204030204" pitchFamily="49" charset="0"/>
              </a:rPr>
              <a:t>int</a:t>
            </a:r>
            <a:r>
              <a:rPr lang="es-ES" dirty="0">
                <a:solidFill>
                  <a:srgbClr val="D4D4D4"/>
                </a:solidFill>
                <a:latin typeface="Consolas" panose="020B0609020204030204" pitchFamily="49" charset="0"/>
              </a:rPr>
              <a:t>(</a:t>
            </a:r>
            <a:r>
              <a:rPr lang="es-ES" dirty="0">
                <a:solidFill>
                  <a:srgbClr val="DCDCAA"/>
                </a:solidFill>
                <a:latin typeface="Consolas" panose="020B0609020204030204" pitchFamily="49" charset="0"/>
              </a:rPr>
              <a:t>input</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Ingresa un número entero, por favor: "</a:t>
            </a:r>
            <a:r>
              <a:rPr lang="es-ES" dirty="0">
                <a:solidFill>
                  <a:srgbClr val="D4D4D4"/>
                </a:solidFill>
                <a:latin typeface="Consolas" panose="020B0609020204030204" pitchFamily="49" charset="0"/>
              </a:rPr>
              <a:t>))</a:t>
            </a:r>
          </a:p>
          <a:p>
            <a:r>
              <a:rPr lang="es-ES" dirty="0" err="1">
                <a:solidFill>
                  <a:srgbClr val="C586C0"/>
                </a:solidFill>
                <a:latin typeface="Consolas" panose="020B0609020204030204" pitchFamily="49" charset="0"/>
              </a:rPr>
              <a:t>if</a:t>
            </a:r>
            <a:r>
              <a:rPr lang="es-ES" dirty="0">
                <a:solidFill>
                  <a:srgbClr val="D4D4D4"/>
                </a:solidFill>
                <a:latin typeface="Consolas" panose="020B0609020204030204" pitchFamily="49" charset="0"/>
              </a:rPr>
              <a:t> numero &lt; </a:t>
            </a:r>
            <a:r>
              <a:rPr lang="es-ES" dirty="0">
                <a:solidFill>
                  <a:srgbClr val="B5CEA8"/>
                </a:solidFill>
                <a:latin typeface="Consolas" panose="020B0609020204030204" pitchFamily="49" charset="0"/>
              </a:rPr>
              <a:t>0</a:t>
            </a:r>
            <a:r>
              <a:rPr lang="es-ES" dirty="0">
                <a:solidFill>
                  <a:srgbClr val="D4D4D4"/>
                </a:solidFill>
                <a:latin typeface="Consolas" panose="020B0609020204030204" pitchFamily="49" charset="0"/>
              </a:rPr>
              <a:t>:</a:t>
            </a:r>
            <a:br>
              <a:rPr lang="es-ES" dirty="0">
                <a:solidFill>
                  <a:srgbClr val="D4D4D4"/>
                </a:solidFill>
                <a:latin typeface="Consolas" panose="020B0609020204030204" pitchFamily="49" charset="0"/>
              </a:rPr>
            </a:br>
            <a:r>
              <a:rPr lang="es-ES" dirty="0">
                <a:solidFill>
                  <a:srgbClr val="D4D4D4"/>
                </a:solidFill>
                <a:latin typeface="Consolas" panose="020B0609020204030204" pitchFamily="49" charset="0"/>
              </a:rPr>
              <a:t>    numero = </a:t>
            </a:r>
            <a:r>
              <a:rPr lang="es-ES" dirty="0">
                <a:solidFill>
                  <a:srgbClr val="B5CEA8"/>
                </a:solidFill>
                <a:latin typeface="Consolas" panose="020B0609020204030204" pitchFamily="49" charset="0"/>
              </a:rPr>
              <a:t>0</a:t>
            </a:r>
            <a:endParaRPr lang="es-ES" dirty="0">
              <a:solidFill>
                <a:srgbClr val="D4D4D4"/>
              </a:solidFill>
              <a:latin typeface="Consolas" panose="020B0609020204030204" pitchFamily="49" charset="0"/>
            </a:endParaRP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negativo cambiado a cero.</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a:p>
            <a:r>
              <a:rPr lang="es-ES" dirty="0">
                <a:solidFill>
                  <a:srgbClr val="C586C0"/>
                </a:solidFill>
                <a:latin typeface="Consolas" panose="020B0609020204030204" pitchFamily="49" charset="0"/>
              </a:rPr>
              <a:t>elif</a:t>
            </a:r>
            <a:r>
              <a:rPr lang="es-ES" dirty="0">
                <a:solidFill>
                  <a:srgbClr val="D4D4D4"/>
                </a:solidFill>
                <a:latin typeface="Consolas" panose="020B0609020204030204" pitchFamily="49" charset="0"/>
              </a:rPr>
              <a:t> numero == </a:t>
            </a:r>
            <a:r>
              <a:rPr lang="es-ES" dirty="0">
                <a:solidFill>
                  <a:srgbClr val="B5CEA8"/>
                </a:solidFill>
                <a:latin typeface="Consolas" panose="020B0609020204030204" pitchFamily="49" charset="0"/>
              </a:rPr>
              <a:t>0</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0.</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a:p>
            <a:br>
              <a:rPr lang="es-ES" dirty="0">
                <a:solidFill>
                  <a:srgbClr val="D4D4D4"/>
                </a:solidFill>
                <a:latin typeface="Consolas" panose="020B0609020204030204" pitchFamily="49" charset="0"/>
              </a:rPr>
            </a:br>
            <a:r>
              <a:rPr lang="es-ES" dirty="0">
                <a:solidFill>
                  <a:srgbClr val="C586C0"/>
                </a:solidFill>
                <a:latin typeface="Consolas" panose="020B0609020204030204" pitchFamily="49" charset="0"/>
              </a:rPr>
              <a:t>elif</a:t>
            </a:r>
            <a:r>
              <a:rPr lang="es-ES" dirty="0">
                <a:solidFill>
                  <a:srgbClr val="D4D4D4"/>
                </a:solidFill>
                <a:latin typeface="Consolas" panose="020B0609020204030204" pitchFamily="49" charset="0"/>
              </a:rPr>
              <a:t> numero == </a:t>
            </a:r>
            <a:r>
              <a:rPr lang="es-ES" dirty="0">
                <a:solidFill>
                  <a:srgbClr val="B5CEA8"/>
                </a:solidFill>
                <a:latin typeface="Consolas" panose="020B0609020204030204" pitchFamily="49" charset="0"/>
              </a:rPr>
              <a:t>1</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1.</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a:p>
            <a:r>
              <a:rPr lang="es-ES" dirty="0">
                <a:solidFill>
                  <a:srgbClr val="C586C0"/>
                </a:solidFill>
                <a:latin typeface="Consolas" panose="020B0609020204030204" pitchFamily="49" charset="0"/>
              </a:rPr>
              <a:t>else</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'El número ingresado es mayor que uno.</a:t>
            </a:r>
            <a:r>
              <a:rPr lang="es-ES" dirty="0">
                <a:solidFill>
                  <a:srgbClr val="D7BA7D"/>
                </a:solidFill>
                <a:latin typeface="Consolas" panose="020B0609020204030204" pitchFamily="49" charset="0"/>
              </a:rPr>
              <a:t>\n</a:t>
            </a:r>
            <a:r>
              <a:rPr lang="es-ES" dirty="0">
                <a:solidFill>
                  <a:srgbClr val="CE9178"/>
                </a:solidFill>
                <a:latin typeface="Consolas" panose="020B0609020204030204" pitchFamily="49" charset="0"/>
              </a:rPr>
              <a:t>'</a:t>
            </a:r>
            <a:r>
              <a:rPr lang="es-E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45152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98627" y="320064"/>
            <a:ext cx="5431295"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Condicional if</a:t>
            </a:r>
            <a:endParaRPr lang="es-ES" sz="4000" dirty="0"/>
          </a:p>
        </p:txBody>
      </p:sp>
      <p:sp>
        <p:nvSpPr>
          <p:cNvPr id="9" name="Rectángulo 8"/>
          <p:cNvSpPr/>
          <p:nvPr/>
        </p:nvSpPr>
        <p:spPr>
          <a:xfrm>
            <a:off x="426720" y="1714976"/>
            <a:ext cx="11314176" cy="1880451"/>
          </a:xfrm>
          <a:prstGeom prst="rect">
            <a:avLst/>
          </a:prstGeom>
        </p:spPr>
        <p:txBody>
          <a:bodyPr wrap="square">
            <a:spAutoFit/>
          </a:bodyPr>
          <a:lstStyle/>
          <a:p>
            <a:pPr lvl="0" algn="just" eaLnBrk="0" fontAlgn="base" hangingPunct="0">
              <a:lnSpc>
                <a:spcPct val="150000"/>
              </a:lnSpc>
              <a:spcBef>
                <a:spcPct val="0"/>
              </a:spcBef>
              <a:spcAft>
                <a:spcPct val="0"/>
              </a:spcAft>
            </a:pPr>
            <a:r>
              <a:rPr lang="es-AR" altLang="es-AR" sz="2000" dirty="0">
                <a:latin typeface="+mj-lt"/>
              </a:rPr>
              <a:t>Escribir un programa que almacene la cadena de caracteres </a:t>
            </a:r>
            <a:r>
              <a:rPr lang="es-AR" altLang="es-AR" sz="1400" i="1" dirty="0">
                <a:latin typeface="+mj-lt"/>
                <a:cs typeface="Courier New" panose="02070309020205020404" pitchFamily="49" charset="0"/>
              </a:rPr>
              <a:t>contraseña</a:t>
            </a:r>
            <a:r>
              <a:rPr lang="es-AR" altLang="es-AR" sz="2000" dirty="0">
                <a:latin typeface="+mj-lt"/>
              </a:rPr>
              <a:t> en una variable, pregunte al usuario por la contraseña e imprima por pantalla si la contraseña introducida por el usuario coincide con la guardada en la variable sin tener en cuenta mayúsculas y minúsculas.</a:t>
            </a:r>
            <a:endParaRPr lang="es-AR" altLang="es-AR" sz="3200" dirty="0">
              <a:latin typeface="+mj-lt"/>
            </a:endParaRPr>
          </a:p>
        </p:txBody>
      </p:sp>
    </p:spTree>
    <p:extLst>
      <p:ext uri="{BB962C8B-B14F-4D97-AF65-F5344CB8AC3E}">
        <p14:creationId xmlns:p14="http://schemas.microsoft.com/office/powerpoint/2010/main" val="3385254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98627" y="320064"/>
            <a:ext cx="5431295"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Condicional if</a:t>
            </a:r>
            <a:endParaRPr lang="es-ES" sz="4000" dirty="0"/>
          </a:p>
        </p:txBody>
      </p:sp>
      <p:sp>
        <p:nvSpPr>
          <p:cNvPr id="5" name="Rectángulo 4"/>
          <p:cNvSpPr/>
          <p:nvPr/>
        </p:nvSpPr>
        <p:spPr>
          <a:xfrm>
            <a:off x="426720" y="1714976"/>
            <a:ext cx="11314176" cy="1880451"/>
          </a:xfrm>
          <a:prstGeom prst="rect">
            <a:avLst/>
          </a:prstGeom>
        </p:spPr>
        <p:txBody>
          <a:bodyPr wrap="square">
            <a:spAutoFit/>
          </a:bodyPr>
          <a:lstStyle/>
          <a:p>
            <a:pPr lvl="0" algn="just" eaLnBrk="0" fontAlgn="base" hangingPunct="0">
              <a:lnSpc>
                <a:spcPct val="150000"/>
              </a:lnSpc>
              <a:spcBef>
                <a:spcPct val="0"/>
              </a:spcBef>
              <a:spcAft>
                <a:spcPct val="0"/>
              </a:spcAft>
            </a:pPr>
            <a:r>
              <a:rPr lang="es-AR" altLang="es-AR" sz="2000" dirty="0">
                <a:latin typeface="+mj-lt"/>
              </a:rPr>
              <a:t>Escribir un programa que almacene la cadena de caracteres </a:t>
            </a:r>
            <a:r>
              <a:rPr lang="es-AR" altLang="es-AR" sz="1400" dirty="0">
                <a:latin typeface="+mj-lt"/>
                <a:cs typeface="Courier New" panose="02070309020205020404" pitchFamily="49" charset="0"/>
              </a:rPr>
              <a:t>contraseña</a:t>
            </a:r>
            <a:r>
              <a:rPr lang="es-AR" altLang="es-AR" sz="2000" dirty="0">
                <a:latin typeface="+mj-lt"/>
              </a:rPr>
              <a:t> en una variable, pregunte al usuario por la contraseña e imprima por pantalla si la contraseña introducida por el usuario coincide con la guardada en la variable sin tener en cuenta mayúsculas y minúsculas.</a:t>
            </a:r>
            <a:endParaRPr lang="es-AR" altLang="es-AR" sz="3200" dirty="0">
              <a:latin typeface="+mj-lt"/>
            </a:endParaRPr>
          </a:p>
        </p:txBody>
      </p:sp>
      <p:sp>
        <p:nvSpPr>
          <p:cNvPr id="3" name="Rectángulo 2">
            <a:extLst>
              <a:ext uri="{FF2B5EF4-FFF2-40B4-BE49-F238E27FC236}">
                <a16:creationId xmlns:a16="http://schemas.microsoft.com/office/drawing/2014/main" id="{009726F6-41A9-49EF-BB07-024D02AD901A}"/>
              </a:ext>
            </a:extLst>
          </p:cNvPr>
          <p:cNvSpPr/>
          <p:nvPr/>
        </p:nvSpPr>
        <p:spPr>
          <a:xfrm>
            <a:off x="426720" y="3961918"/>
            <a:ext cx="11622712" cy="1754326"/>
          </a:xfrm>
          <a:prstGeom prst="rect">
            <a:avLst/>
          </a:prstGeom>
        </p:spPr>
        <p:txBody>
          <a:bodyPr wrap="square">
            <a:spAutoFit/>
          </a:bodyPr>
          <a:lstStyle/>
          <a:p>
            <a:r>
              <a:rPr lang="es-AR" dirty="0" err="1">
                <a:solidFill>
                  <a:srgbClr val="D4D4D4"/>
                </a:solidFill>
                <a:latin typeface="Consolas" panose="020B0609020204030204" pitchFamily="49" charset="0"/>
              </a:rPr>
              <a:t>key</a:t>
            </a:r>
            <a:r>
              <a:rPr lang="es-AR" dirty="0">
                <a:solidFill>
                  <a:srgbClr val="D4D4D4"/>
                </a:solidFill>
                <a:latin typeface="Consolas" panose="020B0609020204030204" pitchFamily="49" charset="0"/>
              </a:rPr>
              <a:t> = </a:t>
            </a:r>
            <a:r>
              <a:rPr lang="es-AR" dirty="0">
                <a:solidFill>
                  <a:srgbClr val="CE9178"/>
                </a:solidFill>
                <a:latin typeface="Consolas" panose="020B0609020204030204" pitchFamily="49" charset="0"/>
              </a:rPr>
              <a:t>"contraseña"</a:t>
            </a:r>
            <a:endParaRPr lang="es-AR" dirty="0">
              <a:solidFill>
                <a:srgbClr val="D4D4D4"/>
              </a:solidFill>
              <a:latin typeface="Consolas" panose="020B0609020204030204" pitchFamily="49" charset="0"/>
            </a:endParaRPr>
          </a:p>
          <a:p>
            <a:r>
              <a:rPr lang="es-AR" dirty="0" err="1">
                <a:solidFill>
                  <a:srgbClr val="D4D4D4"/>
                </a:solidFill>
                <a:latin typeface="Consolas" panose="020B0609020204030204" pitchFamily="49" charset="0"/>
              </a:rPr>
              <a:t>password</a:t>
            </a:r>
            <a:r>
              <a:rPr lang="es-AR" dirty="0">
                <a:solidFill>
                  <a:srgbClr val="D4D4D4"/>
                </a:solidFill>
                <a:latin typeface="Consolas" panose="020B0609020204030204" pitchFamily="49" charset="0"/>
              </a:rPr>
              <a:t> = </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"Introduce la contraseña: "</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if</a:t>
            </a:r>
            <a:r>
              <a:rPr lang="es-AR" dirty="0">
                <a:solidFill>
                  <a:srgbClr val="D4D4D4"/>
                </a:solidFill>
                <a:latin typeface="Consolas" panose="020B0609020204030204" pitchFamily="49" charset="0"/>
              </a:rPr>
              <a:t> </a:t>
            </a:r>
            <a:r>
              <a:rPr lang="es-AR" dirty="0" err="1">
                <a:solidFill>
                  <a:srgbClr val="D4D4D4"/>
                </a:solidFill>
                <a:latin typeface="Consolas" panose="020B0609020204030204" pitchFamily="49" charset="0"/>
              </a:rPr>
              <a:t>key</a:t>
            </a:r>
            <a:r>
              <a:rPr lang="es-AR" dirty="0">
                <a:solidFill>
                  <a:srgbClr val="D4D4D4"/>
                </a:solidFill>
                <a:latin typeface="Consolas" panose="020B0609020204030204" pitchFamily="49" charset="0"/>
              </a:rPr>
              <a:t> == </a:t>
            </a:r>
            <a:r>
              <a:rPr lang="es-AR" dirty="0" err="1">
                <a:solidFill>
                  <a:srgbClr val="D4D4D4"/>
                </a:solidFill>
                <a:latin typeface="Consolas" panose="020B0609020204030204" pitchFamily="49" charset="0"/>
              </a:rPr>
              <a:t>password.lower</a:t>
            </a:r>
            <a:r>
              <a:rPr lang="es-AR" dirty="0">
                <a:solidFill>
                  <a:srgbClr val="D4D4D4"/>
                </a:solidFill>
                <a:latin typeface="Consolas" panose="020B0609020204030204" pitchFamily="49" charset="0"/>
              </a:rPr>
              <a:t>():  </a:t>
            </a:r>
            <a:r>
              <a:rPr lang="es-AR" dirty="0">
                <a:solidFill>
                  <a:srgbClr val="6A9955"/>
                </a:solidFill>
                <a:latin typeface="Consolas" panose="020B0609020204030204" pitchFamily="49" charset="0"/>
              </a:rPr>
              <a:t>#</a:t>
            </a:r>
            <a:r>
              <a:rPr lang="es-AR" dirty="0" err="1">
                <a:solidFill>
                  <a:srgbClr val="6A9955"/>
                </a:solidFill>
                <a:latin typeface="Consolas" panose="020B0609020204030204" pitchFamily="49" charset="0"/>
              </a:rPr>
              <a:t>Variable.lower</a:t>
            </a:r>
            <a:r>
              <a:rPr lang="es-AR" dirty="0">
                <a:solidFill>
                  <a:srgbClr val="6A9955"/>
                </a:solidFill>
                <a:latin typeface="Consolas" panose="020B0609020204030204" pitchFamily="49" charset="0"/>
              </a:rPr>
              <a:t>()  minúscula ----</a:t>
            </a:r>
            <a:r>
              <a:rPr lang="es-AR" dirty="0" err="1">
                <a:solidFill>
                  <a:srgbClr val="6A9955"/>
                </a:solidFill>
                <a:latin typeface="Consolas" panose="020B0609020204030204" pitchFamily="49" charset="0"/>
              </a:rPr>
              <a:t>Variable.upper</a:t>
            </a:r>
            <a:r>
              <a:rPr lang="es-AR" dirty="0">
                <a:solidFill>
                  <a:srgbClr val="6A9955"/>
                </a:solidFill>
                <a:latin typeface="Consolas" panose="020B0609020204030204" pitchFamily="49" charset="0"/>
              </a:rPr>
              <a:t>() MAYUSCULA</a:t>
            </a:r>
            <a:endParaRPr lang="es-AR" dirty="0">
              <a:solidFill>
                <a:srgbClr val="D4D4D4"/>
              </a:solidFill>
              <a:latin typeface="Consolas" panose="020B0609020204030204" pitchFamily="49" charset="0"/>
            </a:endParaRP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"Contraseña correcta."</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else</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"Contraseña errónea."</a:t>
            </a:r>
            <a:r>
              <a:rPr lang="es-AR" dirty="0">
                <a:solidFill>
                  <a:srgbClr val="D4D4D4"/>
                </a:solidFill>
                <a:latin typeface="Consolas" panose="020B0609020204030204" pitchFamily="49" charset="0"/>
              </a:rPr>
              <a:t>)</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41750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5" name="Rectangle 1"/>
          <p:cNvSpPr>
            <a:spLocks noChangeArrowheads="1"/>
          </p:cNvSpPr>
          <p:nvPr/>
        </p:nvSpPr>
        <p:spPr bwMode="auto">
          <a:xfrm>
            <a:off x="567871" y="1401721"/>
            <a:ext cx="1105625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altLang="es-ES" b="0" i="0" u="none" strike="noStrike" cap="none" normalizeH="0" baseline="0" dirty="0">
                <a:ln>
                  <a:noFill/>
                </a:ln>
                <a:solidFill>
                  <a:schemeClr val="tx1"/>
                </a:solidFill>
                <a:effectLst/>
                <a:latin typeface="+mj-lt"/>
                <a:cs typeface="Arial" pitchFamily="34" charset="0"/>
              </a:rPr>
              <a:t>La sentencia </a:t>
            </a:r>
            <a:r>
              <a:rPr kumimoji="0" lang="es-ES" altLang="es-ES" b="0" i="0" u="none" strike="noStrike" cap="none" normalizeH="0" baseline="0" dirty="0">
                <a:ln>
                  <a:noFill/>
                </a:ln>
                <a:solidFill>
                  <a:schemeClr val="accent6"/>
                </a:solidFill>
                <a:effectLst/>
                <a:latin typeface="+mj-lt"/>
                <a:cs typeface="Arial" pitchFamily="34" charset="0"/>
              </a:rPr>
              <a:t>for</a:t>
            </a:r>
            <a:r>
              <a:rPr kumimoji="0" lang="es-ES" altLang="es-ES" b="0" i="0" u="none" strike="noStrike" cap="none" normalizeH="0" baseline="0" dirty="0">
                <a:ln>
                  <a:noFill/>
                </a:ln>
                <a:solidFill>
                  <a:schemeClr val="tx1"/>
                </a:solidFill>
                <a:effectLst/>
                <a:latin typeface="+mj-lt"/>
                <a:cs typeface="Arial" pitchFamily="34" charset="0"/>
              </a:rPr>
              <a:t> en Python difiere un poco de lo que uno puede estar acostumbrado en lenguajes como C o Pascal. En lugar de siempre iterar sobre una progresión aritmética de números (como en Pascal) o darle al usuario la posibilidad de definir tanto el paso de la iteración como la condición de fin (como en C), la sentencia </a:t>
            </a:r>
            <a:r>
              <a:rPr kumimoji="0" lang="es-ES" altLang="es-ES" b="0" i="1" u="none" strike="noStrike" cap="none" normalizeH="0" baseline="0" dirty="0">
                <a:ln>
                  <a:noFill/>
                </a:ln>
                <a:solidFill>
                  <a:schemeClr val="tx1"/>
                </a:solidFill>
                <a:effectLst/>
                <a:latin typeface="+mj-lt"/>
                <a:cs typeface="Arial" pitchFamily="34" charset="0"/>
              </a:rPr>
              <a:t>for</a:t>
            </a:r>
            <a:r>
              <a:rPr kumimoji="0" lang="es-ES" altLang="es-ES" b="0" i="0" u="none" strike="noStrike" cap="none" normalizeH="0" baseline="0" dirty="0">
                <a:ln>
                  <a:noFill/>
                </a:ln>
                <a:solidFill>
                  <a:schemeClr val="tx1"/>
                </a:solidFill>
                <a:effectLst/>
                <a:latin typeface="+mj-lt"/>
                <a:cs typeface="Arial" pitchFamily="34" charset="0"/>
              </a:rPr>
              <a:t> de Python itera sobre los ítems de cualquier secuencia (una lista o una cadenas de caracteres), en el orden que aparecen en la secuencia. </a:t>
            </a:r>
          </a:p>
        </p:txBody>
      </p:sp>
      <p:sp>
        <p:nvSpPr>
          <p:cNvPr id="2" name="Rectángulo 1">
            <a:extLst>
              <a:ext uri="{FF2B5EF4-FFF2-40B4-BE49-F238E27FC236}">
                <a16:creationId xmlns:a16="http://schemas.microsoft.com/office/drawing/2014/main" id="{9D6AAACD-8599-4B2A-8DED-BBE459BD7B09}"/>
              </a:ext>
            </a:extLst>
          </p:cNvPr>
          <p:cNvSpPr/>
          <p:nvPr/>
        </p:nvSpPr>
        <p:spPr>
          <a:xfrm>
            <a:off x="567871" y="3727825"/>
            <a:ext cx="11334078" cy="2031325"/>
          </a:xfrm>
          <a:prstGeom prst="rect">
            <a:avLst/>
          </a:prstGeom>
        </p:spPr>
        <p:txBody>
          <a:bodyPr wrap="square">
            <a:spAutoFit/>
          </a:bodyPr>
          <a:lstStyle/>
          <a:p>
            <a:r>
              <a:rPr lang="es-AR" dirty="0">
                <a:solidFill>
                  <a:srgbClr val="D4D4D4"/>
                </a:solidFill>
                <a:latin typeface="Consolas" panose="020B0609020204030204" pitchFamily="49" charset="0"/>
              </a:rPr>
              <a:t>animales = [</a:t>
            </a:r>
            <a:r>
              <a:rPr lang="es-AR" dirty="0">
                <a:solidFill>
                  <a:srgbClr val="CE9178"/>
                </a:solidFill>
                <a:latin typeface="Consolas" panose="020B0609020204030204" pitchFamily="49" charset="0"/>
              </a:rPr>
              <a:t>'gato'</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'perro'</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'serpiente'</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animal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animales:</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"El animal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format</a:t>
            </a:r>
            <a:r>
              <a:rPr lang="es-AR" dirty="0">
                <a:solidFill>
                  <a:srgbClr val="D4D4D4"/>
                </a:solidFill>
                <a:latin typeface="Consolas" panose="020B0609020204030204" pitchFamily="49" charset="0"/>
              </a:rPr>
              <a:t>(animal))</a:t>
            </a:r>
          </a:p>
          <a:p>
            <a:br>
              <a:rPr lang="es-AR" dirty="0">
                <a:solidFill>
                  <a:srgbClr val="D4D4D4"/>
                </a:solidFill>
                <a:latin typeface="Consolas" panose="020B0609020204030204" pitchFamily="49" charset="0"/>
              </a:rPr>
            </a:br>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animal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animales:</a:t>
            </a:r>
          </a:p>
          <a:p>
            <a:r>
              <a:rPr lang="es-AR" dirty="0">
                <a:solidFill>
                  <a:srgbClr val="D4D4D4"/>
                </a:solidFill>
                <a:latin typeface="Consolas" panose="020B0609020204030204" pitchFamily="49" charset="0"/>
              </a:rPr>
              <a:t>    </a:t>
            </a:r>
            <a:r>
              <a:rPr lang="es-AR" dirty="0" err="1">
                <a:solidFill>
                  <a:srgbClr val="D4D4D4"/>
                </a:solidFill>
                <a:latin typeface="Consolas" panose="020B0609020204030204" pitchFamily="49" charset="0"/>
              </a:rPr>
              <a:t>cantidad_letra</a:t>
            </a:r>
            <a:r>
              <a:rPr lang="es-AR" dirty="0">
                <a:solidFill>
                  <a:srgbClr val="D4D4D4"/>
                </a:solidFill>
                <a:latin typeface="Consolas" panose="020B0609020204030204" pitchFamily="49" charset="0"/>
              </a:rPr>
              <a:t>=</a:t>
            </a:r>
            <a:r>
              <a:rPr lang="es-AR" dirty="0" err="1">
                <a:solidFill>
                  <a:srgbClr val="DCDCAA"/>
                </a:solidFill>
                <a:latin typeface="Consolas" panose="020B0609020204030204" pitchFamily="49" charset="0"/>
              </a:rPr>
              <a:t>len</a:t>
            </a:r>
            <a:r>
              <a:rPr lang="es-AR" dirty="0">
                <a:solidFill>
                  <a:srgbClr val="D4D4D4"/>
                </a:solidFill>
                <a:latin typeface="Consolas" panose="020B0609020204030204" pitchFamily="49" charset="0"/>
              </a:rPr>
              <a:t>(animal)</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"El animal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 tamaño de palabra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format</a:t>
            </a:r>
            <a:r>
              <a:rPr lang="es-AR" dirty="0">
                <a:solidFill>
                  <a:srgbClr val="D4D4D4"/>
                </a:solidFill>
                <a:latin typeface="Consolas" panose="020B0609020204030204" pitchFamily="49" charset="0"/>
              </a:rPr>
              <a:t>(animal, </a:t>
            </a:r>
            <a:r>
              <a:rPr lang="es-AR" dirty="0" err="1">
                <a:solidFill>
                  <a:srgbClr val="D4D4D4"/>
                </a:solidFill>
                <a:latin typeface="Consolas" panose="020B0609020204030204" pitchFamily="49" charset="0"/>
              </a:rPr>
              <a:t>cantidad_letra</a:t>
            </a:r>
            <a:r>
              <a:rPr lang="es-AR" dirty="0">
                <a:solidFill>
                  <a:srgbClr val="D4D4D4"/>
                </a:solidFill>
                <a:latin typeface="Consolas" panose="020B0609020204030204" pitchFamily="49" charset="0"/>
              </a:rPr>
              <a:t>))</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1171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6" name="6 Rectángulo"/>
          <p:cNvSpPr/>
          <p:nvPr/>
        </p:nvSpPr>
        <p:spPr>
          <a:xfrm>
            <a:off x="581958" y="3679722"/>
            <a:ext cx="6231796" cy="1200329"/>
          </a:xfrm>
          <a:prstGeom prst="rect">
            <a:avLst/>
          </a:prstGeom>
          <a:solidFill>
            <a:schemeClr val="bg1"/>
          </a:solidFill>
          <a:ln>
            <a:solidFill>
              <a:schemeClr val="tx1"/>
            </a:solidFill>
          </a:ln>
        </p:spPr>
        <p:txBody>
          <a:bodyPr wrap="square">
            <a:spAutoFit/>
          </a:bodyPr>
          <a:lstStyle/>
          <a:p>
            <a:r>
              <a:rPr lang="es-ES" dirty="0"/>
              <a:t>La </a:t>
            </a:r>
            <a:r>
              <a:rPr lang="es-ES" dirty="0" err="1"/>
              <a:t>ip</a:t>
            </a:r>
            <a:r>
              <a:rPr lang="es-ES" dirty="0"/>
              <a:t> es: </a:t>
            </a:r>
            <a:r>
              <a:rPr lang="es-AR" dirty="0"/>
              <a:t>10.2.168.10</a:t>
            </a:r>
            <a:endParaRPr lang="es-ES" dirty="0"/>
          </a:p>
          <a:p>
            <a:r>
              <a:rPr lang="es-ES" dirty="0"/>
              <a:t>La </a:t>
            </a:r>
            <a:r>
              <a:rPr lang="es-ES" dirty="0" err="1"/>
              <a:t>ip</a:t>
            </a:r>
            <a:r>
              <a:rPr lang="es-ES" dirty="0"/>
              <a:t> es: </a:t>
            </a:r>
            <a:r>
              <a:rPr lang="es-AR" dirty="0"/>
              <a:t>10.95.88.78</a:t>
            </a:r>
            <a:endParaRPr lang="es-ES" dirty="0"/>
          </a:p>
          <a:p>
            <a:r>
              <a:rPr lang="es-ES" dirty="0"/>
              <a:t>La </a:t>
            </a:r>
            <a:r>
              <a:rPr lang="es-ES" dirty="0" err="1"/>
              <a:t>ip</a:t>
            </a:r>
            <a:r>
              <a:rPr lang="es-ES" dirty="0"/>
              <a:t> es: </a:t>
            </a:r>
            <a:r>
              <a:rPr lang="es-AR" dirty="0"/>
              <a:t>…..</a:t>
            </a:r>
            <a:endParaRPr lang="es-ES" dirty="0"/>
          </a:p>
          <a:p>
            <a:r>
              <a:rPr lang="es-ES" dirty="0"/>
              <a:t>La </a:t>
            </a:r>
            <a:r>
              <a:rPr lang="es-ES" dirty="0" err="1"/>
              <a:t>ip</a:t>
            </a:r>
            <a:r>
              <a:rPr lang="es-ES" dirty="0"/>
              <a:t> es: </a:t>
            </a:r>
            <a:r>
              <a:rPr lang="es-AR" dirty="0"/>
              <a:t>10.5.8.18</a:t>
            </a:r>
            <a:endParaRPr lang="es-ES" dirty="0"/>
          </a:p>
        </p:txBody>
      </p:sp>
      <p:sp>
        <p:nvSpPr>
          <p:cNvPr id="2" name="Rectángulo 1">
            <a:extLst>
              <a:ext uri="{FF2B5EF4-FFF2-40B4-BE49-F238E27FC236}">
                <a16:creationId xmlns:a16="http://schemas.microsoft.com/office/drawing/2014/main" id="{BDEC3604-1DED-43AE-96C4-24E5ABD0A4E9}"/>
              </a:ext>
            </a:extLst>
          </p:cNvPr>
          <p:cNvSpPr/>
          <p:nvPr/>
        </p:nvSpPr>
        <p:spPr>
          <a:xfrm>
            <a:off x="581958" y="1803466"/>
            <a:ext cx="10848041" cy="1200329"/>
          </a:xfrm>
          <a:prstGeom prst="rect">
            <a:avLst/>
          </a:prstGeom>
        </p:spPr>
        <p:txBody>
          <a:bodyPr wrap="square">
            <a:spAutoFit/>
          </a:bodyPr>
          <a:lstStyle/>
          <a:p>
            <a:r>
              <a:rPr lang="es-AR" dirty="0">
                <a:solidFill>
                  <a:srgbClr val="D4D4D4"/>
                </a:solidFill>
                <a:latin typeface="Consolas" panose="020B0609020204030204" pitchFamily="49" charset="0"/>
              </a:rPr>
              <a:t>IP= [</a:t>
            </a:r>
            <a:r>
              <a:rPr lang="es-AR" dirty="0">
                <a:solidFill>
                  <a:srgbClr val="CE9178"/>
                </a:solidFill>
                <a:latin typeface="Consolas" panose="020B0609020204030204" pitchFamily="49" charset="0"/>
              </a:rPr>
              <a:t>'10.2.168.10'</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'10.95.88.78'</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'10.5.8.18'</a:t>
            </a:r>
            <a:r>
              <a:rPr lang="es-AR" dirty="0">
                <a:solidFill>
                  <a:srgbClr val="D4D4D4"/>
                </a:solidFill>
                <a:latin typeface="Consolas" panose="020B0609020204030204" pitchFamily="49" charset="0"/>
              </a:rPr>
              <a:t>]</a:t>
            </a:r>
          </a:p>
          <a:p>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i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range</a:t>
            </a:r>
            <a:r>
              <a:rPr lang="es-AR" dirty="0">
                <a:solidFill>
                  <a:srgbClr val="D4D4D4"/>
                </a:solidFill>
                <a:latin typeface="Consolas" panose="020B0609020204030204" pitchFamily="49" charset="0"/>
              </a:rPr>
              <a:t> (</a:t>
            </a:r>
            <a:r>
              <a:rPr lang="es-AR" dirty="0">
                <a:solidFill>
                  <a:srgbClr val="B5CEA8"/>
                </a:solidFill>
                <a:latin typeface="Consolas" panose="020B0609020204030204" pitchFamily="49" charset="0"/>
              </a:rPr>
              <a:t>0</a:t>
            </a: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len</a:t>
            </a:r>
            <a:r>
              <a:rPr lang="es-AR" dirty="0">
                <a:solidFill>
                  <a:srgbClr val="D4D4D4"/>
                </a:solidFill>
                <a:latin typeface="Consolas" panose="020B0609020204030204" pitchFamily="49" charset="0"/>
              </a:rPr>
              <a:t>(IP)):</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"La </a:t>
            </a:r>
            <a:r>
              <a:rPr lang="es-AR" dirty="0" err="1">
                <a:solidFill>
                  <a:srgbClr val="CE9178"/>
                </a:solidFill>
                <a:latin typeface="Consolas" panose="020B0609020204030204" pitchFamily="49" charset="0"/>
              </a:rPr>
              <a:t>ip</a:t>
            </a:r>
            <a:r>
              <a:rPr lang="es-AR" dirty="0">
                <a:solidFill>
                  <a:srgbClr val="CE9178"/>
                </a:solidFill>
                <a:latin typeface="Consolas" panose="020B0609020204030204" pitchFamily="49" charset="0"/>
              </a:rPr>
              <a:t> es: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format</a:t>
            </a:r>
            <a:r>
              <a:rPr lang="es-AR" dirty="0">
                <a:solidFill>
                  <a:srgbClr val="D4D4D4"/>
                </a:solidFill>
                <a:latin typeface="Consolas" panose="020B0609020204030204" pitchFamily="49" charset="0"/>
              </a:rPr>
              <a:t>(IP [ i ] ) ) </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1704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3A989-5179-491A-92C7-54CA7D0D6B77}"/>
              </a:ext>
            </a:extLst>
          </p:cNvPr>
          <p:cNvSpPr>
            <a:spLocks noGrp="1"/>
          </p:cNvSpPr>
          <p:nvPr>
            <p:ph type="title"/>
          </p:nvPr>
        </p:nvSpPr>
        <p:spPr/>
        <p:txBody>
          <a:bodyPr/>
          <a:lstStyle/>
          <a:p>
            <a:endParaRPr lang="es-ES"/>
          </a:p>
        </p:txBody>
      </p:sp>
      <p:pic>
        <p:nvPicPr>
          <p:cNvPr id="1026" name="Picture 2">
            <a:extLst>
              <a:ext uri="{FF2B5EF4-FFF2-40B4-BE49-F238E27FC236}">
                <a16:creationId xmlns:a16="http://schemas.microsoft.com/office/drawing/2014/main" id="{68BC9BF3-346A-4D64-B907-6FAA472774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3003" y="96530"/>
            <a:ext cx="6388936" cy="666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263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6" name="Rectángulo 5"/>
          <p:cNvSpPr/>
          <p:nvPr/>
        </p:nvSpPr>
        <p:spPr>
          <a:xfrm>
            <a:off x="670559" y="1825675"/>
            <a:ext cx="10877427" cy="369332"/>
          </a:xfrm>
          <a:prstGeom prst="rect">
            <a:avLst/>
          </a:prstGeom>
        </p:spPr>
        <p:txBody>
          <a:bodyPr wrap="square">
            <a:spAutoFit/>
          </a:bodyPr>
          <a:lstStyle/>
          <a:p>
            <a:r>
              <a:rPr lang="es-ES" dirty="0">
                <a:latin typeface="+mj-lt"/>
              </a:rPr>
              <a:t>Escriba un programa que pida un número entero mayor que cero y calcule su factorial.</a:t>
            </a:r>
            <a:endParaRPr lang="es-AR" dirty="0">
              <a:latin typeface="+mj-lt"/>
            </a:endParaRPr>
          </a:p>
        </p:txBody>
      </p:sp>
      <p:sp>
        <p:nvSpPr>
          <p:cNvPr id="7" name="Rectángulo 6"/>
          <p:cNvSpPr/>
          <p:nvPr/>
        </p:nvSpPr>
        <p:spPr>
          <a:xfrm>
            <a:off x="877824" y="2722525"/>
            <a:ext cx="10984992" cy="1477328"/>
          </a:xfrm>
          <a:prstGeom prst="rect">
            <a:avLst/>
          </a:prstGeom>
        </p:spPr>
        <p:txBody>
          <a:bodyPr wrap="square">
            <a:spAutoFit/>
          </a:bodyPr>
          <a:lstStyle/>
          <a:p>
            <a:pPr algn="just">
              <a:buFont typeface="Arial" panose="020B0604020202020204" pitchFamily="34" charset="0"/>
              <a:buChar char="•"/>
            </a:pPr>
            <a:r>
              <a:rPr lang="es-ES" dirty="0">
                <a:latin typeface="+mj-lt"/>
              </a:rPr>
              <a:t>El factorial de un entero (que se escribe con una exclamación, factorial de 5 se escribe 5!) es el producto de los enteros hasta dicho número. Es decir 5! = 5 * 4 * 3 * 2 * 1 = 120, o lo que es lo mismo, 1 * 2 * 3 * 4 * 5.</a:t>
            </a:r>
          </a:p>
          <a:p>
            <a:pPr algn="just">
              <a:buFont typeface="Arial" panose="020B0604020202020204" pitchFamily="34" charset="0"/>
              <a:buChar char="•"/>
            </a:pPr>
            <a:r>
              <a:rPr lang="es-ES" dirty="0">
                <a:latin typeface="+mj-lt"/>
              </a:rPr>
              <a:t>Por definición, el factorial de 0 es 1, es decir 0! = 1, por lo que el programa podría admitir también el 0.</a:t>
            </a:r>
            <a:endParaRPr lang="es-ES" b="0" i="0" dirty="0">
              <a:effectLst/>
              <a:latin typeface="+mj-lt"/>
            </a:endParaRPr>
          </a:p>
        </p:txBody>
      </p:sp>
    </p:spTree>
    <p:extLst>
      <p:ext uri="{BB962C8B-B14F-4D97-AF65-F5344CB8AC3E}">
        <p14:creationId xmlns:p14="http://schemas.microsoft.com/office/powerpoint/2010/main" val="1229698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35538" y="419654"/>
            <a:ext cx="4859022"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Bucle FOR</a:t>
            </a:r>
            <a:endParaRPr lang="es-ES" sz="4000" dirty="0"/>
          </a:p>
        </p:txBody>
      </p:sp>
      <p:sp>
        <p:nvSpPr>
          <p:cNvPr id="5" name="Rectángulo 4"/>
          <p:cNvSpPr/>
          <p:nvPr/>
        </p:nvSpPr>
        <p:spPr>
          <a:xfrm>
            <a:off x="682752" y="1476607"/>
            <a:ext cx="10619232" cy="369332"/>
          </a:xfrm>
          <a:prstGeom prst="rect">
            <a:avLst/>
          </a:prstGeom>
        </p:spPr>
        <p:txBody>
          <a:bodyPr wrap="square">
            <a:spAutoFit/>
          </a:bodyPr>
          <a:lstStyle/>
          <a:p>
            <a:r>
              <a:rPr lang="es-ES" dirty="0">
                <a:latin typeface="+mj-lt"/>
              </a:rPr>
              <a:t>Escriba un programa que pida un número entero mayor que cero y calcule su factorial.</a:t>
            </a:r>
            <a:endParaRPr lang="es-AR" dirty="0">
              <a:latin typeface="+mj-lt"/>
            </a:endParaRPr>
          </a:p>
        </p:txBody>
      </p:sp>
      <p:sp>
        <p:nvSpPr>
          <p:cNvPr id="7" name="Rectángulo 6"/>
          <p:cNvSpPr/>
          <p:nvPr/>
        </p:nvSpPr>
        <p:spPr>
          <a:xfrm>
            <a:off x="1219200" y="2337894"/>
            <a:ext cx="9765792" cy="3416320"/>
          </a:xfrm>
          <a:prstGeom prst="rect">
            <a:avLst/>
          </a:prstGeom>
        </p:spPr>
        <p:txBody>
          <a:bodyPr wrap="square">
            <a:spAutoFit/>
          </a:bodyPr>
          <a:lstStyle/>
          <a:p>
            <a:r>
              <a:rPr lang="es-AR" dirty="0">
                <a:solidFill>
                  <a:srgbClr val="D4D4D4"/>
                </a:solidFill>
                <a:latin typeface="Consolas" panose="020B0609020204030204" pitchFamily="49" charset="0"/>
              </a:rPr>
              <a:t>numero = </a:t>
            </a:r>
            <a:r>
              <a:rPr lang="es-AR" dirty="0">
                <a:solidFill>
                  <a:srgbClr val="4EC9B0"/>
                </a:solidFill>
                <a:latin typeface="Consolas" panose="020B0609020204030204" pitchFamily="49" charset="0"/>
              </a:rPr>
              <a:t>int</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"INGRESE UN NUMERO</a:t>
            </a:r>
            <a:r>
              <a:rPr lang="es-AR" dirty="0">
                <a:solidFill>
                  <a:srgbClr val="D7BA7D"/>
                </a:solidFill>
                <a:latin typeface="Consolas" panose="020B0609020204030204" pitchFamily="49" charset="0"/>
              </a:rPr>
              <a:t>\n</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p>
          <a:p>
            <a:r>
              <a:rPr lang="es-AR" dirty="0">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"El numero ingresado es : "</a:t>
            </a:r>
            <a:r>
              <a:rPr lang="es-AR" dirty="0">
                <a:solidFill>
                  <a:srgbClr val="D4D4D4"/>
                </a:solidFill>
                <a:latin typeface="Consolas" panose="020B0609020204030204" pitchFamily="49" charset="0"/>
              </a:rPr>
              <a:t>, numero)</a:t>
            </a:r>
          </a:p>
          <a:p>
            <a:br>
              <a:rPr lang="es-AR" dirty="0">
                <a:solidFill>
                  <a:srgbClr val="D4D4D4"/>
                </a:solidFill>
                <a:latin typeface="Consolas" panose="020B0609020204030204" pitchFamily="49" charset="0"/>
              </a:rPr>
            </a:br>
            <a:r>
              <a:rPr lang="es-AR" dirty="0">
                <a:solidFill>
                  <a:srgbClr val="C586C0"/>
                </a:solidFill>
                <a:latin typeface="Consolas" panose="020B0609020204030204" pitchFamily="49" charset="0"/>
              </a:rPr>
              <a:t>if</a:t>
            </a:r>
            <a:r>
              <a:rPr lang="es-AR" dirty="0">
                <a:solidFill>
                  <a:srgbClr val="D4D4D4"/>
                </a:solidFill>
                <a:latin typeface="Consolas" panose="020B0609020204030204" pitchFamily="49" charset="0"/>
              </a:rPr>
              <a:t> numero == </a:t>
            </a:r>
            <a:r>
              <a:rPr lang="es-AR" dirty="0">
                <a:solidFill>
                  <a:srgbClr val="B5CEA8"/>
                </a:solidFill>
                <a:latin typeface="Consolas" panose="020B0609020204030204" pitchFamily="49" charset="0"/>
              </a:rPr>
              <a:t>0</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factorial=</a:t>
            </a:r>
            <a:r>
              <a:rPr lang="es-AR" dirty="0">
                <a:solidFill>
                  <a:srgbClr val="B5CEA8"/>
                </a:solidFill>
                <a:latin typeface="Consolas" panose="020B0609020204030204" pitchFamily="49" charset="0"/>
              </a:rPr>
              <a:t>1</a:t>
            </a:r>
            <a:endParaRPr lang="es-AR" dirty="0">
              <a:solidFill>
                <a:srgbClr val="D4D4D4"/>
              </a:solidFill>
              <a:latin typeface="Consolas" panose="020B0609020204030204" pitchFamily="49" charset="0"/>
            </a:endParaRPr>
          </a:p>
          <a:p>
            <a:r>
              <a:rPr lang="es-AR" dirty="0">
                <a:solidFill>
                  <a:srgbClr val="DCDCAA"/>
                </a:solidFill>
                <a:latin typeface="Consolas" panose="020B0609020204030204" pitchFamily="49" charset="0"/>
              </a:rPr>
              <a:t>	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"El factorial de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 es =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.format(numero, factorial))</a:t>
            </a:r>
          </a:p>
          <a:p>
            <a:r>
              <a:rPr lang="es-AR" dirty="0">
                <a:solidFill>
                  <a:srgbClr val="C586C0"/>
                </a:solidFill>
                <a:latin typeface="Consolas" panose="020B0609020204030204" pitchFamily="49" charset="0"/>
              </a:rPr>
              <a:t>else</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factorial=</a:t>
            </a:r>
            <a:r>
              <a:rPr lang="es-AR" dirty="0">
                <a:solidFill>
                  <a:srgbClr val="B5CEA8"/>
                </a:solidFill>
                <a:latin typeface="Consolas" panose="020B0609020204030204" pitchFamily="49" charset="0"/>
              </a:rPr>
              <a:t>1</a:t>
            </a:r>
            <a:endParaRPr lang="es-AR" dirty="0">
              <a:solidFill>
                <a:srgbClr val="D4D4D4"/>
              </a:solidFill>
              <a:latin typeface="Consolas" panose="020B0609020204030204" pitchFamily="49" charset="0"/>
            </a:endParaRPr>
          </a:p>
          <a:p>
            <a:r>
              <a:rPr lang="es-AR" dirty="0">
                <a:solidFill>
                  <a:srgbClr val="C586C0"/>
                </a:solidFill>
                <a:latin typeface="Consolas" panose="020B0609020204030204" pitchFamily="49" charset="0"/>
              </a:rPr>
              <a:t>	for</a:t>
            </a:r>
            <a:r>
              <a:rPr lang="es-AR" dirty="0">
                <a:solidFill>
                  <a:srgbClr val="D4D4D4"/>
                </a:solidFill>
                <a:latin typeface="Consolas" panose="020B0609020204030204" pitchFamily="49" charset="0"/>
              </a:rPr>
              <a:t> num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t>
            </a:r>
            <a:r>
              <a:rPr lang="es-AR" dirty="0">
                <a:solidFill>
                  <a:srgbClr val="DCDCAA"/>
                </a:solidFill>
                <a:latin typeface="Consolas" panose="020B0609020204030204" pitchFamily="49" charset="0"/>
              </a:rPr>
              <a:t>range</a:t>
            </a:r>
            <a:r>
              <a:rPr lang="es-AR" dirty="0">
                <a:solidFill>
                  <a:srgbClr val="D4D4D4"/>
                </a:solidFill>
                <a:latin typeface="Consolas" panose="020B0609020204030204" pitchFamily="49" charset="0"/>
              </a:rPr>
              <a:t>(</a:t>
            </a:r>
            <a:r>
              <a:rPr lang="es-AR" dirty="0">
                <a:solidFill>
                  <a:srgbClr val="B5CEA8"/>
                </a:solidFill>
                <a:latin typeface="Consolas" panose="020B0609020204030204" pitchFamily="49" charset="0"/>
              </a:rPr>
              <a:t>1</a:t>
            </a:r>
            <a:r>
              <a:rPr lang="es-AR" dirty="0">
                <a:solidFill>
                  <a:srgbClr val="D4D4D4"/>
                </a:solidFill>
                <a:latin typeface="Consolas" panose="020B0609020204030204" pitchFamily="49" charset="0"/>
              </a:rPr>
              <a:t>,numero+</a:t>
            </a:r>
            <a:r>
              <a:rPr lang="es-AR" dirty="0">
                <a:solidFill>
                  <a:srgbClr val="B5CEA8"/>
                </a:solidFill>
                <a:latin typeface="Consolas" panose="020B0609020204030204" pitchFamily="49" charset="0"/>
              </a:rPr>
              <a:t>1</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factorial= factorial * num</a:t>
            </a:r>
          </a:p>
          <a:p>
            <a:br>
              <a:rPr lang="es-AR" dirty="0">
                <a:solidFill>
                  <a:srgbClr val="D4D4D4"/>
                </a:solidFill>
                <a:latin typeface="Consolas" panose="020B0609020204030204" pitchFamily="49" charset="0"/>
              </a:rPr>
            </a:br>
            <a:r>
              <a:rPr lang="es-AR" dirty="0">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"El factorial de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 es = </a:t>
            </a:r>
            <a:r>
              <a:rPr lang="es-AR" dirty="0">
                <a:solidFill>
                  <a:srgbClr val="569CD6"/>
                </a:solidFill>
                <a:latin typeface="Consolas" panose="020B0609020204030204" pitchFamily="49" charset="0"/>
              </a:rPr>
              <a:t>{}</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.format(numero, factorial))</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94243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5" name="4 Rectángulo"/>
          <p:cNvSpPr/>
          <p:nvPr/>
        </p:nvSpPr>
        <p:spPr>
          <a:xfrm>
            <a:off x="314894" y="1046057"/>
            <a:ext cx="11373130" cy="3416320"/>
          </a:xfrm>
          <a:prstGeom prst="rect">
            <a:avLst/>
          </a:prstGeom>
        </p:spPr>
        <p:txBody>
          <a:bodyPr wrap="square">
            <a:spAutoFit/>
          </a:bodyPr>
          <a:lstStyle/>
          <a:p>
            <a:pPr algn="just">
              <a:lnSpc>
                <a:spcPct val="150000"/>
              </a:lnSpc>
            </a:pPr>
            <a:r>
              <a:rPr lang="es-ES" dirty="0"/>
              <a:t>Una función es un bloque de código con un nombre asociado, que recibe cero o más argumentos como entrada, sigue una secuencia de sentencias, la cuales ejecuta una operación deseada y devuelve un valor y/o realiza una tarea.</a:t>
            </a:r>
          </a:p>
          <a:p>
            <a:pPr algn="just">
              <a:lnSpc>
                <a:spcPct val="150000"/>
              </a:lnSpc>
            </a:pPr>
            <a:r>
              <a:rPr lang="es-ES" dirty="0"/>
              <a:t>El uso de funciones es un componente muy importante del paradigma de la programación llamada </a:t>
            </a:r>
            <a:r>
              <a:rPr lang="es-ES" i="1" dirty="0"/>
              <a:t>estructurada</a:t>
            </a:r>
            <a:r>
              <a:rPr lang="es-ES" dirty="0"/>
              <a:t>, y tiene varias ventajas:</a:t>
            </a:r>
            <a:endParaRPr lang="es-ES" b="1" dirty="0"/>
          </a:p>
          <a:p>
            <a:pPr marL="285750" indent="-285750" algn="just">
              <a:lnSpc>
                <a:spcPct val="150000"/>
              </a:lnSpc>
              <a:buFont typeface="Arial" panose="020B0604020202020204" pitchFamily="34" charset="0"/>
              <a:buChar char="•"/>
            </a:pPr>
            <a:r>
              <a:rPr lang="es-ES" b="1" dirty="0"/>
              <a:t>modularización</a:t>
            </a:r>
            <a:r>
              <a:rPr lang="es-ES" dirty="0"/>
              <a:t>: permite segmentar un programa complejo en una serie de partes o módulos más simples, facilitando así la programación y el depurado.</a:t>
            </a:r>
          </a:p>
          <a:p>
            <a:pPr marL="285750" indent="-285750" algn="just">
              <a:lnSpc>
                <a:spcPct val="150000"/>
              </a:lnSpc>
              <a:buFont typeface="Arial" panose="020B0604020202020204" pitchFamily="34" charset="0"/>
              <a:buChar char="•"/>
            </a:pPr>
            <a:r>
              <a:rPr lang="es-ES" b="1" dirty="0"/>
              <a:t>reutilización</a:t>
            </a:r>
            <a:r>
              <a:rPr lang="es-ES" dirty="0"/>
              <a:t>: permite reutilizar una misma función en distintos programas.</a:t>
            </a:r>
          </a:p>
        </p:txBody>
      </p:sp>
      <p:sp>
        <p:nvSpPr>
          <p:cNvPr id="2" name="Rectángulo 1">
            <a:extLst>
              <a:ext uri="{FF2B5EF4-FFF2-40B4-BE49-F238E27FC236}">
                <a16:creationId xmlns:a16="http://schemas.microsoft.com/office/drawing/2014/main" id="{507AE159-8C14-42F9-A0F7-7B6D6DD07ACC}"/>
              </a:ext>
            </a:extLst>
          </p:cNvPr>
          <p:cNvSpPr/>
          <p:nvPr/>
        </p:nvSpPr>
        <p:spPr>
          <a:xfrm>
            <a:off x="489227" y="4708598"/>
            <a:ext cx="6096000" cy="923330"/>
          </a:xfrm>
          <a:prstGeom prst="rect">
            <a:avLst/>
          </a:prstGeom>
        </p:spPr>
        <p:txBody>
          <a:bodyPr>
            <a:spAutoFit/>
          </a:bodyPr>
          <a:lstStyle/>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math</a:t>
            </a:r>
          </a:p>
          <a:p>
            <a:r>
              <a:rPr lang="en-US" dirty="0" err="1">
                <a:solidFill>
                  <a:srgbClr val="D4D4D4"/>
                </a:solidFill>
                <a:latin typeface="Consolas" panose="020B0609020204030204" pitchFamily="49" charset="0"/>
              </a:rPr>
              <a:t>decibelios</a:t>
            </a:r>
            <a:r>
              <a:rPr lang="en-US" dirty="0">
                <a:solidFill>
                  <a:srgbClr val="D4D4D4"/>
                </a:solidFill>
                <a:latin typeface="Consolas" panose="020B0609020204030204" pitchFamily="49" charset="0"/>
              </a:rPr>
              <a:t>= math.log(</a:t>
            </a:r>
            <a:r>
              <a:rPr lang="en-US" dirty="0">
                <a:solidFill>
                  <a:srgbClr val="B5CEA8"/>
                </a:solidFill>
                <a:latin typeface="Consolas" panose="020B0609020204030204" pitchFamily="49" charset="0"/>
              </a:rPr>
              <a:t>17</a:t>
            </a:r>
            <a:r>
              <a:rPr lang="en-US" dirty="0">
                <a:solidFill>
                  <a:srgbClr val="D4D4D4"/>
                </a:solidFill>
                <a:latin typeface="Consolas" panose="020B0609020204030204" pitchFamily="49" charset="0"/>
              </a:rPr>
              <a:t>)</a:t>
            </a:r>
          </a:p>
          <a:p>
            <a:r>
              <a:rPr lang="en-US" dirty="0">
                <a:solidFill>
                  <a:srgbClr val="DCDCAA"/>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decibelios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29547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Rectángulo"/>
          <p:cNvSpPr/>
          <p:nvPr/>
        </p:nvSpPr>
        <p:spPr>
          <a:xfrm>
            <a:off x="514071" y="1469195"/>
            <a:ext cx="10286714" cy="923330"/>
          </a:xfrm>
          <a:prstGeom prst="rect">
            <a:avLst/>
          </a:prstGeom>
        </p:spPr>
        <p:txBody>
          <a:bodyPr wrap="square">
            <a:spAutoFit/>
          </a:bodyPr>
          <a:lstStyle/>
          <a:p>
            <a:pPr algn="just">
              <a:lnSpc>
                <a:spcPct val="150000"/>
              </a:lnSpc>
            </a:pPr>
            <a:r>
              <a:rPr lang="es-ES" dirty="0"/>
              <a:t>Son bloques que puede contener código fuente y ser invocados cuando se necesite, a continuación un ejemplo:</a:t>
            </a:r>
          </a:p>
        </p:txBody>
      </p:sp>
      <p:sp>
        <p:nvSpPr>
          <p:cNvPr id="6" name="Rectangle 3"/>
          <p:cNvSpPr>
            <a:spLocks noChangeArrowheads="1"/>
          </p:cNvSpPr>
          <p:nvPr/>
        </p:nvSpPr>
        <p:spPr bwMode="auto">
          <a:xfrm>
            <a:off x="596006" y="4866782"/>
            <a:ext cx="11226785" cy="128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s-ES" altLang="es-ES" dirty="0"/>
              <a:t>La palabra reservada def se usa para definir funciones. Debe seguirle el nombre de la función en el ejemplo anterior prueba() y la lista de parámetros formales entre paréntesis. Las sentencias que forman el cuerpo de la función empiezan en la línea siguiente, y deben estar indentado. </a:t>
            </a:r>
          </a:p>
        </p:txBody>
      </p:sp>
      <p:sp>
        <p:nvSpPr>
          <p:cNvPr id="7" name="Rectángulo 6"/>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2" name="Rectángulo 1">
            <a:extLst>
              <a:ext uri="{FF2B5EF4-FFF2-40B4-BE49-F238E27FC236}">
                <a16:creationId xmlns:a16="http://schemas.microsoft.com/office/drawing/2014/main" id="{9E5AEE56-C697-4D6C-A0C2-339D985D16FF}"/>
              </a:ext>
            </a:extLst>
          </p:cNvPr>
          <p:cNvSpPr/>
          <p:nvPr/>
        </p:nvSpPr>
        <p:spPr>
          <a:xfrm>
            <a:off x="596006" y="2478777"/>
            <a:ext cx="6096000" cy="2308324"/>
          </a:xfrm>
          <a:prstGeom prst="rect">
            <a:avLst/>
          </a:prstGeom>
        </p:spPr>
        <p:txBody>
          <a:bodyPr>
            <a:spAutoFit/>
          </a:bodyPr>
          <a:lstStyle/>
          <a:p>
            <a:r>
              <a:rPr lang="es-ES" dirty="0" err="1">
                <a:solidFill>
                  <a:srgbClr val="569CD6"/>
                </a:solidFill>
                <a:latin typeface="Consolas" panose="020B0609020204030204" pitchFamily="49" charset="0"/>
              </a:rPr>
              <a:t>def</a:t>
            </a:r>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prueba</a:t>
            </a:r>
            <a:r>
              <a:rPr lang="es-ES" dirty="0">
                <a:solidFill>
                  <a:srgbClr val="D4D4D4"/>
                </a:solidFill>
                <a:latin typeface="Consolas" panose="020B0609020204030204" pitchFamily="49" charset="0"/>
              </a:rPr>
              <a:t>():</a:t>
            </a:r>
          </a:p>
          <a:p>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 ejemplo simple de una función """</a:t>
            </a:r>
            <a:r>
              <a:rPr lang="es-ES" dirty="0">
                <a:solidFill>
                  <a:srgbClr val="D4D4D4"/>
                </a:solidFill>
                <a:latin typeface="Consolas" panose="020B0609020204030204" pitchFamily="49" charset="0"/>
              </a:rPr>
              <a:t> </a:t>
            </a:r>
          </a:p>
          <a:p>
            <a:r>
              <a:rPr lang="es-ES" dirty="0">
                <a:solidFill>
                  <a:srgbClr val="D4D4D4"/>
                </a:solidFill>
                <a:latin typeface="Consolas" panose="020B0609020204030204" pitchFamily="49" charset="0"/>
              </a:rPr>
              <a:t>    </a:t>
            </a:r>
            <a:r>
              <a:rPr lang="es-ES" dirty="0">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"función de prueba“) ... </a:t>
            </a:r>
            <a:endParaRPr lang="es-ES" dirty="0">
              <a:solidFill>
                <a:srgbClr val="D4D4D4"/>
              </a:solidFill>
              <a:latin typeface="Consolas" panose="020B0609020204030204" pitchFamily="49" charset="0"/>
            </a:endParaRPr>
          </a:p>
          <a:p>
            <a:br>
              <a:rPr lang="es-ES" dirty="0">
                <a:solidFill>
                  <a:srgbClr val="D4D4D4"/>
                </a:solidFill>
                <a:latin typeface="Consolas" panose="020B0609020204030204" pitchFamily="49" charset="0"/>
              </a:rPr>
            </a:br>
            <a:br>
              <a:rPr lang="es-ES" dirty="0">
                <a:solidFill>
                  <a:srgbClr val="D4D4D4"/>
                </a:solidFill>
                <a:latin typeface="Consolas" panose="020B0609020204030204" pitchFamily="49" charset="0"/>
              </a:rPr>
            </a:br>
            <a:r>
              <a:rPr lang="es-ES" dirty="0">
                <a:solidFill>
                  <a:srgbClr val="D4D4D4"/>
                </a:solidFill>
                <a:latin typeface="Consolas" panose="020B0609020204030204" pitchFamily="49" charset="0"/>
              </a:rPr>
              <a:t>prueba() </a:t>
            </a:r>
          </a:p>
          <a:p>
            <a:br>
              <a:rPr lang="es-ES" dirty="0">
                <a:solidFill>
                  <a:srgbClr val="D4D4D4"/>
                </a:solidFill>
                <a:latin typeface="Consolas" panose="020B0609020204030204" pitchFamily="49" charset="0"/>
              </a:rPr>
            </a:b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54892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2" name="Rectángulo 1">
            <a:extLst>
              <a:ext uri="{FF2B5EF4-FFF2-40B4-BE49-F238E27FC236}">
                <a16:creationId xmlns:a16="http://schemas.microsoft.com/office/drawing/2014/main" id="{DC24C35C-AAD7-4168-AAF3-B8AEB8A34BD7}"/>
              </a:ext>
            </a:extLst>
          </p:cNvPr>
          <p:cNvSpPr/>
          <p:nvPr/>
        </p:nvSpPr>
        <p:spPr>
          <a:xfrm>
            <a:off x="879986" y="1556065"/>
            <a:ext cx="7113639" cy="4708981"/>
          </a:xfrm>
          <a:prstGeom prst="rect">
            <a:avLst/>
          </a:prstGeom>
        </p:spPr>
        <p:txBody>
          <a:bodyPr wrap="square">
            <a:spAutoFit/>
          </a:bodyPr>
          <a:lstStyle/>
          <a:p>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"Ejemplo de funciones"</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r>
              <a:rPr lang="es-AR" sz="2000" dirty="0" err="1">
                <a:solidFill>
                  <a:srgbClr val="569CD6"/>
                </a:solidFill>
                <a:latin typeface="Consolas" panose="020B0609020204030204" pitchFamily="49" charset="0"/>
              </a:rPr>
              <a:t>def</a:t>
            </a:r>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nueva_linea</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r>
              <a:rPr lang="es-AR" sz="2000" dirty="0" err="1">
                <a:solidFill>
                  <a:srgbClr val="569CD6"/>
                </a:solidFill>
                <a:latin typeface="Consolas" panose="020B0609020204030204" pitchFamily="49" charset="0"/>
              </a:rPr>
              <a:t>def</a:t>
            </a:r>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dos_lineas</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4D4D4"/>
                </a:solidFill>
                <a:latin typeface="Consolas" panose="020B0609020204030204" pitchFamily="49" charset="0"/>
              </a:rPr>
              <a:t>nueva_linea</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4D4D4"/>
                </a:solidFill>
                <a:latin typeface="Consolas" panose="020B0609020204030204" pitchFamily="49" charset="0"/>
              </a:rPr>
              <a:t>nueva_linea</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"primera </a:t>
            </a:r>
            <a:r>
              <a:rPr lang="es-AR" sz="2000" dirty="0" err="1">
                <a:solidFill>
                  <a:srgbClr val="CE9178"/>
                </a:solidFill>
                <a:latin typeface="Consolas" panose="020B0609020204030204" pitchFamily="49" charset="0"/>
              </a:rPr>
              <a:t>linea</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r>
              <a:rPr lang="es-AR" sz="2000" dirty="0" err="1">
                <a:solidFill>
                  <a:srgbClr val="D4D4D4"/>
                </a:solidFill>
                <a:latin typeface="Consolas" panose="020B0609020204030204" pitchFamily="49" charset="0"/>
              </a:rPr>
              <a:t>nueva_linea</a:t>
            </a:r>
            <a:r>
              <a:rPr lang="es-AR" sz="2000" dirty="0">
                <a:solidFill>
                  <a:srgbClr val="D4D4D4"/>
                </a:solidFill>
                <a:latin typeface="Consolas" panose="020B0609020204030204" pitchFamily="49" charset="0"/>
              </a:rPr>
              <a:t>()</a:t>
            </a:r>
          </a:p>
          <a:p>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"segunda </a:t>
            </a:r>
            <a:r>
              <a:rPr lang="es-AR" sz="2000" dirty="0" err="1">
                <a:solidFill>
                  <a:srgbClr val="CE9178"/>
                </a:solidFill>
                <a:latin typeface="Consolas" panose="020B0609020204030204" pitchFamily="49" charset="0"/>
              </a:rPr>
              <a:t>linea</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r>
              <a:rPr lang="es-AR" sz="2000" dirty="0" err="1">
                <a:solidFill>
                  <a:srgbClr val="D4D4D4"/>
                </a:solidFill>
                <a:latin typeface="Consolas" panose="020B0609020204030204" pitchFamily="49" charset="0"/>
              </a:rPr>
              <a:t>dos_lineas</a:t>
            </a:r>
            <a:r>
              <a:rPr lang="es-AR" sz="2000" dirty="0">
                <a:solidFill>
                  <a:srgbClr val="D4D4D4"/>
                </a:solidFill>
                <a:latin typeface="Consolas" panose="020B0609020204030204" pitchFamily="49" charset="0"/>
              </a:rPr>
              <a:t>()</a:t>
            </a:r>
          </a:p>
          <a:p>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"Tercera </a:t>
            </a:r>
            <a:r>
              <a:rPr lang="es-AR" sz="2000" dirty="0" err="1">
                <a:solidFill>
                  <a:srgbClr val="CE9178"/>
                </a:solidFill>
                <a:latin typeface="Consolas" panose="020B0609020204030204" pitchFamily="49" charset="0"/>
              </a:rPr>
              <a:t>linea</a:t>
            </a:r>
            <a:r>
              <a:rPr lang="es-AR" sz="2000" dirty="0">
                <a:solidFill>
                  <a:srgbClr val="CE9178"/>
                </a:solidFill>
                <a:latin typeface="Consolas" panose="020B0609020204030204" pitchFamily="49" charset="0"/>
              </a:rPr>
              <a:t>"</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endParaRPr lang="es-A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17834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02332" y="357294"/>
            <a:ext cx="8486041" cy="646331"/>
          </a:xfrm>
          <a:prstGeom prst="rect">
            <a:avLst/>
          </a:prstGeom>
        </p:spPr>
        <p:txBody>
          <a:bodyPr wrap="none">
            <a:spAutoFit/>
          </a:bodyPr>
          <a:lstStyle/>
          <a:p>
            <a:r>
              <a:rPr lang="es-ES" sz="3600" dirty="0">
                <a:latin typeface="Arial" panose="020B0604020202020204" pitchFamily="34" charset="0"/>
                <a:cs typeface="Arial" panose="020B0604020202020204" pitchFamily="34" charset="0"/>
              </a:rPr>
              <a:t>Python – Funciones con Pasaje de Valor</a:t>
            </a:r>
          </a:p>
        </p:txBody>
      </p:sp>
      <p:sp>
        <p:nvSpPr>
          <p:cNvPr id="6" name="7 CuadroTexto"/>
          <p:cNvSpPr txBox="1"/>
          <p:nvPr/>
        </p:nvSpPr>
        <p:spPr>
          <a:xfrm>
            <a:off x="2267042" y="1663283"/>
            <a:ext cx="7651693" cy="2554545"/>
          </a:xfrm>
          <a:prstGeom prst="rect">
            <a:avLst/>
          </a:prstGeom>
          <a:noFill/>
        </p:spPr>
        <p:txBody>
          <a:bodyPr wrap="square" rtlCol="0">
            <a:spAutoFit/>
          </a:bodyPr>
          <a:lstStyle/>
          <a:p>
            <a:r>
              <a:rPr lang="es-ES" sz="1600" i="1" dirty="0"/>
              <a:t>Def nombre_funcion( valor 1, valor2, ….., valor n)</a:t>
            </a:r>
          </a:p>
          <a:p>
            <a:r>
              <a:rPr lang="es-ES" sz="1600" i="1" dirty="0"/>
              <a:t>	#operaciones dentro de la función </a:t>
            </a:r>
          </a:p>
          <a:p>
            <a:r>
              <a:rPr lang="es-ES" sz="1600" i="1" dirty="0"/>
              <a:t>	print(“Puedo imprimir el resultado o no”)</a:t>
            </a:r>
          </a:p>
          <a:p>
            <a:endParaRPr lang="es-ES" sz="1600" i="1" dirty="0"/>
          </a:p>
          <a:p>
            <a:r>
              <a:rPr lang="es-ES" sz="1600" i="1" dirty="0"/>
              <a:t>Valor1=xx</a:t>
            </a:r>
          </a:p>
          <a:p>
            <a:r>
              <a:rPr lang="es-ES" sz="1600" i="1" dirty="0"/>
              <a:t>Valor2=xx</a:t>
            </a:r>
          </a:p>
          <a:p>
            <a:r>
              <a:rPr lang="es-ES" sz="1600" i="1" dirty="0"/>
              <a:t>..</a:t>
            </a:r>
          </a:p>
          <a:p>
            <a:r>
              <a:rPr lang="es-ES" sz="1600" i="1" dirty="0"/>
              <a:t>..</a:t>
            </a:r>
          </a:p>
          <a:p>
            <a:r>
              <a:rPr lang="es-ES" sz="1600" i="1" dirty="0"/>
              <a:t>Valorn=xx</a:t>
            </a:r>
          </a:p>
          <a:p>
            <a:r>
              <a:rPr lang="es-ES" sz="1600" i="1" dirty="0"/>
              <a:t>nombre_funcion( valor 1, valor2, ….., valor n)</a:t>
            </a:r>
          </a:p>
        </p:txBody>
      </p:sp>
      <p:sp>
        <p:nvSpPr>
          <p:cNvPr id="7" name="8 CuadroTexto"/>
          <p:cNvSpPr txBox="1"/>
          <p:nvPr/>
        </p:nvSpPr>
        <p:spPr>
          <a:xfrm>
            <a:off x="671397" y="1215161"/>
            <a:ext cx="1128730" cy="338554"/>
          </a:xfrm>
          <a:prstGeom prst="rect">
            <a:avLst/>
          </a:prstGeom>
          <a:noFill/>
        </p:spPr>
        <p:txBody>
          <a:bodyPr wrap="square" rtlCol="0">
            <a:spAutoFit/>
          </a:bodyPr>
          <a:lstStyle/>
          <a:p>
            <a:r>
              <a:rPr lang="es-ES" sz="1600" b="1" u="sng" dirty="0"/>
              <a:t>Sintaxis:</a:t>
            </a:r>
          </a:p>
        </p:txBody>
      </p:sp>
      <p:sp>
        <p:nvSpPr>
          <p:cNvPr id="2" name="Rectángulo 1">
            <a:extLst>
              <a:ext uri="{FF2B5EF4-FFF2-40B4-BE49-F238E27FC236}">
                <a16:creationId xmlns:a16="http://schemas.microsoft.com/office/drawing/2014/main" id="{B690DE07-BA5F-4032-8E65-9ED5E5440841}"/>
              </a:ext>
            </a:extLst>
          </p:cNvPr>
          <p:cNvSpPr/>
          <p:nvPr/>
        </p:nvSpPr>
        <p:spPr>
          <a:xfrm>
            <a:off x="671397" y="4627176"/>
            <a:ext cx="6096000" cy="2031325"/>
          </a:xfrm>
          <a:prstGeom prst="rect">
            <a:avLst/>
          </a:prstGeom>
        </p:spPr>
        <p:txBody>
          <a:bodyPr>
            <a:spAutoFit/>
          </a:bodyPr>
          <a:lstStyle/>
          <a:p>
            <a:r>
              <a:rPr lang="es-AR" dirty="0" err="1">
                <a:solidFill>
                  <a:srgbClr val="569CD6"/>
                </a:solidFill>
                <a:latin typeface="Consolas" panose="020B0609020204030204" pitchFamily="49" charset="0"/>
              </a:rPr>
              <a:t>def</a:t>
            </a:r>
            <a:r>
              <a:rPr lang="es-AR" dirty="0">
                <a:solidFill>
                  <a:srgbClr val="D4D4D4"/>
                </a:solidFill>
                <a:latin typeface="Consolas" panose="020B0609020204030204" pitchFamily="49" charset="0"/>
              </a:rPr>
              <a:t> </a:t>
            </a:r>
            <a:r>
              <a:rPr lang="es-AR" dirty="0">
                <a:solidFill>
                  <a:srgbClr val="DCDCAA"/>
                </a:solidFill>
                <a:latin typeface="Consolas" panose="020B0609020204030204" pitchFamily="49" charset="0"/>
              </a:rPr>
              <a:t>suma</a:t>
            </a:r>
            <a:r>
              <a:rPr lang="es-AR" dirty="0">
                <a:solidFill>
                  <a:srgbClr val="D4D4D4"/>
                </a:solidFill>
                <a:latin typeface="Consolas" panose="020B0609020204030204" pitchFamily="49" charset="0"/>
              </a:rPr>
              <a:t>(</a:t>
            </a:r>
            <a:r>
              <a:rPr lang="es-AR" dirty="0" err="1">
                <a:solidFill>
                  <a:srgbClr val="9CDCFE"/>
                </a:solidFill>
                <a:latin typeface="Consolas" panose="020B0609020204030204" pitchFamily="49" charset="0"/>
              </a:rPr>
              <a:t>a</a:t>
            </a:r>
            <a:r>
              <a:rPr lang="es-AR" dirty="0" err="1">
                <a:solidFill>
                  <a:srgbClr val="D4D4D4"/>
                </a:solidFill>
                <a:latin typeface="Consolas" panose="020B0609020204030204" pitchFamily="49" charset="0"/>
              </a:rPr>
              <a:t>,</a:t>
            </a:r>
            <a:r>
              <a:rPr lang="es-AR" dirty="0" err="1">
                <a:solidFill>
                  <a:srgbClr val="9CDCFE"/>
                </a:solidFill>
                <a:latin typeface="Consolas" panose="020B0609020204030204" pitchFamily="49" charset="0"/>
              </a:rPr>
              <a:t>b</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    c=</a:t>
            </a:r>
            <a:r>
              <a:rPr lang="es-AR" dirty="0" err="1">
                <a:solidFill>
                  <a:srgbClr val="D4D4D4"/>
                </a:solidFill>
                <a:latin typeface="Consolas" panose="020B0609020204030204" pitchFamily="49" charset="0"/>
              </a:rPr>
              <a:t>a+b</a:t>
            </a:r>
            <a:endParaRPr lang="es-AR" dirty="0">
              <a:solidFill>
                <a:srgbClr val="D4D4D4"/>
              </a:solidFill>
              <a:latin typeface="Consolas" panose="020B0609020204030204" pitchFamily="49" charset="0"/>
            </a:endParaRP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"Suma="</a:t>
            </a:r>
            <a:r>
              <a:rPr lang="es-AR" dirty="0">
                <a:solidFill>
                  <a:srgbClr val="D4D4D4"/>
                </a:solidFill>
                <a:latin typeface="Consolas" panose="020B0609020204030204" pitchFamily="49" charset="0"/>
              </a:rPr>
              <a:t>,c)</a:t>
            </a:r>
          </a:p>
          <a:p>
            <a:br>
              <a:rPr lang="es-AR" dirty="0">
                <a:solidFill>
                  <a:srgbClr val="D4D4D4"/>
                </a:solidFill>
                <a:latin typeface="Consolas" panose="020B0609020204030204" pitchFamily="49" charset="0"/>
              </a:rPr>
            </a:br>
            <a:r>
              <a:rPr lang="es-AR" dirty="0" err="1">
                <a:solidFill>
                  <a:srgbClr val="D4D4D4"/>
                </a:solidFill>
                <a:latin typeface="Consolas" panose="020B0609020204030204" pitchFamily="49" charset="0"/>
              </a:rPr>
              <a:t>numero_uno</a:t>
            </a:r>
            <a:r>
              <a:rPr lang="es-AR" dirty="0">
                <a:solidFill>
                  <a:srgbClr val="D4D4D4"/>
                </a:solidFill>
                <a:latin typeface="Consolas" panose="020B0609020204030204" pitchFamily="49" charset="0"/>
              </a:rPr>
              <a:t>=</a:t>
            </a:r>
            <a:r>
              <a:rPr lang="es-AR" dirty="0" err="1">
                <a:solidFill>
                  <a:srgbClr val="DCDCAA"/>
                </a:solidFill>
                <a:latin typeface="Consolas" panose="020B0609020204030204" pitchFamily="49" charset="0"/>
              </a:rPr>
              <a:t>eval</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p>
          <a:p>
            <a:r>
              <a:rPr lang="es-AR" dirty="0" err="1">
                <a:solidFill>
                  <a:srgbClr val="D4D4D4"/>
                </a:solidFill>
                <a:latin typeface="Consolas" panose="020B0609020204030204" pitchFamily="49" charset="0"/>
              </a:rPr>
              <a:t>numero_dos</a:t>
            </a:r>
            <a:r>
              <a:rPr lang="es-AR" dirty="0">
                <a:solidFill>
                  <a:srgbClr val="D4D4D4"/>
                </a:solidFill>
                <a:latin typeface="Consolas" panose="020B0609020204030204" pitchFamily="49" charset="0"/>
              </a:rPr>
              <a:t>=</a:t>
            </a:r>
            <a:r>
              <a:rPr lang="es-AR" dirty="0" err="1">
                <a:solidFill>
                  <a:srgbClr val="DCDCAA"/>
                </a:solidFill>
                <a:latin typeface="Consolas" panose="020B0609020204030204" pitchFamily="49" charset="0"/>
              </a:rPr>
              <a:t>eval</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input</a:t>
            </a:r>
            <a:r>
              <a:rPr lang="es-AR" dirty="0">
                <a:solidFill>
                  <a:srgbClr val="D4D4D4"/>
                </a:solidFill>
                <a:latin typeface="Consolas" panose="020B0609020204030204" pitchFamily="49" charset="0"/>
              </a:rPr>
              <a:t>())</a:t>
            </a:r>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suma(</a:t>
            </a:r>
            <a:r>
              <a:rPr lang="es-AR" dirty="0" err="1">
                <a:solidFill>
                  <a:srgbClr val="D4D4D4"/>
                </a:solidFill>
                <a:latin typeface="Consolas" panose="020B0609020204030204" pitchFamily="49" charset="0"/>
              </a:rPr>
              <a:t>numero_uno,numero_dos</a:t>
            </a:r>
            <a:r>
              <a:rPr lang="es-AR" dirty="0">
                <a:solidFill>
                  <a:srgbClr val="D4D4D4"/>
                </a:solidFill>
                <a:latin typeface="Consolas" panose="020B0609020204030204" pitchFamily="49" charset="0"/>
              </a:rPr>
              <a:t>)</a:t>
            </a: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77809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6B747BE-4897-4AF6-AE82-92C330E13744}"/>
              </a:ext>
            </a:extLst>
          </p:cNvPr>
          <p:cNvSpPr/>
          <p:nvPr/>
        </p:nvSpPr>
        <p:spPr>
          <a:xfrm>
            <a:off x="6209399" y="338171"/>
            <a:ext cx="4604146"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Funciones</a:t>
            </a:r>
          </a:p>
        </p:txBody>
      </p:sp>
      <p:sp>
        <p:nvSpPr>
          <p:cNvPr id="5" name="Rectángulo 4">
            <a:extLst>
              <a:ext uri="{FF2B5EF4-FFF2-40B4-BE49-F238E27FC236}">
                <a16:creationId xmlns:a16="http://schemas.microsoft.com/office/drawing/2014/main" id="{15B19FC8-8135-4172-9F0A-6E226663B10A}"/>
              </a:ext>
            </a:extLst>
          </p:cNvPr>
          <p:cNvSpPr/>
          <p:nvPr/>
        </p:nvSpPr>
        <p:spPr>
          <a:xfrm>
            <a:off x="798066" y="2103386"/>
            <a:ext cx="7713406" cy="2862322"/>
          </a:xfrm>
          <a:prstGeom prst="rect">
            <a:avLst/>
          </a:prstGeom>
        </p:spPr>
        <p:txBody>
          <a:bodyPr wrap="square">
            <a:spAutoFit/>
          </a:bodyPr>
          <a:lstStyle/>
          <a:p>
            <a:r>
              <a:rPr lang="es-AR" sz="2000" dirty="0" err="1">
                <a:solidFill>
                  <a:srgbClr val="C586C0"/>
                </a:solidFill>
                <a:latin typeface="Consolas" panose="020B0609020204030204" pitchFamily="49" charset="0"/>
              </a:rPr>
              <a:t>import</a:t>
            </a:r>
            <a:r>
              <a:rPr lang="es-AR" sz="2000" dirty="0">
                <a:solidFill>
                  <a:srgbClr val="D4D4D4"/>
                </a:solidFill>
                <a:latin typeface="Consolas" panose="020B0609020204030204" pitchFamily="49" charset="0"/>
              </a:rPr>
              <a:t> ping</a:t>
            </a:r>
          </a:p>
          <a:p>
            <a:br>
              <a:rPr lang="es-AR" sz="2000" dirty="0">
                <a:solidFill>
                  <a:srgbClr val="D4D4D4"/>
                </a:solidFill>
                <a:latin typeface="Consolas" panose="020B0609020204030204" pitchFamily="49" charset="0"/>
              </a:rPr>
            </a:br>
            <a:r>
              <a:rPr lang="es-AR" sz="2000" dirty="0">
                <a:solidFill>
                  <a:srgbClr val="D4D4D4"/>
                </a:solidFill>
                <a:latin typeface="Consolas" panose="020B0609020204030204" pitchFamily="49" charset="0"/>
              </a:rPr>
              <a:t>respuesta=</a:t>
            </a:r>
            <a:r>
              <a:rPr lang="es-AR" sz="2000" dirty="0" err="1">
                <a:solidFill>
                  <a:srgbClr val="D4D4D4"/>
                </a:solidFill>
                <a:latin typeface="Consolas" panose="020B0609020204030204" pitchFamily="49" charset="0"/>
              </a:rPr>
              <a:t>ping.ping</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"www.google.com.ar"</a:t>
            </a:r>
            <a:r>
              <a:rPr lang="es-AR" sz="2000" dirty="0">
                <a:solidFill>
                  <a:srgbClr val="D4D4D4"/>
                </a:solidFill>
                <a:latin typeface="Consolas" panose="020B0609020204030204" pitchFamily="49" charset="0"/>
              </a:rPr>
              <a:t>)</a:t>
            </a:r>
          </a:p>
          <a:p>
            <a:r>
              <a:rPr lang="es-AR" sz="2000" dirty="0" err="1">
                <a:solidFill>
                  <a:srgbClr val="C586C0"/>
                </a:solidFill>
                <a:latin typeface="Consolas" panose="020B0609020204030204" pitchFamily="49" charset="0"/>
              </a:rPr>
              <a:t>if</a:t>
            </a:r>
            <a:r>
              <a:rPr lang="es-AR" sz="2000" dirty="0">
                <a:solidFill>
                  <a:srgbClr val="D4D4D4"/>
                </a:solidFill>
                <a:latin typeface="Consolas" panose="020B0609020204030204" pitchFamily="49" charset="0"/>
              </a:rPr>
              <a:t> respuesta != -</a:t>
            </a:r>
            <a:r>
              <a:rPr lang="es-AR" sz="2000" dirty="0">
                <a:solidFill>
                  <a:srgbClr val="B5CEA8"/>
                </a:solidFill>
                <a:latin typeface="Consolas" panose="020B0609020204030204" pitchFamily="49" charset="0"/>
              </a:rPr>
              <a:t>1</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"El equipo Responde"</a:t>
            </a:r>
            <a:r>
              <a:rPr lang="es-AR" sz="2000" dirty="0">
                <a:solidFill>
                  <a:srgbClr val="D4D4D4"/>
                </a:solidFill>
                <a:latin typeface="Consolas" panose="020B0609020204030204" pitchFamily="49" charset="0"/>
              </a:rPr>
              <a:t>)</a:t>
            </a:r>
          </a:p>
          <a:p>
            <a:r>
              <a:rPr lang="es-AR" sz="2000" dirty="0" err="1">
                <a:solidFill>
                  <a:srgbClr val="C586C0"/>
                </a:solidFill>
                <a:latin typeface="Consolas" panose="020B0609020204030204" pitchFamily="49" charset="0"/>
              </a:rPr>
              <a:t>else</a:t>
            </a:r>
            <a:r>
              <a:rPr lang="es-AR" sz="2000" dirty="0">
                <a:solidFill>
                  <a:srgbClr val="D4D4D4"/>
                </a:solidFill>
                <a:latin typeface="Consolas" panose="020B0609020204030204" pitchFamily="49" charset="0"/>
              </a:rPr>
              <a:t>:</a:t>
            </a:r>
          </a:p>
          <a:p>
            <a:r>
              <a:rPr lang="es-AR" sz="2000" dirty="0">
                <a:solidFill>
                  <a:srgbClr val="D4D4D4"/>
                </a:solidFill>
                <a:latin typeface="Consolas" panose="020B0609020204030204" pitchFamily="49" charset="0"/>
              </a:rPr>
              <a:t>    </a:t>
            </a:r>
            <a:r>
              <a:rPr lang="es-AR" sz="2000" dirty="0" err="1">
                <a:solidFill>
                  <a:srgbClr val="DCDCAA"/>
                </a:solidFill>
                <a:latin typeface="Consolas" panose="020B0609020204030204" pitchFamily="49" charset="0"/>
              </a:rPr>
              <a:t>print</a:t>
            </a:r>
            <a:r>
              <a:rPr lang="es-AR" sz="2000" dirty="0">
                <a:solidFill>
                  <a:srgbClr val="D4D4D4"/>
                </a:solidFill>
                <a:latin typeface="Consolas" panose="020B0609020204030204" pitchFamily="49" charset="0"/>
              </a:rPr>
              <a:t>(</a:t>
            </a:r>
            <a:r>
              <a:rPr lang="es-AR" sz="2000" dirty="0">
                <a:solidFill>
                  <a:srgbClr val="CE9178"/>
                </a:solidFill>
                <a:latin typeface="Consolas" panose="020B0609020204030204" pitchFamily="49" charset="0"/>
              </a:rPr>
              <a:t>"El equipo NO Responde"</a:t>
            </a:r>
            <a:r>
              <a:rPr lang="es-AR" sz="2000" dirty="0">
                <a:solidFill>
                  <a:srgbClr val="D4D4D4"/>
                </a:solidFill>
                <a:latin typeface="Consolas" panose="020B0609020204030204" pitchFamily="49" charset="0"/>
              </a:rPr>
              <a:t>)</a:t>
            </a:r>
          </a:p>
          <a:p>
            <a:br>
              <a:rPr lang="es-AR" sz="2000" dirty="0">
                <a:solidFill>
                  <a:srgbClr val="D4D4D4"/>
                </a:solidFill>
                <a:latin typeface="Consolas" panose="020B0609020204030204" pitchFamily="49" charset="0"/>
              </a:rPr>
            </a:br>
            <a:endParaRPr lang="es-AR" sz="2000" b="0" dirty="0">
              <a:solidFill>
                <a:srgbClr val="D4D4D4"/>
              </a:solidFill>
              <a:effectLst/>
              <a:latin typeface="Consolas" panose="020B0609020204030204" pitchFamily="49" charset="0"/>
            </a:endParaRPr>
          </a:p>
        </p:txBody>
      </p:sp>
      <p:grpSp>
        <p:nvGrpSpPr>
          <p:cNvPr id="7" name="Grupo 6">
            <a:extLst>
              <a:ext uri="{FF2B5EF4-FFF2-40B4-BE49-F238E27FC236}">
                <a16:creationId xmlns:a16="http://schemas.microsoft.com/office/drawing/2014/main" id="{9F4D7BC9-97CA-4DBD-838F-234BC4B47CE5}"/>
              </a:ext>
            </a:extLst>
          </p:cNvPr>
          <p:cNvGrpSpPr/>
          <p:nvPr/>
        </p:nvGrpSpPr>
        <p:grpSpPr>
          <a:xfrm>
            <a:off x="8536899" y="2320382"/>
            <a:ext cx="1994338" cy="2428330"/>
            <a:chOff x="8511472" y="1738132"/>
            <a:chExt cx="1994338" cy="2428330"/>
          </a:xfrm>
        </p:grpSpPr>
        <p:pic>
          <p:nvPicPr>
            <p:cNvPr id="1026" name="Picture 2" descr="Resultado de imagen para python.py">
              <a:extLst>
                <a:ext uri="{FF2B5EF4-FFF2-40B4-BE49-F238E27FC236}">
                  <a16:creationId xmlns:a16="http://schemas.microsoft.com/office/drawing/2014/main" id="{B7EA7CD5-D2D1-4E80-A38F-44F2E1F7CA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1472" y="1738132"/>
              <a:ext cx="1994338" cy="199433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3D51850-4E5B-46AA-9730-8E2225C753EE}"/>
                </a:ext>
              </a:extLst>
            </p:cNvPr>
            <p:cNvSpPr txBox="1"/>
            <p:nvPr/>
          </p:nvSpPr>
          <p:spPr>
            <a:xfrm>
              <a:off x="9004336" y="3797130"/>
              <a:ext cx="1008609" cy="369332"/>
            </a:xfrm>
            <a:prstGeom prst="rect">
              <a:avLst/>
            </a:prstGeom>
            <a:noFill/>
          </p:spPr>
          <p:txBody>
            <a:bodyPr wrap="none" rtlCol="0">
              <a:spAutoFit/>
            </a:bodyPr>
            <a:lstStyle/>
            <a:p>
              <a:r>
                <a:rPr lang="es-ES" dirty="0"/>
                <a:t>Ping.py</a:t>
              </a:r>
              <a:endParaRPr lang="es-AR" dirty="0"/>
            </a:p>
          </p:txBody>
        </p:sp>
      </p:grpSp>
    </p:spTree>
    <p:extLst>
      <p:ext uri="{BB962C8B-B14F-4D97-AF65-F5344CB8AC3E}">
        <p14:creationId xmlns:p14="http://schemas.microsoft.com/office/powerpoint/2010/main" val="2984676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117146" y="365332"/>
            <a:ext cx="7086171"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Manejos de Archivos</a:t>
            </a:r>
          </a:p>
        </p:txBody>
      </p:sp>
      <p:sp>
        <p:nvSpPr>
          <p:cNvPr id="5" name="9 Rectángulo"/>
          <p:cNvSpPr/>
          <p:nvPr/>
        </p:nvSpPr>
        <p:spPr>
          <a:xfrm>
            <a:off x="684978" y="1326020"/>
            <a:ext cx="9980003" cy="1199687"/>
          </a:xfrm>
          <a:prstGeom prst="rect">
            <a:avLst/>
          </a:prstGeom>
        </p:spPr>
        <p:txBody>
          <a:bodyPr wrap="square">
            <a:spAutoFit/>
          </a:bodyPr>
          <a:lstStyle/>
          <a:p>
            <a:pPr>
              <a:lnSpc>
                <a:spcPct val="150000"/>
              </a:lnSpc>
            </a:pPr>
            <a:r>
              <a:rPr lang="es-ES" dirty="0"/>
              <a:t>Apertura de un archivo con la función </a:t>
            </a:r>
            <a:r>
              <a:rPr lang="es-ES" i="1" dirty="0"/>
              <a:t>open():</a:t>
            </a:r>
            <a:endParaRPr lang="es-ES" dirty="0"/>
          </a:p>
          <a:p>
            <a:pPr>
              <a:lnSpc>
                <a:spcPct val="150000"/>
              </a:lnSpc>
            </a:pPr>
            <a:r>
              <a:rPr lang="es-ES" sz="1600" dirty="0"/>
              <a:t>La función </a:t>
            </a:r>
            <a:r>
              <a:rPr lang="es-ES" sz="1600" i="1" dirty="0"/>
              <a:t>open()</a:t>
            </a:r>
            <a:r>
              <a:rPr lang="es-ES" sz="1600" dirty="0"/>
              <a:t> tiene por objeto interactuar con el sistema de archivos local para crear, sobreescribir, leer o desplazarse dentro de un archivo ya sea de texto o binario.</a:t>
            </a:r>
          </a:p>
        </p:txBody>
      </p:sp>
      <p:sp>
        <p:nvSpPr>
          <p:cNvPr id="6" name="Rectangle 2"/>
          <p:cNvSpPr>
            <a:spLocks noChangeArrowheads="1"/>
          </p:cNvSpPr>
          <p:nvPr/>
        </p:nvSpPr>
        <p:spPr bwMode="auto">
          <a:xfrm>
            <a:off x="3508119" y="2844901"/>
            <a:ext cx="50513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i="0" u="none" strike="noStrike" cap="none" normalizeH="0" baseline="0" dirty="0">
                <a:ln>
                  <a:noFill/>
                </a:ln>
                <a:solidFill>
                  <a:schemeClr val="tx1"/>
                </a:solidFill>
                <a:effectLst/>
                <a:latin typeface="Arial Unicode MS" pitchFamily="34" charset="-128"/>
                <a:cs typeface="Arial" pitchFamily="34" charset="0"/>
              </a:rPr>
              <a:t>&lt;nombre&gt; = open(&lt;ruta del archivo&gt;, &lt;modo&gt;)</a:t>
            </a:r>
            <a:r>
              <a:rPr kumimoji="0" lang="es-ES" altLang="es-ES" i="0" u="none" strike="noStrike" cap="none" normalizeH="0" baseline="0" dirty="0">
                <a:ln>
                  <a:noFill/>
                </a:ln>
                <a:solidFill>
                  <a:schemeClr val="tx1"/>
                </a:solidFill>
                <a:effectLst/>
                <a:latin typeface="Arial" pitchFamily="34" charset="0"/>
                <a:cs typeface="Arial" pitchFamily="34" charset="0"/>
              </a:rPr>
              <a:t> </a:t>
            </a:r>
          </a:p>
        </p:txBody>
      </p:sp>
      <p:sp>
        <p:nvSpPr>
          <p:cNvPr id="7" name="11 Rectángulo"/>
          <p:cNvSpPr/>
          <p:nvPr/>
        </p:nvSpPr>
        <p:spPr>
          <a:xfrm>
            <a:off x="684979" y="3532786"/>
            <a:ext cx="8498891" cy="3139321"/>
          </a:xfrm>
          <a:prstGeom prst="rect">
            <a:avLst/>
          </a:prstGeom>
        </p:spPr>
        <p:txBody>
          <a:bodyPr wrap="square">
            <a:spAutoFit/>
          </a:bodyPr>
          <a:lstStyle/>
          <a:p>
            <a:r>
              <a:rPr lang="es-ES" sz="1600" b="1" dirty="0"/>
              <a:t>Modos de abrir un archivo:</a:t>
            </a:r>
          </a:p>
          <a:p>
            <a:r>
              <a:rPr lang="es-ES" sz="1600" b="1" dirty="0"/>
              <a:t>Por el tipo de archivo.</a:t>
            </a:r>
          </a:p>
          <a:p>
            <a:r>
              <a:rPr lang="es-ES" sz="1600" i="1" dirty="0"/>
              <a:t>'t'</a:t>
            </a:r>
            <a:r>
              <a:rPr lang="es-ES" sz="1600" dirty="0"/>
              <a:t> se trata de un archivo de texto.</a:t>
            </a:r>
          </a:p>
          <a:p>
            <a:r>
              <a:rPr lang="es-ES" sz="1600" i="1" dirty="0"/>
              <a:t>'b'</a:t>
            </a:r>
            <a:r>
              <a:rPr lang="es-ES" sz="1600" dirty="0"/>
              <a:t> permite escritura en modo binario</a:t>
            </a:r>
          </a:p>
          <a:p>
            <a:r>
              <a:rPr lang="es-ES" sz="1600" i="1" dirty="0"/>
              <a:t>'U'</a:t>
            </a:r>
            <a:r>
              <a:rPr lang="es-ES" sz="1600" dirty="0"/>
              <a:t> define saltos de línea universales para el modo de lectura.</a:t>
            </a:r>
          </a:p>
          <a:p>
            <a:r>
              <a:rPr lang="es-ES" sz="1600" i="1" dirty="0"/>
              <a:t>Los archivos de texto y los archivos binarios representan tipos distintos en Python.</a:t>
            </a:r>
          </a:p>
          <a:p>
            <a:r>
              <a:rPr lang="es-ES" sz="1600" b="1" dirty="0"/>
              <a:t>Por el tipo de acceso.</a:t>
            </a:r>
          </a:p>
          <a:p>
            <a:r>
              <a:rPr lang="es-ES" sz="1600" i="1" dirty="0"/>
              <a:t>'r'</a:t>
            </a:r>
            <a:r>
              <a:rPr lang="es-ES" sz="1600" dirty="0"/>
              <a:t> es el modo de lectura.</a:t>
            </a:r>
          </a:p>
          <a:p>
            <a:r>
              <a:rPr lang="es-ES" sz="1600" i="1" dirty="0"/>
              <a:t>'w'</a:t>
            </a:r>
            <a:r>
              <a:rPr lang="es-ES" sz="1600" dirty="0"/>
              <a:t> es un modo de escritura. En caso de existir un archivo, éste es sobrescrito.</a:t>
            </a:r>
          </a:p>
          <a:p>
            <a:r>
              <a:rPr lang="es-ES" sz="1600" i="1" dirty="0"/>
              <a:t>'a'</a:t>
            </a:r>
            <a:r>
              <a:rPr lang="es-ES" sz="1600" dirty="0"/>
              <a:t> es un modo de escritura. En caso de existir un archivo, comienza a escribir al final de éste.</a:t>
            </a:r>
          </a:p>
          <a:p>
            <a:r>
              <a:rPr lang="es-ES" sz="1600" i="1" dirty="0"/>
              <a:t>'+'</a:t>
            </a:r>
            <a:r>
              <a:rPr lang="es-ES" sz="1600" dirty="0"/>
              <a:t> es un modo de escritura/lectura.</a:t>
            </a:r>
          </a:p>
        </p:txBody>
      </p:sp>
    </p:spTree>
    <p:extLst>
      <p:ext uri="{BB962C8B-B14F-4D97-AF65-F5344CB8AC3E}">
        <p14:creationId xmlns:p14="http://schemas.microsoft.com/office/powerpoint/2010/main" val="3005867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372818" y="4680962"/>
            <a:ext cx="11251832" cy="1338828"/>
          </a:xfrm>
          <a:prstGeom prst="rect">
            <a:avLst/>
          </a:prstGeom>
          <a:noFill/>
        </p:spPr>
        <p:txBody>
          <a:bodyPr wrap="square" rtlCol="0">
            <a:spAutoFit/>
          </a:bodyPr>
          <a:lstStyle/>
          <a:p>
            <a:pPr>
              <a:lnSpc>
                <a:spcPct val="150000"/>
              </a:lnSpc>
            </a:pPr>
            <a:r>
              <a:rPr lang="es-ES" dirty="0"/>
              <a:t>El archivo .txt esta guardados en el mismo directorio que el ejecutable .py o puede esta almacenado en cualquier otra ubicación. Solo es necesario definir la ruta en donde se encuentra guardado.</a:t>
            </a:r>
          </a:p>
        </p:txBody>
      </p:sp>
      <p:sp>
        <p:nvSpPr>
          <p:cNvPr id="6" name="Rectángulo 5"/>
          <p:cNvSpPr/>
          <p:nvPr/>
        </p:nvSpPr>
        <p:spPr>
          <a:xfrm>
            <a:off x="4538479" y="338172"/>
            <a:ext cx="7086171" cy="707886"/>
          </a:xfrm>
          <a:prstGeom prst="rect">
            <a:avLst/>
          </a:prstGeom>
        </p:spPr>
        <p:txBody>
          <a:bodyPr wrap="none">
            <a:spAutoFit/>
          </a:bodyPr>
          <a:lstStyle/>
          <a:p>
            <a:r>
              <a:rPr lang="es-ES" sz="4000" dirty="0">
                <a:latin typeface="Arial" panose="020B0604020202020204" pitchFamily="34" charset="0"/>
                <a:cs typeface="Arial" panose="020B0604020202020204" pitchFamily="34" charset="0"/>
              </a:rPr>
              <a:t>Python – Manejos de Archivos</a:t>
            </a:r>
          </a:p>
        </p:txBody>
      </p:sp>
      <p:sp>
        <p:nvSpPr>
          <p:cNvPr id="2" name="Rectángulo 1">
            <a:extLst>
              <a:ext uri="{FF2B5EF4-FFF2-40B4-BE49-F238E27FC236}">
                <a16:creationId xmlns:a16="http://schemas.microsoft.com/office/drawing/2014/main" id="{722C9851-179F-4297-B900-039E3E197386}"/>
              </a:ext>
            </a:extLst>
          </p:cNvPr>
          <p:cNvSpPr/>
          <p:nvPr/>
        </p:nvSpPr>
        <p:spPr>
          <a:xfrm>
            <a:off x="567349" y="1243128"/>
            <a:ext cx="9992495" cy="3416320"/>
          </a:xfrm>
          <a:prstGeom prst="rect">
            <a:avLst/>
          </a:prstGeom>
        </p:spPr>
        <p:txBody>
          <a:bodyPr wrap="square">
            <a:spAutoFit/>
          </a:bodyPr>
          <a:lstStyle/>
          <a:p>
            <a:r>
              <a:rPr lang="es-AR" dirty="0" err="1">
                <a:solidFill>
                  <a:srgbClr val="C586C0"/>
                </a:solidFill>
                <a:latin typeface="Consolas" panose="020B0609020204030204" pitchFamily="49" charset="0"/>
              </a:rPr>
              <a:t>import</a:t>
            </a:r>
            <a:r>
              <a:rPr lang="es-AR" dirty="0">
                <a:solidFill>
                  <a:srgbClr val="D4D4D4"/>
                </a:solidFill>
                <a:latin typeface="Consolas" panose="020B0609020204030204" pitchFamily="49" charset="0"/>
              </a:rPr>
              <a:t> os</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NOMBRE_ARCHIVO = </a:t>
            </a:r>
            <a:r>
              <a:rPr lang="es-AR" dirty="0">
                <a:solidFill>
                  <a:srgbClr val="CE9178"/>
                </a:solidFill>
                <a:latin typeface="Consolas" panose="020B0609020204030204" pitchFamily="49" charset="0"/>
              </a:rPr>
              <a:t>’C:/. . . . . . . /EJEMPLO.txt'</a:t>
            </a:r>
            <a:endParaRPr lang="es-AR" dirty="0">
              <a:solidFill>
                <a:srgbClr val="D4D4D4"/>
              </a:solidFill>
              <a:latin typeface="Consolas" panose="020B0609020204030204" pitchFamily="49" charset="0"/>
            </a:endParaRP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a:t>
            </a:r>
            <a:r>
              <a:rPr lang="es-AR" dirty="0">
                <a:solidFill>
                  <a:srgbClr val="D7BA7D"/>
                </a:solidFill>
                <a:latin typeface="Consolas" panose="020B0609020204030204" pitchFamily="49" charset="0"/>
              </a:rPr>
              <a:t>\n\</a:t>
            </a:r>
            <a:r>
              <a:rPr lang="es-AR" dirty="0" err="1">
                <a:solidFill>
                  <a:srgbClr val="D7BA7D"/>
                </a:solidFill>
                <a:latin typeface="Consolas" panose="020B0609020204030204" pitchFamily="49" charset="0"/>
              </a:rPr>
              <a:t>n</a:t>
            </a:r>
            <a:r>
              <a:rPr lang="es-AR" dirty="0" err="1">
                <a:solidFill>
                  <a:srgbClr val="CE9178"/>
                </a:solidFill>
                <a:latin typeface="Consolas" panose="020B0609020204030204" pitchFamily="49" charset="0"/>
              </a:rPr>
              <a:t>Leer</a:t>
            </a:r>
            <a:r>
              <a:rPr lang="es-AR" dirty="0">
                <a:solidFill>
                  <a:srgbClr val="CE9178"/>
                </a:solidFill>
                <a:latin typeface="Consolas" panose="020B0609020204030204" pitchFamily="49" charset="0"/>
              </a:rPr>
              <a:t> un archivo"</a:t>
            </a:r>
            <a:r>
              <a:rPr lang="es-AR" dirty="0">
                <a:solidFill>
                  <a:srgbClr val="D4D4D4"/>
                </a:solidFill>
                <a:latin typeface="Consolas" panose="020B0609020204030204" pitchFamily="49" charset="0"/>
              </a:rPr>
              <a:t>)</a:t>
            </a: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a:t>
            </a:r>
            <a:r>
              <a:rPr lang="es-AR" dirty="0">
                <a:solidFill>
                  <a:srgbClr val="CE9178"/>
                </a:solidFill>
                <a:latin typeface="Consolas" panose="020B0609020204030204" pitchFamily="49" charset="0"/>
              </a:rPr>
              <a:t>"===============</a:t>
            </a:r>
            <a:r>
              <a:rPr lang="es-AR" dirty="0">
                <a:solidFill>
                  <a:srgbClr val="D7BA7D"/>
                </a:solidFill>
                <a:latin typeface="Consolas" panose="020B0609020204030204" pitchFamily="49" charset="0"/>
              </a:rPr>
              <a:t>\n</a:t>
            </a:r>
            <a:r>
              <a:rPr lang="es-AR" dirty="0">
                <a:solidFill>
                  <a:srgbClr val="CE9178"/>
                </a:solidFill>
                <a:latin typeface="Consolas" panose="020B0609020204030204" pitchFamily="49" charset="0"/>
              </a:rPr>
              <a:t>"</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f = </a:t>
            </a:r>
            <a:r>
              <a:rPr lang="es-AR" dirty="0">
                <a:solidFill>
                  <a:srgbClr val="DCDCAA"/>
                </a:solidFill>
                <a:latin typeface="Consolas" panose="020B0609020204030204" pitchFamily="49" charset="0"/>
              </a:rPr>
              <a:t>open</a:t>
            </a:r>
            <a:r>
              <a:rPr lang="es-AR" dirty="0">
                <a:solidFill>
                  <a:srgbClr val="D4D4D4"/>
                </a:solidFill>
                <a:latin typeface="Consolas" panose="020B0609020204030204" pitchFamily="49" charset="0"/>
              </a:rPr>
              <a:t>(NOMBRE_ARCHIVO, </a:t>
            </a:r>
            <a:r>
              <a:rPr lang="es-AR" dirty="0">
                <a:solidFill>
                  <a:srgbClr val="CE9178"/>
                </a:solidFill>
                <a:latin typeface="Consolas" panose="020B0609020204030204" pitchFamily="49" charset="0"/>
              </a:rPr>
              <a:t>'r'</a:t>
            </a:r>
            <a:r>
              <a:rPr lang="es-AR" dirty="0">
                <a:solidFill>
                  <a:srgbClr val="D4D4D4"/>
                </a:solidFill>
                <a:latin typeface="Consolas" panose="020B0609020204030204" pitchFamily="49" charset="0"/>
              </a:rPr>
              <a:t>)</a:t>
            </a:r>
          </a:p>
          <a:p>
            <a:r>
              <a:rPr lang="es-AR" dirty="0">
                <a:solidFill>
                  <a:srgbClr val="D4D4D4"/>
                </a:solidFill>
                <a:latin typeface="Consolas" panose="020B0609020204030204" pitchFamily="49" charset="0"/>
              </a:rPr>
              <a:t>s = </a:t>
            </a:r>
            <a:r>
              <a:rPr lang="es-AR" dirty="0" err="1">
                <a:solidFill>
                  <a:srgbClr val="D4D4D4"/>
                </a:solidFill>
                <a:latin typeface="Consolas" panose="020B0609020204030204" pitchFamily="49" charset="0"/>
              </a:rPr>
              <a:t>f.read</a:t>
            </a:r>
            <a:r>
              <a:rPr lang="es-AR" dirty="0">
                <a:solidFill>
                  <a:srgbClr val="D4D4D4"/>
                </a:solidFill>
                <a:latin typeface="Consolas" panose="020B0609020204030204" pitchFamily="49" charset="0"/>
              </a:rPr>
              <a:t>()</a:t>
            </a: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 (s)</a:t>
            </a:r>
          </a:p>
          <a:p>
            <a:r>
              <a:rPr lang="es-AR" dirty="0" err="1">
                <a:solidFill>
                  <a:srgbClr val="D4D4D4"/>
                </a:solidFill>
                <a:latin typeface="Consolas" panose="020B0609020204030204" pitchFamily="49" charset="0"/>
              </a:rPr>
              <a:t>f.close</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endParaRPr lang="es-A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4521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6551624" y="216220"/>
            <a:ext cx="3692036"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Listas</a:t>
            </a:r>
          </a:p>
        </p:txBody>
      </p:sp>
      <p:sp>
        <p:nvSpPr>
          <p:cNvPr id="5" name="Rectangle 1"/>
          <p:cNvSpPr>
            <a:spLocks noChangeArrowheads="1"/>
          </p:cNvSpPr>
          <p:nvPr/>
        </p:nvSpPr>
        <p:spPr bwMode="auto">
          <a:xfrm>
            <a:off x="505016" y="1136286"/>
            <a:ext cx="108299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Entre las </a:t>
            </a:r>
            <a:r>
              <a:rPr kumimoji="0" lang="es-ES" altLang="es-ES" sz="1600" b="0" i="1" u="none" strike="noStrike" cap="none" normalizeH="0" baseline="0" dirty="0">
                <a:ln>
                  <a:noFill/>
                </a:ln>
                <a:solidFill>
                  <a:schemeClr val="tx1"/>
                </a:solidFill>
                <a:effectLst/>
                <a:latin typeface="+mj-lt"/>
                <a:cs typeface="Arial" pitchFamily="34" charset="0"/>
              </a:rPr>
              <a:t>secuencias</a:t>
            </a:r>
            <a:r>
              <a:rPr kumimoji="0" lang="es-ES" altLang="es-ES" sz="1600" b="0" i="0" u="none" strike="noStrike" cap="none" normalizeH="0" baseline="0" dirty="0">
                <a:ln>
                  <a:noFill/>
                </a:ln>
                <a:solidFill>
                  <a:schemeClr val="tx1"/>
                </a:solidFill>
                <a:effectLst/>
                <a:latin typeface="+mj-lt"/>
                <a:cs typeface="Arial" pitchFamily="34" charset="0"/>
              </a:rPr>
              <a:t>, el más versátil, es la </a:t>
            </a:r>
            <a:r>
              <a:rPr kumimoji="0" lang="es-ES" altLang="es-ES" sz="1600" b="0" i="1" u="none" strike="noStrike" cap="none" normalizeH="0" baseline="0" dirty="0">
                <a:ln>
                  <a:noFill/>
                </a:ln>
                <a:solidFill>
                  <a:schemeClr val="tx1"/>
                </a:solidFill>
                <a:effectLst/>
                <a:latin typeface="+mj-lt"/>
                <a:cs typeface="Arial" pitchFamily="34" charset="0"/>
              </a:rPr>
              <a:t>lista</a:t>
            </a:r>
            <a:r>
              <a:rPr kumimoji="0" lang="es-ES" altLang="es-ES" sz="1600" b="0" i="0" u="none" strike="noStrike" cap="none" normalizeH="0" baseline="0" dirty="0">
                <a:ln>
                  <a:noFill/>
                </a:ln>
                <a:solidFill>
                  <a:schemeClr val="tx1"/>
                </a:solidFill>
                <a:effectLst/>
                <a:latin typeface="+mj-lt"/>
                <a:cs typeface="Arial" pitchFamily="34" charset="0"/>
              </a:rPr>
              <a:t>, para definir una, se debe escribir entre corchetes, separando sus elementos con comas cada uno.</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ES" altLang="es-ES" sz="1600" b="0" i="0" u="none" strike="noStrike" cap="none" normalizeH="0" baseline="0" dirty="0">
                <a:ln>
                  <a:noFill/>
                </a:ln>
                <a:solidFill>
                  <a:schemeClr val="tx1"/>
                </a:solidFill>
                <a:effectLst/>
                <a:latin typeface="+mj-lt"/>
                <a:cs typeface="Arial" pitchFamily="34" charset="0"/>
              </a:rPr>
              <a:t>La lista en Python son variables que almacenan arrays, internamente cada posición puede ser un tipo de datos distinto.</a:t>
            </a:r>
          </a:p>
        </p:txBody>
      </p:sp>
      <p:sp>
        <p:nvSpPr>
          <p:cNvPr id="7" name="11 Rectángulo"/>
          <p:cNvSpPr/>
          <p:nvPr/>
        </p:nvSpPr>
        <p:spPr>
          <a:xfrm>
            <a:off x="899684" y="4327309"/>
            <a:ext cx="10334205" cy="830997"/>
          </a:xfrm>
          <a:prstGeom prst="rect">
            <a:avLst/>
          </a:prstGeom>
          <a:ln>
            <a:solidFill>
              <a:schemeClr val="tx1"/>
            </a:solidFill>
          </a:ln>
        </p:spPr>
        <p:txBody>
          <a:bodyPr wrap="square">
            <a:spAutoFit/>
          </a:bodyPr>
          <a:lstStyle/>
          <a:p>
            <a:pPr marL="285750" indent="-285750" algn="just">
              <a:buFont typeface="Arial" panose="020B0604020202020204" pitchFamily="34" charset="0"/>
              <a:buChar char="•"/>
            </a:pPr>
            <a:r>
              <a:rPr lang="es-ES" sz="1600" dirty="0">
                <a:latin typeface="+mj-lt"/>
                <a:cs typeface="Arial" pitchFamily="34" charset="0"/>
              </a:rPr>
              <a:t>Heterogéneas: pueden estar conformadas por elementos de distintos tipo, incluidos otras listas.</a:t>
            </a:r>
          </a:p>
          <a:p>
            <a:pPr marL="285750" indent="-285750" algn="just">
              <a:buFont typeface="Arial" panose="020B0604020202020204" pitchFamily="34" charset="0"/>
              <a:buChar char="•"/>
            </a:pPr>
            <a:endParaRPr lang="es-ES" sz="1600" dirty="0">
              <a:latin typeface="+mj-lt"/>
              <a:cs typeface="Arial" pitchFamily="34" charset="0"/>
            </a:endParaRPr>
          </a:p>
          <a:p>
            <a:pPr marL="285750" indent="-285750" algn="just">
              <a:buFont typeface="Arial" panose="020B0604020202020204" pitchFamily="34" charset="0"/>
              <a:buChar char="•"/>
            </a:pPr>
            <a:r>
              <a:rPr lang="es-ES" sz="1600" dirty="0">
                <a:latin typeface="+mj-lt"/>
                <a:cs typeface="Arial" pitchFamily="34" charset="0"/>
              </a:rPr>
              <a:t>Mutables: sus elementos pueden modificarse.</a:t>
            </a:r>
          </a:p>
        </p:txBody>
      </p:sp>
      <p:sp>
        <p:nvSpPr>
          <p:cNvPr id="8" name="12 Rectángulo"/>
          <p:cNvSpPr/>
          <p:nvPr/>
        </p:nvSpPr>
        <p:spPr>
          <a:xfrm>
            <a:off x="505016" y="5620578"/>
            <a:ext cx="10789244" cy="785343"/>
          </a:xfrm>
          <a:prstGeom prst="rect">
            <a:avLst/>
          </a:prstGeom>
          <a:ln>
            <a:solidFill>
              <a:schemeClr val="tx1"/>
            </a:solidFill>
          </a:ln>
        </p:spPr>
        <p:txBody>
          <a:bodyPr wrap="square">
            <a:spAutoFit/>
          </a:bodyPr>
          <a:lstStyle/>
          <a:p>
            <a:pPr>
              <a:lnSpc>
                <a:spcPct val="150000"/>
              </a:lnSpc>
            </a:pPr>
            <a:r>
              <a:rPr lang="es-ES" sz="1600" dirty="0">
                <a:latin typeface="+mj-lt"/>
                <a:cs typeface="Arial" pitchFamily="34" charset="0"/>
              </a:rPr>
              <a:t>Una lista en Python es una estructura de datos formada por una secuencia ordenada de objetos.</a:t>
            </a:r>
          </a:p>
          <a:p>
            <a:pPr>
              <a:lnSpc>
                <a:spcPct val="150000"/>
              </a:lnSpc>
            </a:pPr>
            <a:r>
              <a:rPr lang="es-ES" sz="1600" dirty="0">
                <a:latin typeface="+mj-lt"/>
                <a:cs typeface="Arial" pitchFamily="34" charset="0"/>
              </a:rPr>
              <a:t>Los elementos de una lista pueden accederse mediante su índice, siendo 0 el índice del primer elemento</a:t>
            </a:r>
          </a:p>
        </p:txBody>
      </p:sp>
      <p:sp>
        <p:nvSpPr>
          <p:cNvPr id="2" name="Rectángulo 1">
            <a:extLst>
              <a:ext uri="{FF2B5EF4-FFF2-40B4-BE49-F238E27FC236}">
                <a16:creationId xmlns:a16="http://schemas.microsoft.com/office/drawing/2014/main" id="{09E0F612-010A-4B78-AC53-58B1077938A5}"/>
              </a:ext>
            </a:extLst>
          </p:cNvPr>
          <p:cNvSpPr/>
          <p:nvPr/>
        </p:nvSpPr>
        <p:spPr>
          <a:xfrm>
            <a:off x="776748" y="2918126"/>
            <a:ext cx="6096000" cy="923330"/>
          </a:xfrm>
          <a:prstGeom prst="rect">
            <a:avLst/>
          </a:prstGeom>
        </p:spPr>
        <p:txBody>
          <a:bodyPr>
            <a:spAutoFit/>
          </a:bodyPr>
          <a:lstStyle/>
          <a:p>
            <a:r>
              <a:rPr lang="es-ES" dirty="0">
                <a:solidFill>
                  <a:srgbClr val="D4D4D4"/>
                </a:solidFill>
                <a:latin typeface="Consolas" panose="020B0609020204030204" pitchFamily="49" charset="0"/>
              </a:rPr>
              <a:t>factura = [</a:t>
            </a:r>
            <a:r>
              <a:rPr lang="es-ES" dirty="0">
                <a:solidFill>
                  <a:srgbClr val="CE9178"/>
                </a:solidFill>
                <a:latin typeface="Consolas" panose="020B0609020204030204" pitchFamily="49" charset="0"/>
              </a:rPr>
              <a:t>'pan'</a:t>
            </a:r>
            <a:r>
              <a:rPr lang="es-ES" dirty="0">
                <a:solidFill>
                  <a:srgbClr val="D4D4D4"/>
                </a:solidFill>
                <a:latin typeface="Consolas" panose="020B0609020204030204" pitchFamily="49" charset="0"/>
              </a:rPr>
              <a:t>, </a:t>
            </a:r>
            <a:r>
              <a:rPr lang="es-ES" dirty="0">
                <a:solidFill>
                  <a:srgbClr val="CE9178"/>
                </a:solidFill>
                <a:latin typeface="Consolas" panose="020B0609020204030204" pitchFamily="49" charset="0"/>
              </a:rPr>
              <a:t>'huevos'</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100</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1234</a:t>
            </a:r>
            <a:r>
              <a:rPr lang="es-ES" dirty="0">
                <a:solidFill>
                  <a:srgbClr val="D4D4D4"/>
                </a:solidFill>
                <a:latin typeface="Consolas" panose="020B0609020204030204" pitchFamily="49" charset="0"/>
              </a:rPr>
              <a:t>]</a:t>
            </a:r>
            <a:br>
              <a:rPr lang="es-ES" dirty="0">
                <a:solidFill>
                  <a:srgbClr val="D4D4D4"/>
                </a:solidFill>
                <a:latin typeface="Consolas" panose="020B0609020204030204" pitchFamily="49" charset="0"/>
              </a:rPr>
            </a:br>
            <a:r>
              <a:rPr lang="es-ES" dirty="0">
                <a:solidFill>
                  <a:srgbClr val="D4D4D4"/>
                </a:solidFill>
                <a:latin typeface="Consolas" panose="020B0609020204030204" pitchFamily="49" charset="0"/>
              </a:rPr>
              <a:t> </a:t>
            </a:r>
          </a:p>
          <a:p>
            <a:r>
              <a:rPr lang="es-ES" dirty="0" err="1">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(factura)</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0153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8579A9A-79AE-418F-B2BA-F85FA6E21356}"/>
              </a:ext>
            </a:extLst>
          </p:cNvPr>
          <p:cNvSpPr>
            <a:spLocks noGrp="1" noChangeArrowheads="1"/>
          </p:cNvSpPr>
          <p:nvPr>
            <p:ph type="title"/>
          </p:nvPr>
        </p:nvSpPr>
        <p:spPr>
          <a:xfrm>
            <a:off x="1405082" y="78973"/>
            <a:ext cx="9381836" cy="1293028"/>
          </a:xfrm>
        </p:spPr>
        <p:txBody>
          <a:bodyPr>
            <a:normAutofit/>
          </a:bodyPr>
          <a:lstStyle/>
          <a:p>
            <a:pPr algn="ctr">
              <a:defRPr/>
            </a:pPr>
            <a:r>
              <a:rPr lang="es-ES_tradnl" altLang="es-MX" b="1" dirty="0">
                <a:solidFill>
                  <a:schemeClr val="tx1">
                    <a:lumMod val="75000"/>
                    <a:lumOff val="25000"/>
                  </a:schemeClr>
                </a:solidFill>
              </a:rPr>
              <a:t>PYTHON</a:t>
            </a:r>
          </a:p>
        </p:txBody>
      </p:sp>
      <p:sp>
        <p:nvSpPr>
          <p:cNvPr id="12291" name="Rectangle 3">
            <a:extLst>
              <a:ext uri="{FF2B5EF4-FFF2-40B4-BE49-F238E27FC236}">
                <a16:creationId xmlns:a16="http://schemas.microsoft.com/office/drawing/2014/main" id="{BC35B356-918D-4EC3-A679-AB3BAE6480AE}"/>
              </a:ext>
            </a:extLst>
          </p:cNvPr>
          <p:cNvSpPr>
            <a:spLocks noGrp="1" noChangeArrowheads="1"/>
          </p:cNvSpPr>
          <p:nvPr>
            <p:ph idx="1"/>
          </p:nvPr>
        </p:nvSpPr>
        <p:spPr>
          <a:xfrm>
            <a:off x="2171162" y="1372001"/>
            <a:ext cx="8199438" cy="4114800"/>
          </a:xfrm>
        </p:spPr>
        <p:txBody>
          <a:bodyPr/>
          <a:lstStyle/>
          <a:p>
            <a:r>
              <a:rPr lang="es-ES_tradnl" altLang="es-MX" dirty="0"/>
              <a:t>Python fue creado por Guido van Rossum (</a:t>
            </a:r>
            <a:r>
              <a:rPr lang="es-ES_tradnl" altLang="es-MX" dirty="0">
                <a:hlinkClick r:id="rId2"/>
              </a:rPr>
              <a:t>http://www.python.org/~guido/</a:t>
            </a:r>
            <a:r>
              <a:rPr lang="es-ES_tradnl" altLang="es-MX" dirty="0"/>
              <a:t>)</a:t>
            </a:r>
          </a:p>
          <a:p>
            <a:pPr lvl="1"/>
            <a:r>
              <a:rPr lang="es-ES_tradnl" altLang="es-MX" dirty="0"/>
              <a:t>Da este nombre al lenguaje inspirado por el popular grupo cómico británico Monty Python	</a:t>
            </a:r>
          </a:p>
          <a:p>
            <a:r>
              <a:rPr lang="es-ES_tradnl" altLang="es-MX" dirty="0"/>
              <a:t>Guido creó Python durante unas vacaciones de navidad en las que (al parecer) se estaba aburriendo</a:t>
            </a:r>
          </a:p>
          <a:p>
            <a:endParaRPr lang="es-ES_tradnl" altLang="es-MX"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44204" y="2045828"/>
            <a:ext cx="2624474" cy="1298817"/>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&gt;&gt;&gt; factura[0]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'pan'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&gt;&gt;&gt; factura[3]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effectLst/>
                <a:latin typeface="Arial" panose="020B0604020202020204" pitchFamily="34" charset="0"/>
                <a:cs typeface="Arial" panose="020B0604020202020204" pitchFamily="34" charset="0"/>
              </a:rPr>
              <a:t>1234 </a:t>
            </a:r>
          </a:p>
        </p:txBody>
      </p:sp>
      <p:sp>
        <p:nvSpPr>
          <p:cNvPr id="5" name="13 CuadroTexto"/>
          <p:cNvSpPr txBox="1"/>
          <p:nvPr/>
        </p:nvSpPr>
        <p:spPr>
          <a:xfrm>
            <a:off x="444204" y="1588146"/>
            <a:ext cx="1024639" cy="369332"/>
          </a:xfrm>
          <a:prstGeom prst="rect">
            <a:avLst/>
          </a:prstGeom>
          <a:noFill/>
        </p:spPr>
        <p:txBody>
          <a:bodyPr wrap="none" rtlCol="0">
            <a:spAutoFit/>
          </a:bodyPr>
          <a:lstStyle/>
          <a:p>
            <a:r>
              <a:rPr lang="es-ES" b="1" u="sng" dirty="0"/>
              <a:t>Ejemplo</a:t>
            </a:r>
            <a:r>
              <a:rPr lang="es-ES" dirty="0"/>
              <a:t>:</a:t>
            </a:r>
          </a:p>
        </p:txBody>
      </p:sp>
      <p:sp>
        <p:nvSpPr>
          <p:cNvPr id="6" name="14 Rectángulo"/>
          <p:cNvSpPr/>
          <p:nvPr/>
        </p:nvSpPr>
        <p:spPr>
          <a:xfrm>
            <a:off x="352891" y="3678583"/>
            <a:ext cx="8422733" cy="369332"/>
          </a:xfrm>
          <a:prstGeom prst="rect">
            <a:avLst/>
          </a:prstGeom>
        </p:spPr>
        <p:txBody>
          <a:bodyPr wrap="square">
            <a:spAutoFit/>
          </a:bodyPr>
          <a:lstStyle/>
          <a:p>
            <a:r>
              <a:rPr lang="es-ES" dirty="0"/>
              <a:t>La función </a:t>
            </a:r>
            <a:r>
              <a:rPr lang="es-ES" b="1" i="1" dirty="0"/>
              <a:t>len()</a:t>
            </a:r>
            <a:r>
              <a:rPr lang="es-ES" dirty="0"/>
              <a:t>devuelve la longitud de la lista (su cantidad de elementos).</a:t>
            </a:r>
          </a:p>
        </p:txBody>
      </p:sp>
      <p:sp>
        <p:nvSpPr>
          <p:cNvPr id="7" name="Rectangle 2"/>
          <p:cNvSpPr>
            <a:spLocks noChangeArrowheads="1"/>
          </p:cNvSpPr>
          <p:nvPr/>
        </p:nvSpPr>
        <p:spPr bwMode="auto">
          <a:xfrm>
            <a:off x="444204" y="4430059"/>
            <a:ext cx="2913614" cy="584775"/>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&gt;&gt;&gt; len(</a:t>
            </a:r>
            <a:r>
              <a:rPr kumimoji="0" lang="es-ES" altLang="es-ES" sz="1600" b="0" i="0" u="none" strike="noStrike" cap="none" normalizeH="0" baseline="0" dirty="0">
                <a:ln>
                  <a:noFill/>
                </a:ln>
                <a:effectLst/>
                <a:latin typeface="Arial" pitchFamily="34" charset="0"/>
              </a:rPr>
              <a:t>factura</a:t>
            </a:r>
            <a:r>
              <a:rPr kumimoji="0" lang="es-ES" altLang="es-ES" sz="1600" b="0" i="0" u="none" strike="noStrike" cap="none" normalizeH="0" baseline="0" dirty="0">
                <a:ln>
                  <a:noFill/>
                </a:ln>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4</a:t>
            </a:r>
            <a:r>
              <a:rPr kumimoji="0" lang="es-ES" altLang="es-ES" sz="1600" b="0" i="0" u="none" strike="noStrike" cap="none" normalizeH="0" baseline="0" dirty="0">
                <a:ln>
                  <a:noFill/>
                </a:ln>
                <a:effectLst/>
                <a:latin typeface="Arial" pitchFamily="34" charset="0"/>
                <a:cs typeface="Arial" pitchFamily="34" charset="0"/>
              </a:rPr>
              <a:t> </a:t>
            </a:r>
          </a:p>
        </p:txBody>
      </p:sp>
      <p:sp>
        <p:nvSpPr>
          <p:cNvPr id="8" name="16 CuadroTexto"/>
          <p:cNvSpPr txBox="1"/>
          <p:nvPr/>
        </p:nvSpPr>
        <p:spPr>
          <a:xfrm>
            <a:off x="352891" y="5117729"/>
            <a:ext cx="8569590" cy="369332"/>
          </a:xfrm>
          <a:prstGeom prst="rect">
            <a:avLst/>
          </a:prstGeom>
          <a:noFill/>
        </p:spPr>
        <p:txBody>
          <a:bodyPr wrap="none" rtlCol="0">
            <a:spAutoFit/>
          </a:bodyPr>
          <a:lstStyle/>
          <a:p>
            <a:r>
              <a:rPr lang="es-ES" dirty="0"/>
              <a:t>Se puede obtener el elemento de una lista usando los mismo métodos visto con los String</a:t>
            </a:r>
          </a:p>
        </p:txBody>
      </p:sp>
      <p:sp>
        <p:nvSpPr>
          <p:cNvPr id="9" name="Rectangle 2"/>
          <p:cNvSpPr>
            <a:spLocks noChangeArrowheads="1"/>
          </p:cNvSpPr>
          <p:nvPr/>
        </p:nvSpPr>
        <p:spPr bwMode="auto">
          <a:xfrm>
            <a:off x="444204" y="5692850"/>
            <a:ext cx="2913614" cy="584775"/>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&gt;&gt;&gt; </a:t>
            </a:r>
            <a:r>
              <a:rPr kumimoji="0" lang="es-ES" altLang="es-ES" sz="1600" b="0" i="0" u="none" strike="noStrike" cap="none" normalizeH="0" baseline="0" dirty="0">
                <a:ln>
                  <a:noFill/>
                </a:ln>
                <a:effectLst/>
                <a:latin typeface="Arial" pitchFamily="34" charset="0"/>
              </a:rPr>
              <a:t>factura[-1]</a:t>
            </a:r>
            <a:r>
              <a:rPr kumimoji="0" lang="es-ES" altLang="es-ES" sz="1600" b="0" i="0" u="none" strike="noStrike" cap="none" normalizeH="0" baseline="0" dirty="0">
                <a:ln>
                  <a:noFill/>
                </a:ln>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0" i="0" u="none" strike="noStrike" cap="none" normalizeH="0" baseline="0" dirty="0">
                <a:ln>
                  <a:noFill/>
                </a:ln>
                <a:effectLst/>
                <a:latin typeface="Arial Unicode MS" pitchFamily="34" charset="-128"/>
                <a:cs typeface="Arial" pitchFamily="34" charset="0"/>
              </a:rPr>
              <a:t>1234</a:t>
            </a:r>
            <a:endParaRPr kumimoji="0" lang="es-ES" altLang="es-ES" sz="1600" b="0" i="0" u="none" strike="noStrike" cap="none" normalizeH="0" baseline="0" dirty="0">
              <a:ln>
                <a:noFill/>
              </a:ln>
              <a:effectLst/>
              <a:latin typeface="Arial" pitchFamily="34" charset="0"/>
              <a:cs typeface="Arial" pitchFamily="34" charset="0"/>
            </a:endParaRPr>
          </a:p>
        </p:txBody>
      </p:sp>
      <p:sp>
        <p:nvSpPr>
          <p:cNvPr id="10" name="5 CuadroTexto"/>
          <p:cNvSpPr txBox="1"/>
          <p:nvPr/>
        </p:nvSpPr>
        <p:spPr>
          <a:xfrm>
            <a:off x="6551624" y="216220"/>
            <a:ext cx="3692036"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Listas</a:t>
            </a:r>
          </a:p>
        </p:txBody>
      </p:sp>
    </p:spTree>
    <p:extLst>
      <p:ext uri="{BB962C8B-B14F-4D97-AF65-F5344CB8AC3E}">
        <p14:creationId xmlns:p14="http://schemas.microsoft.com/office/powerpoint/2010/main" val="192653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p:cNvSpPr txBox="1"/>
          <p:nvPr/>
        </p:nvSpPr>
        <p:spPr>
          <a:xfrm>
            <a:off x="4949161" y="361076"/>
            <a:ext cx="5945858"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Listas: Métodos</a:t>
            </a:r>
          </a:p>
        </p:txBody>
      </p:sp>
      <p:sp>
        <p:nvSpPr>
          <p:cNvPr id="5" name="14 Rectángulo"/>
          <p:cNvSpPr/>
          <p:nvPr/>
        </p:nvSpPr>
        <p:spPr>
          <a:xfrm>
            <a:off x="245355" y="1068962"/>
            <a:ext cx="10632487" cy="369332"/>
          </a:xfrm>
          <a:prstGeom prst="rect">
            <a:avLst/>
          </a:prstGeom>
        </p:spPr>
        <p:txBody>
          <a:bodyPr wrap="square">
            <a:spAutoFit/>
          </a:bodyPr>
          <a:lstStyle/>
          <a:p>
            <a:r>
              <a:rPr lang="es-ES" dirty="0"/>
              <a:t>El objeto de tipo </a:t>
            </a:r>
            <a:r>
              <a:rPr lang="es-ES" i="1" dirty="0"/>
              <a:t>lista</a:t>
            </a:r>
            <a:r>
              <a:rPr lang="es-ES" dirty="0"/>
              <a:t> integra una serie de métodos que se describen a  continuación:</a:t>
            </a:r>
          </a:p>
        </p:txBody>
      </p:sp>
      <p:sp>
        <p:nvSpPr>
          <p:cNvPr id="6" name="15 Rectángulo"/>
          <p:cNvSpPr/>
          <p:nvPr/>
        </p:nvSpPr>
        <p:spPr>
          <a:xfrm>
            <a:off x="497680" y="1413315"/>
            <a:ext cx="10533141" cy="535531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b="1" dirty="0"/>
              <a:t>append(): </a:t>
            </a:r>
            <a:r>
              <a:rPr lang="es-ES" dirty="0"/>
              <a:t>Este método agrega un elemento al final de una lista.</a:t>
            </a:r>
          </a:p>
          <a:p>
            <a:pPr marL="285750" indent="-285750" algn="just">
              <a:lnSpc>
                <a:spcPct val="150000"/>
              </a:lnSpc>
              <a:buFont typeface="Arial" panose="020B0604020202020204" pitchFamily="34" charset="0"/>
              <a:buChar char="•"/>
            </a:pPr>
            <a:r>
              <a:rPr lang="es-ES" b="1" dirty="0"/>
              <a:t>count(): </a:t>
            </a:r>
            <a:r>
              <a:rPr lang="es-ES" dirty="0"/>
              <a:t>Este método recibe un elemento como argumento, y cuenta la cantidad de veces que aparece en la lista.</a:t>
            </a:r>
          </a:p>
          <a:p>
            <a:pPr marL="285750" indent="-285750" algn="just">
              <a:lnSpc>
                <a:spcPct val="150000"/>
              </a:lnSpc>
              <a:buFont typeface="Arial" panose="020B0604020202020204" pitchFamily="34" charset="0"/>
              <a:buChar char="•"/>
            </a:pPr>
            <a:r>
              <a:rPr lang="es-ES" b="1" dirty="0"/>
              <a:t>extend(): </a:t>
            </a:r>
            <a:r>
              <a:rPr lang="es-ES" dirty="0"/>
              <a:t>Este método extiende una lista agregando un iterable al final.</a:t>
            </a:r>
          </a:p>
          <a:p>
            <a:pPr marL="285750" indent="-285750" algn="just">
              <a:lnSpc>
                <a:spcPct val="150000"/>
              </a:lnSpc>
              <a:buFont typeface="Arial" panose="020B0604020202020204" pitchFamily="34" charset="0"/>
              <a:buChar char="•"/>
            </a:pPr>
            <a:r>
              <a:rPr lang="es-ES" b="1" dirty="0"/>
              <a:t>index(): </a:t>
            </a:r>
            <a:r>
              <a:rPr lang="es-ES" dirty="0"/>
              <a:t>Este método recibe un elemento como argumento, y devuelve el índice de su primera aparición en la lista. El método devuelve un excepción </a:t>
            </a:r>
            <a:r>
              <a:rPr lang="es-ES" i="1" dirty="0"/>
              <a:t>ValueError</a:t>
            </a:r>
            <a:r>
              <a:rPr lang="es-ES" dirty="0"/>
              <a:t> si el elemento no se encuentra en la lista, o en el entorno definido.</a:t>
            </a:r>
          </a:p>
          <a:p>
            <a:pPr marL="285750" indent="-285750" algn="just">
              <a:lnSpc>
                <a:spcPct val="150000"/>
              </a:lnSpc>
              <a:buFont typeface="Arial" panose="020B0604020202020204" pitchFamily="34" charset="0"/>
              <a:buChar char="•"/>
            </a:pPr>
            <a:r>
              <a:rPr lang="es-ES" b="1" dirty="0"/>
              <a:t>insert(): </a:t>
            </a:r>
            <a:r>
              <a:rPr lang="es-ES" dirty="0"/>
              <a:t>Este método inserta el elemento x en la lista, en el índice i.</a:t>
            </a:r>
          </a:p>
          <a:p>
            <a:pPr marL="285750" indent="-285750" algn="just">
              <a:lnSpc>
                <a:spcPct val="150000"/>
              </a:lnSpc>
              <a:buFont typeface="Arial" panose="020B0604020202020204" pitchFamily="34" charset="0"/>
              <a:buChar char="•"/>
            </a:pPr>
            <a:r>
              <a:rPr lang="es-ES" b="1" dirty="0"/>
              <a:t>pop(): </a:t>
            </a:r>
            <a:r>
              <a:rPr lang="es-ES" dirty="0"/>
              <a:t>Este método devuelve el último elemento de la lista, y lo borra de la misma.</a:t>
            </a:r>
          </a:p>
          <a:p>
            <a:pPr marL="285750" indent="-285750" algn="just">
              <a:lnSpc>
                <a:spcPct val="150000"/>
              </a:lnSpc>
              <a:buFont typeface="Arial" panose="020B0604020202020204" pitchFamily="34" charset="0"/>
              <a:buChar char="•"/>
            </a:pPr>
            <a:r>
              <a:rPr lang="es-ES" b="1" dirty="0"/>
              <a:t>remove(): </a:t>
            </a:r>
            <a:r>
              <a:rPr lang="es-ES" dirty="0"/>
              <a:t>Este método recibe como argumento un elemento, y borra su primera aparición en la lista.</a:t>
            </a:r>
          </a:p>
          <a:p>
            <a:pPr marL="285750" indent="-285750" algn="just">
              <a:lnSpc>
                <a:spcPct val="150000"/>
              </a:lnSpc>
              <a:buFont typeface="Arial" panose="020B0604020202020204" pitchFamily="34" charset="0"/>
              <a:buChar char="•"/>
            </a:pPr>
            <a:r>
              <a:rPr lang="es-ES" b="1" dirty="0"/>
              <a:t>reverse(): </a:t>
            </a:r>
            <a:r>
              <a:rPr lang="es-ES" dirty="0"/>
              <a:t>Este método invierte el orden de los elementos de una lista.</a:t>
            </a:r>
          </a:p>
          <a:p>
            <a:pPr algn="just"/>
            <a:r>
              <a:rPr lang="es-ES" b="1" dirty="0"/>
              <a:t>Ver archivo lista.py</a:t>
            </a:r>
          </a:p>
        </p:txBody>
      </p:sp>
    </p:spTree>
    <p:extLst>
      <p:ext uri="{BB962C8B-B14F-4D97-AF65-F5344CB8AC3E}">
        <p14:creationId xmlns:p14="http://schemas.microsoft.com/office/powerpoint/2010/main" val="3899014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CuadroTexto"/>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3" name="10 Rectángulo"/>
          <p:cNvSpPr/>
          <p:nvPr/>
        </p:nvSpPr>
        <p:spPr>
          <a:xfrm>
            <a:off x="243717" y="1716008"/>
            <a:ext cx="11300595" cy="4154984"/>
          </a:xfrm>
          <a:prstGeom prst="rect">
            <a:avLst/>
          </a:prstGeom>
          <a:ln>
            <a:solidFill>
              <a:schemeClr val="tx1"/>
            </a:solidFill>
          </a:ln>
        </p:spPr>
        <p:txBody>
          <a:bodyPr wrap="square">
            <a:spAutoFit/>
          </a:bodyPr>
          <a:lstStyle/>
          <a:p>
            <a:pPr algn="just">
              <a:lnSpc>
                <a:spcPct val="150000"/>
              </a:lnSpc>
            </a:pPr>
            <a:r>
              <a:rPr lang="es-ES" sz="1600" dirty="0"/>
              <a:t>Diccionarios de Python son una lista de consulta de términos de los cuales se proporcionan valores asociados.</a:t>
            </a:r>
          </a:p>
          <a:p>
            <a:pPr algn="just">
              <a:lnSpc>
                <a:spcPct val="150000"/>
              </a:lnSpc>
            </a:pPr>
            <a:r>
              <a:rPr lang="es-ES" sz="1600" dirty="0"/>
              <a:t>En Python, un diccionario es una colección no-ordenada de valores que son accedidos a través de una clave. Es decir, en lugar de acceder a la información mediante el índice numérico, como es el caso de las listas y tuplas, es posible acceder a los valores a través de sus claves, que pueden ser de diversos tipo.</a:t>
            </a:r>
          </a:p>
          <a:p>
            <a:pPr algn="just">
              <a:lnSpc>
                <a:spcPct val="150000"/>
              </a:lnSpc>
            </a:pPr>
            <a:r>
              <a:rPr lang="es-ES" sz="1600" dirty="0"/>
              <a:t>Las claves son únicas dentro de un diccionario, es decir que no puede haber un diccionario que tenga dos veces la misma clave, si se asigna un valor a una clave ya existente, se reemplaza el valor anterior.</a:t>
            </a:r>
          </a:p>
          <a:p>
            <a:pPr algn="just">
              <a:lnSpc>
                <a:spcPct val="150000"/>
              </a:lnSpc>
            </a:pPr>
            <a:r>
              <a:rPr lang="es-ES" sz="1600" dirty="0"/>
              <a:t>No hay una forma directa de acceder a una clave a través de su valor, y nada impide que un mismo valor se encuentre asignado a distintas claves.</a:t>
            </a:r>
          </a:p>
          <a:p>
            <a:pPr algn="just">
              <a:lnSpc>
                <a:spcPct val="150000"/>
              </a:lnSpc>
            </a:pPr>
            <a:r>
              <a:rPr lang="es-ES" sz="1600" dirty="0"/>
              <a:t>Cualquier variable de tipo inmutable, puede ser clave de un diccionario: cadenas, enteros, tuplas (con valores inmutables en sus miembros), etc. No hay restricciones para los valores que el diccionario puede contener, cualquier tipo puede ser el valor: listas, cadenas, tuplas, otros diccionarios, objetos, etc.</a:t>
            </a:r>
          </a:p>
        </p:txBody>
      </p:sp>
    </p:spTree>
    <p:extLst>
      <p:ext uri="{BB962C8B-B14F-4D97-AF65-F5344CB8AC3E}">
        <p14:creationId xmlns:p14="http://schemas.microsoft.com/office/powerpoint/2010/main" val="1157531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489525" y="2490371"/>
            <a:ext cx="4041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2400" i="0" u="none" strike="noStrike" cap="none" normalizeH="0" baseline="0" dirty="0">
                <a:ln>
                  <a:noFill/>
                </a:ln>
                <a:solidFill>
                  <a:schemeClr val="tx1"/>
                </a:solidFill>
                <a:effectLst/>
                <a:latin typeface="+mj-lt"/>
                <a:cs typeface="Arial" pitchFamily="34" charset="0"/>
              </a:rPr>
              <a:t>punto = {'x': 2, 'y': 1, 'z': 4} </a:t>
            </a:r>
          </a:p>
        </p:txBody>
      </p:sp>
      <p:sp>
        <p:nvSpPr>
          <p:cNvPr id="7" name="4 CuadroTexto"/>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2" name="Rectángulo 1">
            <a:extLst>
              <a:ext uri="{FF2B5EF4-FFF2-40B4-BE49-F238E27FC236}">
                <a16:creationId xmlns:a16="http://schemas.microsoft.com/office/drawing/2014/main" id="{2A631063-FEED-45D3-8971-D46F6DEAB573}"/>
              </a:ext>
            </a:extLst>
          </p:cNvPr>
          <p:cNvSpPr/>
          <p:nvPr/>
        </p:nvSpPr>
        <p:spPr>
          <a:xfrm>
            <a:off x="197260" y="995469"/>
            <a:ext cx="11394972" cy="1286186"/>
          </a:xfrm>
          <a:prstGeom prst="rect">
            <a:avLst/>
          </a:prstGeom>
        </p:spPr>
        <p:txBody>
          <a:bodyPr wrap="square">
            <a:spAutoFit/>
          </a:bodyPr>
          <a:lstStyle/>
          <a:p>
            <a:pPr algn="just">
              <a:lnSpc>
                <a:spcPct val="150000"/>
              </a:lnSpc>
            </a:pPr>
            <a:r>
              <a:rPr lang="es-ES" dirty="0"/>
              <a:t>De la misma forma que con listas, es posible definir un diccionario directamente con los miembros que va a contener, o bien inicializar el diccionario vacío y luego agregar los valores de a uno o de a muchos.</a:t>
            </a:r>
          </a:p>
        </p:txBody>
      </p:sp>
      <p:sp>
        <p:nvSpPr>
          <p:cNvPr id="3" name="Rectángulo 2">
            <a:extLst>
              <a:ext uri="{FF2B5EF4-FFF2-40B4-BE49-F238E27FC236}">
                <a16:creationId xmlns:a16="http://schemas.microsoft.com/office/drawing/2014/main" id="{B8B3B4A7-4FB7-4BBF-8988-0F8A174DB46A}"/>
              </a:ext>
            </a:extLst>
          </p:cNvPr>
          <p:cNvSpPr/>
          <p:nvPr/>
        </p:nvSpPr>
        <p:spPr>
          <a:xfrm>
            <a:off x="441525" y="4126101"/>
            <a:ext cx="6096000" cy="2585323"/>
          </a:xfrm>
          <a:prstGeom prst="rect">
            <a:avLst/>
          </a:prstGeom>
        </p:spPr>
        <p:txBody>
          <a:bodyPr>
            <a:spAutoFit/>
          </a:bodyPr>
          <a:lstStyle/>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 = {} </a:t>
            </a:r>
            <a:br>
              <a:rPr lang="es-ES" dirty="0">
                <a:solidFill>
                  <a:srgbClr val="D4D4D4"/>
                </a:solidFill>
                <a:latin typeface="Consolas" panose="020B0609020204030204" pitchFamily="49" charset="0"/>
              </a:rPr>
            </a:br>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"lunes"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6103</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7540</a:t>
            </a:r>
            <a:r>
              <a:rPr lang="es-ES" dirty="0">
                <a:solidFill>
                  <a:srgbClr val="D4D4D4"/>
                </a:solidFill>
                <a:latin typeface="Consolas" panose="020B0609020204030204" pitchFamily="49" charset="0"/>
              </a:rPr>
              <a:t>]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"martes"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6201</a:t>
            </a:r>
            <a:r>
              <a:rPr lang="es-ES" dirty="0">
                <a:solidFill>
                  <a:srgbClr val="D4D4D4"/>
                </a:solidFill>
                <a:latin typeface="Consolas" panose="020B0609020204030204" pitchFamily="49" charset="0"/>
              </a:rPr>
              <a:t>]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"miércoles"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6103</a:t>
            </a:r>
            <a:r>
              <a:rPr lang="es-ES" dirty="0">
                <a:solidFill>
                  <a:srgbClr val="D4D4D4"/>
                </a:solidFill>
                <a:latin typeface="Consolas" panose="020B0609020204030204" pitchFamily="49" charset="0"/>
              </a:rPr>
              <a:t>, </a:t>
            </a:r>
            <a:r>
              <a:rPr lang="es-ES" dirty="0">
                <a:solidFill>
                  <a:srgbClr val="B5CEA8"/>
                </a:solidFill>
                <a:latin typeface="Consolas" panose="020B0609020204030204" pitchFamily="49" charset="0"/>
              </a:rPr>
              <a:t>7540</a:t>
            </a:r>
            <a:r>
              <a:rPr lang="es-ES" dirty="0">
                <a:solidFill>
                  <a:srgbClr val="D4D4D4"/>
                </a:solidFill>
                <a:latin typeface="Consolas" panose="020B0609020204030204" pitchFamily="49" charset="0"/>
              </a:rPr>
              <a:t>]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"jueves"</a:t>
            </a:r>
            <a:r>
              <a:rPr lang="es-ES" dirty="0">
                <a:solidFill>
                  <a:srgbClr val="D4D4D4"/>
                </a:solidFill>
                <a:latin typeface="Consolas" panose="020B0609020204030204" pitchFamily="49" charset="0"/>
              </a:rPr>
              <a:t>] = [] </a:t>
            </a:r>
          </a:p>
          <a:p>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"viernes"</a:t>
            </a:r>
            <a:r>
              <a:rPr lang="es-ES" dirty="0">
                <a:solidFill>
                  <a:srgbClr val="D4D4D4"/>
                </a:solidFill>
                <a:latin typeface="Consolas" panose="020B0609020204030204" pitchFamily="49" charset="0"/>
              </a:rPr>
              <a:t>] = [</a:t>
            </a:r>
            <a:r>
              <a:rPr lang="es-ES" dirty="0">
                <a:solidFill>
                  <a:srgbClr val="B5CEA8"/>
                </a:solidFill>
                <a:latin typeface="Consolas" panose="020B0609020204030204" pitchFamily="49" charset="0"/>
              </a:rPr>
              <a:t>6201</a:t>
            </a:r>
            <a:r>
              <a:rPr lang="es-ES" dirty="0">
                <a:solidFill>
                  <a:srgbClr val="D4D4D4"/>
                </a:solidFill>
                <a:latin typeface="Consolas" panose="020B0609020204030204" pitchFamily="49" charset="0"/>
              </a:rPr>
              <a:t>] </a:t>
            </a:r>
          </a:p>
          <a:p>
            <a:br>
              <a:rPr lang="es-ES" dirty="0">
                <a:solidFill>
                  <a:srgbClr val="D4D4D4"/>
                </a:solidFill>
                <a:latin typeface="Consolas" panose="020B0609020204030204" pitchFamily="49" charset="0"/>
              </a:rPr>
            </a:br>
            <a:r>
              <a:rPr lang="es-ES" dirty="0" err="1">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a:t>
            </a:r>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p>
          <a:p>
            <a:r>
              <a:rPr lang="es-ES" dirty="0" err="1">
                <a:solidFill>
                  <a:srgbClr val="DCDCAA"/>
                </a:solidFill>
                <a:latin typeface="Consolas" panose="020B0609020204030204" pitchFamily="49" charset="0"/>
              </a:rPr>
              <a:t>print</a:t>
            </a:r>
            <a:r>
              <a:rPr lang="es-ES" dirty="0">
                <a:solidFill>
                  <a:srgbClr val="D4D4D4"/>
                </a:solidFill>
                <a:latin typeface="Consolas" panose="020B0609020204030204" pitchFamily="49" charset="0"/>
              </a:rPr>
              <a:t>(</a:t>
            </a:r>
            <a:r>
              <a:rPr lang="es-ES" dirty="0" err="1">
                <a:solidFill>
                  <a:srgbClr val="D4D4D4"/>
                </a:solidFill>
                <a:latin typeface="Consolas" panose="020B0609020204030204" pitchFamily="49" charset="0"/>
              </a:rPr>
              <a:t>facturacion</a:t>
            </a:r>
            <a:r>
              <a:rPr lang="es-ES" dirty="0">
                <a:solidFill>
                  <a:srgbClr val="D4D4D4"/>
                </a:solidFill>
                <a:latin typeface="Consolas" panose="020B0609020204030204" pitchFamily="49" charset="0"/>
              </a:rPr>
              <a:t>[</a:t>
            </a:r>
            <a:r>
              <a:rPr lang="es-ES" dirty="0">
                <a:solidFill>
                  <a:srgbClr val="CE9178"/>
                </a:solidFill>
                <a:latin typeface="Consolas" panose="020B0609020204030204" pitchFamily="49" charset="0"/>
              </a:rPr>
              <a:t>"lunes"</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
        <p:nvSpPr>
          <p:cNvPr id="8" name="Rectángulo 7">
            <a:extLst>
              <a:ext uri="{FF2B5EF4-FFF2-40B4-BE49-F238E27FC236}">
                <a16:creationId xmlns:a16="http://schemas.microsoft.com/office/drawing/2014/main" id="{9F9BC90D-40D3-422B-A248-C65B5395677D}"/>
              </a:ext>
            </a:extLst>
          </p:cNvPr>
          <p:cNvSpPr/>
          <p:nvPr/>
        </p:nvSpPr>
        <p:spPr>
          <a:xfrm>
            <a:off x="197260" y="3103051"/>
            <a:ext cx="11394972" cy="872034"/>
          </a:xfrm>
          <a:prstGeom prst="rect">
            <a:avLst/>
          </a:prstGeom>
        </p:spPr>
        <p:txBody>
          <a:bodyPr wrap="square">
            <a:spAutoFit/>
          </a:bodyPr>
          <a:lstStyle/>
          <a:p>
            <a:pPr lvl="0" fontAlgn="base">
              <a:lnSpc>
                <a:spcPct val="150000"/>
              </a:lnSpc>
              <a:spcBef>
                <a:spcPct val="0"/>
              </a:spcBef>
              <a:spcAft>
                <a:spcPct val="0"/>
              </a:spcAft>
            </a:pPr>
            <a:r>
              <a:rPr lang="es-ES" altLang="es-ES" dirty="0">
                <a:latin typeface="Arial" panose="020B0604020202020204" pitchFamily="34" charset="0"/>
                <a:cs typeface="Arial" pitchFamily="34" charset="0"/>
              </a:rPr>
              <a:t>Para declararlo vacío y luego ingresar los valores, se lo declara como un par de llaves sin nada en medio, y luego se asignan valores directamente a los índices.</a:t>
            </a:r>
          </a:p>
        </p:txBody>
      </p:sp>
    </p:spTree>
    <p:extLst>
      <p:ext uri="{BB962C8B-B14F-4D97-AF65-F5344CB8AC3E}">
        <p14:creationId xmlns:p14="http://schemas.microsoft.com/office/powerpoint/2010/main" val="2995887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D2068BC-C7CD-42AA-B29C-5AEF9CA867B4}"/>
              </a:ext>
            </a:extLst>
          </p:cNvPr>
          <p:cNvSpPr/>
          <p:nvPr/>
        </p:nvSpPr>
        <p:spPr>
          <a:xfrm>
            <a:off x="894735" y="1941920"/>
            <a:ext cx="6096000" cy="4801314"/>
          </a:xfrm>
          <a:prstGeom prst="rect">
            <a:avLst/>
          </a:prstGeom>
        </p:spPr>
        <p:txBody>
          <a:bodyPr>
            <a:spAutoFit/>
          </a:bodyPr>
          <a:lstStyle/>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 = {} </a:t>
            </a:r>
          </a:p>
          <a:p>
            <a:br>
              <a:rPr lang="es-AR" dirty="0">
                <a:solidFill>
                  <a:srgbClr val="D4D4D4"/>
                </a:solidFill>
                <a:latin typeface="Consolas" panose="020B0609020204030204" pitchFamily="49" charset="0"/>
              </a:rPr>
            </a:b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"lunes"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6103</a:t>
            </a:r>
            <a:r>
              <a:rPr lang="es-AR" dirty="0">
                <a:solidFill>
                  <a:srgbClr val="D4D4D4"/>
                </a:solidFill>
                <a:latin typeface="Consolas" panose="020B0609020204030204" pitchFamily="49" charset="0"/>
              </a:rPr>
              <a:t>, </a:t>
            </a:r>
            <a:r>
              <a:rPr lang="es-AR" dirty="0">
                <a:solidFill>
                  <a:srgbClr val="B5CEA8"/>
                </a:solidFill>
                <a:latin typeface="Consolas" panose="020B0609020204030204" pitchFamily="49" charset="0"/>
              </a:rPr>
              <a:t>7540</a:t>
            </a:r>
            <a:r>
              <a:rPr lang="es-AR" dirty="0">
                <a:solidFill>
                  <a:srgbClr val="D4D4D4"/>
                </a:solidFill>
                <a:latin typeface="Consolas" panose="020B0609020204030204" pitchFamily="49" charset="0"/>
              </a:rPr>
              <a:t>]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"martes"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6201</a:t>
            </a:r>
            <a:r>
              <a:rPr lang="es-AR" dirty="0">
                <a:solidFill>
                  <a:srgbClr val="D4D4D4"/>
                </a:solidFill>
                <a:latin typeface="Consolas" panose="020B0609020204030204" pitchFamily="49" charset="0"/>
              </a:rPr>
              <a:t>]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"miércoles"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6103</a:t>
            </a:r>
            <a:r>
              <a:rPr lang="es-AR" dirty="0">
                <a:solidFill>
                  <a:srgbClr val="D4D4D4"/>
                </a:solidFill>
                <a:latin typeface="Consolas" panose="020B0609020204030204" pitchFamily="49" charset="0"/>
              </a:rPr>
              <a:t>, </a:t>
            </a:r>
            <a:r>
              <a:rPr lang="es-AR" dirty="0">
                <a:solidFill>
                  <a:srgbClr val="B5CEA8"/>
                </a:solidFill>
                <a:latin typeface="Consolas" panose="020B0609020204030204" pitchFamily="49" charset="0"/>
              </a:rPr>
              <a:t>7540</a:t>
            </a:r>
            <a:r>
              <a:rPr lang="es-AR" dirty="0">
                <a:solidFill>
                  <a:srgbClr val="D4D4D4"/>
                </a:solidFill>
                <a:latin typeface="Consolas" panose="020B0609020204030204" pitchFamily="49" charset="0"/>
              </a:rPr>
              <a:t>]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"jueves"</a:t>
            </a:r>
            <a:r>
              <a:rPr lang="es-AR" dirty="0">
                <a:solidFill>
                  <a:srgbClr val="D4D4D4"/>
                </a:solidFill>
                <a:latin typeface="Consolas" panose="020B0609020204030204" pitchFamily="49" charset="0"/>
              </a:rPr>
              <a:t>] = [] </a:t>
            </a:r>
          </a:p>
          <a:p>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"viernes"</a:t>
            </a:r>
            <a:r>
              <a:rPr lang="es-AR" dirty="0">
                <a:solidFill>
                  <a:srgbClr val="D4D4D4"/>
                </a:solidFill>
                <a:latin typeface="Consolas" panose="020B0609020204030204" pitchFamily="49" charset="0"/>
              </a:rPr>
              <a:t>] = [</a:t>
            </a:r>
            <a:r>
              <a:rPr lang="es-AR" dirty="0">
                <a:solidFill>
                  <a:srgbClr val="B5CEA8"/>
                </a:solidFill>
                <a:latin typeface="Consolas" panose="020B0609020204030204" pitchFamily="49" charset="0"/>
              </a:rPr>
              <a:t>6201</a:t>
            </a:r>
            <a:r>
              <a:rPr lang="es-AR" dirty="0">
                <a:solidFill>
                  <a:srgbClr val="D4D4D4"/>
                </a:solidFill>
                <a:latin typeface="Consolas" panose="020B0609020204030204" pitchFamily="49" charset="0"/>
              </a:rPr>
              <a:t>] </a:t>
            </a:r>
          </a:p>
          <a:p>
            <a:br>
              <a:rPr lang="es-AR" dirty="0">
                <a:solidFill>
                  <a:srgbClr val="D4D4D4"/>
                </a:solidFill>
                <a:latin typeface="Consolas" panose="020B0609020204030204" pitchFamily="49" charset="0"/>
              </a:rPr>
            </a:b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p>
          <a:p>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a:t>
            </a: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"lunes"</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r>
              <a:rPr lang="es-AR" dirty="0">
                <a:solidFill>
                  <a:srgbClr val="D4D4D4"/>
                </a:solidFill>
                <a:latin typeface="Consolas" panose="020B0609020204030204" pitchFamily="49" charset="0"/>
              </a:rPr>
              <a:t>lista=</a:t>
            </a:r>
            <a:r>
              <a:rPr lang="es-AR" dirty="0" err="1">
                <a:solidFill>
                  <a:srgbClr val="D4D4D4"/>
                </a:solidFill>
                <a:latin typeface="Consolas" panose="020B0609020204030204" pitchFamily="49" charset="0"/>
              </a:rPr>
              <a:t>facturacion</a:t>
            </a:r>
            <a:r>
              <a:rPr lang="es-AR" dirty="0">
                <a:solidFill>
                  <a:srgbClr val="D4D4D4"/>
                </a:solidFill>
                <a:latin typeface="Consolas" panose="020B0609020204030204" pitchFamily="49" charset="0"/>
              </a:rPr>
              <a:t>[</a:t>
            </a:r>
            <a:r>
              <a:rPr lang="es-AR" dirty="0">
                <a:solidFill>
                  <a:srgbClr val="CE9178"/>
                </a:solidFill>
                <a:latin typeface="Consolas" panose="020B0609020204030204" pitchFamily="49" charset="0"/>
              </a:rPr>
              <a:t>"lunes"</a:t>
            </a:r>
            <a:r>
              <a:rPr lang="es-AR" dirty="0">
                <a:solidFill>
                  <a:srgbClr val="D4D4D4"/>
                </a:solidFill>
                <a:latin typeface="Consolas" panose="020B0609020204030204" pitchFamily="49" charset="0"/>
              </a:rPr>
              <a:t>]</a:t>
            </a:r>
          </a:p>
          <a:p>
            <a:br>
              <a:rPr lang="es-AR" dirty="0">
                <a:solidFill>
                  <a:srgbClr val="D4D4D4"/>
                </a:solidFill>
                <a:latin typeface="Consolas" panose="020B0609020204030204" pitchFamily="49" charset="0"/>
              </a:rPr>
            </a:br>
            <a:r>
              <a:rPr lang="es-AR" dirty="0" err="1">
                <a:solidFill>
                  <a:srgbClr val="C586C0"/>
                </a:solidFill>
                <a:latin typeface="Consolas" panose="020B0609020204030204" pitchFamily="49" charset="0"/>
              </a:rPr>
              <a:t>for</a:t>
            </a:r>
            <a:r>
              <a:rPr lang="es-AR" dirty="0">
                <a:solidFill>
                  <a:srgbClr val="D4D4D4"/>
                </a:solidFill>
                <a:latin typeface="Consolas" panose="020B0609020204030204" pitchFamily="49" charset="0"/>
              </a:rPr>
              <a:t> i </a:t>
            </a:r>
            <a:r>
              <a:rPr lang="es-AR" dirty="0">
                <a:solidFill>
                  <a:srgbClr val="569CD6"/>
                </a:solidFill>
                <a:latin typeface="Consolas" panose="020B0609020204030204" pitchFamily="49" charset="0"/>
              </a:rPr>
              <a:t>in</a:t>
            </a:r>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range</a:t>
            </a:r>
            <a:r>
              <a:rPr lang="es-AR" dirty="0">
                <a:solidFill>
                  <a:srgbClr val="D4D4D4"/>
                </a:solidFill>
                <a:latin typeface="Consolas" panose="020B0609020204030204" pitchFamily="49" charset="0"/>
              </a:rPr>
              <a:t>(</a:t>
            </a:r>
            <a:r>
              <a:rPr lang="es-AR" dirty="0">
                <a:solidFill>
                  <a:srgbClr val="B5CEA8"/>
                </a:solidFill>
                <a:latin typeface="Consolas" panose="020B0609020204030204" pitchFamily="49" charset="0"/>
              </a:rPr>
              <a:t>0</a:t>
            </a:r>
            <a:r>
              <a:rPr lang="es-AR" dirty="0">
                <a:solidFill>
                  <a:srgbClr val="D4D4D4"/>
                </a:solidFill>
                <a:latin typeface="Consolas" panose="020B0609020204030204" pitchFamily="49" charset="0"/>
              </a:rPr>
              <a:t>,</a:t>
            </a:r>
            <a:r>
              <a:rPr lang="es-AR" dirty="0">
                <a:solidFill>
                  <a:srgbClr val="DCDCAA"/>
                </a:solidFill>
                <a:latin typeface="Consolas" panose="020B0609020204030204" pitchFamily="49" charset="0"/>
              </a:rPr>
              <a:t>len</a:t>
            </a:r>
            <a:r>
              <a:rPr lang="es-AR" dirty="0">
                <a:solidFill>
                  <a:srgbClr val="D4D4D4"/>
                </a:solidFill>
                <a:latin typeface="Consolas" panose="020B0609020204030204" pitchFamily="49" charset="0"/>
              </a:rPr>
              <a:t>((lista))):</a:t>
            </a:r>
          </a:p>
          <a:p>
            <a:r>
              <a:rPr lang="es-AR" dirty="0">
                <a:solidFill>
                  <a:srgbClr val="D4D4D4"/>
                </a:solidFill>
                <a:latin typeface="Consolas" panose="020B0609020204030204" pitchFamily="49" charset="0"/>
              </a:rPr>
              <a:t>    valor=lista[i]</a:t>
            </a:r>
          </a:p>
          <a:p>
            <a:r>
              <a:rPr lang="es-AR" dirty="0">
                <a:solidFill>
                  <a:srgbClr val="D4D4D4"/>
                </a:solidFill>
                <a:latin typeface="Consolas" panose="020B0609020204030204" pitchFamily="49" charset="0"/>
              </a:rPr>
              <a:t>    </a:t>
            </a:r>
            <a:r>
              <a:rPr lang="es-AR" dirty="0" err="1">
                <a:solidFill>
                  <a:srgbClr val="DCDCAA"/>
                </a:solidFill>
                <a:latin typeface="Consolas" panose="020B0609020204030204" pitchFamily="49" charset="0"/>
              </a:rPr>
              <a:t>print</a:t>
            </a:r>
            <a:r>
              <a:rPr lang="es-AR" dirty="0">
                <a:solidFill>
                  <a:srgbClr val="D4D4D4"/>
                </a:solidFill>
                <a:latin typeface="Consolas" panose="020B0609020204030204" pitchFamily="49" charset="0"/>
              </a:rPr>
              <a:t>(valor)</a:t>
            </a:r>
          </a:p>
          <a:p>
            <a:endParaRPr lang="es-AR" b="0" dirty="0">
              <a:solidFill>
                <a:srgbClr val="D4D4D4"/>
              </a:solidFill>
              <a:effectLst/>
              <a:latin typeface="Consolas" panose="020B0609020204030204" pitchFamily="49" charset="0"/>
            </a:endParaRPr>
          </a:p>
        </p:txBody>
      </p:sp>
      <p:sp>
        <p:nvSpPr>
          <p:cNvPr id="3" name="4 CuadroTexto">
            <a:extLst>
              <a:ext uri="{FF2B5EF4-FFF2-40B4-BE49-F238E27FC236}">
                <a16:creationId xmlns:a16="http://schemas.microsoft.com/office/drawing/2014/main" id="{EE07276C-8B4E-461B-A1DD-7B4D595962B7}"/>
              </a:ext>
            </a:extLst>
          </p:cNvPr>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5" name="CuadroTexto 4">
            <a:extLst>
              <a:ext uri="{FF2B5EF4-FFF2-40B4-BE49-F238E27FC236}">
                <a16:creationId xmlns:a16="http://schemas.microsoft.com/office/drawing/2014/main" id="{B73E8435-C226-443B-BD60-5F0450262DFA}"/>
              </a:ext>
            </a:extLst>
          </p:cNvPr>
          <p:cNvSpPr txBox="1"/>
          <p:nvPr/>
        </p:nvSpPr>
        <p:spPr>
          <a:xfrm>
            <a:off x="894735" y="1410355"/>
            <a:ext cx="1140056" cy="369332"/>
          </a:xfrm>
          <a:prstGeom prst="rect">
            <a:avLst/>
          </a:prstGeom>
          <a:noFill/>
        </p:spPr>
        <p:txBody>
          <a:bodyPr wrap="none" rtlCol="0">
            <a:spAutoFit/>
          </a:bodyPr>
          <a:lstStyle/>
          <a:p>
            <a:r>
              <a:rPr lang="es-ES" u="sng" dirty="0"/>
              <a:t>Ejemplo:</a:t>
            </a:r>
            <a:endParaRPr lang="es-AR" u="sng" dirty="0"/>
          </a:p>
        </p:txBody>
      </p:sp>
    </p:spTree>
    <p:extLst>
      <p:ext uri="{BB962C8B-B14F-4D97-AF65-F5344CB8AC3E}">
        <p14:creationId xmlns:p14="http://schemas.microsoft.com/office/powerpoint/2010/main" val="3464483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a:extLst>
              <a:ext uri="{FF2B5EF4-FFF2-40B4-BE49-F238E27FC236}">
                <a16:creationId xmlns:a16="http://schemas.microsoft.com/office/drawing/2014/main" id="{53F3F8C6-B004-441C-A81A-02ED7C55A5BF}"/>
              </a:ext>
            </a:extLst>
          </p:cNvPr>
          <p:cNvSpPr txBox="1"/>
          <p:nvPr/>
        </p:nvSpPr>
        <p:spPr>
          <a:xfrm>
            <a:off x="5510476" y="270541"/>
            <a:ext cx="5145961" cy="707886"/>
          </a:xfrm>
          <a:prstGeom prst="rect">
            <a:avLst/>
          </a:prstGeom>
          <a:noFill/>
        </p:spPr>
        <p:txBody>
          <a:bodyPr wrap="none" rtlCol="0">
            <a:spAutoFit/>
          </a:bodyPr>
          <a:lstStyle/>
          <a:p>
            <a:r>
              <a:rPr lang="es-ES" sz="4000" dirty="0">
                <a:latin typeface="Arial" panose="020B0604020202020204" pitchFamily="34" charset="0"/>
                <a:cs typeface="Arial" panose="020B0604020202020204" pitchFamily="34" charset="0"/>
              </a:rPr>
              <a:t>Python – Diccionarios</a:t>
            </a:r>
          </a:p>
        </p:txBody>
      </p:sp>
      <p:sp>
        <p:nvSpPr>
          <p:cNvPr id="5" name="CuadroTexto 4">
            <a:extLst>
              <a:ext uri="{FF2B5EF4-FFF2-40B4-BE49-F238E27FC236}">
                <a16:creationId xmlns:a16="http://schemas.microsoft.com/office/drawing/2014/main" id="{39F5B9E6-1580-4BBD-B024-84EF5AA9B793}"/>
              </a:ext>
            </a:extLst>
          </p:cNvPr>
          <p:cNvSpPr txBox="1"/>
          <p:nvPr/>
        </p:nvSpPr>
        <p:spPr>
          <a:xfrm>
            <a:off x="634181" y="1415846"/>
            <a:ext cx="2791149" cy="369332"/>
          </a:xfrm>
          <a:prstGeom prst="rect">
            <a:avLst/>
          </a:prstGeom>
          <a:noFill/>
        </p:spPr>
        <p:txBody>
          <a:bodyPr wrap="none" rtlCol="0">
            <a:spAutoFit/>
          </a:bodyPr>
          <a:lstStyle/>
          <a:p>
            <a:r>
              <a:rPr lang="es-ES" u="sng" dirty="0"/>
              <a:t>Ejemplo con funciones:</a:t>
            </a:r>
          </a:p>
        </p:txBody>
      </p:sp>
      <p:sp>
        <p:nvSpPr>
          <p:cNvPr id="6" name="Rectángulo 5">
            <a:extLst>
              <a:ext uri="{FF2B5EF4-FFF2-40B4-BE49-F238E27FC236}">
                <a16:creationId xmlns:a16="http://schemas.microsoft.com/office/drawing/2014/main" id="{553AA790-343F-4735-8B71-17FD32BF6B5F}"/>
              </a:ext>
            </a:extLst>
          </p:cNvPr>
          <p:cNvSpPr/>
          <p:nvPr/>
        </p:nvSpPr>
        <p:spPr>
          <a:xfrm>
            <a:off x="2551471" y="1903165"/>
            <a:ext cx="9144000" cy="4832092"/>
          </a:xfrm>
          <a:prstGeom prst="rect">
            <a:avLst/>
          </a:prstGeom>
        </p:spPr>
        <p:txBody>
          <a:bodyPr wrap="square">
            <a:spAutoFit/>
          </a:bodyPr>
          <a:lstStyle/>
          <a:p>
            <a:r>
              <a:rPr lang="es-AR" sz="1100" dirty="0">
                <a:solidFill>
                  <a:srgbClr val="D4D4D4"/>
                </a:solidFill>
                <a:latin typeface="Consolas" panose="020B0609020204030204" pitchFamily="49" charset="0"/>
              </a:rPr>
              <a:t>datos={}</a:t>
            </a:r>
          </a:p>
          <a:p>
            <a:r>
              <a:rPr lang="es-AR" sz="1100" dirty="0">
                <a:solidFill>
                  <a:srgbClr val="D4D4D4"/>
                </a:solidFill>
                <a:latin typeface="Consolas" panose="020B0609020204030204" pitchFamily="49" charset="0"/>
              </a:rPr>
              <a:t>datos[</a:t>
            </a:r>
            <a:r>
              <a:rPr lang="es-AR" sz="1100" dirty="0">
                <a:solidFill>
                  <a:srgbClr val="CE9178"/>
                </a:solidFill>
                <a:latin typeface="Consolas" panose="020B0609020204030204" pitchFamily="49" charset="0"/>
              </a:rPr>
              <a:t>"NOMBRE"</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a:t>
            </a:r>
            <a:endParaRPr lang="es-AR" sz="1100" dirty="0">
              <a:solidFill>
                <a:srgbClr val="D4D4D4"/>
              </a:solidFill>
              <a:latin typeface="Consolas" panose="020B0609020204030204" pitchFamily="49" charset="0"/>
            </a:endParaRPr>
          </a:p>
          <a:p>
            <a:r>
              <a:rPr lang="es-AR" sz="1100" dirty="0">
                <a:solidFill>
                  <a:srgbClr val="D4D4D4"/>
                </a:solidFill>
                <a:latin typeface="Consolas" panose="020B0609020204030204" pitchFamily="49" charset="0"/>
              </a:rPr>
              <a:t>datos[</a:t>
            </a:r>
            <a:r>
              <a:rPr lang="es-AR" sz="1100" dirty="0">
                <a:solidFill>
                  <a:srgbClr val="CE9178"/>
                </a:solidFill>
                <a:latin typeface="Consolas" panose="020B0609020204030204" pitchFamily="49" charset="0"/>
              </a:rPr>
              <a:t>"APELLIDO"</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a:t>
            </a:r>
            <a:endParaRPr lang="es-AR" sz="1100" dirty="0">
              <a:solidFill>
                <a:srgbClr val="D4D4D4"/>
              </a:solidFill>
              <a:latin typeface="Consolas" panose="020B0609020204030204" pitchFamily="49" charset="0"/>
            </a:endParaRPr>
          </a:p>
          <a:p>
            <a:r>
              <a:rPr lang="es-AR" sz="1100" dirty="0">
                <a:solidFill>
                  <a:srgbClr val="D4D4D4"/>
                </a:solidFill>
                <a:latin typeface="Consolas" panose="020B0609020204030204" pitchFamily="49" charset="0"/>
              </a:rPr>
              <a:t>datos[</a:t>
            </a:r>
            <a:r>
              <a:rPr lang="es-AR" sz="1100" dirty="0">
                <a:solidFill>
                  <a:srgbClr val="CE9178"/>
                </a:solidFill>
                <a:latin typeface="Consolas" panose="020B0609020204030204" pitchFamily="49" charset="0"/>
              </a:rPr>
              <a:t>"EDAD"</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a:t>
            </a:r>
            <a:endParaRPr lang="es-AR" sz="1100" dirty="0">
              <a:solidFill>
                <a:srgbClr val="D4D4D4"/>
              </a:solidFill>
              <a:latin typeface="Consolas" panose="020B0609020204030204" pitchFamily="49" charset="0"/>
            </a:endParaRPr>
          </a:p>
          <a:p>
            <a:br>
              <a:rPr lang="es-AR" sz="1100" dirty="0">
                <a:solidFill>
                  <a:srgbClr val="D4D4D4"/>
                </a:solidFill>
                <a:latin typeface="Consolas" panose="020B0609020204030204" pitchFamily="49" charset="0"/>
              </a:rPr>
            </a:br>
            <a:r>
              <a:rPr lang="es-AR" sz="1100" dirty="0" err="1">
                <a:solidFill>
                  <a:srgbClr val="D4D4D4"/>
                </a:solidFill>
                <a:latin typeface="Consolas" panose="020B0609020204030204" pitchFamily="49" charset="0"/>
              </a:rPr>
              <a:t>base_datos</a:t>
            </a:r>
            <a:r>
              <a:rPr lang="es-AR" sz="1100" dirty="0">
                <a:solidFill>
                  <a:srgbClr val="D4D4D4"/>
                </a:solidFill>
                <a:latin typeface="Consolas" panose="020B0609020204030204" pitchFamily="49" charset="0"/>
              </a:rPr>
              <a:t>=[]</a:t>
            </a:r>
          </a:p>
          <a:p>
            <a:br>
              <a:rPr lang="es-AR" sz="1100" dirty="0">
                <a:solidFill>
                  <a:srgbClr val="D4D4D4"/>
                </a:solidFill>
                <a:latin typeface="Consolas" panose="020B0609020204030204" pitchFamily="49" charset="0"/>
              </a:rPr>
            </a:br>
            <a:r>
              <a:rPr lang="es-AR" sz="1100" dirty="0" err="1">
                <a:solidFill>
                  <a:srgbClr val="569CD6"/>
                </a:solidFill>
                <a:latin typeface="Consolas" panose="020B0609020204030204" pitchFamily="49" charset="0"/>
              </a:rPr>
              <a:t>def</a:t>
            </a:r>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datos_personales</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C586C0"/>
                </a:solidFill>
                <a:latin typeface="Consolas" panose="020B0609020204030204" pitchFamily="49" charset="0"/>
              </a:rPr>
              <a:t>for</a:t>
            </a:r>
            <a:r>
              <a:rPr lang="es-AR" sz="1100" dirty="0">
                <a:solidFill>
                  <a:srgbClr val="D4D4D4"/>
                </a:solidFill>
                <a:latin typeface="Consolas" panose="020B0609020204030204" pitchFamily="49" charset="0"/>
              </a:rPr>
              <a:t> i </a:t>
            </a:r>
            <a:r>
              <a:rPr lang="es-AR" sz="1100" dirty="0">
                <a:solidFill>
                  <a:srgbClr val="569CD6"/>
                </a:solidFill>
                <a:latin typeface="Consolas" panose="020B0609020204030204" pitchFamily="49" charset="0"/>
              </a:rPr>
              <a:t>in</a:t>
            </a:r>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range</a:t>
            </a:r>
            <a:r>
              <a:rPr lang="es-AR" sz="1100" dirty="0">
                <a:solidFill>
                  <a:srgbClr val="D4D4D4"/>
                </a:solidFill>
                <a:latin typeface="Consolas" panose="020B0609020204030204" pitchFamily="49" charset="0"/>
              </a:rPr>
              <a:t>(</a:t>
            </a:r>
            <a:r>
              <a:rPr lang="es-AR" sz="1100" dirty="0">
                <a:solidFill>
                  <a:srgbClr val="B5CEA8"/>
                </a:solidFill>
                <a:latin typeface="Consolas" panose="020B0609020204030204" pitchFamily="49" charset="0"/>
              </a:rPr>
              <a:t>0</a:t>
            </a:r>
            <a:r>
              <a:rPr lang="es-AR" sz="1100" dirty="0">
                <a:solidFill>
                  <a:srgbClr val="D4D4D4"/>
                </a:solidFill>
                <a:latin typeface="Consolas" panose="020B0609020204030204" pitchFamily="49" charset="0"/>
              </a:rPr>
              <a:t>,</a:t>
            </a:r>
            <a:r>
              <a:rPr lang="es-AR" sz="1100" dirty="0">
                <a:solidFill>
                  <a:srgbClr val="B5CEA8"/>
                </a:solidFill>
                <a:latin typeface="Consolas" panose="020B0609020204030204" pitchFamily="49" charset="0"/>
              </a:rPr>
              <a:t>2</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"INGRESE EL NOMBRE"</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nombre=</a:t>
            </a:r>
            <a:r>
              <a:rPr lang="es-AR" sz="1100" dirty="0">
                <a:solidFill>
                  <a:srgbClr val="DCDCAA"/>
                </a:solidFill>
                <a:latin typeface="Consolas" panose="020B0609020204030204" pitchFamily="49" charset="0"/>
              </a:rPr>
              <a:t>input</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"INGRESE EL APELLIDO"</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Apellido=</a:t>
            </a:r>
            <a:r>
              <a:rPr lang="es-AR" sz="1100" dirty="0">
                <a:solidFill>
                  <a:srgbClr val="DCDCAA"/>
                </a:solidFill>
                <a:latin typeface="Consolas" panose="020B0609020204030204" pitchFamily="49" charset="0"/>
              </a:rPr>
              <a:t>input</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a:t>
            </a:r>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a:t>
            </a:r>
            <a:r>
              <a:rPr lang="es-AR" sz="1100" dirty="0">
                <a:solidFill>
                  <a:srgbClr val="CE9178"/>
                </a:solidFill>
                <a:latin typeface="Consolas" panose="020B0609020204030204" pitchFamily="49" charset="0"/>
              </a:rPr>
              <a:t>"INGRESE LA EDAD"</a:t>
            </a:r>
            <a:r>
              <a:rPr lang="es-AR" sz="1100" dirty="0">
                <a:solidFill>
                  <a:srgbClr val="D4D4D4"/>
                </a:solidFill>
                <a:latin typeface="Consolas" panose="020B0609020204030204" pitchFamily="49" charset="0"/>
              </a:rPr>
              <a:t>)</a:t>
            </a:r>
          </a:p>
          <a:p>
            <a:r>
              <a:rPr lang="es-AR" sz="1100" dirty="0">
                <a:solidFill>
                  <a:srgbClr val="D4D4D4"/>
                </a:solidFill>
                <a:latin typeface="Consolas" panose="020B0609020204030204" pitchFamily="49" charset="0"/>
              </a:rPr>
              <a:t>        Edad=</a:t>
            </a:r>
            <a:r>
              <a:rPr lang="es-AR" sz="1100" dirty="0">
                <a:solidFill>
                  <a:srgbClr val="DCDCAA"/>
                </a:solidFill>
                <a:latin typeface="Consolas" panose="020B0609020204030204" pitchFamily="49" charset="0"/>
              </a:rPr>
              <a:t>input</a:t>
            </a:r>
            <a:r>
              <a:rPr lang="es-AR" sz="1100" dirty="0">
                <a:solidFill>
                  <a:srgbClr val="D4D4D4"/>
                </a:solidFill>
                <a:latin typeface="Consolas" panose="020B0609020204030204" pitchFamily="49" charset="0"/>
              </a:rPr>
              <a:t>()</a:t>
            </a:r>
          </a:p>
          <a:p>
            <a:br>
              <a:rPr lang="es-AR" sz="1100" dirty="0">
                <a:solidFill>
                  <a:srgbClr val="D4D4D4"/>
                </a:solidFill>
                <a:latin typeface="Consolas" panose="020B0609020204030204" pitchFamily="49" charset="0"/>
              </a:rPr>
            </a:br>
            <a:r>
              <a:rPr lang="es-AR" sz="1100" dirty="0">
                <a:solidFill>
                  <a:srgbClr val="D4D4D4"/>
                </a:solidFill>
                <a:latin typeface="Consolas" panose="020B0609020204030204" pitchFamily="49" charset="0"/>
              </a:rPr>
              <a:t>        datos[</a:t>
            </a:r>
            <a:r>
              <a:rPr lang="es-AR" sz="1100" dirty="0">
                <a:solidFill>
                  <a:srgbClr val="CE9178"/>
                </a:solidFill>
                <a:latin typeface="Consolas" panose="020B0609020204030204" pitchFamily="49" charset="0"/>
              </a:rPr>
              <a:t>"NOMBRE"</a:t>
            </a:r>
            <a:r>
              <a:rPr lang="es-AR" sz="1100" dirty="0">
                <a:solidFill>
                  <a:srgbClr val="D4D4D4"/>
                </a:solidFill>
                <a:latin typeface="Consolas" panose="020B0609020204030204" pitchFamily="49" charset="0"/>
              </a:rPr>
              <a:t>]=nombre</a:t>
            </a:r>
          </a:p>
          <a:p>
            <a:r>
              <a:rPr lang="es-AR" sz="1100" dirty="0">
                <a:solidFill>
                  <a:srgbClr val="D4D4D4"/>
                </a:solidFill>
                <a:latin typeface="Consolas" panose="020B0609020204030204" pitchFamily="49" charset="0"/>
              </a:rPr>
              <a:t>        datos[</a:t>
            </a:r>
            <a:r>
              <a:rPr lang="es-AR" sz="1100" dirty="0">
                <a:solidFill>
                  <a:srgbClr val="CE9178"/>
                </a:solidFill>
                <a:latin typeface="Consolas" panose="020B0609020204030204" pitchFamily="49" charset="0"/>
              </a:rPr>
              <a:t>"APELLIDO"</a:t>
            </a:r>
            <a:r>
              <a:rPr lang="es-AR" sz="1100" dirty="0">
                <a:solidFill>
                  <a:srgbClr val="D4D4D4"/>
                </a:solidFill>
                <a:latin typeface="Consolas" panose="020B0609020204030204" pitchFamily="49" charset="0"/>
              </a:rPr>
              <a:t>]=Apellido</a:t>
            </a:r>
          </a:p>
          <a:p>
            <a:r>
              <a:rPr lang="es-AR" sz="1100" dirty="0">
                <a:solidFill>
                  <a:srgbClr val="D4D4D4"/>
                </a:solidFill>
                <a:latin typeface="Consolas" panose="020B0609020204030204" pitchFamily="49" charset="0"/>
              </a:rPr>
              <a:t>        datos[</a:t>
            </a:r>
            <a:r>
              <a:rPr lang="es-AR" sz="1100" dirty="0">
                <a:solidFill>
                  <a:srgbClr val="CE9178"/>
                </a:solidFill>
                <a:latin typeface="Consolas" panose="020B0609020204030204" pitchFamily="49" charset="0"/>
              </a:rPr>
              <a:t>"EDAD"</a:t>
            </a:r>
            <a:r>
              <a:rPr lang="es-AR" sz="1100" dirty="0">
                <a:solidFill>
                  <a:srgbClr val="D4D4D4"/>
                </a:solidFill>
                <a:latin typeface="Consolas" panose="020B0609020204030204" pitchFamily="49" charset="0"/>
              </a:rPr>
              <a:t>]=Edad</a:t>
            </a:r>
          </a:p>
          <a:p>
            <a:r>
              <a:rPr lang="es-AR" sz="1100" dirty="0">
                <a:solidFill>
                  <a:srgbClr val="D4D4D4"/>
                </a:solidFill>
                <a:latin typeface="Consolas" panose="020B0609020204030204" pitchFamily="49" charset="0"/>
              </a:rPr>
              <a:t>        </a:t>
            </a:r>
          </a:p>
          <a:p>
            <a:r>
              <a:rPr lang="es-AR" sz="1100" dirty="0">
                <a:solidFill>
                  <a:srgbClr val="D4D4D4"/>
                </a:solidFill>
                <a:latin typeface="Consolas" panose="020B0609020204030204" pitchFamily="49" charset="0"/>
              </a:rPr>
              <a:t>        </a:t>
            </a:r>
            <a:r>
              <a:rPr lang="es-AR" sz="1100" dirty="0" err="1">
                <a:solidFill>
                  <a:srgbClr val="D4D4D4"/>
                </a:solidFill>
                <a:latin typeface="Consolas" panose="020B0609020204030204" pitchFamily="49" charset="0"/>
              </a:rPr>
              <a:t>base_datos.append</a:t>
            </a:r>
            <a:r>
              <a:rPr lang="es-AR" sz="1100" dirty="0">
                <a:solidFill>
                  <a:srgbClr val="D4D4D4"/>
                </a:solidFill>
                <a:latin typeface="Consolas" panose="020B0609020204030204" pitchFamily="49" charset="0"/>
              </a:rPr>
              <a:t>(datos)</a:t>
            </a:r>
          </a:p>
          <a:p>
            <a:br>
              <a:rPr lang="es-AR" sz="1100" dirty="0">
                <a:solidFill>
                  <a:srgbClr val="D4D4D4"/>
                </a:solidFill>
                <a:latin typeface="Consolas" panose="020B0609020204030204" pitchFamily="49" charset="0"/>
              </a:rPr>
            </a:br>
            <a:r>
              <a:rPr lang="es-AR" sz="1100" dirty="0">
                <a:solidFill>
                  <a:srgbClr val="D4D4D4"/>
                </a:solidFill>
                <a:latin typeface="Consolas" panose="020B0609020204030204" pitchFamily="49" charset="0"/>
              </a:rPr>
              <a:t>    </a:t>
            </a:r>
            <a:r>
              <a:rPr lang="es-AR" sz="1100" dirty="0" err="1">
                <a:solidFill>
                  <a:srgbClr val="C586C0"/>
                </a:solidFill>
                <a:latin typeface="Consolas" panose="020B0609020204030204" pitchFamily="49" charset="0"/>
              </a:rPr>
              <a:t>return</a:t>
            </a:r>
            <a:r>
              <a:rPr lang="es-AR" sz="1100" dirty="0">
                <a:solidFill>
                  <a:srgbClr val="D4D4D4"/>
                </a:solidFill>
                <a:latin typeface="Consolas" panose="020B0609020204030204" pitchFamily="49" charset="0"/>
              </a:rPr>
              <a:t>(</a:t>
            </a:r>
            <a:r>
              <a:rPr lang="es-AR" sz="1100" dirty="0" err="1">
                <a:solidFill>
                  <a:srgbClr val="D4D4D4"/>
                </a:solidFill>
                <a:latin typeface="Consolas" panose="020B0609020204030204" pitchFamily="49" charset="0"/>
              </a:rPr>
              <a:t>base_datos</a:t>
            </a:r>
            <a:r>
              <a:rPr lang="es-AR" sz="1100" dirty="0">
                <a:solidFill>
                  <a:srgbClr val="D4D4D4"/>
                </a:solidFill>
                <a:latin typeface="Consolas" panose="020B0609020204030204" pitchFamily="49" charset="0"/>
              </a:rPr>
              <a:t>)</a:t>
            </a:r>
          </a:p>
          <a:p>
            <a:br>
              <a:rPr lang="es-AR" sz="1100" dirty="0">
                <a:solidFill>
                  <a:srgbClr val="D4D4D4"/>
                </a:solidFill>
                <a:latin typeface="Consolas" panose="020B0609020204030204" pitchFamily="49" charset="0"/>
              </a:rPr>
            </a:br>
            <a:br>
              <a:rPr lang="es-AR" sz="1100" dirty="0">
                <a:solidFill>
                  <a:srgbClr val="D4D4D4"/>
                </a:solidFill>
                <a:latin typeface="Consolas" panose="020B0609020204030204" pitchFamily="49" charset="0"/>
              </a:rPr>
            </a:br>
            <a:br>
              <a:rPr lang="es-AR" sz="1100" dirty="0">
                <a:solidFill>
                  <a:srgbClr val="D4D4D4"/>
                </a:solidFill>
                <a:latin typeface="Consolas" panose="020B0609020204030204" pitchFamily="49" charset="0"/>
              </a:rPr>
            </a:br>
            <a:r>
              <a:rPr lang="es-AR" sz="1100" dirty="0">
                <a:solidFill>
                  <a:srgbClr val="D4D4D4"/>
                </a:solidFill>
                <a:latin typeface="Consolas" panose="020B0609020204030204" pitchFamily="49" charset="0"/>
              </a:rPr>
              <a:t>base=</a:t>
            </a:r>
            <a:r>
              <a:rPr lang="es-AR" sz="1100" dirty="0" err="1">
                <a:solidFill>
                  <a:srgbClr val="D4D4D4"/>
                </a:solidFill>
                <a:latin typeface="Consolas" panose="020B0609020204030204" pitchFamily="49" charset="0"/>
              </a:rPr>
              <a:t>datos_personales</a:t>
            </a:r>
            <a:r>
              <a:rPr lang="es-AR" sz="1100" dirty="0">
                <a:solidFill>
                  <a:srgbClr val="D4D4D4"/>
                </a:solidFill>
                <a:latin typeface="Consolas" panose="020B0609020204030204" pitchFamily="49" charset="0"/>
              </a:rPr>
              <a:t>()</a:t>
            </a:r>
          </a:p>
          <a:p>
            <a:r>
              <a:rPr lang="es-AR" sz="1100" dirty="0" err="1">
                <a:solidFill>
                  <a:srgbClr val="DCDCAA"/>
                </a:solidFill>
                <a:latin typeface="Consolas" panose="020B0609020204030204" pitchFamily="49" charset="0"/>
              </a:rPr>
              <a:t>print</a:t>
            </a:r>
            <a:r>
              <a:rPr lang="es-AR" sz="1100" dirty="0">
                <a:solidFill>
                  <a:srgbClr val="D4D4D4"/>
                </a:solidFill>
                <a:latin typeface="Consolas" panose="020B0609020204030204" pitchFamily="49" charset="0"/>
              </a:rPr>
              <a:t>(base)</a:t>
            </a:r>
            <a:endParaRPr lang="es-AR"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0403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lstStyle/>
          <a:p>
            <a:r>
              <a:rPr lang="es-ES" dirty="0"/>
              <a:t>Practico de programación</a:t>
            </a:r>
          </a:p>
        </p:txBody>
      </p:sp>
      <p:sp>
        <p:nvSpPr>
          <p:cNvPr id="3" name="Marcador de contenido 2"/>
          <p:cNvSpPr>
            <a:spLocks noGrp="1"/>
          </p:cNvSpPr>
          <p:nvPr>
            <p:ph idx="1"/>
          </p:nvPr>
        </p:nvSpPr>
        <p:spPr/>
        <p:txBody>
          <a:bodyPr>
            <a:normAutofit fontScale="92500" lnSpcReduction="10000"/>
          </a:bodyPr>
          <a:lstStyle/>
          <a:p>
            <a:r>
              <a:rPr lang="es-ES" dirty="0"/>
              <a:t>Utilizando los elementos de programación que hemos visto construiremos un programa que extraiga información de una base de datos, los analice y los guarde en 2 tablas diferentes </a:t>
            </a:r>
          </a:p>
          <a:p>
            <a:r>
              <a:rPr lang="es-ES" dirty="0"/>
              <a:t>Utilizaremos:</a:t>
            </a:r>
          </a:p>
          <a:p>
            <a:pPr marL="0" indent="0">
              <a:buNone/>
            </a:pPr>
            <a:r>
              <a:rPr lang="es-ES" dirty="0"/>
              <a:t>	- Try</a:t>
            </a:r>
          </a:p>
          <a:p>
            <a:pPr marL="0" indent="0">
              <a:buNone/>
            </a:pPr>
            <a:r>
              <a:rPr lang="es-ES" dirty="0"/>
              <a:t>	- </a:t>
            </a:r>
            <a:r>
              <a:rPr lang="es-ES" dirty="0" err="1"/>
              <a:t>Except</a:t>
            </a:r>
            <a:endParaRPr lang="es-ES" dirty="0"/>
          </a:p>
          <a:p>
            <a:pPr marL="0" indent="0">
              <a:buNone/>
            </a:pPr>
            <a:r>
              <a:rPr lang="es-ES" dirty="0"/>
              <a:t>	- for</a:t>
            </a:r>
          </a:p>
          <a:p>
            <a:pPr marL="0" indent="0">
              <a:buNone/>
            </a:pPr>
            <a:r>
              <a:rPr lang="es-ES" dirty="0"/>
              <a:t>	- Range</a:t>
            </a:r>
          </a:p>
          <a:p>
            <a:pPr marL="0" indent="0">
              <a:buNone/>
            </a:pPr>
            <a:r>
              <a:rPr lang="es-ES" dirty="0"/>
              <a:t>	- if</a:t>
            </a:r>
          </a:p>
          <a:p>
            <a:pPr marL="0" indent="0">
              <a:buNone/>
            </a:pPr>
            <a:r>
              <a:rPr lang="es-ES" dirty="0"/>
              <a:t>	- else</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7644" y="914868"/>
            <a:ext cx="995912" cy="992037"/>
          </a:xfrm>
          <a:prstGeom prst="rect">
            <a:avLst/>
          </a:prstGeom>
        </p:spPr>
      </p:pic>
    </p:spTree>
    <p:extLst>
      <p:ext uri="{BB962C8B-B14F-4D97-AF65-F5344CB8AC3E}">
        <p14:creationId xmlns:p14="http://schemas.microsoft.com/office/powerpoint/2010/main" val="2413246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lstStyle/>
          <a:p>
            <a:r>
              <a:rPr lang="es-ES" dirty="0"/>
              <a:t>Practico de programación</a:t>
            </a:r>
          </a:p>
        </p:txBody>
      </p:sp>
      <p:pic>
        <p:nvPicPr>
          <p:cNvPr id="2" name="Marcador de contenido 1"/>
          <p:cNvPicPr>
            <a:picLocks noGrp="1" noChangeAspect="1"/>
          </p:cNvPicPr>
          <p:nvPr>
            <p:ph idx="1"/>
          </p:nvPr>
        </p:nvPicPr>
        <p:blipFill>
          <a:blip r:embed="rId2"/>
          <a:stretch>
            <a:fillRect/>
          </a:stretch>
        </p:blipFill>
        <p:spPr>
          <a:xfrm>
            <a:off x="2040384" y="1825625"/>
            <a:ext cx="8111232" cy="4351338"/>
          </a:xfrm>
          <a:prstGeom prst="rect">
            <a:avLst/>
          </a:prstGeom>
        </p:spPr>
      </p:pic>
      <p:pic>
        <p:nvPicPr>
          <p:cNvPr id="7"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644" y="914868"/>
            <a:ext cx="995912" cy="992037"/>
          </a:xfrm>
          <a:prstGeom prst="rect">
            <a:avLst/>
          </a:prstGeom>
        </p:spPr>
      </p:pic>
      <p:sp>
        <p:nvSpPr>
          <p:cNvPr id="4" name="CuadroTexto 3"/>
          <p:cNvSpPr txBox="1"/>
          <p:nvPr/>
        </p:nvSpPr>
        <p:spPr>
          <a:xfrm>
            <a:off x="2225628" y="2101139"/>
            <a:ext cx="6438538" cy="369332"/>
          </a:xfrm>
          <a:prstGeom prst="rect">
            <a:avLst/>
          </a:prstGeom>
          <a:noFill/>
        </p:spPr>
        <p:txBody>
          <a:bodyPr wrap="square" rtlCol="0">
            <a:spAutoFit/>
          </a:bodyPr>
          <a:lstStyle/>
          <a:p>
            <a:r>
              <a:rPr lang="es-ES" dirty="0"/>
              <a:t>Creamos un nuevo archivo .Py</a:t>
            </a:r>
          </a:p>
        </p:txBody>
      </p:sp>
    </p:spTree>
    <p:extLst>
      <p:ext uri="{BB962C8B-B14F-4D97-AF65-F5344CB8AC3E}">
        <p14:creationId xmlns:p14="http://schemas.microsoft.com/office/powerpoint/2010/main" val="277434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3891512" y="1361922"/>
            <a:ext cx="6438538" cy="369332"/>
          </a:xfrm>
          <a:prstGeom prst="rect">
            <a:avLst/>
          </a:prstGeom>
          <a:noFill/>
        </p:spPr>
        <p:txBody>
          <a:bodyPr wrap="square" rtlCol="0">
            <a:spAutoFit/>
          </a:bodyPr>
          <a:lstStyle/>
          <a:p>
            <a:r>
              <a:rPr lang="es-ES" dirty="0"/>
              <a:t>Importamos la librería  </a:t>
            </a:r>
            <a:r>
              <a:rPr lang="es-ES" u="sng" dirty="0">
                <a:solidFill>
                  <a:schemeClr val="accent1"/>
                </a:solidFill>
              </a:rPr>
              <a:t>pymysql</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import pymysql</a:t>
            </a:r>
          </a:p>
          <a:p>
            <a:endParaRPr lang="es-ES" dirty="0"/>
          </a:p>
        </p:txBody>
      </p:sp>
    </p:spTree>
    <p:extLst>
      <p:ext uri="{BB962C8B-B14F-4D97-AF65-F5344CB8AC3E}">
        <p14:creationId xmlns:p14="http://schemas.microsoft.com/office/powerpoint/2010/main" val="3975612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3891512" y="1361922"/>
            <a:ext cx="6438538" cy="369332"/>
          </a:xfrm>
          <a:prstGeom prst="rect">
            <a:avLst/>
          </a:prstGeom>
          <a:noFill/>
        </p:spPr>
        <p:txBody>
          <a:bodyPr wrap="square" rtlCol="0">
            <a:spAutoFit/>
          </a:bodyPr>
          <a:lstStyle/>
          <a:p>
            <a:r>
              <a:rPr lang="es-ES" dirty="0"/>
              <a:t>Importamos la librería  </a:t>
            </a:r>
            <a:r>
              <a:rPr lang="es-ES" u="sng" dirty="0">
                <a:solidFill>
                  <a:schemeClr val="accent1"/>
                </a:solidFill>
              </a:rPr>
              <a:t>pymysql</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r>
              <a:rPr lang="es-ES" dirty="0">
                <a:solidFill>
                  <a:schemeClr val="accent5"/>
                </a:solidFill>
              </a:rPr>
              <a:t>import</a:t>
            </a:r>
            <a:r>
              <a:rPr lang="es-ES" dirty="0"/>
              <a:t> pymysql</a:t>
            </a:r>
          </a:p>
          <a:p>
            <a:endParaRPr lang="es-ES" dirty="0"/>
          </a:p>
          <a:p>
            <a:r>
              <a:rPr lang="es-ES" dirty="0"/>
              <a:t>       </a:t>
            </a:r>
            <a:r>
              <a:rPr lang="es-ES" dirty="0">
                <a:solidFill>
                  <a:schemeClr val="accent5"/>
                </a:solidFill>
              </a:rPr>
              <a:t>def</a:t>
            </a:r>
            <a:r>
              <a:rPr lang="es-ES" dirty="0"/>
              <a:t> </a:t>
            </a:r>
            <a:r>
              <a:rPr lang="es-ES" dirty="0">
                <a:solidFill>
                  <a:schemeClr val="accent3"/>
                </a:solidFill>
              </a:rPr>
              <a:t>consulta_base</a:t>
            </a:r>
            <a:r>
              <a:rPr lang="es-ES" dirty="0"/>
              <a:t>():</a:t>
            </a:r>
          </a:p>
          <a:p>
            <a:endParaRPr lang="es-ES" dirty="0"/>
          </a:p>
          <a:p>
            <a:r>
              <a:rPr lang="es-ES" dirty="0"/>
              <a:t>           interfaces=[]            #Creamos una lista vacía llamada interfaces</a:t>
            </a:r>
          </a:p>
          <a:p>
            <a:endParaRPr lang="es-ES" dirty="0"/>
          </a:p>
          <a:p>
            <a:r>
              <a:rPr lang="es-ES" dirty="0"/>
              <a:t>           </a:t>
            </a:r>
          </a:p>
          <a:p>
            <a:endParaRPr lang="es-ES" dirty="0"/>
          </a:p>
        </p:txBody>
      </p:sp>
    </p:spTree>
    <p:extLst>
      <p:ext uri="{BB962C8B-B14F-4D97-AF65-F5344CB8AC3E}">
        <p14:creationId xmlns:p14="http://schemas.microsoft.com/office/powerpoint/2010/main" val="27934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2BB905-C1C6-4D52-8323-C5358FD4BB1B}"/>
              </a:ext>
            </a:extLst>
          </p:cNvPr>
          <p:cNvSpPr>
            <a:spLocks noGrp="1" noChangeArrowheads="1"/>
          </p:cNvSpPr>
          <p:nvPr>
            <p:ph type="title"/>
          </p:nvPr>
        </p:nvSpPr>
        <p:spPr>
          <a:xfrm>
            <a:off x="1507116" y="0"/>
            <a:ext cx="8610600" cy="1293028"/>
          </a:xfrm>
        </p:spPr>
        <p:txBody>
          <a:bodyPr/>
          <a:lstStyle/>
          <a:p>
            <a:pPr>
              <a:defRPr/>
            </a:pPr>
            <a:r>
              <a:rPr lang="es-ES_tradnl" altLang="es-MX" b="1" dirty="0" err="1">
                <a:solidFill>
                  <a:schemeClr val="tx1">
                    <a:lumMod val="75000"/>
                    <a:lumOff val="25000"/>
                  </a:schemeClr>
                </a:solidFill>
              </a:rPr>
              <a:t>How</a:t>
            </a:r>
            <a:r>
              <a:rPr lang="es-ES_tradnl" altLang="es-MX" b="1" dirty="0">
                <a:solidFill>
                  <a:schemeClr val="tx1">
                    <a:lumMod val="75000"/>
                    <a:lumOff val="25000"/>
                  </a:schemeClr>
                </a:solidFill>
              </a:rPr>
              <a:t>?: Características de Python I</a:t>
            </a:r>
          </a:p>
        </p:txBody>
      </p:sp>
      <p:sp>
        <p:nvSpPr>
          <p:cNvPr id="14339" name="Rectangle 3">
            <a:extLst>
              <a:ext uri="{FF2B5EF4-FFF2-40B4-BE49-F238E27FC236}">
                <a16:creationId xmlns:a16="http://schemas.microsoft.com/office/drawing/2014/main" id="{52BE0CF5-A746-40CE-B7EF-056D20162AE4}"/>
              </a:ext>
            </a:extLst>
          </p:cNvPr>
          <p:cNvSpPr>
            <a:spLocks noGrp="1" noChangeArrowheads="1"/>
          </p:cNvSpPr>
          <p:nvPr>
            <p:ph idx="1"/>
          </p:nvPr>
        </p:nvSpPr>
        <p:spPr>
          <a:xfrm>
            <a:off x="1507116" y="1022888"/>
            <a:ext cx="8199437" cy="5310453"/>
          </a:xfrm>
        </p:spPr>
        <p:txBody>
          <a:bodyPr>
            <a:normAutofit lnSpcReduction="10000"/>
          </a:bodyPr>
          <a:lstStyle/>
          <a:p>
            <a:pPr>
              <a:lnSpc>
                <a:spcPct val="80000"/>
              </a:lnSpc>
            </a:pPr>
            <a:r>
              <a:rPr lang="es-ES_tradnl" altLang="es-MX" sz="2400" dirty="0"/>
              <a:t>Muy legible y elegante</a:t>
            </a:r>
          </a:p>
          <a:p>
            <a:pPr lvl="1">
              <a:lnSpc>
                <a:spcPct val="80000"/>
              </a:lnSpc>
            </a:pPr>
            <a:r>
              <a:rPr lang="es-ES_tradnl" altLang="es-MX" dirty="0"/>
              <a:t>Imposible escribir código ofuscado</a:t>
            </a:r>
          </a:p>
          <a:p>
            <a:pPr>
              <a:lnSpc>
                <a:spcPct val="80000"/>
              </a:lnSpc>
            </a:pPr>
            <a:r>
              <a:rPr lang="es-ES_tradnl" altLang="es-MX" sz="2400" dirty="0"/>
              <a:t>Simple y poderoso</a:t>
            </a:r>
          </a:p>
          <a:p>
            <a:pPr lvl="1">
              <a:lnSpc>
                <a:spcPct val="80000"/>
              </a:lnSpc>
            </a:pPr>
            <a:r>
              <a:rPr lang="es-ES_tradnl" altLang="es-MX" dirty="0"/>
              <a:t>Minimalista: todo aquello innecesario no hay que escribirlo (;, {, }, '\n')</a:t>
            </a:r>
          </a:p>
          <a:p>
            <a:pPr lvl="1">
              <a:lnSpc>
                <a:spcPct val="80000"/>
              </a:lnSpc>
            </a:pPr>
            <a:r>
              <a:rPr lang="es-ES_tradnl" altLang="es-MX" dirty="0"/>
              <a:t>Muy denso: poco código hace mucho</a:t>
            </a:r>
          </a:p>
          <a:p>
            <a:pPr lvl="1">
              <a:lnSpc>
                <a:spcPct val="80000"/>
              </a:lnSpc>
            </a:pPr>
            <a:r>
              <a:rPr lang="es-ES_tradnl" altLang="es-MX" dirty="0"/>
              <a:t>Soporta objetos y estructuras de datos de alto nivel: </a:t>
            </a:r>
            <a:r>
              <a:rPr lang="es-ES_tradnl" altLang="es-MX" dirty="0" err="1"/>
              <a:t>strings</a:t>
            </a:r>
            <a:r>
              <a:rPr lang="es-ES_tradnl" altLang="es-MX" dirty="0"/>
              <a:t>, listas, diccionarios, etc. </a:t>
            </a:r>
          </a:p>
          <a:p>
            <a:pPr lvl="1">
              <a:lnSpc>
                <a:spcPct val="80000"/>
              </a:lnSpc>
            </a:pPr>
            <a:r>
              <a:rPr lang="es-ES_tradnl" altLang="es-MX" dirty="0"/>
              <a:t>Múltiples niveles de organizar código: funciones, clases, módulos, y paquetes </a:t>
            </a:r>
          </a:p>
          <a:p>
            <a:pPr lvl="2">
              <a:lnSpc>
                <a:spcPct val="80000"/>
              </a:lnSpc>
            </a:pPr>
            <a:r>
              <a:rPr lang="es-ES_tradnl" altLang="es-MX" dirty="0"/>
              <a:t>Python standard </a:t>
            </a:r>
            <a:r>
              <a:rPr lang="es-ES_tradnl" altLang="es-MX" dirty="0" err="1"/>
              <a:t>library</a:t>
            </a:r>
            <a:r>
              <a:rPr lang="es-ES_tradnl" altLang="es-MX" dirty="0"/>
              <a:t> (</a:t>
            </a:r>
            <a:r>
              <a:rPr lang="es-ES_tradnl" altLang="es-MX" dirty="0">
                <a:hlinkClick r:id="rId2"/>
              </a:rPr>
              <a:t>http://www.python.org/doc/current/lib/lib.html</a:t>
            </a:r>
            <a:r>
              <a:rPr lang="es-ES_tradnl" altLang="es-MX" dirty="0"/>
              <a:t>) contiene un sinfín de clases de utilidad</a:t>
            </a:r>
          </a:p>
          <a:p>
            <a:pPr lvl="1">
              <a:lnSpc>
                <a:spcPct val="80000"/>
              </a:lnSpc>
            </a:pPr>
            <a:r>
              <a:rPr lang="es-ES_tradnl" altLang="es-MX" dirty="0"/>
              <a:t>Si hay áreas que son lentas se pueden reemplazar por </a:t>
            </a:r>
            <a:r>
              <a:rPr lang="es-ES_tradnl" altLang="es-MX" dirty="0" err="1"/>
              <a:t>plugins</a:t>
            </a:r>
            <a:r>
              <a:rPr lang="es-ES_tradnl" altLang="es-MX" dirty="0"/>
              <a:t> en C o C++, siguiendo la API para extender o empotrar Python en una aplicación, o  a través de herramientas como SWIG, </a:t>
            </a:r>
            <a:r>
              <a:rPr lang="es-ES_tradnl" altLang="es-MX" dirty="0" err="1"/>
              <a:t>sip</a:t>
            </a:r>
            <a:r>
              <a:rPr lang="es-ES_tradnl" altLang="es-MX" dirty="0"/>
              <a:t> o Pyrex.</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3793960" y="1928469"/>
            <a:ext cx="8141366" cy="646331"/>
          </a:xfrm>
          <a:prstGeom prst="rect">
            <a:avLst/>
          </a:prstGeom>
          <a:noFill/>
        </p:spPr>
        <p:txBody>
          <a:bodyPr wrap="square" rtlCol="0">
            <a:spAutoFit/>
          </a:bodyPr>
          <a:lstStyle/>
          <a:p>
            <a:r>
              <a:rPr lang="es-ES" dirty="0"/>
              <a:t>#Dentro de un try, creamos nuestros cursores para conectarnos a nuestra base de datos</a:t>
            </a:r>
            <a:endParaRPr lang="es-ES" u="sng" dirty="0">
              <a:solidFill>
                <a:schemeClr val="accent1"/>
              </a:solidFill>
            </a:endParaRP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28800"/>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693018" y="1979296"/>
            <a:ext cx="10183530" cy="3139321"/>
          </a:xfrm>
          <a:prstGeom prst="rect">
            <a:avLst/>
          </a:prstGeom>
          <a:noFill/>
        </p:spPr>
        <p:txBody>
          <a:bodyPr wrap="square" rtlCol="0">
            <a:spAutoFit/>
          </a:bodyPr>
          <a:lstStyle/>
          <a:p>
            <a:r>
              <a:rPr lang="es-ES" dirty="0">
                <a:solidFill>
                  <a:schemeClr val="accent5"/>
                </a:solidFill>
              </a:rPr>
              <a:t>try:</a:t>
            </a:r>
          </a:p>
          <a:p>
            <a:br>
              <a:rPr lang="es-ES" dirty="0"/>
            </a:br>
            <a:endParaRPr lang="es-ES" dirty="0"/>
          </a:p>
          <a:p>
            <a:r>
              <a:rPr lang="es-ES" dirty="0"/>
              <a:t>      curso = pymysql.connect("</a:t>
            </a:r>
            <a:r>
              <a:rPr lang="es-ES" dirty="0">
                <a:solidFill>
                  <a:srgbClr val="7030A0"/>
                </a:solidFill>
              </a:rPr>
              <a:t>192.168.100.18","admin","admin","curso</a:t>
            </a:r>
            <a:r>
              <a:rPr lang="es-ES" dirty="0"/>
              <a:t>")</a:t>
            </a:r>
          </a:p>
          <a:p>
            <a:r>
              <a:rPr lang="es-ES" dirty="0"/>
              <a:t>      cursor_curso = curso.cursor()</a:t>
            </a:r>
          </a:p>
          <a:p>
            <a:r>
              <a:rPr lang="es-ES" dirty="0"/>
              <a:t>      cursor_update = curso.cursor()</a:t>
            </a:r>
          </a:p>
          <a:p>
            <a:r>
              <a:rPr lang="es-ES" dirty="0"/>
              <a:t>      cursor_search = curso.cursor()</a:t>
            </a:r>
          </a:p>
          <a:p>
            <a:endParaRPr lang="es-ES" dirty="0"/>
          </a:p>
          <a:p>
            <a:r>
              <a:rPr lang="es-ES" dirty="0">
                <a:solidFill>
                  <a:schemeClr val="accent5"/>
                </a:solidFill>
              </a:rPr>
              <a:t>except</a:t>
            </a:r>
            <a:r>
              <a:rPr lang="es-ES" dirty="0"/>
              <a:t> pymysql.OperationalError as error:</a:t>
            </a:r>
          </a:p>
          <a:p>
            <a:r>
              <a:rPr lang="es-ES" dirty="0"/>
              <a:t>    print("Error al abrir base de datos:", error)</a:t>
            </a:r>
          </a:p>
          <a:p>
            <a:endParaRPr lang="es-ES" dirty="0"/>
          </a:p>
        </p:txBody>
      </p:sp>
    </p:spTree>
    <p:extLst>
      <p:ext uri="{BB962C8B-B14F-4D97-AF65-F5344CB8AC3E}">
        <p14:creationId xmlns:p14="http://schemas.microsoft.com/office/powerpoint/2010/main" val="3242167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416394" y="1847579"/>
            <a:ext cx="8141366" cy="923330"/>
          </a:xfrm>
          <a:prstGeom prst="rect">
            <a:avLst/>
          </a:prstGeom>
          <a:noFill/>
        </p:spPr>
        <p:txBody>
          <a:bodyPr wrap="square" rtlCol="0">
            <a:spAutoFit/>
          </a:bodyPr>
          <a:lstStyle/>
          <a:p>
            <a:r>
              <a:rPr lang="es-ES" dirty="0"/>
              <a:t>#seleccionamos los datos que queremos buscar en nuestra tabla </a:t>
            </a:r>
          </a:p>
          <a:p>
            <a:r>
              <a:rPr lang="es-ES" dirty="0"/>
              <a:t>#almacenamos la consulta en la variable all1 </a:t>
            </a:r>
          </a:p>
          <a:p>
            <a:r>
              <a:rPr lang="es-ES" dirty="0"/>
              <a:t>#imprimimos la consulta </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442762" y="2048543"/>
            <a:ext cx="10183530" cy="3108543"/>
          </a:xfrm>
          <a:prstGeom prst="rect">
            <a:avLst/>
          </a:prstGeom>
          <a:noFill/>
        </p:spPr>
        <p:txBody>
          <a:bodyPr wrap="square" rtlCol="0">
            <a:spAutoFit/>
          </a:bodyPr>
          <a:lstStyle/>
          <a:p>
            <a:endParaRPr lang="es-ES" sz="1400" dirty="0">
              <a:solidFill>
                <a:schemeClr val="accent5"/>
              </a:solidFill>
            </a:endParaRPr>
          </a:p>
          <a:p>
            <a:r>
              <a:rPr lang="es-ES" sz="1400" dirty="0">
                <a:solidFill>
                  <a:schemeClr val="accent5"/>
                </a:solidFill>
              </a:rPr>
              <a:t>try:</a:t>
            </a:r>
          </a:p>
          <a:p>
            <a:br>
              <a:rPr lang="es-ES" sz="1400" dirty="0"/>
            </a:br>
            <a:r>
              <a:rPr lang="es-ES" sz="1400" dirty="0"/>
              <a:t>      curso = pymysql.connect("</a:t>
            </a:r>
            <a:r>
              <a:rPr lang="es-ES" sz="1400" dirty="0">
                <a:solidFill>
                  <a:srgbClr val="7030A0"/>
                </a:solidFill>
              </a:rPr>
              <a:t>192.168.100.18","admin","admin","curso</a:t>
            </a:r>
            <a:r>
              <a:rPr lang="es-ES" sz="1400" dirty="0"/>
              <a:t>")</a:t>
            </a:r>
          </a:p>
          <a:p>
            <a:r>
              <a:rPr lang="es-ES" sz="1400" dirty="0"/>
              <a:t>      cursor_curso = curso.cursor()</a:t>
            </a:r>
          </a:p>
          <a:p>
            <a:r>
              <a:rPr lang="es-ES" sz="1400" dirty="0"/>
              <a:t>      cursor_update = curso.cursor()</a:t>
            </a:r>
          </a:p>
          <a:p>
            <a:r>
              <a:rPr lang="es-ES" sz="1400" dirty="0"/>
              <a:t>      cursor_search = curso.cursor()</a:t>
            </a:r>
          </a:p>
          <a:p>
            <a:endParaRPr lang="es-ES" sz="1400" dirty="0"/>
          </a:p>
          <a:p>
            <a:r>
              <a:rPr lang="es-ES" sz="1400" dirty="0"/>
              <a:t>      </a:t>
            </a:r>
            <a:r>
              <a:rPr lang="en-US" sz="1400" dirty="0"/>
              <a:t>cursor_curso.execute(</a:t>
            </a:r>
            <a:r>
              <a:rPr lang="en-US" sz="1400" dirty="0">
                <a:solidFill>
                  <a:srgbClr val="7030A0"/>
                </a:solidFill>
              </a:rPr>
              <a:t>'SELECT * FROM origen_datos </a:t>
            </a:r>
            <a:r>
              <a:rPr lang="en-US" sz="1400" dirty="0"/>
              <a:t>')</a:t>
            </a:r>
          </a:p>
          <a:p>
            <a:r>
              <a:rPr lang="en-US" sz="1400" dirty="0"/>
              <a:t>      all1 = cursor_curso.fetchall()</a:t>
            </a:r>
          </a:p>
          <a:p>
            <a:r>
              <a:rPr lang="en-US" sz="1400" dirty="0"/>
              <a:t>      </a:t>
            </a:r>
            <a:r>
              <a:rPr lang="en-US" sz="1400" dirty="0">
                <a:solidFill>
                  <a:schemeClr val="accent6"/>
                </a:solidFill>
              </a:rPr>
              <a:t>print</a:t>
            </a:r>
            <a:r>
              <a:rPr lang="en-US" sz="1400" dirty="0"/>
              <a:t>(all1)</a:t>
            </a:r>
          </a:p>
          <a:p>
            <a:endParaRPr lang="en-US" sz="1400" dirty="0"/>
          </a:p>
          <a:p>
            <a:r>
              <a:rPr lang="es-ES" sz="1400" dirty="0">
                <a:solidFill>
                  <a:schemeClr val="accent5"/>
                </a:solidFill>
              </a:rPr>
              <a:t>except</a:t>
            </a:r>
            <a:r>
              <a:rPr lang="es-ES" sz="1400" dirty="0"/>
              <a:t> pymysql.OperationalError as error:</a:t>
            </a:r>
          </a:p>
          <a:p>
            <a:r>
              <a:rPr lang="es-ES" sz="1400" dirty="0"/>
              <a:t>    print("Error al abrir base de datos:", error)</a:t>
            </a:r>
          </a:p>
        </p:txBody>
      </p:sp>
    </p:spTree>
    <p:extLst>
      <p:ext uri="{BB962C8B-B14F-4D97-AF65-F5344CB8AC3E}">
        <p14:creationId xmlns:p14="http://schemas.microsoft.com/office/powerpoint/2010/main" val="2892504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089136" y="1863673"/>
            <a:ext cx="8141366" cy="646331"/>
          </a:xfrm>
          <a:prstGeom prst="rect">
            <a:avLst/>
          </a:prstGeom>
          <a:noFill/>
        </p:spPr>
        <p:txBody>
          <a:bodyPr wrap="square" rtlCol="0">
            <a:spAutoFit/>
          </a:bodyPr>
          <a:lstStyle/>
          <a:p>
            <a:r>
              <a:rPr lang="es-ES" dirty="0"/>
              <a:t>#La consulta que creamos anteriormente la dividiremos en variables</a:t>
            </a:r>
          </a:p>
          <a:p>
            <a:r>
              <a:rPr lang="es-ES" dirty="0"/>
              <a:t># Imprimimos las variables  </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28800"/>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596766" y="2574800"/>
            <a:ext cx="10183530" cy="2585323"/>
          </a:xfrm>
          <a:prstGeom prst="rect">
            <a:avLst/>
          </a:prstGeom>
          <a:noFill/>
        </p:spPr>
        <p:txBody>
          <a:bodyPr wrap="square" rtlCol="0">
            <a:spAutoFit/>
          </a:bodyPr>
          <a:lstStyle/>
          <a:p>
            <a:r>
              <a:rPr lang="es-ES" dirty="0">
                <a:solidFill>
                  <a:schemeClr val="accent6"/>
                </a:solidFill>
              </a:rPr>
              <a:t>for</a:t>
            </a:r>
            <a:r>
              <a:rPr lang="es-ES" dirty="0"/>
              <a:t> </a:t>
            </a:r>
            <a:r>
              <a:rPr lang="es-ES" dirty="0">
                <a:solidFill>
                  <a:schemeClr val="accent3"/>
                </a:solidFill>
              </a:rPr>
              <a:t>i</a:t>
            </a:r>
            <a:r>
              <a:rPr lang="es-ES" dirty="0"/>
              <a:t> </a:t>
            </a:r>
            <a:r>
              <a:rPr lang="es-ES" dirty="0">
                <a:solidFill>
                  <a:schemeClr val="accent5"/>
                </a:solidFill>
              </a:rPr>
              <a:t>in</a:t>
            </a:r>
            <a:r>
              <a:rPr lang="es-ES" dirty="0"/>
              <a:t> </a:t>
            </a:r>
            <a:r>
              <a:rPr lang="es-ES" dirty="0">
                <a:solidFill>
                  <a:schemeClr val="accent2"/>
                </a:solidFill>
              </a:rPr>
              <a:t>range</a:t>
            </a:r>
            <a:r>
              <a:rPr lang="es-ES" dirty="0"/>
              <a:t> (</a:t>
            </a:r>
            <a:r>
              <a:rPr lang="es-ES" dirty="0">
                <a:solidFill>
                  <a:schemeClr val="accent2"/>
                </a:solidFill>
              </a:rPr>
              <a:t>0</a:t>
            </a:r>
            <a:r>
              <a:rPr lang="es-ES" dirty="0"/>
              <a:t> ,</a:t>
            </a:r>
            <a:r>
              <a:rPr lang="es-ES" dirty="0">
                <a:solidFill>
                  <a:schemeClr val="accent2"/>
                </a:solidFill>
              </a:rPr>
              <a:t>len</a:t>
            </a:r>
            <a:r>
              <a:rPr lang="es-ES" dirty="0"/>
              <a:t>(all1)):</a:t>
            </a:r>
          </a:p>
          <a:p>
            <a:r>
              <a:rPr lang="es-ES" dirty="0"/>
              <a:t>    interface = all1[i][0]</a:t>
            </a:r>
          </a:p>
          <a:p>
            <a:r>
              <a:rPr lang="es-ES" dirty="0"/>
              <a:t>    adminstate = all1[i][1]</a:t>
            </a:r>
          </a:p>
          <a:p>
            <a:r>
              <a:rPr lang="es-ES" dirty="0"/>
              <a:t>    operstate = all1[i][2]</a:t>
            </a:r>
          </a:p>
          <a:p>
            <a:r>
              <a:rPr lang="es-ES" dirty="0"/>
              <a:t>    descripcion = all1[i][3]</a:t>
            </a:r>
          </a:p>
          <a:p>
            <a:r>
              <a:rPr lang="es-ES" dirty="0"/>
              <a:t>    rxload = all1[i][4]</a:t>
            </a:r>
          </a:p>
          <a:p>
            <a:r>
              <a:rPr lang="es-ES" dirty="0"/>
              <a:t>    txload = all1[i][5]</a:t>
            </a:r>
          </a:p>
          <a:p>
            <a:r>
              <a:rPr lang="es-ES" dirty="0"/>
              <a:t>    hora = all1[i][6]</a:t>
            </a:r>
          </a:p>
          <a:p>
            <a:r>
              <a:rPr lang="es-ES" dirty="0"/>
              <a:t>    ip = all1[i][7]</a:t>
            </a:r>
          </a:p>
        </p:txBody>
      </p:sp>
    </p:spTree>
    <p:extLst>
      <p:ext uri="{BB962C8B-B14F-4D97-AF65-F5344CB8AC3E}">
        <p14:creationId xmlns:p14="http://schemas.microsoft.com/office/powerpoint/2010/main" val="437333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166137" y="1861178"/>
            <a:ext cx="8141366" cy="646331"/>
          </a:xfrm>
          <a:prstGeom prst="rect">
            <a:avLst/>
          </a:prstGeom>
          <a:noFill/>
        </p:spPr>
        <p:txBody>
          <a:bodyPr wrap="square" rtlCol="0">
            <a:spAutoFit/>
          </a:bodyPr>
          <a:lstStyle/>
          <a:p>
            <a:r>
              <a:rPr lang="es-ES" dirty="0"/>
              <a:t>#dentro de una estructura de </a:t>
            </a:r>
            <a:r>
              <a:rPr lang="es-ES" dirty="0">
                <a:solidFill>
                  <a:schemeClr val="accent5"/>
                </a:solidFill>
              </a:rPr>
              <a:t>if</a:t>
            </a:r>
            <a:r>
              <a:rPr lang="es-ES" dirty="0"/>
              <a:t>, elegiremos 2 IP para almacenar nuestra información en 2 tablas separadas</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p:cNvSpPr/>
          <p:nvPr/>
        </p:nvSpPr>
        <p:spPr>
          <a:xfrm>
            <a:off x="0" y="1847579"/>
            <a:ext cx="12192000" cy="5029200"/>
          </a:xfrm>
          <a:prstGeom prst="rect">
            <a:avLst/>
          </a:prstGeom>
          <a:blipFill>
            <a:blip r:embed="rId3">
              <a:alphaModFix amt="5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a:t>       </a:t>
            </a:r>
          </a:p>
        </p:txBody>
      </p:sp>
      <p:sp>
        <p:nvSpPr>
          <p:cNvPr id="2" name="CuadroTexto 1"/>
          <p:cNvSpPr txBox="1"/>
          <p:nvPr/>
        </p:nvSpPr>
        <p:spPr>
          <a:xfrm>
            <a:off x="548640" y="2443301"/>
            <a:ext cx="11643360" cy="2492990"/>
          </a:xfrm>
          <a:prstGeom prst="rect">
            <a:avLst/>
          </a:prstGeom>
          <a:noFill/>
        </p:spPr>
        <p:txBody>
          <a:bodyPr wrap="square" rtlCol="0">
            <a:spAutoFit/>
          </a:bodyPr>
          <a:lstStyle/>
          <a:p>
            <a:r>
              <a:rPr lang="es-ES" sz="1200" dirty="0">
                <a:solidFill>
                  <a:schemeClr val="accent5"/>
                </a:solidFill>
              </a:rPr>
              <a:t>if</a:t>
            </a:r>
            <a:r>
              <a:rPr lang="es-ES" sz="1200" dirty="0"/>
              <a:t> ip == "10.2.191.13":</a:t>
            </a:r>
          </a:p>
          <a:p>
            <a:r>
              <a:rPr lang="es-ES" sz="1200" dirty="0"/>
              <a:t>    </a:t>
            </a:r>
            <a:r>
              <a:rPr lang="es-ES" sz="1200" dirty="0">
                <a:solidFill>
                  <a:schemeClr val="accent5"/>
                </a:solidFill>
              </a:rPr>
              <a:t>print</a:t>
            </a:r>
            <a:r>
              <a:rPr lang="es-ES" sz="1200" dirty="0"/>
              <a:t>("Guardando... en CO008P03")</a:t>
            </a:r>
          </a:p>
          <a:p>
            <a:r>
              <a:rPr lang="es-ES" sz="1200" dirty="0"/>
              <a:t>    </a:t>
            </a:r>
            <a:r>
              <a:rPr lang="es-ES" sz="1200" dirty="0">
                <a:solidFill>
                  <a:schemeClr val="accent5"/>
                </a:solidFill>
              </a:rPr>
              <a:t>print</a:t>
            </a:r>
            <a:r>
              <a:rPr lang="es-ES" sz="1200" dirty="0"/>
              <a:t>(ip)</a:t>
            </a:r>
          </a:p>
          <a:p>
            <a:r>
              <a:rPr lang="es-ES" sz="1200" dirty="0"/>
              <a:t>    cursor_update.execute(</a:t>
            </a:r>
            <a:r>
              <a:rPr lang="es-ES" sz="1200" dirty="0">
                <a:solidFill>
                  <a:schemeClr val="accent5"/>
                </a:solidFill>
              </a:rPr>
              <a:t>'insert </a:t>
            </a:r>
            <a:r>
              <a:rPr lang="es-ES" sz="1200" dirty="0"/>
              <a:t>co008p03 set interface="{}" , Operstate="{}" , adminstate="{}" , descripcion="{}" , rxLoad="{}" , txLoad="{}" , hora="{}" ,                            ip="{}"'.</a:t>
            </a:r>
            <a:r>
              <a:rPr lang="es-ES" sz="1200" dirty="0">
                <a:solidFill>
                  <a:schemeClr val="accent5"/>
                </a:solidFill>
              </a:rPr>
              <a:t>format</a:t>
            </a:r>
            <a:r>
              <a:rPr lang="es-ES" sz="1200" dirty="0"/>
              <a:t>(interface,operstate,adminstate,descripcion,rxload,txload,hora,ip,))</a:t>
            </a:r>
          </a:p>
          <a:p>
            <a:r>
              <a:rPr lang="es-ES" sz="1200" dirty="0"/>
              <a:t>    curso.commit()</a:t>
            </a:r>
          </a:p>
          <a:p>
            <a:r>
              <a:rPr lang="es-ES" sz="1200" dirty="0">
                <a:solidFill>
                  <a:schemeClr val="accent5"/>
                </a:solidFill>
              </a:rPr>
              <a:t>if</a:t>
            </a:r>
            <a:r>
              <a:rPr lang="es-ES" sz="1200" dirty="0"/>
              <a:t> ip == "10.2.191.12":</a:t>
            </a:r>
          </a:p>
          <a:p>
            <a:r>
              <a:rPr lang="es-ES" sz="1200" dirty="0"/>
              <a:t>    print("Guardando... en SF903P02")</a:t>
            </a:r>
          </a:p>
          <a:p>
            <a:r>
              <a:rPr lang="es-ES" sz="1200" dirty="0"/>
              <a:t>    cursor_update.execute('insert sf903p02 set interface="{}" , Operstate="{}" , adminstate="{}" , descripcion="{}" , rxLoad="{}" , txLoad="{}" , hora="{}" ,     ip="{}"'.format(interface,operstate,adminstate,descripcion,rxload,txload,hora,ip,))</a:t>
            </a:r>
          </a:p>
          <a:p>
            <a:r>
              <a:rPr lang="es-ES" sz="1200" dirty="0"/>
              <a:t>    curso.commit()</a:t>
            </a:r>
          </a:p>
          <a:p>
            <a:r>
              <a:rPr lang="es-ES" sz="1200" dirty="0">
                <a:solidFill>
                  <a:schemeClr val="accent5"/>
                </a:solidFill>
              </a:rPr>
              <a:t>else:</a:t>
            </a:r>
          </a:p>
          <a:p>
            <a:r>
              <a:rPr lang="es-ES" sz="1200" dirty="0">
                <a:solidFill>
                  <a:schemeClr val="accent5"/>
                </a:solidFill>
              </a:rPr>
              <a:t>print</a:t>
            </a:r>
            <a:r>
              <a:rPr lang="es-ES" sz="1200" dirty="0"/>
              <a:t>("Omitiendo registro...")</a:t>
            </a:r>
          </a:p>
        </p:txBody>
      </p:sp>
      <p:sp>
        <p:nvSpPr>
          <p:cNvPr id="3" name="CuadroTexto 2"/>
          <p:cNvSpPr txBox="1"/>
          <p:nvPr/>
        </p:nvSpPr>
        <p:spPr>
          <a:xfrm>
            <a:off x="2021306" y="5515919"/>
            <a:ext cx="4764505" cy="1477328"/>
          </a:xfrm>
          <a:prstGeom prst="rect">
            <a:avLst/>
          </a:prstGeom>
          <a:noFill/>
        </p:spPr>
        <p:txBody>
          <a:bodyPr wrap="square" rtlCol="0">
            <a:spAutoFit/>
          </a:bodyPr>
          <a:lstStyle/>
          <a:p>
            <a:r>
              <a:rPr lang="es-ES" dirty="0">
                <a:solidFill>
                  <a:srgbClr val="FFC000"/>
                </a:solidFill>
              </a:rPr>
              <a:t>CO008P03</a:t>
            </a:r>
            <a:r>
              <a:rPr lang="es-ES" dirty="0"/>
              <a:t> = </a:t>
            </a:r>
            <a:r>
              <a:rPr lang="es-ES" dirty="0">
                <a:solidFill>
                  <a:schemeClr val="accent5"/>
                </a:solidFill>
              </a:rPr>
              <a:t>10.2.191.13</a:t>
            </a:r>
          </a:p>
          <a:p>
            <a:r>
              <a:rPr lang="es-ES" dirty="0">
                <a:solidFill>
                  <a:srgbClr val="FFC000"/>
                </a:solidFill>
              </a:rPr>
              <a:t>SF903P02</a:t>
            </a:r>
            <a:r>
              <a:rPr lang="es-ES" dirty="0"/>
              <a:t> = </a:t>
            </a:r>
            <a:r>
              <a:rPr lang="es-ES" dirty="0">
                <a:solidFill>
                  <a:schemeClr val="accent5"/>
                </a:solidFill>
              </a:rPr>
              <a:t>10.2.191.12</a:t>
            </a:r>
          </a:p>
          <a:p>
            <a:r>
              <a:rPr lang="es-ES" dirty="0">
                <a:solidFill>
                  <a:srgbClr val="FFC000"/>
                </a:solidFill>
              </a:rPr>
              <a:t>CF223BR04</a:t>
            </a:r>
            <a:r>
              <a:rPr lang="es-ES" dirty="0"/>
              <a:t> = </a:t>
            </a:r>
            <a:r>
              <a:rPr lang="es-ES" dirty="0">
                <a:solidFill>
                  <a:schemeClr val="accent5"/>
                </a:solidFill>
              </a:rPr>
              <a:t>10.2.188.52</a:t>
            </a:r>
          </a:p>
          <a:p>
            <a:r>
              <a:rPr lang="es-ES" dirty="0">
                <a:solidFill>
                  <a:srgbClr val="FFC000"/>
                </a:solidFill>
              </a:rPr>
              <a:t>C1900BR04</a:t>
            </a:r>
            <a:r>
              <a:rPr lang="es-ES" dirty="0"/>
              <a:t> = </a:t>
            </a:r>
            <a:r>
              <a:rPr lang="es-ES" dirty="0">
                <a:solidFill>
                  <a:schemeClr val="accent5"/>
                </a:solidFill>
              </a:rPr>
              <a:t>10.2.188.52</a:t>
            </a:r>
          </a:p>
          <a:p>
            <a:endParaRPr lang="es-ES" dirty="0"/>
          </a:p>
        </p:txBody>
      </p:sp>
    </p:spTree>
    <p:extLst>
      <p:ext uri="{BB962C8B-B14F-4D97-AF65-F5344CB8AC3E}">
        <p14:creationId xmlns:p14="http://schemas.microsoft.com/office/powerpoint/2010/main" val="13789592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1670797"/>
            <a:ext cx="11783338" cy="5201711"/>
          </a:xfrm>
          <a:prstGeom prst="rect">
            <a:avLst/>
          </a:prstGeom>
        </p:spPr>
      </p:pic>
      <p:sp>
        <p:nvSpPr>
          <p:cNvPr id="6" name="Título 1"/>
          <p:cNvSpPr>
            <a:spLocks noGrp="1"/>
          </p:cNvSpPr>
          <p:nvPr>
            <p:ph type="title"/>
          </p:nvPr>
        </p:nvSpPr>
        <p:spPr>
          <a:xfrm>
            <a:off x="3487478" y="404056"/>
            <a:ext cx="8610600" cy="1293028"/>
          </a:xfrm>
        </p:spPr>
        <p:txBody>
          <a:bodyPr/>
          <a:lstStyle/>
          <a:p>
            <a:r>
              <a:rPr lang="es-ES" dirty="0"/>
              <a:t>Practico de programación</a:t>
            </a:r>
          </a:p>
        </p:txBody>
      </p:sp>
      <p:pic>
        <p:nvPicPr>
          <p:cNvPr id="7"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554551"/>
            <a:ext cx="995912" cy="992037"/>
          </a:xfrm>
          <a:prstGeom prst="rect">
            <a:avLst/>
          </a:prstGeom>
        </p:spPr>
      </p:pic>
      <p:sp>
        <p:nvSpPr>
          <p:cNvPr id="4" name="CuadroTexto 3"/>
          <p:cNvSpPr txBox="1"/>
          <p:nvPr/>
        </p:nvSpPr>
        <p:spPr>
          <a:xfrm>
            <a:off x="4291602" y="1697082"/>
            <a:ext cx="8141366" cy="369332"/>
          </a:xfrm>
          <a:prstGeom prst="rect">
            <a:avLst/>
          </a:prstGeom>
          <a:noFill/>
        </p:spPr>
        <p:txBody>
          <a:bodyPr wrap="square" rtlCol="0">
            <a:spAutoFit/>
          </a:bodyPr>
          <a:lstStyle/>
          <a:p>
            <a:r>
              <a:rPr lang="es-ES" dirty="0"/>
              <a:t># código completo </a:t>
            </a:r>
          </a:p>
        </p:txBody>
      </p:sp>
      <p:sp>
        <p:nvSpPr>
          <p:cNvPr id="8" name="Rectángulo 7"/>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CuadroTexto 1"/>
          <p:cNvSpPr txBox="1"/>
          <p:nvPr/>
        </p:nvSpPr>
        <p:spPr>
          <a:xfrm>
            <a:off x="548640" y="2443301"/>
            <a:ext cx="11643360" cy="276999"/>
          </a:xfrm>
          <a:prstGeom prst="rect">
            <a:avLst/>
          </a:prstGeom>
          <a:noFill/>
        </p:spPr>
        <p:txBody>
          <a:bodyPr wrap="square" rtlCol="0">
            <a:spAutoFit/>
          </a:bodyPr>
          <a:lstStyle/>
          <a:p>
            <a:endParaRPr lang="es-ES" sz="1200" dirty="0"/>
          </a:p>
        </p:txBody>
      </p:sp>
      <p:sp>
        <p:nvSpPr>
          <p:cNvPr id="3" name="CuadroTexto 2"/>
          <p:cNvSpPr txBox="1"/>
          <p:nvPr/>
        </p:nvSpPr>
        <p:spPr>
          <a:xfrm>
            <a:off x="2021306" y="5515919"/>
            <a:ext cx="4764505" cy="369332"/>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240309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5C17D14-15C8-458A-AE61-22C983069F41}"/>
              </a:ext>
            </a:extLst>
          </p:cNvPr>
          <p:cNvSpPr>
            <a:spLocks noGrp="1" noChangeArrowheads="1"/>
          </p:cNvSpPr>
          <p:nvPr>
            <p:ph type="title"/>
          </p:nvPr>
        </p:nvSpPr>
        <p:spPr/>
        <p:txBody>
          <a:bodyPr/>
          <a:lstStyle/>
          <a:p>
            <a:pPr>
              <a:defRPr/>
            </a:pPr>
            <a:r>
              <a:rPr lang="es-ES_tradnl" altLang="es-MX">
                <a:solidFill>
                  <a:schemeClr val="tx1">
                    <a:lumMod val="75000"/>
                    <a:lumOff val="25000"/>
                  </a:schemeClr>
                </a:solidFill>
              </a:rPr>
              <a:t>Características de Python II</a:t>
            </a:r>
          </a:p>
        </p:txBody>
      </p:sp>
      <p:sp>
        <p:nvSpPr>
          <p:cNvPr id="15363" name="Rectangle 3">
            <a:extLst>
              <a:ext uri="{FF2B5EF4-FFF2-40B4-BE49-F238E27FC236}">
                <a16:creationId xmlns:a16="http://schemas.microsoft.com/office/drawing/2014/main" id="{D3104F4C-3D54-403D-BED6-0B12ED26BDB0}"/>
              </a:ext>
            </a:extLst>
          </p:cNvPr>
          <p:cNvSpPr>
            <a:spLocks noGrp="1" noChangeArrowheads="1"/>
          </p:cNvSpPr>
          <p:nvPr>
            <p:ph idx="1"/>
          </p:nvPr>
        </p:nvSpPr>
        <p:spPr>
          <a:xfrm>
            <a:off x="1614632" y="1816326"/>
            <a:ext cx="8199438" cy="4321175"/>
          </a:xfrm>
        </p:spPr>
        <p:txBody>
          <a:bodyPr>
            <a:normAutofit fontScale="92500" lnSpcReduction="20000"/>
          </a:bodyPr>
          <a:lstStyle/>
          <a:p>
            <a:pPr>
              <a:lnSpc>
                <a:spcPct val="80000"/>
              </a:lnSpc>
            </a:pPr>
            <a:r>
              <a:rPr lang="es-ES_tradnl" altLang="es-MX"/>
              <a:t>De scripting</a:t>
            </a:r>
          </a:p>
          <a:p>
            <a:pPr lvl="1">
              <a:lnSpc>
                <a:spcPct val="80000"/>
              </a:lnSpc>
            </a:pPr>
            <a:r>
              <a:rPr lang="es-ES_tradnl" altLang="es-MX"/>
              <a:t>No tienes que declarar constantes y variables antes de utilizarlas</a:t>
            </a:r>
          </a:p>
          <a:p>
            <a:pPr lvl="1">
              <a:lnSpc>
                <a:spcPct val="80000"/>
              </a:lnSpc>
            </a:pPr>
            <a:r>
              <a:rPr lang="es-ES_tradnl" altLang="es-MX"/>
              <a:t>No requiere paso de compilación/linkage</a:t>
            </a:r>
          </a:p>
          <a:p>
            <a:pPr lvl="2">
              <a:lnSpc>
                <a:spcPct val="80000"/>
              </a:lnSpc>
            </a:pPr>
            <a:r>
              <a:rPr lang="es-ES_tradnl" altLang="es-MX"/>
              <a:t>La primera vez que se ejecuta un script de Python se compila y genera bytecode que es luego interpretado</a:t>
            </a:r>
          </a:p>
          <a:p>
            <a:pPr lvl="1">
              <a:lnSpc>
                <a:spcPct val="80000"/>
              </a:lnSpc>
            </a:pPr>
            <a:r>
              <a:rPr lang="es-ES_tradnl" altLang="es-MX"/>
              <a:t>Alta velocidad de desarrollo y buen rendimiento</a:t>
            </a:r>
          </a:p>
          <a:p>
            <a:pPr>
              <a:lnSpc>
                <a:spcPct val="80000"/>
              </a:lnSpc>
            </a:pPr>
            <a:r>
              <a:rPr lang="es-ES_tradnl" altLang="es-MX"/>
              <a:t>Código interoperable (como en Java "write once run everywhere")</a:t>
            </a:r>
          </a:p>
          <a:p>
            <a:pPr lvl="1">
              <a:lnSpc>
                <a:spcPct val="80000"/>
              </a:lnSpc>
            </a:pPr>
            <a:r>
              <a:rPr lang="es-ES_tradnl" altLang="es-MX"/>
              <a:t>Se puede utilizar en múltiples plataforma (más aún que Java)</a:t>
            </a:r>
          </a:p>
          <a:p>
            <a:pPr lvl="1">
              <a:lnSpc>
                <a:spcPct val="80000"/>
              </a:lnSpc>
            </a:pPr>
            <a:r>
              <a:rPr lang="es-ES_tradnl" altLang="es-MX"/>
              <a:t>Puedes incluso ejecutar Python dentro de una JVM (Jython)</a:t>
            </a:r>
          </a:p>
          <a:p>
            <a:pPr>
              <a:lnSpc>
                <a:spcPct val="80000"/>
              </a:lnSpc>
            </a:pPr>
            <a:r>
              <a:rPr lang="es-ES_tradnl" altLang="es-MX"/>
              <a:t>Open source</a:t>
            </a:r>
          </a:p>
          <a:p>
            <a:pPr lvl="1">
              <a:lnSpc>
                <a:spcPct val="80000"/>
              </a:lnSpc>
            </a:pPr>
            <a:r>
              <a:rPr lang="es-ES_tradnl" altLang="es-MX"/>
              <a:t>Razón por la cual la Python Library sigue creciendo</a:t>
            </a:r>
          </a:p>
          <a:p>
            <a:pPr>
              <a:lnSpc>
                <a:spcPct val="80000"/>
              </a:lnSpc>
            </a:pPr>
            <a:r>
              <a:rPr lang="es-ES_tradnl" altLang="es-MX"/>
              <a:t>De propósito general</a:t>
            </a:r>
          </a:p>
          <a:p>
            <a:pPr lvl="1">
              <a:lnSpc>
                <a:spcPct val="80000"/>
              </a:lnSpc>
            </a:pPr>
            <a:r>
              <a:rPr lang="es-ES_tradnl" altLang="es-MX"/>
              <a:t>Puedes hacer en Python todo lo que puedes hacer con C# o Java, o más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DBBBCB9-2377-4B5E-B4B9-E0009C88891D}"/>
              </a:ext>
            </a:extLst>
          </p:cNvPr>
          <p:cNvSpPr>
            <a:spLocks noGrp="1" noChangeArrowheads="1"/>
          </p:cNvSpPr>
          <p:nvPr>
            <p:ph type="title"/>
          </p:nvPr>
        </p:nvSpPr>
        <p:spPr/>
        <p:txBody>
          <a:bodyPr/>
          <a:lstStyle/>
          <a:p>
            <a:pPr>
              <a:defRPr/>
            </a:pPr>
            <a:r>
              <a:rPr lang="es-ES_tradnl" altLang="es-MX">
                <a:solidFill>
                  <a:schemeClr val="tx1">
                    <a:lumMod val="75000"/>
                    <a:lumOff val="25000"/>
                  </a:schemeClr>
                </a:solidFill>
              </a:rPr>
              <a:t>Peculiaridades sintácticas</a:t>
            </a:r>
          </a:p>
        </p:txBody>
      </p:sp>
      <p:sp>
        <p:nvSpPr>
          <p:cNvPr id="44035" name="Rectangle 3">
            <a:extLst>
              <a:ext uri="{FF2B5EF4-FFF2-40B4-BE49-F238E27FC236}">
                <a16:creationId xmlns:a16="http://schemas.microsoft.com/office/drawing/2014/main" id="{B7043F5D-1D87-4807-9154-5FC6B8FCE6C7}"/>
              </a:ext>
            </a:extLst>
          </p:cNvPr>
          <p:cNvSpPr>
            <a:spLocks noGrp="1" noChangeArrowheads="1"/>
          </p:cNvSpPr>
          <p:nvPr>
            <p:ph type="body" sz="half" idx="1"/>
          </p:nvPr>
        </p:nvSpPr>
        <p:spPr>
          <a:xfrm>
            <a:off x="2308225" y="1589231"/>
            <a:ext cx="7566025" cy="1916112"/>
          </a:xfrm>
        </p:spPr>
        <p:txBody>
          <a:bodyPr rtlCol="0">
            <a:normAutofit fontScale="92500" lnSpcReduction="20000"/>
          </a:bodyPr>
          <a:lstStyle/>
          <a:p>
            <a:pPr marL="91440" indent="-91440">
              <a:lnSpc>
                <a:spcPct val="80000"/>
              </a:lnSpc>
              <a:defRPr/>
            </a:pPr>
            <a:r>
              <a:rPr lang="es-ES_tradnl" altLang="es-MX" sz="2400" dirty="0">
                <a:solidFill>
                  <a:schemeClr val="tx1">
                    <a:lumMod val="75000"/>
                    <a:lumOff val="25000"/>
                  </a:schemeClr>
                </a:solidFill>
              </a:rPr>
              <a:t>Python usa tabulación (o espaciado) para mostrar estructura de bloques</a:t>
            </a:r>
          </a:p>
          <a:p>
            <a:pPr marL="384048" lvl="1" indent="-182880">
              <a:lnSpc>
                <a:spcPct val="80000"/>
              </a:lnSpc>
              <a:defRPr/>
            </a:pPr>
            <a:r>
              <a:rPr lang="es-ES_tradnl" altLang="es-MX" dirty="0">
                <a:solidFill>
                  <a:schemeClr val="tx1">
                    <a:lumMod val="75000"/>
                    <a:lumOff val="25000"/>
                  </a:schemeClr>
                </a:solidFill>
              </a:rPr>
              <a:t>Tabula una vez para indicar comienzo de bloque</a:t>
            </a:r>
          </a:p>
          <a:p>
            <a:pPr marL="384048" lvl="1" indent="-182880">
              <a:lnSpc>
                <a:spcPct val="80000"/>
              </a:lnSpc>
              <a:defRPr/>
            </a:pPr>
            <a:r>
              <a:rPr lang="es-ES_tradnl" altLang="es-MX" dirty="0" err="1">
                <a:solidFill>
                  <a:schemeClr val="tx1">
                    <a:lumMod val="75000"/>
                    <a:lumOff val="25000"/>
                  </a:schemeClr>
                </a:solidFill>
              </a:rPr>
              <a:t>Des-tabula</a:t>
            </a:r>
            <a:r>
              <a:rPr lang="es-ES_tradnl" altLang="es-MX" dirty="0">
                <a:solidFill>
                  <a:schemeClr val="tx1">
                    <a:lumMod val="75000"/>
                    <a:lumOff val="25000"/>
                  </a:schemeClr>
                </a:solidFill>
              </a:rPr>
              <a:t> para indicar el final del bloque</a:t>
            </a:r>
          </a:p>
          <a:p>
            <a:pPr marL="91440" indent="-91440">
              <a:lnSpc>
                <a:spcPct val="80000"/>
              </a:lnSpc>
              <a:buNone/>
              <a:defRPr/>
            </a:pPr>
            <a:endParaRPr lang="es-ES_tradnl" altLang="es-MX" dirty="0">
              <a:solidFill>
                <a:schemeClr val="tx1">
                  <a:lumMod val="75000"/>
                  <a:lumOff val="25000"/>
                </a:schemeClr>
              </a:solidFill>
            </a:endParaRPr>
          </a:p>
          <a:p>
            <a:pPr marL="91440" indent="-91440">
              <a:lnSpc>
                <a:spcPct val="80000"/>
              </a:lnSpc>
              <a:buNone/>
              <a:defRPr/>
            </a:pPr>
            <a:r>
              <a:rPr lang="es-ES_tradnl" altLang="es-MX" dirty="0">
                <a:solidFill>
                  <a:schemeClr val="tx1">
                    <a:lumMod val="75000"/>
                    <a:lumOff val="25000"/>
                  </a:schemeClr>
                </a:solidFill>
              </a:rPr>
              <a:t>	</a:t>
            </a:r>
          </a:p>
        </p:txBody>
      </p:sp>
      <p:graphicFrame>
        <p:nvGraphicFramePr>
          <p:cNvPr id="44063" name="Group 31">
            <a:extLst>
              <a:ext uri="{FF2B5EF4-FFF2-40B4-BE49-F238E27FC236}">
                <a16:creationId xmlns:a16="http://schemas.microsoft.com/office/drawing/2014/main" id="{3BCDC3EE-5CD6-4DAF-BE67-5607A357E19B}"/>
              </a:ext>
            </a:extLst>
          </p:cNvPr>
          <p:cNvGraphicFramePr>
            <a:graphicFrameLocks noGrp="1"/>
          </p:cNvGraphicFramePr>
          <p:nvPr>
            <p:ph sz="half" idx="2"/>
            <p:extLst>
              <p:ext uri="{D42A27DB-BD31-4B8C-83A1-F6EECF244321}">
                <p14:modId xmlns:p14="http://schemas.microsoft.com/office/powerpoint/2010/main" val="3675847648"/>
              </p:ext>
            </p:extLst>
          </p:nvPr>
        </p:nvGraphicFramePr>
        <p:xfrm>
          <a:off x="2279651" y="2973965"/>
          <a:ext cx="7623175" cy="2622550"/>
        </p:xfrm>
        <a:graphic>
          <a:graphicData uri="http://schemas.openxmlformats.org/drawingml/2006/table">
            <a:tbl>
              <a:tblPr/>
              <a:tblGrid>
                <a:gridCol w="3811588">
                  <a:extLst>
                    <a:ext uri="{9D8B030D-6E8A-4147-A177-3AD203B41FA5}">
                      <a16:colId xmlns:a16="http://schemas.microsoft.com/office/drawing/2014/main" val="2670174341"/>
                    </a:ext>
                  </a:extLst>
                </a:gridCol>
                <a:gridCol w="3811587">
                  <a:extLst>
                    <a:ext uri="{9D8B030D-6E8A-4147-A177-3AD203B41FA5}">
                      <a16:colId xmlns:a16="http://schemas.microsoft.com/office/drawing/2014/main" val="715385443"/>
                    </a:ext>
                  </a:extLst>
                </a:gridCol>
              </a:tblGrid>
              <a:tr h="39643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1" i="0" u="none" strike="noStrike" cap="none" normalizeH="0" baseline="0" dirty="0">
                          <a:ln>
                            <a:noFill/>
                          </a:ln>
                          <a:solidFill>
                            <a:schemeClr val="tx1"/>
                          </a:solidFill>
                          <a:effectLst/>
                          <a:latin typeface="Tahoma" panose="020B0604030504040204" pitchFamily="34" charset="0"/>
                        </a:rPr>
                        <a:t>Código en C/Java</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1" i="0" u="none" strike="noStrike" cap="none" normalizeH="0" baseline="0">
                          <a:ln>
                            <a:noFill/>
                          </a:ln>
                          <a:solidFill>
                            <a:schemeClr val="tx1"/>
                          </a:solidFill>
                          <a:effectLst/>
                          <a:latin typeface="Tahoma" panose="020B0604030504040204" pitchFamily="34" charset="0"/>
                        </a:rPr>
                        <a:t>Código en Python</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8806319"/>
                  </a:ext>
                </a:extLst>
              </a:tr>
              <a:tr h="222611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(x)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a:t>
                      </a: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(y)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a:t>
                      </a:r>
                      <a:r>
                        <a:rPr kumimoji="0" lang="es-ES_tradnl" altLang="es-MX" sz="2000" b="0" i="0" u="none" strike="noStrike" cap="none" normalizeH="0" baseline="0" dirty="0" err="1">
                          <a:ln>
                            <a:noFill/>
                          </a:ln>
                          <a:solidFill>
                            <a:schemeClr val="tx1"/>
                          </a:solidFill>
                          <a:effectLst/>
                          <a:latin typeface="Lucida Console" panose="020B0609040504020204" pitchFamily="49" charset="0"/>
                        </a:rPr>
                        <a:t>if</a:t>
                      </a:r>
                      <a:r>
                        <a:rPr kumimoji="0" lang="es-ES_tradnl" altLang="es-MX" sz="2000" b="0" i="0" u="none" strike="noStrike" cap="none" normalizeH="0" baseline="0" dirty="0">
                          <a:ln>
                            <a:noFill/>
                          </a:ln>
                          <a:solidFill>
                            <a:schemeClr val="tx1"/>
                          </a:solidFill>
                          <a:effectLst/>
                          <a:latin typeface="Lucida Console" panose="020B0609040504020204" pitchFamily="49" charset="0"/>
                        </a:rPr>
                        <a:t> y: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s-ES_tradnl" altLang="es-MX" sz="2000" b="0" i="0" u="none" strike="noStrike" cap="none" normalizeH="0" baseline="0" dirty="0">
                          <a:ln>
                            <a:noFill/>
                          </a:ln>
                          <a:solidFill>
                            <a:schemeClr val="tx1"/>
                          </a:solidFill>
                          <a:effectLst/>
                          <a:latin typeface="Lucida Console" panose="020B0609040504020204" pitchFamily="49" charset="0"/>
                        </a:rPr>
                        <a:t>   f2()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s-ES_tradnl" altLang="es-MX" sz="2000" b="0" i="0" u="none" strike="noStrike" cap="none" normalizeH="0" baseline="0" dirty="0">
                        <a:ln>
                          <a:noFill/>
                        </a:ln>
                        <a:solidFill>
                          <a:schemeClr val="tx1"/>
                        </a:solidFill>
                        <a:effectLst/>
                        <a:latin typeface="Lucida Console" panose="020B0609040504020204" pitchFamily="49" charset="0"/>
                      </a:endParaRP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928406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58A7B7-C127-4482-9F6F-C5159082253E}"/>
              </a:ext>
            </a:extLst>
          </p:cNvPr>
          <p:cNvSpPr>
            <a:spLocks noGrp="1" noChangeArrowheads="1"/>
          </p:cNvSpPr>
          <p:nvPr>
            <p:ph type="title"/>
          </p:nvPr>
        </p:nvSpPr>
        <p:spPr>
          <a:xfrm>
            <a:off x="2202403" y="333375"/>
            <a:ext cx="8610600" cy="1293028"/>
          </a:xfrm>
        </p:spPr>
        <p:txBody>
          <a:bodyPr/>
          <a:lstStyle/>
          <a:p>
            <a:pPr algn="ctr">
              <a:defRPr/>
            </a:pPr>
            <a:r>
              <a:rPr lang="es-ES_tradnl" altLang="es-MX" b="1" dirty="0">
                <a:solidFill>
                  <a:schemeClr val="tx1">
                    <a:lumMod val="75000"/>
                    <a:lumOff val="25000"/>
                  </a:schemeClr>
                </a:solidFill>
              </a:rPr>
              <a:t>Python vs. Java</a:t>
            </a:r>
          </a:p>
        </p:txBody>
      </p:sp>
      <p:sp>
        <p:nvSpPr>
          <p:cNvPr id="13315" name="Rectangle 3">
            <a:extLst>
              <a:ext uri="{FF2B5EF4-FFF2-40B4-BE49-F238E27FC236}">
                <a16:creationId xmlns:a16="http://schemas.microsoft.com/office/drawing/2014/main" id="{7B163921-B6EA-4347-B2AF-2F27F85976AB}"/>
              </a:ext>
            </a:extLst>
          </p:cNvPr>
          <p:cNvSpPr>
            <a:spLocks noGrp="1" noChangeArrowheads="1"/>
          </p:cNvSpPr>
          <p:nvPr>
            <p:ph idx="1"/>
          </p:nvPr>
        </p:nvSpPr>
        <p:spPr>
          <a:xfrm>
            <a:off x="2335590" y="1395978"/>
            <a:ext cx="7772400" cy="4648200"/>
          </a:xfrm>
        </p:spPr>
        <p:txBody>
          <a:bodyPr rtlCol="0">
            <a:normAutofit fontScale="92500"/>
          </a:bodyPr>
          <a:lstStyle/>
          <a:p>
            <a:pPr marL="91440" indent="-91440">
              <a:defRPr/>
            </a:pPr>
            <a:r>
              <a:rPr lang="es-ES_tradnl" altLang="es-MX" sz="2400" dirty="0">
                <a:solidFill>
                  <a:schemeClr val="tx1">
                    <a:lumMod val="75000"/>
                    <a:lumOff val="25000"/>
                  </a:schemeClr>
                </a:solidFill>
              </a:rPr>
              <a:t>Java es un lenguaje de programación muy completo que ofrece:</a:t>
            </a:r>
          </a:p>
          <a:p>
            <a:pPr marL="384048" lvl="1" indent="-182880">
              <a:defRPr/>
            </a:pPr>
            <a:r>
              <a:rPr lang="es-ES_tradnl" altLang="es-MX" dirty="0">
                <a:solidFill>
                  <a:schemeClr val="tx1">
                    <a:lumMod val="75000"/>
                    <a:lumOff val="25000"/>
                  </a:schemeClr>
                </a:solidFill>
              </a:rPr>
              <a:t>Amplio abanico de tipos de datos</a:t>
            </a:r>
          </a:p>
          <a:p>
            <a:pPr marL="384048" lvl="1" indent="-182880">
              <a:defRPr/>
            </a:pPr>
            <a:r>
              <a:rPr lang="es-ES_tradnl" altLang="es-MX" dirty="0">
                <a:solidFill>
                  <a:schemeClr val="tx1">
                    <a:lumMod val="75000"/>
                    <a:lumOff val="25000"/>
                  </a:schemeClr>
                </a:solidFill>
              </a:rPr>
              <a:t>Soporte para </a:t>
            </a:r>
            <a:r>
              <a:rPr lang="es-ES_tradnl" altLang="es-MX" dirty="0" err="1">
                <a:solidFill>
                  <a:schemeClr val="tx1">
                    <a:lumMod val="75000"/>
                    <a:lumOff val="25000"/>
                  </a:schemeClr>
                </a:solidFill>
              </a:rPr>
              <a:t>threads</a:t>
            </a:r>
            <a:endParaRPr lang="es-ES_tradnl" altLang="es-MX" dirty="0">
              <a:solidFill>
                <a:schemeClr val="tx1">
                  <a:lumMod val="75000"/>
                  <a:lumOff val="25000"/>
                </a:schemeClr>
              </a:solidFill>
            </a:endParaRPr>
          </a:p>
          <a:p>
            <a:pPr marL="384048" lvl="1" indent="-182880">
              <a:defRPr/>
            </a:pPr>
            <a:r>
              <a:rPr lang="es-ES_tradnl" altLang="es-MX" dirty="0" err="1">
                <a:solidFill>
                  <a:schemeClr val="tx1">
                    <a:lumMod val="75000"/>
                    <a:lumOff val="25000"/>
                  </a:schemeClr>
                </a:solidFill>
              </a:rPr>
              <a:t>Strong</a:t>
            </a:r>
            <a:r>
              <a:rPr lang="es-ES_tradnl" altLang="es-MX" dirty="0">
                <a:solidFill>
                  <a:schemeClr val="tx1">
                    <a:lumMod val="75000"/>
                    <a:lumOff val="25000"/>
                  </a:schemeClr>
                </a:solidFill>
              </a:rPr>
              <a:t> </a:t>
            </a:r>
            <a:r>
              <a:rPr lang="es-ES_tradnl" altLang="es-MX" dirty="0" err="1">
                <a:solidFill>
                  <a:schemeClr val="tx1">
                    <a:lumMod val="75000"/>
                    <a:lumOff val="25000"/>
                  </a:schemeClr>
                </a:solidFill>
              </a:rPr>
              <a:t>typing</a:t>
            </a:r>
            <a:endParaRPr lang="es-ES_tradnl" altLang="es-MX" dirty="0">
              <a:solidFill>
                <a:schemeClr val="tx1">
                  <a:lumMod val="75000"/>
                  <a:lumOff val="25000"/>
                </a:schemeClr>
              </a:solidFill>
            </a:endParaRPr>
          </a:p>
          <a:p>
            <a:pPr marL="384048" lvl="1" indent="-182880">
              <a:defRPr/>
            </a:pPr>
            <a:r>
              <a:rPr lang="es-ES_tradnl" altLang="es-MX" dirty="0">
                <a:solidFill>
                  <a:schemeClr val="tx1">
                    <a:lumMod val="75000"/>
                    <a:lumOff val="25000"/>
                  </a:schemeClr>
                </a:solidFill>
              </a:rPr>
              <a:t>Y mucho más ...</a:t>
            </a:r>
          </a:p>
          <a:p>
            <a:pPr marL="91440" indent="-91440">
              <a:defRPr/>
            </a:pPr>
            <a:r>
              <a:rPr lang="es-ES_tradnl" altLang="es-MX" sz="2400" dirty="0">
                <a:solidFill>
                  <a:schemeClr val="tx1">
                    <a:lumMod val="75000"/>
                    <a:lumOff val="25000"/>
                  </a:schemeClr>
                </a:solidFill>
              </a:rPr>
              <a:t>Python es un lenguaje de scripting:</a:t>
            </a:r>
          </a:p>
          <a:p>
            <a:pPr marL="384048" lvl="1" indent="-182880">
              <a:defRPr/>
            </a:pPr>
            <a:r>
              <a:rPr lang="es-ES_tradnl" altLang="es-MX" dirty="0">
                <a:solidFill>
                  <a:schemeClr val="tx1">
                    <a:lumMod val="75000"/>
                    <a:lumOff val="25000"/>
                  </a:schemeClr>
                </a:solidFill>
              </a:rPr>
              <a:t>No ofrece </a:t>
            </a:r>
            <a:r>
              <a:rPr lang="es-ES_tradnl" altLang="es-MX" dirty="0" err="1">
                <a:solidFill>
                  <a:schemeClr val="tx1">
                    <a:lumMod val="75000"/>
                    <a:lumOff val="25000"/>
                  </a:schemeClr>
                </a:solidFill>
              </a:rPr>
              <a:t>strong</a:t>
            </a:r>
            <a:r>
              <a:rPr lang="es-ES_tradnl" altLang="es-MX" dirty="0">
                <a:solidFill>
                  <a:schemeClr val="tx1">
                    <a:lumMod val="75000"/>
                    <a:lumOff val="25000"/>
                  </a:schemeClr>
                </a:solidFill>
              </a:rPr>
              <a:t> </a:t>
            </a:r>
            <a:r>
              <a:rPr lang="es-ES_tradnl" altLang="es-MX" dirty="0" err="1">
                <a:solidFill>
                  <a:schemeClr val="tx1">
                    <a:lumMod val="75000"/>
                    <a:lumOff val="25000"/>
                  </a:schemeClr>
                </a:solidFill>
              </a:rPr>
              <a:t>typing</a:t>
            </a:r>
            <a:endParaRPr lang="es-ES_tradnl" altLang="es-MX" dirty="0">
              <a:solidFill>
                <a:schemeClr val="tx1">
                  <a:lumMod val="75000"/>
                  <a:lumOff val="25000"/>
                </a:schemeClr>
              </a:solidFill>
            </a:endParaRPr>
          </a:p>
          <a:p>
            <a:pPr marL="566928" lvl="2" indent="-182880">
              <a:defRPr/>
            </a:pPr>
            <a:r>
              <a:rPr lang="es-ES_tradnl" altLang="es-MX" dirty="0">
                <a:solidFill>
                  <a:schemeClr val="tx1">
                    <a:lumMod val="75000"/>
                    <a:lumOff val="25000"/>
                  </a:schemeClr>
                </a:solidFill>
              </a:rPr>
              <a:t>Bueno para prototipos pero malo para grandes sistemas</a:t>
            </a:r>
          </a:p>
          <a:p>
            <a:pPr marL="749808" lvl="3" indent="-182880">
              <a:defRPr/>
            </a:pPr>
            <a:r>
              <a:rPr lang="es-ES_tradnl" altLang="es-MX" dirty="0">
                <a:solidFill>
                  <a:schemeClr val="tx1">
                    <a:lumMod val="75000"/>
                    <a:lumOff val="25000"/>
                  </a:schemeClr>
                </a:solidFill>
              </a:rPr>
              <a:t>Puede cascar en tiempo de ejecución</a:t>
            </a:r>
          </a:p>
          <a:p>
            <a:pPr marL="384048" lvl="1" indent="-182880">
              <a:defRPr/>
            </a:pPr>
            <a:r>
              <a:rPr lang="es-ES_tradnl" altLang="es-MX" dirty="0">
                <a:solidFill>
                  <a:schemeClr val="tx1">
                    <a:lumMod val="75000"/>
                    <a:lumOff val="25000"/>
                  </a:schemeClr>
                </a:solidFill>
              </a:rPr>
              <a:t>Todo lo que puedes hacer con Java también lo puedes hacer con Python </a:t>
            </a:r>
          </a:p>
          <a:p>
            <a:pPr marL="566928" lvl="2" indent="-182880">
              <a:defRPr/>
            </a:pPr>
            <a:r>
              <a:rPr lang="es-ES_tradnl" altLang="es-MX" dirty="0">
                <a:solidFill>
                  <a:schemeClr val="tx1">
                    <a:lumMod val="75000"/>
                    <a:lumOff val="25000"/>
                  </a:schemeClr>
                </a:solidFill>
              </a:rPr>
              <a:t>Incluso puedes acceder a través de Python a las API de Java si usas </a:t>
            </a:r>
            <a:r>
              <a:rPr lang="es-ES_tradnl" altLang="es-MX" dirty="0" err="1">
                <a:solidFill>
                  <a:schemeClr val="tx1">
                    <a:lumMod val="75000"/>
                    <a:lumOff val="25000"/>
                  </a:schemeClr>
                </a:solidFill>
              </a:rPr>
              <a:t>Jython</a:t>
            </a:r>
            <a:r>
              <a:rPr lang="es-ES_tradnl" altLang="es-MX" dirty="0">
                <a:solidFill>
                  <a:schemeClr val="tx1">
                    <a:lumMod val="75000"/>
                    <a:lumOff val="25000"/>
                  </a:schemeClr>
                </a:solidFill>
              </a:rPr>
              <a:t> (</a:t>
            </a:r>
            <a:r>
              <a:rPr lang="es-ES_tradnl" altLang="es-MX" dirty="0">
                <a:solidFill>
                  <a:schemeClr val="tx1">
                    <a:lumMod val="75000"/>
                    <a:lumOff val="25000"/>
                  </a:schemeClr>
                </a:solidFill>
                <a:hlinkClick r:id="rId2"/>
              </a:rPr>
              <a:t>http://www.jython.org</a:t>
            </a:r>
            <a:r>
              <a:rPr lang="es-ES_tradnl" altLang="es-MX" dirty="0">
                <a:solidFill>
                  <a:schemeClr val="tx1">
                    <a:lumMod val="75000"/>
                    <a:lumOff val="25000"/>
                  </a:schemeClr>
                </a:solidFill>
              </a:rPr>
              <a:t>)</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10994</TotalTime>
  <Words>4754</Words>
  <Application>Microsoft Office PowerPoint</Application>
  <PresentationFormat>Panorámica</PresentationFormat>
  <Paragraphs>597</Paragraphs>
  <Slides>64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64</vt:i4>
      </vt:variant>
    </vt:vector>
  </HeadingPairs>
  <TitlesOfParts>
    <vt:vector size="73" baseType="lpstr">
      <vt:lpstr>Arial</vt:lpstr>
      <vt:lpstr>Arial Unicode MS</vt:lpstr>
      <vt:lpstr>Calibri</vt:lpstr>
      <vt:lpstr>Calibri Light</vt:lpstr>
      <vt:lpstr>Consolas</vt:lpstr>
      <vt:lpstr>Lucida Console</vt:lpstr>
      <vt:lpstr>Tahoma</vt:lpstr>
      <vt:lpstr>Wingdings</vt:lpstr>
      <vt:lpstr>Tema de Office</vt:lpstr>
      <vt:lpstr>Presentación de PowerPoint</vt:lpstr>
      <vt:lpstr>What?</vt:lpstr>
      <vt:lpstr>Why?</vt:lpstr>
      <vt:lpstr>Presentación de PowerPoint</vt:lpstr>
      <vt:lpstr>PYTHON</vt:lpstr>
      <vt:lpstr>How?: Características de Python I</vt:lpstr>
      <vt:lpstr>Características de Python II</vt:lpstr>
      <vt:lpstr>Peculiaridades sintácticas</vt:lpstr>
      <vt:lpstr>Python vs. Java</vt:lpstr>
      <vt:lpstr>¿Para qué [no] es útil?</vt:lpstr>
      <vt:lpstr>Índice</vt:lpstr>
      <vt:lpstr>Instalación de Python</vt:lpstr>
      <vt:lpstr>Instalación de Python</vt:lpstr>
      <vt:lpstr>Instalación de Python</vt:lpstr>
      <vt:lpstr>Instalación de Python</vt:lpstr>
      <vt:lpstr>Instalación de Python</vt:lpstr>
      <vt:lpstr>Instalación de Librerias</vt:lpstr>
      <vt:lpstr>Instalación de Librerias</vt:lpstr>
      <vt:lpstr>Instalación de Librerias</vt:lpstr>
      <vt:lpstr>Instalación de Librerias</vt:lpstr>
      <vt:lpstr>Instalación de ide</vt:lpstr>
      <vt:lpstr>Instalación de ide</vt:lpstr>
      <vt:lpstr>Instalación de ide</vt:lpstr>
      <vt:lpstr>Instalación de ide</vt:lpstr>
      <vt:lpstr>Instalación de idle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Practico de programación</vt:lpstr>
      <vt:lpstr>Practico de programación</vt:lpstr>
      <vt:lpstr>Practico de programación</vt:lpstr>
      <vt:lpstr>Practico de programación</vt:lpstr>
      <vt:lpstr>Practico de programación</vt:lpstr>
      <vt:lpstr>Practico de programación</vt:lpstr>
      <vt:lpstr>Practico de programación</vt:lpstr>
      <vt:lpstr>Practico de programación</vt:lpstr>
      <vt:lpstr>Practico de programación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GIOVAGNETTI</dc:creator>
  <cp:lastModifiedBy>FABIO ANDRES PINTO OVIEDO</cp:lastModifiedBy>
  <cp:revision>107</cp:revision>
  <dcterms:created xsi:type="dcterms:W3CDTF">2019-10-11T03:34:20Z</dcterms:created>
  <dcterms:modified xsi:type="dcterms:W3CDTF">2022-02-04T17:59:04Z</dcterms:modified>
</cp:coreProperties>
</file>