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27"/>
  </p:notesMasterIdLst>
  <p:sldIdLst>
    <p:sldId id="256" r:id="rId5"/>
    <p:sldId id="261" r:id="rId6"/>
    <p:sldId id="267" r:id="rId7"/>
    <p:sldId id="268" r:id="rId8"/>
    <p:sldId id="270" r:id="rId9"/>
    <p:sldId id="257" r:id="rId10"/>
    <p:sldId id="258" r:id="rId11"/>
    <p:sldId id="262" r:id="rId12"/>
    <p:sldId id="263" r:id="rId13"/>
    <p:sldId id="264" r:id="rId14"/>
    <p:sldId id="260" r:id="rId15"/>
    <p:sldId id="275" r:id="rId16"/>
    <p:sldId id="272" r:id="rId17"/>
    <p:sldId id="265" r:id="rId18"/>
    <p:sldId id="266" r:id="rId19"/>
    <p:sldId id="274" r:id="rId20"/>
    <p:sldId id="269" r:id="rId21"/>
    <p:sldId id="271" r:id="rId22"/>
    <p:sldId id="273" r:id="rId23"/>
    <p:sldId id="277" r:id="rId24"/>
    <p:sldId id="278" r:id="rId25"/>
    <p:sldId id="276" r:id="rId26"/>
  </p:sldIdLst>
  <p:sldSz cx="12193588" cy="6858000"/>
  <p:notesSz cx="6858000" cy="9144000"/>
  <p:defaultTextStyle>
    <a:defPPr>
      <a:defRPr lang="en-GB"/>
    </a:defPPr>
    <a:lvl1pPr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1pPr>
    <a:lvl2pPr marL="742950" indent="-28575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2pPr>
    <a:lvl3pPr marL="11430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3pPr>
    <a:lvl4pPr marL="16002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4pPr>
    <a:lvl5pPr marL="20574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F1008-E00E-455A-BB7D-F6676F1108CE}" v="155" dt="2023-08-03T06:43:07.420"/>
    <p1510:client id="{93259A34-7A3A-76D5-4C22-7B469E4E342C}" v="867" dt="2023-08-07T06:41:48.792"/>
    <p1510:client id="{BBA888F4-ECEF-6D01-FD29-741BA3DD8F00}" v="178" dt="2023-08-06T13:33:01.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FDBC8-9D68-42C2-B6D8-88612975F71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47628E8-58B0-44C1-8BEC-0292834763C0}">
      <dgm:prSet/>
      <dgm:spPr/>
      <dgm:t>
        <a:bodyPr/>
        <a:lstStyle/>
        <a:p>
          <a:r>
            <a:rPr lang="it-IT"/>
            <a:t>Training set — Which you run your learning algorithm on.</a:t>
          </a:r>
          <a:endParaRPr lang="en-US"/>
        </a:p>
      </dgm:t>
    </dgm:pt>
    <dgm:pt modelId="{A25C8013-04EB-4F10-8C12-780408CCFD72}" type="parTrans" cxnId="{4FB79E81-8704-4EB8-8A62-DFC170E972D2}">
      <dgm:prSet/>
      <dgm:spPr/>
      <dgm:t>
        <a:bodyPr/>
        <a:lstStyle/>
        <a:p>
          <a:endParaRPr lang="en-US"/>
        </a:p>
      </dgm:t>
    </dgm:pt>
    <dgm:pt modelId="{4232A902-A566-41E4-83CC-2FE13C6AE1E6}" type="sibTrans" cxnId="{4FB79E81-8704-4EB8-8A62-DFC170E972D2}">
      <dgm:prSet/>
      <dgm:spPr/>
      <dgm:t>
        <a:bodyPr/>
        <a:lstStyle/>
        <a:p>
          <a:endParaRPr lang="en-US"/>
        </a:p>
      </dgm:t>
    </dgm:pt>
    <dgm:pt modelId="{22E746DB-BBF1-4B2B-95D9-B927146ECE26}">
      <dgm:prSet/>
      <dgm:spPr/>
      <dgm:t>
        <a:bodyPr/>
        <a:lstStyle/>
        <a:p>
          <a:r>
            <a:rPr lang="it-IT"/>
            <a:t>Dev (development) set — Which you use to tune parameters, select features, and make other decisions regarding the learning algorithm. Sometimes also called the hold-out cross validation set.</a:t>
          </a:r>
          <a:endParaRPr lang="en-US"/>
        </a:p>
      </dgm:t>
    </dgm:pt>
    <dgm:pt modelId="{5B9ACDDF-0EEF-4362-9E2A-4C3F88AC6A4C}" type="parTrans" cxnId="{BCB15D19-257D-41F1-B292-06FC91E4E2E3}">
      <dgm:prSet/>
      <dgm:spPr/>
      <dgm:t>
        <a:bodyPr/>
        <a:lstStyle/>
        <a:p>
          <a:endParaRPr lang="en-US"/>
        </a:p>
      </dgm:t>
    </dgm:pt>
    <dgm:pt modelId="{7D2C0607-CA98-4D91-8235-9FC9CE799AC1}" type="sibTrans" cxnId="{BCB15D19-257D-41F1-B292-06FC91E4E2E3}">
      <dgm:prSet/>
      <dgm:spPr/>
      <dgm:t>
        <a:bodyPr/>
        <a:lstStyle/>
        <a:p>
          <a:endParaRPr lang="en-US"/>
        </a:p>
      </dgm:t>
    </dgm:pt>
    <dgm:pt modelId="{13326EFA-D29D-49A7-B6C1-0A40D19DB841}">
      <dgm:prSet/>
      <dgm:spPr/>
      <dgm:t>
        <a:bodyPr/>
        <a:lstStyle/>
        <a:p>
          <a:r>
            <a:rPr lang="it-IT"/>
            <a:t>Test set — which you use to evaluate the performance of the algorithm, but not to make any decisions regarding what learning algorithm or parameters to use.</a:t>
          </a:r>
          <a:endParaRPr lang="en-US"/>
        </a:p>
      </dgm:t>
    </dgm:pt>
    <dgm:pt modelId="{AA403BA0-1494-4639-8BE6-BA3C39251C9D}" type="parTrans" cxnId="{57AAF0E2-D0A8-496E-9F59-5068C004BFC3}">
      <dgm:prSet/>
      <dgm:spPr/>
      <dgm:t>
        <a:bodyPr/>
        <a:lstStyle/>
        <a:p>
          <a:endParaRPr lang="en-US"/>
        </a:p>
      </dgm:t>
    </dgm:pt>
    <dgm:pt modelId="{48D9E372-5067-4F08-9835-598CF139423B}" type="sibTrans" cxnId="{57AAF0E2-D0A8-496E-9F59-5068C004BFC3}">
      <dgm:prSet/>
      <dgm:spPr/>
      <dgm:t>
        <a:bodyPr/>
        <a:lstStyle/>
        <a:p>
          <a:endParaRPr lang="en-US"/>
        </a:p>
      </dgm:t>
    </dgm:pt>
    <dgm:pt modelId="{BC8E826A-9A0E-475A-A423-A8460AAD1281}" type="pres">
      <dgm:prSet presAssocID="{1ECFDBC8-9D68-42C2-B6D8-88612975F718}" presName="hierChild1" presStyleCnt="0">
        <dgm:presLayoutVars>
          <dgm:chPref val="1"/>
          <dgm:dir/>
          <dgm:animOne val="branch"/>
          <dgm:animLvl val="lvl"/>
          <dgm:resizeHandles/>
        </dgm:presLayoutVars>
      </dgm:prSet>
      <dgm:spPr/>
    </dgm:pt>
    <dgm:pt modelId="{3E8B13F7-FB29-4297-B343-6BE8262D5B2E}" type="pres">
      <dgm:prSet presAssocID="{547628E8-58B0-44C1-8BEC-0292834763C0}" presName="hierRoot1" presStyleCnt="0"/>
      <dgm:spPr/>
    </dgm:pt>
    <dgm:pt modelId="{086247E1-BF42-462A-B8D9-D142FF2185A2}" type="pres">
      <dgm:prSet presAssocID="{547628E8-58B0-44C1-8BEC-0292834763C0}" presName="composite" presStyleCnt="0"/>
      <dgm:spPr/>
    </dgm:pt>
    <dgm:pt modelId="{F6FAF2F0-CD18-46CC-AEC8-8281F0F57A93}" type="pres">
      <dgm:prSet presAssocID="{547628E8-58B0-44C1-8BEC-0292834763C0}" presName="background" presStyleLbl="node0" presStyleIdx="0" presStyleCnt="3"/>
      <dgm:spPr/>
    </dgm:pt>
    <dgm:pt modelId="{4AB6EABF-B793-4303-B093-7CFACF1F224D}" type="pres">
      <dgm:prSet presAssocID="{547628E8-58B0-44C1-8BEC-0292834763C0}" presName="text" presStyleLbl="fgAcc0" presStyleIdx="0" presStyleCnt="3">
        <dgm:presLayoutVars>
          <dgm:chPref val="3"/>
        </dgm:presLayoutVars>
      </dgm:prSet>
      <dgm:spPr/>
    </dgm:pt>
    <dgm:pt modelId="{93F73A9C-F6ED-46C9-B586-4E9BC1FA0954}" type="pres">
      <dgm:prSet presAssocID="{547628E8-58B0-44C1-8BEC-0292834763C0}" presName="hierChild2" presStyleCnt="0"/>
      <dgm:spPr/>
    </dgm:pt>
    <dgm:pt modelId="{472D704D-E590-4E6C-8F0E-C2F0E6846D97}" type="pres">
      <dgm:prSet presAssocID="{22E746DB-BBF1-4B2B-95D9-B927146ECE26}" presName="hierRoot1" presStyleCnt="0"/>
      <dgm:spPr/>
    </dgm:pt>
    <dgm:pt modelId="{1B4B85CB-1CD9-437A-BE6F-2777AB2A590D}" type="pres">
      <dgm:prSet presAssocID="{22E746DB-BBF1-4B2B-95D9-B927146ECE26}" presName="composite" presStyleCnt="0"/>
      <dgm:spPr/>
    </dgm:pt>
    <dgm:pt modelId="{32E82656-98D3-4583-A01F-635A632670AD}" type="pres">
      <dgm:prSet presAssocID="{22E746DB-BBF1-4B2B-95D9-B927146ECE26}" presName="background" presStyleLbl="node0" presStyleIdx="1" presStyleCnt="3"/>
      <dgm:spPr/>
    </dgm:pt>
    <dgm:pt modelId="{46FC5201-4788-42C1-B23E-AD8585B77CA1}" type="pres">
      <dgm:prSet presAssocID="{22E746DB-BBF1-4B2B-95D9-B927146ECE26}" presName="text" presStyleLbl="fgAcc0" presStyleIdx="1" presStyleCnt="3">
        <dgm:presLayoutVars>
          <dgm:chPref val="3"/>
        </dgm:presLayoutVars>
      </dgm:prSet>
      <dgm:spPr/>
    </dgm:pt>
    <dgm:pt modelId="{D2A2E326-2CB2-44DC-9CD2-72A9DC181FC5}" type="pres">
      <dgm:prSet presAssocID="{22E746DB-BBF1-4B2B-95D9-B927146ECE26}" presName="hierChild2" presStyleCnt="0"/>
      <dgm:spPr/>
    </dgm:pt>
    <dgm:pt modelId="{D2031EB1-844C-421D-858E-1121CFB06519}" type="pres">
      <dgm:prSet presAssocID="{13326EFA-D29D-49A7-B6C1-0A40D19DB841}" presName="hierRoot1" presStyleCnt="0"/>
      <dgm:spPr/>
    </dgm:pt>
    <dgm:pt modelId="{D227F51A-5540-4471-98F3-63996056D4FE}" type="pres">
      <dgm:prSet presAssocID="{13326EFA-D29D-49A7-B6C1-0A40D19DB841}" presName="composite" presStyleCnt="0"/>
      <dgm:spPr/>
    </dgm:pt>
    <dgm:pt modelId="{2781E1F7-7BA4-42C2-9D17-36C89F753ECA}" type="pres">
      <dgm:prSet presAssocID="{13326EFA-D29D-49A7-B6C1-0A40D19DB841}" presName="background" presStyleLbl="node0" presStyleIdx="2" presStyleCnt="3"/>
      <dgm:spPr/>
    </dgm:pt>
    <dgm:pt modelId="{02DD460D-37C1-4C09-8EFC-5B8BC4AE92FF}" type="pres">
      <dgm:prSet presAssocID="{13326EFA-D29D-49A7-B6C1-0A40D19DB841}" presName="text" presStyleLbl="fgAcc0" presStyleIdx="2" presStyleCnt="3">
        <dgm:presLayoutVars>
          <dgm:chPref val="3"/>
        </dgm:presLayoutVars>
      </dgm:prSet>
      <dgm:spPr/>
    </dgm:pt>
    <dgm:pt modelId="{D9A30FF9-6C34-43F0-937F-F40B1BCE585F}" type="pres">
      <dgm:prSet presAssocID="{13326EFA-D29D-49A7-B6C1-0A40D19DB841}" presName="hierChild2" presStyleCnt="0"/>
      <dgm:spPr/>
    </dgm:pt>
  </dgm:ptLst>
  <dgm:cxnLst>
    <dgm:cxn modelId="{E9D9B60A-B056-4D5A-A375-AA9C33F26BDA}" type="presOf" srcId="{22E746DB-BBF1-4B2B-95D9-B927146ECE26}" destId="{46FC5201-4788-42C1-B23E-AD8585B77CA1}" srcOrd="0" destOrd="0" presId="urn:microsoft.com/office/officeart/2005/8/layout/hierarchy1"/>
    <dgm:cxn modelId="{BCB15D19-257D-41F1-B292-06FC91E4E2E3}" srcId="{1ECFDBC8-9D68-42C2-B6D8-88612975F718}" destId="{22E746DB-BBF1-4B2B-95D9-B927146ECE26}" srcOrd="1" destOrd="0" parTransId="{5B9ACDDF-0EEF-4362-9E2A-4C3F88AC6A4C}" sibTransId="{7D2C0607-CA98-4D91-8235-9FC9CE799AC1}"/>
    <dgm:cxn modelId="{4FB79E81-8704-4EB8-8A62-DFC170E972D2}" srcId="{1ECFDBC8-9D68-42C2-B6D8-88612975F718}" destId="{547628E8-58B0-44C1-8BEC-0292834763C0}" srcOrd="0" destOrd="0" parTransId="{A25C8013-04EB-4F10-8C12-780408CCFD72}" sibTransId="{4232A902-A566-41E4-83CC-2FE13C6AE1E6}"/>
    <dgm:cxn modelId="{24E5929D-B3EB-42A9-90C7-20E27C9D46E5}" type="presOf" srcId="{1ECFDBC8-9D68-42C2-B6D8-88612975F718}" destId="{BC8E826A-9A0E-475A-A423-A8460AAD1281}" srcOrd="0" destOrd="0" presId="urn:microsoft.com/office/officeart/2005/8/layout/hierarchy1"/>
    <dgm:cxn modelId="{5960EBAF-C3D4-4161-A415-6DA58D2A1D05}" type="presOf" srcId="{13326EFA-D29D-49A7-B6C1-0A40D19DB841}" destId="{02DD460D-37C1-4C09-8EFC-5B8BC4AE92FF}" srcOrd="0" destOrd="0" presId="urn:microsoft.com/office/officeart/2005/8/layout/hierarchy1"/>
    <dgm:cxn modelId="{57AAF0E2-D0A8-496E-9F59-5068C004BFC3}" srcId="{1ECFDBC8-9D68-42C2-B6D8-88612975F718}" destId="{13326EFA-D29D-49A7-B6C1-0A40D19DB841}" srcOrd="2" destOrd="0" parTransId="{AA403BA0-1494-4639-8BE6-BA3C39251C9D}" sibTransId="{48D9E372-5067-4F08-9835-598CF139423B}"/>
    <dgm:cxn modelId="{9AAE97FC-2B9A-4B8C-9AFC-8A1F81E4F8AE}" type="presOf" srcId="{547628E8-58B0-44C1-8BEC-0292834763C0}" destId="{4AB6EABF-B793-4303-B093-7CFACF1F224D}" srcOrd="0" destOrd="0" presId="urn:microsoft.com/office/officeart/2005/8/layout/hierarchy1"/>
    <dgm:cxn modelId="{BD4E31EF-0F12-4A12-8C3E-9806692526BB}" type="presParOf" srcId="{BC8E826A-9A0E-475A-A423-A8460AAD1281}" destId="{3E8B13F7-FB29-4297-B343-6BE8262D5B2E}" srcOrd="0" destOrd="0" presId="urn:microsoft.com/office/officeart/2005/8/layout/hierarchy1"/>
    <dgm:cxn modelId="{676D2EA0-4646-4756-B2DB-ECBE27722F2F}" type="presParOf" srcId="{3E8B13F7-FB29-4297-B343-6BE8262D5B2E}" destId="{086247E1-BF42-462A-B8D9-D142FF2185A2}" srcOrd="0" destOrd="0" presId="urn:microsoft.com/office/officeart/2005/8/layout/hierarchy1"/>
    <dgm:cxn modelId="{9497F276-F53C-4F6C-BD46-529B1D090924}" type="presParOf" srcId="{086247E1-BF42-462A-B8D9-D142FF2185A2}" destId="{F6FAF2F0-CD18-46CC-AEC8-8281F0F57A93}" srcOrd="0" destOrd="0" presId="urn:microsoft.com/office/officeart/2005/8/layout/hierarchy1"/>
    <dgm:cxn modelId="{7A77D3A5-5978-467E-B672-2A53F4EFA243}" type="presParOf" srcId="{086247E1-BF42-462A-B8D9-D142FF2185A2}" destId="{4AB6EABF-B793-4303-B093-7CFACF1F224D}" srcOrd="1" destOrd="0" presId="urn:microsoft.com/office/officeart/2005/8/layout/hierarchy1"/>
    <dgm:cxn modelId="{6425D671-6B5C-4E69-86C5-763CFC49B6B2}" type="presParOf" srcId="{3E8B13F7-FB29-4297-B343-6BE8262D5B2E}" destId="{93F73A9C-F6ED-46C9-B586-4E9BC1FA0954}" srcOrd="1" destOrd="0" presId="urn:microsoft.com/office/officeart/2005/8/layout/hierarchy1"/>
    <dgm:cxn modelId="{062120B6-78FD-4A38-A887-E05BDEFC218D}" type="presParOf" srcId="{BC8E826A-9A0E-475A-A423-A8460AAD1281}" destId="{472D704D-E590-4E6C-8F0E-C2F0E6846D97}" srcOrd="1" destOrd="0" presId="urn:microsoft.com/office/officeart/2005/8/layout/hierarchy1"/>
    <dgm:cxn modelId="{3F4C4C93-0F1E-4EED-9812-F5B1F1261924}" type="presParOf" srcId="{472D704D-E590-4E6C-8F0E-C2F0E6846D97}" destId="{1B4B85CB-1CD9-437A-BE6F-2777AB2A590D}" srcOrd="0" destOrd="0" presId="urn:microsoft.com/office/officeart/2005/8/layout/hierarchy1"/>
    <dgm:cxn modelId="{7FC7F677-FA6D-4E23-8DCB-5E2E4F0CDCCD}" type="presParOf" srcId="{1B4B85CB-1CD9-437A-BE6F-2777AB2A590D}" destId="{32E82656-98D3-4583-A01F-635A632670AD}" srcOrd="0" destOrd="0" presId="urn:microsoft.com/office/officeart/2005/8/layout/hierarchy1"/>
    <dgm:cxn modelId="{CEB56D5C-F52F-42CC-A428-FE6E2566F7DE}" type="presParOf" srcId="{1B4B85CB-1CD9-437A-BE6F-2777AB2A590D}" destId="{46FC5201-4788-42C1-B23E-AD8585B77CA1}" srcOrd="1" destOrd="0" presId="urn:microsoft.com/office/officeart/2005/8/layout/hierarchy1"/>
    <dgm:cxn modelId="{60F71D34-3DD6-4DF0-AB0E-FEDFABD24FB4}" type="presParOf" srcId="{472D704D-E590-4E6C-8F0E-C2F0E6846D97}" destId="{D2A2E326-2CB2-44DC-9CD2-72A9DC181FC5}" srcOrd="1" destOrd="0" presId="urn:microsoft.com/office/officeart/2005/8/layout/hierarchy1"/>
    <dgm:cxn modelId="{BA34C74B-87F0-4036-86F0-81CDFA3BC735}" type="presParOf" srcId="{BC8E826A-9A0E-475A-A423-A8460AAD1281}" destId="{D2031EB1-844C-421D-858E-1121CFB06519}" srcOrd="2" destOrd="0" presId="urn:microsoft.com/office/officeart/2005/8/layout/hierarchy1"/>
    <dgm:cxn modelId="{51AA4CEF-C75B-4F83-B986-09D968DE6180}" type="presParOf" srcId="{D2031EB1-844C-421D-858E-1121CFB06519}" destId="{D227F51A-5540-4471-98F3-63996056D4FE}" srcOrd="0" destOrd="0" presId="urn:microsoft.com/office/officeart/2005/8/layout/hierarchy1"/>
    <dgm:cxn modelId="{07CD0DA3-056B-4799-B4AC-A9735FF60188}" type="presParOf" srcId="{D227F51A-5540-4471-98F3-63996056D4FE}" destId="{2781E1F7-7BA4-42C2-9D17-36C89F753ECA}" srcOrd="0" destOrd="0" presId="urn:microsoft.com/office/officeart/2005/8/layout/hierarchy1"/>
    <dgm:cxn modelId="{68738E0F-315F-432D-99EE-76E410458C83}" type="presParOf" srcId="{D227F51A-5540-4471-98F3-63996056D4FE}" destId="{02DD460D-37C1-4C09-8EFC-5B8BC4AE92FF}" srcOrd="1" destOrd="0" presId="urn:microsoft.com/office/officeart/2005/8/layout/hierarchy1"/>
    <dgm:cxn modelId="{A9C3B1DD-9021-4A4E-B91C-0163A5128FD7}" type="presParOf" srcId="{D2031EB1-844C-421D-858E-1121CFB06519}" destId="{D9A30FF9-6C34-43F0-937F-F40B1BCE585F}"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AF2F0-CD18-46CC-AEC8-8281F0F57A93}">
      <dsp:nvSpPr>
        <dsp:cNvPr id="0" name=""/>
        <dsp:cNvSpPr/>
      </dsp:nvSpPr>
      <dsp:spPr>
        <a:xfrm>
          <a:off x="0" y="353640"/>
          <a:ext cx="3242515" cy="205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6EABF-B793-4303-B093-7CFACF1F224D}">
      <dsp:nvSpPr>
        <dsp:cNvPr id="0" name=""/>
        <dsp:cNvSpPr/>
      </dsp:nvSpPr>
      <dsp:spPr>
        <a:xfrm>
          <a:off x="360279" y="695905"/>
          <a:ext cx="3242515" cy="2058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Training set — Which you run your learning algorithm on.</a:t>
          </a:r>
          <a:endParaRPr lang="en-US" sz="1700" kern="1200"/>
        </a:p>
      </dsp:txBody>
      <dsp:txXfrm>
        <a:off x="420585" y="756211"/>
        <a:ext cx="3121903" cy="1938385"/>
      </dsp:txXfrm>
    </dsp:sp>
    <dsp:sp modelId="{32E82656-98D3-4583-A01F-635A632670AD}">
      <dsp:nvSpPr>
        <dsp:cNvPr id="0" name=""/>
        <dsp:cNvSpPr/>
      </dsp:nvSpPr>
      <dsp:spPr>
        <a:xfrm>
          <a:off x="3963074" y="353640"/>
          <a:ext cx="3242515" cy="205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C5201-4788-42C1-B23E-AD8585B77CA1}">
      <dsp:nvSpPr>
        <dsp:cNvPr id="0" name=""/>
        <dsp:cNvSpPr/>
      </dsp:nvSpPr>
      <dsp:spPr>
        <a:xfrm>
          <a:off x="4323354" y="695905"/>
          <a:ext cx="3242515" cy="2058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Dev (development) set — Which you use to tune parameters, select features, and make other decisions regarding the learning algorithm. Sometimes also called the hold-out cross validation set.</a:t>
          </a:r>
          <a:endParaRPr lang="en-US" sz="1700" kern="1200"/>
        </a:p>
      </dsp:txBody>
      <dsp:txXfrm>
        <a:off x="4383660" y="756211"/>
        <a:ext cx="3121903" cy="1938385"/>
      </dsp:txXfrm>
    </dsp:sp>
    <dsp:sp modelId="{2781E1F7-7BA4-42C2-9D17-36C89F753ECA}">
      <dsp:nvSpPr>
        <dsp:cNvPr id="0" name=""/>
        <dsp:cNvSpPr/>
      </dsp:nvSpPr>
      <dsp:spPr>
        <a:xfrm>
          <a:off x="7926149" y="353640"/>
          <a:ext cx="3242515" cy="205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D460D-37C1-4C09-8EFC-5B8BC4AE92FF}">
      <dsp:nvSpPr>
        <dsp:cNvPr id="0" name=""/>
        <dsp:cNvSpPr/>
      </dsp:nvSpPr>
      <dsp:spPr>
        <a:xfrm>
          <a:off x="8286428" y="695905"/>
          <a:ext cx="3242515" cy="2058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Test set — which you use to evaluate the performance of the algorithm, but not to make any decisions regarding what learning algorithm or parameters to use.</a:t>
          </a:r>
          <a:endParaRPr lang="en-US" sz="1700" kern="1200"/>
        </a:p>
      </dsp:txBody>
      <dsp:txXfrm>
        <a:off x="8346734" y="756211"/>
        <a:ext cx="3121903" cy="19383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82C0EC38-856C-048E-7C56-22A7B572567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2050" name="AutoShape 2">
            <a:extLst>
              <a:ext uri="{FF2B5EF4-FFF2-40B4-BE49-F238E27FC236}">
                <a16:creationId xmlns:a16="http://schemas.microsoft.com/office/drawing/2014/main" id="{538F1F5E-D14D-ADD0-4B97-D32B411F418D}"/>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2051" name="Rectangle 3">
            <a:extLst>
              <a:ext uri="{FF2B5EF4-FFF2-40B4-BE49-F238E27FC236}">
                <a16:creationId xmlns:a16="http://schemas.microsoft.com/office/drawing/2014/main" id="{BED61EE1-AA6B-F9D7-7975-9E8928626DD3}"/>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a:extLst>
              <a:ext uri="{FF2B5EF4-FFF2-40B4-BE49-F238E27FC236}">
                <a16:creationId xmlns:a16="http://schemas.microsoft.com/office/drawing/2014/main" id="{C18D9C7B-D559-394C-729C-6A6F6C6DEED7}"/>
              </a:ext>
            </a:extLst>
          </p:cNvPr>
          <p:cNvSpPr>
            <a:spLocks noGrp="1" noChangeArrowheads="1"/>
          </p:cNvSpPr>
          <p:nvPr>
            <p:ph type="body"/>
          </p:nvPr>
        </p:nvSpPr>
        <p:spPr bwMode="auto">
          <a:xfrm>
            <a:off x="685800" y="4343400"/>
            <a:ext cx="5481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it-IT" altLang="it-I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en.wikipedia.org/wiki/Machine_learning" TargetMode="External"/><Relationship Id="rId4" Type="http://schemas.openxmlformats.org/officeDocument/2006/relationships/hyperlink" Target="https://data-flair.training/blogs/machine-learning-algorithm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echtarget.com/searchenterpriseai/feature/Common-sense-in-AI-remains-elusiv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echtarget.com/searchcio/definition/ROI"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CC776A8C-3DFC-16A2-C709-FD474028BAA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20856723-2918-AC6C-2A32-8BCCFF2262F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See this article https://fangohr.github.io/blog/jupyter-for-computational-science-and-data-science.html ‘</a:t>
            </a:r>
            <a:r>
              <a:rPr lang="en-US" err="1"/>
              <a:t>Jupyter</a:t>
            </a:r>
            <a:r>
              <a:rPr lang="en-US"/>
              <a:t> for Computational Science and Data Science’. It explains very well why </a:t>
            </a:r>
            <a:r>
              <a:rPr lang="en-US" err="1"/>
              <a:t>Jupyter</a:t>
            </a:r>
            <a:r>
              <a:rPr lang="en-US"/>
              <a:t> Notebooks have been widely adopted in the scientific community.</a:t>
            </a:r>
          </a:p>
          <a:p>
            <a:endParaRPr lang="en-US"/>
          </a:p>
          <a:p>
            <a:r>
              <a:rPr lang="en-US"/>
              <a:t>Also, this resource https://towardsdatascience.com/why-data-scientists-should-use-jupyter-notebooks-with-moderation-808900a69eff is valid ‘Why Data Scientists Should use </a:t>
            </a:r>
            <a:r>
              <a:rPr lang="en-US" err="1"/>
              <a:t>Jupyter</a:t>
            </a:r>
            <a:r>
              <a:rPr lang="en-US"/>
              <a:t> Notebooks with Moderation’.</a:t>
            </a:r>
          </a:p>
          <a:p>
            <a:endParaRPr lang="en-US"/>
          </a:p>
          <a:p>
            <a:r>
              <a:rPr lang="en-US"/>
              <a:t>The James Webb Telescope uses </a:t>
            </a:r>
            <a:r>
              <a:rPr lang="en-US" err="1"/>
              <a:t>Jupyter</a:t>
            </a:r>
            <a:r>
              <a:rPr lang="en-US"/>
              <a:t> Notebook. Look at this link https://jwst-docs.stsci.edu/jwst-post-pipeline-data-analysis/data-analysis-example-jupyter-notebooks.</a:t>
            </a:r>
          </a:p>
          <a:p>
            <a:endParaRPr lang="en-US"/>
          </a:p>
          <a:p>
            <a:r>
              <a:rPr lang="en-US"/>
              <a:t>Some helpful hints about the Markdown syntax are available at Markdown for </a:t>
            </a:r>
            <a:r>
              <a:rPr lang="en-US" err="1"/>
              <a:t>Jupyter</a:t>
            </a:r>
            <a:r>
              <a:rPr lang="en-US"/>
              <a:t> notebooks </a:t>
            </a:r>
            <a:r>
              <a:rPr lang="en-US" err="1"/>
              <a:t>cheatsheet</a:t>
            </a:r>
            <a:r>
              <a:rPr lang="en-US"/>
              <a:t> https://www.ibm.com/docs/en/watson-studio-local/1.2.3?topic=notebooks-markdown-jupyter-cheatsheet</a:t>
            </a:r>
            <a:endParaRPr lang="it-IT" altLang="it-IT"/>
          </a:p>
        </p:txBody>
      </p:sp>
    </p:spTree>
    <p:extLst>
      <p:ext uri="{BB962C8B-B14F-4D97-AF65-F5344CB8AC3E}">
        <p14:creationId xmlns:p14="http://schemas.microsoft.com/office/powerpoint/2010/main" val="2363301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So, consider this example, activity recognition. If I’m building a device that detects if somebody is walking and I have data about their speed, I might write code like this and if they’re running well that’s a faster speed so I could adapt my code to this and if they’re biking, well that’s not too bad either. I can adapt my code like this. But then I have to do golf recognition too, now my concept becomes broken. But not only that, doing it by speed alone of course is quite naive. We walk and run at different speeds uphill and downhill and other people walk and run at different speeds to us. So, let’s go back to this diagram. Ultimately machine learning is very similar but we’re just flipping the axes. So instead of me trying to express the problem as rules when often that isn’t even possible, I’ll have to compromise. The new paradigm is that I get lots and lots of examples and then I have labels on those examples and I use the data to say this is what walking looks like, this is what running looks like, this is what biking looks like and yes, even this is what golfing looks like. So, then it becomes answers and data in with rules being inferred by the machine. A machine learning algorithm then figures out the specific patterns in each set of data that determines the distinctiveness of each. That’s what’s so powerful and exciting about this programming paradigm. It’s more than just a new way of doing the same old thing. It opens up new possibilities that were infeasible to do before</a:t>
            </a:r>
            <a:endParaRPr lang="it-IT" altLang="it-IT"/>
          </a:p>
        </p:txBody>
      </p:sp>
    </p:spTree>
    <p:extLst>
      <p:ext uri="{BB962C8B-B14F-4D97-AF65-F5344CB8AC3E}">
        <p14:creationId xmlns:p14="http://schemas.microsoft.com/office/powerpoint/2010/main" val="425093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cs typeface="Times New Roman"/>
            </a:endParaRPr>
          </a:p>
        </p:txBody>
      </p:sp>
    </p:spTree>
    <p:extLst>
      <p:ext uri="{BB962C8B-B14F-4D97-AF65-F5344CB8AC3E}">
        <p14:creationId xmlns:p14="http://schemas.microsoft.com/office/powerpoint/2010/main" val="417541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sz="1200" b="1" i="0" u="none" strike="noStrike" baseline="0">
                <a:solidFill>
                  <a:schemeClr val="tx1"/>
                </a:solidFill>
                <a:latin typeface="Georgia-Bold"/>
              </a:rPr>
              <a:t>Data availability. </a:t>
            </a:r>
            <a:r>
              <a:rPr lang="en-US" sz="1200" b="0" i="0" u="none" strike="noStrike" baseline="0">
                <a:solidFill>
                  <a:schemeClr val="tx1"/>
                </a:solidFill>
                <a:latin typeface="Georgia" panose="02040502050405020303" pitchFamily="18" charset="0"/>
              </a:rPr>
              <a:t>People are now spending more time on digital devices (laptops, mobile</a:t>
            </a:r>
          </a:p>
          <a:p>
            <a:pPr algn="l"/>
            <a:r>
              <a:rPr lang="en-US" sz="1200" b="0" i="0" u="none" strike="noStrike" baseline="0">
                <a:solidFill>
                  <a:schemeClr val="tx1"/>
                </a:solidFill>
                <a:latin typeface="Georgia" panose="02040502050405020303" pitchFamily="18" charset="0"/>
              </a:rPr>
              <a:t>devices). Their digital activities generate huge amounts of data that we can feed to our learning algorithms.</a:t>
            </a:r>
          </a:p>
          <a:p>
            <a:pPr algn="l"/>
            <a:r>
              <a:rPr lang="en-US" sz="1200" b="0" i="0" u="none" strike="noStrike" baseline="0">
                <a:solidFill>
                  <a:schemeClr val="tx1"/>
                </a:solidFill>
                <a:latin typeface="TimesNewRomanPSMT"/>
              </a:rPr>
              <a:t>• </a:t>
            </a:r>
            <a:r>
              <a:rPr lang="en-US" sz="1200" b="1" i="0" u="none" strike="noStrike" baseline="0">
                <a:solidFill>
                  <a:schemeClr val="tx1"/>
                </a:solidFill>
                <a:latin typeface="Georgia-Bold"/>
              </a:rPr>
              <a:t>Computational scale. </a:t>
            </a:r>
            <a:r>
              <a:rPr lang="en-US" sz="1200" b="0" i="0" u="none" strike="noStrike" baseline="0">
                <a:solidFill>
                  <a:schemeClr val="tx1"/>
                </a:solidFill>
                <a:latin typeface="Georgia" panose="02040502050405020303" pitchFamily="18" charset="0"/>
              </a:rPr>
              <a:t>We started just a few years ago to be able to train neural</a:t>
            </a:r>
          </a:p>
          <a:p>
            <a:pPr algn="l"/>
            <a:r>
              <a:rPr lang="en-US" sz="1200" b="0" i="0" u="none" strike="noStrike" baseline="0">
                <a:solidFill>
                  <a:schemeClr val="tx1"/>
                </a:solidFill>
                <a:latin typeface="Georgia" panose="02040502050405020303" pitchFamily="18" charset="0"/>
              </a:rPr>
              <a:t>networks that are big enough to take advantage of the huge datasets we now have.</a:t>
            </a:r>
          </a:p>
          <a:p>
            <a:pPr algn="l"/>
            <a:r>
              <a:rPr lang="en-US" sz="1200" b="0" i="0" u="none" strike="noStrike" baseline="0">
                <a:solidFill>
                  <a:schemeClr val="tx1"/>
                </a:solidFill>
                <a:latin typeface="Georgia" panose="02040502050405020303" pitchFamily="18" charset="0"/>
              </a:rPr>
              <a:t>In detail, even as you accumulate more data, usually the performance of older learning</a:t>
            </a:r>
          </a:p>
          <a:p>
            <a:pPr algn="l"/>
            <a:r>
              <a:rPr lang="en-US" sz="1200" b="0" i="0" u="none" strike="noStrike" baseline="0">
                <a:solidFill>
                  <a:schemeClr val="tx1"/>
                </a:solidFill>
                <a:latin typeface="Georgia" panose="02040502050405020303" pitchFamily="18" charset="0"/>
              </a:rPr>
              <a:t>algorithms, such as logistic regression, “plateaus.” This means its learning curve “flattens</a:t>
            </a:r>
          </a:p>
          <a:p>
            <a:pPr algn="l"/>
            <a:r>
              <a:rPr lang="en-US" sz="1200" b="0" i="0" u="none" strike="noStrike" baseline="0">
                <a:solidFill>
                  <a:schemeClr val="tx1"/>
                </a:solidFill>
                <a:latin typeface="Georgia" panose="02040502050405020303" pitchFamily="18" charset="0"/>
              </a:rPr>
              <a:t>out,” and the algorithm stops improving even as you give it more data.</a:t>
            </a:r>
          </a:p>
          <a:p>
            <a:pPr algn="l"/>
            <a:r>
              <a:rPr lang="en-US" sz="1800" b="0" i="0" u="none" strike="noStrike" baseline="0">
                <a:latin typeface="Georgia" panose="02040502050405020303" pitchFamily="18" charset="0"/>
              </a:rPr>
              <a:t>Here, by “Small NN” we mean a neural network with only a small number of hidden units/layers/parameters. Finally, if you train larger and larger neural networks, you can obtain even better performance.</a:t>
            </a:r>
          </a:p>
          <a:p>
            <a:pPr algn="l"/>
            <a:r>
              <a:rPr lang="en-US" sz="1800" b="0" i="0" u="none" strike="noStrike" baseline="0">
                <a:latin typeface="Georgia" panose="02040502050405020303" pitchFamily="18" charset="0"/>
              </a:rPr>
              <a:t>Thus, you obtain the best performance when you (</a:t>
            </a:r>
            <a:r>
              <a:rPr lang="en-US" sz="1800" b="0" i="0" u="none" strike="noStrike" baseline="0" err="1">
                <a:latin typeface="Georgia" panose="02040502050405020303" pitchFamily="18" charset="0"/>
              </a:rPr>
              <a:t>i</a:t>
            </a:r>
            <a:r>
              <a:rPr lang="en-US" sz="1800" b="0" i="0" u="none" strike="noStrike" baseline="0">
                <a:latin typeface="Georgia" panose="02040502050405020303" pitchFamily="18" charset="0"/>
              </a:rPr>
              <a:t>) Train a very large neural network, so that you are on the green curve above; (ii) Have a huge amount of data. Many other details such as neural network architecture are also important, and there has been much innovation here. But one of the more reliable ways to improve an algorithm’s performance today is still to (</a:t>
            </a:r>
            <a:r>
              <a:rPr lang="en-US" sz="1800" b="0" i="0" u="none" strike="noStrike" baseline="0" err="1">
                <a:latin typeface="Georgia" panose="02040502050405020303" pitchFamily="18" charset="0"/>
              </a:rPr>
              <a:t>i</a:t>
            </a:r>
            <a:r>
              <a:rPr lang="en-US" sz="1800" b="0" i="0" u="none" strike="noStrike" baseline="0">
                <a:latin typeface="Georgia" panose="02040502050405020303" pitchFamily="18" charset="0"/>
              </a:rPr>
              <a:t>) train a bigger network and (ii) get more data.</a:t>
            </a:r>
            <a:endParaRPr lang="en-US">
              <a:solidFill>
                <a:schemeClr val="tx1"/>
              </a:solidFill>
            </a:endParaRPr>
          </a:p>
          <a:p>
            <a:endParaRPr lang="it-IT" altLang="it-IT"/>
          </a:p>
        </p:txBody>
      </p:sp>
    </p:spTree>
    <p:extLst>
      <p:ext uri="{BB962C8B-B14F-4D97-AF65-F5344CB8AC3E}">
        <p14:creationId xmlns:p14="http://schemas.microsoft.com/office/powerpoint/2010/main" val="29697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Analyzing images of products on a production line to automatically classify them. This is image classification, typically performed using convolutional neural networks (CNNs) 2. Detecting tumors in brain scans. This is semantic segmentation, where each pixel in the image is classified (as we want to determine the exact location and shape of tumors), typically using CNNs as well. 3. Automatically classifying news articles This is natural language processing (NLP), and more specifically text classification, which can be tackled using recurrent neural networks (RNNs), CNNs, Transformers. 4. Automatically flagging offensive comments on discussion forums. This is also text classification, using the same NLP tools. 5. Summarizing long documents automatically. This is a branch of NLP called text summarization, again using the same tools. 6. Creating a chatbot or a personal assistant This involves many NLP components, including natural language understanding (NLU) and question-answering modules. 7. Forecasting your company’s revenue next year, based on many performance metrics This is a regression task (i.e., predicting values) that may be tackled using any regression model, such as a Linear Regression or Polynomial Regression model , a regression SVM, a regression Random Forest, or an artificial neural network. If you want to take into account sequences of past performance metrics, you may want to use RNNs, CNNs, or Transformers. 8. Making your app react to voice commands This is speech recognition, which requires processing audio samples: since they are long and complex sequences, they are typically processed using RNNs, CNNs, or Transformers (see Chapters 15 and 16). 9. Detecting credit card fraud This is anomaly detection. 10. Segmenting clients based on their purchases so that you can design a different marketing strategy for each segment. This is clustering. 11. Representing a complex, high-dimensional dataset in a clear and insightful diagram This is data visualization, often involving dimensionality reduction techniques. 12. Recommending a product that a client may be interested in, based on past purchases. This is a recommender system. One approach is to feed past purchases (and other information about the client) to an artificial neural network and get it to output the most likely next purchase. This neural network would typically be trained on past sequences of purchases across all clients. 13. Building an intelligent bot for a game. This is often tackled using Reinforcement Learning which is a branch of Machine Learning that trains agents (such as bots) to pick the actions that will maximize their rewards over time (e.g., a bot may get a reward every time the player loses some life points), within a given environment (such as the game). The famous AlphaGo program that beat the world champion at the game of Go was built using RL.</a:t>
            </a:r>
            <a:endParaRPr lang="it-IT" altLang="it-IT"/>
          </a:p>
        </p:txBody>
      </p:sp>
    </p:spTree>
    <p:extLst>
      <p:ext uri="{BB962C8B-B14F-4D97-AF65-F5344CB8AC3E}">
        <p14:creationId xmlns:p14="http://schemas.microsoft.com/office/powerpoint/2010/main" val="76627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907609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it-IT">
                <a:hlinkClick r:id="rId3"/>
              </a:rPr>
              <a:t>https://data-flair.training/blogs/advantages-and-disadvantages-of-machine-learning/</a:t>
            </a:r>
            <a:endParaRPr lang="it-IT"/>
          </a:p>
          <a:p>
            <a:endParaRPr lang="it-IT"/>
          </a:p>
          <a:p>
            <a:r>
              <a:rPr lang="it-IT">
                <a:latin typeface="Times New Roman"/>
                <a:cs typeface="Times New Roman"/>
              </a:rPr>
              <a:t>1. </a:t>
            </a:r>
            <a:r>
              <a:rPr lang="it-IT" err="1">
                <a:latin typeface="Times New Roman"/>
                <a:cs typeface="Times New Roman"/>
              </a:rPr>
              <a:t>Easily</a:t>
            </a:r>
            <a:r>
              <a:rPr lang="it-IT">
                <a:latin typeface="Times New Roman"/>
                <a:cs typeface="Times New Roman"/>
              </a:rPr>
              <a:t> </a:t>
            </a:r>
            <a:r>
              <a:rPr lang="it-IT" err="1">
                <a:latin typeface="Times New Roman"/>
                <a:cs typeface="Times New Roman"/>
              </a:rPr>
              <a:t>identifies</a:t>
            </a:r>
            <a:r>
              <a:rPr lang="it-IT">
                <a:latin typeface="Times New Roman"/>
                <a:cs typeface="Times New Roman"/>
              </a:rPr>
              <a:t> trends and patterns</a:t>
            </a:r>
            <a:endParaRPr lang="it-IT"/>
          </a:p>
          <a:p>
            <a:r>
              <a:rPr lang="it-IT">
                <a:latin typeface="Times New Roman"/>
                <a:cs typeface="Times New Roman"/>
              </a:rPr>
              <a:t>Machine Learning can review large </a:t>
            </a:r>
            <a:r>
              <a:rPr lang="it-IT" err="1">
                <a:latin typeface="Times New Roman"/>
                <a:cs typeface="Times New Roman"/>
              </a:rPr>
              <a:t>volumes</a:t>
            </a:r>
            <a:r>
              <a:rPr lang="it-IT">
                <a:latin typeface="Times New Roman"/>
                <a:cs typeface="Times New Roman"/>
              </a:rPr>
              <a:t> of data and </a:t>
            </a:r>
            <a:r>
              <a:rPr lang="it-IT" err="1">
                <a:latin typeface="Times New Roman"/>
                <a:cs typeface="Times New Roman"/>
              </a:rPr>
              <a:t>discover</a:t>
            </a:r>
            <a:r>
              <a:rPr lang="it-IT">
                <a:latin typeface="Times New Roman"/>
                <a:cs typeface="Times New Roman"/>
              </a:rPr>
              <a:t> </a:t>
            </a:r>
            <a:r>
              <a:rPr lang="it-IT" err="1">
                <a:latin typeface="Times New Roman"/>
                <a:cs typeface="Times New Roman"/>
              </a:rPr>
              <a:t>specific</a:t>
            </a:r>
            <a:r>
              <a:rPr lang="it-IT">
                <a:latin typeface="Times New Roman"/>
                <a:cs typeface="Times New Roman"/>
              </a:rPr>
              <a:t> trends and patterns </a:t>
            </a:r>
            <a:r>
              <a:rPr lang="it-IT" err="1">
                <a:latin typeface="Times New Roman"/>
                <a:cs typeface="Times New Roman"/>
              </a:rPr>
              <a:t>that</a:t>
            </a:r>
            <a:r>
              <a:rPr lang="it-IT">
                <a:latin typeface="Times New Roman"/>
                <a:cs typeface="Times New Roman"/>
              </a:rPr>
              <a:t> </a:t>
            </a:r>
            <a:r>
              <a:rPr lang="it-IT" err="1">
                <a:latin typeface="Times New Roman"/>
                <a:cs typeface="Times New Roman"/>
              </a:rPr>
              <a:t>would</a:t>
            </a:r>
            <a:r>
              <a:rPr lang="it-IT">
                <a:latin typeface="Times New Roman"/>
                <a:cs typeface="Times New Roman"/>
              </a:rPr>
              <a:t> </a:t>
            </a:r>
            <a:r>
              <a:rPr lang="it-IT" err="1">
                <a:latin typeface="Times New Roman"/>
                <a:cs typeface="Times New Roman"/>
              </a:rPr>
              <a:t>not</a:t>
            </a:r>
            <a:r>
              <a:rPr lang="it-IT">
                <a:latin typeface="Times New Roman"/>
                <a:cs typeface="Times New Roman"/>
              </a:rPr>
              <a:t> be </a:t>
            </a:r>
            <a:r>
              <a:rPr lang="it-IT" err="1">
                <a:latin typeface="Times New Roman"/>
                <a:cs typeface="Times New Roman"/>
              </a:rPr>
              <a:t>apparent</a:t>
            </a:r>
            <a:r>
              <a:rPr lang="it-IT">
                <a:latin typeface="Times New Roman"/>
                <a:cs typeface="Times New Roman"/>
              </a:rPr>
              <a:t> to </a:t>
            </a:r>
            <a:r>
              <a:rPr lang="it-IT" err="1">
                <a:latin typeface="Times New Roman"/>
                <a:cs typeface="Times New Roman"/>
              </a:rPr>
              <a:t>humans</a:t>
            </a:r>
            <a:r>
              <a:rPr lang="it-IT">
                <a:latin typeface="Times New Roman"/>
                <a:cs typeface="Times New Roman"/>
              </a:rPr>
              <a:t>. For </a:t>
            </a:r>
            <a:r>
              <a:rPr lang="it-IT" err="1">
                <a:latin typeface="Times New Roman"/>
                <a:cs typeface="Times New Roman"/>
              </a:rPr>
              <a:t>instance</a:t>
            </a:r>
            <a:r>
              <a:rPr lang="it-IT">
                <a:latin typeface="Times New Roman"/>
                <a:cs typeface="Times New Roman"/>
              </a:rPr>
              <a:t>, for an e-commerce website like Amazon,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serves</a:t>
            </a:r>
            <a:r>
              <a:rPr lang="it-IT">
                <a:latin typeface="Times New Roman"/>
                <a:cs typeface="Times New Roman"/>
              </a:rPr>
              <a:t> to </a:t>
            </a:r>
            <a:r>
              <a:rPr lang="it-IT" err="1">
                <a:latin typeface="Times New Roman"/>
                <a:cs typeface="Times New Roman"/>
              </a:rPr>
              <a:t>understand</a:t>
            </a:r>
            <a:r>
              <a:rPr lang="it-IT">
                <a:latin typeface="Times New Roman"/>
                <a:cs typeface="Times New Roman"/>
              </a:rPr>
              <a:t> the browsing </a:t>
            </a:r>
            <a:r>
              <a:rPr lang="it-IT" err="1">
                <a:latin typeface="Times New Roman"/>
                <a:cs typeface="Times New Roman"/>
              </a:rPr>
              <a:t>behaviors</a:t>
            </a:r>
            <a:r>
              <a:rPr lang="it-IT">
                <a:latin typeface="Times New Roman"/>
                <a:cs typeface="Times New Roman"/>
              </a:rPr>
              <a:t> and </a:t>
            </a:r>
            <a:r>
              <a:rPr lang="it-IT" err="1">
                <a:latin typeface="Times New Roman"/>
                <a:cs typeface="Times New Roman"/>
              </a:rPr>
              <a:t>purchase</a:t>
            </a:r>
            <a:r>
              <a:rPr lang="it-IT">
                <a:latin typeface="Times New Roman"/>
                <a:cs typeface="Times New Roman"/>
              </a:rPr>
              <a:t> histories of </a:t>
            </a:r>
            <a:r>
              <a:rPr lang="it-IT" err="1">
                <a:latin typeface="Times New Roman"/>
                <a:cs typeface="Times New Roman"/>
              </a:rPr>
              <a:t>its</a:t>
            </a:r>
            <a:r>
              <a:rPr lang="it-IT">
                <a:latin typeface="Times New Roman"/>
                <a:cs typeface="Times New Roman"/>
              </a:rPr>
              <a:t> users to help </a:t>
            </a:r>
            <a:r>
              <a:rPr lang="it-IT" err="1">
                <a:latin typeface="Times New Roman"/>
                <a:cs typeface="Times New Roman"/>
              </a:rPr>
              <a:t>cater</a:t>
            </a:r>
            <a:r>
              <a:rPr lang="it-IT">
                <a:latin typeface="Times New Roman"/>
                <a:cs typeface="Times New Roman"/>
              </a:rPr>
              <a:t> to the </a:t>
            </a:r>
            <a:r>
              <a:rPr lang="it-IT" err="1">
                <a:latin typeface="Times New Roman"/>
                <a:cs typeface="Times New Roman"/>
              </a:rPr>
              <a:t>right</a:t>
            </a:r>
            <a:r>
              <a:rPr lang="it-IT">
                <a:latin typeface="Times New Roman"/>
                <a:cs typeface="Times New Roman"/>
              </a:rPr>
              <a:t> products, deals, and </a:t>
            </a:r>
            <a:r>
              <a:rPr lang="it-IT" err="1">
                <a:latin typeface="Times New Roman"/>
                <a:cs typeface="Times New Roman"/>
              </a:rPr>
              <a:t>reminders</a:t>
            </a:r>
            <a:r>
              <a:rPr lang="it-IT">
                <a:latin typeface="Times New Roman"/>
                <a:cs typeface="Times New Roman"/>
              </a:rPr>
              <a:t> </a:t>
            </a:r>
            <a:r>
              <a:rPr lang="it-IT" err="1">
                <a:latin typeface="Times New Roman"/>
                <a:cs typeface="Times New Roman"/>
              </a:rPr>
              <a:t>relevant</a:t>
            </a:r>
            <a:r>
              <a:rPr lang="it-IT">
                <a:latin typeface="Times New Roman"/>
                <a:cs typeface="Times New Roman"/>
              </a:rPr>
              <a:t> to </a:t>
            </a:r>
            <a:r>
              <a:rPr lang="it-IT" err="1">
                <a:latin typeface="Times New Roman"/>
                <a:cs typeface="Times New Roman"/>
              </a:rPr>
              <a:t>them</a:t>
            </a:r>
            <a:r>
              <a:rPr lang="it-IT">
                <a:latin typeface="Times New Roman"/>
                <a:cs typeface="Times New Roman"/>
              </a:rPr>
              <a:t>.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uses</a:t>
            </a:r>
            <a:r>
              <a:rPr lang="it-IT">
                <a:latin typeface="Times New Roman"/>
                <a:cs typeface="Times New Roman"/>
              </a:rPr>
              <a:t> the </a:t>
            </a:r>
            <a:r>
              <a:rPr lang="it-IT" err="1">
                <a:latin typeface="Times New Roman"/>
                <a:cs typeface="Times New Roman"/>
              </a:rPr>
              <a:t>results</a:t>
            </a:r>
            <a:r>
              <a:rPr lang="it-IT">
                <a:latin typeface="Times New Roman"/>
                <a:cs typeface="Times New Roman"/>
              </a:rPr>
              <a:t> to </a:t>
            </a:r>
            <a:r>
              <a:rPr lang="it-IT" err="1">
                <a:latin typeface="Times New Roman"/>
                <a:cs typeface="Times New Roman"/>
              </a:rPr>
              <a:t>reveal</a:t>
            </a:r>
            <a:r>
              <a:rPr lang="it-IT">
                <a:latin typeface="Times New Roman"/>
                <a:cs typeface="Times New Roman"/>
              </a:rPr>
              <a:t> </a:t>
            </a:r>
            <a:r>
              <a:rPr lang="it-IT" err="1">
                <a:latin typeface="Times New Roman"/>
                <a:cs typeface="Times New Roman"/>
              </a:rPr>
              <a:t>relevant</a:t>
            </a:r>
            <a:r>
              <a:rPr lang="it-IT">
                <a:latin typeface="Times New Roman"/>
                <a:cs typeface="Times New Roman"/>
              </a:rPr>
              <a:t> advertisements to </a:t>
            </a:r>
            <a:r>
              <a:rPr lang="it-IT" err="1">
                <a:latin typeface="Times New Roman"/>
                <a:cs typeface="Times New Roman"/>
              </a:rPr>
              <a:t>them</a:t>
            </a:r>
            <a:r>
              <a:rPr lang="it-IT">
                <a:latin typeface="Times New Roman"/>
                <a:cs typeface="Times New Roman"/>
              </a:rPr>
              <a:t>.</a:t>
            </a:r>
          </a:p>
          <a:p>
            <a:endParaRPr lang="it-IT">
              <a:cs typeface="Times New Roman"/>
            </a:endParaRPr>
          </a:p>
          <a:p>
            <a:r>
              <a:rPr lang="it-IT">
                <a:latin typeface="Times New Roman"/>
                <a:cs typeface="Times New Roman"/>
              </a:rPr>
              <a:t>2. No human </a:t>
            </a:r>
            <a:r>
              <a:rPr lang="it-IT" err="1">
                <a:latin typeface="Times New Roman"/>
                <a:cs typeface="Times New Roman"/>
              </a:rPr>
              <a:t>intervention</a:t>
            </a:r>
            <a:r>
              <a:rPr lang="it-IT">
                <a:latin typeface="Times New Roman"/>
                <a:cs typeface="Times New Roman"/>
              </a:rPr>
              <a:t> </a:t>
            </a:r>
            <a:r>
              <a:rPr lang="it-IT" err="1">
                <a:latin typeface="Times New Roman"/>
                <a:cs typeface="Times New Roman"/>
              </a:rPr>
              <a:t>needed</a:t>
            </a:r>
            <a:r>
              <a:rPr lang="it-IT">
                <a:latin typeface="Times New Roman"/>
                <a:cs typeface="Times New Roman"/>
              </a:rPr>
              <a:t> (</a:t>
            </a:r>
            <a:r>
              <a:rPr lang="it-IT" err="1">
                <a:latin typeface="Times New Roman"/>
                <a:cs typeface="Times New Roman"/>
              </a:rPr>
              <a:t>automation</a:t>
            </a:r>
            <a:r>
              <a:rPr lang="it-IT">
                <a:latin typeface="Times New Roman"/>
                <a:cs typeface="Times New Roman"/>
              </a:rPr>
              <a:t>)</a:t>
            </a:r>
          </a:p>
          <a:p>
            <a:r>
              <a:rPr lang="it-IT">
                <a:latin typeface="Times New Roman"/>
                <a:cs typeface="Times New Roman"/>
              </a:rPr>
              <a:t>With ML, </a:t>
            </a:r>
            <a:r>
              <a:rPr lang="it-IT" err="1">
                <a:latin typeface="Times New Roman"/>
                <a:cs typeface="Times New Roman"/>
              </a:rPr>
              <a:t>you</a:t>
            </a:r>
            <a:r>
              <a:rPr lang="it-IT">
                <a:latin typeface="Times New Roman"/>
                <a:cs typeface="Times New Roman"/>
              </a:rPr>
              <a:t> </a:t>
            </a:r>
            <a:r>
              <a:rPr lang="it-IT" err="1">
                <a:latin typeface="Times New Roman"/>
                <a:cs typeface="Times New Roman"/>
              </a:rPr>
              <a:t>don’t</a:t>
            </a:r>
            <a:r>
              <a:rPr lang="it-IT">
                <a:latin typeface="Times New Roman"/>
                <a:cs typeface="Times New Roman"/>
              </a:rPr>
              <a:t> </a:t>
            </a:r>
            <a:r>
              <a:rPr lang="it-IT" err="1">
                <a:latin typeface="Times New Roman"/>
                <a:cs typeface="Times New Roman"/>
              </a:rPr>
              <a:t>need</a:t>
            </a:r>
            <a:r>
              <a:rPr lang="it-IT">
                <a:latin typeface="Times New Roman"/>
                <a:cs typeface="Times New Roman"/>
              </a:rPr>
              <a:t> to </a:t>
            </a:r>
            <a:r>
              <a:rPr lang="it-IT" err="1">
                <a:latin typeface="Times New Roman"/>
                <a:cs typeface="Times New Roman"/>
              </a:rPr>
              <a:t>babysit</a:t>
            </a:r>
            <a:r>
              <a:rPr lang="it-IT">
                <a:latin typeface="Times New Roman"/>
                <a:cs typeface="Times New Roman"/>
              </a:rPr>
              <a:t> </a:t>
            </a:r>
            <a:r>
              <a:rPr lang="it-IT" err="1">
                <a:latin typeface="Times New Roman"/>
                <a:cs typeface="Times New Roman"/>
              </a:rPr>
              <a:t>your</a:t>
            </a:r>
            <a:r>
              <a:rPr lang="it-IT">
                <a:latin typeface="Times New Roman"/>
                <a:cs typeface="Times New Roman"/>
              </a:rPr>
              <a:t> project </a:t>
            </a:r>
            <a:r>
              <a:rPr lang="it-IT" err="1">
                <a:latin typeface="Times New Roman"/>
                <a:cs typeface="Times New Roman"/>
              </a:rPr>
              <a:t>every</a:t>
            </a:r>
            <a:r>
              <a:rPr lang="it-IT">
                <a:latin typeface="Times New Roman"/>
                <a:cs typeface="Times New Roman"/>
              </a:rPr>
              <a:t> step of the way. </a:t>
            </a:r>
            <a:r>
              <a:rPr lang="it-IT" err="1">
                <a:latin typeface="Times New Roman"/>
                <a:cs typeface="Times New Roman"/>
              </a:rPr>
              <a:t>Since</a:t>
            </a:r>
            <a:r>
              <a:rPr lang="it-IT">
                <a:latin typeface="Times New Roman"/>
                <a:cs typeface="Times New Roman"/>
              </a:rPr>
              <a:t>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means</a:t>
            </a:r>
            <a:r>
              <a:rPr lang="it-IT">
                <a:latin typeface="Times New Roman"/>
                <a:cs typeface="Times New Roman"/>
              </a:rPr>
              <a:t> giving machines the </a:t>
            </a:r>
            <a:r>
              <a:rPr lang="it-IT" err="1">
                <a:latin typeface="Times New Roman"/>
                <a:cs typeface="Times New Roman"/>
              </a:rPr>
              <a:t>ability</a:t>
            </a:r>
            <a:r>
              <a:rPr lang="it-IT">
                <a:latin typeface="Times New Roman"/>
                <a:cs typeface="Times New Roman"/>
              </a:rPr>
              <a:t> to </a:t>
            </a:r>
            <a:r>
              <a:rPr lang="it-IT" err="1">
                <a:latin typeface="Times New Roman"/>
                <a:cs typeface="Times New Roman"/>
              </a:rPr>
              <a:t>learn</a:t>
            </a:r>
            <a:r>
              <a:rPr lang="it-IT">
                <a:latin typeface="Times New Roman"/>
                <a:cs typeface="Times New Roman"/>
              </a:rPr>
              <a:t>,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lets</a:t>
            </a:r>
            <a:r>
              <a:rPr lang="it-IT">
                <a:latin typeface="Times New Roman"/>
                <a:cs typeface="Times New Roman"/>
              </a:rPr>
              <a:t> </a:t>
            </a:r>
            <a:r>
              <a:rPr lang="it-IT" err="1">
                <a:latin typeface="Times New Roman"/>
                <a:cs typeface="Times New Roman"/>
              </a:rPr>
              <a:t>them</a:t>
            </a:r>
            <a:r>
              <a:rPr lang="it-IT">
                <a:latin typeface="Times New Roman"/>
                <a:cs typeface="Times New Roman"/>
              </a:rPr>
              <a:t> make </a:t>
            </a:r>
            <a:r>
              <a:rPr lang="it-IT" err="1">
                <a:latin typeface="Times New Roman"/>
                <a:cs typeface="Times New Roman"/>
              </a:rPr>
              <a:t>predictions</a:t>
            </a:r>
            <a:r>
              <a:rPr lang="it-IT">
                <a:latin typeface="Times New Roman"/>
                <a:cs typeface="Times New Roman"/>
              </a:rPr>
              <a:t> and </a:t>
            </a:r>
            <a:r>
              <a:rPr lang="it-IT" err="1">
                <a:latin typeface="Times New Roman"/>
                <a:cs typeface="Times New Roman"/>
              </a:rPr>
              <a:t>also</a:t>
            </a:r>
            <a:r>
              <a:rPr lang="it-IT">
                <a:latin typeface="Times New Roman"/>
                <a:cs typeface="Times New Roman"/>
              </a:rPr>
              <a:t> </a:t>
            </a:r>
            <a:r>
              <a:rPr lang="it-IT" err="1">
                <a:latin typeface="Times New Roman"/>
                <a:cs typeface="Times New Roman"/>
              </a:rPr>
              <a:t>improve</a:t>
            </a:r>
            <a:r>
              <a:rPr lang="it-IT">
                <a:latin typeface="Times New Roman"/>
                <a:cs typeface="Times New Roman"/>
              </a:rPr>
              <a:t> the </a:t>
            </a:r>
            <a:r>
              <a:rPr lang="it-IT" err="1">
                <a:latin typeface="Times New Roman"/>
                <a:cs typeface="Times New Roman"/>
              </a:rPr>
              <a:t>algorithms</a:t>
            </a:r>
            <a:r>
              <a:rPr lang="it-IT">
                <a:latin typeface="Times New Roman"/>
                <a:cs typeface="Times New Roman"/>
              </a:rPr>
              <a:t> on </a:t>
            </a:r>
            <a:r>
              <a:rPr lang="it-IT" err="1">
                <a:latin typeface="Times New Roman"/>
                <a:cs typeface="Times New Roman"/>
              </a:rPr>
              <a:t>their</a:t>
            </a:r>
            <a:r>
              <a:rPr lang="it-IT">
                <a:latin typeface="Times New Roman"/>
                <a:cs typeface="Times New Roman"/>
              </a:rPr>
              <a:t> </a:t>
            </a:r>
            <a:r>
              <a:rPr lang="it-IT" err="1">
                <a:latin typeface="Times New Roman"/>
                <a:cs typeface="Times New Roman"/>
              </a:rPr>
              <a:t>own</a:t>
            </a:r>
            <a:r>
              <a:rPr lang="it-IT">
                <a:latin typeface="Times New Roman"/>
                <a:cs typeface="Times New Roman"/>
              </a:rPr>
              <a:t>. A common </a:t>
            </a:r>
            <a:r>
              <a:rPr lang="it-IT" err="1">
                <a:latin typeface="Times New Roman"/>
                <a:cs typeface="Times New Roman"/>
              </a:rPr>
              <a:t>example</a:t>
            </a:r>
            <a:r>
              <a:rPr lang="it-IT">
                <a:latin typeface="Times New Roman"/>
                <a:cs typeface="Times New Roman"/>
              </a:rPr>
              <a:t> of </a:t>
            </a:r>
            <a:r>
              <a:rPr lang="it-IT" err="1">
                <a:latin typeface="Times New Roman"/>
                <a:cs typeface="Times New Roman"/>
              </a:rPr>
              <a:t>this</a:t>
            </a:r>
            <a:r>
              <a:rPr lang="it-IT">
                <a:latin typeface="Times New Roman"/>
                <a:cs typeface="Times New Roman"/>
              </a:rPr>
              <a:t> </a:t>
            </a:r>
            <a:r>
              <a:rPr lang="it-IT" err="1">
                <a:latin typeface="Times New Roman"/>
                <a:cs typeface="Times New Roman"/>
              </a:rPr>
              <a:t>is</a:t>
            </a:r>
            <a:r>
              <a:rPr lang="it-IT">
                <a:latin typeface="Times New Roman"/>
                <a:cs typeface="Times New Roman"/>
              </a:rPr>
              <a:t> anti-virus softwares; </a:t>
            </a:r>
            <a:r>
              <a:rPr lang="it-IT" err="1">
                <a:latin typeface="Times New Roman"/>
                <a:cs typeface="Times New Roman"/>
              </a:rPr>
              <a:t>they</a:t>
            </a:r>
            <a:r>
              <a:rPr lang="it-IT">
                <a:latin typeface="Times New Roman"/>
                <a:cs typeface="Times New Roman"/>
              </a:rPr>
              <a:t> </a:t>
            </a:r>
            <a:r>
              <a:rPr lang="it-IT" err="1">
                <a:latin typeface="Times New Roman"/>
                <a:cs typeface="Times New Roman"/>
              </a:rPr>
              <a:t>learn</a:t>
            </a:r>
            <a:r>
              <a:rPr lang="it-IT">
                <a:latin typeface="Times New Roman"/>
                <a:cs typeface="Times New Roman"/>
              </a:rPr>
              <a:t> to filter new </a:t>
            </a:r>
            <a:r>
              <a:rPr lang="it-IT" err="1">
                <a:latin typeface="Times New Roman"/>
                <a:cs typeface="Times New Roman"/>
              </a:rPr>
              <a:t>threats</a:t>
            </a:r>
            <a:r>
              <a:rPr lang="it-IT">
                <a:latin typeface="Times New Roman"/>
                <a:cs typeface="Times New Roman"/>
              </a:rPr>
              <a:t> </a:t>
            </a:r>
            <a:r>
              <a:rPr lang="it-IT" err="1">
                <a:latin typeface="Times New Roman"/>
                <a:cs typeface="Times New Roman"/>
              </a:rPr>
              <a:t>as</a:t>
            </a:r>
            <a:r>
              <a:rPr lang="it-IT">
                <a:latin typeface="Times New Roman"/>
                <a:cs typeface="Times New Roman"/>
              </a:rPr>
              <a:t> </a:t>
            </a:r>
            <a:r>
              <a:rPr lang="it-IT" err="1">
                <a:latin typeface="Times New Roman"/>
                <a:cs typeface="Times New Roman"/>
              </a:rPr>
              <a:t>they</a:t>
            </a:r>
            <a:r>
              <a:rPr lang="it-IT">
                <a:latin typeface="Times New Roman"/>
                <a:cs typeface="Times New Roman"/>
              </a:rPr>
              <a:t> are </a:t>
            </a:r>
            <a:r>
              <a:rPr lang="it-IT" err="1">
                <a:latin typeface="Times New Roman"/>
                <a:cs typeface="Times New Roman"/>
              </a:rPr>
              <a:t>recognized</a:t>
            </a:r>
            <a:r>
              <a:rPr lang="it-IT">
                <a:latin typeface="Times New Roman"/>
                <a:cs typeface="Times New Roman"/>
              </a:rPr>
              <a:t>. ML </a:t>
            </a:r>
            <a:r>
              <a:rPr lang="it-IT" err="1">
                <a:latin typeface="Times New Roman"/>
                <a:cs typeface="Times New Roman"/>
              </a:rPr>
              <a:t>is</a:t>
            </a:r>
            <a:r>
              <a:rPr lang="it-IT">
                <a:latin typeface="Times New Roman"/>
                <a:cs typeface="Times New Roman"/>
              </a:rPr>
              <a:t> </a:t>
            </a:r>
            <a:r>
              <a:rPr lang="it-IT" err="1">
                <a:latin typeface="Times New Roman"/>
                <a:cs typeface="Times New Roman"/>
              </a:rPr>
              <a:t>also</a:t>
            </a:r>
            <a:r>
              <a:rPr lang="it-IT">
                <a:latin typeface="Times New Roman"/>
                <a:cs typeface="Times New Roman"/>
              </a:rPr>
              <a:t> good </a:t>
            </a:r>
            <a:r>
              <a:rPr lang="it-IT" err="1">
                <a:latin typeface="Times New Roman"/>
                <a:cs typeface="Times New Roman"/>
              </a:rPr>
              <a:t>at</a:t>
            </a:r>
            <a:r>
              <a:rPr lang="it-IT">
                <a:latin typeface="Times New Roman"/>
                <a:cs typeface="Times New Roman"/>
              </a:rPr>
              <a:t> </a:t>
            </a:r>
            <a:r>
              <a:rPr lang="it-IT" err="1">
                <a:latin typeface="Times New Roman"/>
                <a:cs typeface="Times New Roman"/>
              </a:rPr>
              <a:t>recognizing</a:t>
            </a:r>
            <a:r>
              <a:rPr lang="it-IT">
                <a:latin typeface="Times New Roman"/>
                <a:cs typeface="Times New Roman"/>
              </a:rPr>
              <a:t> spam.</a:t>
            </a:r>
          </a:p>
          <a:p>
            <a:endParaRPr lang="it-IT">
              <a:cs typeface="Times New Roman"/>
            </a:endParaRPr>
          </a:p>
          <a:p>
            <a:r>
              <a:rPr lang="it-IT">
                <a:latin typeface="Times New Roman"/>
                <a:cs typeface="Times New Roman"/>
              </a:rPr>
              <a:t>3. </a:t>
            </a:r>
            <a:r>
              <a:rPr lang="it-IT" err="1">
                <a:latin typeface="Times New Roman"/>
                <a:cs typeface="Times New Roman"/>
              </a:rPr>
              <a:t>Continuous</a:t>
            </a:r>
            <a:r>
              <a:rPr lang="it-IT">
                <a:latin typeface="Times New Roman"/>
                <a:cs typeface="Times New Roman"/>
              </a:rPr>
              <a:t> </a:t>
            </a:r>
            <a:r>
              <a:rPr lang="it-IT" err="1">
                <a:latin typeface="Times New Roman"/>
                <a:cs typeface="Times New Roman"/>
              </a:rPr>
              <a:t>Improvement</a:t>
            </a:r>
            <a:endParaRPr lang="it-IT">
              <a:latin typeface="Times New Roman"/>
              <a:cs typeface="Times New Roman"/>
            </a:endParaRPr>
          </a:p>
          <a:p>
            <a:r>
              <a:rPr lang="it-IT" err="1">
                <a:latin typeface="Times New Roman"/>
                <a:cs typeface="Times New Roman"/>
              </a:rPr>
              <a:t>As</a:t>
            </a:r>
            <a:r>
              <a:rPr lang="it-IT">
                <a:latin typeface="Times New Roman"/>
                <a:cs typeface="Times New Roman"/>
              </a:rPr>
              <a:t> </a:t>
            </a:r>
            <a:r>
              <a:rPr lang="it-IT" b="1" u="sng">
                <a:latin typeface="Times New Roman"/>
                <a:cs typeface="Times New Roman"/>
                <a:hlinkClick r:id="rId4"/>
              </a:rPr>
              <a:t>ML algorithms</a:t>
            </a:r>
            <a:r>
              <a:rPr lang="it-IT">
                <a:latin typeface="Times New Roman"/>
                <a:cs typeface="Times New Roman"/>
              </a:rPr>
              <a:t> gain </a:t>
            </a:r>
            <a:r>
              <a:rPr lang="it-IT" err="1">
                <a:latin typeface="Times New Roman"/>
                <a:cs typeface="Times New Roman"/>
              </a:rPr>
              <a:t>experience</a:t>
            </a:r>
            <a:r>
              <a:rPr lang="it-IT">
                <a:latin typeface="Times New Roman"/>
                <a:cs typeface="Times New Roman"/>
              </a:rPr>
              <a:t>, </a:t>
            </a:r>
            <a:r>
              <a:rPr lang="it-IT" err="1">
                <a:latin typeface="Times New Roman"/>
                <a:cs typeface="Times New Roman"/>
              </a:rPr>
              <a:t>they</a:t>
            </a:r>
            <a:r>
              <a:rPr lang="it-IT">
                <a:latin typeface="Times New Roman"/>
                <a:cs typeface="Times New Roman"/>
              </a:rPr>
              <a:t> </a:t>
            </a:r>
            <a:r>
              <a:rPr lang="it-IT" err="1">
                <a:latin typeface="Times New Roman"/>
                <a:cs typeface="Times New Roman"/>
              </a:rPr>
              <a:t>keep</a:t>
            </a:r>
            <a:r>
              <a:rPr lang="it-IT">
                <a:latin typeface="Times New Roman"/>
                <a:cs typeface="Times New Roman"/>
              </a:rPr>
              <a:t> </a:t>
            </a:r>
            <a:r>
              <a:rPr lang="it-IT" err="1">
                <a:latin typeface="Times New Roman"/>
                <a:cs typeface="Times New Roman"/>
              </a:rPr>
              <a:t>improving</a:t>
            </a:r>
            <a:r>
              <a:rPr lang="it-IT">
                <a:latin typeface="Times New Roman"/>
                <a:cs typeface="Times New Roman"/>
              </a:rPr>
              <a:t> in </a:t>
            </a:r>
            <a:r>
              <a:rPr lang="it-IT" err="1">
                <a:latin typeface="Times New Roman"/>
                <a:cs typeface="Times New Roman"/>
              </a:rPr>
              <a:t>accuracy</a:t>
            </a:r>
            <a:r>
              <a:rPr lang="it-IT">
                <a:latin typeface="Times New Roman"/>
                <a:cs typeface="Times New Roman"/>
              </a:rPr>
              <a:t> and </a:t>
            </a:r>
            <a:r>
              <a:rPr lang="it-IT" err="1">
                <a:latin typeface="Times New Roman"/>
                <a:cs typeface="Times New Roman"/>
              </a:rPr>
              <a:t>efficiency</a:t>
            </a:r>
            <a:r>
              <a:rPr lang="it-IT">
                <a:latin typeface="Times New Roman"/>
                <a:cs typeface="Times New Roman"/>
              </a:rPr>
              <a:t>. </a:t>
            </a:r>
            <a:r>
              <a:rPr lang="it-IT" err="1">
                <a:latin typeface="Times New Roman"/>
                <a:cs typeface="Times New Roman"/>
              </a:rPr>
              <a:t>This</a:t>
            </a:r>
            <a:r>
              <a:rPr lang="it-IT">
                <a:latin typeface="Times New Roman"/>
                <a:cs typeface="Times New Roman"/>
              </a:rPr>
              <a:t> </a:t>
            </a:r>
            <a:r>
              <a:rPr lang="it-IT" err="1">
                <a:latin typeface="Times New Roman"/>
                <a:cs typeface="Times New Roman"/>
              </a:rPr>
              <a:t>lets</a:t>
            </a:r>
            <a:r>
              <a:rPr lang="it-IT">
                <a:latin typeface="Times New Roman"/>
                <a:cs typeface="Times New Roman"/>
              </a:rPr>
              <a:t> </a:t>
            </a:r>
            <a:r>
              <a:rPr lang="it-IT" err="1">
                <a:latin typeface="Times New Roman"/>
                <a:cs typeface="Times New Roman"/>
              </a:rPr>
              <a:t>them</a:t>
            </a:r>
            <a:r>
              <a:rPr lang="it-IT">
                <a:latin typeface="Times New Roman"/>
                <a:cs typeface="Times New Roman"/>
              </a:rPr>
              <a:t> make </a:t>
            </a:r>
            <a:r>
              <a:rPr lang="it-IT" err="1">
                <a:latin typeface="Times New Roman"/>
                <a:cs typeface="Times New Roman"/>
              </a:rPr>
              <a:t>better</a:t>
            </a:r>
            <a:r>
              <a:rPr lang="it-IT">
                <a:latin typeface="Times New Roman"/>
                <a:cs typeface="Times New Roman"/>
              </a:rPr>
              <a:t> </a:t>
            </a:r>
            <a:r>
              <a:rPr lang="it-IT" err="1">
                <a:latin typeface="Times New Roman"/>
                <a:cs typeface="Times New Roman"/>
              </a:rPr>
              <a:t>decisions</a:t>
            </a:r>
            <a:r>
              <a:rPr lang="it-IT">
                <a:latin typeface="Times New Roman"/>
                <a:cs typeface="Times New Roman"/>
              </a:rPr>
              <a:t>. </a:t>
            </a:r>
            <a:r>
              <a:rPr lang="it-IT" err="1">
                <a:latin typeface="Times New Roman"/>
                <a:cs typeface="Times New Roman"/>
              </a:rPr>
              <a:t>Say</a:t>
            </a:r>
            <a:r>
              <a:rPr lang="it-IT">
                <a:latin typeface="Times New Roman"/>
                <a:cs typeface="Times New Roman"/>
              </a:rPr>
              <a:t> </a:t>
            </a:r>
            <a:r>
              <a:rPr lang="it-IT" err="1">
                <a:latin typeface="Times New Roman"/>
                <a:cs typeface="Times New Roman"/>
              </a:rPr>
              <a:t>you</a:t>
            </a:r>
            <a:r>
              <a:rPr lang="it-IT">
                <a:latin typeface="Times New Roman"/>
                <a:cs typeface="Times New Roman"/>
              </a:rPr>
              <a:t> </a:t>
            </a:r>
            <a:r>
              <a:rPr lang="it-IT" err="1">
                <a:latin typeface="Times New Roman"/>
                <a:cs typeface="Times New Roman"/>
              </a:rPr>
              <a:t>need</a:t>
            </a:r>
            <a:r>
              <a:rPr lang="it-IT">
                <a:latin typeface="Times New Roman"/>
                <a:cs typeface="Times New Roman"/>
              </a:rPr>
              <a:t> to make a </a:t>
            </a:r>
            <a:r>
              <a:rPr lang="it-IT" err="1">
                <a:latin typeface="Times New Roman"/>
                <a:cs typeface="Times New Roman"/>
              </a:rPr>
              <a:t>weather</a:t>
            </a:r>
            <a:r>
              <a:rPr lang="it-IT">
                <a:latin typeface="Times New Roman"/>
                <a:cs typeface="Times New Roman"/>
              </a:rPr>
              <a:t> forecast model. </a:t>
            </a:r>
            <a:r>
              <a:rPr lang="it-IT" err="1">
                <a:latin typeface="Times New Roman"/>
                <a:cs typeface="Times New Roman"/>
              </a:rPr>
              <a:t>As</a:t>
            </a:r>
            <a:r>
              <a:rPr lang="it-IT">
                <a:latin typeface="Times New Roman"/>
                <a:cs typeface="Times New Roman"/>
              </a:rPr>
              <a:t> the </a:t>
            </a:r>
            <a:r>
              <a:rPr lang="it-IT" err="1">
                <a:latin typeface="Times New Roman"/>
                <a:cs typeface="Times New Roman"/>
              </a:rPr>
              <a:t>amount</a:t>
            </a:r>
            <a:r>
              <a:rPr lang="it-IT">
                <a:latin typeface="Times New Roman"/>
                <a:cs typeface="Times New Roman"/>
              </a:rPr>
              <a:t> of data </a:t>
            </a:r>
            <a:r>
              <a:rPr lang="it-IT" err="1">
                <a:latin typeface="Times New Roman"/>
                <a:cs typeface="Times New Roman"/>
              </a:rPr>
              <a:t>you</a:t>
            </a:r>
            <a:r>
              <a:rPr lang="it-IT">
                <a:latin typeface="Times New Roman"/>
                <a:cs typeface="Times New Roman"/>
              </a:rPr>
              <a:t> </a:t>
            </a:r>
            <a:r>
              <a:rPr lang="it-IT" err="1">
                <a:latin typeface="Times New Roman"/>
                <a:cs typeface="Times New Roman"/>
              </a:rPr>
              <a:t>have</a:t>
            </a:r>
            <a:r>
              <a:rPr lang="it-IT">
                <a:latin typeface="Times New Roman"/>
                <a:cs typeface="Times New Roman"/>
              </a:rPr>
              <a:t> </a:t>
            </a:r>
            <a:r>
              <a:rPr lang="it-IT" err="1">
                <a:latin typeface="Times New Roman"/>
                <a:cs typeface="Times New Roman"/>
              </a:rPr>
              <a:t>keeps</a:t>
            </a:r>
            <a:r>
              <a:rPr lang="it-IT">
                <a:latin typeface="Times New Roman"/>
                <a:cs typeface="Times New Roman"/>
              </a:rPr>
              <a:t> </a:t>
            </a:r>
            <a:r>
              <a:rPr lang="it-IT" err="1">
                <a:latin typeface="Times New Roman"/>
                <a:cs typeface="Times New Roman"/>
              </a:rPr>
              <a:t>growing</a:t>
            </a:r>
            <a:r>
              <a:rPr lang="it-IT">
                <a:latin typeface="Times New Roman"/>
                <a:cs typeface="Times New Roman"/>
              </a:rPr>
              <a:t>, </a:t>
            </a:r>
            <a:r>
              <a:rPr lang="it-IT" err="1">
                <a:latin typeface="Times New Roman"/>
                <a:cs typeface="Times New Roman"/>
              </a:rPr>
              <a:t>your</a:t>
            </a:r>
            <a:r>
              <a:rPr lang="it-IT">
                <a:latin typeface="Times New Roman"/>
                <a:cs typeface="Times New Roman"/>
              </a:rPr>
              <a:t> </a:t>
            </a:r>
            <a:r>
              <a:rPr lang="it-IT" err="1">
                <a:latin typeface="Times New Roman"/>
                <a:cs typeface="Times New Roman"/>
              </a:rPr>
              <a:t>algorithms</a:t>
            </a:r>
            <a:r>
              <a:rPr lang="it-IT">
                <a:latin typeface="Times New Roman"/>
                <a:cs typeface="Times New Roman"/>
              </a:rPr>
              <a:t> </a:t>
            </a:r>
            <a:r>
              <a:rPr lang="it-IT" err="1">
                <a:latin typeface="Times New Roman"/>
                <a:cs typeface="Times New Roman"/>
              </a:rPr>
              <a:t>learn</a:t>
            </a:r>
            <a:r>
              <a:rPr lang="it-IT">
                <a:latin typeface="Times New Roman"/>
                <a:cs typeface="Times New Roman"/>
              </a:rPr>
              <a:t> to make more accurate </a:t>
            </a:r>
            <a:r>
              <a:rPr lang="it-IT" err="1">
                <a:latin typeface="Times New Roman"/>
                <a:cs typeface="Times New Roman"/>
              </a:rPr>
              <a:t>predictions</a:t>
            </a:r>
            <a:r>
              <a:rPr lang="it-IT">
                <a:latin typeface="Times New Roman"/>
                <a:cs typeface="Times New Roman"/>
              </a:rPr>
              <a:t> </a:t>
            </a:r>
            <a:r>
              <a:rPr lang="it-IT" err="1">
                <a:latin typeface="Times New Roman"/>
                <a:cs typeface="Times New Roman"/>
              </a:rPr>
              <a:t>faster</a:t>
            </a:r>
            <a:r>
              <a:rPr lang="it-IT">
                <a:latin typeface="Times New Roman"/>
                <a:cs typeface="Times New Roman"/>
              </a:rPr>
              <a:t>.</a:t>
            </a:r>
          </a:p>
          <a:p>
            <a:endParaRPr lang="it-IT">
              <a:cs typeface="Times New Roman"/>
            </a:endParaRPr>
          </a:p>
          <a:p>
            <a:r>
              <a:rPr lang="it-IT">
                <a:latin typeface="Times New Roman"/>
                <a:cs typeface="Times New Roman"/>
              </a:rPr>
              <a:t>4. Handling multi-</a:t>
            </a:r>
            <a:r>
              <a:rPr lang="it-IT" err="1">
                <a:latin typeface="Times New Roman"/>
                <a:cs typeface="Times New Roman"/>
              </a:rPr>
              <a:t>dimensional</a:t>
            </a:r>
            <a:r>
              <a:rPr lang="it-IT">
                <a:latin typeface="Times New Roman"/>
                <a:cs typeface="Times New Roman"/>
              </a:rPr>
              <a:t> and multi-</a:t>
            </a:r>
            <a:r>
              <a:rPr lang="it-IT" err="1">
                <a:latin typeface="Times New Roman"/>
                <a:cs typeface="Times New Roman"/>
              </a:rPr>
              <a:t>variety</a:t>
            </a:r>
            <a:r>
              <a:rPr lang="it-IT">
                <a:latin typeface="Times New Roman"/>
                <a:cs typeface="Times New Roman"/>
              </a:rPr>
              <a:t> data</a:t>
            </a:r>
          </a:p>
          <a:p>
            <a:r>
              <a:rPr lang="it-IT">
                <a:latin typeface="Times New Roman"/>
                <a:cs typeface="Times New Roman"/>
              </a:rPr>
              <a:t>Machine Learning </a:t>
            </a:r>
            <a:r>
              <a:rPr lang="it-IT" err="1">
                <a:latin typeface="Times New Roman"/>
                <a:cs typeface="Times New Roman"/>
              </a:rPr>
              <a:t>algorithms</a:t>
            </a:r>
            <a:r>
              <a:rPr lang="it-IT">
                <a:latin typeface="Times New Roman"/>
                <a:cs typeface="Times New Roman"/>
              </a:rPr>
              <a:t> are good </a:t>
            </a:r>
            <a:r>
              <a:rPr lang="it-IT" err="1">
                <a:latin typeface="Times New Roman"/>
                <a:cs typeface="Times New Roman"/>
              </a:rPr>
              <a:t>at</a:t>
            </a:r>
            <a:r>
              <a:rPr lang="it-IT">
                <a:latin typeface="Times New Roman"/>
                <a:cs typeface="Times New Roman"/>
              </a:rPr>
              <a:t> </a:t>
            </a:r>
            <a:r>
              <a:rPr lang="it-IT" err="1">
                <a:latin typeface="Times New Roman"/>
                <a:cs typeface="Times New Roman"/>
              </a:rPr>
              <a:t>handling</a:t>
            </a:r>
            <a:r>
              <a:rPr lang="it-IT">
                <a:latin typeface="Times New Roman"/>
                <a:cs typeface="Times New Roman"/>
              </a:rPr>
              <a:t> data </a:t>
            </a:r>
            <a:r>
              <a:rPr lang="it-IT" err="1">
                <a:latin typeface="Times New Roman"/>
                <a:cs typeface="Times New Roman"/>
              </a:rPr>
              <a:t>that</a:t>
            </a:r>
            <a:r>
              <a:rPr lang="it-IT">
                <a:latin typeface="Times New Roman"/>
                <a:cs typeface="Times New Roman"/>
              </a:rPr>
              <a:t> are multi-</a:t>
            </a:r>
            <a:r>
              <a:rPr lang="it-IT" err="1">
                <a:latin typeface="Times New Roman"/>
                <a:cs typeface="Times New Roman"/>
              </a:rPr>
              <a:t>dimensional</a:t>
            </a:r>
            <a:r>
              <a:rPr lang="it-IT">
                <a:latin typeface="Times New Roman"/>
                <a:cs typeface="Times New Roman"/>
              </a:rPr>
              <a:t> and multi-</a:t>
            </a:r>
            <a:r>
              <a:rPr lang="it-IT" err="1">
                <a:latin typeface="Times New Roman"/>
                <a:cs typeface="Times New Roman"/>
              </a:rPr>
              <a:t>variety</a:t>
            </a:r>
            <a:r>
              <a:rPr lang="it-IT">
                <a:latin typeface="Times New Roman"/>
                <a:cs typeface="Times New Roman"/>
              </a:rPr>
              <a:t>, and </a:t>
            </a:r>
            <a:r>
              <a:rPr lang="it-IT" err="1">
                <a:latin typeface="Times New Roman"/>
                <a:cs typeface="Times New Roman"/>
              </a:rPr>
              <a:t>they</a:t>
            </a:r>
            <a:r>
              <a:rPr lang="it-IT">
                <a:latin typeface="Times New Roman"/>
                <a:cs typeface="Times New Roman"/>
              </a:rPr>
              <a:t> can do </a:t>
            </a:r>
            <a:r>
              <a:rPr lang="it-IT" err="1">
                <a:latin typeface="Times New Roman"/>
                <a:cs typeface="Times New Roman"/>
              </a:rPr>
              <a:t>this</a:t>
            </a:r>
            <a:r>
              <a:rPr lang="it-IT">
                <a:latin typeface="Times New Roman"/>
                <a:cs typeface="Times New Roman"/>
              </a:rPr>
              <a:t> in </a:t>
            </a:r>
            <a:r>
              <a:rPr lang="it-IT" err="1">
                <a:latin typeface="Times New Roman"/>
                <a:cs typeface="Times New Roman"/>
              </a:rPr>
              <a:t>dynamic</a:t>
            </a:r>
            <a:r>
              <a:rPr lang="it-IT">
                <a:latin typeface="Times New Roman"/>
                <a:cs typeface="Times New Roman"/>
              </a:rPr>
              <a:t> or </a:t>
            </a:r>
            <a:r>
              <a:rPr lang="it-IT" err="1">
                <a:latin typeface="Times New Roman"/>
                <a:cs typeface="Times New Roman"/>
              </a:rPr>
              <a:t>uncertain</a:t>
            </a:r>
            <a:r>
              <a:rPr lang="it-IT">
                <a:latin typeface="Times New Roman"/>
                <a:cs typeface="Times New Roman"/>
              </a:rPr>
              <a:t> </a:t>
            </a:r>
            <a:r>
              <a:rPr lang="it-IT" err="1">
                <a:latin typeface="Times New Roman"/>
                <a:cs typeface="Times New Roman"/>
              </a:rPr>
              <a:t>environments</a:t>
            </a:r>
            <a:r>
              <a:rPr lang="it-IT">
                <a:latin typeface="Times New Roman"/>
                <a:cs typeface="Times New Roman"/>
              </a:rPr>
              <a:t>.</a:t>
            </a:r>
          </a:p>
          <a:p>
            <a:endParaRPr lang="it-IT">
              <a:cs typeface="Times New Roman"/>
            </a:endParaRPr>
          </a:p>
          <a:p>
            <a:r>
              <a:rPr lang="it-IT">
                <a:latin typeface="Times New Roman"/>
                <a:cs typeface="Times New Roman"/>
              </a:rPr>
              <a:t>5. Wide Range of </a:t>
            </a:r>
            <a:r>
              <a:rPr lang="it-IT" err="1">
                <a:latin typeface="Times New Roman"/>
                <a:cs typeface="Times New Roman"/>
              </a:rPr>
              <a:t>Applicability</a:t>
            </a:r>
            <a:endParaRPr lang="it-IT">
              <a:latin typeface="Times New Roman"/>
              <a:cs typeface="Times New Roman"/>
            </a:endParaRPr>
          </a:p>
          <a:p>
            <a:r>
              <a:rPr lang="it-IT" err="1">
                <a:latin typeface="Times New Roman"/>
                <a:cs typeface="Times New Roman"/>
              </a:rPr>
              <a:t>This</a:t>
            </a:r>
            <a:r>
              <a:rPr lang="it-IT">
                <a:latin typeface="Times New Roman"/>
                <a:cs typeface="Times New Roman"/>
              </a:rPr>
              <a:t> </a:t>
            </a:r>
            <a:r>
              <a:rPr lang="it-IT" err="1">
                <a:latin typeface="Times New Roman"/>
                <a:cs typeface="Times New Roman"/>
              </a:rPr>
              <a:t>technology</a:t>
            </a:r>
            <a:r>
              <a:rPr lang="it-IT">
                <a:latin typeface="Times New Roman"/>
                <a:cs typeface="Times New Roman"/>
              </a:rPr>
              <a:t> </a:t>
            </a:r>
            <a:r>
              <a:rPr lang="it-IT" err="1">
                <a:latin typeface="Times New Roman"/>
                <a:cs typeface="Times New Roman"/>
              </a:rPr>
              <a:t>has</a:t>
            </a:r>
            <a:r>
              <a:rPr lang="it-IT">
                <a:latin typeface="Times New Roman"/>
                <a:cs typeface="Times New Roman"/>
              </a:rPr>
              <a:t> a </a:t>
            </a:r>
            <a:r>
              <a:rPr lang="it-IT" err="1">
                <a:latin typeface="Times New Roman"/>
                <a:cs typeface="Times New Roman"/>
              </a:rPr>
              <a:t>very</a:t>
            </a:r>
            <a:r>
              <a:rPr lang="it-IT">
                <a:latin typeface="Times New Roman"/>
                <a:cs typeface="Times New Roman"/>
              </a:rPr>
              <a:t> wide range of </a:t>
            </a:r>
            <a:r>
              <a:rPr lang="it-IT" err="1">
                <a:latin typeface="Times New Roman"/>
                <a:cs typeface="Times New Roman"/>
              </a:rPr>
              <a:t>applications</a:t>
            </a:r>
            <a:r>
              <a:rPr lang="it-IT">
                <a:latin typeface="Times New Roman"/>
                <a:cs typeface="Times New Roman"/>
              </a:rPr>
              <a:t>. Machine learning plays a </a:t>
            </a:r>
            <a:r>
              <a:rPr lang="it-IT" err="1">
                <a:latin typeface="Times New Roman"/>
                <a:cs typeface="Times New Roman"/>
              </a:rPr>
              <a:t>role</a:t>
            </a:r>
            <a:r>
              <a:rPr lang="it-IT">
                <a:latin typeface="Times New Roman"/>
                <a:cs typeface="Times New Roman"/>
              </a:rPr>
              <a:t> in </a:t>
            </a:r>
            <a:r>
              <a:rPr lang="it-IT" err="1">
                <a:latin typeface="Times New Roman"/>
                <a:cs typeface="Times New Roman"/>
              </a:rPr>
              <a:t>almost</a:t>
            </a:r>
            <a:r>
              <a:rPr lang="it-IT">
                <a:latin typeface="Times New Roman"/>
                <a:cs typeface="Times New Roman"/>
              </a:rPr>
              <a:t> </a:t>
            </a:r>
            <a:r>
              <a:rPr lang="it-IT" err="1">
                <a:latin typeface="Times New Roman"/>
                <a:cs typeface="Times New Roman"/>
              </a:rPr>
              <a:t>every</a:t>
            </a:r>
            <a:r>
              <a:rPr lang="it-IT">
                <a:latin typeface="Times New Roman"/>
                <a:cs typeface="Times New Roman"/>
              </a:rPr>
              <a:t> field, </a:t>
            </a:r>
            <a:r>
              <a:rPr lang="it-IT" b="1">
                <a:latin typeface="Times New Roman"/>
                <a:cs typeface="Times New Roman"/>
              </a:rPr>
              <a:t>like </a:t>
            </a:r>
            <a:r>
              <a:rPr lang="it-IT" b="1" err="1">
                <a:latin typeface="Times New Roman"/>
                <a:cs typeface="Times New Roman"/>
              </a:rPr>
              <a:t>hospitality</a:t>
            </a:r>
            <a:r>
              <a:rPr lang="it-IT" b="1">
                <a:latin typeface="Times New Roman"/>
                <a:cs typeface="Times New Roman"/>
              </a:rPr>
              <a:t>, ed-tech, medicine, science, banking, and business</a:t>
            </a:r>
            <a:r>
              <a:rPr lang="it-IT">
                <a:latin typeface="Times New Roman"/>
                <a:cs typeface="Times New Roman"/>
              </a:rPr>
              <a:t>.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creates</a:t>
            </a:r>
            <a:r>
              <a:rPr lang="it-IT">
                <a:latin typeface="Times New Roman"/>
                <a:cs typeface="Times New Roman"/>
              </a:rPr>
              <a:t> more </a:t>
            </a:r>
            <a:r>
              <a:rPr lang="it-IT" err="1">
                <a:latin typeface="Times New Roman"/>
                <a:cs typeface="Times New Roman"/>
              </a:rPr>
              <a:t>opportunities</a:t>
            </a:r>
            <a:r>
              <a:rPr lang="it-IT">
                <a:latin typeface="Times New Roman"/>
                <a:cs typeface="Times New Roman"/>
              </a:rPr>
              <a:t>.</a:t>
            </a:r>
          </a:p>
          <a:p>
            <a:r>
              <a:rPr lang="it-IT" err="1">
                <a:latin typeface="Times New Roman"/>
                <a:cs typeface="Times New Roman"/>
              </a:rPr>
              <a:t>Disadvantages</a:t>
            </a:r>
          </a:p>
          <a:p>
            <a:endParaRPr lang="it-IT">
              <a:latin typeface="Times New Roman"/>
              <a:cs typeface="Times New Roman"/>
            </a:endParaRPr>
          </a:p>
          <a:p>
            <a:r>
              <a:rPr lang="it-IT">
                <a:latin typeface="Times New Roman"/>
                <a:cs typeface="Times New Roman"/>
              </a:rPr>
              <a:t>1. Data </a:t>
            </a:r>
            <a:r>
              <a:rPr lang="it-IT" err="1">
                <a:latin typeface="Times New Roman"/>
                <a:cs typeface="Times New Roman"/>
              </a:rPr>
              <a:t>Acquisition</a:t>
            </a:r>
            <a:endParaRPr lang="it-IT">
              <a:latin typeface="Times New Roman"/>
              <a:cs typeface="Times New Roman"/>
            </a:endParaRPr>
          </a:p>
          <a:p>
            <a:r>
              <a:rPr lang="it-IT">
                <a:latin typeface="Times New Roman"/>
                <a:cs typeface="Times New Roman"/>
              </a:rPr>
              <a:t>Machine Learning </a:t>
            </a:r>
            <a:r>
              <a:rPr lang="it-IT" err="1">
                <a:latin typeface="Times New Roman"/>
                <a:cs typeface="Times New Roman"/>
              </a:rPr>
              <a:t>requires</a:t>
            </a:r>
            <a:r>
              <a:rPr lang="it-IT">
                <a:latin typeface="Times New Roman"/>
                <a:cs typeface="Times New Roman"/>
              </a:rPr>
              <a:t> massive data sets to </a:t>
            </a:r>
            <a:r>
              <a:rPr lang="it-IT" err="1">
                <a:latin typeface="Times New Roman"/>
                <a:cs typeface="Times New Roman"/>
              </a:rPr>
              <a:t>train</a:t>
            </a:r>
            <a:r>
              <a:rPr lang="it-IT">
                <a:latin typeface="Times New Roman"/>
                <a:cs typeface="Times New Roman"/>
              </a:rPr>
              <a:t> on, and </a:t>
            </a:r>
            <a:r>
              <a:rPr lang="it-IT" err="1">
                <a:latin typeface="Times New Roman"/>
                <a:cs typeface="Times New Roman"/>
              </a:rPr>
              <a:t>these</a:t>
            </a:r>
            <a:r>
              <a:rPr lang="it-IT">
                <a:latin typeface="Times New Roman"/>
                <a:cs typeface="Times New Roman"/>
              </a:rPr>
              <a:t> </a:t>
            </a:r>
            <a:r>
              <a:rPr lang="it-IT" err="1">
                <a:latin typeface="Times New Roman"/>
                <a:cs typeface="Times New Roman"/>
              </a:rPr>
              <a:t>should</a:t>
            </a:r>
            <a:r>
              <a:rPr lang="it-IT">
                <a:latin typeface="Times New Roman"/>
                <a:cs typeface="Times New Roman"/>
              </a:rPr>
              <a:t> be inclusive/</a:t>
            </a:r>
            <a:r>
              <a:rPr lang="it-IT" err="1">
                <a:latin typeface="Times New Roman"/>
                <a:cs typeface="Times New Roman"/>
              </a:rPr>
              <a:t>unbiased</a:t>
            </a:r>
            <a:r>
              <a:rPr lang="it-IT">
                <a:latin typeface="Times New Roman"/>
                <a:cs typeface="Times New Roman"/>
              </a:rPr>
              <a:t>, and of good </a:t>
            </a:r>
            <a:r>
              <a:rPr lang="it-IT" err="1">
                <a:latin typeface="Times New Roman"/>
                <a:cs typeface="Times New Roman"/>
              </a:rPr>
              <a:t>quality</a:t>
            </a:r>
            <a:r>
              <a:rPr lang="it-IT">
                <a:latin typeface="Times New Roman"/>
                <a:cs typeface="Times New Roman"/>
              </a:rPr>
              <a:t>. </a:t>
            </a:r>
            <a:r>
              <a:rPr lang="it-IT" err="1">
                <a:latin typeface="Times New Roman"/>
                <a:cs typeface="Times New Roman"/>
              </a:rPr>
              <a:t>There</a:t>
            </a:r>
            <a:r>
              <a:rPr lang="it-IT">
                <a:latin typeface="Times New Roman"/>
                <a:cs typeface="Times New Roman"/>
              </a:rPr>
              <a:t> can </a:t>
            </a:r>
            <a:r>
              <a:rPr lang="it-IT" err="1">
                <a:latin typeface="Times New Roman"/>
                <a:cs typeface="Times New Roman"/>
              </a:rPr>
              <a:t>also</a:t>
            </a:r>
            <a:r>
              <a:rPr lang="it-IT">
                <a:latin typeface="Times New Roman"/>
                <a:cs typeface="Times New Roman"/>
              </a:rPr>
              <a:t> be times </a:t>
            </a:r>
            <a:r>
              <a:rPr lang="it-IT" err="1">
                <a:latin typeface="Times New Roman"/>
                <a:cs typeface="Times New Roman"/>
              </a:rPr>
              <a:t>where</a:t>
            </a:r>
            <a:r>
              <a:rPr lang="it-IT">
                <a:latin typeface="Times New Roman"/>
                <a:cs typeface="Times New Roman"/>
              </a:rPr>
              <a:t> </a:t>
            </a:r>
            <a:r>
              <a:rPr lang="it-IT" err="1">
                <a:latin typeface="Times New Roman"/>
                <a:cs typeface="Times New Roman"/>
              </a:rPr>
              <a:t>they</a:t>
            </a:r>
            <a:r>
              <a:rPr lang="it-IT">
                <a:latin typeface="Times New Roman"/>
                <a:cs typeface="Times New Roman"/>
              </a:rPr>
              <a:t> must </a:t>
            </a:r>
            <a:r>
              <a:rPr lang="it-IT" err="1">
                <a:latin typeface="Times New Roman"/>
                <a:cs typeface="Times New Roman"/>
              </a:rPr>
              <a:t>wait</a:t>
            </a:r>
            <a:r>
              <a:rPr lang="it-IT">
                <a:latin typeface="Times New Roman"/>
                <a:cs typeface="Times New Roman"/>
              </a:rPr>
              <a:t> for new data to be </a:t>
            </a:r>
            <a:r>
              <a:rPr lang="it-IT" err="1">
                <a:latin typeface="Times New Roman"/>
                <a:cs typeface="Times New Roman"/>
              </a:rPr>
              <a:t>generated</a:t>
            </a:r>
            <a:r>
              <a:rPr lang="it-IT">
                <a:latin typeface="Times New Roman"/>
                <a:cs typeface="Times New Roman"/>
              </a:rPr>
              <a:t>.</a:t>
            </a:r>
          </a:p>
          <a:p>
            <a:endParaRPr lang="it-IT">
              <a:cs typeface="Times New Roman"/>
            </a:endParaRPr>
          </a:p>
          <a:p>
            <a:r>
              <a:rPr lang="it-IT">
                <a:latin typeface="Times New Roman"/>
                <a:cs typeface="Times New Roman"/>
              </a:rPr>
              <a:t>2. Time and </a:t>
            </a:r>
            <a:r>
              <a:rPr lang="it-IT" err="1">
                <a:latin typeface="Times New Roman"/>
                <a:cs typeface="Times New Roman"/>
              </a:rPr>
              <a:t>Resources</a:t>
            </a:r>
            <a:endParaRPr lang="it-IT">
              <a:latin typeface="Times New Roman"/>
              <a:cs typeface="Times New Roman"/>
            </a:endParaRPr>
          </a:p>
          <a:p>
            <a:r>
              <a:rPr lang="it-IT">
                <a:latin typeface="Times New Roman"/>
                <a:cs typeface="Times New Roman"/>
              </a:rPr>
              <a:t>ML </a:t>
            </a:r>
            <a:r>
              <a:rPr lang="it-IT" err="1">
                <a:latin typeface="Times New Roman"/>
                <a:cs typeface="Times New Roman"/>
              </a:rPr>
              <a:t>needs</a:t>
            </a:r>
            <a:r>
              <a:rPr lang="it-IT">
                <a:latin typeface="Times New Roman"/>
                <a:cs typeface="Times New Roman"/>
              </a:rPr>
              <a:t> </a:t>
            </a:r>
            <a:r>
              <a:rPr lang="it-IT" err="1">
                <a:latin typeface="Times New Roman"/>
                <a:cs typeface="Times New Roman"/>
              </a:rPr>
              <a:t>enough</a:t>
            </a:r>
            <a:r>
              <a:rPr lang="it-IT">
                <a:latin typeface="Times New Roman"/>
                <a:cs typeface="Times New Roman"/>
              </a:rPr>
              <a:t> time to </a:t>
            </a:r>
            <a:r>
              <a:rPr lang="it-IT" err="1">
                <a:latin typeface="Times New Roman"/>
                <a:cs typeface="Times New Roman"/>
              </a:rPr>
              <a:t>let</a:t>
            </a:r>
            <a:r>
              <a:rPr lang="it-IT">
                <a:latin typeface="Times New Roman"/>
                <a:cs typeface="Times New Roman"/>
              </a:rPr>
              <a:t> the </a:t>
            </a:r>
            <a:r>
              <a:rPr lang="it-IT" err="1">
                <a:latin typeface="Times New Roman"/>
                <a:cs typeface="Times New Roman"/>
              </a:rPr>
              <a:t>algorithms</a:t>
            </a:r>
            <a:r>
              <a:rPr lang="it-IT">
                <a:latin typeface="Times New Roman"/>
                <a:cs typeface="Times New Roman"/>
              </a:rPr>
              <a:t> </a:t>
            </a:r>
            <a:r>
              <a:rPr lang="it-IT" err="1">
                <a:latin typeface="Times New Roman"/>
                <a:cs typeface="Times New Roman"/>
              </a:rPr>
              <a:t>learn</a:t>
            </a:r>
            <a:r>
              <a:rPr lang="it-IT">
                <a:latin typeface="Times New Roman"/>
                <a:cs typeface="Times New Roman"/>
              </a:rPr>
              <a:t> and </a:t>
            </a:r>
            <a:r>
              <a:rPr lang="it-IT" err="1">
                <a:latin typeface="Times New Roman"/>
                <a:cs typeface="Times New Roman"/>
              </a:rPr>
              <a:t>develop</a:t>
            </a:r>
            <a:r>
              <a:rPr lang="it-IT">
                <a:latin typeface="Times New Roman"/>
                <a:cs typeface="Times New Roman"/>
              </a:rPr>
              <a:t> </a:t>
            </a:r>
            <a:r>
              <a:rPr lang="it-IT" err="1">
                <a:latin typeface="Times New Roman"/>
                <a:cs typeface="Times New Roman"/>
              </a:rPr>
              <a:t>enough</a:t>
            </a:r>
            <a:r>
              <a:rPr lang="it-IT">
                <a:latin typeface="Times New Roman"/>
                <a:cs typeface="Times New Roman"/>
              </a:rPr>
              <a:t> to </a:t>
            </a:r>
            <a:r>
              <a:rPr lang="it-IT" err="1">
                <a:latin typeface="Times New Roman"/>
                <a:cs typeface="Times New Roman"/>
              </a:rPr>
              <a:t>fulfill</a:t>
            </a:r>
            <a:r>
              <a:rPr lang="it-IT">
                <a:latin typeface="Times New Roman"/>
                <a:cs typeface="Times New Roman"/>
              </a:rPr>
              <a:t> </a:t>
            </a:r>
            <a:r>
              <a:rPr lang="it-IT" err="1">
                <a:latin typeface="Times New Roman"/>
                <a:cs typeface="Times New Roman"/>
              </a:rPr>
              <a:t>their</a:t>
            </a:r>
            <a:r>
              <a:rPr lang="it-IT">
                <a:latin typeface="Times New Roman"/>
                <a:cs typeface="Times New Roman"/>
              </a:rPr>
              <a:t> </a:t>
            </a:r>
            <a:r>
              <a:rPr lang="it-IT" err="1">
                <a:latin typeface="Times New Roman"/>
                <a:cs typeface="Times New Roman"/>
              </a:rPr>
              <a:t>purpose</a:t>
            </a:r>
            <a:r>
              <a:rPr lang="it-IT">
                <a:latin typeface="Times New Roman"/>
                <a:cs typeface="Times New Roman"/>
              </a:rPr>
              <a:t> with a </a:t>
            </a:r>
            <a:r>
              <a:rPr lang="it-IT" err="1">
                <a:latin typeface="Times New Roman"/>
                <a:cs typeface="Times New Roman"/>
              </a:rPr>
              <a:t>considerable</a:t>
            </a:r>
            <a:r>
              <a:rPr lang="it-IT">
                <a:latin typeface="Times New Roman"/>
                <a:cs typeface="Times New Roman"/>
              </a:rPr>
              <a:t> </a:t>
            </a:r>
            <a:r>
              <a:rPr lang="it-IT" err="1">
                <a:latin typeface="Times New Roman"/>
                <a:cs typeface="Times New Roman"/>
              </a:rPr>
              <a:t>amount</a:t>
            </a:r>
            <a:r>
              <a:rPr lang="it-IT">
                <a:latin typeface="Times New Roman"/>
                <a:cs typeface="Times New Roman"/>
              </a:rPr>
              <a:t> of </a:t>
            </a:r>
            <a:r>
              <a:rPr lang="it-IT" err="1">
                <a:latin typeface="Times New Roman"/>
                <a:cs typeface="Times New Roman"/>
              </a:rPr>
              <a:t>accuracy</a:t>
            </a:r>
            <a:r>
              <a:rPr lang="it-IT">
                <a:latin typeface="Times New Roman"/>
                <a:cs typeface="Times New Roman"/>
              </a:rPr>
              <a:t> and </a:t>
            </a:r>
            <a:r>
              <a:rPr lang="it-IT" err="1">
                <a:latin typeface="Times New Roman"/>
                <a:cs typeface="Times New Roman"/>
              </a:rPr>
              <a:t>relevancy</a:t>
            </a:r>
            <a:r>
              <a:rPr lang="it-IT">
                <a:latin typeface="Times New Roman"/>
                <a:cs typeface="Times New Roman"/>
              </a:rPr>
              <a:t>.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also</a:t>
            </a:r>
            <a:r>
              <a:rPr lang="it-IT">
                <a:latin typeface="Times New Roman"/>
                <a:cs typeface="Times New Roman"/>
              </a:rPr>
              <a:t> </a:t>
            </a:r>
            <a:r>
              <a:rPr lang="it-IT" err="1">
                <a:latin typeface="Times New Roman"/>
                <a:cs typeface="Times New Roman"/>
              </a:rPr>
              <a:t>needs</a:t>
            </a:r>
            <a:r>
              <a:rPr lang="it-IT">
                <a:latin typeface="Times New Roman"/>
                <a:cs typeface="Times New Roman"/>
              </a:rPr>
              <a:t> massive </a:t>
            </a:r>
            <a:r>
              <a:rPr lang="it-IT" err="1">
                <a:latin typeface="Times New Roman"/>
                <a:cs typeface="Times New Roman"/>
              </a:rPr>
              <a:t>resources</a:t>
            </a:r>
            <a:r>
              <a:rPr lang="it-IT">
                <a:latin typeface="Times New Roman"/>
                <a:cs typeface="Times New Roman"/>
              </a:rPr>
              <a:t> to </a:t>
            </a:r>
            <a:r>
              <a:rPr lang="it-IT" err="1">
                <a:latin typeface="Times New Roman"/>
                <a:cs typeface="Times New Roman"/>
              </a:rPr>
              <a:t>function</a:t>
            </a:r>
            <a:r>
              <a:rPr lang="it-IT">
                <a:latin typeface="Times New Roman"/>
                <a:cs typeface="Times New Roman"/>
              </a:rPr>
              <a:t>. </a:t>
            </a:r>
            <a:r>
              <a:rPr lang="it-IT" err="1">
                <a:latin typeface="Times New Roman"/>
                <a:cs typeface="Times New Roman"/>
              </a:rPr>
              <a:t>This</a:t>
            </a:r>
            <a:r>
              <a:rPr lang="it-IT">
                <a:latin typeface="Times New Roman"/>
                <a:cs typeface="Times New Roman"/>
              </a:rPr>
              <a:t> can </a:t>
            </a:r>
            <a:r>
              <a:rPr lang="it-IT" err="1">
                <a:latin typeface="Times New Roman"/>
                <a:cs typeface="Times New Roman"/>
              </a:rPr>
              <a:t>mean</a:t>
            </a:r>
            <a:r>
              <a:rPr lang="it-IT">
                <a:latin typeface="Times New Roman"/>
                <a:cs typeface="Times New Roman"/>
              </a:rPr>
              <a:t> </a:t>
            </a:r>
            <a:r>
              <a:rPr lang="it-IT" err="1">
                <a:latin typeface="Times New Roman"/>
                <a:cs typeface="Times New Roman"/>
              </a:rPr>
              <a:t>additional</a:t>
            </a:r>
            <a:r>
              <a:rPr lang="it-IT">
                <a:latin typeface="Times New Roman"/>
                <a:cs typeface="Times New Roman"/>
              </a:rPr>
              <a:t> </a:t>
            </a:r>
            <a:r>
              <a:rPr lang="it-IT" err="1">
                <a:latin typeface="Times New Roman"/>
                <a:cs typeface="Times New Roman"/>
              </a:rPr>
              <a:t>requirements</a:t>
            </a:r>
            <a:r>
              <a:rPr lang="it-IT">
                <a:latin typeface="Times New Roman"/>
                <a:cs typeface="Times New Roman"/>
              </a:rPr>
              <a:t> of computer power for </a:t>
            </a:r>
            <a:r>
              <a:rPr lang="it-IT" err="1">
                <a:latin typeface="Times New Roman"/>
                <a:cs typeface="Times New Roman"/>
              </a:rPr>
              <a:t>you</a:t>
            </a:r>
            <a:r>
              <a:rPr lang="it-IT">
                <a:latin typeface="Times New Roman"/>
                <a:cs typeface="Times New Roman"/>
              </a:rPr>
              <a:t>.</a:t>
            </a:r>
          </a:p>
          <a:p>
            <a:endParaRPr lang="it-IT">
              <a:cs typeface="Times New Roman"/>
            </a:endParaRPr>
          </a:p>
          <a:p>
            <a:r>
              <a:rPr lang="it-IT">
                <a:latin typeface="Times New Roman"/>
                <a:cs typeface="Times New Roman"/>
              </a:rPr>
              <a:t>3. </a:t>
            </a:r>
            <a:r>
              <a:rPr lang="it-IT" err="1">
                <a:latin typeface="Times New Roman"/>
                <a:cs typeface="Times New Roman"/>
              </a:rPr>
              <a:t>Interpretation</a:t>
            </a:r>
            <a:r>
              <a:rPr lang="it-IT">
                <a:latin typeface="Times New Roman"/>
                <a:cs typeface="Times New Roman"/>
              </a:rPr>
              <a:t> of </a:t>
            </a:r>
            <a:r>
              <a:rPr lang="it-IT" err="1">
                <a:latin typeface="Times New Roman"/>
                <a:cs typeface="Times New Roman"/>
              </a:rPr>
              <a:t>Results</a:t>
            </a:r>
            <a:endParaRPr lang="it-IT">
              <a:latin typeface="Times New Roman"/>
              <a:cs typeface="Times New Roman"/>
            </a:endParaRPr>
          </a:p>
          <a:p>
            <a:r>
              <a:rPr lang="it-IT" err="1">
                <a:latin typeface="Times New Roman"/>
                <a:cs typeface="Times New Roman"/>
              </a:rPr>
              <a:t>Another</a:t>
            </a:r>
            <a:r>
              <a:rPr lang="it-IT">
                <a:latin typeface="Times New Roman"/>
                <a:cs typeface="Times New Roman"/>
              </a:rPr>
              <a:t> major challenge </a:t>
            </a:r>
            <a:r>
              <a:rPr lang="it-IT" err="1">
                <a:latin typeface="Times New Roman"/>
                <a:cs typeface="Times New Roman"/>
              </a:rPr>
              <a:t>is</a:t>
            </a:r>
            <a:r>
              <a:rPr lang="it-IT">
                <a:latin typeface="Times New Roman"/>
                <a:cs typeface="Times New Roman"/>
              </a:rPr>
              <a:t> the </a:t>
            </a:r>
            <a:r>
              <a:rPr lang="it-IT" err="1">
                <a:latin typeface="Times New Roman"/>
                <a:cs typeface="Times New Roman"/>
              </a:rPr>
              <a:t>ability</a:t>
            </a:r>
            <a:r>
              <a:rPr lang="it-IT">
                <a:latin typeface="Times New Roman"/>
                <a:cs typeface="Times New Roman"/>
              </a:rPr>
              <a:t> to </a:t>
            </a:r>
            <a:r>
              <a:rPr lang="it-IT" err="1">
                <a:latin typeface="Times New Roman"/>
                <a:cs typeface="Times New Roman"/>
              </a:rPr>
              <a:t>accurately</a:t>
            </a:r>
            <a:r>
              <a:rPr lang="it-IT">
                <a:latin typeface="Times New Roman"/>
                <a:cs typeface="Times New Roman"/>
              </a:rPr>
              <a:t> </a:t>
            </a:r>
            <a:r>
              <a:rPr lang="it-IT" err="1">
                <a:latin typeface="Times New Roman"/>
                <a:cs typeface="Times New Roman"/>
              </a:rPr>
              <a:t>interpret</a:t>
            </a:r>
            <a:r>
              <a:rPr lang="it-IT">
                <a:latin typeface="Times New Roman"/>
                <a:cs typeface="Times New Roman"/>
              </a:rPr>
              <a:t> </a:t>
            </a:r>
            <a:r>
              <a:rPr lang="it-IT" err="1">
                <a:latin typeface="Times New Roman"/>
                <a:cs typeface="Times New Roman"/>
              </a:rPr>
              <a:t>results</a:t>
            </a:r>
            <a:r>
              <a:rPr lang="it-IT">
                <a:latin typeface="Times New Roman"/>
                <a:cs typeface="Times New Roman"/>
              </a:rPr>
              <a:t> </a:t>
            </a:r>
            <a:r>
              <a:rPr lang="it-IT" err="1">
                <a:latin typeface="Times New Roman"/>
                <a:cs typeface="Times New Roman"/>
              </a:rPr>
              <a:t>generated</a:t>
            </a:r>
            <a:r>
              <a:rPr lang="it-IT">
                <a:latin typeface="Times New Roman"/>
                <a:cs typeface="Times New Roman"/>
              </a:rPr>
              <a:t> by the </a:t>
            </a:r>
            <a:r>
              <a:rPr lang="it-IT" err="1">
                <a:latin typeface="Times New Roman"/>
                <a:cs typeface="Times New Roman"/>
              </a:rPr>
              <a:t>algorithms</a:t>
            </a:r>
            <a:r>
              <a:rPr lang="it-IT">
                <a:latin typeface="Times New Roman"/>
                <a:cs typeface="Times New Roman"/>
              </a:rPr>
              <a:t>. </a:t>
            </a:r>
            <a:r>
              <a:rPr lang="it-IT" err="1">
                <a:latin typeface="Times New Roman"/>
                <a:cs typeface="Times New Roman"/>
              </a:rPr>
              <a:t>You</a:t>
            </a:r>
            <a:r>
              <a:rPr lang="it-IT">
                <a:latin typeface="Times New Roman"/>
                <a:cs typeface="Times New Roman"/>
              </a:rPr>
              <a:t> must </a:t>
            </a:r>
            <a:r>
              <a:rPr lang="it-IT" err="1">
                <a:latin typeface="Times New Roman"/>
                <a:cs typeface="Times New Roman"/>
              </a:rPr>
              <a:t>also</a:t>
            </a:r>
            <a:r>
              <a:rPr lang="it-IT">
                <a:latin typeface="Times New Roman"/>
                <a:cs typeface="Times New Roman"/>
              </a:rPr>
              <a:t> </a:t>
            </a:r>
            <a:r>
              <a:rPr lang="it-IT" err="1">
                <a:latin typeface="Times New Roman"/>
                <a:cs typeface="Times New Roman"/>
              </a:rPr>
              <a:t>carefully</a:t>
            </a:r>
            <a:r>
              <a:rPr lang="it-IT">
                <a:latin typeface="Times New Roman"/>
                <a:cs typeface="Times New Roman"/>
              </a:rPr>
              <a:t> </a:t>
            </a:r>
            <a:r>
              <a:rPr lang="it-IT" err="1">
                <a:latin typeface="Times New Roman"/>
                <a:cs typeface="Times New Roman"/>
              </a:rPr>
              <a:t>choose</a:t>
            </a:r>
            <a:r>
              <a:rPr lang="it-IT">
                <a:latin typeface="Times New Roman"/>
                <a:cs typeface="Times New Roman"/>
              </a:rPr>
              <a:t> the </a:t>
            </a:r>
            <a:r>
              <a:rPr lang="it-IT" err="1">
                <a:latin typeface="Times New Roman"/>
                <a:cs typeface="Times New Roman"/>
              </a:rPr>
              <a:t>algorithms</a:t>
            </a:r>
            <a:r>
              <a:rPr lang="it-IT">
                <a:latin typeface="Times New Roman"/>
                <a:cs typeface="Times New Roman"/>
              </a:rPr>
              <a:t> for </a:t>
            </a:r>
            <a:r>
              <a:rPr lang="it-IT" err="1">
                <a:latin typeface="Times New Roman"/>
                <a:cs typeface="Times New Roman"/>
              </a:rPr>
              <a:t>your</a:t>
            </a:r>
            <a:r>
              <a:rPr lang="it-IT">
                <a:latin typeface="Times New Roman"/>
                <a:cs typeface="Times New Roman"/>
              </a:rPr>
              <a:t> </a:t>
            </a:r>
            <a:r>
              <a:rPr lang="it-IT" err="1">
                <a:latin typeface="Times New Roman"/>
                <a:cs typeface="Times New Roman"/>
              </a:rPr>
              <a:t>purpose</a:t>
            </a:r>
            <a:r>
              <a:rPr lang="it-IT">
                <a:latin typeface="Times New Roman"/>
                <a:cs typeface="Times New Roman"/>
              </a:rPr>
              <a:t>.</a:t>
            </a:r>
          </a:p>
          <a:p>
            <a:endParaRPr lang="it-IT">
              <a:cs typeface="Times New Roman"/>
            </a:endParaRPr>
          </a:p>
          <a:p>
            <a:r>
              <a:rPr lang="it-IT">
                <a:latin typeface="Times New Roman"/>
                <a:cs typeface="Times New Roman"/>
              </a:rPr>
              <a:t>4. High </a:t>
            </a:r>
            <a:r>
              <a:rPr lang="it-IT" err="1">
                <a:latin typeface="Times New Roman"/>
                <a:cs typeface="Times New Roman"/>
              </a:rPr>
              <a:t>error-susceptibility</a:t>
            </a:r>
            <a:endParaRPr lang="it-IT">
              <a:latin typeface="Times New Roman"/>
              <a:cs typeface="Times New Roman"/>
            </a:endParaRPr>
          </a:p>
          <a:p>
            <a:r>
              <a:rPr lang="it-IT" b="1" u="sng">
                <a:latin typeface="Times New Roman"/>
                <a:cs typeface="Times New Roman"/>
                <a:hlinkClick r:id="rId5"/>
              </a:rPr>
              <a:t>Machine Learning</a:t>
            </a:r>
            <a:r>
              <a:rPr lang="it-IT">
                <a:latin typeface="Times New Roman"/>
                <a:cs typeface="Times New Roman"/>
              </a:rPr>
              <a:t> </a:t>
            </a:r>
            <a:r>
              <a:rPr lang="it-IT" err="1">
                <a:latin typeface="Times New Roman"/>
                <a:cs typeface="Times New Roman"/>
              </a:rPr>
              <a:t>is</a:t>
            </a:r>
            <a:r>
              <a:rPr lang="it-IT">
                <a:latin typeface="Times New Roman"/>
                <a:cs typeface="Times New Roman"/>
              </a:rPr>
              <a:t> </a:t>
            </a:r>
            <a:r>
              <a:rPr lang="it-IT" err="1">
                <a:latin typeface="Times New Roman"/>
                <a:cs typeface="Times New Roman"/>
              </a:rPr>
              <a:t>autonomous</a:t>
            </a:r>
            <a:r>
              <a:rPr lang="it-IT">
                <a:latin typeface="Times New Roman"/>
                <a:cs typeface="Times New Roman"/>
              </a:rPr>
              <a:t> </a:t>
            </a:r>
            <a:r>
              <a:rPr lang="it-IT" err="1">
                <a:latin typeface="Times New Roman"/>
                <a:cs typeface="Times New Roman"/>
              </a:rPr>
              <a:t>but</a:t>
            </a:r>
            <a:r>
              <a:rPr lang="it-IT">
                <a:latin typeface="Times New Roman"/>
                <a:cs typeface="Times New Roman"/>
              </a:rPr>
              <a:t> </a:t>
            </a:r>
            <a:r>
              <a:rPr lang="it-IT" err="1">
                <a:latin typeface="Times New Roman"/>
                <a:cs typeface="Times New Roman"/>
              </a:rPr>
              <a:t>highly</a:t>
            </a:r>
            <a:r>
              <a:rPr lang="it-IT">
                <a:latin typeface="Times New Roman"/>
                <a:cs typeface="Times New Roman"/>
              </a:rPr>
              <a:t> </a:t>
            </a:r>
            <a:r>
              <a:rPr lang="it-IT" err="1">
                <a:latin typeface="Times New Roman"/>
                <a:cs typeface="Times New Roman"/>
              </a:rPr>
              <a:t>susceptible</a:t>
            </a:r>
            <a:r>
              <a:rPr lang="it-IT">
                <a:latin typeface="Times New Roman"/>
                <a:cs typeface="Times New Roman"/>
              </a:rPr>
              <a:t> to </a:t>
            </a:r>
            <a:r>
              <a:rPr lang="it-IT" err="1">
                <a:latin typeface="Times New Roman"/>
                <a:cs typeface="Times New Roman"/>
              </a:rPr>
              <a:t>errors</a:t>
            </a:r>
            <a:r>
              <a:rPr lang="it-IT">
                <a:latin typeface="Times New Roman"/>
                <a:cs typeface="Times New Roman"/>
              </a:rPr>
              <a:t>. Suppose </a:t>
            </a:r>
            <a:r>
              <a:rPr lang="it-IT" err="1">
                <a:latin typeface="Times New Roman"/>
                <a:cs typeface="Times New Roman"/>
              </a:rPr>
              <a:t>you</a:t>
            </a:r>
            <a:r>
              <a:rPr lang="it-IT">
                <a:latin typeface="Times New Roman"/>
                <a:cs typeface="Times New Roman"/>
              </a:rPr>
              <a:t> </a:t>
            </a:r>
            <a:r>
              <a:rPr lang="it-IT" err="1">
                <a:latin typeface="Times New Roman"/>
                <a:cs typeface="Times New Roman"/>
              </a:rPr>
              <a:t>train</a:t>
            </a:r>
            <a:r>
              <a:rPr lang="it-IT">
                <a:latin typeface="Times New Roman"/>
                <a:cs typeface="Times New Roman"/>
              </a:rPr>
              <a:t> an </a:t>
            </a:r>
            <a:r>
              <a:rPr lang="it-IT" err="1">
                <a:latin typeface="Times New Roman"/>
                <a:cs typeface="Times New Roman"/>
              </a:rPr>
              <a:t>algorithm</a:t>
            </a:r>
            <a:r>
              <a:rPr lang="it-IT">
                <a:latin typeface="Times New Roman"/>
                <a:cs typeface="Times New Roman"/>
              </a:rPr>
              <a:t> with data sets small </a:t>
            </a:r>
            <a:r>
              <a:rPr lang="it-IT" err="1">
                <a:latin typeface="Times New Roman"/>
                <a:cs typeface="Times New Roman"/>
              </a:rPr>
              <a:t>enough</a:t>
            </a:r>
            <a:r>
              <a:rPr lang="it-IT">
                <a:latin typeface="Times New Roman"/>
                <a:cs typeface="Times New Roman"/>
              </a:rPr>
              <a:t> to </a:t>
            </a:r>
            <a:r>
              <a:rPr lang="it-IT" err="1">
                <a:latin typeface="Times New Roman"/>
                <a:cs typeface="Times New Roman"/>
              </a:rPr>
              <a:t>not</a:t>
            </a:r>
            <a:r>
              <a:rPr lang="it-IT">
                <a:latin typeface="Times New Roman"/>
                <a:cs typeface="Times New Roman"/>
              </a:rPr>
              <a:t> be inclusive. </a:t>
            </a:r>
            <a:r>
              <a:rPr lang="it-IT" err="1">
                <a:latin typeface="Times New Roman"/>
                <a:cs typeface="Times New Roman"/>
              </a:rPr>
              <a:t>You</a:t>
            </a:r>
            <a:r>
              <a:rPr lang="it-IT">
                <a:latin typeface="Times New Roman"/>
                <a:cs typeface="Times New Roman"/>
              </a:rPr>
              <a:t> end up with </a:t>
            </a:r>
            <a:r>
              <a:rPr lang="it-IT" err="1">
                <a:latin typeface="Times New Roman"/>
                <a:cs typeface="Times New Roman"/>
              </a:rPr>
              <a:t>biased</a:t>
            </a:r>
            <a:r>
              <a:rPr lang="it-IT">
                <a:latin typeface="Times New Roman"/>
                <a:cs typeface="Times New Roman"/>
              </a:rPr>
              <a:t> </a:t>
            </a:r>
            <a:r>
              <a:rPr lang="it-IT" err="1">
                <a:latin typeface="Times New Roman"/>
                <a:cs typeface="Times New Roman"/>
              </a:rPr>
              <a:t>predictions</a:t>
            </a:r>
            <a:r>
              <a:rPr lang="it-IT">
                <a:latin typeface="Times New Roman"/>
                <a:cs typeface="Times New Roman"/>
              </a:rPr>
              <a:t> coming from a </a:t>
            </a:r>
            <a:r>
              <a:rPr lang="it-IT" err="1">
                <a:latin typeface="Times New Roman"/>
                <a:cs typeface="Times New Roman"/>
              </a:rPr>
              <a:t>biased</a:t>
            </a:r>
            <a:r>
              <a:rPr lang="it-IT">
                <a:latin typeface="Times New Roman"/>
                <a:cs typeface="Times New Roman"/>
              </a:rPr>
              <a:t> training set. </a:t>
            </a:r>
            <a:r>
              <a:rPr lang="it-IT" err="1">
                <a:latin typeface="Times New Roman"/>
                <a:cs typeface="Times New Roman"/>
              </a:rPr>
              <a:t>This</a:t>
            </a:r>
            <a:r>
              <a:rPr lang="it-IT">
                <a:latin typeface="Times New Roman"/>
                <a:cs typeface="Times New Roman"/>
              </a:rPr>
              <a:t> leads to </a:t>
            </a:r>
            <a:r>
              <a:rPr lang="it-IT" err="1">
                <a:latin typeface="Times New Roman"/>
                <a:cs typeface="Times New Roman"/>
              </a:rPr>
              <a:t>irrelevant</a:t>
            </a:r>
            <a:r>
              <a:rPr lang="it-IT">
                <a:latin typeface="Times New Roman"/>
                <a:cs typeface="Times New Roman"/>
              </a:rPr>
              <a:t> advertisements </a:t>
            </a:r>
            <a:r>
              <a:rPr lang="it-IT" err="1">
                <a:latin typeface="Times New Roman"/>
                <a:cs typeface="Times New Roman"/>
              </a:rPr>
              <a:t>being</a:t>
            </a:r>
            <a:r>
              <a:rPr lang="it-IT">
                <a:latin typeface="Times New Roman"/>
                <a:cs typeface="Times New Roman"/>
              </a:rPr>
              <a:t> </a:t>
            </a:r>
            <a:r>
              <a:rPr lang="it-IT" err="1">
                <a:latin typeface="Times New Roman"/>
                <a:cs typeface="Times New Roman"/>
              </a:rPr>
              <a:t>displayed</a:t>
            </a:r>
            <a:r>
              <a:rPr lang="it-IT">
                <a:latin typeface="Times New Roman"/>
                <a:cs typeface="Times New Roman"/>
              </a:rPr>
              <a:t> to customers. In the case of ML, </a:t>
            </a:r>
            <a:r>
              <a:rPr lang="it-IT" err="1">
                <a:latin typeface="Times New Roman"/>
                <a:cs typeface="Times New Roman"/>
              </a:rPr>
              <a:t>such</a:t>
            </a:r>
            <a:r>
              <a:rPr lang="it-IT">
                <a:latin typeface="Times New Roman"/>
                <a:cs typeface="Times New Roman"/>
              </a:rPr>
              <a:t> </a:t>
            </a:r>
            <a:r>
              <a:rPr lang="it-IT" err="1">
                <a:latin typeface="Times New Roman"/>
                <a:cs typeface="Times New Roman"/>
              </a:rPr>
              <a:t>blunders</a:t>
            </a:r>
            <a:r>
              <a:rPr lang="it-IT">
                <a:latin typeface="Times New Roman"/>
                <a:cs typeface="Times New Roman"/>
              </a:rPr>
              <a:t> can set off a chain of </a:t>
            </a:r>
            <a:r>
              <a:rPr lang="it-IT" err="1">
                <a:latin typeface="Times New Roman"/>
                <a:cs typeface="Times New Roman"/>
              </a:rPr>
              <a:t>errors</a:t>
            </a:r>
            <a:r>
              <a:rPr lang="it-IT">
                <a:latin typeface="Times New Roman"/>
                <a:cs typeface="Times New Roman"/>
              </a:rPr>
              <a:t> </a:t>
            </a:r>
            <a:r>
              <a:rPr lang="it-IT" err="1">
                <a:latin typeface="Times New Roman"/>
                <a:cs typeface="Times New Roman"/>
              </a:rPr>
              <a:t>that</a:t>
            </a:r>
            <a:r>
              <a:rPr lang="it-IT">
                <a:latin typeface="Times New Roman"/>
                <a:cs typeface="Times New Roman"/>
              </a:rPr>
              <a:t> can go </a:t>
            </a:r>
            <a:r>
              <a:rPr lang="it-IT" err="1">
                <a:latin typeface="Times New Roman"/>
                <a:cs typeface="Times New Roman"/>
              </a:rPr>
              <a:t>undetected</a:t>
            </a:r>
            <a:r>
              <a:rPr lang="it-IT">
                <a:latin typeface="Times New Roman"/>
                <a:cs typeface="Times New Roman"/>
              </a:rPr>
              <a:t> for long </a:t>
            </a:r>
            <a:r>
              <a:rPr lang="it-IT" err="1">
                <a:latin typeface="Times New Roman"/>
                <a:cs typeface="Times New Roman"/>
              </a:rPr>
              <a:t>periods</a:t>
            </a:r>
            <a:r>
              <a:rPr lang="it-IT">
                <a:latin typeface="Times New Roman"/>
                <a:cs typeface="Times New Roman"/>
              </a:rPr>
              <a:t> of time. And </a:t>
            </a:r>
            <a:r>
              <a:rPr lang="it-IT" err="1">
                <a:latin typeface="Times New Roman"/>
                <a:cs typeface="Times New Roman"/>
              </a:rPr>
              <a:t>when</a:t>
            </a:r>
            <a:r>
              <a:rPr lang="it-IT">
                <a:latin typeface="Times New Roman"/>
                <a:cs typeface="Times New Roman"/>
              </a:rPr>
              <a:t> </a:t>
            </a:r>
            <a:r>
              <a:rPr lang="it-IT" err="1">
                <a:latin typeface="Times New Roman"/>
                <a:cs typeface="Times New Roman"/>
              </a:rPr>
              <a:t>they</a:t>
            </a:r>
            <a:r>
              <a:rPr lang="it-IT">
                <a:latin typeface="Times New Roman"/>
                <a:cs typeface="Times New Roman"/>
              </a:rPr>
              <a:t> do </a:t>
            </a:r>
            <a:r>
              <a:rPr lang="it-IT" err="1">
                <a:latin typeface="Times New Roman"/>
                <a:cs typeface="Times New Roman"/>
              </a:rPr>
              <a:t>get</a:t>
            </a:r>
            <a:r>
              <a:rPr lang="it-IT">
                <a:latin typeface="Times New Roman"/>
                <a:cs typeface="Times New Roman"/>
              </a:rPr>
              <a:t> </a:t>
            </a:r>
            <a:r>
              <a:rPr lang="it-IT" err="1">
                <a:latin typeface="Times New Roman"/>
                <a:cs typeface="Times New Roman"/>
              </a:rPr>
              <a:t>noticed</a:t>
            </a:r>
            <a:r>
              <a:rPr lang="it-IT">
                <a:latin typeface="Times New Roman"/>
                <a:cs typeface="Times New Roman"/>
              </a:rPr>
              <a:t>, </a:t>
            </a:r>
            <a:r>
              <a:rPr lang="it-IT" err="1">
                <a:latin typeface="Times New Roman"/>
                <a:cs typeface="Times New Roman"/>
              </a:rPr>
              <a:t>it</a:t>
            </a:r>
            <a:r>
              <a:rPr lang="it-IT">
                <a:latin typeface="Times New Roman"/>
                <a:cs typeface="Times New Roman"/>
              </a:rPr>
              <a:t> takes </a:t>
            </a:r>
            <a:r>
              <a:rPr lang="it-IT" err="1">
                <a:latin typeface="Times New Roman"/>
                <a:cs typeface="Times New Roman"/>
              </a:rPr>
              <a:t>quite</a:t>
            </a:r>
            <a:r>
              <a:rPr lang="it-IT">
                <a:latin typeface="Times New Roman"/>
                <a:cs typeface="Times New Roman"/>
              </a:rPr>
              <a:t> some time to </a:t>
            </a:r>
            <a:r>
              <a:rPr lang="it-IT" err="1">
                <a:latin typeface="Times New Roman"/>
                <a:cs typeface="Times New Roman"/>
              </a:rPr>
              <a:t>recognize</a:t>
            </a:r>
            <a:r>
              <a:rPr lang="it-IT">
                <a:latin typeface="Times New Roman"/>
                <a:cs typeface="Times New Roman"/>
              </a:rPr>
              <a:t> the source of the </a:t>
            </a:r>
            <a:r>
              <a:rPr lang="it-IT" err="1">
                <a:latin typeface="Times New Roman"/>
                <a:cs typeface="Times New Roman"/>
              </a:rPr>
              <a:t>issue</a:t>
            </a:r>
            <a:r>
              <a:rPr lang="it-IT">
                <a:latin typeface="Times New Roman"/>
                <a:cs typeface="Times New Roman"/>
              </a:rPr>
              <a:t>, and </a:t>
            </a:r>
            <a:r>
              <a:rPr lang="it-IT" err="1">
                <a:latin typeface="Times New Roman"/>
                <a:cs typeface="Times New Roman"/>
              </a:rPr>
              <a:t>even</a:t>
            </a:r>
            <a:r>
              <a:rPr lang="it-IT">
                <a:latin typeface="Times New Roman"/>
                <a:cs typeface="Times New Roman"/>
              </a:rPr>
              <a:t> </a:t>
            </a:r>
            <a:r>
              <a:rPr lang="it-IT" err="1">
                <a:latin typeface="Times New Roman"/>
                <a:cs typeface="Times New Roman"/>
              </a:rPr>
              <a:t>longer</a:t>
            </a:r>
            <a:r>
              <a:rPr lang="it-IT">
                <a:latin typeface="Times New Roman"/>
                <a:cs typeface="Times New Roman"/>
              </a:rPr>
              <a:t> to </a:t>
            </a:r>
            <a:r>
              <a:rPr lang="it-IT" err="1">
                <a:latin typeface="Times New Roman"/>
                <a:cs typeface="Times New Roman"/>
              </a:rPr>
              <a:t>correct</a:t>
            </a:r>
            <a:r>
              <a:rPr lang="it-IT">
                <a:latin typeface="Times New Roman"/>
                <a:cs typeface="Times New Roman"/>
              </a:rPr>
              <a:t> </a:t>
            </a:r>
            <a:r>
              <a:rPr lang="it-IT" err="1">
                <a:latin typeface="Times New Roman"/>
                <a:cs typeface="Times New Roman"/>
              </a:rPr>
              <a:t>it</a:t>
            </a:r>
            <a:r>
              <a:rPr lang="it-IT">
                <a:latin typeface="Times New Roman"/>
                <a:cs typeface="Times New Roman"/>
              </a:rPr>
              <a:t>.</a:t>
            </a:r>
          </a:p>
          <a:p>
            <a:endParaRPr lang="it-IT">
              <a:cs typeface="Times New Roman"/>
            </a:endParaRPr>
          </a:p>
          <a:p>
            <a:pPr algn="just"/>
            <a:r>
              <a:rPr lang="it-IT">
                <a:latin typeface="Times New Roman"/>
                <a:cs typeface="Times New Roman"/>
              </a:rPr>
              <a:t>6. </a:t>
            </a:r>
            <a:r>
              <a:rPr lang="it-IT" err="1">
                <a:latin typeface="Times New Roman"/>
                <a:cs typeface="Times New Roman"/>
              </a:rPr>
              <a:t>Elimination</a:t>
            </a:r>
            <a:r>
              <a:rPr lang="it-IT">
                <a:latin typeface="Times New Roman"/>
                <a:cs typeface="Times New Roman"/>
              </a:rPr>
              <a:t> of Human Interface</a:t>
            </a:r>
          </a:p>
          <a:p>
            <a:pPr algn="just"/>
            <a:r>
              <a:rPr lang="it-IT">
                <a:latin typeface="Times New Roman"/>
                <a:cs typeface="Times New Roman"/>
              </a:rPr>
              <a:t>Automation, </a:t>
            </a:r>
            <a:r>
              <a:rPr lang="it-IT" err="1">
                <a:latin typeface="Times New Roman"/>
                <a:cs typeface="Times New Roman"/>
              </a:rPr>
              <a:t>Artificial</a:t>
            </a:r>
            <a:r>
              <a:rPr lang="it-IT">
                <a:latin typeface="Times New Roman"/>
                <a:cs typeface="Times New Roman"/>
              </a:rPr>
              <a:t> Intelligence, and Machine Learning </a:t>
            </a:r>
            <a:r>
              <a:rPr lang="it-IT" err="1">
                <a:latin typeface="Times New Roman"/>
                <a:cs typeface="Times New Roman"/>
              </a:rPr>
              <a:t>have</a:t>
            </a:r>
            <a:r>
              <a:rPr lang="it-IT">
                <a:latin typeface="Times New Roman"/>
                <a:cs typeface="Times New Roman"/>
              </a:rPr>
              <a:t> </a:t>
            </a:r>
            <a:r>
              <a:rPr lang="it-IT" err="1">
                <a:latin typeface="Times New Roman"/>
                <a:cs typeface="Times New Roman"/>
              </a:rPr>
              <a:t>eliminated</a:t>
            </a:r>
            <a:r>
              <a:rPr lang="it-IT">
                <a:latin typeface="Times New Roman"/>
                <a:cs typeface="Times New Roman"/>
              </a:rPr>
              <a:t> human </a:t>
            </a:r>
            <a:r>
              <a:rPr lang="it-IT" err="1">
                <a:latin typeface="Times New Roman"/>
                <a:cs typeface="Times New Roman"/>
              </a:rPr>
              <a:t>interface</a:t>
            </a:r>
            <a:r>
              <a:rPr lang="it-IT">
                <a:latin typeface="Times New Roman"/>
                <a:cs typeface="Times New Roman"/>
              </a:rPr>
              <a:t> from some work.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has</a:t>
            </a:r>
            <a:r>
              <a:rPr lang="it-IT">
                <a:latin typeface="Times New Roman"/>
                <a:cs typeface="Times New Roman"/>
              </a:rPr>
              <a:t> </a:t>
            </a:r>
            <a:r>
              <a:rPr lang="it-IT" err="1">
                <a:latin typeface="Times New Roman"/>
                <a:cs typeface="Times New Roman"/>
              </a:rPr>
              <a:t>eliminated</a:t>
            </a:r>
            <a:r>
              <a:rPr lang="it-IT">
                <a:latin typeface="Times New Roman"/>
                <a:cs typeface="Times New Roman"/>
              </a:rPr>
              <a:t> </a:t>
            </a:r>
            <a:r>
              <a:rPr lang="it-IT" err="1">
                <a:latin typeface="Times New Roman"/>
                <a:cs typeface="Times New Roman"/>
              </a:rPr>
              <a:t>employment</a:t>
            </a:r>
            <a:r>
              <a:rPr lang="it-IT">
                <a:latin typeface="Times New Roman"/>
                <a:cs typeface="Times New Roman"/>
              </a:rPr>
              <a:t> </a:t>
            </a:r>
            <a:r>
              <a:rPr lang="it-IT" err="1">
                <a:latin typeface="Times New Roman"/>
                <a:cs typeface="Times New Roman"/>
              </a:rPr>
              <a:t>opportunities</a:t>
            </a:r>
            <a:r>
              <a:rPr lang="it-IT">
                <a:latin typeface="Times New Roman"/>
                <a:cs typeface="Times New Roman"/>
              </a:rPr>
              <a:t>. </a:t>
            </a:r>
            <a:r>
              <a:rPr lang="it-IT" err="1">
                <a:latin typeface="Times New Roman"/>
                <a:cs typeface="Times New Roman"/>
              </a:rPr>
              <a:t>Now</a:t>
            </a:r>
            <a:r>
              <a:rPr lang="it-IT">
                <a:latin typeface="Times New Roman"/>
                <a:cs typeface="Times New Roman"/>
              </a:rPr>
              <a:t>, </a:t>
            </a:r>
            <a:r>
              <a:rPr lang="it-IT" err="1">
                <a:latin typeface="Times New Roman"/>
                <a:cs typeface="Times New Roman"/>
              </a:rPr>
              <a:t>all</a:t>
            </a:r>
            <a:r>
              <a:rPr lang="it-IT">
                <a:latin typeface="Times New Roman"/>
                <a:cs typeface="Times New Roman"/>
              </a:rPr>
              <a:t> </a:t>
            </a:r>
            <a:r>
              <a:rPr lang="it-IT" err="1">
                <a:latin typeface="Times New Roman"/>
                <a:cs typeface="Times New Roman"/>
              </a:rPr>
              <a:t>those</a:t>
            </a:r>
            <a:r>
              <a:rPr lang="it-IT">
                <a:latin typeface="Times New Roman"/>
                <a:cs typeface="Times New Roman"/>
              </a:rPr>
              <a:t> works are </a:t>
            </a:r>
            <a:r>
              <a:rPr lang="it-IT" err="1">
                <a:latin typeface="Times New Roman"/>
                <a:cs typeface="Times New Roman"/>
              </a:rPr>
              <a:t>conducted</a:t>
            </a:r>
            <a:r>
              <a:rPr lang="it-IT">
                <a:latin typeface="Times New Roman"/>
                <a:cs typeface="Times New Roman"/>
              </a:rPr>
              <a:t> with the help of </a:t>
            </a:r>
            <a:r>
              <a:rPr lang="it-IT" err="1">
                <a:latin typeface="Times New Roman"/>
                <a:cs typeface="Times New Roman"/>
              </a:rPr>
              <a:t>artificial</a:t>
            </a:r>
            <a:r>
              <a:rPr lang="it-IT">
                <a:latin typeface="Times New Roman"/>
                <a:cs typeface="Times New Roman"/>
              </a:rPr>
              <a:t> intelligence and machine learning.</a:t>
            </a:r>
          </a:p>
          <a:p>
            <a:pPr algn="just"/>
            <a:endParaRPr lang="it-IT">
              <a:cs typeface="Times New Roman"/>
            </a:endParaRPr>
          </a:p>
          <a:p>
            <a:pPr algn="just"/>
            <a:r>
              <a:rPr lang="it-IT">
                <a:latin typeface="Times New Roman"/>
                <a:cs typeface="Times New Roman"/>
              </a:rPr>
              <a:t>7. </a:t>
            </a:r>
            <a:r>
              <a:rPr lang="it-IT" err="1">
                <a:latin typeface="Times New Roman"/>
                <a:cs typeface="Times New Roman"/>
              </a:rPr>
              <a:t>Changing</a:t>
            </a:r>
            <a:r>
              <a:rPr lang="it-IT">
                <a:latin typeface="Times New Roman"/>
                <a:cs typeface="Times New Roman"/>
              </a:rPr>
              <a:t> Nature of Jobs</a:t>
            </a:r>
          </a:p>
          <a:p>
            <a:pPr algn="just"/>
            <a:r>
              <a:rPr lang="it-IT">
                <a:latin typeface="Times New Roman"/>
                <a:cs typeface="Times New Roman"/>
              </a:rPr>
              <a:t>With the </a:t>
            </a:r>
            <a:r>
              <a:rPr lang="it-IT" err="1">
                <a:latin typeface="Times New Roman"/>
                <a:cs typeface="Times New Roman"/>
              </a:rPr>
              <a:t>advancement</a:t>
            </a:r>
            <a:r>
              <a:rPr lang="it-IT">
                <a:latin typeface="Times New Roman"/>
                <a:cs typeface="Times New Roman"/>
              </a:rPr>
              <a:t> of machine learning, the nature of the job </a:t>
            </a:r>
            <a:r>
              <a:rPr lang="it-IT" err="1">
                <a:latin typeface="Times New Roman"/>
                <a:cs typeface="Times New Roman"/>
              </a:rPr>
              <a:t>is</a:t>
            </a:r>
            <a:r>
              <a:rPr lang="it-IT">
                <a:latin typeface="Times New Roman"/>
                <a:cs typeface="Times New Roman"/>
              </a:rPr>
              <a:t> </a:t>
            </a:r>
            <a:r>
              <a:rPr lang="it-IT" err="1">
                <a:latin typeface="Times New Roman"/>
                <a:cs typeface="Times New Roman"/>
              </a:rPr>
              <a:t>changing</a:t>
            </a:r>
            <a:r>
              <a:rPr lang="it-IT">
                <a:latin typeface="Times New Roman"/>
                <a:cs typeface="Times New Roman"/>
              </a:rPr>
              <a:t>. </a:t>
            </a:r>
            <a:r>
              <a:rPr lang="it-IT" err="1">
                <a:latin typeface="Times New Roman"/>
                <a:cs typeface="Times New Roman"/>
              </a:rPr>
              <a:t>Now</a:t>
            </a:r>
            <a:r>
              <a:rPr lang="it-IT">
                <a:latin typeface="Times New Roman"/>
                <a:cs typeface="Times New Roman"/>
              </a:rPr>
              <a:t>, </a:t>
            </a:r>
            <a:r>
              <a:rPr lang="it-IT" err="1">
                <a:latin typeface="Times New Roman"/>
                <a:cs typeface="Times New Roman"/>
              </a:rPr>
              <a:t>all</a:t>
            </a:r>
            <a:r>
              <a:rPr lang="it-IT">
                <a:latin typeface="Times New Roman"/>
                <a:cs typeface="Times New Roman"/>
              </a:rPr>
              <a:t> the work are </a:t>
            </a:r>
            <a:r>
              <a:rPr lang="it-IT" err="1">
                <a:latin typeface="Times New Roman"/>
                <a:cs typeface="Times New Roman"/>
              </a:rPr>
              <a:t>done</a:t>
            </a:r>
            <a:r>
              <a:rPr lang="it-IT">
                <a:latin typeface="Times New Roman"/>
                <a:cs typeface="Times New Roman"/>
              </a:rPr>
              <a:t> by machine, and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is</a:t>
            </a:r>
            <a:r>
              <a:rPr lang="it-IT">
                <a:latin typeface="Times New Roman"/>
                <a:cs typeface="Times New Roman"/>
              </a:rPr>
              <a:t> </a:t>
            </a:r>
            <a:r>
              <a:rPr lang="it-IT" err="1">
                <a:latin typeface="Times New Roman"/>
                <a:cs typeface="Times New Roman"/>
              </a:rPr>
              <a:t>eating</a:t>
            </a:r>
            <a:r>
              <a:rPr lang="it-IT">
                <a:latin typeface="Times New Roman"/>
                <a:cs typeface="Times New Roman"/>
              </a:rPr>
              <a:t> up the jobs for human </a:t>
            </a:r>
            <a:r>
              <a:rPr lang="it-IT" err="1">
                <a:latin typeface="Times New Roman"/>
                <a:cs typeface="Times New Roman"/>
              </a:rPr>
              <a:t>which</a:t>
            </a:r>
            <a:r>
              <a:rPr lang="it-IT">
                <a:latin typeface="Times New Roman"/>
                <a:cs typeface="Times New Roman"/>
              </a:rPr>
              <a:t> </a:t>
            </a:r>
            <a:r>
              <a:rPr lang="it-IT" err="1">
                <a:latin typeface="Times New Roman"/>
                <a:cs typeface="Times New Roman"/>
              </a:rPr>
              <a:t>were</a:t>
            </a:r>
            <a:r>
              <a:rPr lang="it-IT">
                <a:latin typeface="Times New Roman"/>
                <a:cs typeface="Times New Roman"/>
              </a:rPr>
              <a:t> </a:t>
            </a:r>
            <a:r>
              <a:rPr lang="it-IT" err="1">
                <a:latin typeface="Times New Roman"/>
                <a:cs typeface="Times New Roman"/>
              </a:rPr>
              <a:t>done</a:t>
            </a:r>
            <a:r>
              <a:rPr lang="it-IT">
                <a:latin typeface="Times New Roman"/>
                <a:cs typeface="Times New Roman"/>
              </a:rPr>
              <a:t> </a:t>
            </a:r>
            <a:r>
              <a:rPr lang="it-IT" err="1">
                <a:latin typeface="Times New Roman"/>
                <a:cs typeface="Times New Roman"/>
              </a:rPr>
              <a:t>earlier</a:t>
            </a:r>
            <a:r>
              <a:rPr lang="it-IT">
                <a:latin typeface="Times New Roman"/>
                <a:cs typeface="Times New Roman"/>
              </a:rPr>
              <a:t> by </a:t>
            </a:r>
            <a:r>
              <a:rPr lang="it-IT" err="1">
                <a:latin typeface="Times New Roman"/>
                <a:cs typeface="Times New Roman"/>
              </a:rPr>
              <a:t>them</a:t>
            </a:r>
            <a:r>
              <a:rPr lang="it-IT">
                <a:latin typeface="Times New Roman"/>
                <a:cs typeface="Times New Roman"/>
              </a:rPr>
              <a:t>. </a:t>
            </a:r>
            <a:r>
              <a:rPr lang="it-IT" err="1">
                <a:latin typeface="Times New Roman"/>
                <a:cs typeface="Times New Roman"/>
              </a:rPr>
              <a:t>It</a:t>
            </a:r>
            <a:r>
              <a:rPr lang="it-IT">
                <a:latin typeface="Times New Roman"/>
                <a:cs typeface="Times New Roman"/>
              </a:rPr>
              <a:t> </a:t>
            </a:r>
            <a:r>
              <a:rPr lang="it-IT" err="1">
                <a:latin typeface="Times New Roman"/>
                <a:cs typeface="Times New Roman"/>
              </a:rPr>
              <a:t>is</a:t>
            </a:r>
            <a:r>
              <a:rPr lang="it-IT">
                <a:latin typeface="Times New Roman"/>
                <a:cs typeface="Times New Roman"/>
              </a:rPr>
              <a:t> </a:t>
            </a:r>
            <a:r>
              <a:rPr lang="it-IT" err="1">
                <a:latin typeface="Times New Roman"/>
                <a:cs typeface="Times New Roman"/>
              </a:rPr>
              <a:t>difficult</a:t>
            </a:r>
            <a:r>
              <a:rPr lang="it-IT">
                <a:latin typeface="Times New Roman"/>
                <a:cs typeface="Times New Roman"/>
              </a:rPr>
              <a:t> for </a:t>
            </a:r>
            <a:r>
              <a:rPr lang="it-IT" err="1">
                <a:latin typeface="Times New Roman"/>
                <a:cs typeface="Times New Roman"/>
              </a:rPr>
              <a:t>those</a:t>
            </a:r>
            <a:r>
              <a:rPr lang="it-IT">
                <a:latin typeface="Times New Roman"/>
                <a:cs typeface="Times New Roman"/>
              </a:rPr>
              <a:t> </a:t>
            </a:r>
            <a:r>
              <a:rPr lang="it-IT" err="1">
                <a:latin typeface="Times New Roman"/>
                <a:cs typeface="Times New Roman"/>
              </a:rPr>
              <a:t>without</a:t>
            </a:r>
            <a:r>
              <a:rPr lang="it-IT">
                <a:latin typeface="Times New Roman"/>
                <a:cs typeface="Times New Roman"/>
              </a:rPr>
              <a:t> technical </a:t>
            </a:r>
            <a:r>
              <a:rPr lang="it-IT" err="1">
                <a:latin typeface="Times New Roman"/>
                <a:cs typeface="Times New Roman"/>
              </a:rPr>
              <a:t>education</a:t>
            </a:r>
            <a:r>
              <a:rPr lang="it-IT">
                <a:latin typeface="Times New Roman"/>
                <a:cs typeface="Times New Roman"/>
              </a:rPr>
              <a:t> to </a:t>
            </a:r>
            <a:r>
              <a:rPr lang="it-IT" err="1">
                <a:latin typeface="Times New Roman"/>
                <a:cs typeface="Times New Roman"/>
              </a:rPr>
              <a:t>adjust</a:t>
            </a:r>
            <a:r>
              <a:rPr lang="it-IT">
                <a:latin typeface="Times New Roman"/>
                <a:cs typeface="Times New Roman"/>
              </a:rPr>
              <a:t> to </a:t>
            </a:r>
            <a:r>
              <a:rPr lang="it-IT" err="1">
                <a:latin typeface="Times New Roman"/>
                <a:cs typeface="Times New Roman"/>
              </a:rPr>
              <a:t>these</a:t>
            </a:r>
            <a:r>
              <a:rPr lang="it-IT">
                <a:latin typeface="Times New Roman"/>
                <a:cs typeface="Times New Roman"/>
              </a:rPr>
              <a:t> </a:t>
            </a:r>
            <a:r>
              <a:rPr lang="it-IT" err="1">
                <a:latin typeface="Times New Roman"/>
                <a:cs typeface="Times New Roman"/>
              </a:rPr>
              <a:t>changes</a:t>
            </a:r>
            <a:r>
              <a:rPr lang="it-IT">
                <a:latin typeface="Times New Roman"/>
                <a:cs typeface="Times New Roman"/>
              </a:rPr>
              <a:t>.</a:t>
            </a:r>
          </a:p>
          <a:p>
            <a:pPr algn="just"/>
            <a:endParaRPr lang="it-IT">
              <a:cs typeface="Times New Roman"/>
            </a:endParaRPr>
          </a:p>
          <a:p>
            <a:endParaRPr lang="it-IT">
              <a:cs typeface="Times New Roman"/>
            </a:endParaRPr>
          </a:p>
          <a:p>
            <a:endParaRPr lang="it-IT">
              <a:cs typeface="Times New Roman"/>
            </a:endParaRPr>
          </a:p>
          <a:p>
            <a:endParaRPr lang="it-IT">
              <a:cs typeface="Times New Roman"/>
            </a:endParaRPr>
          </a:p>
          <a:p>
            <a:endParaRPr lang="it-IT">
              <a:cs typeface="Times New Roman"/>
            </a:endParaRPr>
          </a:p>
          <a:p>
            <a:endParaRPr lang="it-IT">
              <a:cs typeface="Times New Roman"/>
            </a:endParaRPr>
          </a:p>
          <a:p>
            <a:endParaRPr lang="it-IT">
              <a:cs typeface="Times New Roman"/>
            </a:endParaRPr>
          </a:p>
          <a:p>
            <a:endParaRPr lang="it-IT">
              <a:cs typeface="Times New Roman"/>
            </a:endParaRPr>
          </a:p>
          <a:p>
            <a:endParaRPr lang="it-IT" altLang="it-IT">
              <a:cs typeface="Times New Roman"/>
            </a:endParaRPr>
          </a:p>
        </p:txBody>
      </p:sp>
    </p:spTree>
    <p:extLst>
      <p:ext uri="{BB962C8B-B14F-4D97-AF65-F5344CB8AC3E}">
        <p14:creationId xmlns:p14="http://schemas.microsoft.com/office/powerpoint/2010/main" val="1536878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a:solidFill>
                  <a:schemeClr val="tx1"/>
                </a:solidFill>
              </a:rPr>
              <a:t>Insufficient Quantity of Training Data</a:t>
            </a:r>
          </a:p>
          <a:p>
            <a:endParaRPr lang="en-US"/>
          </a:p>
          <a:p>
            <a:r>
              <a:rPr lang="en-US"/>
              <a:t>For a toddler to learn what an apple is, all it takes is for you to point to an apple and say “apple” (possibly repeating this procedure a few times). Now the child is able to recognize apples in all sorts of colors and shapes. Genius. Machine Learning is not quite there yet; it takes a lot of data for most Machine Learning algorithms to work properly. Even for very simple problems you typically need thousands of examples, and for complex problems such as image or speech recognition you may need millions of examples (unless you can reuse parts of an existing model).</a:t>
            </a:r>
          </a:p>
          <a:p>
            <a:endParaRPr lang="en-US" altLang="it-IT"/>
          </a:p>
          <a:p>
            <a:r>
              <a:rPr lang="en-US"/>
              <a:t>Nonrepresentative Training Data</a:t>
            </a:r>
          </a:p>
          <a:p>
            <a:r>
              <a:rPr lang="en-US"/>
              <a:t>In order to generalize well, it is crucial that your training data be representative of the new cases you want to generalize to. This is true whether you use instance-based learning or model-based learning. For example, the set of countries we used earlier for</a:t>
            </a:r>
            <a:r>
              <a:rPr lang="it-IT"/>
              <a:t> </a:t>
            </a:r>
            <a:r>
              <a:rPr lang="en-US"/>
              <a:t>training the linear model was not perfectly representative; a few countries were missing. If you train a linear model on this data, you get the solid line, while the old model is represented by the dotted line. As you can see, not only does adding a few missing countries significantly alter the model, but it makes it clear that such a simple linear model is probably never going to work well. It seems that very rich countries are not happier than moderately rich countries (in fact they seem unhappier), and conversely some poor countries seem happier than many rich countries. By using a non-representative training set, we trained a model that is unlikely to make accurate predictions, especially for very poor and very rich countries. It is crucial to use a training set that is representative of the cases you want to generalize to. This is often harder than it sounds: if the sample is too small, you will have sampling noise (i.e., non-representative data as a result of chance), but even very large samples can be non-representative if the sampling method is flawed. This is called sampling bias. </a:t>
            </a:r>
          </a:p>
          <a:p>
            <a:endParaRPr lang="en-US"/>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a:solidFill>
                  <a:schemeClr val="tx1"/>
                </a:solidFill>
              </a:rPr>
              <a:t>Poor-Quality Data</a:t>
            </a:r>
          </a:p>
          <a:p>
            <a:endParaRPr lang="en-US"/>
          </a:p>
          <a:p>
            <a:r>
              <a:rPr lang="en-US"/>
              <a:t>Obviously, if your training data is full of errors, outliers, and noise (e.g., due to poor quality measurements), it will make it harder for the system to detect the underlying patterns, so your system is less likely to perform well. It is often well worth the effort to spend time cleaning up your training data. The truth is, most data scientists spend a significant part of their time doing just that. For example: 1. If some instances are clearly outliers, it may help to simply discard them or try to fix the errors manually. 2. If some instances are missing a few features (e.g., 5specify their age), you must decide whether you want to ignore this attribute altogether, ignore these instances, fill in the missing values (e.g., with the median age), or train one model with the feature and one model without it, and so on.</a:t>
            </a:r>
          </a:p>
          <a:p>
            <a:endParaRPr lang="en-US"/>
          </a:p>
          <a:p>
            <a:r>
              <a:rPr lang="en-US"/>
              <a:t>Irrelevant Features</a:t>
            </a:r>
          </a:p>
          <a:p>
            <a:endParaRPr lang="en-US"/>
          </a:p>
          <a:p>
            <a:r>
              <a:rPr lang="en-US"/>
              <a:t>As the saying goes: garbage in, garbage out. Your system will only be capable of learning if the training data contains enough relevant features and not too many irrelevant ones. A critical part of the success of a Machine Learning project is coming up with a good set of features to train on. This process, called feature engineering, involves: Feature selection: selecting the most useful features to train on among existing features. 1. Feature extraction: combining existing features to produce a more useful one (as we saw earlier, dimensionality reduction algorithms can help). 2. Creating new features by gathering new data. Now that we have looked at many examples of bad data, let’s look at a couple of exam- </a:t>
            </a:r>
            <a:r>
              <a:rPr lang="en-US" err="1"/>
              <a:t>ples</a:t>
            </a:r>
            <a:r>
              <a:rPr lang="en-US"/>
              <a:t> of bad algorithms. </a:t>
            </a:r>
          </a:p>
          <a:p>
            <a:endParaRPr lang="en-US"/>
          </a:p>
          <a:p>
            <a:r>
              <a:rPr lang="en-US"/>
              <a:t>Overfitting the Training Data</a:t>
            </a:r>
          </a:p>
          <a:p>
            <a:endParaRPr lang="en-US"/>
          </a:p>
          <a:p>
            <a:r>
              <a:rPr lang="en-US"/>
              <a:t>Overgeneralizing is something that we humans do all too often, and unfortunately machines can fall into the same trap if we are not careful. In Machine Learning this is called overfitting: it means that the model performs well on the training data, but it does not generalize well. shows an example of a high-degree polynomial life satisfaction model that strongly overfits the training data. Even though it performs much better on the training data than the simple linear model, would you really trust its predictions? Complex models such as deep neural networks can detect subtle patterns in the data, but if the training set is noisy, or if it is too small (which introduces sampling noise), then the model is likely to detect patterns in the noise itself. Obviously these patterns will not generalize to new instances. For example, say you feed your life satisfaction model many more attributes, including uninformative ones such as the country’s name. In that case, a complex model may detect patterns like the fact that all countries in the training data with a w in their name have a life satisfaction greater than 7: New Zealand (7.3), Norway (7.4), Sweden (7.2), and Switzerland (7.5). How confident are you that the W-satisfaction rule generalizes to Rwanda or Zimbabwe? Obviously this pattern occurred in the training data by pure chance, but the model has no way to tell whether a pattern is real or simply the result of noise in the data. Overfitting happens when the model is too complex relative to the amount and noisiness of the training data. The possible solutions are: 1. To simplify the model by selecting one with fewer parameters (e.g., a linear model rather than a high-degree polynomial model), by reducing the number of attributes in the training data or by constraining the model 2. To gather more training data 3. To reduce the noise in the training data (e.g., fix data errors and remove outliers).</a:t>
            </a:r>
          </a:p>
          <a:p>
            <a:endParaRPr lang="en-US"/>
          </a:p>
          <a:p>
            <a:r>
              <a:rPr lang="en-US"/>
              <a:t>Underfitting the Training Data</a:t>
            </a:r>
          </a:p>
          <a:p>
            <a:endParaRPr lang="en-US"/>
          </a:p>
          <a:p>
            <a:r>
              <a:rPr lang="en-US"/>
              <a:t>As you might guess, underfitting is the opposite of overfitting: it occurs when your model is too simple to learn the underlying structure of the data. For example, a linear model of life satisfaction is prone to underfit; reality is just more complex than the model, so its predictions are bound to be inaccurate, even on the training examples. The main options to fix this problem are: </a:t>
            </a:r>
            <a:br>
              <a:rPr lang="en-US"/>
            </a:br>
            <a:r>
              <a:rPr lang="en-US"/>
              <a:t>1. Selecting a more powerful model, with more parameters 2. Feeding better features to the learning algorithm (feature engineering) 3. Reducing the constraints on the model (e.g., reducing the regularization hyperparameter).</a:t>
            </a:r>
          </a:p>
          <a:p>
            <a:endParaRPr lang="en-US"/>
          </a:p>
          <a:p>
            <a:r>
              <a:rPr lang="en-US"/>
              <a:t>Data mismatch</a:t>
            </a:r>
          </a:p>
          <a:p>
            <a:endParaRPr lang="en-US"/>
          </a:p>
          <a:p>
            <a:r>
              <a:rPr lang="en-US"/>
              <a:t>In some cases, it is easy to get a large amount of data for training, but it is not perfectly representative of the data that will be used in production. For example, suppose you want to create a mobile app to take pictures of flowers and automatically determine their species. You can easily download millions of pictures of flowers on the web, but they won’t be perfectly representative of the pictures that will actually be taken using the app on a mobile device. Perhaps you only have 10,000 representative pictures (i.e., actually taken with the app). In this case, the most important rule to remember is that the validation set and the test must be as representative as possible of the data you expect to use in production, so they should be composed exclusively of representative pictures: you can shuffle them and put half in the validation set, and half in the test set (making sure that no duplicates or near-duplicates end up in both sets). After training your model on the web pictures, if you observe that the performance of your model on the validation set is disappointing, you will not know whether this is because your model has overfit the training set, or whether this is just due to the mismatch between the web pictures and the mobile app pictures. One solution is to hold out part of the training pictures (from the web) in yet another set that Andrew Ng calls the train-dev set. After the model is trained (on the training set, not on the train-dev set), you can evaluate it on the train-dev set: if it performs well, then the model is not overfitting the training set, so if performs poorly on the validation set, the problem must come from the data mismatch. You can try to tackle this problem by preprocessing the web images to make them look more like the pictures that will be taken by the mobile app, and then retraining the model. Conversely, if the model performs poorly on the train-dev set, then the model must have overfit the training set, so you should try to simplify or regularize the model, get more training data and clean up the training data, as discussed earlier.</a:t>
            </a:r>
          </a:p>
          <a:p>
            <a:endParaRPr lang="en-US"/>
          </a:p>
          <a:p>
            <a:endParaRPr lang="en-US"/>
          </a:p>
        </p:txBody>
      </p:sp>
    </p:spTree>
    <p:extLst>
      <p:ext uri="{BB962C8B-B14F-4D97-AF65-F5344CB8AC3E}">
        <p14:creationId xmlns:p14="http://schemas.microsoft.com/office/powerpoint/2010/main" val="9339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Testing and validating</a:t>
            </a:r>
          </a:p>
          <a:p>
            <a:endParaRPr lang="en-US"/>
          </a:p>
          <a:p>
            <a:r>
              <a:rPr lang="en-US"/>
              <a:t>The only way to know how well a model will generalize to new cases is to actually try it out on new cases. One way to do that is to put your model in production and monitor how well it performs. This works well, but if your model is horribly bad, your users will complain—not the best idea. A better option is to split your data into two sets: the training set and the test set. As these names imply, you train your model using the training set, and you test it using the test set. The error rate on new cases is called the generalization error (or out of sample error), and by evaluating your model on the test set, you get an estimate of this error. This value tells you how well your model will perform on instances it has never seen before. If the training error is low (i.e., your model makes few mistakes on the training set) but the generalization error is high, it means that your model is overfitting the training data. It is common to use 80% of the data for training and hold out 20% for testing. However, this depends on the size of the dataset: if it contains 10 million instances, then holding out 1% means your test set will contain 100,000 instances: that’s probably more than enough to get a good estimate of the generalization error.</a:t>
            </a:r>
          </a:p>
        </p:txBody>
      </p:sp>
    </p:spTree>
    <p:extLst>
      <p:ext uri="{BB962C8B-B14F-4D97-AF65-F5344CB8AC3E}">
        <p14:creationId xmlns:p14="http://schemas.microsoft.com/office/powerpoint/2010/main" val="44020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en-US">
                <a:latin typeface="Times New Roman"/>
                <a:cs typeface="Times New Roman"/>
              </a:rPr>
              <a:t>https://towardsdatascience.com/parameters-and-hyperparameters-aa609601a9ac</a:t>
            </a:r>
            <a:endParaRPr lang="it-IT">
              <a:latin typeface="Times New Roman"/>
              <a:cs typeface="Times New Roman"/>
            </a:endParaRPr>
          </a:p>
          <a:p>
            <a:pPr>
              <a:defRPr/>
            </a:pPr>
            <a:endParaRPr lang="en-US" b="1">
              <a:latin typeface="Times New Roman"/>
              <a:cs typeface="Times New Roman"/>
            </a:endParaRPr>
          </a:p>
          <a:p>
            <a:pPr>
              <a:defRPr/>
            </a:pPr>
            <a:r>
              <a:rPr lang="en-US" b="1">
                <a:latin typeface="Times New Roman"/>
                <a:cs typeface="Times New Roman"/>
              </a:rPr>
              <a:t>Hyperparameters</a:t>
            </a:r>
            <a:endParaRPr lang="it-IT">
              <a:latin typeface="Times New Roman"/>
              <a:cs typeface="Times New Roman"/>
            </a:endParaRPr>
          </a:p>
          <a:p>
            <a:pPr>
              <a:defRPr/>
            </a:pPr>
            <a:r>
              <a:rPr lang="en-US">
                <a:latin typeface="Times New Roman"/>
                <a:cs typeface="Times New Roman"/>
              </a:rPr>
              <a:t>Hyperparameters are parameters whose values control the learning process and determine the values of model parameters that a learning algorithm ends up learning. The prefix ‘hyper_’ suggests that they are ‘top-level’ parameters that control the learning process and the model parameters that result from it.</a:t>
            </a:r>
          </a:p>
          <a:p>
            <a:pPr>
              <a:defRPr/>
            </a:pPr>
            <a:r>
              <a:rPr lang="en-US">
                <a:latin typeface="Times New Roman"/>
                <a:cs typeface="Times New Roman"/>
              </a:rPr>
              <a:t>As a machine learning engineer designing a model, you choose and set hyperparameter values that your learning algorithm will use before the training of the model even begins. In this light, hyperparameters are said to be external to the model because the model cannot change its values during learning/training.</a:t>
            </a:r>
          </a:p>
          <a:p>
            <a:pPr>
              <a:defRPr/>
            </a:pPr>
            <a:r>
              <a:rPr lang="en-US">
                <a:latin typeface="Times New Roman"/>
                <a:cs typeface="Times New Roman"/>
              </a:rPr>
              <a:t>Hyperparameters are used by the learning algorithm when it is learning but they are not part of the resulting model. At the end of the learning process, we have the trained model parameters which effectively is what we refer to as the model. The hyperparameters that were used during training are not part of this model. We cannot for instance know what hyperparameter values were used to train a model from the model itself, we only know the model parameters that were learned.</a:t>
            </a:r>
          </a:p>
          <a:p>
            <a:pPr>
              <a:defRPr/>
            </a:pPr>
            <a:r>
              <a:rPr lang="en-US" i="1">
                <a:latin typeface="Times New Roman"/>
                <a:cs typeface="Times New Roman"/>
              </a:rPr>
              <a:t>Basically, anything in machine learning and deep learning that you decide their values or choose their configuration before training begins and whose values or configuration will remain the same when training ends is a hyperparameter.</a:t>
            </a:r>
            <a:endParaRPr lang="en-US">
              <a:latin typeface="Times New Roman"/>
              <a:cs typeface="Times New Roman"/>
            </a:endParaRPr>
          </a:p>
          <a:p>
            <a:pPr marL="0" marR="0" lvl="0" indent="0" algn="l" defTabSz="449263">
              <a:lnSpc>
                <a:spcPct val="100000"/>
              </a:lnSpc>
              <a:spcBef>
                <a:spcPct val="30000"/>
              </a:spcBef>
              <a:spcAft>
                <a:spcPct val="0"/>
              </a:spcAft>
              <a:buFont typeface="Times New Roman" panose="02020603050405020304" pitchFamily="18" charset="0"/>
              <a:buNone/>
              <a:tabLst/>
              <a:defRPr/>
            </a:pPr>
            <a:endParaRPr lang="en-US">
              <a:cs typeface="Times New Roman"/>
            </a:endParaRPr>
          </a:p>
          <a:p>
            <a:pPr>
              <a:defRPr/>
            </a:pPr>
            <a:r>
              <a:rPr lang="en-US" b="1" err="1">
                <a:latin typeface="Times New Roman"/>
                <a:cs typeface="Times New Roman"/>
              </a:rPr>
              <a:t>Parameters</a:t>
            </a:r>
            <a:endParaRPr lang="en-US" err="1">
              <a:latin typeface="Times New Roman"/>
              <a:cs typeface="Times New Roman"/>
            </a:endParaRPr>
          </a:p>
          <a:p>
            <a:pPr>
              <a:defRPr/>
            </a:pPr>
            <a:r>
              <a:rPr lang="en-US"/>
              <a:t>Parameters on the other hand are internal to the model. That is, they are learned or estimated purely from the data during training as the algorithm used tries to learn the mapping between the input features and the labels or targets.</a:t>
            </a:r>
          </a:p>
          <a:p>
            <a:pPr>
              <a:defRPr/>
            </a:pPr>
            <a:r>
              <a:rPr lang="en-US"/>
              <a:t>Model training typically starts with parameters being initialized to some values (random values or set to zeros). As training/learning progresses the initial values are updated using an optimization algorithm (e.g. gradient descent). The learning algorithm is continuously updating the parameter values as learning progress but hyperparameter values set by the model designer remain unchanged.</a:t>
            </a:r>
          </a:p>
          <a:p>
            <a:pPr>
              <a:defRPr/>
            </a:pPr>
            <a:r>
              <a:rPr lang="en-US"/>
              <a:t>At the end of the learning process, model parameters are what constitute the model itself.</a:t>
            </a:r>
          </a:p>
          <a:p>
            <a:pPr>
              <a:defRPr/>
            </a:pPr>
            <a:r>
              <a:rPr lang="en-US" b="1" err="1">
                <a:latin typeface="Times New Roman"/>
                <a:cs typeface="Times New Roman"/>
              </a:rPr>
              <a:t>Examples</a:t>
            </a:r>
            <a:r>
              <a:rPr lang="en-US" b="1">
                <a:latin typeface="Times New Roman"/>
                <a:cs typeface="Times New Roman"/>
              </a:rPr>
              <a:t> of </a:t>
            </a:r>
            <a:r>
              <a:rPr lang="en-US" b="1" err="1">
                <a:latin typeface="Times New Roman"/>
                <a:cs typeface="Times New Roman"/>
              </a:rPr>
              <a:t>parameters</a:t>
            </a:r>
            <a:endParaRPr lang="en-US" err="1">
              <a:latin typeface="Times New Roman"/>
              <a:cs typeface="Times New Roman"/>
            </a:endParaRPr>
          </a:p>
          <a:p>
            <a:pPr marL="171450" indent="-171450">
              <a:buFont typeface="Arial"/>
              <a:buChar char="•"/>
              <a:defRPr/>
            </a:pPr>
            <a:r>
              <a:rPr lang="en-US">
                <a:latin typeface="Times New Roman"/>
                <a:cs typeface="Times New Roman"/>
              </a:rPr>
              <a:t>The coefficients (or weights) of linear and logistic regression models.</a:t>
            </a:r>
          </a:p>
          <a:p>
            <a:pPr marL="171450" indent="-171450">
              <a:buFont typeface="Arial"/>
              <a:buChar char="•"/>
              <a:defRPr/>
            </a:pPr>
            <a:r>
              <a:rPr lang="en-US">
                <a:latin typeface="Times New Roman"/>
                <a:cs typeface="Times New Roman"/>
              </a:rPr>
              <a:t>Weights and biases of a </a:t>
            </a:r>
            <a:r>
              <a:rPr lang="en-US" err="1">
                <a:latin typeface="Times New Roman"/>
                <a:cs typeface="Times New Roman"/>
              </a:rPr>
              <a:t>nn</a:t>
            </a:r>
          </a:p>
          <a:p>
            <a:pPr marL="171450" indent="-171450">
              <a:buFont typeface="Arial"/>
              <a:buChar char="•"/>
              <a:defRPr/>
            </a:pPr>
            <a:r>
              <a:rPr lang="en-US">
                <a:latin typeface="Times New Roman"/>
                <a:cs typeface="Times New Roman"/>
              </a:rPr>
              <a:t>The cluster centroids in clustering</a:t>
            </a:r>
          </a:p>
          <a:p>
            <a:pPr>
              <a:defRPr/>
            </a:pPr>
            <a:r>
              <a:rPr lang="en-US">
                <a:latin typeface="Times New Roman"/>
                <a:cs typeface="Times New Roman"/>
              </a:rPr>
              <a:t>Simply put, parameters in machine learning and deep learning are the values your learning algorithm can change independently as it learns and these values are affected by the choice of hyperparameters you provide. So you set the hyperparameters before training begins and the learning algorithm uses them to learn the parameters. Behind the training scene, parameters are continuously being updated and the final ones at the end of the training constitute your model.</a:t>
            </a:r>
          </a:p>
          <a:p>
            <a:pPr>
              <a:defRPr/>
            </a:pPr>
            <a:r>
              <a:rPr lang="en-US">
                <a:latin typeface="Times New Roman"/>
                <a:cs typeface="Times New Roman"/>
              </a:rPr>
              <a:t>Therefore, setting the right hyperparameter values is very important because it directly impacts the performance of the model that will result from them being used during model training. The process of choosing the best hyperparameters for your model is called hyperparameter tuning and in the next article, we will explore a systematic way of doing hyperparameter tuning.</a:t>
            </a:r>
          </a:p>
          <a:p>
            <a:pPr>
              <a:defRPr/>
            </a:pPr>
            <a:r>
              <a:rPr lang="en-US" b="1" err="1">
                <a:latin typeface="Times New Roman"/>
                <a:cs typeface="Times New Roman"/>
              </a:rPr>
              <a:t>Conclusion</a:t>
            </a:r>
            <a:endParaRPr lang="en-US" err="1">
              <a:latin typeface="Times New Roman"/>
              <a:cs typeface="Times New Roman"/>
            </a:endParaRPr>
          </a:p>
          <a:p>
            <a:pPr>
              <a:defRPr/>
            </a:pPr>
            <a:r>
              <a:rPr lang="en-US">
                <a:latin typeface="Times New Roman"/>
                <a:cs typeface="Times New Roman"/>
              </a:rPr>
              <a:t>I trust that you now have a clear understanding of what hyperparameters and parameters exactly are and understand that hyperparameters have an impact on the parameters your model learns. I will be following this up with a detailed practical article on hyperparameter tuning.</a:t>
            </a:r>
          </a:p>
          <a:p>
            <a:pPr>
              <a:defRPr/>
            </a:pPr>
            <a:endParaRPr lang="en-US">
              <a:cs typeface="Times New Roman"/>
            </a:endParaRPr>
          </a:p>
        </p:txBody>
      </p:sp>
    </p:spTree>
    <p:extLst>
      <p:ext uri="{BB962C8B-B14F-4D97-AF65-F5344CB8AC3E}">
        <p14:creationId xmlns:p14="http://schemas.microsoft.com/office/powerpoint/2010/main" val="201513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US" sz="1200" b="0" i="0" u="none" strike="noStrike" kern="1200" baseline="0">
                <a:solidFill>
                  <a:srgbClr val="000000"/>
                </a:solidFill>
                <a:latin typeface="Times New Roman" panose="02020603050405020304" pitchFamily="18" charset="0"/>
                <a:ea typeface="+mn-ea"/>
                <a:cs typeface="+mn-cs"/>
              </a:rPr>
              <a:t>If you don’t know Python yet, </a:t>
            </a:r>
            <a:r>
              <a:rPr lang="en-US" sz="1200" b="0" i="1" u="none" strike="noStrike" kern="1200" baseline="0">
                <a:solidFill>
                  <a:srgbClr val="000000"/>
                </a:solidFill>
                <a:latin typeface="Times New Roman" panose="02020603050405020304" pitchFamily="18" charset="0"/>
                <a:ea typeface="+mn-ea"/>
                <a:cs typeface="+mn-cs"/>
              </a:rPr>
              <a:t>http://learnpython.org/ </a:t>
            </a:r>
            <a:r>
              <a:rPr lang="en-US" sz="1200" b="0" i="0" u="none" strike="noStrike" kern="1200" baseline="0">
                <a:solidFill>
                  <a:srgbClr val="000000"/>
                </a:solidFill>
                <a:latin typeface="Times New Roman" panose="02020603050405020304" pitchFamily="18" charset="0"/>
                <a:ea typeface="+mn-ea"/>
                <a:cs typeface="+mn-cs"/>
              </a:rPr>
              <a:t>is a great place to start. The official tutorial on python.org is also quite good.</a:t>
            </a:r>
          </a:p>
          <a:p>
            <a:r>
              <a:rPr lang="en-US" sz="1200" b="0" i="0" u="none" strike="noStrike" kern="1200" baseline="0">
                <a:solidFill>
                  <a:srgbClr val="000000"/>
                </a:solidFill>
                <a:latin typeface="Times New Roman" panose="02020603050405020304" pitchFamily="18" charset="0"/>
                <a:ea typeface="+mn-ea"/>
                <a:cs typeface="+mn-cs"/>
              </a:rPr>
              <a:t>If you have never used </a:t>
            </a:r>
            <a:r>
              <a:rPr lang="en-US" sz="1200" b="0" i="0" u="none" strike="noStrike" kern="1200" baseline="0" err="1">
                <a:solidFill>
                  <a:srgbClr val="000000"/>
                </a:solidFill>
                <a:latin typeface="Times New Roman" panose="02020603050405020304" pitchFamily="18" charset="0"/>
                <a:ea typeface="+mn-ea"/>
                <a:cs typeface="+mn-cs"/>
              </a:rPr>
              <a:t>Jupyter</a:t>
            </a:r>
            <a:r>
              <a:rPr lang="en-US" sz="1200" b="0" i="0" u="none" strike="noStrike" kern="1200" baseline="0">
                <a:solidFill>
                  <a:srgbClr val="000000"/>
                </a:solidFill>
                <a:latin typeface="Times New Roman" panose="02020603050405020304" pitchFamily="18" charset="0"/>
                <a:ea typeface="+mn-ea"/>
                <a:cs typeface="+mn-cs"/>
              </a:rPr>
              <a:t>, a dedicated chapter will guide you through installation and the basics: it is a great tool to have in your toolbox.</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en-US"/>
              <a:t>So evaluating a model is simple enough: just use a test set. Now suppose you are hesitating</a:t>
            </a:r>
            <a:endParaRPr lang="it-IT"/>
          </a:p>
          <a:p>
            <a:pPr>
              <a:defRPr/>
            </a:pPr>
            <a:r>
              <a:rPr lang="en-US">
                <a:latin typeface="Times New Roman"/>
                <a:cs typeface="Times New Roman"/>
              </a:rPr>
              <a:t>between two models (say a linear model and a polynomial model): how can</a:t>
            </a:r>
          </a:p>
          <a:p>
            <a:pPr>
              <a:defRPr/>
            </a:pPr>
            <a:r>
              <a:rPr lang="en-US">
                <a:latin typeface="Times New Roman"/>
                <a:cs typeface="Times New Roman"/>
              </a:rPr>
              <a:t>you decide? One option is to train both and compare how well they generalize using</a:t>
            </a:r>
          </a:p>
          <a:p>
            <a:pPr>
              <a:defRPr/>
            </a:pPr>
            <a:r>
              <a:rPr lang="en-US">
                <a:latin typeface="Times New Roman"/>
                <a:cs typeface="Times New Roman"/>
              </a:rPr>
              <a:t>the test set.</a:t>
            </a:r>
          </a:p>
          <a:p>
            <a:pPr>
              <a:defRPr/>
            </a:pPr>
            <a:r>
              <a:rPr lang="en-US">
                <a:latin typeface="Times New Roman"/>
                <a:cs typeface="Times New Roman"/>
              </a:rPr>
              <a:t>Now suppose that the linear model generalizes better, but you want to apply some</a:t>
            </a:r>
          </a:p>
          <a:p>
            <a:pPr>
              <a:defRPr/>
            </a:pPr>
            <a:r>
              <a:rPr lang="en-US">
                <a:latin typeface="Times New Roman"/>
                <a:cs typeface="Times New Roman"/>
              </a:rPr>
              <a:t>regularization to avoid overfitting. The question is: how do you choose the value of</a:t>
            </a:r>
          </a:p>
          <a:p>
            <a:pPr>
              <a:defRPr/>
            </a:pPr>
            <a:r>
              <a:rPr lang="en-US">
                <a:latin typeface="Times New Roman"/>
                <a:cs typeface="Times New Roman"/>
              </a:rPr>
              <a:t>the regularization hyperparameter? One option is to train 100 different models using</a:t>
            </a:r>
          </a:p>
          <a:p>
            <a:pPr>
              <a:defRPr/>
            </a:pPr>
            <a:r>
              <a:rPr lang="en-US">
                <a:latin typeface="Times New Roman"/>
                <a:cs typeface="Times New Roman"/>
              </a:rPr>
              <a:t>100 different values for this hyperparameter. Suppose you find the best hyperparameter</a:t>
            </a:r>
          </a:p>
          <a:p>
            <a:pPr>
              <a:defRPr/>
            </a:pPr>
            <a:r>
              <a:rPr lang="en-US">
                <a:latin typeface="Times New Roman"/>
                <a:cs typeface="Times New Roman"/>
              </a:rPr>
              <a:t>value that produces a model with the lowest generalization error, say just 5% error.</a:t>
            </a:r>
          </a:p>
          <a:p>
            <a:pPr>
              <a:defRPr/>
            </a:pPr>
            <a:r>
              <a:rPr lang="en-US">
                <a:latin typeface="Times New Roman"/>
                <a:cs typeface="Times New Roman"/>
              </a:rPr>
              <a:t>So you launch this model into production, but unfortunately it does not perform as</a:t>
            </a:r>
          </a:p>
          <a:p>
            <a:pPr>
              <a:defRPr/>
            </a:pPr>
            <a:r>
              <a:rPr lang="en-US">
                <a:latin typeface="Times New Roman"/>
                <a:cs typeface="Times New Roman"/>
              </a:rPr>
              <a:t>well as expected and produces 15% errors. What just happened?</a:t>
            </a:r>
          </a:p>
          <a:p>
            <a:pPr>
              <a:defRPr/>
            </a:pPr>
            <a:r>
              <a:rPr lang="en-US">
                <a:latin typeface="Times New Roman"/>
                <a:cs typeface="Times New Roman"/>
              </a:rPr>
              <a:t>The problem is that you measured the generalization error multiple times on the test</a:t>
            </a:r>
          </a:p>
          <a:p>
            <a:pPr>
              <a:defRPr/>
            </a:pPr>
            <a:r>
              <a:rPr lang="en-US">
                <a:latin typeface="Times New Roman"/>
                <a:cs typeface="Times New Roman"/>
              </a:rPr>
              <a:t>set, and you adapted the model and hyperparameters to produce the best model for</a:t>
            </a:r>
          </a:p>
          <a:p>
            <a:pPr>
              <a:defRPr/>
            </a:pPr>
            <a:r>
              <a:rPr lang="en-US">
                <a:latin typeface="Times New Roman"/>
                <a:cs typeface="Times New Roman"/>
              </a:rPr>
              <a:t>that particular set. This means that the model is unlikely to perform as well on new</a:t>
            </a:r>
          </a:p>
          <a:p>
            <a:pPr>
              <a:defRPr/>
            </a:pPr>
            <a:r>
              <a:rPr lang="en-US">
                <a:latin typeface="Times New Roman"/>
                <a:cs typeface="Times New Roman"/>
              </a:rPr>
              <a:t>data.</a:t>
            </a:r>
          </a:p>
          <a:p>
            <a:pPr>
              <a:defRPr/>
            </a:pPr>
            <a:r>
              <a:rPr lang="en-US">
                <a:latin typeface="Times New Roman"/>
                <a:cs typeface="Times New Roman"/>
              </a:rPr>
              <a:t>A common solution to this problem is called holdout validation: you simply hold out</a:t>
            </a:r>
          </a:p>
          <a:p>
            <a:pPr>
              <a:defRPr/>
            </a:pPr>
            <a:r>
              <a:rPr lang="en-US">
                <a:latin typeface="Times New Roman"/>
                <a:cs typeface="Times New Roman"/>
              </a:rPr>
              <a:t>part of the training set to evaluate several candidate models and select the best one.</a:t>
            </a:r>
          </a:p>
          <a:p>
            <a:pPr>
              <a:defRPr/>
            </a:pPr>
            <a:r>
              <a:rPr lang="en-US">
                <a:latin typeface="Times New Roman"/>
                <a:cs typeface="Times New Roman"/>
              </a:rPr>
              <a:t>The new </a:t>
            </a:r>
            <a:r>
              <a:rPr lang="en-US" err="1">
                <a:latin typeface="Times New Roman"/>
                <a:cs typeface="Times New Roman"/>
              </a:rPr>
              <a:t>heldout</a:t>
            </a:r>
            <a:r>
              <a:rPr lang="en-US">
                <a:latin typeface="Times New Roman"/>
                <a:cs typeface="Times New Roman"/>
              </a:rPr>
              <a:t> set is called the validation set (or sometimes the development set, or</a:t>
            </a:r>
          </a:p>
          <a:p>
            <a:pPr>
              <a:defRPr/>
            </a:pPr>
            <a:r>
              <a:rPr lang="en-US">
                <a:latin typeface="Times New Roman"/>
                <a:cs typeface="Times New Roman"/>
              </a:rPr>
              <a:t>dev set). More specifically, you train multiple models with various hyperparameters</a:t>
            </a:r>
          </a:p>
          <a:p>
            <a:pPr>
              <a:defRPr/>
            </a:pPr>
            <a:r>
              <a:rPr lang="en-US">
                <a:latin typeface="Times New Roman"/>
                <a:cs typeface="Times New Roman"/>
              </a:rPr>
              <a:t>on the reduced training set (i.e., the full training set minus the validation set), and</a:t>
            </a:r>
          </a:p>
          <a:p>
            <a:pPr>
              <a:defRPr/>
            </a:pPr>
            <a:r>
              <a:rPr lang="en-US">
                <a:latin typeface="Times New Roman"/>
                <a:cs typeface="Times New Roman"/>
              </a:rPr>
              <a:t>you select the model that performs best on the validation set. After this holdout validation</a:t>
            </a:r>
          </a:p>
          <a:p>
            <a:pPr>
              <a:defRPr/>
            </a:pPr>
            <a:r>
              <a:rPr lang="en-US">
                <a:latin typeface="Times New Roman"/>
                <a:cs typeface="Times New Roman"/>
              </a:rPr>
              <a:t>process, you train the best model on the full training set (including the validation</a:t>
            </a:r>
          </a:p>
          <a:p>
            <a:pPr>
              <a:defRPr/>
            </a:pPr>
            <a:r>
              <a:rPr lang="en-US">
                <a:latin typeface="Times New Roman"/>
                <a:cs typeface="Times New Roman"/>
              </a:rPr>
              <a:t>set), and this gives you the final model. Lastly, you evaluate this final model on</a:t>
            </a:r>
          </a:p>
          <a:p>
            <a:pPr>
              <a:defRPr/>
            </a:pPr>
            <a:r>
              <a:rPr lang="en-US">
                <a:latin typeface="Times New Roman"/>
                <a:cs typeface="Times New Roman"/>
              </a:rPr>
              <a:t>the test set to get an estimate of the generalization error.</a:t>
            </a:r>
          </a:p>
          <a:p>
            <a:pPr>
              <a:defRPr/>
            </a:pPr>
            <a:r>
              <a:rPr lang="en-US">
                <a:latin typeface="Times New Roman"/>
                <a:cs typeface="Times New Roman"/>
              </a:rPr>
              <a:t>This solution usually works quite well. However, if the validation set is too small, then</a:t>
            </a:r>
          </a:p>
          <a:p>
            <a:pPr>
              <a:defRPr/>
            </a:pPr>
            <a:r>
              <a:rPr lang="en-US">
                <a:latin typeface="Times New Roman"/>
                <a:cs typeface="Times New Roman"/>
              </a:rPr>
              <a:t>model evaluations will be imprecise: you may end up selecting a suboptimal model by</a:t>
            </a:r>
          </a:p>
          <a:p>
            <a:pPr>
              <a:defRPr/>
            </a:pPr>
            <a:r>
              <a:rPr lang="en-US">
                <a:latin typeface="Times New Roman"/>
                <a:cs typeface="Times New Roman"/>
              </a:rPr>
              <a:t>mistake. Conversely, if the validation set is too large, then the remaining training set</a:t>
            </a:r>
          </a:p>
          <a:p>
            <a:pPr>
              <a:defRPr/>
            </a:pPr>
            <a:r>
              <a:rPr lang="en-US">
                <a:latin typeface="Times New Roman"/>
                <a:cs typeface="Times New Roman"/>
              </a:rPr>
              <a:t>will be much smaller than the full training set. Why is this bad? Well, since the final</a:t>
            </a:r>
          </a:p>
          <a:p>
            <a:pPr>
              <a:defRPr/>
            </a:pPr>
            <a:r>
              <a:rPr lang="en-US">
                <a:latin typeface="Times New Roman"/>
                <a:cs typeface="Times New Roman"/>
              </a:rPr>
              <a:t>model will be trained on the full training set, it is not ideal to compare candidate</a:t>
            </a:r>
          </a:p>
          <a:p>
            <a:pPr>
              <a:defRPr/>
            </a:pPr>
            <a:r>
              <a:rPr lang="en-US">
                <a:latin typeface="Times New Roman"/>
                <a:cs typeface="Times New Roman"/>
              </a:rPr>
              <a:t>models trained on a much smaller training set. It would be like selecting the fastest</a:t>
            </a:r>
          </a:p>
          <a:p>
            <a:pPr>
              <a:defRPr/>
            </a:pPr>
            <a:r>
              <a:rPr lang="en-US">
                <a:latin typeface="Times New Roman"/>
                <a:cs typeface="Times New Roman"/>
              </a:rPr>
              <a:t>sprinter to participate in a marathon. One way to solve this problem is to perform</a:t>
            </a:r>
          </a:p>
          <a:p>
            <a:pPr>
              <a:defRPr/>
            </a:pPr>
            <a:r>
              <a:rPr lang="en-US">
                <a:latin typeface="Times New Roman"/>
                <a:cs typeface="Times New Roman"/>
              </a:rPr>
              <a:t>repeated cross-validation, using many small validation sets. Each model is evaluated</a:t>
            </a:r>
          </a:p>
          <a:p>
            <a:pPr>
              <a:defRPr/>
            </a:pPr>
            <a:r>
              <a:rPr lang="en-US">
                <a:latin typeface="Times New Roman"/>
                <a:cs typeface="Times New Roman"/>
              </a:rPr>
              <a:t>once per validation set, after it is trained on the rest of the data. By averaging out all</a:t>
            </a:r>
          </a:p>
          <a:p>
            <a:pPr>
              <a:defRPr/>
            </a:pPr>
            <a:r>
              <a:rPr lang="en-US">
                <a:latin typeface="Times New Roman"/>
                <a:cs typeface="Times New Roman"/>
              </a:rPr>
              <a:t>the evaluations of a model, we get a much more accurate measure of its performance.</a:t>
            </a:r>
          </a:p>
          <a:p>
            <a:pPr>
              <a:defRPr/>
            </a:pPr>
            <a:r>
              <a:rPr lang="en-US">
                <a:latin typeface="Times New Roman"/>
                <a:cs typeface="Times New Roman"/>
              </a:rPr>
              <a:t>However, there is a drawback: the training time is multiplied by the number of validation</a:t>
            </a:r>
          </a:p>
          <a:p>
            <a:pPr>
              <a:defRPr/>
            </a:pPr>
            <a:r>
              <a:rPr lang="en-US">
                <a:latin typeface="Times New Roman"/>
                <a:cs typeface="Times New Roman"/>
              </a:rPr>
              <a:t>sets.</a:t>
            </a:r>
          </a:p>
        </p:txBody>
      </p:sp>
    </p:spTree>
    <p:extLst>
      <p:ext uri="{BB962C8B-B14F-4D97-AF65-F5344CB8AC3E}">
        <p14:creationId xmlns:p14="http://schemas.microsoft.com/office/powerpoint/2010/main" val="4065153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0B9D0CF4-DCF5-0F24-AFB2-78FBDA604DD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BF2B7D1A-97E0-39FA-F8BD-0AA47D58310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358573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0B9D0CF4-DCF5-0F24-AFB2-78FBDA604DD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BF2B7D1A-97E0-39FA-F8BD-0AA47D58310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41384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US"/>
              <a:t>We will cover a large number of techniques, from the simplest and most commonly used (such as linear regression) to some of the Deep Learning techniques that regularly win competitions. Rather than implementing our own toy versions of each algorithm, we will be using actual production-ready Python frameworks: 1. Scikit-Learn is very easy to use, yet it implements many Machine Learning algorithms efficiently, so it makes for a great entry point to learn Machine Learning. 2. TensorFlow is a more complex library for distributed numerical computation. It makes it possible to train and run very large neural networks efficiently by distributing the computations across potentially hundreds of multi-GPU servers. TensorFlow was created at Google and supports many of their large-scale Machine Learning applications. It was open sourced in November 2015. 3. </a:t>
            </a:r>
            <a:r>
              <a:rPr lang="en-US" err="1"/>
              <a:t>Keras</a:t>
            </a:r>
            <a:r>
              <a:rPr lang="en-US"/>
              <a:t> is a high level Deep Learning API that makes it very simple to train and run neural networks. It can run on top of either TensorFlow, Theano or Microsoft Cognitive Toolkit (formerly known as CNTK). TensorFlow comes with its own implementation of this API, called </a:t>
            </a:r>
            <a:r>
              <a:rPr lang="en-US" err="1"/>
              <a:t>tf.keras</a:t>
            </a:r>
            <a:r>
              <a:rPr lang="en-US"/>
              <a:t>, which provides support for some advanced TensorFlow features (e.g., to efficiently load data). The course favors a hands-on approach, growing an intuitive understanding of Machine Learning through concrete working examples and just a little bit of theory. While you can attend this course without picking up your laptop, we highly recommend you experiment with the code examples that will be provided.</a:t>
            </a:r>
          </a:p>
        </p:txBody>
      </p:sp>
    </p:spTree>
    <p:extLst>
      <p:ext uri="{BB962C8B-B14F-4D97-AF65-F5344CB8AC3E}">
        <p14:creationId xmlns:p14="http://schemas.microsoft.com/office/powerpoint/2010/main" val="4245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US"/>
              <a:t>What is Machine Learning? What problems does it try to solve? What are the main categories and fundamental concepts of Machine Learning systems? 2. The main steps in a typical Machine Learning project. 3. Learning by fitting a model to data. 4. Optimizing a cost function. 5. Handling, cleaning, and preparing data. 6. Selecting and engineering features. 7. Selecting a model and tuning hyperparameters using cross-validation. 8. The main challenges of Machine Learning, in particular underfitting and overfitting (the bias/variance tradeoff). 9. Reducing the dimensionality of the training data to fight the curse of dimensionality. 10. The most common learning algorithms: Linear and Polynomial Regression, Logistic Regression, k-Nearest Neighbors, Support Vector Machines, Decision Trees, Random Forests, and Ensemble methods. 11. What are neural nets? What are they good for? 12. Building and training neural nets using TensorFlow and </a:t>
            </a:r>
            <a:r>
              <a:rPr lang="en-US" err="1"/>
              <a:t>Keras</a:t>
            </a:r>
            <a:r>
              <a:rPr lang="en-US"/>
              <a:t>. 13. The most important neural net architectures: feedforward neural nets, convolutional nets, recurrent nets, long short-term memory (LSTM) nets, autoencoders and generative adversarial networks (GANs). 14. Techniques for training deep neural nets. 15. Scaling neural networks for large datasets.</a:t>
            </a:r>
          </a:p>
        </p:txBody>
      </p:sp>
    </p:spTree>
    <p:extLst>
      <p:ext uri="{BB962C8B-B14F-4D97-AF65-F5344CB8AC3E}">
        <p14:creationId xmlns:p14="http://schemas.microsoft.com/office/powerpoint/2010/main" val="164859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US"/>
              <a:t>What is Machine Learning? What problems does it try to solve? What are the main categories and fundamental concepts of Machine Learning systems? 2. The main steps in a typical Machine Learning project. 3. Learning by fitting a model to data. 4. Optimizing a cost function. 5. Handling, cleaning, and preparing data. 6. Selecting and engineering features. 7. Selecting a model and tuning hyperparameters using cross-validation. 8. The main challenges of Machine Learning, in particular underfitting and overfitting (the bias/variance tradeoff). 9. Reducing the dimensionality of the training data to fight the curse of dimensionality. 10. The most common learning algorithms: Linear and Polynomial Regression, Logistic Regression, k-Nearest Neighbors, Support Vector Machines, Decision Trees, Random Forests, and Ensemble methods. 11. What are neural nets? What are they good for? 12. Building and training neural nets using TensorFlow and </a:t>
            </a:r>
            <a:r>
              <a:rPr lang="en-US" err="1"/>
              <a:t>Keras</a:t>
            </a:r>
            <a:r>
              <a:rPr lang="en-US"/>
              <a:t>. 13. The most important neural net architectures: feedforward neural nets, convolutional nets, recurrent nets, long short-term memory (LSTM) nets, autoencoders and generative adversarial networks (GANs). 14. Techniques for training deep neural nets. 15. Scaling neural networks for large datasets.</a:t>
            </a:r>
          </a:p>
        </p:txBody>
      </p:sp>
    </p:spTree>
    <p:extLst>
      <p:ext uri="{BB962C8B-B14F-4D97-AF65-F5344CB8AC3E}">
        <p14:creationId xmlns:p14="http://schemas.microsoft.com/office/powerpoint/2010/main" val="401816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0" i="0">
                <a:effectLst/>
                <a:latin typeface="Arial" panose="020B0604020202020204" pitchFamily="34" charset="0"/>
              </a:rPr>
              <a:t>Although visionary and far ahead of its time, the Analytical Engine wasn’t meant as a general-purpose computer when it was designed in the 1830s and 1840s,</a:t>
            </a:r>
            <a:br>
              <a:rPr lang="en-US"/>
            </a:br>
            <a:r>
              <a:rPr lang="en-US" b="0" i="0">
                <a:effectLst/>
                <a:latin typeface="Arial" panose="020B0604020202020204" pitchFamily="34" charset="0"/>
              </a:rPr>
              <a:t>because the concept of general-purpose computation was yet to be invented. Ada Lovelace remarked on the invention, “The Analytical Engine has no pretensions whatever to originate anything. It can do whatever we know how to order it to perform. Its province is to assist us in making available what we’re already acquainted with.”</a:t>
            </a:r>
            <a:br>
              <a:rPr lang="en-US" b="0" i="0">
                <a:effectLst/>
                <a:latin typeface="Arial" panose="020B0604020202020204" pitchFamily="34" charset="0"/>
              </a:rPr>
            </a:br>
            <a:br>
              <a:rPr lang="en-US" b="0" i="0">
                <a:effectLst/>
                <a:latin typeface="Arial" panose="020B0604020202020204" pitchFamily="34" charset="0"/>
              </a:rPr>
            </a:br>
            <a:r>
              <a:rPr lang="en-US" b="0" i="0">
                <a:effectLst/>
                <a:latin typeface="Arial" panose="020B0604020202020204" pitchFamily="34" charset="0"/>
              </a:rPr>
              <a:t>His remark was later quoted by AI pioneer Alan Turing </a:t>
            </a:r>
            <a:r>
              <a:rPr lang="en-US" b="0" i="0" err="1">
                <a:effectLst/>
                <a:latin typeface="Arial" panose="020B0604020202020204" pitchFamily="34" charset="0"/>
              </a:rPr>
              <a:t>as“Lady</a:t>
            </a:r>
            <a:r>
              <a:rPr lang="en-US" b="0" i="0">
                <a:effectLst/>
                <a:latin typeface="Arial" panose="020B0604020202020204" pitchFamily="34" charset="0"/>
              </a:rPr>
              <a:t> Lovelace’s objection” in his landmark 1950 paper “Computing Machinery and Intelligence,” which introduced the Turing test as well as key concepts that would come to shape AI. Turing was quoting Ada Lovelace while pondering whether general-purpose computers could be capable of learning and originality, and he came to the conclusion that they could.</a:t>
            </a:r>
            <a:br>
              <a:rPr lang="en-US" altLang="it-IT" b="0" i="0">
                <a:effectLst/>
                <a:latin typeface="Arial" panose="020B0604020202020204" pitchFamily="34" charset="0"/>
              </a:rPr>
            </a:br>
            <a:br>
              <a:rPr lang="en-US" altLang="it-IT" b="0" i="0">
                <a:effectLst/>
                <a:latin typeface="Arial" panose="020B0604020202020204" pitchFamily="34" charset="0"/>
              </a:rPr>
            </a:br>
            <a:r>
              <a:rPr lang="en-US" b="0" i="0">
                <a:solidFill>
                  <a:srgbClr val="242424"/>
                </a:solidFill>
                <a:effectLst/>
                <a:latin typeface="source-serif-pro"/>
              </a:rPr>
              <a:t>In 1954, one of the first experiments in machine translation was executed. It used a 250-word dictionary for translation combined with syntactical analysis. Translations between English and Russian were demonstrated.</a:t>
            </a:r>
            <a:endParaRPr lang="en-US" altLang="it-IT" b="0" i="0">
              <a:solidFill>
                <a:srgbClr val="242424"/>
              </a:solidFill>
              <a:effectLst/>
              <a:latin typeface="source-serif-pro"/>
            </a:endParaRPr>
          </a:p>
          <a:p>
            <a:endParaRPr lang="en-US" b="0" i="0">
              <a:solidFill>
                <a:srgbClr val="242424"/>
              </a:solidFill>
              <a:effectLst/>
              <a:latin typeface="source-serif-pro"/>
            </a:endParaRPr>
          </a:p>
          <a:p>
            <a:r>
              <a:rPr lang="en-US" b="0" i="0">
                <a:solidFill>
                  <a:srgbClr val="242424"/>
                </a:solidFill>
                <a:effectLst/>
                <a:latin typeface="source-serif-pro"/>
              </a:rPr>
              <a:t>In 1955, Arthur Samuel wrote a program that could play checkers very well. A year later, it even appeared on television. It used a combination of a tree search with heuristics and learned weights. Samuel handcrafted the heuristics inspired by a book from checkers experts. He used a learning algorithm he called “temporal-difference learning” where the weights are adjusted using the “error” between the score initially calculated and the score after the search was completed.</a:t>
            </a:r>
          </a:p>
          <a:p>
            <a:endParaRPr lang="en-US" altLang="it-IT" b="0" i="0">
              <a:solidFill>
                <a:srgbClr val="242424"/>
              </a:solidFill>
              <a:effectLst/>
              <a:latin typeface="source-serif-pro"/>
            </a:endParaRPr>
          </a:p>
          <a:p>
            <a:r>
              <a:rPr lang="en-US" b="0" i="0">
                <a:solidFill>
                  <a:srgbClr val="242424"/>
                </a:solidFill>
                <a:effectLst/>
                <a:latin typeface="source-serif-pro"/>
              </a:rPr>
              <a:t>In 1957, Rosenblatt invented </a:t>
            </a:r>
            <a:r>
              <a:rPr lang="en-US" b="0" i="0" err="1">
                <a:solidFill>
                  <a:srgbClr val="242424"/>
                </a:solidFill>
                <a:effectLst/>
                <a:latin typeface="source-serif-pro"/>
              </a:rPr>
              <a:t>perceptrons</a:t>
            </a:r>
            <a:r>
              <a:rPr lang="en-US" b="0" i="0">
                <a:solidFill>
                  <a:srgbClr val="242424"/>
                </a:solidFill>
                <a:effectLst/>
                <a:latin typeface="source-serif-pro"/>
              </a:rPr>
              <a:t>, a type of neural network where binary neural units are connected via adjustable weights. He was inspired by the work of neuroscience in the 1940s, which led him to create a crude replication of the neurons in the brain.</a:t>
            </a:r>
            <a:br>
              <a:rPr lang="en-US" b="0" i="0">
                <a:solidFill>
                  <a:srgbClr val="242424"/>
                </a:solidFill>
                <a:effectLst/>
                <a:latin typeface="source-serif-pro"/>
              </a:rPr>
            </a:br>
            <a:br>
              <a:rPr lang="en-US" b="0" i="0">
                <a:solidFill>
                  <a:srgbClr val="242424"/>
                </a:solidFill>
                <a:effectLst/>
                <a:latin typeface="source-serif-pro"/>
              </a:rPr>
            </a:br>
            <a:r>
              <a:rPr lang="en-US" b="0" i="0">
                <a:solidFill>
                  <a:srgbClr val="242424"/>
                </a:solidFill>
                <a:effectLst/>
                <a:latin typeface="source-serif-pro"/>
              </a:rPr>
              <a:t>The </a:t>
            </a:r>
            <a:r>
              <a:rPr lang="en-US" b="0" i="0" err="1">
                <a:solidFill>
                  <a:srgbClr val="242424"/>
                </a:solidFill>
                <a:effectLst/>
                <a:latin typeface="source-serif-pro"/>
              </a:rPr>
              <a:t>Lighthill</a:t>
            </a:r>
            <a:r>
              <a:rPr lang="en-US" b="0" i="0">
                <a:solidFill>
                  <a:srgbClr val="242424"/>
                </a:solidFill>
                <a:effectLst/>
                <a:latin typeface="source-serif-pro"/>
              </a:rPr>
              <a:t> report (published in 1973) was an evaluation of the current state of AI at that time written for the British Science Research Council. The report came to the conclusion that the promises of AI researchers were exaggerated</a:t>
            </a:r>
            <a:br>
              <a:rPr lang="en-US" b="0" i="0">
                <a:solidFill>
                  <a:srgbClr val="242424"/>
                </a:solidFill>
                <a:effectLst/>
                <a:latin typeface="source-serif-pro"/>
              </a:rPr>
            </a:br>
            <a:endParaRPr lang="en-US" b="0" i="0">
              <a:solidFill>
                <a:srgbClr val="242424"/>
              </a:solidFill>
              <a:effectLst/>
              <a:latin typeface="source-serif-pro"/>
            </a:endParaRPr>
          </a:p>
          <a:p>
            <a:r>
              <a:rPr lang="en-US" b="0" i="0">
                <a:solidFill>
                  <a:srgbClr val="242424"/>
                </a:solidFill>
                <a:effectLst/>
                <a:latin typeface="source-serif-pro"/>
              </a:rPr>
              <a:t>The first AI winter: </a:t>
            </a:r>
            <a:r>
              <a:rPr lang="en-US" altLang="it-IT" b="0" i="0">
                <a:effectLst/>
                <a:latin typeface="Arial" panose="020B0604020202020204" pitchFamily="34" charset="0"/>
              </a:rPr>
              <a:t>https://towardsdatascience.com/history-of-the-first-ai-winter-6f8c2186f80b</a:t>
            </a:r>
            <a:br>
              <a:rPr lang="en-US" b="0" i="0">
                <a:solidFill>
                  <a:srgbClr val="242424"/>
                </a:solidFill>
                <a:effectLst/>
                <a:latin typeface="source-serif-pro"/>
              </a:rPr>
            </a:br>
            <a:r>
              <a:rPr lang="en-US" b="0" i="0">
                <a:solidFill>
                  <a:srgbClr val="242424"/>
                </a:solidFill>
                <a:effectLst/>
                <a:latin typeface="source-serif-pro"/>
              </a:rPr>
              <a:t>The second AI winter: https://towardsdatascience.com/history-of-the-second-ai-winter-406f18789d45</a:t>
            </a:r>
            <a:br>
              <a:rPr lang="en-US" b="0" i="0">
                <a:solidFill>
                  <a:srgbClr val="242424"/>
                </a:solidFill>
                <a:effectLst/>
                <a:latin typeface="source-serif-pro"/>
              </a:rPr>
            </a:br>
            <a:br>
              <a:rPr lang="en-US" b="0" i="0">
                <a:solidFill>
                  <a:srgbClr val="242424"/>
                </a:solidFill>
                <a:effectLst/>
                <a:latin typeface="source-serif-pro"/>
              </a:rPr>
            </a:br>
            <a:br>
              <a:rPr lang="en-US" b="0" i="0">
                <a:solidFill>
                  <a:srgbClr val="242424"/>
                </a:solidFill>
                <a:effectLst/>
                <a:latin typeface="source-serif-pro"/>
              </a:rPr>
            </a:br>
            <a:endParaRPr lang="it-IT" alt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0A6DFB97-2D40-8981-014B-7A462819665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C3125089-8F20-5C27-D842-087665F5C58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en-US" b="1" i="0">
                <a:solidFill>
                  <a:srgbClr val="323232"/>
                </a:solidFill>
                <a:effectLst/>
                <a:latin typeface="Arial" panose="020B0604020202020204" pitchFamily="34" charset="0"/>
              </a:rPr>
              <a:t>The main causes behind AI winters</a:t>
            </a:r>
          </a:p>
          <a:p>
            <a:pPr algn="l"/>
            <a:r>
              <a:rPr lang="en-US" b="0" i="0">
                <a:solidFill>
                  <a:srgbClr val="666666"/>
                </a:solidFill>
                <a:effectLst/>
                <a:latin typeface="Arial" panose="020B0604020202020204" pitchFamily="34" charset="0"/>
              </a:rPr>
              <a:t>Historically, AI winters have occurred because vendor promises have fallen short and AI initiatives have been </a:t>
            </a:r>
            <a:r>
              <a:rPr lang="en-US" b="0" i="0" u="sng">
                <a:solidFill>
                  <a:srgbClr val="007CAD"/>
                </a:solidFill>
                <a:effectLst/>
                <a:latin typeface="Arial" panose="020B0604020202020204" pitchFamily="34" charset="0"/>
                <a:hlinkClick r:id="rId3"/>
              </a:rPr>
              <a:t>more complicated</a:t>
            </a:r>
            <a:r>
              <a:rPr lang="en-US" b="0" i="0">
                <a:solidFill>
                  <a:srgbClr val="666666"/>
                </a:solidFill>
                <a:effectLst/>
                <a:latin typeface="Arial" panose="020B0604020202020204" pitchFamily="34" charset="0"/>
              </a:rPr>
              <a:t> to carry out than promised. When AI-washed products fail to deliver a significant return on investment (</a:t>
            </a:r>
            <a:r>
              <a:rPr lang="en-US" b="0" i="0" u="sng">
                <a:solidFill>
                  <a:srgbClr val="007CAD"/>
                </a:solidFill>
                <a:effectLst/>
                <a:latin typeface="Arial" panose="020B0604020202020204" pitchFamily="34" charset="0"/>
                <a:hlinkClick r:id="rId4"/>
              </a:rPr>
              <a:t>ROI</a:t>
            </a:r>
            <a:r>
              <a:rPr lang="en-US" b="0" i="0">
                <a:solidFill>
                  <a:srgbClr val="666666"/>
                </a:solidFill>
                <a:effectLst/>
                <a:latin typeface="Arial" panose="020B0604020202020204" pitchFamily="34" charset="0"/>
              </a:rPr>
              <a:t>), buyers become disappointed and direct their attention elsewhere.</a:t>
            </a:r>
          </a:p>
          <a:p>
            <a:pPr algn="l"/>
            <a:r>
              <a:rPr lang="en-US" b="0" i="0">
                <a:solidFill>
                  <a:srgbClr val="666666"/>
                </a:solidFill>
                <a:effectLst/>
                <a:latin typeface="Arial" panose="020B0604020202020204" pitchFamily="34" charset="0"/>
              </a:rPr>
              <a:t>AI winters occur when the hype behind AI research and development starts to stagnate. They also happen when the functions of AI stop being commercially viable. The promises generated by new techniques tend to create a large amount of buzz and raise the public's expectations. Businesses and organizations invest a lot of money based on these expectations, and gradually over time, if the new technology fails to deliver on those expectations, they lose interest in AI. If organizations begin to withdraw funding, it's a sign of waning interest and an impending AI winter.</a:t>
            </a:r>
          </a:p>
          <a:p>
            <a:endParaRPr lang="it-IT"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3F0AD46-2C40-413C-4A16-9199BF339934}"/>
              </a:ext>
            </a:extLst>
          </p:cNvPr>
          <p:cNvSpPr>
            <a:spLocks noGrp="1"/>
          </p:cNvSpPr>
          <p:nvPr>
            <p:ph type="body" idx="1"/>
          </p:nvPr>
        </p:nvSpPr>
        <p:spPr/>
        <p:txBody>
          <a:bodyPr/>
          <a:lstStyle/>
          <a:p>
            <a:r>
              <a:rPr lang="en-US"/>
              <a:t>A machine-learning system is trained rather than explicitly programmed. It’s presented with many examples relevant to a task, and it finds statistical structure in these examples that eventually allows the system to come up with rules for automating the task. For instance, if you wished to automate the task of tagging your vacation pictures, you could present a machine-learning system with many examples of pictures already tagged by humans, and the system would learn statistical rules for associating specific pictures to specific tags. </a:t>
            </a:r>
          </a:p>
          <a:p>
            <a:endParaRPr lang="en-US"/>
          </a:p>
          <a:p>
            <a:r>
              <a:rPr lang="en-US"/>
              <a:t>Deep-learning architectures such as deep neural networks, deep belief networks, deep reinforcement learning, recurrent neural networks, convolutional neural networks and</a:t>
            </a:r>
          </a:p>
          <a:p>
            <a:r>
              <a:rPr lang="en-US"/>
              <a:t>Transformers have been applied to fields including computer vision, speech recognition, natural language processing, machine translation, bioinformatics, drug design, medical image analysis, climate science, material inspection and board game programs, where they have produced results comparable to and in some cases surpassing human expert performance.</a:t>
            </a:r>
          </a:p>
          <a:p>
            <a:r>
              <a:rPr lang="en-US"/>
              <a:t>Artificial neural networks (ANNs) were inspired by information processing and distributed communication nodes in biological systems. ANNs have differences</a:t>
            </a:r>
          </a:p>
          <a:p>
            <a:r>
              <a:rPr lang="en-US"/>
              <a:t>from biological brains. Specifically, artificial neural networks tend to be static and symbolic, while the biological brain of most living organisms is dynamic (plastic) and</a:t>
            </a:r>
          </a:p>
          <a:p>
            <a:r>
              <a:rPr lang="en-US"/>
              <a:t>analogue.</a:t>
            </a:r>
          </a:p>
          <a:p>
            <a:r>
              <a:rPr lang="en-US"/>
              <a:t>The adjective "deep" in deep learning refers to the use of multiple layers in the network. Early work showed that a linear perceptron cannot be a universal classifier, but that a</a:t>
            </a:r>
          </a:p>
          <a:p>
            <a:r>
              <a:rPr lang="en-US"/>
              <a:t>network with a nonpolynomial activation function with one hidden layer of unbounded width can. Deep learning is a modern variation which is concerned with an unbounded number of layers of bounded size, which permits practical application and optimized implementation, while retaining theoretical universality under mild conditions. In deep learning the layers are also permitted to be heterogeneous and to deviate widely from biologically informed connectionist models, for the sake of efficiency, trainability and understandability, hence, the "structured" part.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30A9CB1-1E92-52FD-6010-EA72818A3E4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F58A83E-A43A-0E25-4E5E-3D56F65CB9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err="1"/>
              <a:t>Jupyter</a:t>
            </a:r>
            <a:r>
              <a:rPr lang="en-US"/>
              <a:t> Docker Stacks (https://github.com/jupyter/docker-stacks) are a set of ready-to run Docker images containing </a:t>
            </a:r>
            <a:r>
              <a:rPr lang="en-US" err="1"/>
              <a:t>Jupyter</a:t>
            </a:r>
            <a:r>
              <a:rPr lang="en-US"/>
              <a:t> applications and interactive computing tools</a:t>
            </a:r>
            <a:endParaRPr lang="it-IT" altLang="it-IT"/>
          </a:p>
        </p:txBody>
      </p:sp>
    </p:spTree>
    <p:extLst>
      <p:ext uri="{BB962C8B-B14F-4D97-AF65-F5344CB8AC3E}">
        <p14:creationId xmlns:p14="http://schemas.microsoft.com/office/powerpoint/2010/main" val="206809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142C1F-6460-8E13-44D6-8896F09E49CD}"/>
              </a:ext>
            </a:extLst>
          </p:cNvPr>
          <p:cNvSpPr>
            <a:spLocks noGrp="1"/>
          </p:cNvSpPr>
          <p:nvPr>
            <p:ph type="ctrTitle"/>
          </p:nvPr>
        </p:nvSpPr>
        <p:spPr>
          <a:xfrm>
            <a:off x="1524000" y="1122363"/>
            <a:ext cx="9145588"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4358440-792D-D548-1258-21F344560477}"/>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584F17-5C3F-4FC4-C13E-FC89F704D1F7}"/>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34B450D4-9F65-AF53-E5AD-B5868D2D5EF6}"/>
              </a:ext>
            </a:extLst>
          </p:cNvPr>
          <p:cNvSpPr>
            <a:spLocks noGrp="1"/>
          </p:cNvSpPr>
          <p:nvPr>
            <p:ph type="sldNum" idx="11"/>
          </p:nvPr>
        </p:nvSpPr>
        <p:spPr/>
        <p:txBody>
          <a:bodyPr/>
          <a:lstStyle>
            <a:lvl1pPr>
              <a:defRPr/>
            </a:lvl1pPr>
          </a:lstStyle>
          <a:p>
            <a:fld id="{C077F605-B9E9-4352-946D-0BDC7AA5EEE6}" type="slidenum">
              <a:rPr lang="it-IT" altLang="it-IT"/>
              <a:pPr/>
              <a:t>‹N›</a:t>
            </a:fld>
            <a:endParaRPr lang="it-IT" altLang="it-IT"/>
          </a:p>
        </p:txBody>
      </p:sp>
    </p:spTree>
    <p:extLst>
      <p:ext uri="{BB962C8B-B14F-4D97-AF65-F5344CB8AC3E}">
        <p14:creationId xmlns:p14="http://schemas.microsoft.com/office/powerpoint/2010/main" val="395194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F7DFDC-3259-63A5-56F5-C50503A0392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EA33402-0889-3BA0-7835-AAAD3C10978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2516FCB-A5EC-D97B-F5E0-BCA69A8F22A1}"/>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2FC45503-6FFE-F941-0987-F65AA06F7812}"/>
              </a:ext>
            </a:extLst>
          </p:cNvPr>
          <p:cNvSpPr>
            <a:spLocks noGrp="1"/>
          </p:cNvSpPr>
          <p:nvPr>
            <p:ph type="sldNum" idx="11"/>
          </p:nvPr>
        </p:nvSpPr>
        <p:spPr/>
        <p:txBody>
          <a:bodyPr/>
          <a:lstStyle>
            <a:lvl1pPr>
              <a:defRPr/>
            </a:lvl1pPr>
          </a:lstStyle>
          <a:p>
            <a:fld id="{F7ADF487-E833-4D45-9A69-9D455F70765E}" type="slidenum">
              <a:rPr lang="it-IT" altLang="it-IT"/>
              <a:pPr/>
              <a:t>‹N›</a:t>
            </a:fld>
            <a:endParaRPr lang="it-IT" altLang="it-IT"/>
          </a:p>
        </p:txBody>
      </p:sp>
    </p:spTree>
    <p:extLst>
      <p:ext uri="{BB962C8B-B14F-4D97-AF65-F5344CB8AC3E}">
        <p14:creationId xmlns:p14="http://schemas.microsoft.com/office/powerpoint/2010/main" val="353439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CDFA21-D1F1-FCB8-B344-12265D23C746}"/>
              </a:ext>
            </a:extLst>
          </p:cNvPr>
          <p:cNvSpPr>
            <a:spLocks noGrp="1"/>
          </p:cNvSpPr>
          <p:nvPr>
            <p:ph type="title" orient="vert"/>
          </p:nvPr>
        </p:nvSpPr>
        <p:spPr>
          <a:xfrm>
            <a:off x="8721725" y="365125"/>
            <a:ext cx="2627313" cy="58070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183335-6381-069A-DF19-159DD876194E}"/>
              </a:ext>
            </a:extLst>
          </p:cNvPr>
          <p:cNvSpPr>
            <a:spLocks noGrp="1"/>
          </p:cNvSpPr>
          <p:nvPr>
            <p:ph type="body" orient="vert" idx="1"/>
          </p:nvPr>
        </p:nvSpPr>
        <p:spPr>
          <a:xfrm>
            <a:off x="838200" y="365125"/>
            <a:ext cx="7731125" cy="58070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D827BC-2947-164B-C947-8B26B77DA02B}"/>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4B60355B-F0D0-5E68-6208-05B4413F258C}"/>
              </a:ext>
            </a:extLst>
          </p:cNvPr>
          <p:cNvSpPr>
            <a:spLocks noGrp="1"/>
          </p:cNvSpPr>
          <p:nvPr>
            <p:ph type="sldNum" idx="11"/>
          </p:nvPr>
        </p:nvSpPr>
        <p:spPr/>
        <p:txBody>
          <a:bodyPr/>
          <a:lstStyle>
            <a:lvl1pPr>
              <a:defRPr/>
            </a:lvl1pPr>
          </a:lstStyle>
          <a:p>
            <a:fld id="{2F656630-B254-48B9-BF1A-538B3928879F}" type="slidenum">
              <a:rPr lang="it-IT" altLang="it-IT"/>
              <a:pPr/>
              <a:t>‹N›</a:t>
            </a:fld>
            <a:endParaRPr lang="it-IT" altLang="it-IT"/>
          </a:p>
        </p:txBody>
      </p:sp>
    </p:spTree>
    <p:extLst>
      <p:ext uri="{BB962C8B-B14F-4D97-AF65-F5344CB8AC3E}">
        <p14:creationId xmlns:p14="http://schemas.microsoft.com/office/powerpoint/2010/main" val="233778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711025-DD80-1CDE-6ABF-BAD1BA2509B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BF9E3D-5FFD-5A8D-2D57-45586B432BD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1A6B6E-2220-6775-BDBE-D7C01E7B67B4}"/>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773D6916-EF16-CEA2-3C1A-F9D42DC30572}"/>
              </a:ext>
            </a:extLst>
          </p:cNvPr>
          <p:cNvSpPr>
            <a:spLocks noGrp="1"/>
          </p:cNvSpPr>
          <p:nvPr>
            <p:ph type="sldNum" idx="11"/>
          </p:nvPr>
        </p:nvSpPr>
        <p:spPr/>
        <p:txBody>
          <a:bodyPr/>
          <a:lstStyle>
            <a:lvl1pPr>
              <a:defRPr/>
            </a:lvl1pPr>
          </a:lstStyle>
          <a:p>
            <a:fld id="{E0F6396D-7F47-4ED6-A64C-841C1BD6A749}" type="slidenum">
              <a:rPr lang="it-IT" altLang="it-IT"/>
              <a:pPr/>
              <a:t>‹N›</a:t>
            </a:fld>
            <a:endParaRPr lang="it-IT" altLang="it-IT"/>
          </a:p>
        </p:txBody>
      </p:sp>
    </p:spTree>
    <p:extLst>
      <p:ext uri="{BB962C8B-B14F-4D97-AF65-F5344CB8AC3E}">
        <p14:creationId xmlns:p14="http://schemas.microsoft.com/office/powerpoint/2010/main" val="16532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80ECA7-396C-B320-8D59-5F3A92F5FA64}"/>
              </a:ext>
            </a:extLst>
          </p:cNvPr>
          <p:cNvSpPr>
            <a:spLocks noGrp="1"/>
          </p:cNvSpPr>
          <p:nvPr>
            <p:ph type="title"/>
          </p:nvPr>
        </p:nvSpPr>
        <p:spPr>
          <a:xfrm>
            <a:off x="831850" y="1709738"/>
            <a:ext cx="10517188"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8192657-4056-F57D-88A5-B981342209D3}"/>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A689B-FA87-4E93-29FD-18E5D151EC39}"/>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0392CCEF-D2B8-9385-A259-CB573B211050}"/>
              </a:ext>
            </a:extLst>
          </p:cNvPr>
          <p:cNvSpPr>
            <a:spLocks noGrp="1"/>
          </p:cNvSpPr>
          <p:nvPr>
            <p:ph type="sldNum" idx="11"/>
          </p:nvPr>
        </p:nvSpPr>
        <p:spPr/>
        <p:txBody>
          <a:bodyPr/>
          <a:lstStyle>
            <a:lvl1pPr>
              <a:defRPr/>
            </a:lvl1pPr>
          </a:lstStyle>
          <a:p>
            <a:fld id="{770EDE88-1764-4D0E-932E-3DC4DC0B2810}" type="slidenum">
              <a:rPr lang="it-IT" altLang="it-IT"/>
              <a:pPr/>
              <a:t>‹N›</a:t>
            </a:fld>
            <a:endParaRPr lang="it-IT" altLang="it-IT"/>
          </a:p>
        </p:txBody>
      </p:sp>
    </p:spTree>
    <p:extLst>
      <p:ext uri="{BB962C8B-B14F-4D97-AF65-F5344CB8AC3E}">
        <p14:creationId xmlns:p14="http://schemas.microsoft.com/office/powerpoint/2010/main" val="119745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2F727-6E3D-1443-E769-4050114D1DC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AEDCF80-4731-7696-1A0E-524AF08A702C}"/>
              </a:ext>
            </a:extLst>
          </p:cNvPr>
          <p:cNvSpPr>
            <a:spLocks noGrp="1"/>
          </p:cNvSpPr>
          <p:nvPr>
            <p:ph sz="half" idx="1"/>
          </p:nvPr>
        </p:nvSpPr>
        <p:spPr>
          <a:xfrm>
            <a:off x="838200" y="1825625"/>
            <a:ext cx="5178425" cy="43465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E8CE2F8-328E-40D5-A808-F5AD5B8D6E6A}"/>
              </a:ext>
            </a:extLst>
          </p:cNvPr>
          <p:cNvSpPr>
            <a:spLocks noGrp="1"/>
          </p:cNvSpPr>
          <p:nvPr>
            <p:ph sz="half" idx="2"/>
          </p:nvPr>
        </p:nvSpPr>
        <p:spPr>
          <a:xfrm>
            <a:off x="6169025" y="1825625"/>
            <a:ext cx="5180013" cy="43465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31C16D3-A8AB-6B4A-B1AE-F5025CE6B82D}"/>
              </a:ext>
            </a:extLst>
          </p:cNvPr>
          <p:cNvSpPr>
            <a:spLocks noGrp="1"/>
          </p:cNvSpPr>
          <p:nvPr>
            <p:ph type="dt" idx="10"/>
          </p:nvPr>
        </p:nvSpPr>
        <p:spPr/>
        <p:txBody>
          <a:bodyPr/>
          <a:lstStyle>
            <a:lvl1pPr>
              <a:defRPr/>
            </a:lvl1pPr>
          </a:lstStyle>
          <a:p>
            <a:endParaRPr lang="it-IT" altLang="it-IT"/>
          </a:p>
        </p:txBody>
      </p:sp>
      <p:sp>
        <p:nvSpPr>
          <p:cNvPr id="6" name="Segnaposto numero diapositiva 5">
            <a:extLst>
              <a:ext uri="{FF2B5EF4-FFF2-40B4-BE49-F238E27FC236}">
                <a16:creationId xmlns:a16="http://schemas.microsoft.com/office/drawing/2014/main" id="{D80F47DF-04AC-1908-BA99-5A8221148A7D}"/>
              </a:ext>
            </a:extLst>
          </p:cNvPr>
          <p:cNvSpPr>
            <a:spLocks noGrp="1"/>
          </p:cNvSpPr>
          <p:nvPr>
            <p:ph type="sldNum" idx="11"/>
          </p:nvPr>
        </p:nvSpPr>
        <p:spPr/>
        <p:txBody>
          <a:bodyPr/>
          <a:lstStyle>
            <a:lvl1pPr>
              <a:defRPr/>
            </a:lvl1pPr>
          </a:lstStyle>
          <a:p>
            <a:fld id="{921C4814-B005-4468-82E1-437B7E07CE6F}" type="slidenum">
              <a:rPr lang="it-IT" altLang="it-IT"/>
              <a:pPr/>
              <a:t>‹N›</a:t>
            </a:fld>
            <a:endParaRPr lang="it-IT" altLang="it-IT"/>
          </a:p>
        </p:txBody>
      </p:sp>
    </p:spTree>
    <p:extLst>
      <p:ext uri="{BB962C8B-B14F-4D97-AF65-F5344CB8AC3E}">
        <p14:creationId xmlns:p14="http://schemas.microsoft.com/office/powerpoint/2010/main" val="233588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FAFEDB-3371-76AD-0F67-9F9F808ECAD0}"/>
              </a:ext>
            </a:extLst>
          </p:cNvPr>
          <p:cNvSpPr>
            <a:spLocks noGrp="1"/>
          </p:cNvSpPr>
          <p:nvPr>
            <p:ph type="title"/>
          </p:nvPr>
        </p:nvSpPr>
        <p:spPr>
          <a:xfrm>
            <a:off x="839788" y="365125"/>
            <a:ext cx="10517187"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6BE7E31-A4D5-796D-0C36-029E7E715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27F5954-D1EF-FE57-0979-C22C6132B11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EE8AAD2-CFC4-29DB-8FA9-7EEEDC8CC99E}"/>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93EACDB-FBED-8893-382A-3DC431627C14}"/>
              </a:ext>
            </a:extLst>
          </p:cNvPr>
          <p:cNvSpPr>
            <a:spLocks noGrp="1"/>
          </p:cNvSpPr>
          <p:nvPr>
            <p:ph sz="quarter" idx="4"/>
          </p:nvPr>
        </p:nvSpPr>
        <p:spPr>
          <a:xfrm>
            <a:off x="6173788" y="2505075"/>
            <a:ext cx="51831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63A1597-2208-53ED-6CB7-14911AE456B5}"/>
              </a:ext>
            </a:extLst>
          </p:cNvPr>
          <p:cNvSpPr>
            <a:spLocks noGrp="1"/>
          </p:cNvSpPr>
          <p:nvPr>
            <p:ph type="dt" idx="10"/>
          </p:nvPr>
        </p:nvSpPr>
        <p:spPr/>
        <p:txBody>
          <a:bodyPr/>
          <a:lstStyle>
            <a:lvl1pPr>
              <a:defRPr/>
            </a:lvl1pPr>
          </a:lstStyle>
          <a:p>
            <a:endParaRPr lang="it-IT" altLang="it-IT"/>
          </a:p>
        </p:txBody>
      </p:sp>
      <p:sp>
        <p:nvSpPr>
          <p:cNvPr id="8" name="Segnaposto numero diapositiva 7">
            <a:extLst>
              <a:ext uri="{FF2B5EF4-FFF2-40B4-BE49-F238E27FC236}">
                <a16:creationId xmlns:a16="http://schemas.microsoft.com/office/drawing/2014/main" id="{02BE8215-3390-CB72-C36E-12C85EE5B4D2}"/>
              </a:ext>
            </a:extLst>
          </p:cNvPr>
          <p:cNvSpPr>
            <a:spLocks noGrp="1"/>
          </p:cNvSpPr>
          <p:nvPr>
            <p:ph type="sldNum" idx="11"/>
          </p:nvPr>
        </p:nvSpPr>
        <p:spPr/>
        <p:txBody>
          <a:bodyPr/>
          <a:lstStyle>
            <a:lvl1pPr>
              <a:defRPr/>
            </a:lvl1pPr>
          </a:lstStyle>
          <a:p>
            <a:fld id="{DBC7DEFA-FE4D-4740-82D0-E137988C256E}" type="slidenum">
              <a:rPr lang="it-IT" altLang="it-IT"/>
              <a:pPr/>
              <a:t>‹N›</a:t>
            </a:fld>
            <a:endParaRPr lang="it-IT" altLang="it-IT"/>
          </a:p>
        </p:txBody>
      </p:sp>
    </p:spTree>
    <p:extLst>
      <p:ext uri="{BB962C8B-B14F-4D97-AF65-F5344CB8AC3E}">
        <p14:creationId xmlns:p14="http://schemas.microsoft.com/office/powerpoint/2010/main" val="248474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A2C1AF-C23B-8DD7-5B11-5A5EA3E6447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E5E7D4F-7D52-DA5A-8F71-AA7A775622BC}"/>
              </a:ext>
            </a:extLst>
          </p:cNvPr>
          <p:cNvSpPr>
            <a:spLocks noGrp="1"/>
          </p:cNvSpPr>
          <p:nvPr>
            <p:ph type="dt" idx="10"/>
          </p:nvPr>
        </p:nvSpPr>
        <p:spPr/>
        <p:txBody>
          <a:bodyPr/>
          <a:lstStyle>
            <a:lvl1pPr>
              <a:defRPr/>
            </a:lvl1pPr>
          </a:lstStyle>
          <a:p>
            <a:endParaRPr lang="it-IT" altLang="it-IT"/>
          </a:p>
        </p:txBody>
      </p:sp>
      <p:sp>
        <p:nvSpPr>
          <p:cNvPr id="4" name="Segnaposto numero diapositiva 3">
            <a:extLst>
              <a:ext uri="{FF2B5EF4-FFF2-40B4-BE49-F238E27FC236}">
                <a16:creationId xmlns:a16="http://schemas.microsoft.com/office/drawing/2014/main" id="{A8B88221-9DB9-5CF5-CCB4-D4E70917A3FD}"/>
              </a:ext>
            </a:extLst>
          </p:cNvPr>
          <p:cNvSpPr>
            <a:spLocks noGrp="1"/>
          </p:cNvSpPr>
          <p:nvPr>
            <p:ph type="sldNum" idx="11"/>
          </p:nvPr>
        </p:nvSpPr>
        <p:spPr/>
        <p:txBody>
          <a:bodyPr/>
          <a:lstStyle>
            <a:lvl1pPr>
              <a:defRPr/>
            </a:lvl1pPr>
          </a:lstStyle>
          <a:p>
            <a:fld id="{7C4C594A-0152-4F3C-8F4B-B4273402902E}" type="slidenum">
              <a:rPr lang="it-IT" altLang="it-IT"/>
              <a:pPr/>
              <a:t>‹N›</a:t>
            </a:fld>
            <a:endParaRPr lang="it-IT" altLang="it-IT"/>
          </a:p>
        </p:txBody>
      </p:sp>
    </p:spTree>
    <p:extLst>
      <p:ext uri="{BB962C8B-B14F-4D97-AF65-F5344CB8AC3E}">
        <p14:creationId xmlns:p14="http://schemas.microsoft.com/office/powerpoint/2010/main" val="86942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7FCE258-2373-AA2E-78A5-AD071C2D5D35}"/>
              </a:ext>
            </a:extLst>
          </p:cNvPr>
          <p:cNvSpPr>
            <a:spLocks noGrp="1"/>
          </p:cNvSpPr>
          <p:nvPr>
            <p:ph type="dt" idx="10"/>
          </p:nvPr>
        </p:nvSpPr>
        <p:spPr/>
        <p:txBody>
          <a:bodyPr/>
          <a:lstStyle>
            <a:lvl1pPr>
              <a:defRPr/>
            </a:lvl1pPr>
          </a:lstStyle>
          <a:p>
            <a:endParaRPr lang="it-IT" altLang="it-IT"/>
          </a:p>
        </p:txBody>
      </p:sp>
      <p:sp>
        <p:nvSpPr>
          <p:cNvPr id="3" name="Segnaposto numero diapositiva 2">
            <a:extLst>
              <a:ext uri="{FF2B5EF4-FFF2-40B4-BE49-F238E27FC236}">
                <a16:creationId xmlns:a16="http://schemas.microsoft.com/office/drawing/2014/main" id="{A158AC55-C8D2-52FB-EEBF-4C3A7F8CAC1F}"/>
              </a:ext>
            </a:extLst>
          </p:cNvPr>
          <p:cNvSpPr>
            <a:spLocks noGrp="1"/>
          </p:cNvSpPr>
          <p:nvPr>
            <p:ph type="sldNum" idx="11"/>
          </p:nvPr>
        </p:nvSpPr>
        <p:spPr/>
        <p:txBody>
          <a:bodyPr/>
          <a:lstStyle>
            <a:lvl1pPr>
              <a:defRPr/>
            </a:lvl1pPr>
          </a:lstStyle>
          <a:p>
            <a:fld id="{72DC949C-8578-417B-AA35-D9E83A939BBB}" type="slidenum">
              <a:rPr lang="it-IT" altLang="it-IT"/>
              <a:pPr/>
              <a:t>‹N›</a:t>
            </a:fld>
            <a:endParaRPr lang="it-IT" altLang="it-IT"/>
          </a:p>
        </p:txBody>
      </p:sp>
    </p:spTree>
    <p:extLst>
      <p:ext uri="{BB962C8B-B14F-4D97-AF65-F5344CB8AC3E}">
        <p14:creationId xmlns:p14="http://schemas.microsoft.com/office/powerpoint/2010/main" val="328205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690FC-957F-3E3F-A235-E302F0499A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A8583C0-1AE6-7E6D-C5FE-190A29B929C8}"/>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C1C46F9-61AE-39A9-986E-028F6A63C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00BEE4D-3C8B-0146-95F2-52EAF817265B}"/>
              </a:ext>
            </a:extLst>
          </p:cNvPr>
          <p:cNvSpPr>
            <a:spLocks noGrp="1"/>
          </p:cNvSpPr>
          <p:nvPr>
            <p:ph type="dt" idx="10"/>
          </p:nvPr>
        </p:nvSpPr>
        <p:spPr/>
        <p:txBody>
          <a:bodyPr/>
          <a:lstStyle>
            <a:lvl1pPr>
              <a:defRPr/>
            </a:lvl1pPr>
          </a:lstStyle>
          <a:p>
            <a:endParaRPr lang="it-IT" altLang="it-IT"/>
          </a:p>
        </p:txBody>
      </p:sp>
      <p:sp>
        <p:nvSpPr>
          <p:cNvPr id="6" name="Segnaposto numero diapositiva 5">
            <a:extLst>
              <a:ext uri="{FF2B5EF4-FFF2-40B4-BE49-F238E27FC236}">
                <a16:creationId xmlns:a16="http://schemas.microsoft.com/office/drawing/2014/main" id="{ED413120-C518-3AD4-8A7C-971D9A8F6692}"/>
              </a:ext>
            </a:extLst>
          </p:cNvPr>
          <p:cNvSpPr>
            <a:spLocks noGrp="1"/>
          </p:cNvSpPr>
          <p:nvPr>
            <p:ph type="sldNum" idx="11"/>
          </p:nvPr>
        </p:nvSpPr>
        <p:spPr/>
        <p:txBody>
          <a:bodyPr/>
          <a:lstStyle>
            <a:lvl1pPr>
              <a:defRPr/>
            </a:lvl1pPr>
          </a:lstStyle>
          <a:p>
            <a:fld id="{B59D3C58-0BD4-4BE5-B6C8-33E8C69EA03F}" type="slidenum">
              <a:rPr lang="it-IT" altLang="it-IT"/>
              <a:pPr/>
              <a:t>‹N›</a:t>
            </a:fld>
            <a:endParaRPr lang="it-IT" altLang="it-IT"/>
          </a:p>
        </p:txBody>
      </p:sp>
    </p:spTree>
    <p:extLst>
      <p:ext uri="{BB962C8B-B14F-4D97-AF65-F5344CB8AC3E}">
        <p14:creationId xmlns:p14="http://schemas.microsoft.com/office/powerpoint/2010/main" val="8525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9A174-7090-A520-3FB8-C8DC67B1FA0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4F06FD4-0072-8DC6-510D-C6DB4A84EEAB}"/>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DA6710B-49C3-8D60-24BD-4A1C04F2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B90E0E4-54CA-2F3A-3A61-A8FC1C39C1BF}"/>
              </a:ext>
            </a:extLst>
          </p:cNvPr>
          <p:cNvSpPr>
            <a:spLocks noGrp="1"/>
          </p:cNvSpPr>
          <p:nvPr>
            <p:ph type="dt" idx="10"/>
          </p:nvPr>
        </p:nvSpPr>
        <p:spPr/>
        <p:txBody>
          <a:bodyPr/>
          <a:lstStyle>
            <a:lvl1pPr>
              <a:defRPr/>
            </a:lvl1pPr>
          </a:lstStyle>
          <a:p>
            <a:endParaRPr lang="it-IT" altLang="it-IT"/>
          </a:p>
        </p:txBody>
      </p:sp>
      <p:sp>
        <p:nvSpPr>
          <p:cNvPr id="6" name="Segnaposto numero diapositiva 5">
            <a:extLst>
              <a:ext uri="{FF2B5EF4-FFF2-40B4-BE49-F238E27FC236}">
                <a16:creationId xmlns:a16="http://schemas.microsoft.com/office/drawing/2014/main" id="{B0DFFA64-9BAB-09B9-E515-0DBAE1A3038F}"/>
              </a:ext>
            </a:extLst>
          </p:cNvPr>
          <p:cNvSpPr>
            <a:spLocks noGrp="1"/>
          </p:cNvSpPr>
          <p:nvPr>
            <p:ph type="sldNum" idx="11"/>
          </p:nvPr>
        </p:nvSpPr>
        <p:spPr/>
        <p:txBody>
          <a:bodyPr/>
          <a:lstStyle>
            <a:lvl1pPr>
              <a:defRPr/>
            </a:lvl1pPr>
          </a:lstStyle>
          <a:p>
            <a:fld id="{B5DF76CF-D667-4C81-A978-34A9CE64DAE4}" type="slidenum">
              <a:rPr lang="it-IT" altLang="it-IT"/>
              <a:pPr/>
              <a:t>‹N›</a:t>
            </a:fld>
            <a:endParaRPr lang="it-IT" altLang="it-IT"/>
          </a:p>
        </p:txBody>
      </p:sp>
    </p:spTree>
    <p:extLst>
      <p:ext uri="{BB962C8B-B14F-4D97-AF65-F5344CB8AC3E}">
        <p14:creationId xmlns:p14="http://schemas.microsoft.com/office/powerpoint/2010/main" val="166231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20477501-2012-05C4-E06B-EFA61CAD237E}"/>
              </a:ext>
            </a:extLst>
          </p:cNvPr>
          <p:cNvSpPr>
            <a:spLocks noGrp="1" noChangeArrowheads="1"/>
          </p:cNvSpPr>
          <p:nvPr>
            <p:ph type="title"/>
          </p:nvPr>
        </p:nvSpPr>
        <p:spPr bwMode="auto">
          <a:xfrm>
            <a:off x="838200" y="365125"/>
            <a:ext cx="10510838"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it-IT"/>
              <a:t>Fai clic per modificare il formato del testo del titolo</a:t>
            </a:r>
          </a:p>
        </p:txBody>
      </p:sp>
      <p:sp>
        <p:nvSpPr>
          <p:cNvPr id="1026" name="Rectangle 2">
            <a:extLst>
              <a:ext uri="{FF2B5EF4-FFF2-40B4-BE49-F238E27FC236}">
                <a16:creationId xmlns:a16="http://schemas.microsoft.com/office/drawing/2014/main" id="{EFAB57AB-7419-EB80-FC64-1BECCE933401}"/>
              </a:ext>
            </a:extLst>
          </p:cNvPr>
          <p:cNvSpPr>
            <a:spLocks noGrp="1" noChangeArrowheads="1"/>
          </p:cNvSpPr>
          <p:nvPr>
            <p:ph type="body" idx="1"/>
          </p:nvPr>
        </p:nvSpPr>
        <p:spPr bwMode="auto">
          <a:xfrm>
            <a:off x="838200" y="1825625"/>
            <a:ext cx="10510838" cy="434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it-IT"/>
              <a:t>Fai clic per modificare il formato del testo della struttura</a:t>
            </a:r>
          </a:p>
          <a:p>
            <a:pPr lvl="1"/>
            <a:r>
              <a:rPr lang="en-GB" altLang="it-IT"/>
              <a:t>Secondo livello struttura</a:t>
            </a:r>
          </a:p>
          <a:p>
            <a:pPr lvl="2"/>
            <a:r>
              <a:rPr lang="en-GB" altLang="it-IT"/>
              <a:t>Terzo livello struttura</a:t>
            </a:r>
          </a:p>
          <a:p>
            <a:pPr lvl="3"/>
            <a:r>
              <a:rPr lang="en-GB" altLang="it-IT"/>
              <a:t>Quarto livello struttura</a:t>
            </a:r>
          </a:p>
          <a:p>
            <a:pPr lvl="4"/>
            <a:r>
              <a:rPr lang="en-GB" altLang="it-IT"/>
              <a:t>Quinto livello struttura</a:t>
            </a:r>
          </a:p>
          <a:p>
            <a:pPr lvl="4"/>
            <a:r>
              <a:rPr lang="en-GB" altLang="it-IT"/>
              <a:t>Sesto livello struttura</a:t>
            </a:r>
          </a:p>
          <a:p>
            <a:pPr lvl="4"/>
            <a:r>
              <a:rPr lang="en-GB" altLang="it-IT"/>
              <a:t>Settimo livello struttura</a:t>
            </a:r>
          </a:p>
        </p:txBody>
      </p:sp>
      <p:sp>
        <p:nvSpPr>
          <p:cNvPr id="1027" name="Rectangle 3">
            <a:extLst>
              <a:ext uri="{FF2B5EF4-FFF2-40B4-BE49-F238E27FC236}">
                <a16:creationId xmlns:a16="http://schemas.microsoft.com/office/drawing/2014/main" id="{6923B6FA-06C8-BE2B-6D9E-676E9381CC23}"/>
              </a:ext>
            </a:extLst>
          </p:cNvPr>
          <p:cNvSpPr>
            <a:spLocks noGrp="1" noChangeArrowheads="1"/>
          </p:cNvSpPr>
          <p:nvPr>
            <p:ph type="dt"/>
          </p:nvPr>
        </p:nvSpPr>
        <p:spPr bwMode="auto">
          <a:xfrm>
            <a:off x="838200" y="6356350"/>
            <a:ext cx="2738438"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1200">
                <a:solidFill>
                  <a:srgbClr val="898989"/>
                </a:solidFill>
                <a:cs typeface="Segoe UI" panose="020B0502040204020203" pitchFamily="34" charset="0"/>
              </a:defRPr>
            </a:lvl1pPr>
          </a:lstStyle>
          <a:p>
            <a:endParaRPr lang="it-IT" altLang="it-IT"/>
          </a:p>
        </p:txBody>
      </p:sp>
      <p:sp>
        <p:nvSpPr>
          <p:cNvPr id="1028" name="Text Box 4">
            <a:extLst>
              <a:ext uri="{FF2B5EF4-FFF2-40B4-BE49-F238E27FC236}">
                <a16:creationId xmlns:a16="http://schemas.microsoft.com/office/drawing/2014/main" id="{3D3918D4-996E-A6F8-953A-F6FB46E950A4}"/>
              </a:ext>
            </a:extLst>
          </p:cNvPr>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29" name="Rectangle 5">
            <a:extLst>
              <a:ext uri="{FF2B5EF4-FFF2-40B4-BE49-F238E27FC236}">
                <a16:creationId xmlns:a16="http://schemas.microsoft.com/office/drawing/2014/main" id="{2FA5291D-E101-12A1-673B-CAFBFA780566}"/>
              </a:ext>
            </a:extLst>
          </p:cNvPr>
          <p:cNvSpPr>
            <a:spLocks noGrp="1" noChangeArrowheads="1"/>
          </p:cNvSpPr>
          <p:nvPr>
            <p:ph type="sldNum"/>
          </p:nvPr>
        </p:nvSpPr>
        <p:spPr bwMode="auto">
          <a:xfrm>
            <a:off x="8610600" y="6356350"/>
            <a:ext cx="2738438"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1200">
                <a:solidFill>
                  <a:srgbClr val="898989"/>
                </a:solidFill>
                <a:cs typeface="Segoe UI" panose="020B0502040204020203" pitchFamily="34" charset="0"/>
              </a:defRPr>
            </a:lvl1pPr>
          </a:lstStyle>
          <a:p>
            <a:fld id="{33B9C2DE-5AA4-431A-8F01-E70791144568}" type="slidenum">
              <a:rPr lang="it-IT" altLang="it-IT"/>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marL="11430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marL="16002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marL="20574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49263" rtl="0" fontAlgn="base">
        <a:lnSpc>
          <a:spcPct val="90000"/>
        </a:lnSpc>
        <a:spcBef>
          <a:spcPts val="1038"/>
        </a:spcBef>
        <a:spcAft>
          <a:spcPts val="38"/>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lnSpc>
          <a:spcPct val="90000"/>
        </a:lnSpc>
        <a:spcBef>
          <a:spcPts val="538"/>
        </a:spcBef>
        <a:spcAft>
          <a:spcPts val="38"/>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a:lnSpc>
          <a:spcPct val="90000"/>
        </a:lnSpc>
        <a:spcBef>
          <a:spcPts val="538"/>
        </a:spcBef>
        <a:spcAft>
          <a:spcPts val="38"/>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a:lnSpc>
          <a:spcPct val="90000"/>
        </a:lnSpc>
        <a:spcBef>
          <a:spcPts val="538"/>
        </a:spcBef>
        <a:spcAft>
          <a:spcPts val="38"/>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lnSpc>
          <a:spcPct val="90000"/>
        </a:lnSpc>
        <a:spcBef>
          <a:spcPts val="538"/>
        </a:spcBef>
        <a:spcAft>
          <a:spcPts val="38"/>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towardsdatascience.com/why-data-scientists-should-use-jupyter-notebooks-with-moderation-808900a69ef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fangohr.github.io/blog/jupyter-for-computational-science-and-data-science.html" TargetMode="External"/><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4.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AD8CEFD7-78DE-0007-7263-9AA638A248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338138"/>
            <a:ext cx="4248150" cy="1852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Rectangle 2">
            <a:extLst>
              <a:ext uri="{FF2B5EF4-FFF2-40B4-BE49-F238E27FC236}">
                <a16:creationId xmlns:a16="http://schemas.microsoft.com/office/drawing/2014/main" id="{80A4039D-32BE-9779-4FCA-B86E310F8007}"/>
              </a:ext>
            </a:extLst>
          </p:cNvPr>
          <p:cNvSpPr>
            <a:spLocks noChangeArrowheads="1"/>
          </p:cNvSpPr>
          <p:nvPr/>
        </p:nvSpPr>
        <p:spPr bwMode="auto">
          <a:xfrm>
            <a:off x="8609013" y="5595938"/>
            <a:ext cx="60960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b="1">
                <a:solidFill>
                  <a:srgbClr val="3B3838"/>
                </a:solidFill>
                <a:latin typeface="Times New Roman" panose="02020603050405020304" pitchFamily="18" charset="0"/>
              </a:rPr>
              <a:t>Giulio Antonini - Fabio Antonini</a:t>
            </a:r>
          </a:p>
          <a:p>
            <a:pPr>
              <a:buClrTx/>
              <a:buFontTx/>
              <a:buNone/>
            </a:pPr>
            <a:endParaRPr lang="it-IT" altLang="it-IT" b="1">
              <a:solidFill>
                <a:srgbClr val="3B3838"/>
              </a:solidFill>
              <a:latin typeface="Times New Roman" panose="02020603050405020304" pitchFamily="18" charset="0"/>
            </a:endParaRPr>
          </a:p>
          <a:p>
            <a:pPr>
              <a:buClrTx/>
              <a:buFontTx/>
              <a:buNone/>
            </a:pPr>
            <a:r>
              <a:rPr lang="it-IT" altLang="it-IT">
                <a:solidFill>
                  <a:srgbClr val="3B3838"/>
                </a:solidFill>
                <a:latin typeface="Times New Roman" panose="02020603050405020304" pitchFamily="18" charset="0"/>
              </a:rPr>
              <a:t>Università degli Studi dell’Aquila</a:t>
            </a:r>
          </a:p>
        </p:txBody>
      </p:sp>
      <p:sp>
        <p:nvSpPr>
          <p:cNvPr id="3075" name="Rectangle 3">
            <a:extLst>
              <a:ext uri="{FF2B5EF4-FFF2-40B4-BE49-F238E27FC236}">
                <a16:creationId xmlns:a16="http://schemas.microsoft.com/office/drawing/2014/main" id="{1E48B05B-971A-50F9-0F19-D46B247265B7}"/>
              </a:ext>
            </a:extLst>
          </p:cNvPr>
          <p:cNvSpPr>
            <a:spLocks noChangeArrowheads="1"/>
          </p:cNvSpPr>
          <p:nvPr/>
        </p:nvSpPr>
        <p:spPr bwMode="auto">
          <a:xfrm>
            <a:off x="3386138" y="2720975"/>
            <a:ext cx="5419725" cy="254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lgn="ctr">
              <a:buClrTx/>
              <a:buFontTx/>
              <a:buNone/>
            </a:pPr>
            <a:r>
              <a:rPr lang="it-IT" altLang="it-IT" sz="4000" b="1">
                <a:solidFill>
                  <a:srgbClr val="3B3838"/>
                </a:solidFill>
                <a:latin typeface="Times New Roman" panose="02020603050405020304" pitchFamily="18" charset="0"/>
              </a:rPr>
              <a:t>Introduction to Machine Learning </a:t>
            </a:r>
          </a:p>
          <a:p>
            <a:pPr algn="ctr">
              <a:buClrTx/>
              <a:buFontTx/>
              <a:buNone/>
            </a:pPr>
            <a:r>
              <a:rPr lang="it-IT" altLang="it-IT" sz="4000" b="1">
                <a:solidFill>
                  <a:srgbClr val="3B3838"/>
                </a:solidFill>
                <a:latin typeface="Times New Roman" panose="02020603050405020304" pitchFamily="18" charset="0"/>
              </a:rPr>
              <a:t>for </a:t>
            </a:r>
          </a:p>
          <a:p>
            <a:pPr algn="ctr">
              <a:buClrTx/>
              <a:buFontTx/>
              <a:buNone/>
            </a:pPr>
            <a:r>
              <a:rPr lang="it-IT" altLang="it-IT" sz="4000" b="1">
                <a:solidFill>
                  <a:srgbClr val="3B3838"/>
                </a:solidFill>
                <a:latin typeface="Times New Roman" panose="02020603050405020304" pitchFamily="18" charset="0"/>
              </a:rPr>
              <a:t>Engineers</a:t>
            </a:r>
          </a:p>
        </p:txBody>
      </p:sp>
      <p:sp>
        <p:nvSpPr>
          <p:cNvPr id="2" name="Segnaposto numero diapositiva 1">
            <a:extLst>
              <a:ext uri="{FF2B5EF4-FFF2-40B4-BE49-F238E27FC236}">
                <a16:creationId xmlns:a16="http://schemas.microsoft.com/office/drawing/2014/main" id="{FA9A2CFF-94AF-F833-B877-FB329EC3BCCA}"/>
              </a:ext>
            </a:extLst>
          </p:cNvPr>
          <p:cNvSpPr>
            <a:spLocks noGrp="1"/>
          </p:cNvSpPr>
          <p:nvPr>
            <p:ph type="sldNum" idx="11"/>
          </p:nvPr>
        </p:nvSpPr>
        <p:spPr/>
        <p:txBody>
          <a:bodyPr/>
          <a:lstStyle/>
          <a:p>
            <a:fld id="{72DC949C-8578-417B-AA35-D9E83A939BBB}" type="slidenum">
              <a:rPr lang="it-IT" altLang="it-IT" smtClean="0"/>
              <a:pPr/>
              <a:t>1</a:t>
            </a:fld>
            <a:endParaRPr lang="it-IT" altLang="it-IT"/>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err="1">
                <a:solidFill>
                  <a:srgbClr val="3B3838"/>
                </a:solidFill>
                <a:latin typeface="Times New Roman" panose="02020603050405020304" pitchFamily="18" charset="0"/>
              </a:rPr>
              <a:t>Jupyter</a:t>
            </a:r>
            <a:r>
              <a:rPr lang="it-IT" altLang="it-IT" sz="4000" b="1">
                <a:solidFill>
                  <a:srgbClr val="3B3838"/>
                </a:solidFill>
                <a:latin typeface="Times New Roman" panose="02020603050405020304" pitchFamily="18" charset="0"/>
              </a:rPr>
              <a:t> Notebook (</a:t>
            </a:r>
            <a:r>
              <a:rPr lang="en-US" sz="4000">
                <a:solidFill>
                  <a:schemeClr val="tx1"/>
                </a:solidFill>
              </a:rPr>
              <a:t>https://jupyter.org/)</a:t>
            </a:r>
            <a:endParaRPr lang="it-IT" altLang="it-IT" sz="4000" b="1">
              <a:solidFill>
                <a:srgbClr val="3B3838"/>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10</a:t>
            </a:fld>
            <a:endParaRPr lang="it-IT" altLang="it-IT"/>
          </a:p>
        </p:txBody>
      </p:sp>
      <p:sp>
        <p:nvSpPr>
          <p:cNvPr id="2" name="TextBox 1">
            <a:extLst>
              <a:ext uri="{FF2B5EF4-FFF2-40B4-BE49-F238E27FC236}">
                <a16:creationId xmlns:a16="http://schemas.microsoft.com/office/drawing/2014/main" id="{0A52A7A3-D4C7-53F5-366C-90DA745A76FE}"/>
              </a:ext>
            </a:extLst>
          </p:cNvPr>
          <p:cNvSpPr txBox="1"/>
          <p:nvPr/>
        </p:nvSpPr>
        <p:spPr>
          <a:xfrm>
            <a:off x="408162" y="1081981"/>
            <a:ext cx="11665296" cy="646331"/>
          </a:xfrm>
          <a:prstGeom prst="rect">
            <a:avLst/>
          </a:prstGeom>
          <a:noFill/>
        </p:spPr>
        <p:txBody>
          <a:bodyPr wrap="square" rtlCol="0">
            <a:spAutoFit/>
          </a:bodyPr>
          <a:lstStyle/>
          <a:p>
            <a:r>
              <a:rPr lang="en-US">
                <a:solidFill>
                  <a:schemeClr val="tx1"/>
                </a:solidFill>
              </a:rPr>
              <a:t>The </a:t>
            </a:r>
            <a:r>
              <a:rPr lang="en-US" err="1">
                <a:solidFill>
                  <a:schemeClr val="tx1"/>
                </a:solidFill>
              </a:rPr>
              <a:t>Jupyter</a:t>
            </a:r>
            <a:r>
              <a:rPr lang="en-US">
                <a:solidFill>
                  <a:schemeClr val="tx1"/>
                </a:solidFill>
              </a:rPr>
              <a:t> Notebook is the original web application for creating and sharing computational documents. It offers a simple, streamlined, document-centric experience. </a:t>
            </a:r>
          </a:p>
        </p:txBody>
      </p:sp>
      <p:sp>
        <p:nvSpPr>
          <p:cNvPr id="6" name="TextBox 5">
            <a:extLst>
              <a:ext uri="{FF2B5EF4-FFF2-40B4-BE49-F238E27FC236}">
                <a16:creationId xmlns:a16="http://schemas.microsoft.com/office/drawing/2014/main" id="{AC03E0B1-5A2D-361D-1EB6-DED2234ECF7D}"/>
              </a:ext>
            </a:extLst>
          </p:cNvPr>
          <p:cNvSpPr txBox="1"/>
          <p:nvPr/>
        </p:nvSpPr>
        <p:spPr>
          <a:xfrm>
            <a:off x="408162" y="1844824"/>
            <a:ext cx="7272808" cy="646331"/>
          </a:xfrm>
          <a:prstGeom prst="rect">
            <a:avLst/>
          </a:prstGeom>
          <a:noFill/>
        </p:spPr>
        <p:txBody>
          <a:bodyPr wrap="square" rtlCol="0">
            <a:spAutoFit/>
          </a:bodyPr>
          <a:lstStyle/>
          <a:p>
            <a:pPr>
              <a:defRPr/>
            </a:pPr>
            <a:r>
              <a:rPr lang="en-US" b="0" i="0">
                <a:solidFill>
                  <a:srgbClr val="333333"/>
                </a:solidFill>
                <a:effectLst/>
                <a:latin typeface="+mn-lt"/>
              </a:rPr>
              <a:t>Language of choice. </a:t>
            </a:r>
            <a:r>
              <a:rPr kumimoji="0" lang="en-US" b="0" i="0" u="none" strike="noStrike" kern="1200" cap="none" spc="0" normalizeH="0" baseline="0" noProof="0" err="1">
                <a:ln>
                  <a:noFill/>
                </a:ln>
                <a:solidFill>
                  <a:srgbClr val="000000"/>
                </a:solidFill>
                <a:effectLst/>
                <a:uLnTx/>
                <a:uFillTx/>
                <a:latin typeface="+mn-lt"/>
                <a:ea typeface="Microsoft YaHei" panose="020B0503020204020204" pitchFamily="34" charset="-122"/>
                <a:cs typeface="+mn-cs"/>
              </a:rPr>
              <a:t>Jupyter</a:t>
            </a:r>
            <a:r>
              <a:rPr kumimoji="0" lang="en-US" b="0" i="0" u="none" strike="noStrike" kern="1200" cap="none" spc="0" normalizeH="0" baseline="0" noProof="0">
                <a:ln>
                  <a:noFill/>
                </a:ln>
                <a:solidFill>
                  <a:srgbClr val="000000"/>
                </a:solidFill>
                <a:effectLst/>
                <a:uLnTx/>
                <a:uFillTx/>
                <a:latin typeface="+mn-lt"/>
                <a:ea typeface="Microsoft YaHei" panose="020B0503020204020204" pitchFamily="34" charset="-122"/>
                <a:cs typeface="+mn-cs"/>
              </a:rPr>
              <a:t> supports over 40 programming languages, including Python, R, Julia, and Scala.</a:t>
            </a:r>
          </a:p>
        </p:txBody>
      </p:sp>
      <p:sp>
        <p:nvSpPr>
          <p:cNvPr id="7" name="TextBox 6">
            <a:extLst>
              <a:ext uri="{FF2B5EF4-FFF2-40B4-BE49-F238E27FC236}">
                <a16:creationId xmlns:a16="http://schemas.microsoft.com/office/drawing/2014/main" id="{8786181B-00E7-9EC1-F64E-CFA161791B0E}"/>
              </a:ext>
            </a:extLst>
          </p:cNvPr>
          <p:cNvSpPr txBox="1"/>
          <p:nvPr/>
        </p:nvSpPr>
        <p:spPr>
          <a:xfrm>
            <a:off x="408162" y="2636912"/>
            <a:ext cx="7499758" cy="646331"/>
          </a:xfrm>
          <a:prstGeom prst="rect">
            <a:avLst/>
          </a:prstGeom>
          <a:noFill/>
        </p:spPr>
        <p:txBody>
          <a:bodyPr wrap="square" rtlCol="0">
            <a:spAutoFit/>
          </a:bodyPr>
          <a:lstStyle/>
          <a:p>
            <a:pPr marL="0" marR="0" lvl="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rPr>
              <a:t>Interactive output. Your code can produce rich, interactive output: HTML, images, videos, LaTeX, and custom MIME types.</a:t>
            </a:r>
          </a:p>
        </p:txBody>
      </p:sp>
      <p:sp>
        <p:nvSpPr>
          <p:cNvPr id="8" name="TextBox 7">
            <a:extLst>
              <a:ext uri="{FF2B5EF4-FFF2-40B4-BE49-F238E27FC236}">
                <a16:creationId xmlns:a16="http://schemas.microsoft.com/office/drawing/2014/main" id="{E0E53723-A695-07B9-1CB3-473E6CA1D7BF}"/>
              </a:ext>
            </a:extLst>
          </p:cNvPr>
          <p:cNvSpPr txBox="1"/>
          <p:nvPr/>
        </p:nvSpPr>
        <p:spPr>
          <a:xfrm>
            <a:off x="397236" y="3284984"/>
            <a:ext cx="7499758" cy="923330"/>
          </a:xfrm>
          <a:prstGeom prst="rect">
            <a:avLst/>
          </a:prstGeom>
          <a:noFill/>
        </p:spPr>
        <p:txBody>
          <a:bodyPr wrap="square" rtlCol="0">
            <a:spAutoFit/>
          </a:bodyPr>
          <a:lstStyle/>
          <a:p>
            <a:pPr marL="0" marR="0" lvl="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rPr>
              <a:t>Big data integration. Leverage big data tools, such as Apache Spark, from Python, R, and Scala. Explore that same data with pandas, scikit-learn, ggplot2, and TensorFlow.</a:t>
            </a:r>
          </a:p>
        </p:txBody>
      </p:sp>
      <p:pic>
        <p:nvPicPr>
          <p:cNvPr id="10" name="Picture 9">
            <a:extLst>
              <a:ext uri="{FF2B5EF4-FFF2-40B4-BE49-F238E27FC236}">
                <a16:creationId xmlns:a16="http://schemas.microsoft.com/office/drawing/2014/main" id="{7C6F0CA2-B587-273E-52CF-C6C50E088E72}"/>
              </a:ext>
            </a:extLst>
          </p:cNvPr>
          <p:cNvPicPr>
            <a:picLocks noChangeAspect="1"/>
          </p:cNvPicPr>
          <p:nvPr/>
        </p:nvPicPr>
        <p:blipFill>
          <a:blip r:embed="rId5"/>
          <a:stretch>
            <a:fillRect/>
          </a:stretch>
        </p:blipFill>
        <p:spPr>
          <a:xfrm>
            <a:off x="7634065" y="1207140"/>
            <a:ext cx="4552868" cy="3577789"/>
          </a:xfrm>
          <a:prstGeom prst="rect">
            <a:avLst/>
          </a:prstGeom>
        </p:spPr>
      </p:pic>
      <p:sp>
        <p:nvSpPr>
          <p:cNvPr id="11" name="TextBox 10">
            <a:extLst>
              <a:ext uri="{FF2B5EF4-FFF2-40B4-BE49-F238E27FC236}">
                <a16:creationId xmlns:a16="http://schemas.microsoft.com/office/drawing/2014/main" id="{F0D8EA6D-A971-4DCE-71A2-D8233E1A4DF3}"/>
              </a:ext>
            </a:extLst>
          </p:cNvPr>
          <p:cNvSpPr txBox="1"/>
          <p:nvPr/>
        </p:nvSpPr>
        <p:spPr>
          <a:xfrm>
            <a:off x="1838325" y="6033184"/>
            <a:ext cx="10595173" cy="646331"/>
          </a:xfrm>
          <a:prstGeom prst="rect">
            <a:avLst/>
          </a:prstGeom>
          <a:noFill/>
        </p:spPr>
        <p:txBody>
          <a:bodyPr wrap="square" rtlCol="0">
            <a:spAutoFit/>
          </a:bodyPr>
          <a:lstStyle/>
          <a:p>
            <a:r>
              <a:rPr lang="en-US">
                <a:solidFill>
                  <a:schemeClr val="tx1"/>
                </a:solidFill>
              </a:rPr>
              <a:t>An example of Jupiter Notebook is available from the Course repository resources “Lectures\Introduction\Notebooks\C1_W1_Lab01_Python_Jupyter_Soln.ipynb“. Let’s jump into it.</a:t>
            </a:r>
          </a:p>
        </p:txBody>
      </p:sp>
      <p:sp>
        <p:nvSpPr>
          <p:cNvPr id="13" name="TextBox 12">
            <a:extLst>
              <a:ext uri="{FF2B5EF4-FFF2-40B4-BE49-F238E27FC236}">
                <a16:creationId xmlns:a16="http://schemas.microsoft.com/office/drawing/2014/main" id="{89986F96-0712-8F5B-27E6-BC61D4CC9EEE}"/>
              </a:ext>
            </a:extLst>
          </p:cNvPr>
          <p:cNvSpPr txBox="1"/>
          <p:nvPr/>
        </p:nvSpPr>
        <p:spPr>
          <a:xfrm>
            <a:off x="366695" y="4266962"/>
            <a:ext cx="11778771" cy="1754326"/>
          </a:xfrm>
          <a:prstGeom prst="rect">
            <a:avLst/>
          </a:prstGeom>
          <a:noFill/>
        </p:spPr>
        <p:txBody>
          <a:bodyPr wrap="square" rtlCol="0">
            <a:spAutoFit/>
          </a:bodyPr>
          <a:lstStyle/>
          <a:p>
            <a:pPr marL="0" marR="0" lvl="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rPr>
              <a:t>Some helpful links:</a:t>
            </a:r>
          </a:p>
          <a:p>
            <a:pPr marL="0" marR="0" lvl="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rPr>
              <a:t>‘</a:t>
            </a:r>
            <a:r>
              <a:rPr kumimoji="0" lang="en-US" sz="1800" b="0" i="0" u="none" strike="noStrike" kern="1200" cap="none" spc="0" normalizeH="0" baseline="0" noProof="0" err="1">
                <a:ln>
                  <a:noFill/>
                </a:ln>
                <a:solidFill>
                  <a:srgbClr val="000000"/>
                </a:solidFill>
                <a:effectLst/>
                <a:uLnTx/>
                <a:uFillTx/>
                <a:latin typeface="Calibri" panose="020F0502020204030204" pitchFamily="34" charset="0"/>
                <a:ea typeface="Microsoft YaHei" panose="020B0503020204020204" pitchFamily="34" charset="-122"/>
                <a:cs typeface="+mn-cs"/>
              </a:rPr>
              <a:t>Jupyter</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rPr>
              <a:t> for Computational Science and Data Science’: </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hlinkClick r:id="rId6"/>
              </a:rPr>
              <a:t>https://fangohr.github.io/blog/jupyter-for-computational-science-and-data-science.html</a:t>
            </a:r>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endParaRPr>
          </a:p>
          <a:p>
            <a:pPr marL="0" marR="0" lvl="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rPr>
              <a:t>‘Why Data Scientists Should use </a:t>
            </a:r>
            <a:r>
              <a:rPr kumimoji="0" lang="en-US" sz="1800" b="0" i="0" u="none" strike="noStrike" kern="1200" cap="none" spc="0" normalizeH="0" baseline="0" noProof="0" err="1">
                <a:ln>
                  <a:noFill/>
                </a:ln>
                <a:solidFill>
                  <a:srgbClr val="000000"/>
                </a:solidFill>
                <a:effectLst/>
                <a:uLnTx/>
                <a:uFillTx/>
                <a:latin typeface="Calibri" panose="020F0502020204030204" pitchFamily="34" charset="0"/>
                <a:ea typeface="Microsoft YaHei" panose="020B0503020204020204" pitchFamily="34" charset="-122"/>
                <a:cs typeface="+mn-cs"/>
              </a:rPr>
              <a:t>Jupyter</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rPr>
              <a:t> Notebooks with Moderation’: </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hlinkClick r:id="rId7"/>
              </a:rPr>
              <a:t>https://towardsdatascience.com/why-data-scientists-should-use-jupyter-notebooks-with-moderation-808900a69eff</a:t>
            </a:r>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endParaRPr>
          </a:p>
          <a:p>
            <a:pPr marL="0" marR="0" lvl="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Microsoft YaHei" panose="020B0503020204020204" pitchFamily="34" charset="-122"/>
              <a:cs typeface="+mn-cs"/>
            </a:endParaRPr>
          </a:p>
        </p:txBody>
      </p:sp>
    </p:spTree>
    <p:extLst>
      <p:ext uri="{BB962C8B-B14F-4D97-AF65-F5344CB8AC3E}">
        <p14:creationId xmlns:p14="http://schemas.microsoft.com/office/powerpoint/2010/main" val="637810366"/>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pPr>
            <a:r>
              <a:rPr lang="it-IT" altLang="it-IT" sz="4000" b="1">
                <a:solidFill>
                  <a:srgbClr val="3B3838"/>
                </a:solidFill>
                <a:latin typeface="Times New Roman"/>
                <a:ea typeface="Microsoft YaHei"/>
                <a:cs typeface="Times New Roman"/>
              </a:rPr>
              <a:t>A new </a:t>
            </a:r>
            <a:r>
              <a:rPr lang="it-IT" altLang="it-IT" sz="4000" b="1" err="1">
                <a:solidFill>
                  <a:srgbClr val="3B3838"/>
                </a:solidFill>
                <a:latin typeface="Times New Roman"/>
                <a:ea typeface="Microsoft YaHei"/>
                <a:cs typeface="Times New Roman"/>
              </a:rPr>
              <a:t>paradigm</a:t>
            </a:r>
            <a:r>
              <a:rPr lang="it-IT" altLang="it-IT" sz="4000" b="1">
                <a:solidFill>
                  <a:srgbClr val="3B3838"/>
                </a:solidFill>
                <a:latin typeface="Times New Roman"/>
                <a:ea typeface="Microsoft YaHei"/>
                <a:cs typeface="Times New Roman"/>
              </a:rPr>
              <a:t> (1/2)</a:t>
            </a:r>
            <a:endParaRPr lang="it-IT" altLang="it-IT" sz="4000" b="1">
              <a:solidFill>
                <a:srgbClr val="3B3838"/>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11</a:t>
            </a:fld>
            <a:endParaRPr lang="it-IT" altLang="it-IT"/>
          </a:p>
        </p:txBody>
      </p:sp>
      <p:pic>
        <p:nvPicPr>
          <p:cNvPr id="3" name="Picture 2" descr="A diagram of a machine learning&#10;&#10;Description automatically generated">
            <a:extLst>
              <a:ext uri="{FF2B5EF4-FFF2-40B4-BE49-F238E27FC236}">
                <a16:creationId xmlns:a16="http://schemas.microsoft.com/office/drawing/2014/main" id="{2352ECBF-7BB9-C54D-341F-F6A8578850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5948" y="951633"/>
            <a:ext cx="3666500" cy="1973074"/>
          </a:xfrm>
          <a:prstGeom prst="rect">
            <a:avLst/>
          </a:prstGeom>
        </p:spPr>
      </p:pic>
      <p:pic>
        <p:nvPicPr>
          <p:cNvPr id="6" name="Picture 5" descr="A couple of girls running and a bicycle&#10;&#10;Description automatically generated">
            <a:extLst>
              <a:ext uri="{FF2B5EF4-FFF2-40B4-BE49-F238E27FC236}">
                <a16:creationId xmlns:a16="http://schemas.microsoft.com/office/drawing/2014/main" id="{053185E6-9D11-EE46-5A5E-085F819F9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194" y="3429000"/>
            <a:ext cx="5172797" cy="2670733"/>
          </a:xfrm>
          <a:prstGeom prst="rect">
            <a:avLst/>
          </a:prstGeom>
        </p:spPr>
      </p:pic>
      <p:pic>
        <p:nvPicPr>
          <p:cNvPr id="8" name="Picture 7" descr="A cartoon of a child running and a bicycle&#10;&#10;Description automatically generated">
            <a:extLst>
              <a:ext uri="{FF2B5EF4-FFF2-40B4-BE49-F238E27FC236}">
                <a16:creationId xmlns:a16="http://schemas.microsoft.com/office/drawing/2014/main" id="{5F7CCA67-D41C-242E-3A67-910B4A5E45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0850" y="3429000"/>
            <a:ext cx="5477639" cy="2899365"/>
          </a:xfrm>
          <a:prstGeom prst="rect">
            <a:avLst/>
          </a:prstGeom>
        </p:spPr>
      </p:pic>
      <p:sp>
        <p:nvSpPr>
          <p:cNvPr id="9" name="TextBox 8">
            <a:extLst>
              <a:ext uri="{FF2B5EF4-FFF2-40B4-BE49-F238E27FC236}">
                <a16:creationId xmlns:a16="http://schemas.microsoft.com/office/drawing/2014/main" id="{BA86BAEA-C0B2-A5D5-7BC7-B3536D1371D6}"/>
              </a:ext>
            </a:extLst>
          </p:cNvPr>
          <p:cNvSpPr txBox="1"/>
          <p:nvPr/>
        </p:nvSpPr>
        <p:spPr>
          <a:xfrm>
            <a:off x="187107" y="1124744"/>
            <a:ext cx="8208450" cy="1569660"/>
          </a:xfrm>
          <a:prstGeom prst="rect">
            <a:avLst/>
          </a:prstGeom>
          <a:noFill/>
        </p:spPr>
        <p:txBody>
          <a:bodyPr wrap="square" rtlCol="0">
            <a:spAutoFit/>
          </a:bodyPr>
          <a:lstStyle/>
          <a:p>
            <a:r>
              <a:rPr lang="it-IT" sz="2400" b="1">
                <a:solidFill>
                  <a:schemeClr val="tx1"/>
                </a:solidFill>
              </a:rPr>
              <a:t>Rules vs patterns</a:t>
            </a:r>
          </a:p>
          <a:p>
            <a:r>
              <a:rPr lang="en-US" sz="2400" u="sng">
                <a:solidFill>
                  <a:schemeClr val="tx1"/>
                </a:solidFill>
              </a:rPr>
              <a:t>When the rule is not clear or well defined the old approach fails.</a:t>
            </a:r>
          </a:p>
          <a:p>
            <a:r>
              <a:rPr lang="en-US" sz="2400">
                <a:solidFill>
                  <a:schemeClr val="tx1"/>
                </a:solidFill>
              </a:rPr>
              <a:t>According to the new approach, Machine Learning based, the rules are learnt from data (sensors data in this case)</a:t>
            </a:r>
          </a:p>
        </p:txBody>
      </p:sp>
    </p:spTree>
    <p:extLst>
      <p:ext uri="{BB962C8B-B14F-4D97-AF65-F5344CB8AC3E}">
        <p14:creationId xmlns:p14="http://schemas.microsoft.com/office/powerpoint/2010/main" val="396797777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pPr>
            <a:r>
              <a:rPr lang="it-IT" altLang="it-IT" sz="4000" b="1">
                <a:solidFill>
                  <a:srgbClr val="3B3838"/>
                </a:solidFill>
                <a:latin typeface="Times New Roman"/>
                <a:ea typeface="Microsoft YaHei"/>
                <a:cs typeface="Times New Roman"/>
              </a:rPr>
              <a:t>A new </a:t>
            </a:r>
            <a:r>
              <a:rPr lang="it-IT" altLang="it-IT" sz="4000" b="1" err="1">
                <a:solidFill>
                  <a:srgbClr val="3B3838"/>
                </a:solidFill>
                <a:latin typeface="Times New Roman"/>
                <a:ea typeface="Microsoft YaHei"/>
                <a:cs typeface="Times New Roman"/>
              </a:rPr>
              <a:t>paradigm</a:t>
            </a:r>
            <a:r>
              <a:rPr lang="it-IT" altLang="it-IT" sz="4000" b="1">
                <a:solidFill>
                  <a:srgbClr val="3B3838"/>
                </a:solidFill>
                <a:latin typeface="Times New Roman"/>
                <a:ea typeface="Microsoft YaHei"/>
                <a:cs typeface="Times New Roman"/>
              </a:rPr>
              <a:t> (2/2)</a:t>
            </a:r>
            <a:endParaRPr lang="it-IT" altLang="it-IT" sz="4000" b="1">
              <a:solidFill>
                <a:srgbClr val="3B3838"/>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12</a:t>
            </a:fld>
            <a:endParaRPr lang="it-IT" altLang="it-IT"/>
          </a:p>
        </p:txBody>
      </p:sp>
      <p:pic>
        <p:nvPicPr>
          <p:cNvPr id="2" name="Immagine 4" descr="Immagine che contiene diagramma, testo, Rettangolo, linea&#10;&#10;Descrizione generata automaticamente">
            <a:extLst>
              <a:ext uri="{FF2B5EF4-FFF2-40B4-BE49-F238E27FC236}">
                <a16:creationId xmlns:a16="http://schemas.microsoft.com/office/drawing/2014/main" id="{8D08F2F4-8A14-1719-7BEE-8D4AF074F8C3}"/>
              </a:ext>
            </a:extLst>
          </p:cNvPr>
          <p:cNvPicPr>
            <a:picLocks noChangeAspect="1"/>
          </p:cNvPicPr>
          <p:nvPr/>
        </p:nvPicPr>
        <p:blipFill>
          <a:blip r:embed="rId5"/>
          <a:stretch>
            <a:fillRect/>
          </a:stretch>
        </p:blipFill>
        <p:spPr>
          <a:xfrm>
            <a:off x="115544" y="2005473"/>
            <a:ext cx="5890287" cy="2564374"/>
          </a:xfrm>
          <a:prstGeom prst="rect">
            <a:avLst/>
          </a:prstGeom>
        </p:spPr>
      </p:pic>
      <p:sp>
        <p:nvSpPr>
          <p:cNvPr id="5" name="CasellaDiTesto 4">
            <a:extLst>
              <a:ext uri="{FF2B5EF4-FFF2-40B4-BE49-F238E27FC236}">
                <a16:creationId xmlns:a16="http://schemas.microsoft.com/office/drawing/2014/main" id="{BF7F2341-7DE5-7E24-CE94-B5779D3E52D5}"/>
              </a:ext>
            </a:extLst>
          </p:cNvPr>
          <p:cNvSpPr txBox="1"/>
          <p:nvPr/>
        </p:nvSpPr>
        <p:spPr>
          <a:xfrm>
            <a:off x="245707" y="1474838"/>
            <a:ext cx="4080581"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latin typeface="Calibri"/>
                <a:ea typeface="Microsoft YaHei"/>
                <a:cs typeface="Calibri"/>
              </a:rPr>
              <a:t>Rules </a:t>
            </a:r>
            <a:r>
              <a:rPr lang="it-IT" err="1">
                <a:solidFill>
                  <a:schemeClr val="tx1"/>
                </a:solidFill>
                <a:latin typeface="Calibri"/>
                <a:ea typeface="Microsoft YaHei"/>
                <a:cs typeface="Calibri"/>
              </a:rPr>
              <a:t>approach</a:t>
            </a:r>
            <a:endParaRPr lang="it-IT" err="1">
              <a:solidFill>
                <a:schemeClr val="tx1"/>
              </a:solidFill>
              <a:cs typeface="Calibri"/>
            </a:endParaRPr>
          </a:p>
        </p:txBody>
      </p:sp>
      <p:pic>
        <p:nvPicPr>
          <p:cNvPr id="7" name="Immagine 9" descr="Immagine che contiene testo, diagramma, schermata, linea&#10;&#10;Descrizione generata automaticamente">
            <a:extLst>
              <a:ext uri="{FF2B5EF4-FFF2-40B4-BE49-F238E27FC236}">
                <a16:creationId xmlns:a16="http://schemas.microsoft.com/office/drawing/2014/main" id="{70FC7AD6-DDC6-70D8-2623-31A8281D173B}"/>
              </a:ext>
            </a:extLst>
          </p:cNvPr>
          <p:cNvPicPr>
            <a:picLocks noChangeAspect="1"/>
          </p:cNvPicPr>
          <p:nvPr/>
        </p:nvPicPr>
        <p:blipFill>
          <a:blip r:embed="rId6"/>
          <a:stretch>
            <a:fillRect/>
          </a:stretch>
        </p:blipFill>
        <p:spPr>
          <a:xfrm>
            <a:off x="6175461" y="2043101"/>
            <a:ext cx="5890288" cy="2525989"/>
          </a:xfrm>
          <a:prstGeom prst="rect">
            <a:avLst/>
          </a:prstGeom>
        </p:spPr>
      </p:pic>
      <p:sp>
        <p:nvSpPr>
          <p:cNvPr id="10" name="CasellaDiTesto 9">
            <a:extLst>
              <a:ext uri="{FF2B5EF4-FFF2-40B4-BE49-F238E27FC236}">
                <a16:creationId xmlns:a16="http://schemas.microsoft.com/office/drawing/2014/main" id="{E868F6F6-69CD-B4E0-3919-D0BBF2136E75}"/>
              </a:ext>
            </a:extLst>
          </p:cNvPr>
          <p:cNvSpPr txBox="1"/>
          <p:nvPr/>
        </p:nvSpPr>
        <p:spPr>
          <a:xfrm>
            <a:off x="6170362" y="1437966"/>
            <a:ext cx="4080581"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latin typeface="Calibri"/>
                <a:ea typeface="Microsoft YaHei"/>
                <a:cs typeface="Calibri"/>
              </a:rPr>
              <a:t>Machine learning </a:t>
            </a:r>
            <a:r>
              <a:rPr lang="it-IT" err="1">
                <a:solidFill>
                  <a:schemeClr val="tx1"/>
                </a:solidFill>
                <a:latin typeface="Calibri"/>
                <a:ea typeface="Microsoft YaHei"/>
                <a:cs typeface="Calibri"/>
              </a:rPr>
              <a:t>approach</a:t>
            </a:r>
            <a:endParaRPr lang="it-IT" err="1">
              <a:solidFill>
                <a:schemeClr val="tx1"/>
              </a:solidFill>
              <a:cs typeface="Calibri"/>
            </a:endParaRPr>
          </a:p>
        </p:txBody>
      </p:sp>
      <p:sp>
        <p:nvSpPr>
          <p:cNvPr id="11" name="CasellaDiTesto 10">
            <a:extLst>
              <a:ext uri="{FF2B5EF4-FFF2-40B4-BE49-F238E27FC236}">
                <a16:creationId xmlns:a16="http://schemas.microsoft.com/office/drawing/2014/main" id="{694E5583-9189-6DAB-296F-71E08FB87B22}"/>
              </a:ext>
            </a:extLst>
          </p:cNvPr>
          <p:cNvSpPr txBox="1"/>
          <p:nvPr/>
        </p:nvSpPr>
        <p:spPr>
          <a:xfrm>
            <a:off x="1757516" y="4670322"/>
            <a:ext cx="952563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latin typeface="Calibri"/>
                <a:ea typeface="Microsoft YaHei"/>
                <a:cs typeface="Calibri"/>
              </a:rPr>
              <a:t>To </a:t>
            </a:r>
            <a:r>
              <a:rPr lang="it-IT" err="1">
                <a:solidFill>
                  <a:schemeClr val="tx1"/>
                </a:solidFill>
                <a:latin typeface="Calibri"/>
                <a:ea typeface="Microsoft YaHei"/>
                <a:cs typeface="Calibri"/>
              </a:rPr>
              <a:t>summarize</a:t>
            </a:r>
            <a:r>
              <a:rPr lang="it-IT">
                <a:solidFill>
                  <a:schemeClr val="tx1"/>
                </a:solidFill>
                <a:latin typeface="Calibri"/>
                <a:ea typeface="Microsoft YaHei"/>
                <a:cs typeface="Calibri"/>
              </a:rPr>
              <a:t>, Machine Learning </a:t>
            </a:r>
            <a:r>
              <a:rPr lang="it-IT" err="1">
                <a:solidFill>
                  <a:schemeClr val="tx1"/>
                </a:solidFill>
                <a:latin typeface="Calibri"/>
                <a:ea typeface="Microsoft YaHei"/>
                <a:cs typeface="Calibri"/>
              </a:rPr>
              <a:t>is</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great</a:t>
            </a:r>
            <a:r>
              <a:rPr lang="it-IT">
                <a:solidFill>
                  <a:schemeClr val="tx1"/>
                </a:solidFill>
                <a:latin typeface="Calibri"/>
                <a:ea typeface="Microsoft YaHei"/>
                <a:cs typeface="Calibri"/>
              </a:rPr>
              <a:t> for:</a:t>
            </a:r>
          </a:p>
          <a:p>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Problems</a:t>
            </a:r>
            <a:r>
              <a:rPr lang="it-IT">
                <a:solidFill>
                  <a:schemeClr val="tx1"/>
                </a:solidFill>
                <a:latin typeface="Calibri"/>
                <a:ea typeface="Microsoft YaHei"/>
                <a:cs typeface="Calibri"/>
              </a:rPr>
              <a:t> for </a:t>
            </a:r>
            <a:r>
              <a:rPr lang="it-IT" err="1">
                <a:solidFill>
                  <a:schemeClr val="tx1"/>
                </a:solidFill>
                <a:latin typeface="Calibri"/>
                <a:ea typeface="Microsoft YaHei"/>
                <a:cs typeface="Calibri"/>
              </a:rPr>
              <a:t>which</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existing</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solutions</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require</a:t>
            </a:r>
            <a:r>
              <a:rPr lang="it-IT">
                <a:solidFill>
                  <a:schemeClr val="tx1"/>
                </a:solidFill>
                <a:latin typeface="Calibri"/>
                <a:ea typeface="Microsoft YaHei"/>
                <a:cs typeface="Calibri"/>
              </a:rPr>
              <a:t> a </a:t>
            </a:r>
            <a:r>
              <a:rPr lang="it-IT" err="1">
                <a:solidFill>
                  <a:schemeClr val="tx1"/>
                </a:solidFill>
                <a:latin typeface="Calibri"/>
                <a:ea typeface="Microsoft YaHei"/>
                <a:cs typeface="Calibri"/>
              </a:rPr>
              <a:t>lot</a:t>
            </a:r>
            <a:r>
              <a:rPr lang="it-IT">
                <a:solidFill>
                  <a:schemeClr val="tx1"/>
                </a:solidFill>
                <a:latin typeface="Calibri"/>
                <a:ea typeface="Microsoft YaHei"/>
                <a:cs typeface="Calibri"/>
              </a:rPr>
              <a:t> of hand-tuning or long lists of</a:t>
            </a:r>
          </a:p>
          <a:p>
            <a:r>
              <a:rPr lang="it-IT">
                <a:solidFill>
                  <a:schemeClr val="tx1"/>
                </a:solidFill>
                <a:latin typeface="Calibri"/>
                <a:ea typeface="Microsoft YaHei"/>
                <a:cs typeface="Calibri"/>
              </a:rPr>
              <a:t>rules: one Machine Learning </a:t>
            </a:r>
            <a:r>
              <a:rPr lang="it-IT" err="1">
                <a:solidFill>
                  <a:schemeClr val="tx1"/>
                </a:solidFill>
                <a:latin typeface="Calibri"/>
                <a:ea typeface="Microsoft YaHei"/>
                <a:cs typeface="Calibri"/>
              </a:rPr>
              <a:t>algorithm</a:t>
            </a:r>
            <a:r>
              <a:rPr lang="it-IT">
                <a:solidFill>
                  <a:schemeClr val="tx1"/>
                </a:solidFill>
                <a:latin typeface="Calibri"/>
                <a:ea typeface="Microsoft YaHei"/>
                <a:cs typeface="Calibri"/>
              </a:rPr>
              <a:t> can </a:t>
            </a:r>
            <a:r>
              <a:rPr lang="it-IT" err="1">
                <a:solidFill>
                  <a:schemeClr val="tx1"/>
                </a:solidFill>
                <a:latin typeface="Calibri"/>
                <a:ea typeface="Microsoft YaHei"/>
                <a:cs typeface="Calibri"/>
              </a:rPr>
              <a:t>often</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simplify</a:t>
            </a:r>
            <a:r>
              <a:rPr lang="it-IT">
                <a:solidFill>
                  <a:schemeClr val="tx1"/>
                </a:solidFill>
                <a:latin typeface="Calibri"/>
                <a:ea typeface="Microsoft YaHei"/>
                <a:cs typeface="Calibri"/>
              </a:rPr>
              <a:t> code and </a:t>
            </a:r>
            <a:r>
              <a:rPr lang="it-IT" err="1">
                <a:solidFill>
                  <a:schemeClr val="tx1"/>
                </a:solidFill>
                <a:latin typeface="Calibri"/>
                <a:ea typeface="Microsoft YaHei"/>
                <a:cs typeface="Calibri"/>
              </a:rPr>
              <a:t>perform</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better</a:t>
            </a:r>
            <a:r>
              <a:rPr lang="it-IT">
                <a:solidFill>
                  <a:schemeClr val="tx1"/>
                </a:solidFill>
                <a:latin typeface="Calibri"/>
                <a:ea typeface="Microsoft YaHei"/>
                <a:cs typeface="Calibri"/>
              </a:rPr>
              <a:t>.</a:t>
            </a:r>
          </a:p>
          <a:p>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Complex</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problems</a:t>
            </a:r>
            <a:r>
              <a:rPr lang="it-IT">
                <a:solidFill>
                  <a:schemeClr val="tx1"/>
                </a:solidFill>
                <a:latin typeface="Calibri"/>
                <a:ea typeface="Microsoft YaHei"/>
                <a:cs typeface="Calibri"/>
              </a:rPr>
              <a:t> for </a:t>
            </a:r>
            <a:r>
              <a:rPr lang="it-IT" err="1">
                <a:solidFill>
                  <a:schemeClr val="tx1"/>
                </a:solidFill>
                <a:latin typeface="Calibri"/>
                <a:ea typeface="Microsoft YaHei"/>
                <a:cs typeface="Calibri"/>
              </a:rPr>
              <a:t>which</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there</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is</a:t>
            </a:r>
            <a:r>
              <a:rPr lang="it-IT">
                <a:solidFill>
                  <a:schemeClr val="tx1"/>
                </a:solidFill>
                <a:latin typeface="Calibri"/>
                <a:ea typeface="Microsoft YaHei"/>
                <a:cs typeface="Calibri"/>
              </a:rPr>
              <a:t> no good </a:t>
            </a:r>
            <a:r>
              <a:rPr lang="it-IT" err="1">
                <a:solidFill>
                  <a:schemeClr val="tx1"/>
                </a:solidFill>
                <a:latin typeface="Calibri"/>
                <a:ea typeface="Microsoft YaHei"/>
                <a:cs typeface="Calibri"/>
              </a:rPr>
              <a:t>solution</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at</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all</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using</a:t>
            </a:r>
            <a:r>
              <a:rPr lang="it-IT">
                <a:solidFill>
                  <a:schemeClr val="tx1"/>
                </a:solidFill>
                <a:latin typeface="Calibri"/>
                <a:ea typeface="Microsoft YaHei"/>
                <a:cs typeface="Calibri"/>
              </a:rPr>
              <a:t> a </a:t>
            </a:r>
            <a:r>
              <a:rPr lang="it-IT" err="1">
                <a:solidFill>
                  <a:schemeClr val="tx1"/>
                </a:solidFill>
                <a:latin typeface="Calibri"/>
                <a:ea typeface="Microsoft YaHei"/>
                <a:cs typeface="Calibri"/>
              </a:rPr>
              <a:t>traditional</a:t>
            </a:r>
            <a:endParaRPr lang="it-IT">
              <a:solidFill>
                <a:schemeClr val="tx1"/>
              </a:solidFill>
              <a:latin typeface="Calibri"/>
              <a:ea typeface="Microsoft YaHei"/>
              <a:cs typeface="Calibri"/>
            </a:endParaRPr>
          </a:p>
          <a:p>
            <a:r>
              <a:rPr lang="it-IT" err="1">
                <a:solidFill>
                  <a:schemeClr val="tx1"/>
                </a:solidFill>
                <a:latin typeface="Calibri"/>
                <a:ea typeface="Microsoft YaHei"/>
                <a:cs typeface="Calibri"/>
              </a:rPr>
              <a:t>approach</a:t>
            </a:r>
            <a:r>
              <a:rPr lang="it-IT">
                <a:solidFill>
                  <a:schemeClr val="tx1"/>
                </a:solidFill>
                <a:latin typeface="Calibri"/>
                <a:ea typeface="Microsoft YaHei"/>
                <a:cs typeface="Calibri"/>
              </a:rPr>
              <a:t>: the best Machine Learning techniques can </a:t>
            </a:r>
            <a:r>
              <a:rPr lang="it-IT" err="1">
                <a:solidFill>
                  <a:schemeClr val="tx1"/>
                </a:solidFill>
                <a:latin typeface="Calibri"/>
                <a:ea typeface="Microsoft YaHei"/>
                <a:cs typeface="Calibri"/>
              </a:rPr>
              <a:t>find</a:t>
            </a:r>
            <a:r>
              <a:rPr lang="it-IT">
                <a:solidFill>
                  <a:schemeClr val="tx1"/>
                </a:solidFill>
                <a:latin typeface="Calibri"/>
                <a:ea typeface="Microsoft YaHei"/>
                <a:cs typeface="Calibri"/>
              </a:rPr>
              <a:t> a </a:t>
            </a:r>
            <a:r>
              <a:rPr lang="it-IT" err="1">
                <a:solidFill>
                  <a:schemeClr val="tx1"/>
                </a:solidFill>
                <a:latin typeface="Calibri"/>
                <a:ea typeface="Microsoft YaHei"/>
                <a:cs typeface="Calibri"/>
              </a:rPr>
              <a:t>solution</a:t>
            </a:r>
            <a:r>
              <a:rPr lang="it-IT">
                <a:solidFill>
                  <a:schemeClr val="tx1"/>
                </a:solidFill>
                <a:latin typeface="Calibri"/>
                <a:ea typeface="Microsoft YaHei"/>
                <a:cs typeface="Calibri"/>
              </a:rPr>
              <a:t>.</a:t>
            </a:r>
          </a:p>
          <a:p>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Fluctuating</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environments</a:t>
            </a:r>
            <a:r>
              <a:rPr lang="it-IT">
                <a:solidFill>
                  <a:schemeClr val="tx1"/>
                </a:solidFill>
                <a:latin typeface="Calibri"/>
                <a:ea typeface="Microsoft YaHei"/>
                <a:cs typeface="Calibri"/>
              </a:rPr>
              <a:t>: a Machine Learning system can </a:t>
            </a:r>
            <a:r>
              <a:rPr lang="it-IT" err="1">
                <a:solidFill>
                  <a:schemeClr val="tx1"/>
                </a:solidFill>
                <a:latin typeface="Calibri"/>
                <a:ea typeface="Microsoft YaHei"/>
                <a:cs typeface="Calibri"/>
              </a:rPr>
              <a:t>adapt</a:t>
            </a:r>
            <a:r>
              <a:rPr lang="it-IT">
                <a:solidFill>
                  <a:schemeClr val="tx1"/>
                </a:solidFill>
                <a:latin typeface="Calibri"/>
                <a:ea typeface="Microsoft YaHei"/>
                <a:cs typeface="Calibri"/>
              </a:rPr>
              <a:t> to new data.</a:t>
            </a:r>
          </a:p>
          <a:p>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Getting</a:t>
            </a:r>
            <a:r>
              <a:rPr lang="it-IT">
                <a:solidFill>
                  <a:schemeClr val="tx1"/>
                </a:solidFill>
                <a:latin typeface="Calibri"/>
                <a:ea typeface="Microsoft YaHei"/>
                <a:cs typeface="Calibri"/>
              </a:rPr>
              <a:t> insights </a:t>
            </a:r>
            <a:r>
              <a:rPr lang="it-IT" err="1">
                <a:solidFill>
                  <a:schemeClr val="tx1"/>
                </a:solidFill>
                <a:latin typeface="Calibri"/>
                <a:ea typeface="Microsoft YaHei"/>
                <a:cs typeface="Calibri"/>
              </a:rPr>
              <a:t>about</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complex</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problems</a:t>
            </a:r>
            <a:r>
              <a:rPr lang="it-IT">
                <a:solidFill>
                  <a:schemeClr val="tx1"/>
                </a:solidFill>
                <a:latin typeface="Calibri"/>
                <a:ea typeface="Microsoft YaHei"/>
                <a:cs typeface="Calibri"/>
              </a:rPr>
              <a:t> and large </a:t>
            </a:r>
            <a:r>
              <a:rPr lang="it-IT" err="1">
                <a:solidFill>
                  <a:schemeClr val="tx1"/>
                </a:solidFill>
                <a:latin typeface="Calibri"/>
                <a:ea typeface="Microsoft YaHei"/>
                <a:cs typeface="Calibri"/>
              </a:rPr>
              <a:t>amounts</a:t>
            </a:r>
            <a:r>
              <a:rPr lang="it-IT">
                <a:solidFill>
                  <a:schemeClr val="tx1"/>
                </a:solidFill>
                <a:latin typeface="Calibri"/>
                <a:ea typeface="Microsoft YaHei"/>
                <a:cs typeface="Calibri"/>
              </a:rPr>
              <a:t> of data.</a:t>
            </a:r>
          </a:p>
        </p:txBody>
      </p:sp>
    </p:spTree>
    <p:extLst>
      <p:ext uri="{BB962C8B-B14F-4D97-AF65-F5344CB8AC3E}">
        <p14:creationId xmlns:p14="http://schemas.microsoft.com/office/powerpoint/2010/main" val="231823174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US" sz="2800" b="1" i="0" u="none" strike="noStrike" baseline="0">
                <a:solidFill>
                  <a:schemeClr val="tx1"/>
                </a:solidFill>
                <a:latin typeface="Georgia" panose="02040502050405020303" pitchFamily="18" charset="0"/>
              </a:rPr>
              <a:t>Scale drives machine learning progress</a:t>
            </a:r>
            <a:endParaRPr lang="it-IT" altLang="it-IT" sz="2800" b="1">
              <a:solidFill>
                <a:schemeClr val="tx1"/>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solidFill>
                  <a:schemeClr val="tx1"/>
                </a:solidFill>
              </a:rPr>
              <a:pPr/>
              <a:t>13</a:t>
            </a:fld>
            <a:endParaRPr lang="it-IT" altLang="it-IT">
              <a:solidFill>
                <a:schemeClr val="tx1"/>
              </a:solidFill>
            </a:endParaRPr>
          </a:p>
        </p:txBody>
      </p:sp>
      <p:sp>
        <p:nvSpPr>
          <p:cNvPr id="2" name="TextBox 1">
            <a:extLst>
              <a:ext uri="{FF2B5EF4-FFF2-40B4-BE49-F238E27FC236}">
                <a16:creationId xmlns:a16="http://schemas.microsoft.com/office/drawing/2014/main" id="{34FC3463-88C4-933D-2F20-B6E89250ADCD}"/>
              </a:ext>
            </a:extLst>
          </p:cNvPr>
          <p:cNvSpPr txBox="1"/>
          <p:nvPr/>
        </p:nvSpPr>
        <p:spPr>
          <a:xfrm>
            <a:off x="120130" y="1772816"/>
            <a:ext cx="10585176" cy="2308324"/>
          </a:xfrm>
          <a:prstGeom prst="rect">
            <a:avLst/>
          </a:prstGeom>
          <a:noFill/>
        </p:spPr>
        <p:txBody>
          <a:bodyPr wrap="square" rtlCol="0">
            <a:spAutoFit/>
          </a:bodyPr>
          <a:lstStyle/>
          <a:p>
            <a:pPr algn="l"/>
            <a:r>
              <a:rPr lang="en-US" sz="1800" b="0" i="0" u="none" strike="noStrike" baseline="0">
                <a:solidFill>
                  <a:schemeClr val="tx1"/>
                </a:solidFill>
                <a:latin typeface="Georgia" panose="02040502050405020303" pitchFamily="18" charset="0"/>
              </a:rPr>
              <a:t>Many of the ideas of deep learning (neural networks) have been around for decades. Why are</a:t>
            </a:r>
          </a:p>
          <a:p>
            <a:pPr algn="l"/>
            <a:r>
              <a:rPr lang="en-US" sz="1800" b="0" i="0" u="none" strike="noStrike" baseline="0">
                <a:solidFill>
                  <a:schemeClr val="tx1"/>
                </a:solidFill>
                <a:latin typeface="Georgia" panose="02040502050405020303" pitchFamily="18" charset="0"/>
              </a:rPr>
              <a:t>these ideas taking off now?</a:t>
            </a:r>
          </a:p>
          <a:p>
            <a:pPr algn="l"/>
            <a:r>
              <a:rPr lang="en-US" sz="1800" b="0" i="0" u="none" strike="noStrike" baseline="0">
                <a:solidFill>
                  <a:schemeClr val="tx1"/>
                </a:solidFill>
                <a:latin typeface="Georgia" panose="02040502050405020303" pitchFamily="18" charset="0"/>
              </a:rPr>
              <a:t>Two of the biggest drivers of recent progress have been:</a:t>
            </a:r>
          </a:p>
          <a:p>
            <a:pPr algn="l"/>
            <a:endParaRPr lang="en-US">
              <a:solidFill>
                <a:schemeClr val="tx1"/>
              </a:solidFill>
              <a:latin typeface="Georgia" panose="02040502050405020303" pitchFamily="18" charset="0"/>
            </a:endParaRPr>
          </a:p>
          <a:p>
            <a:pPr algn="l"/>
            <a:endParaRPr lang="en-US" sz="1800" b="0" i="0" u="none" strike="noStrike" baseline="0">
              <a:solidFill>
                <a:schemeClr val="tx1"/>
              </a:solidFill>
              <a:latin typeface="Georgia" panose="02040502050405020303" pitchFamily="18" charset="0"/>
            </a:endParaRPr>
          </a:p>
          <a:p>
            <a:r>
              <a:rPr lang="en-US" sz="1800" b="0" i="0" u="none" strike="noStrike" baseline="0">
                <a:solidFill>
                  <a:schemeClr val="tx1"/>
                </a:solidFill>
                <a:latin typeface="TimesNewRomanPSMT"/>
              </a:rPr>
              <a:t>• </a:t>
            </a:r>
            <a:r>
              <a:rPr lang="en-US" sz="1800" b="1" i="0" u="none" strike="noStrike" baseline="0">
                <a:solidFill>
                  <a:schemeClr val="tx1"/>
                </a:solidFill>
                <a:latin typeface="Georgia-Bold"/>
              </a:rPr>
              <a:t>Data availability</a:t>
            </a:r>
          </a:p>
          <a:p>
            <a:pPr algn="l"/>
            <a:endParaRPr lang="en-US" sz="1800" b="1" i="0" u="none" strike="noStrike" baseline="0">
              <a:solidFill>
                <a:schemeClr val="tx1"/>
              </a:solidFill>
              <a:latin typeface="Georgia-Bold"/>
            </a:endParaRPr>
          </a:p>
          <a:p>
            <a:pPr algn="l"/>
            <a:r>
              <a:rPr lang="en-US" sz="1800" b="0" i="0" u="none" strike="noStrike" baseline="0">
                <a:solidFill>
                  <a:schemeClr val="tx1"/>
                </a:solidFill>
                <a:latin typeface="TimesNewRomanPSMT"/>
              </a:rPr>
              <a:t>• </a:t>
            </a:r>
            <a:r>
              <a:rPr lang="en-US" sz="1800" b="1" i="0" u="none" strike="noStrike" baseline="0">
                <a:solidFill>
                  <a:schemeClr val="tx1"/>
                </a:solidFill>
                <a:latin typeface="Georgia-Bold"/>
              </a:rPr>
              <a:t>Computational scale</a:t>
            </a:r>
          </a:p>
        </p:txBody>
      </p:sp>
      <p:pic>
        <p:nvPicPr>
          <p:cNvPr id="13" name="Picture 12">
            <a:extLst>
              <a:ext uri="{FF2B5EF4-FFF2-40B4-BE49-F238E27FC236}">
                <a16:creationId xmlns:a16="http://schemas.microsoft.com/office/drawing/2014/main" id="{85320E11-371F-1667-0672-381355166F32}"/>
              </a:ext>
            </a:extLst>
          </p:cNvPr>
          <p:cNvPicPr>
            <a:picLocks noChangeAspect="1"/>
          </p:cNvPicPr>
          <p:nvPr/>
        </p:nvPicPr>
        <p:blipFill>
          <a:blip r:embed="rId5"/>
          <a:stretch>
            <a:fillRect/>
          </a:stretch>
        </p:blipFill>
        <p:spPr>
          <a:xfrm>
            <a:off x="4167911" y="2783227"/>
            <a:ext cx="5832648" cy="3657083"/>
          </a:xfrm>
          <a:prstGeom prst="rect">
            <a:avLst/>
          </a:prstGeom>
        </p:spPr>
      </p:pic>
    </p:spTree>
    <p:extLst>
      <p:ext uri="{BB962C8B-B14F-4D97-AF65-F5344CB8AC3E}">
        <p14:creationId xmlns:p14="http://schemas.microsoft.com/office/powerpoint/2010/main" val="2350480141"/>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a:solidFill>
                  <a:srgbClr val="3B3838"/>
                </a:solidFill>
                <a:latin typeface="Times New Roman" panose="02020603050405020304" pitchFamily="18" charset="0"/>
              </a:rPr>
              <a:t>Machine Learning </a:t>
            </a:r>
            <a:r>
              <a:rPr lang="it-IT" altLang="it-IT" sz="4000" b="1" err="1">
                <a:solidFill>
                  <a:srgbClr val="3B3838"/>
                </a:solidFill>
                <a:latin typeface="Times New Roman" panose="02020603050405020304" pitchFamily="18" charset="0"/>
              </a:rPr>
              <a:t>applications</a:t>
            </a:r>
            <a:endParaRPr lang="it-IT" altLang="it-IT" sz="4000" b="1">
              <a:solidFill>
                <a:srgbClr val="3B3838"/>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14</a:t>
            </a:fld>
            <a:endParaRPr lang="it-IT" altLang="it-IT"/>
          </a:p>
        </p:txBody>
      </p:sp>
      <p:graphicFrame>
        <p:nvGraphicFramePr>
          <p:cNvPr id="2" name="Table 2">
            <a:extLst>
              <a:ext uri="{FF2B5EF4-FFF2-40B4-BE49-F238E27FC236}">
                <a16:creationId xmlns:a16="http://schemas.microsoft.com/office/drawing/2014/main" id="{E0FFB324-4135-9098-182F-487303A21A2A}"/>
              </a:ext>
            </a:extLst>
          </p:cNvPr>
          <p:cNvGraphicFramePr>
            <a:graphicFrameLocks noGrp="1"/>
          </p:cNvGraphicFramePr>
          <p:nvPr>
            <p:extLst>
              <p:ext uri="{D42A27DB-BD31-4B8C-83A1-F6EECF244321}">
                <p14:modId xmlns:p14="http://schemas.microsoft.com/office/powerpoint/2010/main" val="220475026"/>
              </p:ext>
            </p:extLst>
          </p:nvPr>
        </p:nvGraphicFramePr>
        <p:xfrm>
          <a:off x="128808" y="908721"/>
          <a:ext cx="11934384" cy="5943600"/>
        </p:xfrm>
        <a:graphic>
          <a:graphicData uri="http://schemas.openxmlformats.org/drawingml/2006/table">
            <a:tbl>
              <a:tblPr firstRow="1" bandRow="1">
                <a:tableStyleId>{5C22544A-7EE6-4342-B048-85BDC9FD1C3A}</a:tableStyleId>
              </a:tblPr>
              <a:tblGrid>
                <a:gridCol w="4589568">
                  <a:extLst>
                    <a:ext uri="{9D8B030D-6E8A-4147-A177-3AD203B41FA5}">
                      <a16:colId xmlns:a16="http://schemas.microsoft.com/office/drawing/2014/main" val="2601858585"/>
                    </a:ext>
                  </a:extLst>
                </a:gridCol>
                <a:gridCol w="5328592">
                  <a:extLst>
                    <a:ext uri="{9D8B030D-6E8A-4147-A177-3AD203B41FA5}">
                      <a16:colId xmlns:a16="http://schemas.microsoft.com/office/drawing/2014/main" val="3416576111"/>
                    </a:ext>
                  </a:extLst>
                </a:gridCol>
                <a:gridCol w="2016224">
                  <a:extLst>
                    <a:ext uri="{9D8B030D-6E8A-4147-A177-3AD203B41FA5}">
                      <a16:colId xmlns:a16="http://schemas.microsoft.com/office/drawing/2014/main" val="2825239866"/>
                    </a:ext>
                  </a:extLst>
                </a:gridCol>
              </a:tblGrid>
              <a:tr h="348088">
                <a:tc>
                  <a:txBody>
                    <a:bodyPr/>
                    <a:lstStyle/>
                    <a:p>
                      <a:r>
                        <a:rPr lang="it-IT"/>
                        <a:t>Application</a:t>
                      </a:r>
                      <a:endParaRPr lang="en-US"/>
                    </a:p>
                  </a:txBody>
                  <a:tcPr/>
                </a:tc>
                <a:tc>
                  <a:txBody>
                    <a:bodyPr/>
                    <a:lstStyle/>
                    <a:p>
                      <a:r>
                        <a:rPr lang="it-IT" err="1"/>
                        <a:t>Type</a:t>
                      </a:r>
                      <a:endParaRPr lang="en-US"/>
                    </a:p>
                  </a:txBody>
                  <a:tcPr/>
                </a:tc>
                <a:tc>
                  <a:txBody>
                    <a:bodyPr/>
                    <a:lstStyle/>
                    <a:p>
                      <a:r>
                        <a:rPr lang="it-IT" err="1"/>
                        <a:t>Implementation</a:t>
                      </a:r>
                      <a:endParaRPr lang="en-US"/>
                    </a:p>
                  </a:txBody>
                  <a:tcPr/>
                </a:tc>
                <a:extLst>
                  <a:ext uri="{0D108BD9-81ED-4DB2-BD59-A6C34878D82A}">
                    <a16:rowId xmlns:a16="http://schemas.microsoft.com/office/drawing/2014/main" val="742151657"/>
                  </a:ext>
                </a:extLst>
              </a:tr>
              <a:tr h="609154">
                <a:tc>
                  <a:txBody>
                    <a:bodyPr/>
                    <a:lstStyle/>
                    <a:p>
                      <a:r>
                        <a:rPr lang="en-US"/>
                        <a:t>Analyzing images of products on a production line to automatically classify them</a:t>
                      </a:r>
                    </a:p>
                  </a:txBody>
                  <a:tcPr/>
                </a:tc>
                <a:tc>
                  <a:txBody>
                    <a:bodyPr/>
                    <a:lstStyle/>
                    <a:p>
                      <a:r>
                        <a:rPr lang="en-US"/>
                        <a:t>This is image classification, typically performed using convolutional neural networks</a:t>
                      </a:r>
                    </a:p>
                  </a:txBody>
                  <a:tcPr/>
                </a:tc>
                <a:tc>
                  <a:txBody>
                    <a:bodyPr/>
                    <a:lstStyle/>
                    <a:p>
                      <a:r>
                        <a:rPr lang="it-IT"/>
                        <a:t>CNN</a:t>
                      </a:r>
                      <a:endParaRPr lang="en-US"/>
                    </a:p>
                  </a:txBody>
                  <a:tcPr/>
                </a:tc>
                <a:extLst>
                  <a:ext uri="{0D108BD9-81ED-4DB2-BD59-A6C34878D82A}">
                    <a16:rowId xmlns:a16="http://schemas.microsoft.com/office/drawing/2014/main" val="2982036574"/>
                  </a:ext>
                </a:extLst>
              </a:tr>
              <a:tr h="609154">
                <a:tc>
                  <a:txBody>
                    <a:bodyPr/>
                    <a:lstStyle/>
                    <a:p>
                      <a:r>
                        <a:rPr lang="en-US"/>
                        <a:t>Detecting tumors in brain scans</a:t>
                      </a:r>
                    </a:p>
                  </a:txBody>
                  <a:tcPr/>
                </a:tc>
                <a:tc>
                  <a:txBody>
                    <a:bodyPr/>
                    <a:lstStyle/>
                    <a:p>
                      <a:r>
                        <a:rPr lang="en-US"/>
                        <a:t>This is semantic segmentation, where each pixel in the image is classified</a:t>
                      </a:r>
                    </a:p>
                  </a:txBody>
                  <a:tcPr/>
                </a:tc>
                <a:tc>
                  <a:txBody>
                    <a:bodyPr/>
                    <a:lstStyle/>
                    <a:p>
                      <a:r>
                        <a:rPr lang="it-IT"/>
                        <a:t>CNN</a:t>
                      </a:r>
                      <a:endParaRPr lang="en-US"/>
                    </a:p>
                  </a:txBody>
                  <a:tcPr/>
                </a:tc>
                <a:extLst>
                  <a:ext uri="{0D108BD9-81ED-4DB2-BD59-A6C34878D82A}">
                    <a16:rowId xmlns:a16="http://schemas.microsoft.com/office/drawing/2014/main" val="2292542801"/>
                  </a:ext>
                </a:extLst>
              </a:tr>
              <a:tr h="609154">
                <a:tc>
                  <a:txBody>
                    <a:bodyPr/>
                    <a:lstStyle/>
                    <a:p>
                      <a:r>
                        <a:rPr lang="en-US"/>
                        <a:t>Automatically classifying news articles </a:t>
                      </a:r>
                    </a:p>
                  </a:txBody>
                  <a:tcPr/>
                </a:tc>
                <a:tc>
                  <a:txBody>
                    <a:bodyPr/>
                    <a:lstStyle/>
                    <a:p>
                      <a:r>
                        <a:rPr lang="en-US"/>
                        <a:t>This is natural language processing (NLP), and more specifically text classification</a:t>
                      </a:r>
                    </a:p>
                  </a:txBody>
                  <a:tcPr/>
                </a:tc>
                <a:tc>
                  <a:txBody>
                    <a:bodyPr/>
                    <a:lstStyle/>
                    <a:p>
                      <a:r>
                        <a:rPr lang="it-IT"/>
                        <a:t>LLM, RNN, CNN</a:t>
                      </a:r>
                      <a:endParaRPr lang="en-US"/>
                    </a:p>
                  </a:txBody>
                  <a:tcPr/>
                </a:tc>
                <a:extLst>
                  <a:ext uri="{0D108BD9-81ED-4DB2-BD59-A6C34878D82A}">
                    <a16:rowId xmlns:a16="http://schemas.microsoft.com/office/drawing/2014/main" val="1120695118"/>
                  </a:ext>
                </a:extLst>
              </a:tr>
              <a:tr h="609154">
                <a:tc>
                  <a:txBody>
                    <a:bodyPr/>
                    <a:lstStyle/>
                    <a:p>
                      <a:r>
                        <a:rPr lang="en-US"/>
                        <a:t>Automatically flagging offensive comments on discussion forums</a:t>
                      </a:r>
                    </a:p>
                  </a:txBody>
                  <a:tcPr/>
                </a:tc>
                <a:tc>
                  <a:txBody>
                    <a:bodyPr/>
                    <a:lstStyle/>
                    <a:p>
                      <a:r>
                        <a:rPr lang="en-US"/>
                        <a:t>This is also text classification, using the same NLP 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LLM, RNN, CNN</a:t>
                      </a:r>
                      <a:endParaRPr lang="en-US"/>
                    </a:p>
                  </a:txBody>
                  <a:tcPr/>
                </a:tc>
                <a:extLst>
                  <a:ext uri="{0D108BD9-81ED-4DB2-BD59-A6C34878D82A}">
                    <a16:rowId xmlns:a16="http://schemas.microsoft.com/office/drawing/2014/main" val="332480740"/>
                  </a:ext>
                </a:extLst>
              </a:tr>
              <a:tr h="609154">
                <a:tc>
                  <a:txBody>
                    <a:bodyPr/>
                    <a:lstStyle/>
                    <a:p>
                      <a:r>
                        <a:rPr lang="en-US"/>
                        <a:t>Summarizing long documents automatically</a:t>
                      </a:r>
                    </a:p>
                  </a:txBody>
                  <a:tcPr/>
                </a:tc>
                <a:tc>
                  <a:txBody>
                    <a:bodyPr/>
                    <a:lstStyle/>
                    <a:p>
                      <a:r>
                        <a:rPr lang="en-US"/>
                        <a:t>This is a branch of NLP called text summarization, again using the same 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LLM, RNN, CNN</a:t>
                      </a:r>
                      <a:endParaRPr lang="en-US"/>
                    </a:p>
                  </a:txBody>
                  <a:tcPr/>
                </a:tc>
                <a:extLst>
                  <a:ext uri="{0D108BD9-81ED-4DB2-BD59-A6C34878D82A}">
                    <a16:rowId xmlns:a16="http://schemas.microsoft.com/office/drawing/2014/main" val="2882183759"/>
                  </a:ext>
                </a:extLst>
              </a:tr>
              <a:tr h="348088">
                <a:tc>
                  <a:txBody>
                    <a:bodyPr/>
                    <a:lstStyle/>
                    <a:p>
                      <a:r>
                        <a:rPr lang="en-US"/>
                        <a:t>Creating a chatbot or a personal assistant</a:t>
                      </a:r>
                    </a:p>
                  </a:txBody>
                  <a:tcPr/>
                </a:tc>
                <a:tc>
                  <a:txBody>
                    <a:bodyPr/>
                    <a:lstStyle/>
                    <a:p>
                      <a:r>
                        <a:rPr lang="en-US"/>
                        <a:t>This involves many NLP components</a:t>
                      </a:r>
                    </a:p>
                  </a:txBody>
                  <a:tcPr/>
                </a:tc>
                <a:tc>
                  <a:txBody>
                    <a:bodyPr/>
                    <a:lstStyle/>
                    <a:p>
                      <a:r>
                        <a:rPr lang="it-IT"/>
                        <a:t>LLM</a:t>
                      </a:r>
                      <a:endParaRPr lang="en-US"/>
                    </a:p>
                  </a:txBody>
                  <a:tcPr/>
                </a:tc>
                <a:extLst>
                  <a:ext uri="{0D108BD9-81ED-4DB2-BD59-A6C34878D82A}">
                    <a16:rowId xmlns:a16="http://schemas.microsoft.com/office/drawing/2014/main" val="252589712"/>
                  </a:ext>
                </a:extLst>
              </a:tr>
              <a:tr h="989442">
                <a:tc>
                  <a:txBody>
                    <a:bodyPr/>
                    <a:lstStyle/>
                    <a:p>
                      <a:r>
                        <a:rPr lang="en-US"/>
                        <a:t>Forecasting your company’s revenue next year, based on many performance metrics</a:t>
                      </a:r>
                    </a:p>
                  </a:txBody>
                  <a:tcPr/>
                </a:tc>
                <a:tc>
                  <a:txBody>
                    <a:bodyPr/>
                    <a:lstStyle/>
                    <a:p>
                      <a:r>
                        <a:rPr lang="en-US"/>
                        <a:t>This is a regression task (i.e., predicting values) </a:t>
                      </a:r>
                    </a:p>
                  </a:txBody>
                  <a:tcPr/>
                </a:tc>
                <a:tc>
                  <a:txBody>
                    <a:bodyPr/>
                    <a:lstStyle/>
                    <a:p>
                      <a:r>
                        <a:rPr lang="en-US" sz="1200"/>
                        <a:t>Linear Regression or Polynomial Regression model , regression SVM, regression Random Forest, or an artificial neural network</a:t>
                      </a:r>
                    </a:p>
                  </a:txBody>
                  <a:tcPr/>
                </a:tc>
                <a:extLst>
                  <a:ext uri="{0D108BD9-81ED-4DB2-BD59-A6C34878D82A}">
                    <a16:rowId xmlns:a16="http://schemas.microsoft.com/office/drawing/2014/main" val="2513639193"/>
                  </a:ext>
                </a:extLst>
              </a:tr>
              <a:tr h="609154">
                <a:tc>
                  <a:txBody>
                    <a:bodyPr/>
                    <a:lstStyle/>
                    <a:p>
                      <a:r>
                        <a:rPr lang="en-US"/>
                        <a:t>Making your app react to voice commands</a:t>
                      </a:r>
                    </a:p>
                  </a:txBody>
                  <a:tcPr/>
                </a:tc>
                <a:tc>
                  <a:txBody>
                    <a:bodyPr/>
                    <a:lstStyle/>
                    <a:p>
                      <a:r>
                        <a:rPr lang="en-US"/>
                        <a:t>This is speech recognition</a:t>
                      </a:r>
                    </a:p>
                  </a:txBody>
                  <a:tcPr/>
                </a:tc>
                <a:tc>
                  <a:txBody>
                    <a:bodyPr/>
                    <a:lstStyle/>
                    <a:p>
                      <a:r>
                        <a:rPr lang="en-US"/>
                        <a:t>RNNs, CNNs, or Transformers</a:t>
                      </a:r>
                    </a:p>
                  </a:txBody>
                  <a:tcPr/>
                </a:tc>
                <a:extLst>
                  <a:ext uri="{0D108BD9-81ED-4DB2-BD59-A6C34878D82A}">
                    <a16:rowId xmlns:a16="http://schemas.microsoft.com/office/drawing/2014/main" val="3191649402"/>
                  </a:ext>
                </a:extLst>
              </a:tr>
              <a:tr h="348088">
                <a:tc>
                  <a:txBody>
                    <a:bodyPr/>
                    <a:lstStyle/>
                    <a:p>
                      <a:r>
                        <a:rPr lang="en-US"/>
                        <a:t>Detecting credit card fraud</a:t>
                      </a:r>
                    </a:p>
                  </a:txBody>
                  <a:tcPr/>
                </a:tc>
                <a:tc>
                  <a:txBody>
                    <a:bodyPr/>
                    <a:lstStyle/>
                    <a:p>
                      <a:r>
                        <a:rPr lang="en-US"/>
                        <a:t>This is anomaly detection</a:t>
                      </a:r>
                    </a:p>
                  </a:txBody>
                  <a:tcPr/>
                </a:tc>
                <a:tc>
                  <a:txBody>
                    <a:bodyPr/>
                    <a:lstStyle/>
                    <a:p>
                      <a:r>
                        <a:rPr lang="it-IT" err="1"/>
                        <a:t>Autoencoders</a:t>
                      </a:r>
                      <a:endParaRPr lang="en-US"/>
                    </a:p>
                  </a:txBody>
                  <a:tcPr/>
                </a:tc>
                <a:extLst>
                  <a:ext uri="{0D108BD9-81ED-4DB2-BD59-A6C34878D82A}">
                    <a16:rowId xmlns:a16="http://schemas.microsoft.com/office/drawing/2014/main" val="538381329"/>
                  </a:ext>
                </a:extLst>
              </a:tr>
            </a:tbl>
          </a:graphicData>
        </a:graphic>
      </p:graphicFrame>
    </p:spTree>
    <p:extLst>
      <p:ext uri="{BB962C8B-B14F-4D97-AF65-F5344CB8AC3E}">
        <p14:creationId xmlns:p14="http://schemas.microsoft.com/office/powerpoint/2010/main" val="404362369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err="1">
                <a:solidFill>
                  <a:srgbClr val="3B3838"/>
                </a:solidFill>
                <a:latin typeface="Times New Roman" panose="02020603050405020304" pitchFamily="18" charset="0"/>
              </a:rPr>
              <a:t>Supervised</a:t>
            </a:r>
            <a:r>
              <a:rPr lang="it-IT" altLang="it-IT" sz="4000" b="1">
                <a:solidFill>
                  <a:srgbClr val="3B3838"/>
                </a:solidFill>
                <a:latin typeface="Times New Roman" panose="02020603050405020304" pitchFamily="18" charset="0"/>
              </a:rPr>
              <a:t> Learning </a:t>
            </a:r>
            <a:r>
              <a:rPr lang="it-IT" altLang="it-IT" sz="4000" b="1" err="1">
                <a:solidFill>
                  <a:srgbClr val="3B3838"/>
                </a:solidFill>
                <a:latin typeface="Times New Roman" panose="02020603050405020304" pitchFamily="18" charset="0"/>
              </a:rPr>
              <a:t>Examples</a:t>
            </a:r>
            <a:endParaRPr lang="it-IT" altLang="it-IT" sz="4000" b="1">
              <a:solidFill>
                <a:srgbClr val="3B3838"/>
              </a:solidFill>
              <a:latin typeface="Times New Roman" panose="02020603050405020304" pitchFamily="18" charset="0"/>
            </a:endParaRPr>
          </a:p>
        </p:txBody>
      </p:sp>
      <p:pic>
        <p:nvPicPr>
          <p:cNvPr id="4100" name="Picture 4">
            <a:extLst>
              <a:ext uri="{FF2B5EF4-FFF2-40B4-BE49-F238E27FC236}">
                <a16:creationId xmlns:a16="http://schemas.microsoft.com/office/drawing/2014/main" id="{8578C390-D4C9-AC63-6515-0BF2D1AD9A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713" y="1235075"/>
            <a:ext cx="8963025" cy="441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1" name="Line 5">
            <a:extLst>
              <a:ext uri="{FF2B5EF4-FFF2-40B4-BE49-F238E27FC236}">
                <a16:creationId xmlns:a16="http://schemas.microsoft.com/office/drawing/2014/main" id="{2FE30825-4F17-FE2B-9935-D658A38B6E76}"/>
              </a:ext>
            </a:extLst>
          </p:cNvPr>
          <p:cNvSpPr>
            <a:spLocks noChangeShapeType="1"/>
          </p:cNvSpPr>
          <p:nvPr/>
        </p:nvSpPr>
        <p:spPr bwMode="auto">
          <a:xfrm>
            <a:off x="3240088" y="2268538"/>
            <a:ext cx="1260475" cy="1587"/>
          </a:xfrm>
          <a:prstGeom prst="line">
            <a:avLst/>
          </a:prstGeom>
          <a:noFill/>
          <a:ln w="9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4102" name="Line 6">
            <a:extLst>
              <a:ext uri="{FF2B5EF4-FFF2-40B4-BE49-F238E27FC236}">
                <a16:creationId xmlns:a16="http://schemas.microsoft.com/office/drawing/2014/main" id="{DC23FAA5-4BAB-79FA-4C32-90F39F0FCE59}"/>
              </a:ext>
            </a:extLst>
          </p:cNvPr>
          <p:cNvSpPr>
            <a:spLocks noChangeShapeType="1"/>
          </p:cNvSpPr>
          <p:nvPr/>
        </p:nvSpPr>
        <p:spPr bwMode="auto">
          <a:xfrm>
            <a:off x="3240088" y="3455988"/>
            <a:ext cx="1260475" cy="1587"/>
          </a:xfrm>
          <a:prstGeom prst="line">
            <a:avLst/>
          </a:prstGeom>
          <a:noFill/>
          <a:ln w="9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4103" name="Line 7">
            <a:extLst>
              <a:ext uri="{FF2B5EF4-FFF2-40B4-BE49-F238E27FC236}">
                <a16:creationId xmlns:a16="http://schemas.microsoft.com/office/drawing/2014/main" id="{504A24A3-95C7-D2C7-48E5-D4E087FC12E2}"/>
              </a:ext>
            </a:extLst>
          </p:cNvPr>
          <p:cNvSpPr>
            <a:spLocks noChangeShapeType="1"/>
          </p:cNvSpPr>
          <p:nvPr/>
        </p:nvSpPr>
        <p:spPr bwMode="auto">
          <a:xfrm>
            <a:off x="3240088" y="2879725"/>
            <a:ext cx="1260475" cy="1588"/>
          </a:xfrm>
          <a:prstGeom prst="line">
            <a:avLst/>
          </a:prstGeom>
          <a:noFill/>
          <a:ln w="9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4104" name="Line 8">
            <a:extLst>
              <a:ext uri="{FF2B5EF4-FFF2-40B4-BE49-F238E27FC236}">
                <a16:creationId xmlns:a16="http://schemas.microsoft.com/office/drawing/2014/main" id="{821F99B2-A6CA-2F91-F2BD-A16936CC9022}"/>
              </a:ext>
            </a:extLst>
          </p:cNvPr>
          <p:cNvSpPr>
            <a:spLocks noChangeShapeType="1"/>
          </p:cNvSpPr>
          <p:nvPr/>
        </p:nvSpPr>
        <p:spPr bwMode="auto">
          <a:xfrm>
            <a:off x="3779838" y="4068763"/>
            <a:ext cx="900112" cy="1587"/>
          </a:xfrm>
          <a:prstGeom prst="line">
            <a:avLst/>
          </a:prstGeom>
          <a:noFill/>
          <a:ln w="9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4105" name="Line 9">
            <a:extLst>
              <a:ext uri="{FF2B5EF4-FFF2-40B4-BE49-F238E27FC236}">
                <a16:creationId xmlns:a16="http://schemas.microsoft.com/office/drawing/2014/main" id="{612AED63-8433-7BAC-EE3A-8863C2881FCD}"/>
              </a:ext>
            </a:extLst>
          </p:cNvPr>
          <p:cNvSpPr>
            <a:spLocks noChangeShapeType="1"/>
          </p:cNvSpPr>
          <p:nvPr/>
        </p:nvSpPr>
        <p:spPr bwMode="auto">
          <a:xfrm>
            <a:off x="4319588" y="4679950"/>
            <a:ext cx="360362" cy="1588"/>
          </a:xfrm>
          <a:prstGeom prst="line">
            <a:avLst/>
          </a:prstGeom>
          <a:noFill/>
          <a:ln w="9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4106" name="Line 10">
            <a:extLst>
              <a:ext uri="{FF2B5EF4-FFF2-40B4-BE49-F238E27FC236}">
                <a16:creationId xmlns:a16="http://schemas.microsoft.com/office/drawing/2014/main" id="{54FC966C-1357-0E9D-3E59-C9C36543F0C1}"/>
              </a:ext>
            </a:extLst>
          </p:cNvPr>
          <p:cNvSpPr>
            <a:spLocks noChangeShapeType="1"/>
          </p:cNvSpPr>
          <p:nvPr/>
        </p:nvSpPr>
        <p:spPr bwMode="auto">
          <a:xfrm>
            <a:off x="4140200" y="5292725"/>
            <a:ext cx="539750" cy="1588"/>
          </a:xfrm>
          <a:prstGeom prst="line">
            <a:avLst/>
          </a:prstGeom>
          <a:noFill/>
          <a:ln w="9360" cap="flat">
            <a:solidFill>
              <a:srgbClr val="3465A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15</a:t>
            </a:fld>
            <a:endParaRPr lang="it-IT" altLang="it-IT"/>
          </a:p>
        </p:txBody>
      </p:sp>
    </p:spTree>
    <p:extLst>
      <p:ext uri="{BB962C8B-B14F-4D97-AF65-F5344CB8AC3E}">
        <p14:creationId xmlns:p14="http://schemas.microsoft.com/office/powerpoint/2010/main" val="2420449316"/>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11101388"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lgn="l"/>
            <a:r>
              <a:rPr lang="en-US" sz="3200" b="1" i="0">
                <a:solidFill>
                  <a:srgbClr val="222222"/>
                </a:solidFill>
                <a:effectLst/>
                <a:latin typeface="Raleway" panose="020F0502020204030204" pitchFamily="2" charset="0"/>
              </a:rPr>
              <a:t>Advantages and Disadvantages of Machine Learning</a:t>
            </a: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16</a:t>
            </a:fld>
            <a:endParaRPr lang="it-IT" altLang="it-IT"/>
          </a:p>
        </p:txBody>
      </p:sp>
      <p:sp>
        <p:nvSpPr>
          <p:cNvPr id="2" name="TextBox 1">
            <a:extLst>
              <a:ext uri="{FF2B5EF4-FFF2-40B4-BE49-F238E27FC236}">
                <a16:creationId xmlns:a16="http://schemas.microsoft.com/office/drawing/2014/main" id="{A8BC6CCF-9FBD-335F-E499-EFCB5FD6E68B}"/>
              </a:ext>
            </a:extLst>
          </p:cNvPr>
          <p:cNvSpPr txBox="1"/>
          <p:nvPr/>
        </p:nvSpPr>
        <p:spPr>
          <a:xfrm>
            <a:off x="141865" y="1276654"/>
            <a:ext cx="3739529" cy="3816429"/>
          </a:xfrm>
          <a:prstGeom prst="rect">
            <a:avLst/>
          </a:prstGeom>
          <a:noFill/>
        </p:spPr>
        <p:txBody>
          <a:bodyPr wrap="square" lIns="91440" tIns="45720" rIns="91440" bIns="45720" rtlCol="0" anchor="t">
            <a:spAutoFit/>
          </a:bodyPr>
          <a:lstStyle/>
          <a:p>
            <a:pPr marL="342900" indent="-342900">
              <a:buFont typeface="Arial"/>
              <a:buChar char="•"/>
            </a:pPr>
            <a:r>
              <a:rPr lang="en-US">
                <a:solidFill>
                  <a:srgbClr val="444444"/>
                </a:solidFill>
                <a:latin typeface="Georgia"/>
                <a:ea typeface="Microsoft YaHei"/>
              </a:rPr>
              <a:t>Easily identifies trends and patterns</a:t>
            </a:r>
            <a:endParaRPr lang="en-US">
              <a:solidFill>
                <a:srgbClr val="FFFFFF"/>
              </a:solidFill>
              <a:latin typeface="Calibri"/>
              <a:ea typeface="Microsoft YaHei"/>
              <a:cs typeface="Calibri"/>
            </a:endParaRPr>
          </a:p>
          <a:p>
            <a:pPr marL="342900" indent="-342900">
              <a:buFont typeface="Arial"/>
              <a:buChar char="•"/>
            </a:pPr>
            <a:r>
              <a:rPr lang="en-US">
                <a:solidFill>
                  <a:srgbClr val="444444"/>
                </a:solidFill>
                <a:latin typeface="Georgia"/>
                <a:ea typeface="Microsoft YaHei"/>
                <a:cs typeface="Roboto"/>
              </a:rPr>
              <a:t>No human intervention needed </a:t>
            </a:r>
          </a:p>
          <a:p>
            <a:pPr marL="342900" indent="-342900">
              <a:buFont typeface="Arial"/>
              <a:buChar char="•"/>
            </a:pPr>
            <a:r>
              <a:rPr lang="en-US">
                <a:solidFill>
                  <a:srgbClr val="444444"/>
                </a:solidFill>
                <a:latin typeface="Georgia"/>
                <a:ea typeface="Microsoft YaHei"/>
                <a:cs typeface="Roboto"/>
              </a:rPr>
              <a:t>Continuous Improvement</a:t>
            </a:r>
          </a:p>
          <a:p>
            <a:pPr marL="342900" indent="-342900">
              <a:buFont typeface="Arial"/>
              <a:buChar char="•"/>
            </a:pPr>
            <a:r>
              <a:rPr lang="en-US">
                <a:solidFill>
                  <a:srgbClr val="444444"/>
                </a:solidFill>
                <a:latin typeface="Georgia"/>
                <a:ea typeface="Microsoft YaHei"/>
                <a:cs typeface="Roboto"/>
              </a:rPr>
              <a:t>Handling multi-dimensional and multi-variety data</a:t>
            </a:r>
          </a:p>
          <a:p>
            <a:pPr marL="342900" indent="-342900">
              <a:buFont typeface="Arial"/>
              <a:buChar char="•"/>
            </a:pPr>
            <a:r>
              <a:rPr lang="en-US">
                <a:solidFill>
                  <a:srgbClr val="444444"/>
                </a:solidFill>
                <a:latin typeface="Georgia"/>
                <a:ea typeface="Microsoft YaHei"/>
                <a:cs typeface="Roboto"/>
              </a:rPr>
              <a:t>Wide Applications</a:t>
            </a:r>
          </a:p>
          <a:p>
            <a:endParaRPr lang="en-US" sz="2000">
              <a:solidFill>
                <a:srgbClr val="444444"/>
              </a:solidFill>
              <a:latin typeface="Georgia"/>
              <a:cs typeface="Roboto"/>
            </a:endParaRPr>
          </a:p>
          <a:p>
            <a:pPr marL="342900" indent="-342900">
              <a:buFont typeface="Arial"/>
              <a:buChar char="•"/>
            </a:pPr>
            <a:endParaRPr lang="en-US" sz="2000">
              <a:solidFill>
                <a:srgbClr val="444444"/>
              </a:solidFill>
              <a:latin typeface="Georgia"/>
              <a:cs typeface="Roboto"/>
            </a:endParaRPr>
          </a:p>
          <a:p>
            <a:pPr marL="342900" indent="-342900">
              <a:buFont typeface="Arial"/>
              <a:buChar char="•"/>
            </a:pPr>
            <a:endParaRPr lang="en-US" sz="2000">
              <a:solidFill>
                <a:srgbClr val="444444"/>
              </a:solidFill>
              <a:latin typeface="Georgia"/>
              <a:cs typeface="Roboto"/>
            </a:endParaRPr>
          </a:p>
          <a:p>
            <a:pPr marL="342900" indent="-342900">
              <a:buFont typeface="Arial"/>
              <a:buChar char="•"/>
            </a:pPr>
            <a:endParaRPr lang="en-US" sz="2000">
              <a:solidFill>
                <a:srgbClr val="444444"/>
              </a:solidFill>
              <a:latin typeface="Georgia"/>
              <a:cs typeface="Roboto"/>
            </a:endParaRPr>
          </a:p>
          <a:p>
            <a:pPr marL="342900" indent="-342900">
              <a:buAutoNum type="arabicPeriod"/>
            </a:pPr>
            <a:endParaRPr lang="en-US" b="1">
              <a:solidFill>
                <a:srgbClr val="222222"/>
              </a:solidFill>
              <a:latin typeface="Roboto"/>
              <a:cs typeface="Roboto"/>
            </a:endParaRPr>
          </a:p>
        </p:txBody>
      </p:sp>
      <p:sp>
        <p:nvSpPr>
          <p:cNvPr id="3" name="TextBox 2">
            <a:extLst>
              <a:ext uri="{FF2B5EF4-FFF2-40B4-BE49-F238E27FC236}">
                <a16:creationId xmlns:a16="http://schemas.microsoft.com/office/drawing/2014/main" id="{02E7F023-4514-BEF7-3CD1-54DCE578CC50}"/>
              </a:ext>
            </a:extLst>
          </p:cNvPr>
          <p:cNvSpPr txBox="1"/>
          <p:nvPr/>
        </p:nvSpPr>
        <p:spPr>
          <a:xfrm>
            <a:off x="177635" y="903659"/>
            <a:ext cx="1754286" cy="369332"/>
          </a:xfrm>
          <a:prstGeom prst="rect">
            <a:avLst/>
          </a:prstGeom>
          <a:noFill/>
        </p:spPr>
        <p:txBody>
          <a:bodyPr wrap="square" rtlCol="0">
            <a:spAutoFit/>
          </a:bodyPr>
          <a:lstStyle/>
          <a:p>
            <a:r>
              <a:rPr lang="it-IT" b="1">
                <a:solidFill>
                  <a:srgbClr val="222222"/>
                </a:solidFill>
                <a:latin typeface="Roboto" panose="020F0502020204030204" pitchFamily="2" charset="0"/>
              </a:rPr>
              <a:t>A</a:t>
            </a:r>
            <a:r>
              <a:rPr lang="en-US" b="1" err="1">
                <a:solidFill>
                  <a:srgbClr val="222222"/>
                </a:solidFill>
                <a:latin typeface="Roboto" panose="020F0502020204030204" pitchFamily="2" charset="0"/>
              </a:rPr>
              <a:t>dvantages</a:t>
            </a:r>
            <a:endParaRPr lang="en-US"/>
          </a:p>
        </p:txBody>
      </p:sp>
      <p:sp>
        <p:nvSpPr>
          <p:cNvPr id="5" name="TextBox 4">
            <a:extLst>
              <a:ext uri="{FF2B5EF4-FFF2-40B4-BE49-F238E27FC236}">
                <a16:creationId xmlns:a16="http://schemas.microsoft.com/office/drawing/2014/main" id="{05E2411D-D31B-744A-636D-BB603C7C3536}"/>
              </a:ext>
            </a:extLst>
          </p:cNvPr>
          <p:cNvSpPr txBox="1"/>
          <p:nvPr/>
        </p:nvSpPr>
        <p:spPr>
          <a:xfrm>
            <a:off x="150981" y="3388689"/>
            <a:ext cx="1754286" cy="369332"/>
          </a:xfrm>
          <a:prstGeom prst="rect">
            <a:avLst/>
          </a:prstGeom>
          <a:noFill/>
        </p:spPr>
        <p:txBody>
          <a:bodyPr wrap="square" rtlCol="0">
            <a:spAutoFit/>
          </a:bodyPr>
          <a:lstStyle/>
          <a:p>
            <a:r>
              <a:rPr lang="en-US" b="1">
                <a:solidFill>
                  <a:srgbClr val="222222"/>
                </a:solidFill>
                <a:latin typeface="Roboto" panose="020F0502020204030204" pitchFamily="2" charset="0"/>
              </a:rPr>
              <a:t>Disadvantages</a:t>
            </a:r>
            <a:endParaRPr lang="en-US"/>
          </a:p>
        </p:txBody>
      </p:sp>
      <p:pic>
        <p:nvPicPr>
          <p:cNvPr id="6" name="Immagine 6" descr="Immagine che contiene testo, schermata, Carattere, Elementi grafici&#10;&#10;Descrizione generata automaticamente">
            <a:extLst>
              <a:ext uri="{FF2B5EF4-FFF2-40B4-BE49-F238E27FC236}">
                <a16:creationId xmlns:a16="http://schemas.microsoft.com/office/drawing/2014/main" id="{94FF83FD-8303-58C6-E13E-D9CB240E7B00}"/>
              </a:ext>
            </a:extLst>
          </p:cNvPr>
          <p:cNvPicPr>
            <a:picLocks noChangeAspect="1"/>
          </p:cNvPicPr>
          <p:nvPr/>
        </p:nvPicPr>
        <p:blipFill>
          <a:blip r:embed="rId5"/>
          <a:stretch>
            <a:fillRect/>
          </a:stretch>
        </p:blipFill>
        <p:spPr>
          <a:xfrm>
            <a:off x="4331268" y="1638513"/>
            <a:ext cx="7433227" cy="4374000"/>
          </a:xfrm>
          <a:prstGeom prst="rect">
            <a:avLst/>
          </a:prstGeom>
        </p:spPr>
      </p:pic>
      <p:sp>
        <p:nvSpPr>
          <p:cNvPr id="7" name="CasellaDiTesto 6">
            <a:extLst>
              <a:ext uri="{FF2B5EF4-FFF2-40B4-BE49-F238E27FC236}">
                <a16:creationId xmlns:a16="http://schemas.microsoft.com/office/drawing/2014/main" id="{615D3C74-6CE3-5987-8B62-DA09BF53D78A}"/>
              </a:ext>
            </a:extLst>
          </p:cNvPr>
          <p:cNvSpPr txBox="1"/>
          <p:nvPr/>
        </p:nvSpPr>
        <p:spPr>
          <a:xfrm>
            <a:off x="146264" y="3723968"/>
            <a:ext cx="2998949"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20603050405020304" pitchFamily="18" charset="0"/>
              <a:buChar char="•"/>
            </a:pPr>
            <a:r>
              <a:rPr lang="it-IT" b="0">
                <a:solidFill>
                  <a:srgbClr val="444444"/>
                </a:solidFill>
                <a:latin typeface="Georgia"/>
                <a:ea typeface="Georgia"/>
                <a:cs typeface="Georgia"/>
              </a:rPr>
              <a:t>Data </a:t>
            </a:r>
            <a:r>
              <a:rPr lang="it-IT" b="0" err="1">
                <a:solidFill>
                  <a:srgbClr val="444444"/>
                </a:solidFill>
                <a:latin typeface="Georgia"/>
                <a:ea typeface="Georgia"/>
                <a:cs typeface="Georgia"/>
              </a:rPr>
              <a:t>Acquisition</a:t>
            </a:r>
            <a:endParaRPr lang="it-IT" b="0">
              <a:solidFill>
                <a:srgbClr val="444444"/>
              </a:solidFill>
              <a:latin typeface="Georgia"/>
              <a:ea typeface="Georgia"/>
              <a:cs typeface="Georgia"/>
            </a:endParaRPr>
          </a:p>
          <a:p>
            <a:pPr marL="285750" indent="-285750">
              <a:buFont typeface="Arial" panose="02020603050405020304" pitchFamily="18" charset="0"/>
              <a:buChar char="•"/>
            </a:pPr>
            <a:r>
              <a:rPr lang="it-IT">
                <a:solidFill>
                  <a:srgbClr val="444444"/>
                </a:solidFill>
                <a:latin typeface="Georgia"/>
                <a:ea typeface="Microsoft YaHei"/>
                <a:cs typeface="Calibri"/>
              </a:rPr>
              <a:t>Time and </a:t>
            </a:r>
            <a:r>
              <a:rPr lang="it-IT" err="1">
                <a:solidFill>
                  <a:srgbClr val="444444"/>
                </a:solidFill>
                <a:latin typeface="Georgia"/>
                <a:ea typeface="Microsoft YaHei"/>
                <a:cs typeface="Calibri"/>
              </a:rPr>
              <a:t>Resources</a:t>
            </a:r>
            <a:endParaRPr lang="it-IT">
              <a:solidFill>
                <a:srgbClr val="444444"/>
              </a:solidFill>
              <a:latin typeface="Georgia"/>
              <a:ea typeface="Microsoft YaHei"/>
              <a:cs typeface="Calibri"/>
            </a:endParaRPr>
          </a:p>
          <a:p>
            <a:pPr marL="285750" indent="-285750">
              <a:buFont typeface="Arial" panose="02020603050405020304" pitchFamily="18" charset="0"/>
              <a:buChar char="•"/>
            </a:pPr>
            <a:r>
              <a:rPr lang="it-IT" err="1">
                <a:solidFill>
                  <a:srgbClr val="444444"/>
                </a:solidFill>
                <a:latin typeface="Georgia"/>
                <a:ea typeface="Microsoft YaHei"/>
                <a:cs typeface="Calibri"/>
              </a:rPr>
              <a:t>Interpretation</a:t>
            </a:r>
            <a:r>
              <a:rPr lang="it-IT">
                <a:solidFill>
                  <a:srgbClr val="444444"/>
                </a:solidFill>
                <a:latin typeface="Georgia"/>
                <a:ea typeface="Microsoft YaHei"/>
                <a:cs typeface="Calibri"/>
              </a:rPr>
              <a:t> of </a:t>
            </a:r>
            <a:r>
              <a:rPr lang="it-IT" err="1">
                <a:solidFill>
                  <a:srgbClr val="444444"/>
                </a:solidFill>
                <a:latin typeface="Georgia"/>
                <a:ea typeface="Microsoft YaHei"/>
                <a:cs typeface="Calibri"/>
              </a:rPr>
              <a:t>Results</a:t>
            </a:r>
            <a:endParaRPr lang="it-IT" err="1">
              <a:solidFill>
                <a:srgbClr val="FFFFFF"/>
              </a:solidFill>
              <a:latin typeface="Calibri"/>
              <a:ea typeface="Microsoft YaHei"/>
              <a:cs typeface="Calibri"/>
            </a:endParaRPr>
          </a:p>
          <a:p>
            <a:pPr marL="285750" indent="-285750">
              <a:buFont typeface="Arial" panose="02020603050405020304" pitchFamily="18" charset="0"/>
              <a:buChar char="•"/>
            </a:pPr>
            <a:r>
              <a:rPr lang="it-IT">
                <a:solidFill>
                  <a:srgbClr val="444444"/>
                </a:solidFill>
                <a:latin typeface="Georgia"/>
                <a:ea typeface="Microsoft YaHei"/>
                <a:cs typeface="Calibri"/>
              </a:rPr>
              <a:t>High </a:t>
            </a:r>
            <a:r>
              <a:rPr lang="it-IT" err="1">
                <a:solidFill>
                  <a:srgbClr val="444444"/>
                </a:solidFill>
                <a:latin typeface="Georgia"/>
                <a:ea typeface="Microsoft YaHei"/>
                <a:cs typeface="Calibri"/>
              </a:rPr>
              <a:t>error-susceptibility</a:t>
            </a:r>
            <a:endParaRPr lang="it-IT">
              <a:solidFill>
                <a:srgbClr val="444444"/>
              </a:solidFill>
              <a:latin typeface="Georgia"/>
              <a:ea typeface="Microsoft YaHei"/>
              <a:cs typeface="Calibri"/>
            </a:endParaRPr>
          </a:p>
          <a:p>
            <a:pPr marL="285750" indent="-285750">
              <a:buFont typeface="Arial" panose="02020603050405020304" pitchFamily="18" charset="0"/>
              <a:buChar char="•"/>
            </a:pPr>
            <a:r>
              <a:rPr lang="it-IT">
                <a:solidFill>
                  <a:srgbClr val="222222"/>
                </a:solidFill>
                <a:latin typeface="Georgia"/>
                <a:ea typeface="Microsoft YaHei"/>
                <a:cs typeface="Calibri"/>
              </a:rPr>
              <a:t>More </a:t>
            </a:r>
            <a:r>
              <a:rPr lang="it-IT" err="1">
                <a:solidFill>
                  <a:srgbClr val="222222"/>
                </a:solidFill>
                <a:latin typeface="Georgia"/>
                <a:ea typeface="Microsoft YaHei"/>
                <a:cs typeface="Calibri"/>
              </a:rPr>
              <a:t>space</a:t>
            </a:r>
            <a:r>
              <a:rPr lang="it-IT">
                <a:solidFill>
                  <a:srgbClr val="222222"/>
                </a:solidFill>
                <a:latin typeface="Georgia"/>
                <a:ea typeface="Microsoft YaHei"/>
                <a:cs typeface="Calibri"/>
              </a:rPr>
              <a:t> </a:t>
            </a:r>
            <a:r>
              <a:rPr lang="it-IT" err="1">
                <a:solidFill>
                  <a:srgbClr val="222222"/>
                </a:solidFill>
                <a:latin typeface="Georgia"/>
                <a:ea typeface="Microsoft YaHei"/>
                <a:cs typeface="Calibri"/>
              </a:rPr>
              <a:t>required</a:t>
            </a:r>
            <a:endParaRPr lang="it-IT">
              <a:solidFill>
                <a:srgbClr val="222222"/>
              </a:solidFill>
              <a:latin typeface="Georgia"/>
              <a:ea typeface="Microsoft YaHei"/>
              <a:cs typeface="Calibri"/>
            </a:endParaRPr>
          </a:p>
          <a:p>
            <a:pPr marL="285750" indent="-285750">
              <a:buFont typeface="Arial" panose="02020603050405020304" pitchFamily="18" charset="0"/>
              <a:buChar char="•"/>
            </a:pPr>
            <a:r>
              <a:rPr lang="it-IT" err="1">
                <a:solidFill>
                  <a:srgbClr val="333333"/>
                </a:solidFill>
                <a:latin typeface="Georgia"/>
                <a:ea typeface="Microsoft YaHei"/>
                <a:cs typeface="Calibri"/>
              </a:rPr>
              <a:t>Elimination</a:t>
            </a:r>
            <a:r>
              <a:rPr lang="it-IT">
                <a:solidFill>
                  <a:srgbClr val="333333"/>
                </a:solidFill>
                <a:latin typeface="Georgia"/>
                <a:ea typeface="Microsoft YaHei"/>
                <a:cs typeface="Calibri"/>
              </a:rPr>
              <a:t> of Human Interface</a:t>
            </a:r>
            <a:endParaRPr lang="en-US">
              <a:solidFill>
                <a:srgbClr val="FFFFFF"/>
              </a:solidFill>
              <a:cs typeface="Calibri" panose="020F0502020204030204" pitchFamily="34" charset="0"/>
            </a:endParaRPr>
          </a:p>
          <a:p>
            <a:pPr marL="285750" indent="-285750">
              <a:buFont typeface="Arial" panose="02020603050405020304" pitchFamily="18" charset="0"/>
              <a:buChar char="•"/>
            </a:pPr>
            <a:r>
              <a:rPr lang="en-US">
                <a:solidFill>
                  <a:srgbClr val="333333"/>
                </a:solidFill>
                <a:latin typeface="Georgia"/>
                <a:ea typeface="Microsoft YaHei"/>
                <a:cs typeface="Calibri"/>
              </a:rPr>
              <a:t>Changing Nature of Jobs</a:t>
            </a:r>
            <a:br>
              <a:rPr lang="en-US">
                <a:latin typeface="Georgia"/>
              </a:rPr>
            </a:br>
            <a:endParaRPr lang="en-US">
              <a:latin typeface="Georgia"/>
              <a:cs typeface="Calibri" panose="020F0502020204030204" pitchFamily="34" charset="0"/>
            </a:endParaRPr>
          </a:p>
          <a:p>
            <a:pPr marL="285750" indent="-285750">
              <a:buFont typeface="Arial" panose="02020603050405020304" pitchFamily="18" charset="0"/>
              <a:buChar char="•"/>
            </a:pPr>
            <a:endParaRPr lang="it-IT">
              <a:solidFill>
                <a:srgbClr val="222222"/>
              </a:solidFill>
              <a:latin typeface="Georgia"/>
              <a:cs typeface="Calibri" panose="020F0502020204030204" pitchFamily="34" charset="0"/>
            </a:endParaRPr>
          </a:p>
          <a:p>
            <a:pPr marL="342900" indent="-342900">
              <a:buFont typeface="Arial" panose="02020603050405020304" pitchFamily="18" charset="0"/>
              <a:buChar char="•"/>
            </a:pPr>
            <a:endParaRPr lang="it-IT" sz="2000">
              <a:solidFill>
                <a:srgbClr val="444444"/>
              </a:solidFill>
              <a:latin typeface="Georgia"/>
              <a:cs typeface="Calibri" panose="020F0502020204030204" pitchFamily="34" charset="0"/>
            </a:endParaRPr>
          </a:p>
          <a:p>
            <a:pPr marL="285750" indent="-285750">
              <a:buFont typeface="Arial" panose="02020603050405020304" pitchFamily="18" charset="0"/>
              <a:buChar char="•"/>
            </a:pPr>
            <a:endParaRPr lang="it-IT" sz="2000">
              <a:solidFill>
                <a:srgbClr val="444444"/>
              </a:solidFill>
              <a:latin typeface="Georgia"/>
              <a:cs typeface="Calibri" panose="020F0502020204030204" pitchFamily="34" charset="0"/>
            </a:endParaRPr>
          </a:p>
          <a:p>
            <a:pPr marL="285750" indent="-285750">
              <a:buFont typeface="Arial" panose="02020603050405020304" pitchFamily="18" charset="0"/>
              <a:buChar char="•"/>
            </a:pPr>
            <a:endParaRPr lang="it-IT">
              <a:solidFill>
                <a:srgbClr val="444444"/>
              </a:solidFill>
              <a:latin typeface="Georgia"/>
              <a:cs typeface="Calibri" panose="020F0502020204030204" pitchFamily="34" charset="0"/>
            </a:endParaRPr>
          </a:p>
          <a:p>
            <a:pPr marL="285750" indent="-285750">
              <a:buFont typeface="Arial" panose="02020603050405020304" pitchFamily="18" charset="0"/>
              <a:buChar char="•"/>
            </a:pPr>
            <a:endParaRPr lang="it-IT">
              <a:solidFill>
                <a:srgbClr val="444444"/>
              </a:solidFill>
              <a:latin typeface="Georgia"/>
              <a:cs typeface="Calibri" panose="020F0502020204030204" pitchFamily="34" charset="0"/>
            </a:endParaRPr>
          </a:p>
        </p:txBody>
      </p:sp>
    </p:spTree>
    <p:extLst>
      <p:ext uri="{BB962C8B-B14F-4D97-AF65-F5344CB8AC3E}">
        <p14:creationId xmlns:p14="http://schemas.microsoft.com/office/powerpoint/2010/main" val="98579341"/>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err="1">
                <a:solidFill>
                  <a:srgbClr val="3B3838"/>
                </a:solidFill>
                <a:latin typeface="Times New Roman" panose="02020603050405020304" pitchFamily="18" charset="0"/>
              </a:rPr>
              <a:t>Main</a:t>
            </a:r>
            <a:r>
              <a:rPr lang="it-IT" altLang="it-IT" sz="4000" b="1">
                <a:solidFill>
                  <a:srgbClr val="3B3838"/>
                </a:solidFill>
                <a:latin typeface="Times New Roman" panose="02020603050405020304" pitchFamily="18" charset="0"/>
              </a:rPr>
              <a:t> challenges of ML</a:t>
            </a: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17</a:t>
            </a:fld>
            <a:endParaRPr lang="it-IT" altLang="it-IT"/>
          </a:p>
        </p:txBody>
      </p:sp>
      <p:sp>
        <p:nvSpPr>
          <p:cNvPr id="5" name="TextBox 4">
            <a:extLst>
              <a:ext uri="{FF2B5EF4-FFF2-40B4-BE49-F238E27FC236}">
                <a16:creationId xmlns:a16="http://schemas.microsoft.com/office/drawing/2014/main" id="{04306C98-DDB3-6876-DD53-045B3908BA0E}"/>
              </a:ext>
            </a:extLst>
          </p:cNvPr>
          <p:cNvSpPr txBox="1"/>
          <p:nvPr/>
        </p:nvSpPr>
        <p:spPr>
          <a:xfrm>
            <a:off x="1838325" y="908720"/>
            <a:ext cx="6164036" cy="5909310"/>
          </a:xfrm>
          <a:prstGeom prst="rect">
            <a:avLst/>
          </a:prstGeom>
          <a:noFill/>
        </p:spPr>
        <p:txBody>
          <a:bodyPr wrap="square">
            <a:spAutoFit/>
          </a:bodyPr>
          <a:lstStyle/>
          <a:p>
            <a:pPr marL="342900" indent="-342900">
              <a:buFont typeface="+mj-lt"/>
              <a:buAutoNum type="arabicPeriod"/>
            </a:pPr>
            <a:r>
              <a:rPr lang="en-US">
                <a:solidFill>
                  <a:schemeClr val="tx1"/>
                </a:solidFill>
              </a:rPr>
              <a:t>Insufficient Quantity of Training Data</a:t>
            </a:r>
          </a:p>
          <a:p>
            <a:pPr marL="342900" indent="-342900">
              <a:buFont typeface="+mj-lt"/>
              <a:buAutoNum type="arabicPeriod"/>
            </a:pPr>
            <a:r>
              <a:rPr lang="en-US">
                <a:solidFill>
                  <a:schemeClr val="tx1"/>
                </a:solidFill>
              </a:rPr>
              <a:t>Nonrepresentative Training Data</a:t>
            </a: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r>
              <a:rPr lang="en-US">
                <a:solidFill>
                  <a:schemeClr val="tx1"/>
                </a:solidFill>
              </a:rPr>
              <a:t>Poor-Quality Data</a:t>
            </a: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r>
              <a:rPr lang="en-US">
                <a:solidFill>
                  <a:schemeClr val="tx1"/>
                </a:solidFill>
              </a:rPr>
              <a:t>Irrelevant Features</a:t>
            </a:r>
          </a:p>
          <a:p>
            <a:pPr marL="342900" indent="-342900">
              <a:buFont typeface="+mj-lt"/>
              <a:buAutoNum type="arabicPeriod"/>
            </a:pPr>
            <a:r>
              <a:rPr lang="en-US">
                <a:solidFill>
                  <a:schemeClr val="tx1"/>
                </a:solidFill>
              </a:rPr>
              <a:t>Overfitting the Training Data</a:t>
            </a: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endParaRPr lang="en-US">
              <a:solidFill>
                <a:schemeClr val="tx1"/>
              </a:solidFill>
            </a:endParaRPr>
          </a:p>
          <a:p>
            <a:pPr marL="342900" indent="-342900">
              <a:buFont typeface="+mj-lt"/>
              <a:buAutoNum type="arabicPeriod"/>
            </a:pPr>
            <a:r>
              <a:rPr lang="en-US">
                <a:solidFill>
                  <a:schemeClr val="tx1"/>
                </a:solidFill>
              </a:rPr>
              <a:t>Underfitting the Training Data</a:t>
            </a:r>
          </a:p>
          <a:p>
            <a:pPr marL="342900" indent="-342900">
              <a:buFont typeface="+mj-lt"/>
              <a:buAutoNum type="arabicPeriod"/>
            </a:pPr>
            <a:r>
              <a:rPr lang="en-US">
                <a:solidFill>
                  <a:schemeClr val="tx1"/>
                </a:solidFill>
              </a:rPr>
              <a:t>Data mismatch</a:t>
            </a:r>
          </a:p>
        </p:txBody>
      </p:sp>
      <p:pic>
        <p:nvPicPr>
          <p:cNvPr id="7" name="Picture 6">
            <a:extLst>
              <a:ext uri="{FF2B5EF4-FFF2-40B4-BE49-F238E27FC236}">
                <a16:creationId xmlns:a16="http://schemas.microsoft.com/office/drawing/2014/main" id="{D4DABDBB-0AD0-F531-F872-1E6B2D31799B}"/>
              </a:ext>
            </a:extLst>
          </p:cNvPr>
          <p:cNvPicPr>
            <a:picLocks noChangeAspect="1"/>
          </p:cNvPicPr>
          <p:nvPr/>
        </p:nvPicPr>
        <p:blipFill>
          <a:blip r:embed="rId5"/>
          <a:stretch>
            <a:fillRect/>
          </a:stretch>
        </p:blipFill>
        <p:spPr>
          <a:xfrm>
            <a:off x="5736754" y="1235055"/>
            <a:ext cx="4104456" cy="1550138"/>
          </a:xfrm>
          <a:prstGeom prst="rect">
            <a:avLst/>
          </a:prstGeom>
        </p:spPr>
      </p:pic>
      <p:pic>
        <p:nvPicPr>
          <p:cNvPr id="9" name="Picture 8">
            <a:extLst>
              <a:ext uri="{FF2B5EF4-FFF2-40B4-BE49-F238E27FC236}">
                <a16:creationId xmlns:a16="http://schemas.microsoft.com/office/drawing/2014/main" id="{5A5DC9FF-C78B-D4B8-AF7E-4EA0F9478205}"/>
              </a:ext>
            </a:extLst>
          </p:cNvPr>
          <p:cNvPicPr>
            <a:picLocks noChangeAspect="1"/>
          </p:cNvPicPr>
          <p:nvPr/>
        </p:nvPicPr>
        <p:blipFill>
          <a:blip r:embed="rId6"/>
          <a:stretch>
            <a:fillRect/>
          </a:stretch>
        </p:blipFill>
        <p:spPr>
          <a:xfrm>
            <a:off x="5820538" y="4761418"/>
            <a:ext cx="4020672" cy="1550139"/>
          </a:xfrm>
          <a:prstGeom prst="rect">
            <a:avLst/>
          </a:prstGeom>
        </p:spPr>
      </p:pic>
      <p:pic>
        <p:nvPicPr>
          <p:cNvPr id="6146" name="Picture 2" descr="Problems in Machine Learning Models? Check your Data First | by Dhruv  Sharma | Towards Data Science">
            <a:extLst>
              <a:ext uri="{FF2B5EF4-FFF2-40B4-BE49-F238E27FC236}">
                <a16:creationId xmlns:a16="http://schemas.microsoft.com/office/drawing/2014/main" id="{26684616-D396-8C81-F042-6C03D39C83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345" y="2998236"/>
            <a:ext cx="2329689" cy="155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67627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US" sz="4000"/>
              <a:t>Testing and Validating</a:t>
            </a:r>
            <a:endParaRPr lang="it-IT" altLang="it-IT" sz="4000" b="1">
              <a:solidFill>
                <a:srgbClr val="3B3838"/>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18</a:t>
            </a:fld>
            <a:endParaRPr lang="it-IT" altLang="it-IT"/>
          </a:p>
        </p:txBody>
      </p:sp>
      <p:pic>
        <p:nvPicPr>
          <p:cNvPr id="7170" name="Picture 2">
            <a:extLst>
              <a:ext uri="{FF2B5EF4-FFF2-40B4-BE49-F238E27FC236}">
                <a16:creationId xmlns:a16="http://schemas.microsoft.com/office/drawing/2014/main" id="{24CA5B61-F9ED-BCCC-F71C-52B845D8C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5877" y="1118944"/>
            <a:ext cx="4514453" cy="4616130"/>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EF77B9C0-01F3-D918-CE32-3A169E12C14F}"/>
              </a:ext>
            </a:extLst>
          </p:cNvPr>
          <p:cNvSpPr txBox="1"/>
          <p:nvPr/>
        </p:nvSpPr>
        <p:spPr>
          <a:xfrm>
            <a:off x="368617" y="1339645"/>
            <a:ext cx="666170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latin typeface="Calibri"/>
                <a:ea typeface="Microsoft YaHei"/>
                <a:cs typeface="Calibri"/>
              </a:rPr>
              <a:t>The </a:t>
            </a:r>
            <a:r>
              <a:rPr lang="it-IT" err="1">
                <a:solidFill>
                  <a:schemeClr val="tx1"/>
                </a:solidFill>
                <a:latin typeface="Calibri"/>
                <a:ea typeface="Microsoft YaHei"/>
                <a:cs typeface="Calibri"/>
              </a:rPr>
              <a:t>only</a:t>
            </a:r>
            <a:r>
              <a:rPr lang="it-IT">
                <a:solidFill>
                  <a:schemeClr val="tx1"/>
                </a:solidFill>
                <a:latin typeface="Calibri"/>
                <a:ea typeface="Microsoft YaHei"/>
                <a:cs typeface="Calibri"/>
              </a:rPr>
              <a:t> way to know </a:t>
            </a:r>
            <a:r>
              <a:rPr lang="it-IT" err="1">
                <a:solidFill>
                  <a:schemeClr val="tx1"/>
                </a:solidFill>
                <a:latin typeface="Calibri"/>
                <a:ea typeface="Microsoft YaHei"/>
                <a:cs typeface="Calibri"/>
              </a:rPr>
              <a:t>how</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well</a:t>
            </a:r>
            <a:r>
              <a:rPr lang="it-IT">
                <a:solidFill>
                  <a:schemeClr val="tx1"/>
                </a:solidFill>
                <a:latin typeface="Calibri"/>
                <a:ea typeface="Microsoft YaHei"/>
                <a:cs typeface="Calibri"/>
              </a:rPr>
              <a:t> a model </a:t>
            </a:r>
            <a:r>
              <a:rPr lang="it-IT" err="1">
                <a:solidFill>
                  <a:schemeClr val="tx1"/>
                </a:solidFill>
                <a:latin typeface="Calibri"/>
                <a:ea typeface="Microsoft YaHei"/>
                <a:cs typeface="Calibri"/>
              </a:rPr>
              <a:t>will</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generalize</a:t>
            </a:r>
            <a:r>
              <a:rPr lang="it-IT">
                <a:solidFill>
                  <a:schemeClr val="tx1"/>
                </a:solidFill>
                <a:latin typeface="Calibri"/>
                <a:ea typeface="Microsoft YaHei"/>
                <a:cs typeface="Calibri"/>
              </a:rPr>
              <a:t> to new </a:t>
            </a:r>
            <a:r>
              <a:rPr lang="it-IT" err="1">
                <a:solidFill>
                  <a:schemeClr val="tx1"/>
                </a:solidFill>
                <a:latin typeface="Calibri"/>
                <a:ea typeface="Microsoft YaHei"/>
                <a:cs typeface="Calibri"/>
              </a:rPr>
              <a:t>cases</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is</a:t>
            </a:r>
            <a:r>
              <a:rPr lang="it-IT">
                <a:solidFill>
                  <a:schemeClr val="tx1"/>
                </a:solidFill>
                <a:latin typeface="Calibri"/>
                <a:ea typeface="Microsoft YaHei"/>
                <a:cs typeface="Calibri"/>
              </a:rPr>
              <a:t> to </a:t>
            </a:r>
            <a:r>
              <a:rPr lang="it-IT" err="1">
                <a:solidFill>
                  <a:schemeClr val="tx1"/>
                </a:solidFill>
                <a:latin typeface="Calibri"/>
                <a:ea typeface="Microsoft YaHei"/>
                <a:cs typeface="Calibri"/>
              </a:rPr>
              <a:t>actually</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try</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it</a:t>
            </a:r>
            <a:r>
              <a:rPr lang="it-IT">
                <a:solidFill>
                  <a:schemeClr val="tx1"/>
                </a:solidFill>
                <a:latin typeface="Calibri"/>
                <a:ea typeface="Microsoft YaHei"/>
                <a:cs typeface="Calibri"/>
              </a:rPr>
              <a:t> out on new </a:t>
            </a:r>
            <a:r>
              <a:rPr lang="it-IT" err="1">
                <a:solidFill>
                  <a:schemeClr val="tx1"/>
                </a:solidFill>
                <a:latin typeface="Calibri"/>
                <a:ea typeface="Microsoft YaHei"/>
                <a:cs typeface="Calibri"/>
              </a:rPr>
              <a:t>cases</a:t>
            </a:r>
            <a:r>
              <a:rPr lang="it-IT">
                <a:solidFill>
                  <a:schemeClr val="tx1"/>
                </a:solidFill>
                <a:latin typeface="Calibri"/>
                <a:ea typeface="Microsoft YaHei"/>
                <a:cs typeface="Calibri"/>
              </a:rPr>
              <a:t>.</a:t>
            </a:r>
          </a:p>
          <a:p>
            <a:endParaRPr lang="it-IT">
              <a:solidFill>
                <a:schemeClr val="tx1"/>
              </a:solidFill>
              <a:latin typeface="Calibri"/>
              <a:ea typeface="Microsoft YaHei"/>
              <a:cs typeface="Calibri"/>
            </a:endParaRPr>
          </a:p>
          <a:p>
            <a:r>
              <a:rPr lang="it-IT">
                <a:solidFill>
                  <a:schemeClr val="tx1"/>
                </a:solidFill>
                <a:latin typeface="Calibri"/>
                <a:ea typeface="Microsoft YaHei"/>
                <a:cs typeface="Calibri"/>
              </a:rPr>
              <a:t>One way to do </a:t>
            </a:r>
            <a:r>
              <a:rPr lang="it-IT" err="1">
                <a:solidFill>
                  <a:schemeClr val="tx1"/>
                </a:solidFill>
                <a:latin typeface="Calibri"/>
                <a:ea typeface="Microsoft YaHei"/>
                <a:cs typeface="Calibri"/>
              </a:rPr>
              <a:t>that</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is</a:t>
            </a:r>
            <a:r>
              <a:rPr lang="it-IT">
                <a:solidFill>
                  <a:schemeClr val="tx1"/>
                </a:solidFill>
                <a:latin typeface="Calibri"/>
                <a:ea typeface="Microsoft YaHei"/>
                <a:cs typeface="Calibri"/>
              </a:rPr>
              <a:t> to put </a:t>
            </a:r>
            <a:r>
              <a:rPr lang="it-IT" err="1">
                <a:solidFill>
                  <a:schemeClr val="tx1"/>
                </a:solidFill>
                <a:latin typeface="Calibri"/>
                <a:ea typeface="Microsoft YaHei"/>
                <a:cs typeface="Calibri"/>
              </a:rPr>
              <a:t>your</a:t>
            </a:r>
            <a:r>
              <a:rPr lang="it-IT">
                <a:solidFill>
                  <a:schemeClr val="tx1"/>
                </a:solidFill>
                <a:latin typeface="Calibri"/>
                <a:ea typeface="Microsoft YaHei"/>
                <a:cs typeface="Calibri"/>
              </a:rPr>
              <a:t> model in production and monitor</a:t>
            </a:r>
            <a:endParaRPr lang="it-IT">
              <a:solidFill>
                <a:schemeClr val="tx1"/>
              </a:solidFill>
              <a:cs typeface="Calibri"/>
            </a:endParaRPr>
          </a:p>
          <a:p>
            <a:r>
              <a:rPr lang="it-IT" err="1">
                <a:solidFill>
                  <a:schemeClr val="tx1"/>
                </a:solidFill>
                <a:latin typeface="Calibri"/>
                <a:ea typeface="Microsoft YaHei"/>
                <a:cs typeface="Calibri"/>
              </a:rPr>
              <a:t>how</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well</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it</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performs</a:t>
            </a:r>
            <a:r>
              <a:rPr lang="it-IT">
                <a:solidFill>
                  <a:schemeClr val="tx1"/>
                </a:solidFill>
                <a:latin typeface="Calibri"/>
                <a:ea typeface="Microsoft YaHei"/>
                <a:cs typeface="Calibri"/>
              </a:rPr>
              <a:t>.</a:t>
            </a:r>
          </a:p>
          <a:p>
            <a:endParaRPr lang="it-IT">
              <a:solidFill>
                <a:schemeClr val="tx1"/>
              </a:solidFill>
              <a:cs typeface="Calibri"/>
            </a:endParaRPr>
          </a:p>
          <a:p>
            <a:r>
              <a:rPr lang="it-IT">
                <a:solidFill>
                  <a:schemeClr val="tx1"/>
                </a:solidFill>
                <a:latin typeface="Calibri"/>
                <a:ea typeface="Microsoft YaHei"/>
                <a:cs typeface="Calibri"/>
              </a:rPr>
              <a:t>A </a:t>
            </a:r>
            <a:r>
              <a:rPr lang="it-IT" err="1">
                <a:solidFill>
                  <a:schemeClr val="tx1"/>
                </a:solidFill>
                <a:latin typeface="Calibri"/>
                <a:ea typeface="Microsoft YaHei"/>
                <a:cs typeface="Calibri"/>
              </a:rPr>
              <a:t>better</a:t>
            </a:r>
            <a:r>
              <a:rPr lang="it-IT">
                <a:solidFill>
                  <a:schemeClr val="tx1"/>
                </a:solidFill>
                <a:latin typeface="Calibri"/>
                <a:ea typeface="Microsoft YaHei"/>
                <a:cs typeface="Calibri"/>
              </a:rPr>
              <a:t> option </a:t>
            </a:r>
            <a:r>
              <a:rPr lang="it-IT" err="1">
                <a:solidFill>
                  <a:schemeClr val="tx1"/>
                </a:solidFill>
                <a:latin typeface="Calibri"/>
                <a:ea typeface="Microsoft YaHei"/>
                <a:cs typeface="Calibri"/>
              </a:rPr>
              <a:t>is</a:t>
            </a:r>
            <a:r>
              <a:rPr lang="it-IT">
                <a:solidFill>
                  <a:schemeClr val="tx1"/>
                </a:solidFill>
                <a:latin typeface="Calibri"/>
                <a:ea typeface="Microsoft YaHei"/>
                <a:cs typeface="Calibri"/>
              </a:rPr>
              <a:t> to split </a:t>
            </a:r>
            <a:r>
              <a:rPr lang="it-IT" err="1">
                <a:solidFill>
                  <a:schemeClr val="tx1"/>
                </a:solidFill>
                <a:latin typeface="Calibri"/>
                <a:ea typeface="Microsoft YaHei"/>
                <a:cs typeface="Calibri"/>
              </a:rPr>
              <a:t>your</a:t>
            </a:r>
            <a:r>
              <a:rPr lang="it-IT">
                <a:solidFill>
                  <a:schemeClr val="tx1"/>
                </a:solidFill>
                <a:latin typeface="Calibri"/>
                <a:ea typeface="Microsoft YaHei"/>
                <a:cs typeface="Calibri"/>
              </a:rPr>
              <a:t> data </a:t>
            </a:r>
            <a:r>
              <a:rPr lang="it-IT" err="1">
                <a:solidFill>
                  <a:schemeClr val="tx1"/>
                </a:solidFill>
                <a:latin typeface="Calibri"/>
                <a:ea typeface="Microsoft YaHei"/>
                <a:cs typeface="Calibri"/>
              </a:rPr>
              <a:t>into</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two</a:t>
            </a:r>
            <a:r>
              <a:rPr lang="it-IT">
                <a:solidFill>
                  <a:schemeClr val="tx1"/>
                </a:solidFill>
                <a:latin typeface="Calibri"/>
                <a:ea typeface="Microsoft YaHei"/>
                <a:cs typeface="Calibri"/>
              </a:rPr>
              <a:t> sets: the training set and the test set. </a:t>
            </a:r>
          </a:p>
          <a:p>
            <a:endParaRPr lang="it-IT">
              <a:solidFill>
                <a:schemeClr val="tx1"/>
              </a:solidFill>
              <a:latin typeface="Calibri"/>
              <a:ea typeface="Microsoft YaHei"/>
              <a:cs typeface="Calibri"/>
            </a:endParaRPr>
          </a:p>
          <a:p>
            <a:r>
              <a:rPr lang="it-IT" err="1">
                <a:solidFill>
                  <a:schemeClr val="tx1"/>
                </a:solidFill>
                <a:latin typeface="Calibri"/>
                <a:ea typeface="Microsoft YaHei"/>
                <a:cs typeface="Calibri"/>
              </a:rPr>
              <a:t>As</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these</a:t>
            </a:r>
            <a:r>
              <a:rPr lang="it-IT">
                <a:solidFill>
                  <a:schemeClr val="tx1"/>
                </a:solidFill>
                <a:latin typeface="Calibri"/>
                <a:ea typeface="Microsoft YaHei"/>
                <a:cs typeface="Calibri"/>
              </a:rPr>
              <a:t> names </a:t>
            </a:r>
            <a:r>
              <a:rPr lang="it-IT" err="1">
                <a:solidFill>
                  <a:schemeClr val="tx1"/>
                </a:solidFill>
                <a:latin typeface="Calibri"/>
                <a:ea typeface="Microsoft YaHei"/>
                <a:cs typeface="Calibri"/>
              </a:rPr>
              <a:t>imply</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you</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train</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your</a:t>
            </a:r>
            <a:r>
              <a:rPr lang="it-IT">
                <a:solidFill>
                  <a:schemeClr val="tx1"/>
                </a:solidFill>
                <a:latin typeface="Calibri"/>
                <a:ea typeface="Microsoft YaHei"/>
                <a:cs typeface="Calibri"/>
              </a:rPr>
              <a:t> model </a:t>
            </a:r>
            <a:r>
              <a:rPr lang="it-IT" err="1">
                <a:solidFill>
                  <a:schemeClr val="tx1"/>
                </a:solidFill>
                <a:latin typeface="Calibri"/>
                <a:ea typeface="Microsoft YaHei"/>
                <a:cs typeface="Calibri"/>
              </a:rPr>
              <a:t>using</a:t>
            </a:r>
            <a:r>
              <a:rPr lang="it-IT">
                <a:solidFill>
                  <a:schemeClr val="tx1"/>
                </a:solidFill>
                <a:latin typeface="Calibri"/>
                <a:ea typeface="Microsoft YaHei"/>
                <a:cs typeface="Calibri"/>
              </a:rPr>
              <a:t> the training set, and </a:t>
            </a:r>
            <a:r>
              <a:rPr lang="it-IT" err="1">
                <a:solidFill>
                  <a:schemeClr val="tx1"/>
                </a:solidFill>
                <a:latin typeface="Calibri"/>
                <a:ea typeface="Microsoft YaHei"/>
                <a:cs typeface="Calibri"/>
              </a:rPr>
              <a:t>you</a:t>
            </a:r>
            <a:r>
              <a:rPr lang="it-IT">
                <a:solidFill>
                  <a:schemeClr val="tx1"/>
                </a:solidFill>
                <a:latin typeface="Calibri"/>
                <a:ea typeface="Microsoft YaHei"/>
                <a:cs typeface="Calibri"/>
              </a:rPr>
              <a:t> test </a:t>
            </a:r>
            <a:r>
              <a:rPr lang="it-IT" err="1">
                <a:solidFill>
                  <a:schemeClr val="tx1"/>
                </a:solidFill>
                <a:latin typeface="Calibri"/>
                <a:ea typeface="Microsoft YaHei"/>
                <a:cs typeface="Calibri"/>
              </a:rPr>
              <a:t>it</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using</a:t>
            </a:r>
            <a:r>
              <a:rPr lang="it-IT">
                <a:solidFill>
                  <a:schemeClr val="tx1"/>
                </a:solidFill>
                <a:latin typeface="Calibri"/>
                <a:ea typeface="Microsoft YaHei"/>
                <a:cs typeface="Calibri"/>
              </a:rPr>
              <a:t> the test set.</a:t>
            </a:r>
          </a:p>
          <a:p>
            <a:endParaRPr lang="it-IT">
              <a:solidFill>
                <a:schemeClr val="tx1"/>
              </a:solidFill>
              <a:latin typeface="Calibri"/>
              <a:ea typeface="Microsoft YaHei"/>
              <a:cs typeface="Calibri"/>
            </a:endParaRPr>
          </a:p>
          <a:p>
            <a:r>
              <a:rPr lang="en-US">
                <a:solidFill>
                  <a:schemeClr val="tx1"/>
                </a:solidFill>
                <a:latin typeface="Calibri"/>
                <a:ea typeface="Microsoft YaHei"/>
                <a:cs typeface="Times New Roman"/>
              </a:rPr>
              <a:t>If the training error is low (i.e., your model makes few mistakes on the training set) but the generalization error is high, it means that your model is overfitting the training data.</a:t>
            </a:r>
            <a:endParaRPr lang="it-IT">
              <a:solidFill>
                <a:schemeClr val="tx1"/>
              </a:solidFill>
              <a:latin typeface="Calibri"/>
              <a:cs typeface="Arial"/>
            </a:endParaRPr>
          </a:p>
        </p:txBody>
      </p:sp>
    </p:spTree>
    <p:extLst>
      <p:ext uri="{BB962C8B-B14F-4D97-AF65-F5344CB8AC3E}">
        <p14:creationId xmlns:p14="http://schemas.microsoft.com/office/powerpoint/2010/main" val="2092943925"/>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9809584"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US" sz="4000"/>
              <a:t>Hyperparameter Tuning and Model Selection</a:t>
            </a:r>
            <a:endParaRPr lang="it-IT" altLang="it-IT" sz="4000" b="1">
              <a:solidFill>
                <a:srgbClr val="3B3838"/>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19</a:t>
            </a:fld>
            <a:endParaRPr lang="it-IT" altLang="it-IT"/>
          </a:p>
        </p:txBody>
      </p:sp>
      <p:sp>
        <p:nvSpPr>
          <p:cNvPr id="2" name="CasellaDiTesto 1">
            <a:extLst>
              <a:ext uri="{FF2B5EF4-FFF2-40B4-BE49-F238E27FC236}">
                <a16:creationId xmlns:a16="http://schemas.microsoft.com/office/drawing/2014/main" id="{8937C226-9B78-4B0F-4A21-3DD7ACFF06AD}"/>
              </a:ext>
            </a:extLst>
          </p:cNvPr>
          <p:cNvSpPr txBox="1"/>
          <p:nvPr/>
        </p:nvSpPr>
        <p:spPr>
          <a:xfrm>
            <a:off x="294880" y="1007806"/>
            <a:ext cx="1152894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it-IT">
                <a:solidFill>
                  <a:schemeClr val="tx1"/>
                </a:solidFill>
                <a:latin typeface="Calibri"/>
                <a:ea typeface="Microsoft YaHei"/>
                <a:cs typeface="Calibri"/>
              </a:rPr>
              <a:t>A </a:t>
            </a:r>
            <a:r>
              <a:rPr lang="it-IT" err="1">
                <a:solidFill>
                  <a:schemeClr val="tx1"/>
                </a:solidFill>
                <a:latin typeface="Calibri"/>
                <a:ea typeface="Microsoft YaHei"/>
                <a:cs typeface="Calibri"/>
              </a:rPr>
              <a:t>hyperparameter</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is</a:t>
            </a:r>
            <a:r>
              <a:rPr lang="it-IT">
                <a:solidFill>
                  <a:schemeClr val="tx1"/>
                </a:solidFill>
                <a:latin typeface="Calibri"/>
                <a:ea typeface="Microsoft YaHei"/>
                <a:cs typeface="Calibri"/>
              </a:rPr>
              <a:t> </a:t>
            </a:r>
            <a:r>
              <a:rPr lang="it-IT" b="1">
                <a:solidFill>
                  <a:schemeClr val="tx1"/>
                </a:solidFill>
                <a:latin typeface="Calibri"/>
                <a:ea typeface="Microsoft YaHei"/>
                <a:cs typeface="Calibri"/>
              </a:rPr>
              <a:t>a machine learning </a:t>
            </a:r>
            <a:r>
              <a:rPr lang="it-IT" b="1" err="1">
                <a:solidFill>
                  <a:schemeClr val="tx1"/>
                </a:solidFill>
                <a:latin typeface="Calibri"/>
                <a:ea typeface="Microsoft YaHei"/>
                <a:cs typeface="Calibri"/>
              </a:rPr>
              <a:t>parameter</a:t>
            </a:r>
            <a:r>
              <a:rPr lang="it-IT" b="1">
                <a:solidFill>
                  <a:schemeClr val="tx1"/>
                </a:solidFill>
                <a:latin typeface="Calibri"/>
                <a:ea typeface="Microsoft YaHei"/>
                <a:cs typeface="Calibri"/>
              </a:rPr>
              <a:t> </a:t>
            </a:r>
            <a:r>
              <a:rPr lang="it-IT" b="1" err="1">
                <a:solidFill>
                  <a:schemeClr val="tx1"/>
                </a:solidFill>
                <a:latin typeface="Calibri"/>
                <a:ea typeface="Microsoft YaHei"/>
                <a:cs typeface="Calibri"/>
              </a:rPr>
              <a:t>whose</a:t>
            </a:r>
            <a:r>
              <a:rPr lang="it-IT" b="1">
                <a:solidFill>
                  <a:schemeClr val="tx1"/>
                </a:solidFill>
                <a:latin typeface="Calibri"/>
                <a:ea typeface="Microsoft YaHei"/>
                <a:cs typeface="Calibri"/>
              </a:rPr>
              <a:t> </a:t>
            </a:r>
            <a:r>
              <a:rPr lang="it-IT" b="1" err="1">
                <a:solidFill>
                  <a:schemeClr val="tx1"/>
                </a:solidFill>
                <a:latin typeface="Calibri"/>
                <a:ea typeface="Microsoft YaHei"/>
                <a:cs typeface="Calibri"/>
              </a:rPr>
              <a:t>value</a:t>
            </a:r>
            <a:r>
              <a:rPr lang="it-IT" b="1">
                <a:solidFill>
                  <a:schemeClr val="tx1"/>
                </a:solidFill>
                <a:latin typeface="Calibri"/>
                <a:ea typeface="Microsoft YaHei"/>
                <a:cs typeface="Calibri"/>
              </a:rPr>
              <a:t> </a:t>
            </a:r>
            <a:r>
              <a:rPr lang="it-IT" b="1" err="1">
                <a:solidFill>
                  <a:schemeClr val="tx1"/>
                </a:solidFill>
                <a:latin typeface="Calibri"/>
                <a:ea typeface="Microsoft YaHei"/>
                <a:cs typeface="Calibri"/>
              </a:rPr>
              <a:t>is</a:t>
            </a:r>
            <a:r>
              <a:rPr lang="it-IT" b="1">
                <a:solidFill>
                  <a:schemeClr val="tx1"/>
                </a:solidFill>
                <a:latin typeface="Calibri"/>
                <a:ea typeface="Microsoft YaHei"/>
                <a:cs typeface="Calibri"/>
              </a:rPr>
              <a:t> </a:t>
            </a:r>
            <a:r>
              <a:rPr lang="it-IT" b="1" err="1">
                <a:solidFill>
                  <a:schemeClr val="tx1"/>
                </a:solidFill>
                <a:latin typeface="Calibri"/>
                <a:ea typeface="Microsoft YaHei"/>
                <a:cs typeface="Calibri"/>
              </a:rPr>
              <a:t>chosen</a:t>
            </a:r>
            <a:r>
              <a:rPr lang="it-IT" b="1">
                <a:solidFill>
                  <a:schemeClr val="tx1"/>
                </a:solidFill>
                <a:latin typeface="Calibri"/>
                <a:ea typeface="Microsoft YaHei"/>
                <a:cs typeface="Calibri"/>
              </a:rPr>
              <a:t> </a:t>
            </a:r>
            <a:r>
              <a:rPr lang="it-IT" b="1" err="1">
                <a:solidFill>
                  <a:schemeClr val="tx1"/>
                </a:solidFill>
                <a:latin typeface="Calibri"/>
                <a:ea typeface="Microsoft YaHei"/>
                <a:cs typeface="Calibri"/>
              </a:rPr>
              <a:t>before</a:t>
            </a:r>
            <a:r>
              <a:rPr lang="it-IT" b="1">
                <a:solidFill>
                  <a:schemeClr val="tx1"/>
                </a:solidFill>
                <a:latin typeface="Calibri"/>
                <a:ea typeface="Microsoft YaHei"/>
                <a:cs typeface="Calibri"/>
              </a:rPr>
              <a:t> a learning </a:t>
            </a:r>
            <a:r>
              <a:rPr lang="it-IT" b="1" err="1">
                <a:solidFill>
                  <a:schemeClr val="tx1"/>
                </a:solidFill>
                <a:latin typeface="Calibri"/>
                <a:ea typeface="Microsoft YaHei"/>
                <a:cs typeface="Calibri"/>
              </a:rPr>
              <a:t>algorithm</a:t>
            </a:r>
            <a:r>
              <a:rPr lang="it-IT" b="1">
                <a:solidFill>
                  <a:schemeClr val="tx1"/>
                </a:solidFill>
                <a:latin typeface="Calibri"/>
                <a:ea typeface="Microsoft YaHei"/>
                <a:cs typeface="Calibri"/>
              </a:rPr>
              <a:t> </a:t>
            </a:r>
            <a:r>
              <a:rPr lang="it-IT" b="1" err="1">
                <a:solidFill>
                  <a:schemeClr val="tx1"/>
                </a:solidFill>
                <a:latin typeface="Calibri"/>
                <a:ea typeface="Microsoft YaHei"/>
                <a:cs typeface="Calibri"/>
              </a:rPr>
              <a:t>is</a:t>
            </a:r>
            <a:r>
              <a:rPr lang="it-IT" b="1">
                <a:solidFill>
                  <a:schemeClr val="tx1"/>
                </a:solidFill>
                <a:latin typeface="Calibri"/>
                <a:ea typeface="Microsoft YaHei"/>
                <a:cs typeface="Calibri"/>
              </a:rPr>
              <a:t> </a:t>
            </a:r>
            <a:r>
              <a:rPr lang="it-IT" b="1" err="1">
                <a:solidFill>
                  <a:schemeClr val="tx1"/>
                </a:solidFill>
                <a:latin typeface="Calibri"/>
                <a:ea typeface="Microsoft YaHei"/>
                <a:cs typeface="Calibri"/>
              </a:rPr>
              <a:t>trained</a:t>
            </a:r>
            <a:r>
              <a:rPr lang="it-IT">
                <a:solidFill>
                  <a:schemeClr val="tx1"/>
                </a:solidFill>
                <a:latin typeface="Calibri"/>
                <a:ea typeface="Microsoft YaHei"/>
                <a:cs typeface="Calibri"/>
              </a:rPr>
              <a:t>.</a:t>
            </a:r>
            <a:endParaRPr lang="it-IT">
              <a:solidFill>
                <a:schemeClr val="tx1"/>
              </a:solidFill>
              <a:cs typeface="Calibri" panose="020F0502020204030204" pitchFamily="34" charset="0"/>
            </a:endParaRPr>
          </a:p>
          <a:p>
            <a:pPr marL="342900" indent="-342900">
              <a:buAutoNum type="arabicPeriod"/>
            </a:pPr>
            <a:r>
              <a:rPr lang="it-IT" err="1">
                <a:solidFill>
                  <a:srgbClr val="242424"/>
                </a:solidFill>
                <a:latin typeface="Calibri"/>
                <a:ea typeface="Microsoft YaHei"/>
                <a:cs typeface="Calibri"/>
              </a:rPr>
              <a:t>Hyperparameters</a:t>
            </a:r>
            <a:r>
              <a:rPr lang="it-IT">
                <a:solidFill>
                  <a:srgbClr val="242424"/>
                </a:solidFill>
                <a:latin typeface="Calibri"/>
                <a:ea typeface="Microsoft YaHei"/>
                <a:cs typeface="Calibri"/>
              </a:rPr>
              <a:t> are </a:t>
            </a:r>
            <a:r>
              <a:rPr lang="it-IT" err="1">
                <a:solidFill>
                  <a:srgbClr val="242424"/>
                </a:solidFill>
                <a:latin typeface="Calibri"/>
                <a:ea typeface="Microsoft YaHei"/>
                <a:cs typeface="Calibri"/>
              </a:rPr>
              <a:t>parameters</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whose</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values</a:t>
            </a:r>
            <a:r>
              <a:rPr lang="it-IT">
                <a:solidFill>
                  <a:srgbClr val="242424"/>
                </a:solidFill>
                <a:latin typeface="Calibri"/>
                <a:ea typeface="Microsoft YaHei"/>
                <a:cs typeface="Calibri"/>
              </a:rPr>
              <a:t> control the learning </a:t>
            </a:r>
            <a:r>
              <a:rPr lang="it-IT" err="1">
                <a:solidFill>
                  <a:srgbClr val="242424"/>
                </a:solidFill>
                <a:latin typeface="Calibri"/>
                <a:ea typeface="Microsoft YaHei"/>
                <a:cs typeface="Calibri"/>
              </a:rPr>
              <a:t>process</a:t>
            </a:r>
            <a:r>
              <a:rPr lang="it-IT">
                <a:solidFill>
                  <a:srgbClr val="242424"/>
                </a:solidFill>
                <a:latin typeface="Calibri"/>
                <a:ea typeface="Microsoft YaHei"/>
                <a:cs typeface="Calibri"/>
              </a:rPr>
              <a:t> and determine the </a:t>
            </a:r>
            <a:r>
              <a:rPr lang="it-IT" err="1">
                <a:solidFill>
                  <a:srgbClr val="242424"/>
                </a:solidFill>
                <a:latin typeface="Calibri"/>
                <a:ea typeface="Microsoft YaHei"/>
                <a:cs typeface="Calibri"/>
              </a:rPr>
              <a:t>values</a:t>
            </a:r>
            <a:r>
              <a:rPr lang="it-IT">
                <a:solidFill>
                  <a:srgbClr val="242424"/>
                </a:solidFill>
                <a:latin typeface="Calibri"/>
                <a:ea typeface="Microsoft YaHei"/>
                <a:cs typeface="Calibri"/>
              </a:rPr>
              <a:t> of model </a:t>
            </a:r>
            <a:r>
              <a:rPr lang="it-IT" err="1">
                <a:solidFill>
                  <a:srgbClr val="242424"/>
                </a:solidFill>
                <a:latin typeface="Calibri"/>
                <a:ea typeface="Microsoft YaHei"/>
                <a:cs typeface="Calibri"/>
              </a:rPr>
              <a:t>parameters</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that</a:t>
            </a:r>
            <a:r>
              <a:rPr lang="it-IT">
                <a:solidFill>
                  <a:srgbClr val="242424"/>
                </a:solidFill>
                <a:latin typeface="Calibri"/>
                <a:ea typeface="Microsoft YaHei"/>
                <a:cs typeface="Calibri"/>
              </a:rPr>
              <a:t> a learning </a:t>
            </a:r>
            <a:r>
              <a:rPr lang="it-IT" err="1">
                <a:solidFill>
                  <a:srgbClr val="242424"/>
                </a:solidFill>
                <a:latin typeface="Calibri"/>
                <a:ea typeface="Microsoft YaHei"/>
                <a:cs typeface="Calibri"/>
              </a:rPr>
              <a:t>algorithm</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ends</a:t>
            </a:r>
            <a:r>
              <a:rPr lang="it-IT">
                <a:solidFill>
                  <a:srgbClr val="242424"/>
                </a:solidFill>
                <a:latin typeface="Calibri"/>
                <a:ea typeface="Microsoft YaHei"/>
                <a:cs typeface="Calibri"/>
              </a:rPr>
              <a:t> up learning. The </a:t>
            </a:r>
            <a:r>
              <a:rPr lang="it-IT" err="1">
                <a:solidFill>
                  <a:srgbClr val="242424"/>
                </a:solidFill>
                <a:latin typeface="Calibri"/>
                <a:ea typeface="Microsoft YaHei"/>
                <a:cs typeface="Calibri"/>
              </a:rPr>
              <a:t>prefix</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hyper</a:t>
            </a:r>
            <a:r>
              <a:rPr lang="it-IT">
                <a:solidFill>
                  <a:srgbClr val="242424"/>
                </a:solidFill>
                <a:latin typeface="Calibri"/>
                <a:ea typeface="Microsoft YaHei"/>
                <a:cs typeface="Calibri"/>
              </a:rPr>
              <a:t>_’ </a:t>
            </a:r>
            <a:r>
              <a:rPr lang="it-IT" err="1">
                <a:solidFill>
                  <a:srgbClr val="242424"/>
                </a:solidFill>
                <a:latin typeface="Calibri"/>
                <a:ea typeface="Microsoft YaHei"/>
                <a:cs typeface="Calibri"/>
              </a:rPr>
              <a:t>suggests</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that</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they</a:t>
            </a:r>
            <a:r>
              <a:rPr lang="it-IT">
                <a:solidFill>
                  <a:srgbClr val="242424"/>
                </a:solidFill>
                <a:latin typeface="Calibri"/>
                <a:ea typeface="Microsoft YaHei"/>
                <a:cs typeface="Calibri"/>
              </a:rPr>
              <a:t> are ‘top-</a:t>
            </a:r>
            <a:r>
              <a:rPr lang="it-IT" err="1">
                <a:solidFill>
                  <a:srgbClr val="242424"/>
                </a:solidFill>
                <a:latin typeface="Calibri"/>
                <a:ea typeface="Microsoft YaHei"/>
                <a:cs typeface="Calibri"/>
              </a:rPr>
              <a:t>level</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parameters</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that</a:t>
            </a:r>
            <a:r>
              <a:rPr lang="it-IT">
                <a:solidFill>
                  <a:srgbClr val="242424"/>
                </a:solidFill>
                <a:latin typeface="Calibri"/>
                <a:ea typeface="Microsoft YaHei"/>
                <a:cs typeface="Calibri"/>
              </a:rPr>
              <a:t> control the learning </a:t>
            </a:r>
            <a:r>
              <a:rPr lang="it-IT" err="1">
                <a:solidFill>
                  <a:srgbClr val="242424"/>
                </a:solidFill>
                <a:latin typeface="Calibri"/>
                <a:ea typeface="Microsoft YaHei"/>
                <a:cs typeface="Calibri"/>
              </a:rPr>
              <a:t>process</a:t>
            </a:r>
            <a:r>
              <a:rPr lang="it-IT">
                <a:solidFill>
                  <a:srgbClr val="242424"/>
                </a:solidFill>
                <a:latin typeface="Calibri"/>
                <a:ea typeface="Microsoft YaHei"/>
                <a:cs typeface="Calibri"/>
              </a:rPr>
              <a:t> and the model </a:t>
            </a:r>
            <a:r>
              <a:rPr lang="it-IT" err="1">
                <a:solidFill>
                  <a:srgbClr val="242424"/>
                </a:solidFill>
                <a:latin typeface="Calibri"/>
                <a:ea typeface="Microsoft YaHei"/>
                <a:cs typeface="Calibri"/>
              </a:rPr>
              <a:t>parameters</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that</a:t>
            </a:r>
            <a:r>
              <a:rPr lang="it-IT">
                <a:solidFill>
                  <a:srgbClr val="242424"/>
                </a:solidFill>
                <a:latin typeface="Calibri"/>
                <a:ea typeface="Microsoft YaHei"/>
                <a:cs typeface="Calibri"/>
              </a:rPr>
              <a:t> </a:t>
            </a:r>
            <a:r>
              <a:rPr lang="it-IT" err="1">
                <a:solidFill>
                  <a:srgbClr val="242424"/>
                </a:solidFill>
                <a:latin typeface="Calibri"/>
                <a:ea typeface="Microsoft YaHei"/>
                <a:cs typeface="Calibri"/>
              </a:rPr>
              <a:t>result</a:t>
            </a:r>
            <a:r>
              <a:rPr lang="it-IT">
                <a:solidFill>
                  <a:srgbClr val="242424"/>
                </a:solidFill>
                <a:latin typeface="Calibri"/>
                <a:ea typeface="Microsoft YaHei"/>
                <a:cs typeface="Calibri"/>
              </a:rPr>
              <a:t> from </a:t>
            </a:r>
            <a:r>
              <a:rPr lang="it-IT" err="1">
                <a:solidFill>
                  <a:srgbClr val="242424"/>
                </a:solidFill>
                <a:latin typeface="Calibri"/>
                <a:ea typeface="Microsoft YaHei"/>
                <a:cs typeface="Calibri"/>
              </a:rPr>
              <a:t>it</a:t>
            </a:r>
            <a:r>
              <a:rPr lang="it-IT">
                <a:solidFill>
                  <a:srgbClr val="242424"/>
                </a:solidFill>
                <a:latin typeface="Calibri"/>
                <a:ea typeface="Microsoft YaHei"/>
                <a:cs typeface="Calibri"/>
              </a:rPr>
              <a:t>.</a:t>
            </a:r>
            <a:endParaRPr lang="it-IT">
              <a:solidFill>
                <a:schemeClr val="tx1"/>
              </a:solidFill>
              <a:cs typeface="Calibri"/>
            </a:endParaRPr>
          </a:p>
          <a:p>
            <a:pPr marL="342900" indent="-342900">
              <a:buAutoNum type="arabicPeriod"/>
            </a:pPr>
            <a:r>
              <a:rPr lang="it-IT" dirty="0" err="1">
                <a:solidFill>
                  <a:schemeClr val="tx1"/>
                </a:solidFill>
                <a:latin typeface="Calibri"/>
                <a:ea typeface="Microsoft YaHei"/>
                <a:cs typeface="Calibri"/>
              </a:rPr>
              <a:t>Hyperparameters</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should</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not</a:t>
            </a:r>
            <a:r>
              <a:rPr lang="it-IT" dirty="0">
                <a:solidFill>
                  <a:schemeClr val="tx1"/>
                </a:solidFill>
                <a:latin typeface="Calibri"/>
                <a:ea typeface="Microsoft YaHei"/>
                <a:cs typeface="Calibri"/>
              </a:rPr>
              <a:t> be </a:t>
            </a:r>
            <a:r>
              <a:rPr lang="it-IT" dirty="0" err="1">
                <a:solidFill>
                  <a:schemeClr val="tx1"/>
                </a:solidFill>
                <a:latin typeface="Calibri"/>
                <a:ea typeface="Microsoft YaHei"/>
                <a:cs typeface="Calibri"/>
              </a:rPr>
              <a:t>confused</a:t>
            </a:r>
            <a:r>
              <a:rPr lang="it-IT" dirty="0">
                <a:solidFill>
                  <a:schemeClr val="tx1"/>
                </a:solidFill>
                <a:latin typeface="Calibri"/>
                <a:ea typeface="Microsoft YaHei"/>
                <a:cs typeface="Calibri"/>
              </a:rPr>
              <a:t> with </a:t>
            </a:r>
            <a:r>
              <a:rPr lang="it-IT" dirty="0" err="1">
                <a:solidFill>
                  <a:schemeClr val="tx1"/>
                </a:solidFill>
                <a:latin typeface="Calibri"/>
                <a:ea typeface="Microsoft YaHei"/>
                <a:cs typeface="Calibri"/>
              </a:rPr>
              <a:t>parameters</a:t>
            </a:r>
            <a:r>
              <a:rPr lang="it-IT" dirty="0">
                <a:solidFill>
                  <a:schemeClr val="tx1"/>
                </a:solidFill>
                <a:latin typeface="Calibri"/>
                <a:ea typeface="Microsoft YaHei"/>
                <a:cs typeface="Calibri"/>
              </a:rPr>
              <a:t>. In machine learning, the label </a:t>
            </a:r>
            <a:r>
              <a:rPr lang="it-IT" dirty="0" err="1">
                <a:solidFill>
                  <a:schemeClr val="tx1"/>
                </a:solidFill>
                <a:latin typeface="Calibri"/>
                <a:ea typeface="Microsoft YaHei"/>
                <a:cs typeface="Calibri"/>
              </a:rPr>
              <a:t>parameter</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is</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used</a:t>
            </a:r>
            <a:r>
              <a:rPr lang="it-IT" dirty="0">
                <a:solidFill>
                  <a:schemeClr val="tx1"/>
                </a:solidFill>
                <a:latin typeface="Calibri"/>
                <a:ea typeface="Microsoft YaHei"/>
                <a:cs typeface="Calibri"/>
              </a:rPr>
              <a:t> to </a:t>
            </a:r>
            <a:r>
              <a:rPr lang="it-IT" dirty="0" err="1">
                <a:solidFill>
                  <a:schemeClr val="tx1"/>
                </a:solidFill>
                <a:latin typeface="Calibri"/>
                <a:ea typeface="Microsoft YaHei"/>
                <a:cs typeface="Calibri"/>
              </a:rPr>
              <a:t>identify</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variables</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whose</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values</a:t>
            </a:r>
            <a:r>
              <a:rPr lang="it-IT" dirty="0">
                <a:solidFill>
                  <a:schemeClr val="tx1"/>
                </a:solidFill>
                <a:latin typeface="Calibri"/>
                <a:ea typeface="Microsoft YaHei"/>
                <a:cs typeface="Calibri"/>
              </a:rPr>
              <a:t> are </a:t>
            </a:r>
            <a:r>
              <a:rPr lang="it-IT" dirty="0" err="1">
                <a:solidFill>
                  <a:schemeClr val="tx1"/>
                </a:solidFill>
                <a:latin typeface="Calibri"/>
                <a:ea typeface="Microsoft YaHei"/>
                <a:cs typeface="Calibri"/>
              </a:rPr>
              <a:t>learned</a:t>
            </a:r>
            <a:r>
              <a:rPr lang="it-IT" dirty="0">
                <a:solidFill>
                  <a:schemeClr val="tx1"/>
                </a:solidFill>
                <a:latin typeface="Calibri"/>
                <a:ea typeface="Microsoft YaHei"/>
                <a:cs typeface="Calibri"/>
              </a:rPr>
              <a:t> </a:t>
            </a:r>
            <a:r>
              <a:rPr lang="it-IT" dirty="0" err="1">
                <a:solidFill>
                  <a:schemeClr val="tx1"/>
                </a:solidFill>
                <a:latin typeface="Calibri"/>
                <a:ea typeface="Microsoft YaHei"/>
                <a:cs typeface="Calibri"/>
              </a:rPr>
              <a:t>during</a:t>
            </a:r>
            <a:r>
              <a:rPr lang="it-IT" dirty="0">
                <a:solidFill>
                  <a:schemeClr val="tx1"/>
                </a:solidFill>
                <a:latin typeface="Calibri"/>
                <a:ea typeface="Microsoft YaHei"/>
                <a:cs typeface="Calibri"/>
              </a:rPr>
              <a:t> training</a:t>
            </a:r>
            <a:endParaRPr lang="it-IT" dirty="0">
              <a:solidFill>
                <a:schemeClr val="tx1"/>
              </a:solidFill>
              <a:cs typeface="Calibri"/>
            </a:endParaRPr>
          </a:p>
        </p:txBody>
      </p:sp>
      <p:sp>
        <p:nvSpPr>
          <p:cNvPr id="3" name="CasellaDiTesto 2">
            <a:extLst>
              <a:ext uri="{FF2B5EF4-FFF2-40B4-BE49-F238E27FC236}">
                <a16:creationId xmlns:a16="http://schemas.microsoft.com/office/drawing/2014/main" id="{E10F867B-54B5-C6D9-B628-DA24779D79FA}"/>
              </a:ext>
            </a:extLst>
          </p:cNvPr>
          <p:cNvSpPr txBox="1"/>
          <p:nvPr/>
        </p:nvSpPr>
        <p:spPr>
          <a:xfrm>
            <a:off x="921621" y="3121740"/>
            <a:ext cx="88984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endParaRPr lang="it-IT">
              <a:solidFill>
                <a:schemeClr val="tx1"/>
              </a:solidFill>
              <a:cs typeface="Calibri"/>
            </a:endParaRPr>
          </a:p>
        </p:txBody>
      </p:sp>
      <p:sp>
        <p:nvSpPr>
          <p:cNvPr id="5" name="CasellaDiTesto 4">
            <a:extLst>
              <a:ext uri="{FF2B5EF4-FFF2-40B4-BE49-F238E27FC236}">
                <a16:creationId xmlns:a16="http://schemas.microsoft.com/office/drawing/2014/main" id="{6BEBFB0A-8A9A-D01C-32AF-BFC562B642E1}"/>
              </a:ext>
            </a:extLst>
          </p:cNvPr>
          <p:cNvSpPr txBox="1"/>
          <p:nvPr/>
        </p:nvSpPr>
        <p:spPr>
          <a:xfrm>
            <a:off x="638888" y="2814482"/>
            <a:ext cx="8898474"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20603050405020304" pitchFamily="18" charset="0"/>
              <a:buChar char="•"/>
            </a:pPr>
            <a:r>
              <a:rPr lang="it-IT" sz="1600">
                <a:solidFill>
                  <a:srgbClr val="242424"/>
                </a:solidFill>
                <a:cs typeface="Calibri"/>
              </a:rPr>
              <a:t>Train-test split ratio</a:t>
            </a:r>
            <a:endParaRPr lang="it-IT">
              <a:solidFill>
                <a:srgbClr val="000000"/>
              </a:solidFill>
              <a:cs typeface="Calibri"/>
            </a:endParaRPr>
          </a:p>
          <a:p>
            <a:pPr>
              <a:buFont typeface="Arial" panose="02020603050405020304" pitchFamily="18" charset="0"/>
              <a:buChar char="•"/>
            </a:pPr>
            <a:r>
              <a:rPr lang="it-IT" sz="1600">
                <a:solidFill>
                  <a:srgbClr val="242424"/>
                </a:solidFill>
                <a:cs typeface="Calibri"/>
              </a:rPr>
              <a:t>Learning rate in </a:t>
            </a:r>
            <a:r>
              <a:rPr lang="it-IT" sz="1600" err="1">
                <a:solidFill>
                  <a:srgbClr val="242424"/>
                </a:solidFill>
                <a:cs typeface="Calibri"/>
              </a:rPr>
              <a:t>optimization</a:t>
            </a:r>
            <a:r>
              <a:rPr lang="it-IT" sz="1600">
                <a:solidFill>
                  <a:srgbClr val="242424"/>
                </a:solidFill>
                <a:cs typeface="Calibri"/>
              </a:rPr>
              <a:t> </a:t>
            </a:r>
            <a:r>
              <a:rPr lang="it-IT" sz="1600" err="1">
                <a:solidFill>
                  <a:srgbClr val="242424"/>
                </a:solidFill>
                <a:cs typeface="Calibri"/>
              </a:rPr>
              <a:t>algorithms</a:t>
            </a:r>
            <a:r>
              <a:rPr lang="it-IT" sz="1600">
                <a:solidFill>
                  <a:srgbClr val="242424"/>
                </a:solidFill>
                <a:cs typeface="Calibri"/>
              </a:rPr>
              <a:t> (e.g. </a:t>
            </a:r>
            <a:r>
              <a:rPr lang="it-IT" sz="1600" err="1">
                <a:solidFill>
                  <a:srgbClr val="242424"/>
                </a:solidFill>
                <a:cs typeface="Calibri"/>
              </a:rPr>
              <a:t>gradient</a:t>
            </a:r>
            <a:r>
              <a:rPr lang="it-IT" sz="1600">
                <a:solidFill>
                  <a:srgbClr val="242424"/>
                </a:solidFill>
                <a:cs typeface="Calibri"/>
              </a:rPr>
              <a:t> </a:t>
            </a:r>
            <a:r>
              <a:rPr lang="it-IT" sz="1600" err="1">
                <a:solidFill>
                  <a:srgbClr val="242424"/>
                </a:solidFill>
                <a:cs typeface="Calibri"/>
              </a:rPr>
              <a:t>descent</a:t>
            </a:r>
            <a:r>
              <a:rPr lang="it-IT" sz="1600">
                <a:solidFill>
                  <a:srgbClr val="242424"/>
                </a:solidFill>
                <a:cs typeface="Calibri"/>
              </a:rPr>
              <a:t>)</a:t>
            </a:r>
            <a:endParaRPr lang="it-IT"/>
          </a:p>
          <a:p>
            <a:pPr>
              <a:buFont typeface="Arial" panose="02020603050405020304" pitchFamily="18" charset="0"/>
              <a:buChar char="•"/>
            </a:pPr>
            <a:r>
              <a:rPr lang="it-IT" sz="1600">
                <a:solidFill>
                  <a:srgbClr val="242424"/>
                </a:solidFill>
                <a:latin typeface="Calibri"/>
                <a:ea typeface="Microsoft YaHei"/>
                <a:cs typeface="Calibri"/>
              </a:rPr>
              <a:t>Choice of </a:t>
            </a:r>
            <a:r>
              <a:rPr lang="it-IT" sz="1600" err="1">
                <a:solidFill>
                  <a:srgbClr val="242424"/>
                </a:solidFill>
                <a:latin typeface="Calibri"/>
                <a:ea typeface="Microsoft YaHei"/>
                <a:cs typeface="Calibri"/>
              </a:rPr>
              <a:t>optimization</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algorithm</a:t>
            </a:r>
            <a:r>
              <a:rPr lang="it-IT" sz="1600">
                <a:solidFill>
                  <a:srgbClr val="242424"/>
                </a:solidFill>
                <a:latin typeface="Calibri"/>
                <a:ea typeface="Microsoft YaHei"/>
                <a:cs typeface="Calibri"/>
              </a:rPr>
              <a:t> (e.g., </a:t>
            </a:r>
            <a:r>
              <a:rPr lang="it-IT" sz="1600" err="1">
                <a:solidFill>
                  <a:srgbClr val="242424"/>
                </a:solidFill>
                <a:latin typeface="Calibri"/>
                <a:ea typeface="Microsoft YaHei"/>
                <a:cs typeface="Calibri"/>
              </a:rPr>
              <a:t>gradient</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descent</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stochastic</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gradient</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descent</a:t>
            </a:r>
            <a:r>
              <a:rPr lang="it-IT" sz="1600">
                <a:solidFill>
                  <a:srgbClr val="242424"/>
                </a:solidFill>
                <a:latin typeface="Calibri"/>
                <a:ea typeface="Microsoft YaHei"/>
                <a:cs typeface="Calibri"/>
              </a:rPr>
              <a:t>, or Adam </a:t>
            </a:r>
            <a:r>
              <a:rPr lang="it-IT" sz="1600" err="1">
                <a:solidFill>
                  <a:srgbClr val="242424"/>
                </a:solidFill>
                <a:latin typeface="Calibri"/>
                <a:ea typeface="Microsoft YaHei"/>
                <a:cs typeface="Calibri"/>
              </a:rPr>
              <a:t>optimizer</a:t>
            </a:r>
            <a:r>
              <a:rPr lang="it-IT" sz="1600">
                <a:solidFill>
                  <a:srgbClr val="242424"/>
                </a:solidFill>
                <a:latin typeface="Calibri"/>
                <a:ea typeface="Microsoft YaHei"/>
                <a:cs typeface="Calibri"/>
              </a:rPr>
              <a:t>)</a:t>
            </a:r>
            <a:endParaRPr lang="it-IT">
              <a:latin typeface="Calibri"/>
              <a:ea typeface="Microsoft YaHei"/>
            </a:endParaRPr>
          </a:p>
          <a:p>
            <a:pPr>
              <a:buFont typeface="Arial" panose="02020603050405020304" pitchFamily="18" charset="0"/>
              <a:buChar char="•"/>
            </a:pPr>
            <a:r>
              <a:rPr lang="it-IT" sz="1600">
                <a:solidFill>
                  <a:srgbClr val="242424"/>
                </a:solidFill>
                <a:latin typeface="Calibri"/>
                <a:ea typeface="Microsoft YaHei"/>
                <a:cs typeface="Calibri"/>
              </a:rPr>
              <a:t>Choice of </a:t>
            </a:r>
            <a:r>
              <a:rPr lang="it-IT" sz="1600" err="1">
                <a:solidFill>
                  <a:srgbClr val="242424"/>
                </a:solidFill>
                <a:latin typeface="Calibri"/>
                <a:ea typeface="Microsoft YaHei"/>
                <a:cs typeface="Calibri"/>
              </a:rPr>
              <a:t>activation</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function</a:t>
            </a:r>
            <a:r>
              <a:rPr lang="it-IT" sz="1600">
                <a:solidFill>
                  <a:srgbClr val="242424"/>
                </a:solidFill>
                <a:latin typeface="Calibri"/>
                <a:ea typeface="Microsoft YaHei"/>
                <a:cs typeface="Calibri"/>
              </a:rPr>
              <a:t> in a </a:t>
            </a:r>
            <a:r>
              <a:rPr lang="it-IT" sz="1600" err="1">
                <a:solidFill>
                  <a:srgbClr val="242424"/>
                </a:solidFill>
                <a:latin typeface="Calibri"/>
                <a:ea typeface="Microsoft YaHei"/>
                <a:cs typeface="Calibri"/>
              </a:rPr>
              <a:t>neural</a:t>
            </a:r>
            <a:r>
              <a:rPr lang="it-IT" sz="1600">
                <a:solidFill>
                  <a:srgbClr val="242424"/>
                </a:solidFill>
                <a:latin typeface="Calibri"/>
                <a:ea typeface="Microsoft YaHei"/>
                <a:cs typeface="Calibri"/>
              </a:rPr>
              <a:t> network (</a:t>
            </a:r>
            <a:r>
              <a:rPr lang="it-IT" sz="1600" err="1">
                <a:solidFill>
                  <a:srgbClr val="242424"/>
                </a:solidFill>
                <a:latin typeface="Calibri"/>
                <a:ea typeface="Microsoft YaHei"/>
                <a:cs typeface="Calibri"/>
              </a:rPr>
              <a:t>nn</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layer</a:t>
            </a:r>
            <a:r>
              <a:rPr lang="it-IT" sz="1600">
                <a:solidFill>
                  <a:srgbClr val="242424"/>
                </a:solidFill>
                <a:latin typeface="Calibri"/>
                <a:ea typeface="Microsoft YaHei"/>
                <a:cs typeface="Calibri"/>
              </a:rPr>
              <a:t> (e.g. </a:t>
            </a:r>
            <a:r>
              <a:rPr lang="it-IT" sz="1600" err="1">
                <a:solidFill>
                  <a:srgbClr val="242424"/>
                </a:solidFill>
                <a:latin typeface="Calibri"/>
                <a:ea typeface="Microsoft YaHei"/>
                <a:cs typeface="Calibri"/>
              </a:rPr>
              <a:t>Sigmoid</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ReLU</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Tanh</a:t>
            </a:r>
            <a:r>
              <a:rPr lang="it-IT" sz="1600">
                <a:solidFill>
                  <a:srgbClr val="242424"/>
                </a:solidFill>
                <a:latin typeface="Calibri"/>
                <a:ea typeface="Microsoft YaHei"/>
                <a:cs typeface="Calibri"/>
              </a:rPr>
              <a:t>)</a:t>
            </a:r>
            <a:endParaRPr lang="it-IT">
              <a:latin typeface="Calibri"/>
              <a:ea typeface="Microsoft YaHei"/>
            </a:endParaRPr>
          </a:p>
          <a:p>
            <a:pPr>
              <a:buFont typeface="Arial" panose="02020603050405020304" pitchFamily="18" charset="0"/>
              <a:buChar char="•"/>
            </a:pPr>
            <a:r>
              <a:rPr lang="it-IT" sz="1600">
                <a:solidFill>
                  <a:srgbClr val="242424"/>
                </a:solidFill>
                <a:latin typeface="Calibri"/>
                <a:ea typeface="Microsoft YaHei"/>
                <a:cs typeface="Calibri"/>
              </a:rPr>
              <a:t>The </a:t>
            </a:r>
            <a:r>
              <a:rPr lang="it-IT" sz="1600" err="1">
                <a:solidFill>
                  <a:srgbClr val="242424"/>
                </a:solidFill>
                <a:latin typeface="Calibri"/>
                <a:ea typeface="Microsoft YaHei"/>
                <a:cs typeface="Calibri"/>
              </a:rPr>
              <a:t>choice</a:t>
            </a:r>
            <a:r>
              <a:rPr lang="it-IT" sz="1600">
                <a:solidFill>
                  <a:srgbClr val="242424"/>
                </a:solidFill>
                <a:latin typeface="Calibri"/>
                <a:ea typeface="Microsoft YaHei"/>
                <a:cs typeface="Calibri"/>
              </a:rPr>
              <a:t> of cost or </a:t>
            </a:r>
            <a:r>
              <a:rPr lang="it-IT" sz="1600" err="1">
                <a:solidFill>
                  <a:srgbClr val="242424"/>
                </a:solidFill>
                <a:latin typeface="Calibri"/>
                <a:ea typeface="Microsoft YaHei"/>
                <a:cs typeface="Calibri"/>
              </a:rPr>
              <a:t>loss</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function</a:t>
            </a:r>
            <a:r>
              <a:rPr lang="it-IT" sz="1600">
                <a:solidFill>
                  <a:srgbClr val="242424"/>
                </a:solidFill>
                <a:latin typeface="Calibri"/>
                <a:ea typeface="Microsoft YaHei"/>
                <a:cs typeface="Calibri"/>
              </a:rPr>
              <a:t> the model </a:t>
            </a:r>
            <a:r>
              <a:rPr lang="it-IT" sz="1600" err="1">
                <a:solidFill>
                  <a:srgbClr val="242424"/>
                </a:solidFill>
                <a:latin typeface="Calibri"/>
                <a:ea typeface="Microsoft YaHei"/>
                <a:cs typeface="Calibri"/>
              </a:rPr>
              <a:t>will</a:t>
            </a:r>
            <a:r>
              <a:rPr lang="it-IT" sz="1600">
                <a:solidFill>
                  <a:srgbClr val="242424"/>
                </a:solidFill>
                <a:latin typeface="Calibri"/>
                <a:ea typeface="Microsoft YaHei"/>
                <a:cs typeface="Calibri"/>
              </a:rPr>
              <a:t> use</a:t>
            </a:r>
            <a:endParaRPr lang="it-IT">
              <a:latin typeface="Calibri"/>
              <a:ea typeface="Microsoft YaHei"/>
            </a:endParaRPr>
          </a:p>
          <a:p>
            <a:pPr>
              <a:buFont typeface="Arial" panose="02020603050405020304" pitchFamily="18" charset="0"/>
              <a:buChar char="•"/>
            </a:pPr>
            <a:r>
              <a:rPr lang="it-IT" sz="1600" err="1">
                <a:solidFill>
                  <a:srgbClr val="242424"/>
                </a:solidFill>
                <a:latin typeface="Calibri"/>
                <a:ea typeface="Microsoft YaHei"/>
                <a:cs typeface="Calibri"/>
              </a:rPr>
              <a:t>Number</a:t>
            </a:r>
            <a:r>
              <a:rPr lang="it-IT" sz="1600">
                <a:solidFill>
                  <a:srgbClr val="242424"/>
                </a:solidFill>
                <a:latin typeface="Calibri"/>
                <a:ea typeface="Microsoft YaHei"/>
                <a:cs typeface="Calibri"/>
              </a:rPr>
              <a:t> of </a:t>
            </a:r>
            <a:r>
              <a:rPr lang="it-IT" sz="1600" err="1">
                <a:solidFill>
                  <a:srgbClr val="242424"/>
                </a:solidFill>
                <a:latin typeface="Calibri"/>
                <a:ea typeface="Microsoft YaHei"/>
                <a:cs typeface="Calibri"/>
              </a:rPr>
              <a:t>hidden</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layers</a:t>
            </a:r>
            <a:r>
              <a:rPr lang="it-IT" sz="1600">
                <a:solidFill>
                  <a:srgbClr val="242424"/>
                </a:solidFill>
                <a:latin typeface="Calibri"/>
                <a:ea typeface="Microsoft YaHei"/>
                <a:cs typeface="Calibri"/>
              </a:rPr>
              <a:t> in a </a:t>
            </a:r>
            <a:r>
              <a:rPr lang="it-IT" sz="1600" err="1">
                <a:solidFill>
                  <a:srgbClr val="242424"/>
                </a:solidFill>
                <a:latin typeface="Calibri"/>
                <a:ea typeface="Microsoft YaHei"/>
                <a:cs typeface="Calibri"/>
              </a:rPr>
              <a:t>nn</a:t>
            </a:r>
            <a:endParaRPr lang="it-IT" err="1">
              <a:latin typeface="Calibri"/>
              <a:ea typeface="Microsoft YaHei"/>
            </a:endParaRPr>
          </a:p>
          <a:p>
            <a:pPr>
              <a:buFont typeface="Arial" panose="02020603050405020304" pitchFamily="18" charset="0"/>
              <a:buChar char="•"/>
            </a:pPr>
            <a:r>
              <a:rPr lang="it-IT" sz="1600" err="1">
                <a:solidFill>
                  <a:srgbClr val="242424"/>
                </a:solidFill>
                <a:latin typeface="Calibri"/>
                <a:ea typeface="Microsoft YaHei"/>
                <a:cs typeface="Calibri"/>
              </a:rPr>
              <a:t>Number</a:t>
            </a:r>
            <a:r>
              <a:rPr lang="it-IT" sz="1600">
                <a:solidFill>
                  <a:srgbClr val="242424"/>
                </a:solidFill>
                <a:latin typeface="Calibri"/>
                <a:ea typeface="Microsoft YaHei"/>
                <a:cs typeface="Calibri"/>
              </a:rPr>
              <a:t> of </a:t>
            </a:r>
            <a:r>
              <a:rPr lang="it-IT" sz="1600" err="1">
                <a:solidFill>
                  <a:srgbClr val="242424"/>
                </a:solidFill>
                <a:latin typeface="Calibri"/>
                <a:ea typeface="Microsoft YaHei"/>
                <a:cs typeface="Calibri"/>
              </a:rPr>
              <a:t>activation</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units</a:t>
            </a:r>
            <a:r>
              <a:rPr lang="it-IT" sz="1600">
                <a:solidFill>
                  <a:srgbClr val="242424"/>
                </a:solidFill>
                <a:latin typeface="Calibri"/>
                <a:ea typeface="Microsoft YaHei"/>
                <a:cs typeface="Calibri"/>
              </a:rPr>
              <a:t> in </a:t>
            </a:r>
            <a:r>
              <a:rPr lang="it-IT" sz="1600" err="1">
                <a:solidFill>
                  <a:srgbClr val="242424"/>
                </a:solidFill>
                <a:latin typeface="Calibri"/>
                <a:ea typeface="Microsoft YaHei"/>
                <a:cs typeface="Calibri"/>
              </a:rPr>
              <a:t>each</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layer</a:t>
            </a:r>
            <a:endParaRPr lang="it-IT" err="1">
              <a:latin typeface="Calibri"/>
              <a:ea typeface="Microsoft YaHei"/>
            </a:endParaRPr>
          </a:p>
          <a:p>
            <a:pPr>
              <a:buFont typeface="Arial" panose="02020603050405020304" pitchFamily="18" charset="0"/>
              <a:buChar char="•"/>
            </a:pPr>
            <a:r>
              <a:rPr lang="it-IT" sz="1600">
                <a:solidFill>
                  <a:srgbClr val="242424"/>
                </a:solidFill>
                <a:cs typeface="Calibri"/>
              </a:rPr>
              <a:t>The drop-out rate in </a:t>
            </a:r>
            <a:r>
              <a:rPr lang="it-IT" sz="1600" err="1">
                <a:solidFill>
                  <a:srgbClr val="242424"/>
                </a:solidFill>
                <a:cs typeface="Calibri"/>
              </a:rPr>
              <a:t>nn</a:t>
            </a:r>
            <a:r>
              <a:rPr lang="it-IT" sz="1600">
                <a:solidFill>
                  <a:srgbClr val="242424"/>
                </a:solidFill>
                <a:cs typeface="Calibri"/>
              </a:rPr>
              <a:t> (dropout </a:t>
            </a:r>
            <a:r>
              <a:rPr lang="it-IT" sz="1600" err="1">
                <a:solidFill>
                  <a:srgbClr val="242424"/>
                </a:solidFill>
                <a:cs typeface="Calibri"/>
              </a:rPr>
              <a:t>probability</a:t>
            </a:r>
            <a:r>
              <a:rPr lang="it-IT" sz="1600">
                <a:solidFill>
                  <a:srgbClr val="242424"/>
                </a:solidFill>
                <a:cs typeface="Calibri"/>
              </a:rPr>
              <a:t>)</a:t>
            </a:r>
            <a:endParaRPr lang="it-IT"/>
          </a:p>
          <a:p>
            <a:pPr>
              <a:buFont typeface="Arial" panose="02020603050405020304" pitchFamily="18" charset="0"/>
              <a:buChar char="•"/>
            </a:pPr>
            <a:r>
              <a:rPr lang="it-IT" sz="1600" err="1">
                <a:solidFill>
                  <a:srgbClr val="242424"/>
                </a:solidFill>
                <a:latin typeface="Calibri"/>
                <a:ea typeface="Microsoft YaHei"/>
                <a:cs typeface="Calibri"/>
              </a:rPr>
              <a:t>Number</a:t>
            </a:r>
            <a:r>
              <a:rPr lang="it-IT" sz="1600">
                <a:solidFill>
                  <a:srgbClr val="242424"/>
                </a:solidFill>
                <a:latin typeface="Calibri"/>
                <a:ea typeface="Microsoft YaHei"/>
                <a:cs typeface="Calibri"/>
              </a:rPr>
              <a:t> of </a:t>
            </a:r>
            <a:r>
              <a:rPr lang="it-IT" sz="1600" err="1">
                <a:solidFill>
                  <a:srgbClr val="242424"/>
                </a:solidFill>
                <a:latin typeface="Calibri"/>
                <a:ea typeface="Microsoft YaHei"/>
                <a:cs typeface="Calibri"/>
              </a:rPr>
              <a:t>iterations</a:t>
            </a:r>
            <a:r>
              <a:rPr lang="it-IT" sz="1600">
                <a:solidFill>
                  <a:srgbClr val="242424"/>
                </a:solidFill>
                <a:latin typeface="Calibri"/>
                <a:ea typeface="Microsoft YaHei"/>
                <a:cs typeface="Calibri"/>
              </a:rPr>
              <a:t> (</a:t>
            </a:r>
            <a:r>
              <a:rPr lang="it-IT" sz="1600" err="1">
                <a:solidFill>
                  <a:srgbClr val="242424"/>
                </a:solidFill>
                <a:latin typeface="Calibri"/>
                <a:ea typeface="Microsoft YaHei"/>
                <a:cs typeface="Calibri"/>
              </a:rPr>
              <a:t>epochs</a:t>
            </a:r>
            <a:r>
              <a:rPr lang="it-IT" sz="1600">
                <a:solidFill>
                  <a:srgbClr val="242424"/>
                </a:solidFill>
                <a:latin typeface="Calibri"/>
                <a:ea typeface="Microsoft YaHei"/>
                <a:cs typeface="Calibri"/>
              </a:rPr>
              <a:t>) in training a </a:t>
            </a:r>
            <a:r>
              <a:rPr lang="it-IT" sz="1600" err="1">
                <a:solidFill>
                  <a:srgbClr val="242424"/>
                </a:solidFill>
                <a:latin typeface="Calibri"/>
                <a:ea typeface="Microsoft YaHei"/>
                <a:cs typeface="Calibri"/>
              </a:rPr>
              <a:t>nn</a:t>
            </a:r>
            <a:endParaRPr lang="it-IT" err="1">
              <a:latin typeface="Calibri"/>
              <a:ea typeface="Microsoft YaHei"/>
            </a:endParaRPr>
          </a:p>
          <a:p>
            <a:pPr>
              <a:buFont typeface="Arial" panose="02020603050405020304" pitchFamily="18" charset="0"/>
              <a:buChar char="•"/>
            </a:pPr>
            <a:r>
              <a:rPr lang="it-IT" sz="1600" err="1">
                <a:solidFill>
                  <a:srgbClr val="242424"/>
                </a:solidFill>
                <a:latin typeface="Calibri"/>
                <a:ea typeface="Microsoft YaHei"/>
                <a:cs typeface="Calibri"/>
              </a:rPr>
              <a:t>Number</a:t>
            </a:r>
            <a:r>
              <a:rPr lang="it-IT" sz="1600">
                <a:solidFill>
                  <a:srgbClr val="242424"/>
                </a:solidFill>
                <a:latin typeface="Calibri"/>
                <a:ea typeface="Microsoft YaHei"/>
                <a:cs typeface="Calibri"/>
              </a:rPr>
              <a:t> of clusters in a clustering task</a:t>
            </a:r>
            <a:endParaRPr lang="it-IT">
              <a:latin typeface="Calibri"/>
              <a:ea typeface="Microsoft YaHei"/>
            </a:endParaRPr>
          </a:p>
          <a:p>
            <a:pPr>
              <a:buFont typeface="Arial" panose="02020603050405020304" pitchFamily="18" charset="0"/>
              <a:buChar char="•"/>
            </a:pPr>
            <a:r>
              <a:rPr lang="it-IT" sz="1600">
                <a:solidFill>
                  <a:srgbClr val="242424"/>
                </a:solidFill>
                <a:cs typeface="Calibri"/>
              </a:rPr>
              <a:t>Kernel or filter size in </a:t>
            </a:r>
            <a:r>
              <a:rPr lang="it-IT" sz="1600" err="1">
                <a:solidFill>
                  <a:srgbClr val="242424"/>
                </a:solidFill>
                <a:cs typeface="Calibri"/>
              </a:rPr>
              <a:t>convolutional</a:t>
            </a:r>
            <a:r>
              <a:rPr lang="it-IT" sz="1600">
                <a:solidFill>
                  <a:srgbClr val="242424"/>
                </a:solidFill>
                <a:cs typeface="Calibri"/>
              </a:rPr>
              <a:t> </a:t>
            </a:r>
            <a:r>
              <a:rPr lang="it-IT" sz="1600" err="1">
                <a:solidFill>
                  <a:srgbClr val="242424"/>
                </a:solidFill>
                <a:cs typeface="Calibri"/>
              </a:rPr>
              <a:t>layers</a:t>
            </a:r>
            <a:endParaRPr lang="it-IT" err="1"/>
          </a:p>
          <a:p>
            <a:pPr>
              <a:buFont typeface="Arial" panose="02020603050405020304" pitchFamily="18" charset="0"/>
              <a:buChar char="•"/>
            </a:pPr>
            <a:r>
              <a:rPr lang="it-IT" sz="1600">
                <a:solidFill>
                  <a:srgbClr val="242424"/>
                </a:solidFill>
                <a:cs typeface="Calibri"/>
              </a:rPr>
              <a:t>Pooling size</a:t>
            </a:r>
            <a:endParaRPr lang="it-IT"/>
          </a:p>
          <a:p>
            <a:pPr>
              <a:buFont typeface="Arial" panose="02020603050405020304" pitchFamily="18" charset="0"/>
              <a:buChar char="•"/>
            </a:pPr>
            <a:r>
              <a:rPr lang="it-IT" sz="1600">
                <a:solidFill>
                  <a:srgbClr val="242424"/>
                </a:solidFill>
                <a:cs typeface="Calibri"/>
              </a:rPr>
              <a:t>Batch size</a:t>
            </a:r>
            <a:endParaRPr lang="it-IT"/>
          </a:p>
          <a:p>
            <a:pPr marL="342900" indent="-342900">
              <a:buAutoNum type="arabicParenR"/>
            </a:pPr>
            <a:endParaRPr lang="it-IT">
              <a:solidFill>
                <a:srgbClr val="000000"/>
              </a:solidFill>
              <a:cs typeface="Calibri"/>
            </a:endParaRPr>
          </a:p>
        </p:txBody>
      </p:sp>
      <p:pic>
        <p:nvPicPr>
          <p:cNvPr id="8" name="Immagine 8" descr="Immagine che contiene testo, Carattere, schermata, diagramma&#10;&#10;Descrizione generata automaticamente">
            <a:extLst>
              <a:ext uri="{FF2B5EF4-FFF2-40B4-BE49-F238E27FC236}">
                <a16:creationId xmlns:a16="http://schemas.microsoft.com/office/drawing/2014/main" id="{08DD3C2E-2ADC-1AD0-2C81-19220DE80EAC}"/>
              </a:ext>
            </a:extLst>
          </p:cNvPr>
          <p:cNvPicPr>
            <a:picLocks noChangeAspect="1"/>
          </p:cNvPicPr>
          <p:nvPr/>
        </p:nvPicPr>
        <p:blipFill>
          <a:blip r:embed="rId5"/>
          <a:stretch>
            <a:fillRect/>
          </a:stretch>
        </p:blipFill>
        <p:spPr>
          <a:xfrm>
            <a:off x="5425654" y="4083620"/>
            <a:ext cx="5632156" cy="2451595"/>
          </a:xfrm>
          <a:prstGeom prst="rect">
            <a:avLst/>
          </a:prstGeom>
        </p:spPr>
      </p:pic>
    </p:spTree>
    <p:extLst>
      <p:ext uri="{BB962C8B-B14F-4D97-AF65-F5344CB8AC3E}">
        <p14:creationId xmlns:p14="http://schemas.microsoft.com/office/powerpoint/2010/main" val="2386999285"/>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147638"/>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a:solidFill>
                  <a:srgbClr val="3B3838"/>
                </a:solidFill>
                <a:latin typeface="Times New Roman" panose="02020603050405020304" pitchFamily="18" charset="0"/>
              </a:rPr>
              <a:t>Course </a:t>
            </a:r>
            <a:r>
              <a:rPr lang="it-IT" altLang="it-IT" sz="4000" b="1" err="1">
                <a:solidFill>
                  <a:srgbClr val="3B3838"/>
                </a:solidFill>
                <a:latin typeface="Times New Roman" panose="02020603050405020304" pitchFamily="18" charset="0"/>
              </a:rPr>
              <a:t>purpose</a:t>
            </a:r>
            <a:r>
              <a:rPr lang="it-IT" altLang="it-IT" sz="4000" b="1">
                <a:solidFill>
                  <a:srgbClr val="3B3838"/>
                </a:solidFill>
                <a:latin typeface="Times New Roman" panose="02020603050405020304" pitchFamily="18" charset="0"/>
              </a:rPr>
              <a:t> and </a:t>
            </a:r>
            <a:r>
              <a:rPr lang="it-IT" altLang="it-IT" sz="4000" b="1" err="1">
                <a:solidFill>
                  <a:srgbClr val="3B3838"/>
                </a:solidFill>
                <a:latin typeface="Times New Roman" panose="02020603050405020304" pitchFamily="18" charset="0"/>
              </a:rPr>
              <a:t>prerequisites</a:t>
            </a:r>
            <a:endParaRPr lang="it-IT" altLang="it-IT" sz="4000" b="1">
              <a:solidFill>
                <a:srgbClr val="3B3838"/>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a:t>
            </a:fld>
            <a:endParaRPr lang="it-IT" altLang="it-IT"/>
          </a:p>
        </p:txBody>
      </p:sp>
      <p:sp>
        <p:nvSpPr>
          <p:cNvPr id="3" name="TextBox 2">
            <a:extLst>
              <a:ext uri="{FF2B5EF4-FFF2-40B4-BE49-F238E27FC236}">
                <a16:creationId xmlns:a16="http://schemas.microsoft.com/office/drawing/2014/main" id="{E2C0CF32-261F-68B3-9C08-5DE8DBB0A2D1}"/>
              </a:ext>
            </a:extLst>
          </p:cNvPr>
          <p:cNvSpPr txBox="1"/>
          <p:nvPr/>
        </p:nvSpPr>
        <p:spPr>
          <a:xfrm>
            <a:off x="408162" y="1250176"/>
            <a:ext cx="7416824" cy="923330"/>
          </a:xfrm>
          <a:prstGeom prst="rect">
            <a:avLst/>
          </a:prstGeom>
          <a:noFill/>
        </p:spPr>
        <p:txBody>
          <a:bodyPr wrap="square" rtlCol="0">
            <a:spAutoFit/>
          </a:bodyPr>
          <a:lstStyle/>
          <a:p>
            <a:r>
              <a:rPr lang="en-US">
                <a:solidFill>
                  <a:schemeClr val="tx1"/>
                </a:solidFill>
              </a:rPr>
              <a:t>This course aims to offer a first introduction to this emerging technology. </a:t>
            </a:r>
          </a:p>
          <a:p>
            <a:r>
              <a:rPr lang="en-US">
                <a:solidFill>
                  <a:schemeClr val="tx1"/>
                </a:solidFill>
              </a:rPr>
              <a:t>The goal is to illustrate the basic concepts and provide the tools to be able to move in data analysis guided by machine learning systems. </a:t>
            </a:r>
          </a:p>
        </p:txBody>
      </p:sp>
      <p:pic>
        <p:nvPicPr>
          <p:cNvPr id="6" name="Picture 5" descr="A diagram of a learning model&#10;&#10;Description automatically generated">
            <a:extLst>
              <a:ext uri="{FF2B5EF4-FFF2-40B4-BE49-F238E27FC236}">
                <a16:creationId xmlns:a16="http://schemas.microsoft.com/office/drawing/2014/main" id="{B2C8D384-396C-82E6-347A-7EF32AE40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8336" y="955807"/>
            <a:ext cx="3744416" cy="5300398"/>
          </a:xfrm>
          <a:prstGeom prst="rect">
            <a:avLst/>
          </a:prstGeom>
        </p:spPr>
      </p:pic>
      <p:sp>
        <p:nvSpPr>
          <p:cNvPr id="7" name="TextBox 6">
            <a:extLst>
              <a:ext uri="{FF2B5EF4-FFF2-40B4-BE49-F238E27FC236}">
                <a16:creationId xmlns:a16="http://schemas.microsoft.com/office/drawing/2014/main" id="{E228B5E3-5665-C150-07F1-2437A7BD403E}"/>
              </a:ext>
            </a:extLst>
          </p:cNvPr>
          <p:cNvSpPr txBox="1"/>
          <p:nvPr/>
        </p:nvSpPr>
        <p:spPr>
          <a:xfrm>
            <a:off x="2064347" y="2409734"/>
            <a:ext cx="6301010" cy="923330"/>
          </a:xfrm>
          <a:prstGeom prst="rect">
            <a:avLst/>
          </a:prstGeom>
          <a:noFill/>
        </p:spPr>
        <p:txBody>
          <a:bodyPr wrap="square" rtlCol="0">
            <a:spAutoFit/>
          </a:bodyPr>
          <a:lstStyle/>
          <a:p>
            <a:r>
              <a:rPr lang="en-US">
                <a:solidFill>
                  <a:srgbClr val="000000"/>
                </a:solidFill>
                <a:latin typeface="Times New Roman" panose="02020603050405020304" pitchFamily="18" charset="0"/>
              </a:rPr>
              <a:t>This book assumes that you have some Python programming experience and that you are familiar with Python’s main scientific libraries, in particular NumPy, Pandas, and Matplotlib. </a:t>
            </a:r>
          </a:p>
        </p:txBody>
      </p:sp>
      <p:sp>
        <p:nvSpPr>
          <p:cNvPr id="8" name="TextBox 7">
            <a:extLst>
              <a:ext uri="{FF2B5EF4-FFF2-40B4-BE49-F238E27FC236}">
                <a16:creationId xmlns:a16="http://schemas.microsoft.com/office/drawing/2014/main" id="{91D1E21F-9286-BDA9-3BAF-19215D64034C}"/>
              </a:ext>
            </a:extLst>
          </p:cNvPr>
          <p:cNvSpPr txBox="1"/>
          <p:nvPr/>
        </p:nvSpPr>
        <p:spPr>
          <a:xfrm>
            <a:off x="1704307" y="4923010"/>
            <a:ext cx="6391392" cy="923330"/>
          </a:xfrm>
          <a:prstGeom prst="rect">
            <a:avLst/>
          </a:prstGeom>
          <a:noFill/>
        </p:spPr>
        <p:txBody>
          <a:bodyPr wrap="square" rtlCol="0">
            <a:spAutoFit/>
          </a:bodyPr>
          <a:lstStyle/>
          <a:p>
            <a:pPr lvl="0"/>
            <a:r>
              <a:rPr lang="en-US">
                <a:solidFill>
                  <a:srgbClr val="000000"/>
                </a:solidFill>
              </a:rPr>
              <a:t>The course will have a very practice-oriented form. For this reason, numerous examples (</a:t>
            </a:r>
            <a:r>
              <a:rPr lang="en-US" err="1">
                <a:solidFill>
                  <a:srgbClr val="000000"/>
                </a:solidFill>
              </a:rPr>
              <a:t>Jupyter</a:t>
            </a:r>
            <a:r>
              <a:rPr lang="en-US">
                <a:solidFill>
                  <a:srgbClr val="000000"/>
                </a:solidFill>
              </a:rPr>
              <a:t> Notebooks) related to the various topics covered will be provided.</a:t>
            </a:r>
          </a:p>
        </p:txBody>
      </p:sp>
      <p:sp>
        <p:nvSpPr>
          <p:cNvPr id="9" name="TextBox 8">
            <a:extLst>
              <a:ext uri="{FF2B5EF4-FFF2-40B4-BE49-F238E27FC236}">
                <a16:creationId xmlns:a16="http://schemas.microsoft.com/office/drawing/2014/main" id="{F6B2DA99-53DD-225E-BC39-22E49839EF0B}"/>
              </a:ext>
            </a:extLst>
          </p:cNvPr>
          <p:cNvSpPr txBox="1"/>
          <p:nvPr/>
        </p:nvSpPr>
        <p:spPr>
          <a:xfrm>
            <a:off x="320604" y="3889721"/>
            <a:ext cx="7775095" cy="923330"/>
          </a:xfrm>
          <a:prstGeom prst="rect">
            <a:avLst/>
          </a:prstGeom>
          <a:noFill/>
        </p:spPr>
        <p:txBody>
          <a:bodyPr wrap="square" rtlCol="0">
            <a:spAutoFit/>
          </a:bodyPr>
          <a:lstStyle/>
          <a:p>
            <a:pPr lvl="0"/>
            <a:r>
              <a:rPr lang="en-US">
                <a:solidFill>
                  <a:srgbClr val="000000"/>
                </a:solidFill>
                <a:latin typeface="Times New Roman" panose="02020603050405020304" pitchFamily="18" charset="0"/>
              </a:rPr>
              <a:t>Also, if you care about what’s under the hood you should have a reasonable understanding of college-level math as well (calculus, linear algebra, probabilities, and statistics).</a:t>
            </a:r>
            <a:endParaRPr lang="en-US">
              <a:solidFill>
                <a:srgbClr val="000000"/>
              </a:solidFill>
            </a:endParaRPr>
          </a:p>
        </p:txBody>
      </p:sp>
      <p:pic>
        <p:nvPicPr>
          <p:cNvPr id="1030" name="Picture 6" descr="Python Logo, symbol, meaning, history, PNG, brand">
            <a:extLst>
              <a:ext uri="{FF2B5EF4-FFF2-40B4-BE49-F238E27FC236}">
                <a16:creationId xmlns:a16="http://schemas.microsoft.com/office/drawing/2014/main" id="{782FD3C2-5B3C-1D78-74A0-3645C89701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231" y="2434198"/>
            <a:ext cx="1797099" cy="1133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C996F46-81A9-48FA-4B2F-FFD1449A65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309" y="4847856"/>
            <a:ext cx="101917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61983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9809584"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r>
              <a:rPr lang="en-US" sz="4000">
                <a:latin typeface="Calibri"/>
                <a:ea typeface="Microsoft YaHei"/>
                <a:cs typeface="Calibri"/>
              </a:rPr>
              <a:t>Training, Validation and Test Sets</a:t>
            </a:r>
            <a:endParaRPr lang="it-IT"/>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20</a:t>
            </a:fld>
            <a:endParaRPr lang="it-IT" altLang="it-IT"/>
          </a:p>
        </p:txBody>
      </p:sp>
      <p:graphicFrame>
        <p:nvGraphicFramePr>
          <p:cNvPr id="4101" name="CasellaDiTesto 1">
            <a:extLst>
              <a:ext uri="{FF2B5EF4-FFF2-40B4-BE49-F238E27FC236}">
                <a16:creationId xmlns:a16="http://schemas.microsoft.com/office/drawing/2014/main" id="{E4758EFA-7182-5D68-5224-D63304160301}"/>
              </a:ext>
            </a:extLst>
          </p:cNvPr>
          <p:cNvGraphicFramePr/>
          <p:nvPr/>
        </p:nvGraphicFramePr>
        <p:xfrm>
          <a:off x="294880" y="1007806"/>
          <a:ext cx="11528944" cy="31085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CasellaDiTesto 14">
            <a:extLst>
              <a:ext uri="{FF2B5EF4-FFF2-40B4-BE49-F238E27FC236}">
                <a16:creationId xmlns:a16="http://schemas.microsoft.com/office/drawing/2014/main" id="{6DDFF3AC-2397-B9BA-2756-FC7982491B16}"/>
              </a:ext>
            </a:extLst>
          </p:cNvPr>
          <p:cNvSpPr txBox="1"/>
          <p:nvPr/>
        </p:nvSpPr>
        <p:spPr>
          <a:xfrm>
            <a:off x="294880" y="4070183"/>
            <a:ext cx="11528944"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it-IT" sz="2400" dirty="0">
                <a:solidFill>
                  <a:schemeClr val="tx1"/>
                </a:solidFill>
                <a:latin typeface="Calibri"/>
                <a:ea typeface="Microsoft YaHei"/>
                <a:cs typeface="Calibri"/>
              </a:rPr>
              <a:t>Train/Dev/Test 60/20/20 % for small dataset (</a:t>
            </a:r>
            <a:r>
              <a:rPr lang="it-IT" sz="2400" err="1">
                <a:solidFill>
                  <a:schemeClr val="tx1"/>
                </a:solidFill>
                <a:latin typeface="Calibri"/>
                <a:ea typeface="Microsoft YaHei"/>
                <a:cs typeface="Calibri"/>
              </a:rPr>
              <a:t>thousands</a:t>
            </a:r>
            <a:r>
              <a:rPr lang="it-IT" sz="2400" dirty="0">
                <a:solidFill>
                  <a:schemeClr val="tx1"/>
                </a:solidFill>
                <a:latin typeface="Calibri"/>
                <a:ea typeface="Microsoft YaHei"/>
                <a:cs typeface="Calibri"/>
              </a:rPr>
              <a:t> of samples)</a:t>
            </a:r>
          </a:p>
          <a:p>
            <a:pPr marL="342900" indent="-342900">
              <a:buAutoNum type="arabicPeriod"/>
            </a:pPr>
            <a:r>
              <a:rPr lang="it-IT" sz="2400" dirty="0">
                <a:solidFill>
                  <a:schemeClr val="tx1"/>
                </a:solidFill>
                <a:latin typeface="Calibri"/>
                <a:ea typeface="Microsoft YaHei"/>
                <a:cs typeface="Calibri"/>
              </a:rPr>
              <a:t>Train/Dev/Test 98/1/1 % for big dataset (</a:t>
            </a:r>
            <a:r>
              <a:rPr lang="it-IT" sz="2400" err="1">
                <a:solidFill>
                  <a:schemeClr val="tx1"/>
                </a:solidFill>
                <a:latin typeface="Calibri"/>
                <a:ea typeface="Microsoft YaHei"/>
                <a:cs typeface="Calibri"/>
              </a:rPr>
              <a:t>ten</a:t>
            </a:r>
            <a:r>
              <a:rPr lang="it-IT" sz="2400" dirty="0">
                <a:solidFill>
                  <a:schemeClr val="tx1"/>
                </a:solidFill>
                <a:latin typeface="Calibri"/>
                <a:ea typeface="Microsoft YaHei"/>
                <a:cs typeface="Calibri"/>
              </a:rPr>
              <a:t> </a:t>
            </a:r>
            <a:r>
              <a:rPr lang="it-IT" sz="2400" err="1">
                <a:solidFill>
                  <a:schemeClr val="tx1"/>
                </a:solidFill>
                <a:latin typeface="Calibri"/>
                <a:ea typeface="Microsoft YaHei"/>
                <a:cs typeface="Calibri"/>
              </a:rPr>
              <a:t>thousands</a:t>
            </a:r>
            <a:r>
              <a:rPr lang="it-IT" sz="2400" dirty="0">
                <a:solidFill>
                  <a:schemeClr val="tx1"/>
                </a:solidFill>
                <a:latin typeface="Calibri"/>
                <a:ea typeface="Microsoft YaHei"/>
                <a:cs typeface="Calibri"/>
              </a:rPr>
              <a:t> of samples or more)</a:t>
            </a:r>
            <a:endParaRPr lang="en-US" sz="2400">
              <a:solidFill>
                <a:schemeClr val="tx1"/>
              </a:solidFill>
              <a:latin typeface="Calibri"/>
              <a:ea typeface="Microsoft YaHei"/>
              <a:cs typeface="Calibri"/>
            </a:endParaRPr>
          </a:p>
          <a:p>
            <a:pPr marL="342900" indent="-342900">
              <a:buAutoNum type="arabicPeriod"/>
            </a:pPr>
            <a:r>
              <a:rPr lang="it-IT" sz="2400" dirty="0">
                <a:solidFill>
                  <a:schemeClr val="tx1"/>
                </a:solidFill>
                <a:latin typeface="Calibri"/>
                <a:ea typeface="Microsoft YaHei"/>
                <a:cs typeface="Calibri"/>
              </a:rPr>
              <a:t>Be sure </a:t>
            </a:r>
            <a:r>
              <a:rPr lang="it-IT" sz="2400" dirty="0" err="1">
                <a:solidFill>
                  <a:schemeClr val="tx1"/>
                </a:solidFill>
                <a:latin typeface="Calibri"/>
                <a:ea typeface="Microsoft YaHei"/>
                <a:cs typeface="Calibri"/>
              </a:rPr>
              <a:t>that</a:t>
            </a:r>
            <a:r>
              <a:rPr lang="it-IT" sz="2400" dirty="0">
                <a:solidFill>
                  <a:schemeClr val="tx1"/>
                </a:solidFill>
                <a:latin typeface="Calibri"/>
                <a:ea typeface="Microsoft YaHei"/>
                <a:cs typeface="Calibri"/>
              </a:rPr>
              <a:t> Dev and Test sets come from the </a:t>
            </a:r>
            <a:r>
              <a:rPr lang="it-IT" sz="2400" dirty="0" err="1">
                <a:solidFill>
                  <a:schemeClr val="tx1"/>
                </a:solidFill>
                <a:latin typeface="Calibri"/>
                <a:ea typeface="Microsoft YaHei"/>
                <a:cs typeface="Calibri"/>
              </a:rPr>
              <a:t>same</a:t>
            </a:r>
            <a:r>
              <a:rPr lang="it-IT" sz="2400" dirty="0">
                <a:solidFill>
                  <a:schemeClr val="tx1"/>
                </a:solidFill>
                <a:latin typeface="Calibri"/>
                <a:ea typeface="Microsoft YaHei"/>
                <a:cs typeface="Calibri"/>
              </a:rPr>
              <a:t> </a:t>
            </a:r>
            <a:r>
              <a:rPr lang="it-IT" sz="2400" dirty="0" err="1">
                <a:solidFill>
                  <a:schemeClr val="tx1"/>
                </a:solidFill>
                <a:latin typeface="Calibri"/>
                <a:ea typeface="Microsoft YaHei"/>
                <a:cs typeface="Calibri"/>
              </a:rPr>
              <a:t>distribution</a:t>
            </a:r>
            <a:endParaRPr lang="it-IT" sz="2400" dirty="0" err="1">
              <a:solidFill>
                <a:schemeClr val="tx1"/>
              </a:solidFill>
              <a:cs typeface="Calibri"/>
            </a:endParaRPr>
          </a:p>
          <a:p>
            <a:pPr marL="342900" indent="-342900">
              <a:buAutoNum type="arabicPeriod"/>
            </a:pPr>
            <a:r>
              <a:rPr lang="it-IT" sz="2400" dirty="0" err="1">
                <a:solidFill>
                  <a:schemeClr val="tx1"/>
                </a:solidFill>
                <a:latin typeface="Calibri"/>
                <a:ea typeface="Microsoft YaHei"/>
                <a:cs typeface="Calibri"/>
              </a:rPr>
              <a:t>Choose</a:t>
            </a:r>
            <a:r>
              <a:rPr lang="it-IT" sz="2400" dirty="0">
                <a:solidFill>
                  <a:schemeClr val="tx1"/>
                </a:solidFill>
                <a:latin typeface="Calibri"/>
                <a:ea typeface="Microsoft YaHei"/>
                <a:cs typeface="Calibri"/>
              </a:rPr>
              <a:t> </a:t>
            </a:r>
            <a:r>
              <a:rPr lang="it-IT" sz="2400" dirty="0" err="1">
                <a:solidFill>
                  <a:schemeClr val="tx1"/>
                </a:solidFill>
                <a:latin typeface="Calibri"/>
                <a:ea typeface="Microsoft YaHei"/>
                <a:cs typeface="Calibri"/>
              </a:rPr>
              <a:t>dev</a:t>
            </a:r>
            <a:r>
              <a:rPr lang="it-IT" sz="2400" dirty="0">
                <a:solidFill>
                  <a:schemeClr val="tx1"/>
                </a:solidFill>
                <a:latin typeface="Calibri"/>
                <a:ea typeface="Microsoft YaHei"/>
                <a:cs typeface="Calibri"/>
              </a:rPr>
              <a:t> and test sets to </a:t>
            </a:r>
            <a:r>
              <a:rPr lang="it-IT" sz="2400" dirty="0" err="1">
                <a:solidFill>
                  <a:schemeClr val="tx1"/>
                </a:solidFill>
                <a:latin typeface="Calibri"/>
                <a:ea typeface="Microsoft YaHei"/>
                <a:cs typeface="Calibri"/>
              </a:rPr>
              <a:t>reflect</a:t>
            </a:r>
            <a:r>
              <a:rPr lang="it-IT" sz="2400" dirty="0">
                <a:solidFill>
                  <a:schemeClr val="tx1"/>
                </a:solidFill>
                <a:latin typeface="Calibri"/>
                <a:ea typeface="Microsoft YaHei"/>
                <a:cs typeface="Calibri"/>
              </a:rPr>
              <a:t> data </a:t>
            </a:r>
            <a:r>
              <a:rPr lang="it-IT" sz="2400" dirty="0" err="1">
                <a:solidFill>
                  <a:schemeClr val="tx1"/>
                </a:solidFill>
                <a:latin typeface="Calibri"/>
                <a:ea typeface="Microsoft YaHei"/>
                <a:cs typeface="Calibri"/>
              </a:rPr>
              <a:t>you</a:t>
            </a:r>
            <a:r>
              <a:rPr lang="it-IT" sz="2400" dirty="0">
                <a:solidFill>
                  <a:schemeClr val="tx1"/>
                </a:solidFill>
                <a:latin typeface="Calibri"/>
                <a:ea typeface="Microsoft YaHei"/>
                <a:cs typeface="Calibri"/>
              </a:rPr>
              <a:t> </a:t>
            </a:r>
            <a:r>
              <a:rPr lang="it-IT" sz="2400" dirty="0" err="1">
                <a:solidFill>
                  <a:schemeClr val="tx1"/>
                </a:solidFill>
                <a:latin typeface="Calibri"/>
                <a:ea typeface="Microsoft YaHei"/>
                <a:cs typeface="Calibri"/>
              </a:rPr>
              <a:t>expect</a:t>
            </a:r>
            <a:r>
              <a:rPr lang="it-IT" sz="2400" dirty="0">
                <a:solidFill>
                  <a:schemeClr val="tx1"/>
                </a:solidFill>
                <a:latin typeface="Calibri"/>
                <a:ea typeface="Microsoft YaHei"/>
                <a:cs typeface="Calibri"/>
              </a:rPr>
              <a:t> to </a:t>
            </a:r>
            <a:r>
              <a:rPr lang="it-IT" sz="2400" dirty="0" err="1">
                <a:solidFill>
                  <a:schemeClr val="tx1"/>
                </a:solidFill>
                <a:latin typeface="Calibri"/>
                <a:ea typeface="Microsoft YaHei"/>
                <a:cs typeface="Calibri"/>
              </a:rPr>
              <a:t>get</a:t>
            </a:r>
            <a:r>
              <a:rPr lang="it-IT" sz="2400" dirty="0">
                <a:solidFill>
                  <a:schemeClr val="tx1"/>
                </a:solidFill>
                <a:latin typeface="Calibri"/>
                <a:ea typeface="Microsoft YaHei"/>
                <a:cs typeface="Calibri"/>
              </a:rPr>
              <a:t> in the future and </a:t>
            </a:r>
            <a:r>
              <a:rPr lang="it-IT" sz="2400" dirty="0" err="1">
                <a:solidFill>
                  <a:schemeClr val="tx1"/>
                </a:solidFill>
                <a:latin typeface="Calibri"/>
                <a:ea typeface="Microsoft YaHei"/>
                <a:cs typeface="Calibri"/>
              </a:rPr>
              <a:t>want</a:t>
            </a:r>
            <a:r>
              <a:rPr lang="it-IT" sz="2400" dirty="0">
                <a:solidFill>
                  <a:schemeClr val="tx1"/>
                </a:solidFill>
                <a:latin typeface="Calibri"/>
                <a:ea typeface="Microsoft YaHei"/>
                <a:cs typeface="Calibri"/>
              </a:rPr>
              <a:t> to do </a:t>
            </a:r>
            <a:r>
              <a:rPr lang="it-IT" sz="2400" dirty="0" err="1">
                <a:solidFill>
                  <a:schemeClr val="tx1"/>
                </a:solidFill>
                <a:latin typeface="Calibri"/>
                <a:ea typeface="Microsoft YaHei"/>
                <a:cs typeface="Calibri"/>
              </a:rPr>
              <a:t>well</a:t>
            </a:r>
            <a:r>
              <a:rPr lang="it-IT" sz="2400" dirty="0">
                <a:solidFill>
                  <a:schemeClr val="tx1"/>
                </a:solidFill>
                <a:latin typeface="Calibri"/>
                <a:ea typeface="Microsoft YaHei"/>
                <a:cs typeface="Calibri"/>
              </a:rPr>
              <a:t> on</a:t>
            </a:r>
            <a:endParaRPr lang="it-IT" dirty="0">
              <a:solidFill>
                <a:schemeClr val="tx1"/>
              </a:solidFill>
              <a:cs typeface="Calibri"/>
            </a:endParaRPr>
          </a:p>
          <a:p>
            <a:pPr marL="342900" indent="-342900">
              <a:buAutoNum type="arabicPeriod"/>
            </a:pPr>
            <a:endParaRPr lang="it-IT" dirty="0">
              <a:solidFill>
                <a:schemeClr val="tx1"/>
              </a:solidFill>
              <a:cs typeface="Calibri"/>
            </a:endParaRPr>
          </a:p>
        </p:txBody>
      </p:sp>
    </p:spTree>
    <p:extLst>
      <p:ext uri="{BB962C8B-B14F-4D97-AF65-F5344CB8AC3E}">
        <p14:creationId xmlns:p14="http://schemas.microsoft.com/office/powerpoint/2010/main" val="311854242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9" name="Rectangle 5">
            <a:extLst>
              <a:ext uri="{FF2B5EF4-FFF2-40B4-BE49-F238E27FC236}">
                <a16:creationId xmlns:a16="http://schemas.microsoft.com/office/drawing/2014/main" id="{679153BB-0A81-0183-ACE3-73ACF2178A58}"/>
              </a:ext>
            </a:extLst>
          </p:cNvPr>
          <p:cNvSpPr>
            <a:spLocks noChangeArrowheads="1"/>
          </p:cNvSpPr>
          <p:nvPr/>
        </p:nvSpPr>
        <p:spPr bwMode="auto">
          <a:xfrm>
            <a:off x="704850" y="5202238"/>
            <a:ext cx="134938" cy="165576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2" name="Segnaposto numero diapositiva 1">
            <a:extLst>
              <a:ext uri="{FF2B5EF4-FFF2-40B4-BE49-F238E27FC236}">
                <a16:creationId xmlns:a16="http://schemas.microsoft.com/office/drawing/2014/main" id="{F7FFBEC9-65D0-1642-B652-DD4D6D775215}"/>
              </a:ext>
            </a:extLst>
          </p:cNvPr>
          <p:cNvSpPr>
            <a:spLocks noGrp="1"/>
          </p:cNvSpPr>
          <p:nvPr>
            <p:ph type="sldNum" idx="11"/>
          </p:nvPr>
        </p:nvSpPr>
        <p:spPr/>
        <p:txBody>
          <a:bodyPr/>
          <a:lstStyle/>
          <a:p>
            <a:fld id="{72DC949C-8578-417B-AA35-D9E83A939BBB}" type="slidenum">
              <a:rPr lang="it-IT" altLang="it-IT" smtClean="0"/>
              <a:pPr/>
              <a:t>21</a:t>
            </a:fld>
            <a:endParaRPr lang="it-IT" altLang="it-IT"/>
          </a:p>
        </p:txBody>
      </p:sp>
      <p:pic>
        <p:nvPicPr>
          <p:cNvPr id="4" name="Immagine 4" descr="Immagine che contiene testo, schermata, cerchio, Carattere&#10;&#10;Descrizione generata automaticamente">
            <a:extLst>
              <a:ext uri="{FF2B5EF4-FFF2-40B4-BE49-F238E27FC236}">
                <a16:creationId xmlns:a16="http://schemas.microsoft.com/office/drawing/2014/main" id="{670B2C81-8186-83B0-9C0E-10B37AC6F8F1}"/>
              </a:ext>
            </a:extLst>
          </p:cNvPr>
          <p:cNvPicPr>
            <a:picLocks noChangeAspect="1"/>
          </p:cNvPicPr>
          <p:nvPr/>
        </p:nvPicPr>
        <p:blipFill>
          <a:blip r:embed="rId3"/>
          <a:stretch>
            <a:fillRect/>
          </a:stretch>
        </p:blipFill>
        <p:spPr>
          <a:xfrm>
            <a:off x="2192879" y="929672"/>
            <a:ext cx="5496947" cy="2995336"/>
          </a:xfrm>
          <a:prstGeom prst="rect">
            <a:avLst/>
          </a:prstGeom>
        </p:spPr>
      </p:pic>
      <p:pic>
        <p:nvPicPr>
          <p:cNvPr id="6" name="Picture 2" descr="Immagine che contiene giallo, arancione&#10;&#10;Descrizione generata automaticamente">
            <a:extLst>
              <a:ext uri="{FF2B5EF4-FFF2-40B4-BE49-F238E27FC236}">
                <a16:creationId xmlns:a16="http://schemas.microsoft.com/office/drawing/2014/main" id="{2C39C325-FC70-758F-585E-55C356DFB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3">
            <a:extLst>
              <a:ext uri="{FF2B5EF4-FFF2-40B4-BE49-F238E27FC236}">
                <a16:creationId xmlns:a16="http://schemas.microsoft.com/office/drawing/2014/main" id="{26E4D4DD-B7D9-FA87-C2A8-D8A2F0F5291C}"/>
              </a:ext>
            </a:extLst>
          </p:cNvPr>
          <p:cNvSpPr>
            <a:spLocks noChangeArrowheads="1"/>
          </p:cNvSpPr>
          <p:nvPr/>
        </p:nvSpPr>
        <p:spPr bwMode="auto">
          <a:xfrm>
            <a:off x="247650" y="147638"/>
            <a:ext cx="9809584"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r>
              <a:rPr lang="en-US" sz="4000">
                <a:latin typeface="Calibri"/>
                <a:ea typeface="Microsoft YaHei"/>
                <a:cs typeface="Calibri"/>
              </a:rPr>
              <a:t>Machine Learning Lifecycle</a:t>
            </a:r>
            <a:endParaRPr lang="it-IT"/>
          </a:p>
        </p:txBody>
      </p:sp>
      <p:pic>
        <p:nvPicPr>
          <p:cNvPr id="10" name="Immagine 10" descr="Immagine che contiene testo, schermata, vestiti, uomo&#10;&#10;Descrizione generata automaticamente">
            <a:extLst>
              <a:ext uri="{FF2B5EF4-FFF2-40B4-BE49-F238E27FC236}">
                <a16:creationId xmlns:a16="http://schemas.microsoft.com/office/drawing/2014/main" id="{6F26ABAC-8CBD-B63C-CB7A-6E9F117EAE44}"/>
              </a:ext>
            </a:extLst>
          </p:cNvPr>
          <p:cNvPicPr>
            <a:picLocks noChangeAspect="1"/>
          </p:cNvPicPr>
          <p:nvPr/>
        </p:nvPicPr>
        <p:blipFill>
          <a:blip r:embed="rId5"/>
          <a:stretch>
            <a:fillRect/>
          </a:stretch>
        </p:blipFill>
        <p:spPr>
          <a:xfrm>
            <a:off x="7834871" y="858467"/>
            <a:ext cx="4120252" cy="5091902"/>
          </a:xfrm>
          <a:prstGeom prst="rect">
            <a:avLst/>
          </a:prstGeom>
        </p:spPr>
      </p:pic>
      <p:pic>
        <p:nvPicPr>
          <p:cNvPr id="11" name="Immagine 11" descr="Immagine che contiene testo, Viso umano, giocattolo, cartone animato&#10;&#10;Descrizione generata automaticamente">
            <a:extLst>
              <a:ext uri="{FF2B5EF4-FFF2-40B4-BE49-F238E27FC236}">
                <a16:creationId xmlns:a16="http://schemas.microsoft.com/office/drawing/2014/main" id="{05DA8D51-C46B-C605-D632-4AD92B7C2990}"/>
              </a:ext>
            </a:extLst>
          </p:cNvPr>
          <p:cNvPicPr>
            <a:picLocks noChangeAspect="1"/>
          </p:cNvPicPr>
          <p:nvPr/>
        </p:nvPicPr>
        <p:blipFill>
          <a:blip r:embed="rId6"/>
          <a:stretch>
            <a:fillRect/>
          </a:stretch>
        </p:blipFill>
        <p:spPr>
          <a:xfrm>
            <a:off x="5155232" y="4085302"/>
            <a:ext cx="2485427" cy="2485104"/>
          </a:xfrm>
          <a:prstGeom prst="rect">
            <a:avLst/>
          </a:prstGeom>
        </p:spPr>
      </p:pic>
      <p:sp>
        <p:nvSpPr>
          <p:cNvPr id="12" name="CasellaDiTesto 1">
            <a:extLst>
              <a:ext uri="{FF2B5EF4-FFF2-40B4-BE49-F238E27FC236}">
                <a16:creationId xmlns:a16="http://schemas.microsoft.com/office/drawing/2014/main" id="{ECBE3C2F-E170-3A4E-18F2-225DED430409}"/>
              </a:ext>
            </a:extLst>
          </p:cNvPr>
          <p:cNvSpPr txBox="1"/>
          <p:nvPr/>
        </p:nvSpPr>
        <p:spPr>
          <a:xfrm>
            <a:off x="135134" y="4215580"/>
            <a:ext cx="4437036"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1pPr>
            <a:lvl2pPr marL="742950" indent="-28575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2pPr>
            <a:lvl3pPr marL="11430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3pPr>
            <a:lvl4pPr marL="16002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4pPr>
            <a:lvl5pPr marL="20574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9pPr>
          </a:lstStyle>
          <a:p>
            <a:pPr marL="285750" indent="-285750">
              <a:buFont typeface="Arial" panose="02020603050405020304" pitchFamily="18" charset="0"/>
              <a:buChar char="•"/>
            </a:pPr>
            <a:r>
              <a:rPr lang="it-IT">
                <a:solidFill>
                  <a:schemeClr val="tx1"/>
                </a:solidFill>
                <a:latin typeface="Calibri"/>
                <a:ea typeface="Microsoft YaHei"/>
                <a:cs typeface="Calibri"/>
              </a:rPr>
              <a:t>AI </a:t>
            </a:r>
            <a:r>
              <a:rPr lang="it-IT" err="1">
                <a:solidFill>
                  <a:schemeClr val="tx1"/>
                </a:solidFill>
                <a:latin typeface="Calibri"/>
                <a:ea typeface="Microsoft YaHei"/>
                <a:cs typeface="Calibri"/>
              </a:rPr>
              <a:t>is</a:t>
            </a:r>
            <a:r>
              <a:rPr lang="it-IT">
                <a:solidFill>
                  <a:schemeClr val="tx1"/>
                </a:solidFill>
                <a:latin typeface="Calibri"/>
                <a:ea typeface="Microsoft YaHei"/>
                <a:cs typeface="Calibri"/>
              </a:rPr>
              <a:t> the new </a:t>
            </a:r>
            <a:r>
              <a:rPr lang="it-IT" err="1">
                <a:solidFill>
                  <a:schemeClr val="tx1"/>
                </a:solidFill>
                <a:latin typeface="Calibri"/>
                <a:ea typeface="Microsoft YaHei"/>
                <a:cs typeface="Calibri"/>
              </a:rPr>
              <a:t>Electricity</a:t>
            </a:r>
            <a:endParaRPr lang="it-IT">
              <a:solidFill>
                <a:schemeClr val="tx1"/>
              </a:solidFill>
              <a:latin typeface="Calibri"/>
              <a:ea typeface="Microsoft YaHei"/>
              <a:cs typeface="Calibri"/>
            </a:endParaRPr>
          </a:p>
          <a:p>
            <a:pPr marL="285750" indent="-285750">
              <a:buFont typeface="Arial" panose="02020603050405020304" pitchFamily="18" charset="0"/>
              <a:buChar char="•"/>
            </a:pPr>
            <a:r>
              <a:rPr lang="it-IT" err="1">
                <a:solidFill>
                  <a:schemeClr val="tx1"/>
                </a:solidFill>
                <a:latin typeface="Calibri"/>
                <a:ea typeface="Microsoft YaHei"/>
                <a:cs typeface="Calibri"/>
              </a:rPr>
              <a:t>Electricity</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had</a:t>
            </a:r>
            <a:r>
              <a:rPr lang="it-IT">
                <a:solidFill>
                  <a:schemeClr val="tx1"/>
                </a:solidFill>
                <a:latin typeface="Calibri"/>
                <a:ea typeface="Microsoft YaHei"/>
                <a:cs typeface="Calibri"/>
              </a:rPr>
              <a:t> once </a:t>
            </a:r>
            <a:r>
              <a:rPr lang="it-IT" err="1">
                <a:solidFill>
                  <a:schemeClr val="tx1"/>
                </a:solidFill>
                <a:latin typeface="Calibri"/>
                <a:ea typeface="Microsoft YaHei"/>
                <a:cs typeface="Calibri"/>
              </a:rPr>
              <a:t>transformed</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countless</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industries</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transportation</a:t>
            </a:r>
            <a:r>
              <a:rPr lang="it-IT">
                <a:solidFill>
                  <a:schemeClr val="tx1"/>
                </a:solidFill>
                <a:latin typeface="Calibri"/>
                <a:ea typeface="Microsoft YaHei"/>
                <a:cs typeface="Calibri"/>
              </a:rPr>
              <a:t>, manufacturing, </a:t>
            </a:r>
            <a:r>
              <a:rPr lang="it-IT" err="1">
                <a:solidFill>
                  <a:schemeClr val="tx1"/>
                </a:solidFill>
                <a:latin typeface="Calibri"/>
                <a:ea typeface="Microsoft YaHei"/>
                <a:cs typeface="Calibri"/>
              </a:rPr>
              <a:t>healthcare</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communications</a:t>
            </a:r>
            <a:r>
              <a:rPr lang="it-IT">
                <a:solidFill>
                  <a:schemeClr val="tx1"/>
                </a:solidFill>
                <a:latin typeface="Calibri"/>
                <a:ea typeface="Microsoft YaHei"/>
                <a:cs typeface="Calibri"/>
              </a:rPr>
              <a:t>, and more</a:t>
            </a:r>
          </a:p>
          <a:p>
            <a:pPr marL="285750" indent="-285750">
              <a:buFont typeface="Arial" panose="02020603050405020304" pitchFamily="18" charset="0"/>
              <a:buChar char="•"/>
            </a:pPr>
            <a:r>
              <a:rPr lang="it-IT">
                <a:solidFill>
                  <a:schemeClr val="tx1"/>
                </a:solidFill>
                <a:latin typeface="Calibri"/>
                <a:ea typeface="Microsoft YaHei"/>
                <a:cs typeface="Calibri"/>
              </a:rPr>
              <a:t>AI </a:t>
            </a:r>
            <a:r>
              <a:rPr lang="it-IT" err="1">
                <a:solidFill>
                  <a:schemeClr val="tx1"/>
                </a:solidFill>
                <a:latin typeface="Calibri"/>
                <a:ea typeface="Microsoft YaHei"/>
                <a:cs typeface="Calibri"/>
              </a:rPr>
              <a:t>will</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now</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bring</a:t>
            </a:r>
            <a:r>
              <a:rPr lang="it-IT">
                <a:solidFill>
                  <a:schemeClr val="tx1"/>
                </a:solidFill>
                <a:latin typeface="Calibri"/>
                <a:ea typeface="Microsoft YaHei"/>
                <a:cs typeface="Calibri"/>
              </a:rPr>
              <a:t> </a:t>
            </a:r>
            <a:r>
              <a:rPr lang="it-IT" err="1">
                <a:solidFill>
                  <a:schemeClr val="tx1"/>
                </a:solidFill>
                <a:latin typeface="Calibri"/>
                <a:ea typeface="Microsoft YaHei"/>
                <a:cs typeface="Calibri"/>
              </a:rPr>
              <a:t>about</a:t>
            </a:r>
            <a:r>
              <a:rPr lang="it-IT">
                <a:solidFill>
                  <a:schemeClr val="tx1"/>
                </a:solidFill>
                <a:latin typeface="Calibri"/>
                <a:ea typeface="Microsoft YaHei"/>
                <a:cs typeface="Calibri"/>
              </a:rPr>
              <a:t> an </a:t>
            </a:r>
            <a:r>
              <a:rPr lang="it-IT" err="1">
                <a:solidFill>
                  <a:schemeClr val="tx1"/>
                </a:solidFill>
                <a:latin typeface="Calibri"/>
                <a:ea typeface="Microsoft YaHei"/>
                <a:cs typeface="Calibri"/>
              </a:rPr>
              <a:t>equally</a:t>
            </a:r>
            <a:r>
              <a:rPr lang="it-IT">
                <a:solidFill>
                  <a:schemeClr val="tx1"/>
                </a:solidFill>
                <a:latin typeface="Calibri"/>
                <a:ea typeface="Microsoft YaHei"/>
                <a:cs typeface="Calibri"/>
              </a:rPr>
              <a:t> big </a:t>
            </a:r>
            <a:r>
              <a:rPr lang="it-IT" err="1">
                <a:solidFill>
                  <a:schemeClr val="tx1"/>
                </a:solidFill>
                <a:latin typeface="Calibri"/>
                <a:ea typeface="Microsoft YaHei"/>
                <a:cs typeface="Calibri"/>
              </a:rPr>
              <a:t>transformation</a:t>
            </a:r>
            <a:r>
              <a:rPr lang="it-IT">
                <a:solidFill>
                  <a:schemeClr val="tx1"/>
                </a:solidFill>
                <a:latin typeface="Calibri"/>
                <a:ea typeface="Microsoft YaHei"/>
                <a:cs typeface="Calibri"/>
              </a:rPr>
              <a:t>.</a:t>
            </a:r>
          </a:p>
        </p:txBody>
      </p:sp>
    </p:spTree>
    <p:extLst>
      <p:ext uri="{BB962C8B-B14F-4D97-AF65-F5344CB8AC3E}">
        <p14:creationId xmlns:p14="http://schemas.microsoft.com/office/powerpoint/2010/main" val="2101574834"/>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145" name="Picture 1">
            <a:extLst>
              <a:ext uri="{FF2B5EF4-FFF2-40B4-BE49-F238E27FC236}">
                <a16:creationId xmlns:a16="http://schemas.microsoft.com/office/drawing/2014/main" id="{4B276ECB-0B86-8F76-4D3E-503521CA6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4425"/>
            <a:ext cx="12192000" cy="4473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6" name="Picture 2">
            <a:extLst>
              <a:ext uri="{FF2B5EF4-FFF2-40B4-BE49-F238E27FC236}">
                <a16:creationId xmlns:a16="http://schemas.microsoft.com/office/drawing/2014/main" id="{9BA6E7F0-4402-5FF1-4058-2C1FAE6C7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338138"/>
            <a:ext cx="4248150" cy="1852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Rectangle 3">
            <a:extLst>
              <a:ext uri="{FF2B5EF4-FFF2-40B4-BE49-F238E27FC236}">
                <a16:creationId xmlns:a16="http://schemas.microsoft.com/office/drawing/2014/main" id="{59286774-0492-757C-22F7-2A4C3B142F8F}"/>
              </a:ext>
            </a:extLst>
          </p:cNvPr>
          <p:cNvSpPr>
            <a:spLocks noChangeArrowheads="1"/>
          </p:cNvSpPr>
          <p:nvPr/>
        </p:nvSpPr>
        <p:spPr bwMode="auto">
          <a:xfrm>
            <a:off x="3349262" y="2517877"/>
            <a:ext cx="6455072"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lgn="ctr">
              <a:buClrTx/>
              <a:buFontTx/>
              <a:buNone/>
            </a:pPr>
            <a:r>
              <a:rPr lang="it-IT" altLang="it-IT" sz="4000" b="1">
                <a:solidFill>
                  <a:srgbClr val="3B3838"/>
                </a:solidFill>
                <a:latin typeface="Times New Roman" panose="02020603050405020304" pitchFamily="18" charset="0"/>
              </a:rPr>
              <a:t>Thank </a:t>
            </a:r>
            <a:r>
              <a:rPr lang="it-IT" altLang="it-IT" sz="4000" b="1" err="1">
                <a:solidFill>
                  <a:srgbClr val="3B3838"/>
                </a:solidFill>
                <a:latin typeface="Times New Roman" panose="02020603050405020304" pitchFamily="18" charset="0"/>
              </a:rPr>
              <a:t>you</a:t>
            </a:r>
            <a:r>
              <a:rPr lang="it-IT" altLang="it-IT" sz="4000" b="1">
                <a:solidFill>
                  <a:srgbClr val="3B3838"/>
                </a:solidFill>
                <a:latin typeface="Times New Roman" panose="02020603050405020304" pitchFamily="18" charset="0"/>
              </a:rPr>
              <a:t> for the </a:t>
            </a:r>
            <a:r>
              <a:rPr lang="it-IT" altLang="it-IT" sz="4000" b="1" err="1">
                <a:solidFill>
                  <a:srgbClr val="3B3838"/>
                </a:solidFill>
                <a:latin typeface="Times New Roman" panose="02020603050405020304" pitchFamily="18" charset="0"/>
              </a:rPr>
              <a:t>attention</a:t>
            </a:r>
            <a:endParaRPr lang="it-IT" altLang="it-IT" sz="4000" b="1">
              <a:solidFill>
                <a:srgbClr val="3B3838"/>
              </a:solidFill>
              <a:latin typeface="Times New Roman" panose="02020603050405020304" pitchFamily="18" charset="0"/>
            </a:endParaRPr>
          </a:p>
        </p:txBody>
      </p:sp>
      <p:sp>
        <p:nvSpPr>
          <p:cNvPr id="6148" name="Rectangle 4">
            <a:extLst>
              <a:ext uri="{FF2B5EF4-FFF2-40B4-BE49-F238E27FC236}">
                <a16:creationId xmlns:a16="http://schemas.microsoft.com/office/drawing/2014/main" id="{2A99B1E4-9239-0CD9-884C-B910C648AE17}"/>
              </a:ext>
            </a:extLst>
          </p:cNvPr>
          <p:cNvSpPr>
            <a:spLocks noChangeArrowheads="1"/>
          </p:cNvSpPr>
          <p:nvPr/>
        </p:nvSpPr>
        <p:spPr bwMode="auto">
          <a:xfrm>
            <a:off x="1071563" y="5202238"/>
            <a:ext cx="6096000"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b="1">
                <a:solidFill>
                  <a:srgbClr val="3B3838"/>
                </a:solidFill>
                <a:latin typeface="Times New Roman" panose="02020603050405020304" pitchFamily="18" charset="0"/>
              </a:rPr>
              <a:t>Fabio Antonini</a:t>
            </a:r>
          </a:p>
          <a:p>
            <a:pPr>
              <a:buClrTx/>
              <a:buFontTx/>
              <a:buNone/>
            </a:pPr>
            <a:endParaRPr lang="it-IT" altLang="it-IT" b="1">
              <a:solidFill>
                <a:srgbClr val="3B3838"/>
              </a:solidFill>
              <a:latin typeface="Times New Roman" panose="02020603050405020304" pitchFamily="18" charset="0"/>
            </a:endParaRPr>
          </a:p>
          <a:p>
            <a:pPr>
              <a:buClrTx/>
              <a:buFontTx/>
              <a:buNone/>
            </a:pPr>
            <a:r>
              <a:rPr lang="it-IT" altLang="it-IT">
                <a:solidFill>
                  <a:srgbClr val="3B3838"/>
                </a:solidFill>
                <a:latin typeface="Times New Roman" panose="02020603050405020304" pitchFamily="18" charset="0"/>
              </a:rPr>
              <a:t>Università degli Studi dell’Aquila</a:t>
            </a:r>
          </a:p>
        </p:txBody>
      </p:sp>
      <p:sp>
        <p:nvSpPr>
          <p:cNvPr id="6149" name="Rectangle 5">
            <a:extLst>
              <a:ext uri="{FF2B5EF4-FFF2-40B4-BE49-F238E27FC236}">
                <a16:creationId xmlns:a16="http://schemas.microsoft.com/office/drawing/2014/main" id="{679153BB-0A81-0183-ACE3-73ACF2178A58}"/>
              </a:ext>
            </a:extLst>
          </p:cNvPr>
          <p:cNvSpPr>
            <a:spLocks noChangeArrowheads="1"/>
          </p:cNvSpPr>
          <p:nvPr/>
        </p:nvSpPr>
        <p:spPr bwMode="auto">
          <a:xfrm>
            <a:off x="704850" y="5202238"/>
            <a:ext cx="134938" cy="165576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2" name="Segnaposto numero diapositiva 1">
            <a:extLst>
              <a:ext uri="{FF2B5EF4-FFF2-40B4-BE49-F238E27FC236}">
                <a16:creationId xmlns:a16="http://schemas.microsoft.com/office/drawing/2014/main" id="{F7FFBEC9-65D0-1642-B652-DD4D6D775215}"/>
              </a:ext>
            </a:extLst>
          </p:cNvPr>
          <p:cNvSpPr>
            <a:spLocks noGrp="1"/>
          </p:cNvSpPr>
          <p:nvPr>
            <p:ph type="sldNum" idx="11"/>
          </p:nvPr>
        </p:nvSpPr>
        <p:spPr/>
        <p:txBody>
          <a:bodyPr/>
          <a:lstStyle/>
          <a:p>
            <a:fld id="{72DC949C-8578-417B-AA35-D9E83A939BBB}" type="slidenum">
              <a:rPr lang="it-IT" altLang="it-IT" smtClean="0"/>
              <a:pPr/>
              <a:t>22</a:t>
            </a:fld>
            <a:endParaRPr lang="it-IT" altLang="it-IT"/>
          </a:p>
        </p:txBody>
      </p:sp>
    </p:spTree>
    <p:extLst>
      <p:ext uri="{BB962C8B-B14F-4D97-AF65-F5344CB8AC3E}">
        <p14:creationId xmlns:p14="http://schemas.microsoft.com/office/powerpoint/2010/main" val="64584170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147638"/>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err="1">
                <a:solidFill>
                  <a:srgbClr val="3B3838"/>
                </a:solidFill>
                <a:latin typeface="Times New Roman" panose="02020603050405020304" pitchFamily="18" charset="0"/>
              </a:rPr>
              <a:t>Objective</a:t>
            </a:r>
            <a:r>
              <a:rPr lang="it-IT" altLang="it-IT" sz="4000" b="1">
                <a:solidFill>
                  <a:srgbClr val="3B3838"/>
                </a:solidFill>
                <a:latin typeface="Times New Roman" panose="02020603050405020304" pitchFamily="18" charset="0"/>
              </a:rPr>
              <a:t> and </a:t>
            </a:r>
            <a:r>
              <a:rPr lang="it-IT" altLang="it-IT" sz="4000" b="1" err="1">
                <a:solidFill>
                  <a:srgbClr val="3B3838"/>
                </a:solidFill>
                <a:latin typeface="Times New Roman" panose="02020603050405020304" pitchFamily="18" charset="0"/>
              </a:rPr>
              <a:t>approach</a:t>
            </a:r>
            <a:endParaRPr lang="it-IT" altLang="it-IT" sz="4000" b="1">
              <a:solidFill>
                <a:srgbClr val="3B3838"/>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a:t>
            </a:fld>
            <a:endParaRPr lang="it-IT" altLang="it-IT"/>
          </a:p>
        </p:txBody>
      </p:sp>
      <p:sp>
        <p:nvSpPr>
          <p:cNvPr id="7" name="TextBox 6">
            <a:extLst>
              <a:ext uri="{FF2B5EF4-FFF2-40B4-BE49-F238E27FC236}">
                <a16:creationId xmlns:a16="http://schemas.microsoft.com/office/drawing/2014/main" id="{E228B5E3-5665-C150-07F1-2437A7BD403E}"/>
              </a:ext>
            </a:extLst>
          </p:cNvPr>
          <p:cNvSpPr txBox="1"/>
          <p:nvPr/>
        </p:nvSpPr>
        <p:spPr>
          <a:xfrm>
            <a:off x="551384" y="1340768"/>
            <a:ext cx="11089232" cy="369332"/>
          </a:xfrm>
          <a:prstGeom prst="rect">
            <a:avLst/>
          </a:prstGeom>
          <a:noFill/>
        </p:spPr>
        <p:txBody>
          <a:bodyPr wrap="square" rtlCol="0">
            <a:spAutoFit/>
          </a:bodyPr>
          <a:lstStyle/>
          <a:p>
            <a:r>
              <a:rPr lang="en-US">
                <a:solidFill>
                  <a:schemeClr val="tx1"/>
                </a:solidFill>
              </a:rPr>
              <a:t>This course assumes that you know close to nothing about Machine Learning. </a:t>
            </a:r>
          </a:p>
        </p:txBody>
      </p:sp>
      <p:sp>
        <p:nvSpPr>
          <p:cNvPr id="11" name="TextBox 10">
            <a:extLst>
              <a:ext uri="{FF2B5EF4-FFF2-40B4-BE49-F238E27FC236}">
                <a16:creationId xmlns:a16="http://schemas.microsoft.com/office/drawing/2014/main" id="{20ED426B-FC74-7184-9B45-F766F6C486FE}"/>
              </a:ext>
            </a:extLst>
          </p:cNvPr>
          <p:cNvSpPr txBox="1"/>
          <p:nvPr/>
        </p:nvSpPr>
        <p:spPr>
          <a:xfrm>
            <a:off x="2373240" y="2147495"/>
            <a:ext cx="9289826" cy="646331"/>
          </a:xfrm>
          <a:prstGeom prst="rect">
            <a:avLst/>
          </a:prstGeom>
          <a:noFill/>
        </p:spPr>
        <p:txBody>
          <a:bodyPr wrap="square" rtlCol="0">
            <a:spAutoFit/>
          </a:bodyPr>
          <a:lstStyle/>
          <a:p>
            <a:r>
              <a:rPr lang="en-US">
                <a:solidFill>
                  <a:schemeClr val="tx1"/>
                </a:solidFill>
              </a:rPr>
              <a:t>Its goal is to give you the concepts, the intuitions, and the tools you need to actually implement programs capable of learning from data. </a:t>
            </a:r>
          </a:p>
        </p:txBody>
      </p:sp>
      <p:sp>
        <p:nvSpPr>
          <p:cNvPr id="12" name="TextBox 11">
            <a:extLst>
              <a:ext uri="{FF2B5EF4-FFF2-40B4-BE49-F238E27FC236}">
                <a16:creationId xmlns:a16="http://schemas.microsoft.com/office/drawing/2014/main" id="{82F226B3-CE1B-3FFA-1261-E742E904D619}"/>
              </a:ext>
            </a:extLst>
          </p:cNvPr>
          <p:cNvSpPr txBox="1"/>
          <p:nvPr/>
        </p:nvSpPr>
        <p:spPr>
          <a:xfrm>
            <a:off x="576462" y="3423672"/>
            <a:ext cx="8771530" cy="923330"/>
          </a:xfrm>
          <a:prstGeom prst="rect">
            <a:avLst/>
          </a:prstGeom>
          <a:noFill/>
        </p:spPr>
        <p:txBody>
          <a:bodyPr wrap="square" rtlCol="0">
            <a:spAutoFit/>
          </a:bodyPr>
          <a:lstStyle/>
          <a:p>
            <a:r>
              <a:rPr lang="en-US">
                <a:solidFill>
                  <a:schemeClr val="tx1"/>
                </a:solidFill>
              </a:rPr>
              <a:t>As researcher involved in Engineering subjects you will use for sure some ML model developed by anyone else. The main target it to provide you with a rich toolset to tackle your specific ML projects</a:t>
            </a:r>
          </a:p>
        </p:txBody>
      </p:sp>
      <p:sp>
        <p:nvSpPr>
          <p:cNvPr id="13" name="TextBox 12">
            <a:extLst>
              <a:ext uri="{FF2B5EF4-FFF2-40B4-BE49-F238E27FC236}">
                <a16:creationId xmlns:a16="http://schemas.microsoft.com/office/drawing/2014/main" id="{76619442-877F-24FB-7671-BD11CEE8B1F9}"/>
              </a:ext>
            </a:extLst>
          </p:cNvPr>
          <p:cNvSpPr txBox="1"/>
          <p:nvPr/>
        </p:nvSpPr>
        <p:spPr>
          <a:xfrm>
            <a:off x="551384" y="4510861"/>
            <a:ext cx="10929440" cy="646331"/>
          </a:xfrm>
          <a:prstGeom prst="rect">
            <a:avLst/>
          </a:prstGeom>
          <a:noFill/>
        </p:spPr>
        <p:txBody>
          <a:bodyPr wrap="square" rtlCol="0">
            <a:spAutoFit/>
          </a:bodyPr>
          <a:lstStyle/>
          <a:p>
            <a:r>
              <a:rPr lang="en-US">
                <a:solidFill>
                  <a:schemeClr val="tx1"/>
                </a:solidFill>
              </a:rPr>
              <a:t>The course favors a hands-on approach, growing an intuitive understanding of Machine Learning through concrete working examples and just a little bit of theory</a:t>
            </a:r>
          </a:p>
        </p:txBody>
      </p:sp>
      <p:sp>
        <p:nvSpPr>
          <p:cNvPr id="14" name="TextBox 13">
            <a:extLst>
              <a:ext uri="{FF2B5EF4-FFF2-40B4-BE49-F238E27FC236}">
                <a16:creationId xmlns:a16="http://schemas.microsoft.com/office/drawing/2014/main" id="{38A1A20E-E0FE-8DA9-698D-45D355896899}"/>
              </a:ext>
            </a:extLst>
          </p:cNvPr>
          <p:cNvSpPr txBox="1"/>
          <p:nvPr/>
        </p:nvSpPr>
        <p:spPr>
          <a:xfrm>
            <a:off x="567954" y="5302949"/>
            <a:ext cx="7905104" cy="646331"/>
          </a:xfrm>
          <a:prstGeom prst="rect">
            <a:avLst/>
          </a:prstGeom>
          <a:noFill/>
        </p:spPr>
        <p:txBody>
          <a:bodyPr wrap="square" rtlCol="0">
            <a:spAutoFit/>
          </a:bodyPr>
          <a:lstStyle/>
          <a:p>
            <a:r>
              <a:rPr lang="en-US">
                <a:solidFill>
                  <a:schemeClr val="tx1"/>
                </a:solidFill>
              </a:rPr>
              <a:t>While you can attend this course without picking up your laptop, we highly recommend you experiment with the code </a:t>
            </a:r>
            <a:r>
              <a:rPr lang="en-US"/>
              <a:t>examples that will be provided.</a:t>
            </a:r>
          </a:p>
        </p:txBody>
      </p:sp>
      <p:pic>
        <p:nvPicPr>
          <p:cNvPr id="3074" name="Picture 2" descr="No code AI - implementing AI without code">
            <a:extLst>
              <a:ext uri="{FF2B5EF4-FFF2-40B4-BE49-F238E27FC236}">
                <a16:creationId xmlns:a16="http://schemas.microsoft.com/office/drawing/2014/main" id="{8DA1BA45-BA2D-0A05-7D19-822784A6E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8197" y="900946"/>
            <a:ext cx="1711622" cy="11410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o">
            <a:extLst>
              <a:ext uri="{FF2B5EF4-FFF2-40B4-BE49-F238E27FC236}">
                <a16:creationId xmlns:a16="http://schemas.microsoft.com/office/drawing/2014/main" id="{C48009EB-C524-F934-602D-AA2D917DDE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 y="1927865"/>
            <a:ext cx="1524000" cy="552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nsorFlow - Wikipedia">
            <a:extLst>
              <a:ext uri="{FF2B5EF4-FFF2-40B4-BE49-F238E27FC236}">
                <a16:creationId xmlns:a16="http://schemas.microsoft.com/office/drawing/2014/main" id="{9C0C9C43-0086-AA69-13ED-C88724E0A7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122" y="2480315"/>
            <a:ext cx="1339055" cy="85299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14 Things You Need to Know to Become a Machine Learning or AI Engineer">
            <a:extLst>
              <a:ext uri="{FF2B5EF4-FFF2-40B4-BE49-F238E27FC236}">
                <a16:creationId xmlns:a16="http://schemas.microsoft.com/office/drawing/2014/main" id="{28F654C6-1D83-4611-B52B-69578C08F8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2409" y="2763083"/>
            <a:ext cx="2507344" cy="14351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he 9 Best Laptops of 2023 | Reviews by Wirecutter">
            <a:extLst>
              <a:ext uri="{FF2B5EF4-FFF2-40B4-BE49-F238E27FC236}">
                <a16:creationId xmlns:a16="http://schemas.microsoft.com/office/drawing/2014/main" id="{48EDE8FB-5682-2D68-B863-B92934DFCF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6051" y="4953495"/>
            <a:ext cx="2651768" cy="138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8811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147638"/>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US" sz="4000" b="1"/>
              <a:t>Main topics of the Course (1/2)</a:t>
            </a:r>
            <a:endParaRPr lang="it-IT" altLang="it-IT" sz="4000" b="1">
              <a:solidFill>
                <a:srgbClr val="3B3838"/>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4</a:t>
            </a:fld>
            <a:endParaRPr lang="it-IT" altLang="it-IT"/>
          </a:p>
        </p:txBody>
      </p:sp>
      <p:sp>
        <p:nvSpPr>
          <p:cNvPr id="4" name="TextBox 3">
            <a:extLst>
              <a:ext uri="{FF2B5EF4-FFF2-40B4-BE49-F238E27FC236}">
                <a16:creationId xmlns:a16="http://schemas.microsoft.com/office/drawing/2014/main" id="{DBD6E265-2ABE-79C4-F197-2EEFE18FA2CA}"/>
              </a:ext>
            </a:extLst>
          </p:cNvPr>
          <p:cNvSpPr txBox="1"/>
          <p:nvPr/>
        </p:nvSpPr>
        <p:spPr>
          <a:xfrm>
            <a:off x="345152" y="850900"/>
            <a:ext cx="7263810" cy="5170646"/>
          </a:xfrm>
          <a:prstGeom prst="rect">
            <a:avLst/>
          </a:prstGeom>
          <a:noFill/>
        </p:spPr>
        <p:txBody>
          <a:bodyPr wrap="square">
            <a:spAutoFit/>
          </a:bodyPr>
          <a:lstStyle/>
          <a:p>
            <a:r>
              <a:rPr lang="en-US" sz="2400">
                <a:solidFill>
                  <a:schemeClr val="tx1"/>
                </a:solidFill>
              </a:rPr>
              <a:t>1. What is Machine Learning? What problems does it try to solve? Supervised vs Unsupervised ML.</a:t>
            </a:r>
          </a:p>
          <a:p>
            <a:r>
              <a:rPr lang="en-US" sz="2400">
                <a:solidFill>
                  <a:schemeClr val="tx1"/>
                </a:solidFill>
              </a:rPr>
              <a:t>2. The main steps in a typical Machine Learning project. </a:t>
            </a:r>
          </a:p>
          <a:p>
            <a:r>
              <a:rPr lang="en-US" sz="2400">
                <a:solidFill>
                  <a:schemeClr val="tx1"/>
                </a:solidFill>
              </a:rPr>
              <a:t>3. Learning by fitting a model to data. </a:t>
            </a:r>
          </a:p>
          <a:p>
            <a:r>
              <a:rPr lang="en-US" sz="2400">
                <a:solidFill>
                  <a:schemeClr val="tx1"/>
                </a:solidFill>
              </a:rPr>
              <a:t>4. Optimizing a cost function.</a:t>
            </a:r>
          </a:p>
          <a:p>
            <a:r>
              <a:rPr lang="en-US" sz="2400">
                <a:solidFill>
                  <a:schemeClr val="tx1"/>
                </a:solidFill>
              </a:rPr>
              <a:t>5. Handling, cleaning, and preparing data.</a:t>
            </a:r>
          </a:p>
          <a:p>
            <a:r>
              <a:rPr lang="en-US" sz="2400">
                <a:solidFill>
                  <a:schemeClr val="tx1"/>
                </a:solidFill>
              </a:rPr>
              <a:t>6. Selecting and engineering features.</a:t>
            </a:r>
          </a:p>
          <a:p>
            <a:r>
              <a:rPr lang="en-US" sz="2400">
                <a:solidFill>
                  <a:schemeClr val="tx1"/>
                </a:solidFill>
              </a:rPr>
              <a:t>7. Selecting a model and tuning hyperparameters using cross-validation.</a:t>
            </a:r>
          </a:p>
          <a:p>
            <a:r>
              <a:rPr lang="en-US" sz="2400">
                <a:solidFill>
                  <a:schemeClr val="tx1"/>
                </a:solidFill>
              </a:rPr>
              <a:t>8. The main challenges of Machine Learning, in particular underfitting and overfitting (the bias/variance tradeoff). </a:t>
            </a:r>
          </a:p>
          <a:p>
            <a:r>
              <a:rPr lang="en-US" sz="2400">
                <a:solidFill>
                  <a:schemeClr val="tx1"/>
                </a:solidFill>
              </a:rPr>
              <a:t>9. Reducing the dimensionality of the training data to fight the curse of dimensionality.</a:t>
            </a:r>
          </a:p>
          <a:p>
            <a:endParaRPr lang="en-US">
              <a:solidFill>
                <a:schemeClr val="tx1"/>
              </a:solidFill>
            </a:endParaRPr>
          </a:p>
        </p:txBody>
      </p:sp>
      <p:pic>
        <p:nvPicPr>
          <p:cNvPr id="5" name="Picture 2" descr="Top 6 Machine Learning Algorithms for Classification | by Destin Gong |  Towards Data Science">
            <a:extLst>
              <a:ext uri="{FF2B5EF4-FFF2-40B4-BE49-F238E27FC236}">
                <a16:creationId xmlns:a16="http://schemas.microsoft.com/office/drawing/2014/main" id="{25E0ABAB-43DD-B8D7-746D-C02BE93E7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962" y="1772816"/>
            <a:ext cx="4583038" cy="317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506104"/>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147638"/>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US" sz="4000" b="1"/>
              <a:t>Main topics of the Course (2/2)</a:t>
            </a:r>
            <a:endParaRPr lang="it-IT" altLang="it-IT" sz="4000" b="1">
              <a:solidFill>
                <a:srgbClr val="3B3838"/>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5</a:t>
            </a:fld>
            <a:endParaRPr lang="it-IT" altLang="it-IT"/>
          </a:p>
        </p:txBody>
      </p:sp>
      <p:sp>
        <p:nvSpPr>
          <p:cNvPr id="4" name="TextBox 3">
            <a:extLst>
              <a:ext uri="{FF2B5EF4-FFF2-40B4-BE49-F238E27FC236}">
                <a16:creationId xmlns:a16="http://schemas.microsoft.com/office/drawing/2014/main" id="{DBD6E265-2ABE-79C4-F197-2EEFE18FA2CA}"/>
              </a:ext>
            </a:extLst>
          </p:cNvPr>
          <p:cNvSpPr txBox="1"/>
          <p:nvPr/>
        </p:nvSpPr>
        <p:spPr>
          <a:xfrm>
            <a:off x="718965" y="789851"/>
            <a:ext cx="9698309" cy="5693866"/>
          </a:xfrm>
          <a:prstGeom prst="rect">
            <a:avLst/>
          </a:prstGeom>
          <a:noFill/>
        </p:spPr>
        <p:txBody>
          <a:bodyPr wrap="square">
            <a:spAutoFit/>
          </a:bodyPr>
          <a:lstStyle/>
          <a:p>
            <a:r>
              <a:rPr lang="en-US" sz="2000">
                <a:solidFill>
                  <a:schemeClr val="tx1"/>
                </a:solidFill>
              </a:rPr>
              <a:t>10. The most common learning algorithms: </a:t>
            </a:r>
            <a:br>
              <a:rPr lang="en-US" sz="2000">
                <a:solidFill>
                  <a:schemeClr val="tx1"/>
                </a:solidFill>
              </a:rPr>
            </a:br>
            <a:r>
              <a:rPr lang="en-US" sz="2000">
                <a:solidFill>
                  <a:schemeClr val="tx1"/>
                </a:solidFill>
              </a:rPr>
              <a:t>	Linear and Polynomial Regression, </a:t>
            </a:r>
          </a:p>
          <a:p>
            <a:r>
              <a:rPr lang="en-US" sz="2000">
                <a:solidFill>
                  <a:schemeClr val="tx1"/>
                </a:solidFill>
              </a:rPr>
              <a:t>	Logistic Regression, </a:t>
            </a:r>
          </a:p>
          <a:p>
            <a:r>
              <a:rPr lang="en-US" sz="2000">
                <a:solidFill>
                  <a:schemeClr val="tx1"/>
                </a:solidFill>
              </a:rPr>
              <a:t>	k-Nearest Neighbors, </a:t>
            </a:r>
          </a:p>
          <a:p>
            <a:r>
              <a:rPr lang="en-US" sz="2000">
                <a:solidFill>
                  <a:schemeClr val="tx1"/>
                </a:solidFill>
              </a:rPr>
              <a:t>	Decision Trees, </a:t>
            </a:r>
          </a:p>
          <a:p>
            <a:r>
              <a:rPr lang="en-US" sz="2000">
                <a:solidFill>
                  <a:schemeClr val="tx1"/>
                </a:solidFill>
              </a:rPr>
              <a:t>	Random Forests</a:t>
            </a:r>
          </a:p>
          <a:p>
            <a:r>
              <a:rPr lang="en-US" sz="2000">
                <a:solidFill>
                  <a:schemeClr val="tx1"/>
                </a:solidFill>
              </a:rPr>
              <a:t>	Ensemble methods. </a:t>
            </a:r>
          </a:p>
          <a:p>
            <a:r>
              <a:rPr lang="en-US" sz="2000">
                <a:solidFill>
                  <a:schemeClr val="tx1"/>
                </a:solidFill>
              </a:rPr>
              <a:t>11. What are neural nets? What are they good for? </a:t>
            </a:r>
          </a:p>
          <a:p>
            <a:r>
              <a:rPr lang="en-US" sz="2000">
                <a:solidFill>
                  <a:schemeClr val="tx1"/>
                </a:solidFill>
              </a:rPr>
              <a:t>12. Building and training neural nets using TensorFlow and </a:t>
            </a:r>
            <a:r>
              <a:rPr lang="en-US" sz="2000" err="1">
                <a:solidFill>
                  <a:schemeClr val="tx1"/>
                </a:solidFill>
              </a:rPr>
              <a:t>Keras</a:t>
            </a:r>
            <a:r>
              <a:rPr lang="en-US" sz="2000">
                <a:solidFill>
                  <a:schemeClr val="tx1"/>
                </a:solidFill>
              </a:rPr>
              <a:t>. </a:t>
            </a:r>
          </a:p>
          <a:p>
            <a:r>
              <a:rPr lang="en-US" sz="2000">
                <a:solidFill>
                  <a:schemeClr val="tx1"/>
                </a:solidFill>
              </a:rPr>
              <a:t>13. The most important neural net architectures: </a:t>
            </a:r>
            <a:br>
              <a:rPr lang="en-US" sz="2000">
                <a:solidFill>
                  <a:schemeClr val="tx1"/>
                </a:solidFill>
              </a:rPr>
            </a:br>
            <a:r>
              <a:rPr lang="en-US" sz="2000">
                <a:solidFill>
                  <a:schemeClr val="tx1"/>
                </a:solidFill>
              </a:rPr>
              <a:t>	feedforward neural nets</a:t>
            </a:r>
          </a:p>
          <a:p>
            <a:r>
              <a:rPr lang="en-US" sz="2000">
                <a:solidFill>
                  <a:schemeClr val="tx1"/>
                </a:solidFill>
              </a:rPr>
              <a:t>	convolutional nets</a:t>
            </a:r>
          </a:p>
          <a:p>
            <a:r>
              <a:rPr lang="en-US" sz="2000">
                <a:solidFill>
                  <a:schemeClr val="tx1"/>
                </a:solidFill>
              </a:rPr>
              <a:t>	recurrent nets</a:t>
            </a:r>
          </a:p>
          <a:p>
            <a:r>
              <a:rPr lang="en-US" sz="2000">
                <a:solidFill>
                  <a:schemeClr val="tx1"/>
                </a:solidFill>
              </a:rPr>
              <a:t>	long short-term memory (LSTM) nets</a:t>
            </a:r>
          </a:p>
          <a:p>
            <a:r>
              <a:rPr lang="en-US" sz="2000">
                <a:solidFill>
                  <a:schemeClr val="tx1"/>
                </a:solidFill>
              </a:rPr>
              <a:t>	autoencoders</a:t>
            </a:r>
          </a:p>
          <a:p>
            <a:r>
              <a:rPr lang="en-US" sz="2000">
                <a:solidFill>
                  <a:schemeClr val="tx1"/>
                </a:solidFill>
              </a:rPr>
              <a:t>14. Techniques for training deep neural nets.</a:t>
            </a:r>
          </a:p>
          <a:p>
            <a:r>
              <a:rPr lang="en-US" sz="2000">
                <a:solidFill>
                  <a:schemeClr val="tx1"/>
                </a:solidFill>
              </a:rPr>
              <a:t>15. Scaling neural networks for large datasets.</a:t>
            </a:r>
          </a:p>
          <a:p>
            <a:r>
              <a:rPr lang="en-US" sz="2000">
                <a:solidFill>
                  <a:schemeClr val="tx1"/>
                </a:solidFill>
              </a:rPr>
              <a:t>16. Introduction to Large Language Modem (LLM)</a:t>
            </a:r>
          </a:p>
        </p:txBody>
      </p:sp>
      <p:pic>
        <p:nvPicPr>
          <p:cNvPr id="4098" name="Picture 2" descr="Top 10 Deep Learning Algorithms You Should Know in 2023">
            <a:extLst>
              <a:ext uri="{FF2B5EF4-FFF2-40B4-BE49-F238E27FC236}">
                <a16:creationId xmlns:a16="http://schemas.microsoft.com/office/drawing/2014/main" id="{CCCE6581-9C3A-721D-094D-364055E49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684" y="998537"/>
            <a:ext cx="5879312" cy="20897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op 10 Deep Learning Algorithms in Machine Learning [2023]">
            <a:extLst>
              <a:ext uri="{FF2B5EF4-FFF2-40B4-BE49-F238E27FC236}">
                <a16:creationId xmlns:a16="http://schemas.microsoft.com/office/drawing/2014/main" id="{1DD532C2-5035-7FD2-CF0F-BDFF1C3953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7797" y="3734440"/>
            <a:ext cx="4210792" cy="280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704968"/>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3">
            <a:extLst>
              <a:ext uri="{FF2B5EF4-FFF2-40B4-BE49-F238E27FC236}">
                <a16:creationId xmlns:a16="http://schemas.microsoft.com/office/drawing/2014/main" id="{F1C79CBD-C334-2E26-E4F3-8B82AE3B73BA}"/>
              </a:ext>
            </a:extLst>
          </p:cNvPr>
          <p:cNvSpPr>
            <a:spLocks noChangeArrowheads="1"/>
          </p:cNvSpPr>
          <p:nvPr/>
        </p:nvSpPr>
        <p:spPr bwMode="auto">
          <a:xfrm>
            <a:off x="247650" y="147638"/>
            <a:ext cx="85725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err="1">
                <a:solidFill>
                  <a:srgbClr val="3B3838"/>
                </a:solidFill>
                <a:latin typeface="Times New Roman" panose="02020603050405020304" pitchFamily="18" charset="0"/>
              </a:rPr>
              <a:t>Preface</a:t>
            </a:r>
            <a:endParaRPr lang="it-IT" altLang="it-IT" sz="4000" b="1">
              <a:solidFill>
                <a:srgbClr val="3B3838"/>
              </a:solidFill>
              <a:latin typeface="Times New Roman" panose="02020603050405020304" pitchFamily="18" charset="0"/>
            </a:endParaRPr>
          </a:p>
        </p:txBody>
      </p:sp>
      <p:sp>
        <p:nvSpPr>
          <p:cNvPr id="3" name="CasellaDiTesto 2">
            <a:extLst>
              <a:ext uri="{FF2B5EF4-FFF2-40B4-BE49-F238E27FC236}">
                <a16:creationId xmlns:a16="http://schemas.microsoft.com/office/drawing/2014/main" id="{C272B3D2-94F2-A340-B2FF-875AD52DB3D3}"/>
              </a:ext>
            </a:extLst>
          </p:cNvPr>
          <p:cNvSpPr txBox="1"/>
          <p:nvPr/>
        </p:nvSpPr>
        <p:spPr>
          <a:xfrm>
            <a:off x="480170" y="1071801"/>
            <a:ext cx="12071870" cy="5509200"/>
          </a:xfrm>
          <a:prstGeom prst="rect">
            <a:avLst/>
          </a:prstGeom>
          <a:noFill/>
        </p:spPr>
        <p:txBody>
          <a:bodyPr wrap="square" rtlCol="0">
            <a:spAutoFit/>
          </a:bodyPr>
          <a:lstStyle/>
          <a:p>
            <a:pPr marL="571500" indent="-571500">
              <a:buFont typeface="Arial" panose="020B0604020202020204" pitchFamily="34" charset="0"/>
              <a:buChar char="•"/>
            </a:pPr>
            <a:r>
              <a:rPr lang="it-IT" sz="3200">
                <a:solidFill>
                  <a:schemeClr val="tx1"/>
                </a:solidFill>
              </a:rPr>
              <a:t>A bit of history</a:t>
            </a:r>
          </a:p>
          <a:p>
            <a:pPr marL="1314450" lvl="1" indent="-571500">
              <a:buFont typeface="Arial" panose="020B0604020202020204" pitchFamily="34" charset="0"/>
              <a:buChar char="•"/>
            </a:pPr>
            <a:r>
              <a:rPr lang="it-IT" sz="2800">
                <a:solidFill>
                  <a:schemeClr val="tx1"/>
                </a:solidFill>
              </a:rPr>
              <a:t>The </a:t>
            </a:r>
            <a:r>
              <a:rPr lang="it-IT" sz="2800" err="1">
                <a:solidFill>
                  <a:schemeClr val="tx1"/>
                </a:solidFill>
              </a:rPr>
              <a:t>Analytical</a:t>
            </a:r>
            <a:r>
              <a:rPr lang="it-IT" sz="2800">
                <a:solidFill>
                  <a:schemeClr val="tx1"/>
                </a:solidFill>
              </a:rPr>
              <a:t> Engine (Ada </a:t>
            </a:r>
            <a:r>
              <a:rPr lang="it-IT" sz="2800" err="1">
                <a:solidFill>
                  <a:schemeClr val="tx1"/>
                </a:solidFill>
              </a:rPr>
              <a:t>Lovelace</a:t>
            </a:r>
            <a:r>
              <a:rPr lang="it-IT" sz="2800">
                <a:solidFill>
                  <a:schemeClr val="tx1"/>
                </a:solidFill>
              </a:rPr>
              <a:t>)</a:t>
            </a:r>
          </a:p>
          <a:p>
            <a:pPr lvl="2" indent="0"/>
            <a:r>
              <a:rPr lang="en-US" b="0" i="0">
                <a:solidFill>
                  <a:schemeClr val="tx1"/>
                </a:solidFill>
                <a:effectLst/>
                <a:latin typeface="Arial" panose="020B0604020202020204" pitchFamily="34" charset="0"/>
              </a:rPr>
              <a:t>” It can do whatever we know how to order it to perform”</a:t>
            </a:r>
            <a:endParaRPr lang="it-IT" sz="2800">
              <a:solidFill>
                <a:schemeClr val="tx1"/>
              </a:solidFill>
            </a:endParaRPr>
          </a:p>
          <a:p>
            <a:pPr marL="1314450" lvl="1" indent="-571500">
              <a:buFont typeface="Arial" panose="020B0604020202020204" pitchFamily="34" charset="0"/>
              <a:buChar char="•"/>
            </a:pPr>
            <a:r>
              <a:rPr lang="en-US" sz="2800">
                <a:solidFill>
                  <a:schemeClr val="tx1"/>
                </a:solidFill>
              </a:rPr>
              <a:t>1950: Alan Turing’s “Computing Machinery and Intelligence”</a:t>
            </a:r>
            <a:br>
              <a:rPr lang="en-US" sz="2800">
                <a:solidFill>
                  <a:schemeClr val="tx1"/>
                </a:solidFill>
              </a:rPr>
            </a:br>
            <a:r>
              <a:rPr lang="en-US">
                <a:solidFill>
                  <a:schemeClr val="tx1"/>
                </a:solidFill>
              </a:rPr>
              <a:t>Can general-purpose computers be capable of learning and originality? Turing came to the conclusion that they could</a:t>
            </a:r>
            <a:r>
              <a:rPr lang="en-US" sz="2800">
                <a:solidFill>
                  <a:schemeClr val="tx1"/>
                </a:solidFill>
              </a:rPr>
              <a:t>.</a:t>
            </a:r>
          </a:p>
          <a:p>
            <a:pPr marL="1314450" lvl="1" indent="-571500">
              <a:buFont typeface="Arial" panose="020B0604020202020204" pitchFamily="34" charset="0"/>
              <a:buChar char="•"/>
            </a:pPr>
            <a:r>
              <a:rPr lang="en-US" sz="2800">
                <a:solidFill>
                  <a:schemeClr val="tx1"/>
                </a:solidFill>
                <a:latin typeface="+mn-lt"/>
              </a:rPr>
              <a:t>1954: </a:t>
            </a:r>
            <a:r>
              <a:rPr lang="en-US" sz="2800" b="0" i="0">
                <a:solidFill>
                  <a:srgbClr val="242424"/>
                </a:solidFill>
                <a:effectLst/>
                <a:latin typeface="+mn-lt"/>
              </a:rPr>
              <a:t>the first experiments in machine translation </a:t>
            </a:r>
          </a:p>
          <a:p>
            <a:pPr marL="1314450" lvl="1" indent="-571500">
              <a:buFont typeface="Arial" panose="020B0604020202020204" pitchFamily="34" charset="0"/>
              <a:buChar char="•"/>
            </a:pPr>
            <a:r>
              <a:rPr lang="en-US" sz="2800">
                <a:solidFill>
                  <a:schemeClr val="tx1"/>
                </a:solidFill>
              </a:rPr>
              <a:t>1955: Samuel wrote a program that could checkers game</a:t>
            </a:r>
          </a:p>
          <a:p>
            <a:pPr marL="1314450" lvl="1" indent="-571500">
              <a:buFont typeface="Arial" panose="020B0604020202020204" pitchFamily="34" charset="0"/>
              <a:buChar char="•"/>
            </a:pPr>
            <a:r>
              <a:rPr lang="en-US" sz="2800">
                <a:solidFill>
                  <a:schemeClr val="tx1"/>
                </a:solidFill>
              </a:rPr>
              <a:t>1957: Rosenblatt invented ‘</a:t>
            </a:r>
            <a:r>
              <a:rPr lang="en-US" sz="2800" err="1">
                <a:solidFill>
                  <a:schemeClr val="tx1"/>
                </a:solidFill>
              </a:rPr>
              <a:t>perceptrons</a:t>
            </a:r>
            <a:r>
              <a:rPr lang="en-US" sz="2800">
                <a:solidFill>
                  <a:schemeClr val="tx1"/>
                </a:solidFill>
              </a:rPr>
              <a:t>’</a:t>
            </a:r>
            <a:endParaRPr lang="it-IT">
              <a:solidFill>
                <a:schemeClr val="tx1"/>
              </a:solidFill>
            </a:endParaRPr>
          </a:p>
          <a:p>
            <a:pPr marL="571500" indent="-571500">
              <a:buFont typeface="Arial" panose="020B0604020202020204" pitchFamily="34" charset="0"/>
              <a:buChar char="•"/>
            </a:pPr>
            <a:r>
              <a:rPr lang="it-IT" sz="3200">
                <a:solidFill>
                  <a:schemeClr val="tx1"/>
                </a:solidFill>
              </a:rPr>
              <a:t>AI winters and hypes </a:t>
            </a:r>
            <a:br>
              <a:rPr lang="it-IT" sz="2800">
                <a:solidFill>
                  <a:schemeClr val="tx1"/>
                </a:solidFill>
              </a:rPr>
            </a:br>
            <a:r>
              <a:rPr lang="it-IT">
                <a:solidFill>
                  <a:schemeClr val="tx1"/>
                </a:solidFill>
              </a:rPr>
              <a:t>AI History: https://youtu.be/Suevq-kZdIw</a:t>
            </a:r>
          </a:p>
          <a:p>
            <a:pPr marL="1314450" lvl="1" indent="-571500">
              <a:buFont typeface="Arial" panose="020B0604020202020204" pitchFamily="34" charset="0"/>
              <a:buChar char="•"/>
            </a:pPr>
            <a:r>
              <a:rPr lang="it-IT" sz="2800">
                <a:solidFill>
                  <a:schemeClr val="tx1"/>
                </a:solidFill>
              </a:rPr>
              <a:t>1st AI winter (1974 – 1980): low compute power</a:t>
            </a:r>
            <a:br>
              <a:rPr lang="it-IT">
                <a:solidFill>
                  <a:schemeClr val="tx1"/>
                </a:solidFill>
              </a:rPr>
            </a:br>
            <a:r>
              <a:rPr lang="it-IT" sz="2800">
                <a:solidFill>
                  <a:schemeClr val="tx1"/>
                </a:solidFill>
              </a:rPr>
              <a:t>2nd AI Winter: </a:t>
            </a:r>
            <a:r>
              <a:rPr lang="it-IT" sz="2800" err="1">
                <a:solidFill>
                  <a:schemeClr val="tx1"/>
                </a:solidFill>
              </a:rPr>
              <a:t>expert</a:t>
            </a:r>
            <a:r>
              <a:rPr lang="it-IT" sz="2800">
                <a:solidFill>
                  <a:schemeClr val="tx1"/>
                </a:solidFill>
              </a:rPr>
              <a:t> systems </a:t>
            </a:r>
            <a:r>
              <a:rPr lang="it-IT" sz="2800" err="1">
                <a:solidFill>
                  <a:schemeClr val="tx1"/>
                </a:solidFill>
              </a:rPr>
              <a:t>failed</a:t>
            </a:r>
            <a:r>
              <a:rPr lang="it-IT" sz="2800">
                <a:solidFill>
                  <a:schemeClr val="tx1"/>
                </a:solidFill>
              </a:rPr>
              <a:t>, a new </a:t>
            </a:r>
            <a:r>
              <a:rPr lang="it-IT" sz="2800" err="1">
                <a:solidFill>
                  <a:schemeClr val="tx1"/>
                </a:solidFill>
              </a:rPr>
              <a:t>paradigm</a:t>
            </a:r>
            <a:r>
              <a:rPr lang="it-IT" sz="2800">
                <a:solidFill>
                  <a:schemeClr val="tx1"/>
                </a:solidFill>
              </a:rPr>
              <a:t> </a:t>
            </a:r>
            <a:r>
              <a:rPr lang="it-IT" sz="2800" err="1">
                <a:solidFill>
                  <a:schemeClr val="tx1"/>
                </a:solidFill>
              </a:rPr>
              <a:t>was</a:t>
            </a:r>
            <a:r>
              <a:rPr lang="it-IT" sz="2800">
                <a:solidFill>
                  <a:schemeClr val="tx1"/>
                </a:solidFill>
              </a:rPr>
              <a:t> </a:t>
            </a:r>
            <a:r>
              <a:rPr lang="it-IT" sz="2800" err="1">
                <a:solidFill>
                  <a:schemeClr val="tx1"/>
                </a:solidFill>
              </a:rPr>
              <a:t>required</a:t>
            </a:r>
            <a:endParaRPr lang="it-IT" sz="2800">
              <a:solidFill>
                <a:schemeClr val="tx1"/>
              </a:solidFill>
            </a:endParaRPr>
          </a:p>
        </p:txBody>
      </p:sp>
      <p:sp>
        <p:nvSpPr>
          <p:cNvPr id="6" name="Segnaposto numero diapositiva 5">
            <a:extLst>
              <a:ext uri="{FF2B5EF4-FFF2-40B4-BE49-F238E27FC236}">
                <a16:creationId xmlns:a16="http://schemas.microsoft.com/office/drawing/2014/main" id="{966A8FE1-29B3-A6C1-7D04-D92EC40F1A9A}"/>
              </a:ext>
            </a:extLst>
          </p:cNvPr>
          <p:cNvSpPr>
            <a:spLocks noGrp="1"/>
          </p:cNvSpPr>
          <p:nvPr>
            <p:ph type="sldNum" idx="11"/>
          </p:nvPr>
        </p:nvSpPr>
        <p:spPr/>
        <p:txBody>
          <a:bodyPr/>
          <a:lstStyle/>
          <a:p>
            <a:fld id="{72DC949C-8578-417B-AA35-D9E83A939BBB}" type="slidenum">
              <a:rPr lang="it-IT" altLang="it-IT" smtClean="0"/>
              <a:pPr/>
              <a:t>6</a:t>
            </a:fld>
            <a:endParaRPr lang="it-IT" altLang="it-IT"/>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147638"/>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a:solidFill>
                  <a:srgbClr val="3B3838"/>
                </a:solidFill>
                <a:latin typeface="Times New Roman" panose="02020603050405020304" pitchFamily="18" charset="0"/>
              </a:rPr>
              <a:t>AI hypes and winters</a:t>
            </a:r>
          </a:p>
        </p:txBody>
      </p:sp>
      <p:pic>
        <p:nvPicPr>
          <p:cNvPr id="3" name="Immagine 2">
            <a:extLst>
              <a:ext uri="{FF2B5EF4-FFF2-40B4-BE49-F238E27FC236}">
                <a16:creationId xmlns:a16="http://schemas.microsoft.com/office/drawing/2014/main" id="{CFA455C3-10E1-D809-2889-1BE7C5A90585}"/>
              </a:ext>
            </a:extLst>
          </p:cNvPr>
          <p:cNvPicPr>
            <a:picLocks noChangeAspect="1"/>
          </p:cNvPicPr>
          <p:nvPr/>
        </p:nvPicPr>
        <p:blipFill>
          <a:blip r:embed="rId5"/>
          <a:stretch>
            <a:fillRect/>
          </a:stretch>
        </p:blipFill>
        <p:spPr>
          <a:xfrm>
            <a:off x="1923515" y="998538"/>
            <a:ext cx="8346558" cy="5859462"/>
          </a:xfrm>
          <a:prstGeom prst="rect">
            <a:avLst/>
          </a:prstGeom>
        </p:spPr>
      </p:pic>
      <p:sp>
        <p:nvSpPr>
          <p:cNvPr id="4" name="Segnaposto numero diapositiva 3">
            <a:extLst>
              <a:ext uri="{FF2B5EF4-FFF2-40B4-BE49-F238E27FC236}">
                <a16:creationId xmlns:a16="http://schemas.microsoft.com/office/drawing/2014/main" id="{406A3755-C676-9A78-D010-5EBE8294989A}"/>
              </a:ext>
            </a:extLst>
          </p:cNvPr>
          <p:cNvSpPr>
            <a:spLocks noGrp="1"/>
          </p:cNvSpPr>
          <p:nvPr>
            <p:ph type="sldNum" idx="11"/>
          </p:nvPr>
        </p:nvSpPr>
        <p:spPr/>
        <p:txBody>
          <a:bodyPr/>
          <a:lstStyle/>
          <a:p>
            <a:fld id="{72DC949C-8578-417B-AA35-D9E83A939BBB}" type="slidenum">
              <a:rPr lang="it-IT" altLang="it-IT" smtClean="0"/>
              <a:pPr/>
              <a:t>7</a:t>
            </a:fld>
            <a:endParaRPr lang="it-IT" altLang="it-IT"/>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147638"/>
            <a:ext cx="11609784"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3600" b="1" err="1">
                <a:solidFill>
                  <a:srgbClr val="3B3838"/>
                </a:solidFill>
                <a:latin typeface="Times New Roman" panose="02020603050405020304" pitchFamily="18" charset="0"/>
              </a:rPr>
              <a:t>Artificial</a:t>
            </a:r>
            <a:r>
              <a:rPr lang="it-IT" altLang="it-IT" sz="3600" b="1">
                <a:solidFill>
                  <a:srgbClr val="3B3838"/>
                </a:solidFill>
                <a:latin typeface="Times New Roman" panose="02020603050405020304" pitchFamily="18" charset="0"/>
              </a:rPr>
              <a:t> Intelligence, Machine Learning, Deep Learning</a:t>
            </a:r>
          </a:p>
        </p:txBody>
      </p:sp>
      <p:pic>
        <p:nvPicPr>
          <p:cNvPr id="3" name="Immagine 2" descr="Immagine che contiene testo, cerchio, Carattere, schermata&#10;&#10;Descrizione generata automaticamente">
            <a:extLst>
              <a:ext uri="{FF2B5EF4-FFF2-40B4-BE49-F238E27FC236}">
                <a16:creationId xmlns:a16="http://schemas.microsoft.com/office/drawing/2014/main" id="{37B633AD-CAAB-0AAF-A2C0-6ECC2F319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5416" y="1434940"/>
            <a:ext cx="3937140" cy="3794260"/>
          </a:xfrm>
          <a:prstGeom prst="rect">
            <a:avLst/>
          </a:prstGeom>
        </p:spPr>
      </p:pic>
      <p:sp>
        <p:nvSpPr>
          <p:cNvPr id="4" name="Segnaposto numero diapositiva 3">
            <a:extLst>
              <a:ext uri="{FF2B5EF4-FFF2-40B4-BE49-F238E27FC236}">
                <a16:creationId xmlns:a16="http://schemas.microsoft.com/office/drawing/2014/main" id="{48560F82-1655-63AF-A411-6C8D719E8E8B}"/>
              </a:ext>
            </a:extLst>
          </p:cNvPr>
          <p:cNvSpPr>
            <a:spLocks noGrp="1"/>
          </p:cNvSpPr>
          <p:nvPr>
            <p:ph type="sldNum" idx="11"/>
          </p:nvPr>
        </p:nvSpPr>
        <p:spPr/>
        <p:txBody>
          <a:bodyPr/>
          <a:lstStyle/>
          <a:p>
            <a:fld id="{72DC949C-8578-417B-AA35-D9E83A939BBB}" type="slidenum">
              <a:rPr lang="it-IT" altLang="it-IT" smtClean="0"/>
              <a:pPr/>
              <a:t>8</a:t>
            </a:fld>
            <a:endParaRPr lang="it-IT" altLang="it-IT"/>
          </a:p>
        </p:txBody>
      </p:sp>
      <p:sp>
        <p:nvSpPr>
          <p:cNvPr id="5" name="CasellaDiTesto 4">
            <a:extLst>
              <a:ext uri="{FF2B5EF4-FFF2-40B4-BE49-F238E27FC236}">
                <a16:creationId xmlns:a16="http://schemas.microsoft.com/office/drawing/2014/main" id="{2EE2BE9B-1CF4-08CE-79BF-E0AFDF2989E2}"/>
              </a:ext>
            </a:extLst>
          </p:cNvPr>
          <p:cNvSpPr txBox="1"/>
          <p:nvPr/>
        </p:nvSpPr>
        <p:spPr>
          <a:xfrm>
            <a:off x="624186" y="1556792"/>
            <a:ext cx="7272808" cy="3970318"/>
          </a:xfrm>
          <a:prstGeom prst="rect">
            <a:avLst/>
          </a:prstGeom>
          <a:noFill/>
        </p:spPr>
        <p:txBody>
          <a:bodyPr wrap="square" rtlCol="0">
            <a:spAutoFit/>
          </a:bodyPr>
          <a:lstStyle/>
          <a:p>
            <a:pPr marL="342900" indent="-342900">
              <a:buFont typeface="+mj-lt"/>
              <a:buAutoNum type="arabicPeriod"/>
            </a:pPr>
            <a:r>
              <a:rPr lang="en-US">
                <a:solidFill>
                  <a:schemeClr val="tx1"/>
                </a:solidFill>
              </a:rPr>
              <a:t>Artificial intelligence is a generic term associated with a set of techniques that can process data to provide predictions and decisions (even some techniques not based on ‘learning’).</a:t>
            </a:r>
          </a:p>
          <a:p>
            <a:pPr marL="342900" indent="-342900">
              <a:buFont typeface="+mj-lt"/>
              <a:buAutoNum type="arabicPeriod"/>
            </a:pPr>
            <a:endParaRPr lang="en-US">
              <a:solidFill>
                <a:schemeClr val="tx1"/>
              </a:solidFill>
            </a:endParaRPr>
          </a:p>
          <a:p>
            <a:pPr marL="342900" indent="-342900">
              <a:buFont typeface="+mj-lt"/>
              <a:buAutoNum type="arabicPeriod"/>
            </a:pPr>
            <a:r>
              <a:rPr lang="en-US">
                <a:solidFill>
                  <a:schemeClr val="tx1"/>
                </a:solidFill>
              </a:rPr>
              <a:t>Machine Learning is one of the most powerful artificial intelligence techniques, capable of efficiently handling and analyzing large amounts of data, to provide accurate predictions, automated decisions and deliver unprecedented business.</a:t>
            </a:r>
          </a:p>
          <a:p>
            <a:pPr marL="342900" indent="-342900">
              <a:buFont typeface="+mj-lt"/>
              <a:buAutoNum type="arabicPeriod"/>
            </a:pPr>
            <a:endParaRPr lang="en-US">
              <a:solidFill>
                <a:schemeClr val="tx1"/>
              </a:solidFill>
            </a:endParaRPr>
          </a:p>
          <a:p>
            <a:pPr marL="342900" indent="-342900">
              <a:buFont typeface="+mj-lt"/>
              <a:buAutoNum type="arabicPeriod"/>
            </a:pPr>
            <a:r>
              <a:rPr lang="en-US">
                <a:solidFill>
                  <a:schemeClr val="tx1"/>
                </a:solidFill>
              </a:rPr>
              <a:t>Deep learning is part of a broader family of machine learning methods based on artificial neural networks with representation learning. The adjective "deep" in deep learning refers to the use of multiple layers in the network.</a:t>
            </a:r>
          </a:p>
          <a:p>
            <a:endParaRPr lang="en-US"/>
          </a:p>
        </p:txBody>
      </p:sp>
    </p:spTree>
    <p:extLst>
      <p:ext uri="{BB962C8B-B14F-4D97-AF65-F5344CB8AC3E}">
        <p14:creationId xmlns:p14="http://schemas.microsoft.com/office/powerpoint/2010/main" val="296890818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F1DDB755-D011-B962-D2BE-9D0FBC40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462E588B-9B38-046A-B3C3-A54C1EA6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91F53110-E6A9-62C1-3338-E9457F544E81}"/>
              </a:ext>
            </a:extLst>
          </p:cNvPr>
          <p:cNvSpPr>
            <a:spLocks noChangeArrowheads="1"/>
          </p:cNvSpPr>
          <p:nvPr/>
        </p:nvSpPr>
        <p:spPr bwMode="auto">
          <a:xfrm>
            <a:off x="247650" y="147638"/>
            <a:ext cx="8572500"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US" altLang="it-IT" sz="4000" b="1">
                <a:solidFill>
                  <a:srgbClr val="3B3838"/>
                </a:solidFill>
                <a:latin typeface="Times New Roman" panose="02020603050405020304" pitchFamily="18" charset="0"/>
              </a:rPr>
              <a:t>Setting up your working environment</a:t>
            </a:r>
            <a:endParaRPr lang="it-IT" altLang="it-IT" sz="4000" b="1">
              <a:solidFill>
                <a:srgbClr val="3B3838"/>
              </a:solidFill>
              <a:latin typeface="Times New Roman" panose="02020603050405020304" pitchFamily="18" charset="0"/>
            </a:endParaRPr>
          </a:p>
        </p:txBody>
      </p:sp>
      <p:sp>
        <p:nvSpPr>
          <p:cNvPr id="4" name="Segnaposto numero diapositiva 3">
            <a:extLst>
              <a:ext uri="{FF2B5EF4-FFF2-40B4-BE49-F238E27FC236}">
                <a16:creationId xmlns:a16="http://schemas.microsoft.com/office/drawing/2014/main" id="{A895582B-8521-4FD9-402F-53AD1B13B8F3}"/>
              </a:ext>
            </a:extLst>
          </p:cNvPr>
          <p:cNvSpPr>
            <a:spLocks noGrp="1"/>
          </p:cNvSpPr>
          <p:nvPr>
            <p:ph type="sldNum" idx="11"/>
          </p:nvPr>
        </p:nvSpPr>
        <p:spPr/>
        <p:txBody>
          <a:bodyPr/>
          <a:lstStyle/>
          <a:p>
            <a:fld id="{72DC949C-8578-417B-AA35-D9E83A939BBB}" type="slidenum">
              <a:rPr lang="it-IT" altLang="it-IT" smtClean="0"/>
              <a:pPr/>
              <a:t>9</a:t>
            </a:fld>
            <a:endParaRPr lang="it-IT" altLang="it-IT"/>
          </a:p>
        </p:txBody>
      </p:sp>
      <p:sp>
        <p:nvSpPr>
          <p:cNvPr id="2" name="TextBox 1">
            <a:extLst>
              <a:ext uri="{FF2B5EF4-FFF2-40B4-BE49-F238E27FC236}">
                <a16:creationId xmlns:a16="http://schemas.microsoft.com/office/drawing/2014/main" id="{078875D5-A12D-CC2C-2927-F1904FEBCF13}"/>
              </a:ext>
            </a:extLst>
          </p:cNvPr>
          <p:cNvSpPr txBox="1"/>
          <p:nvPr/>
        </p:nvSpPr>
        <p:spPr>
          <a:xfrm>
            <a:off x="408162" y="1004335"/>
            <a:ext cx="4896544" cy="2062103"/>
          </a:xfrm>
          <a:prstGeom prst="rect">
            <a:avLst/>
          </a:prstGeom>
          <a:noFill/>
        </p:spPr>
        <p:txBody>
          <a:bodyPr wrap="square" rtlCol="0">
            <a:spAutoFit/>
          </a:bodyPr>
          <a:lstStyle/>
          <a:p>
            <a:r>
              <a:rPr lang="it-IT" sz="2000" b="1" err="1">
                <a:solidFill>
                  <a:schemeClr val="tx1"/>
                </a:solidFill>
              </a:rPr>
              <a:t>Requirements</a:t>
            </a:r>
            <a:r>
              <a:rPr lang="it-IT">
                <a:solidFill>
                  <a:schemeClr val="tx1"/>
                </a:solidFill>
              </a:rPr>
              <a:t> </a:t>
            </a:r>
          </a:p>
          <a:p>
            <a:pPr marL="285750" indent="-285750">
              <a:buFont typeface="Wingdings" panose="05000000000000000000" pitchFamily="2" charset="2"/>
              <a:buChar char="§"/>
            </a:pPr>
            <a:r>
              <a:rPr lang="it-IT">
                <a:solidFill>
                  <a:schemeClr val="tx1"/>
                </a:solidFill>
              </a:rPr>
              <a:t>Python</a:t>
            </a:r>
          </a:p>
          <a:p>
            <a:pPr marL="285750" indent="-285750">
              <a:buFont typeface="Wingdings" panose="05000000000000000000" pitchFamily="2" charset="2"/>
              <a:buChar char="§"/>
            </a:pPr>
            <a:r>
              <a:rPr lang="it-IT" err="1">
                <a:solidFill>
                  <a:schemeClr val="tx1"/>
                </a:solidFill>
              </a:rPr>
              <a:t>ScikitLearn</a:t>
            </a:r>
            <a:endParaRPr lang="it-IT">
              <a:solidFill>
                <a:schemeClr val="tx1"/>
              </a:solidFill>
            </a:endParaRPr>
          </a:p>
          <a:p>
            <a:pPr marL="285750" indent="-285750">
              <a:buFont typeface="Wingdings" panose="05000000000000000000" pitchFamily="2" charset="2"/>
              <a:buChar char="§"/>
            </a:pPr>
            <a:r>
              <a:rPr lang="it-IT" err="1">
                <a:solidFill>
                  <a:schemeClr val="tx1"/>
                </a:solidFill>
              </a:rPr>
              <a:t>Numpy</a:t>
            </a:r>
            <a:endParaRPr lang="it-IT">
              <a:solidFill>
                <a:schemeClr val="tx1"/>
              </a:solidFill>
            </a:endParaRPr>
          </a:p>
          <a:p>
            <a:pPr marL="285750" indent="-285750">
              <a:buFont typeface="Wingdings" panose="05000000000000000000" pitchFamily="2" charset="2"/>
              <a:buChar char="§"/>
            </a:pPr>
            <a:r>
              <a:rPr lang="it-IT" err="1">
                <a:solidFill>
                  <a:schemeClr val="tx1"/>
                </a:solidFill>
              </a:rPr>
              <a:t>Scipy</a:t>
            </a:r>
            <a:endParaRPr lang="it-IT">
              <a:solidFill>
                <a:schemeClr val="tx1"/>
              </a:solidFill>
            </a:endParaRPr>
          </a:p>
          <a:p>
            <a:pPr marL="285750" indent="-285750">
              <a:buFont typeface="Wingdings" panose="05000000000000000000" pitchFamily="2" charset="2"/>
              <a:buChar char="§"/>
            </a:pPr>
            <a:r>
              <a:rPr lang="it-IT" err="1">
                <a:solidFill>
                  <a:schemeClr val="tx1"/>
                </a:solidFill>
              </a:rPr>
              <a:t>Pandas</a:t>
            </a:r>
            <a:endParaRPr lang="it-IT">
              <a:solidFill>
                <a:schemeClr val="tx1"/>
              </a:solidFill>
            </a:endParaRPr>
          </a:p>
          <a:p>
            <a:pPr marL="285750" indent="-285750">
              <a:buFont typeface="Wingdings" panose="05000000000000000000" pitchFamily="2" charset="2"/>
              <a:buChar char="§"/>
            </a:pPr>
            <a:r>
              <a:rPr lang="it-IT" err="1">
                <a:solidFill>
                  <a:schemeClr val="tx1"/>
                </a:solidFill>
              </a:rPr>
              <a:t>Git</a:t>
            </a:r>
            <a:r>
              <a:rPr lang="it-IT">
                <a:solidFill>
                  <a:schemeClr val="tx1"/>
                </a:solidFill>
              </a:rPr>
              <a:t> client: </a:t>
            </a:r>
            <a:r>
              <a:rPr lang="it-IT" err="1">
                <a:solidFill>
                  <a:schemeClr val="tx1"/>
                </a:solidFill>
              </a:rPr>
              <a:t>git</a:t>
            </a:r>
            <a:r>
              <a:rPr lang="it-IT">
                <a:solidFill>
                  <a:schemeClr val="tx1"/>
                </a:solidFill>
              </a:rPr>
              <a:t> (</a:t>
            </a:r>
            <a:r>
              <a:rPr lang="it-IT" err="1">
                <a:solidFill>
                  <a:schemeClr val="tx1"/>
                </a:solidFill>
              </a:rPr>
              <a:t>linux</a:t>
            </a:r>
            <a:r>
              <a:rPr lang="it-IT">
                <a:solidFill>
                  <a:schemeClr val="tx1"/>
                </a:solidFill>
              </a:rPr>
              <a:t>), </a:t>
            </a:r>
            <a:r>
              <a:rPr lang="it-IT" err="1">
                <a:solidFill>
                  <a:schemeClr val="tx1"/>
                </a:solidFill>
              </a:rPr>
              <a:t>SourceTree</a:t>
            </a:r>
            <a:r>
              <a:rPr lang="it-IT">
                <a:solidFill>
                  <a:schemeClr val="tx1"/>
                </a:solidFill>
              </a:rPr>
              <a:t> (Windows)</a:t>
            </a:r>
            <a:endParaRPr lang="en-US">
              <a:solidFill>
                <a:schemeClr val="tx1"/>
              </a:solidFill>
            </a:endParaRPr>
          </a:p>
        </p:txBody>
      </p:sp>
      <p:sp>
        <p:nvSpPr>
          <p:cNvPr id="3" name="TextBox 2">
            <a:extLst>
              <a:ext uri="{FF2B5EF4-FFF2-40B4-BE49-F238E27FC236}">
                <a16:creationId xmlns:a16="http://schemas.microsoft.com/office/drawing/2014/main" id="{CDCAEB93-7F83-3BBF-802A-527CEB25CA08}"/>
              </a:ext>
            </a:extLst>
          </p:cNvPr>
          <p:cNvSpPr txBox="1"/>
          <p:nvPr/>
        </p:nvSpPr>
        <p:spPr>
          <a:xfrm>
            <a:off x="408162" y="3068960"/>
            <a:ext cx="5400600" cy="646331"/>
          </a:xfrm>
          <a:prstGeom prst="rect">
            <a:avLst/>
          </a:prstGeom>
          <a:noFill/>
        </p:spPr>
        <p:txBody>
          <a:bodyPr wrap="square" rtlCol="0">
            <a:spAutoFit/>
          </a:bodyPr>
          <a:lstStyle/>
          <a:p>
            <a:r>
              <a:rPr lang="it-IT" b="1">
                <a:solidFill>
                  <a:schemeClr val="tx1"/>
                </a:solidFill>
              </a:rPr>
              <a:t>The easy way </a:t>
            </a:r>
            <a:r>
              <a:rPr lang="it-IT">
                <a:solidFill>
                  <a:schemeClr val="tx1"/>
                </a:solidFill>
              </a:rPr>
              <a:t>for Windows, </a:t>
            </a:r>
            <a:r>
              <a:rPr lang="it-IT" err="1">
                <a:solidFill>
                  <a:schemeClr val="tx1"/>
                </a:solidFill>
              </a:rPr>
              <a:t>but</a:t>
            </a:r>
            <a:r>
              <a:rPr lang="it-IT">
                <a:solidFill>
                  <a:schemeClr val="tx1"/>
                </a:solidFill>
              </a:rPr>
              <a:t> </a:t>
            </a:r>
            <a:r>
              <a:rPr lang="it-IT" err="1">
                <a:solidFill>
                  <a:schemeClr val="tx1"/>
                </a:solidFill>
              </a:rPr>
              <a:t>also</a:t>
            </a:r>
            <a:r>
              <a:rPr lang="it-IT">
                <a:solidFill>
                  <a:schemeClr val="tx1"/>
                </a:solidFill>
              </a:rPr>
              <a:t> for Linux: Anaconda, https://www.anaconda.com/download</a:t>
            </a:r>
            <a:endParaRPr lang="en-US">
              <a:solidFill>
                <a:schemeClr val="tx1"/>
              </a:solidFill>
            </a:endParaRPr>
          </a:p>
        </p:txBody>
      </p:sp>
      <p:pic>
        <p:nvPicPr>
          <p:cNvPr id="6" name="Picture 5">
            <a:extLst>
              <a:ext uri="{FF2B5EF4-FFF2-40B4-BE49-F238E27FC236}">
                <a16:creationId xmlns:a16="http://schemas.microsoft.com/office/drawing/2014/main" id="{E945A262-BE84-51F4-25D7-D043A091A939}"/>
              </a:ext>
            </a:extLst>
          </p:cNvPr>
          <p:cNvPicPr>
            <a:picLocks noChangeAspect="1"/>
          </p:cNvPicPr>
          <p:nvPr/>
        </p:nvPicPr>
        <p:blipFill>
          <a:blip r:embed="rId5"/>
          <a:stretch>
            <a:fillRect/>
          </a:stretch>
        </p:blipFill>
        <p:spPr>
          <a:xfrm>
            <a:off x="5952778" y="908720"/>
            <a:ext cx="6127974" cy="4710880"/>
          </a:xfrm>
          <a:prstGeom prst="rect">
            <a:avLst/>
          </a:prstGeom>
        </p:spPr>
      </p:pic>
      <p:sp>
        <p:nvSpPr>
          <p:cNvPr id="7" name="TextBox 6">
            <a:extLst>
              <a:ext uri="{FF2B5EF4-FFF2-40B4-BE49-F238E27FC236}">
                <a16:creationId xmlns:a16="http://schemas.microsoft.com/office/drawing/2014/main" id="{4C63AE27-50D5-DAF2-848F-346F13EA93DC}"/>
              </a:ext>
            </a:extLst>
          </p:cNvPr>
          <p:cNvSpPr txBox="1"/>
          <p:nvPr/>
        </p:nvSpPr>
        <p:spPr>
          <a:xfrm>
            <a:off x="408162" y="3866299"/>
            <a:ext cx="5400600" cy="646331"/>
          </a:xfrm>
          <a:prstGeom prst="rect">
            <a:avLst/>
          </a:prstGeom>
          <a:noFill/>
        </p:spPr>
        <p:txBody>
          <a:bodyPr wrap="square" rtlCol="0">
            <a:spAutoFit/>
          </a:bodyPr>
          <a:lstStyle/>
          <a:p>
            <a:r>
              <a:rPr lang="it-IT" b="1">
                <a:solidFill>
                  <a:schemeClr val="tx1"/>
                </a:solidFill>
              </a:rPr>
              <a:t>An alternative way </a:t>
            </a:r>
            <a:r>
              <a:rPr lang="it-IT">
                <a:solidFill>
                  <a:schemeClr val="tx1"/>
                </a:solidFill>
              </a:rPr>
              <a:t>for Linux users: Virtual Machine running Ubuntu (from 18.04 </a:t>
            </a:r>
            <a:r>
              <a:rPr lang="it-IT" err="1">
                <a:solidFill>
                  <a:schemeClr val="tx1"/>
                </a:solidFill>
              </a:rPr>
              <a:t>upwards</a:t>
            </a:r>
            <a:r>
              <a:rPr lang="it-IT">
                <a:solidFill>
                  <a:schemeClr val="tx1"/>
                </a:solidFill>
              </a:rPr>
              <a:t>)</a:t>
            </a:r>
            <a:endParaRPr lang="en-US">
              <a:solidFill>
                <a:schemeClr val="tx1"/>
              </a:solidFill>
            </a:endParaRPr>
          </a:p>
        </p:txBody>
      </p:sp>
      <p:sp>
        <p:nvSpPr>
          <p:cNvPr id="8" name="TextBox 7">
            <a:extLst>
              <a:ext uri="{FF2B5EF4-FFF2-40B4-BE49-F238E27FC236}">
                <a16:creationId xmlns:a16="http://schemas.microsoft.com/office/drawing/2014/main" id="{2B36D1A8-8620-76C2-F829-75BF255FAAD1}"/>
              </a:ext>
            </a:extLst>
          </p:cNvPr>
          <p:cNvSpPr txBox="1"/>
          <p:nvPr/>
        </p:nvSpPr>
        <p:spPr>
          <a:xfrm>
            <a:off x="408162" y="4663638"/>
            <a:ext cx="5400600" cy="923330"/>
          </a:xfrm>
          <a:prstGeom prst="rect">
            <a:avLst/>
          </a:prstGeom>
          <a:noFill/>
        </p:spPr>
        <p:txBody>
          <a:bodyPr wrap="square" rtlCol="0">
            <a:spAutoFit/>
          </a:bodyPr>
          <a:lstStyle/>
          <a:p>
            <a:r>
              <a:rPr lang="it-IT" b="1">
                <a:solidFill>
                  <a:schemeClr val="tx1"/>
                </a:solidFill>
              </a:rPr>
              <a:t>The hard way </a:t>
            </a:r>
            <a:r>
              <a:rPr lang="it-IT">
                <a:solidFill>
                  <a:schemeClr val="tx1"/>
                </a:solidFill>
              </a:rPr>
              <a:t>for Windows, </a:t>
            </a:r>
            <a:r>
              <a:rPr lang="it-IT" err="1">
                <a:solidFill>
                  <a:schemeClr val="tx1"/>
                </a:solidFill>
              </a:rPr>
              <a:t>but</a:t>
            </a:r>
            <a:r>
              <a:rPr lang="it-IT">
                <a:solidFill>
                  <a:schemeClr val="tx1"/>
                </a:solidFill>
              </a:rPr>
              <a:t> </a:t>
            </a:r>
            <a:r>
              <a:rPr lang="it-IT" err="1">
                <a:solidFill>
                  <a:schemeClr val="tx1"/>
                </a:solidFill>
              </a:rPr>
              <a:t>also</a:t>
            </a:r>
            <a:r>
              <a:rPr lang="it-IT">
                <a:solidFill>
                  <a:schemeClr val="tx1"/>
                </a:solidFill>
              </a:rPr>
              <a:t> for Linux: Docker. </a:t>
            </a:r>
            <a:r>
              <a:rPr lang="en-US">
                <a:solidFill>
                  <a:schemeClr val="tx1"/>
                </a:solidFill>
              </a:rPr>
              <a:t>Docker is a platform designed to help developers build, share, and run modern applications.</a:t>
            </a:r>
          </a:p>
        </p:txBody>
      </p:sp>
      <p:sp>
        <p:nvSpPr>
          <p:cNvPr id="9" name="TextBox 8">
            <a:extLst>
              <a:ext uri="{FF2B5EF4-FFF2-40B4-BE49-F238E27FC236}">
                <a16:creationId xmlns:a16="http://schemas.microsoft.com/office/drawing/2014/main" id="{FD83A269-ED3A-8457-A4A9-880C191DFFF5}"/>
              </a:ext>
            </a:extLst>
          </p:cNvPr>
          <p:cNvSpPr txBox="1"/>
          <p:nvPr/>
        </p:nvSpPr>
        <p:spPr>
          <a:xfrm>
            <a:off x="1838325" y="6021288"/>
            <a:ext cx="9875093" cy="646331"/>
          </a:xfrm>
          <a:prstGeom prst="rect">
            <a:avLst/>
          </a:prstGeom>
          <a:noFill/>
        </p:spPr>
        <p:txBody>
          <a:bodyPr wrap="square" rtlCol="0">
            <a:spAutoFit/>
          </a:bodyPr>
          <a:lstStyle/>
          <a:p>
            <a:r>
              <a:rPr lang="it-IT">
                <a:solidFill>
                  <a:schemeClr val="tx1"/>
                </a:solidFill>
              </a:rPr>
              <a:t>Slides, Notebooks, Papers of the </a:t>
            </a:r>
            <a:r>
              <a:rPr lang="it-IT" err="1">
                <a:solidFill>
                  <a:schemeClr val="tx1"/>
                </a:solidFill>
              </a:rPr>
              <a:t>course</a:t>
            </a:r>
            <a:r>
              <a:rPr lang="it-IT">
                <a:solidFill>
                  <a:schemeClr val="tx1"/>
                </a:solidFill>
              </a:rPr>
              <a:t> are </a:t>
            </a:r>
            <a:r>
              <a:rPr lang="it-IT" err="1">
                <a:solidFill>
                  <a:schemeClr val="tx1"/>
                </a:solidFill>
              </a:rPr>
              <a:t>available</a:t>
            </a:r>
            <a:r>
              <a:rPr lang="it-IT">
                <a:solidFill>
                  <a:schemeClr val="tx1"/>
                </a:solidFill>
              </a:rPr>
              <a:t> for download </a:t>
            </a:r>
            <a:r>
              <a:rPr lang="it-IT" err="1">
                <a:solidFill>
                  <a:schemeClr val="tx1"/>
                </a:solidFill>
              </a:rPr>
              <a:t>at</a:t>
            </a:r>
            <a:br>
              <a:rPr lang="it-IT">
                <a:solidFill>
                  <a:schemeClr val="tx1"/>
                </a:solidFill>
              </a:rPr>
            </a:br>
            <a:r>
              <a:rPr lang="it-IT">
                <a:solidFill>
                  <a:schemeClr val="tx1"/>
                </a:solidFill>
              </a:rPr>
              <a:t>https://github.com/fabioantonini/introduction-machine-learning-for-engineers </a:t>
            </a:r>
            <a:endParaRPr lang="en-US">
              <a:solidFill>
                <a:schemeClr val="tx1"/>
              </a:solidFill>
            </a:endParaRPr>
          </a:p>
        </p:txBody>
      </p:sp>
    </p:spTree>
    <p:extLst>
      <p:ext uri="{BB962C8B-B14F-4D97-AF65-F5344CB8AC3E}">
        <p14:creationId xmlns:p14="http://schemas.microsoft.com/office/powerpoint/2010/main" val="408337812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ea57c74-2efd-4c8b-9ae7-83ceeee2523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11AB4F7B08CBF469B849D46351235BA" ma:contentTypeVersion="14" ma:contentTypeDescription="Creare un nuovo documento." ma:contentTypeScope="" ma:versionID="2791b62d8cd7a8122bdeedb3451375cc">
  <xsd:schema xmlns:xsd="http://www.w3.org/2001/XMLSchema" xmlns:xs="http://www.w3.org/2001/XMLSchema" xmlns:p="http://schemas.microsoft.com/office/2006/metadata/properties" xmlns:ns3="a688db05-a814-4ef7-8070-ccb6338222e9" xmlns:ns4="cea57c74-2efd-4c8b-9ae7-83ceeee25236" targetNamespace="http://schemas.microsoft.com/office/2006/metadata/properties" ma:root="true" ma:fieldsID="a83f07367aa6bed9d86cdb24a0ea4d36" ns3:_="" ns4:_="">
    <xsd:import namespace="a688db05-a814-4ef7-8070-ccb6338222e9"/>
    <xsd:import namespace="cea57c74-2efd-4c8b-9ae7-83ceeee2523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LengthInSecond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88db05-a814-4ef7-8070-ccb6338222e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57c74-2efd-4c8b-9ae7-83ceeee2523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68CB68-8CA0-450D-82BA-A3F154E4522F}">
  <ds:schemaRefs>
    <ds:schemaRef ds:uri="a688db05-a814-4ef7-8070-ccb6338222e9"/>
    <ds:schemaRef ds:uri="cea57c74-2efd-4c8b-9ae7-83ceeee252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B22B2EB-B546-4A13-9532-C6923DC4D9BC}">
  <ds:schemaRefs>
    <ds:schemaRef ds:uri="http://schemas.microsoft.com/sharepoint/v3/contenttype/forms"/>
  </ds:schemaRefs>
</ds:datastoreItem>
</file>

<file path=customXml/itemProps3.xml><?xml version="1.0" encoding="utf-8"?>
<ds:datastoreItem xmlns:ds="http://schemas.openxmlformats.org/officeDocument/2006/customXml" ds:itemID="{6A8826A4-80C0-45BE-A2CD-65FF437328ED}">
  <ds:schemaRefs>
    <ds:schemaRef ds:uri="a688db05-a814-4ef7-8070-ccb6338222e9"/>
    <ds:schemaRef ds:uri="cea57c74-2efd-4c8b-9ae7-83ceeee252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Personalizzato</PresentationFormat>
  <Slides>22</Slides>
  <Notes>22</Notes>
  <HiddenSlides>0</HiddenSlides>
  <ScaleCrop>false</ScaleCrop>
  <HeadingPairs>
    <vt:vector size="4" baseType="variant">
      <vt:variant>
        <vt:lpstr>Tema</vt:lpstr>
      </vt:variant>
      <vt:variant>
        <vt:i4>1</vt:i4>
      </vt:variant>
      <vt:variant>
        <vt:lpstr>Titoli diapositive</vt:lpstr>
      </vt:variant>
      <vt:variant>
        <vt:i4>22</vt:i4>
      </vt:variant>
    </vt:vector>
  </HeadingPairs>
  <TitlesOfParts>
    <vt:vector size="23"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Chiara Boscarol</dc:creator>
  <cp:revision>36</cp:revision>
  <cp:lastPrinted>1601-01-01T00:00:00Z</cp:lastPrinted>
  <dcterms:created xsi:type="dcterms:W3CDTF">2019-05-24T07:22:49Z</dcterms:created>
  <dcterms:modified xsi:type="dcterms:W3CDTF">2023-08-07T06:42:13Z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0x010100B11AB4F7B08CBF469B849D46351235BA</vt:lpwstr>
  </property>
</Properties>
</file>