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1" r:id="rId4"/>
    <p:sldId id="288" r:id="rId5"/>
    <p:sldId id="293" r:id="rId6"/>
    <p:sldId id="289" r:id="rId7"/>
    <p:sldId id="278" r:id="rId8"/>
    <p:sldId id="274" r:id="rId9"/>
    <p:sldId id="296" r:id="rId10"/>
    <p:sldId id="282" r:id="rId11"/>
    <p:sldId id="290" r:id="rId12"/>
    <p:sldId id="286" r:id="rId13"/>
    <p:sldId id="292" r:id="rId14"/>
    <p:sldId id="291" r:id="rId15"/>
    <p:sldId id="285" r:id="rId16"/>
    <p:sldId id="294" r:id="rId17"/>
    <p:sldId id="295" r:id="rId18"/>
    <p:sldId id="297" r:id="rId19"/>
    <p:sldId id="298" r:id="rId20"/>
    <p:sldId id="283" r:id="rId21"/>
    <p:sldId id="299" r:id="rId22"/>
    <p:sldId id="300" r:id="rId23"/>
    <p:sldId id="301" r:id="rId24"/>
    <p:sldId id="284" r:id="rId25"/>
    <p:sldId id="302" r:id="rId26"/>
    <p:sldId id="303" r:id="rId27"/>
  </p:sldIdLst>
  <p:sldSz cx="9144000" cy="5143500" type="screen16x9"/>
  <p:notesSz cx="9144000" cy="51435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96" y="8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
        <p:nvSpPr>
          <p:cNvPr id="8" name="Título 7"/>
          <p:cNvSpPr>
            <a:spLocks noGrp="1"/>
          </p:cNvSpPr>
          <p:nvPr>
            <p:ph type="title"/>
          </p:nvPr>
        </p:nvSpPr>
        <p:spPr/>
        <p:txBody>
          <a:bodyPr/>
          <a:lstStyle/>
          <a:p>
            <a:r>
              <a:rPr lang="pt-BR" smtClean="0"/>
              <a:t>Clique para editar o título mestre</a:t>
            </a:r>
            <a:endParaRPr lang="pt-B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rebuchet MS"/>
                <a:cs typeface="Trebuchet MS"/>
              </a:defRPr>
            </a:lvl1pPr>
          </a:lstStyle>
          <a:p>
            <a:endParaRPr dirty="0"/>
          </a:p>
        </p:txBody>
      </p:sp>
      <p:sp>
        <p:nvSpPr>
          <p:cNvPr id="3" name="Holder 3"/>
          <p:cNvSpPr>
            <a:spLocks noGrp="1"/>
          </p:cNvSpPr>
          <p:nvPr>
            <p:ph type="body" idx="1"/>
          </p:nvPr>
        </p:nvSpPr>
        <p:spPr/>
        <p:txBody>
          <a:bodyPr lIns="0" tIns="0" rIns="0" bIns="0"/>
          <a:lstStyle>
            <a:lvl1pPr>
              <a:defRPr sz="1600" b="0" i="0" u="heavy">
                <a:solidFill>
                  <a:srgbClr val="0097A7"/>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3499" y="152399"/>
            <a:ext cx="8516957" cy="483869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1152525"/>
          </a:xfrm>
          <a:custGeom>
            <a:avLst/>
            <a:gdLst/>
            <a:ahLst/>
            <a:cxnLst/>
            <a:rect l="l" t="t" r="r" b="b"/>
            <a:pathLst>
              <a:path w="9144000" h="1152525">
                <a:moveTo>
                  <a:pt x="9143981" y="1152372"/>
                </a:moveTo>
                <a:lnTo>
                  <a:pt x="0" y="1152372"/>
                </a:lnTo>
                <a:lnTo>
                  <a:pt x="0" y="0"/>
                </a:lnTo>
                <a:lnTo>
                  <a:pt x="9143981" y="0"/>
                </a:lnTo>
                <a:lnTo>
                  <a:pt x="9143981" y="1152372"/>
                </a:lnTo>
                <a:close/>
              </a:path>
            </a:pathLst>
          </a:custGeom>
          <a:solidFill>
            <a:schemeClr val="accent6"/>
          </a:solidFill>
        </p:spPr>
        <p:txBody>
          <a:bodyPr wrap="square" lIns="0" tIns="0" rIns="0" bIns="0" rtlCol="0"/>
          <a:lstStyle/>
          <a:p>
            <a:endParaRPr/>
          </a:p>
        </p:txBody>
      </p:sp>
      <p:sp>
        <p:nvSpPr>
          <p:cNvPr id="17" name="bk object 17"/>
          <p:cNvSpPr/>
          <p:nvPr/>
        </p:nvSpPr>
        <p:spPr>
          <a:xfrm>
            <a:off x="0" y="0"/>
            <a:ext cx="9144000" cy="1152525"/>
          </a:xfrm>
          <a:custGeom>
            <a:avLst/>
            <a:gdLst/>
            <a:ahLst/>
            <a:cxnLst/>
            <a:rect l="l" t="t" r="r" b="b"/>
            <a:pathLst>
              <a:path w="9144000" h="1152525">
                <a:moveTo>
                  <a:pt x="9143981" y="1152372"/>
                </a:moveTo>
                <a:lnTo>
                  <a:pt x="0" y="1152372"/>
                </a:lnTo>
                <a:lnTo>
                  <a:pt x="0" y="0"/>
                </a:lnTo>
              </a:path>
            </a:pathLst>
          </a:custGeom>
          <a:ln w="9524">
            <a:solidFill>
              <a:srgbClr val="595959"/>
            </a:solidFill>
          </a:ln>
        </p:spPr>
        <p:txBody>
          <a:bodyPr wrap="square" lIns="0" tIns="0" rIns="0" bIns="0" rtlCol="0"/>
          <a:lstStyle/>
          <a:p>
            <a:endParaRPr/>
          </a:p>
        </p:txBody>
      </p:sp>
      <p:sp>
        <p:nvSpPr>
          <p:cNvPr id="2" name="Holder 2"/>
          <p:cNvSpPr>
            <a:spLocks noGrp="1"/>
          </p:cNvSpPr>
          <p:nvPr>
            <p:ph type="title"/>
          </p:nvPr>
        </p:nvSpPr>
        <p:spPr>
          <a:xfrm>
            <a:off x="1207821" y="359550"/>
            <a:ext cx="6728356" cy="452120"/>
          </a:xfrm>
          <a:prstGeom prst="rect">
            <a:avLst/>
          </a:prstGeom>
        </p:spPr>
        <p:txBody>
          <a:bodyPr wrap="square" lIns="0" tIns="0" rIns="0" bIns="0">
            <a:spAutoFit/>
          </a:bodyPr>
          <a:lstStyle>
            <a:lvl1pPr>
              <a:defRPr sz="28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33939" y="1404061"/>
            <a:ext cx="8276120" cy="1473200"/>
          </a:xfrm>
          <a:prstGeom prst="rect">
            <a:avLst/>
          </a:prstGeom>
        </p:spPr>
        <p:txBody>
          <a:bodyPr wrap="square" lIns="0" tIns="0" rIns="0" bIns="0">
            <a:spAutoFit/>
          </a:bodyPr>
          <a:lstStyle>
            <a:lvl1pPr>
              <a:defRPr sz="1600" b="0" i="0" u="heavy">
                <a:solidFill>
                  <a:srgbClr val="0097A7"/>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pic>
        <p:nvPicPr>
          <p:cNvPr id="8" name="Imagem 7"/>
          <p:cNvPicPr>
            <a:picLocks noChangeAspect="1"/>
          </p:cNvPicPr>
          <p:nvPr userDrawn="1"/>
        </p:nvPicPr>
        <p:blipFill>
          <a:blip r:embed="rId7"/>
          <a:stretch>
            <a:fillRect/>
          </a:stretch>
        </p:blipFill>
        <p:spPr>
          <a:xfrm>
            <a:off x="76200" y="124422"/>
            <a:ext cx="914400" cy="9144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maven.apache.org/download.cgi" TargetMode="External"/><Relationship Id="rId4" Type="http://schemas.openxmlformats.org/officeDocument/2006/relationships/hyperlink" Target="https://start.spring.io/"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pt.wikipedia.org/wiki/Aplica%C3%A7%C3%A3o" TargetMode="Externa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hyperlink" Target="https://pt.wikipedia.org/wiki/XML" TargetMode="External"/><Relationship Id="rId5" Type="http://schemas.openxmlformats.org/officeDocument/2006/relationships/hyperlink" Target="https://pt.wikipedia.org/wiki/Plataforma" TargetMode="External"/><Relationship Id="rId4" Type="http://schemas.openxmlformats.org/officeDocument/2006/relationships/hyperlink" Target="https://pt.wikipedia.org/wiki/Tecnologia"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mailto:fabio.oliveira.vilela@everi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chemeClr val="accent6"/>
          </a:solidFill>
        </p:spPr>
        <p:txBody>
          <a:bodyPr wrap="square" lIns="0" tIns="0" rIns="0" bIns="0" rtlCol="0"/>
          <a:lstStyle/>
          <a:p>
            <a:endParaRPr/>
          </a:p>
        </p:txBody>
      </p:sp>
      <p:sp>
        <p:nvSpPr>
          <p:cNvPr id="3" name="object 3"/>
          <p:cNvSpPr/>
          <p:nvPr/>
        </p:nvSpPr>
        <p:spPr>
          <a:xfrm>
            <a:off x="0" y="3457728"/>
            <a:ext cx="9142981" cy="1685761"/>
          </a:xfrm>
          <a:prstGeom prst="rect">
            <a:avLst/>
          </a:prstGeom>
          <a:blipFill>
            <a:blip r:embed="rId3" cstate="print"/>
            <a:stretch>
              <a:fillRect/>
            </a:stretch>
          </a:blipFill>
        </p:spPr>
        <p:txBody>
          <a:bodyPr wrap="square" lIns="0" tIns="0" rIns="0" bIns="0" rtlCol="0"/>
          <a:lstStyle/>
          <a:p>
            <a:endParaRPr/>
          </a:p>
        </p:txBody>
      </p:sp>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4200" y="21793"/>
            <a:ext cx="2100248" cy="1276350"/>
          </a:xfrm>
          <a:prstGeom prst="rect">
            <a:avLst/>
          </a:prstGeom>
        </p:spPr>
      </p:pic>
      <p:pic>
        <p:nvPicPr>
          <p:cNvPr id="11" name="Imagem 10"/>
          <p:cNvPicPr>
            <a:picLocks noChangeAspect="1"/>
          </p:cNvPicPr>
          <p:nvPr/>
        </p:nvPicPr>
        <p:blipFill>
          <a:blip r:embed="rId5"/>
          <a:stretch>
            <a:fillRect/>
          </a:stretch>
        </p:blipFill>
        <p:spPr>
          <a:xfrm>
            <a:off x="2438400" y="668414"/>
            <a:ext cx="3962400" cy="380667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Framework</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4" name="Imagem 3"/>
          <p:cNvPicPr>
            <a:picLocks noChangeAspect="1"/>
          </p:cNvPicPr>
          <p:nvPr/>
        </p:nvPicPr>
        <p:blipFill>
          <a:blip r:embed="rId3"/>
          <a:stretch>
            <a:fillRect/>
          </a:stretch>
        </p:blipFill>
        <p:spPr>
          <a:xfrm>
            <a:off x="26581" y="1200150"/>
            <a:ext cx="1954619" cy="1021446"/>
          </a:xfrm>
          <a:prstGeom prst="rect">
            <a:avLst/>
          </a:prstGeom>
        </p:spPr>
      </p:pic>
      <p:sp>
        <p:nvSpPr>
          <p:cNvPr id="8" name="CaixaDeTexto 7"/>
          <p:cNvSpPr txBox="1"/>
          <p:nvPr/>
        </p:nvSpPr>
        <p:spPr>
          <a:xfrm>
            <a:off x="2057400" y="1276350"/>
            <a:ext cx="6781800" cy="2031325"/>
          </a:xfrm>
          <a:prstGeom prst="rect">
            <a:avLst/>
          </a:prstGeom>
          <a:noFill/>
        </p:spPr>
        <p:txBody>
          <a:bodyPr wrap="square" rtlCol="0">
            <a:spAutoFit/>
          </a:bodyPr>
          <a:lstStyle/>
          <a:p>
            <a:pPr marL="285750" indent="-285750">
              <a:buFont typeface="Arial" panose="020B0604020202020204" pitchFamily="34" charset="0"/>
              <a:buChar char="•"/>
            </a:pPr>
            <a:r>
              <a:rPr lang="pt-BR" dirty="0" smtClean="0"/>
              <a:t>Projeto da Spring, que tem como objetivo facilitar o SETUP de uma aplicação, ou seja, fazer com que sua aplicação esteja “rodando” o mais rápido o possível, e sem complicação.</a:t>
            </a:r>
            <a:endParaRPr lang="pt-BR" dirty="0"/>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dirty="0" smtClean="0"/>
              <a:t>Convenção sobre configuração, bastando adicionar os módulos desejados através dos respectivos Starters.</a:t>
            </a:r>
          </a:p>
          <a:p>
            <a:pPr marL="285750" indent="-285750">
              <a:buFont typeface="Arial" panose="020B0604020202020204" pitchFamily="34" charset="0"/>
              <a:buChar char="•"/>
            </a:pPr>
            <a:endParaRPr lang="pt-BR" dirty="0" smtClean="0"/>
          </a:p>
        </p:txBody>
      </p:sp>
    </p:spTree>
    <p:extLst>
      <p:ext uri="{BB962C8B-B14F-4D97-AF65-F5344CB8AC3E}">
        <p14:creationId xmlns:p14="http://schemas.microsoft.com/office/powerpoint/2010/main" val="2769146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7821" y="359550"/>
            <a:ext cx="6728356" cy="430887"/>
          </a:xfrm>
        </p:spPr>
        <p:txBody>
          <a:bodyPr/>
          <a:lstStyle/>
          <a:p>
            <a:r>
              <a:rPr lang="pt-BR" dirty="0" smtClean="0"/>
              <a:t>Persistência</a:t>
            </a: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18" name="Imagem 17"/>
          <p:cNvPicPr>
            <a:picLocks noChangeAspect="1"/>
          </p:cNvPicPr>
          <p:nvPr/>
        </p:nvPicPr>
        <p:blipFill>
          <a:blip r:embed="rId3"/>
          <a:stretch>
            <a:fillRect/>
          </a:stretch>
        </p:blipFill>
        <p:spPr>
          <a:xfrm>
            <a:off x="177229" y="4273564"/>
            <a:ext cx="2571750" cy="685800"/>
          </a:xfrm>
          <a:prstGeom prst="rect">
            <a:avLst/>
          </a:prstGeom>
        </p:spPr>
      </p:pic>
      <p:pic>
        <p:nvPicPr>
          <p:cNvPr id="19" name="Imagem 18"/>
          <p:cNvPicPr>
            <a:picLocks noChangeAspect="1"/>
          </p:cNvPicPr>
          <p:nvPr/>
        </p:nvPicPr>
        <p:blipFill>
          <a:blip r:embed="rId4"/>
          <a:stretch>
            <a:fillRect/>
          </a:stretch>
        </p:blipFill>
        <p:spPr>
          <a:xfrm>
            <a:off x="2791489" y="4329193"/>
            <a:ext cx="1780510" cy="574541"/>
          </a:xfrm>
          <a:prstGeom prst="rect">
            <a:avLst/>
          </a:prstGeom>
        </p:spPr>
      </p:pic>
      <p:pic>
        <p:nvPicPr>
          <p:cNvPr id="20" name="Imagem 19"/>
          <p:cNvPicPr>
            <a:picLocks noChangeAspect="1"/>
          </p:cNvPicPr>
          <p:nvPr/>
        </p:nvPicPr>
        <p:blipFill>
          <a:blip r:embed="rId5"/>
          <a:stretch>
            <a:fillRect/>
          </a:stretch>
        </p:blipFill>
        <p:spPr>
          <a:xfrm>
            <a:off x="5029200" y="4312996"/>
            <a:ext cx="2057400" cy="606933"/>
          </a:xfrm>
          <a:prstGeom prst="rect">
            <a:avLst/>
          </a:prstGeom>
        </p:spPr>
      </p:pic>
      <p:sp>
        <p:nvSpPr>
          <p:cNvPr id="8" name="CaixaDeTexto 7"/>
          <p:cNvSpPr txBox="1"/>
          <p:nvPr/>
        </p:nvSpPr>
        <p:spPr>
          <a:xfrm>
            <a:off x="152400" y="1276350"/>
            <a:ext cx="8686800" cy="923330"/>
          </a:xfrm>
          <a:prstGeom prst="rect">
            <a:avLst/>
          </a:prstGeom>
          <a:noFill/>
        </p:spPr>
        <p:txBody>
          <a:bodyPr wrap="square" rtlCol="0">
            <a:spAutoFit/>
          </a:bodyPr>
          <a:lstStyle/>
          <a:p>
            <a:r>
              <a:rPr lang="pt-BR" dirty="0" smtClean="0"/>
              <a:t>Também denominado frameworks ORM (Mapeamento Objeto-Relacional), estes frameworks tem como objetos realizar o mapeamento de dados da aplicação no paradigma orientado objeto.</a:t>
            </a:r>
          </a:p>
        </p:txBody>
      </p:sp>
      <p:pic>
        <p:nvPicPr>
          <p:cNvPr id="4" name="Imagem 3"/>
          <p:cNvPicPr>
            <a:picLocks noChangeAspect="1"/>
          </p:cNvPicPr>
          <p:nvPr/>
        </p:nvPicPr>
        <p:blipFill>
          <a:blip r:embed="rId6"/>
          <a:stretch>
            <a:fillRect/>
          </a:stretch>
        </p:blipFill>
        <p:spPr>
          <a:xfrm>
            <a:off x="5726377" y="2409021"/>
            <a:ext cx="2209800" cy="989463"/>
          </a:xfrm>
          <a:prstGeom prst="rect">
            <a:avLst/>
          </a:prstGeom>
        </p:spPr>
      </p:pic>
      <p:pic>
        <p:nvPicPr>
          <p:cNvPr id="5" name="Imagem 4"/>
          <p:cNvPicPr>
            <a:picLocks noChangeAspect="1"/>
          </p:cNvPicPr>
          <p:nvPr/>
        </p:nvPicPr>
        <p:blipFill>
          <a:blip r:embed="rId7"/>
          <a:stretch>
            <a:fillRect/>
          </a:stretch>
        </p:blipFill>
        <p:spPr>
          <a:xfrm>
            <a:off x="381000" y="2199681"/>
            <a:ext cx="3886200" cy="1439032"/>
          </a:xfrm>
          <a:prstGeom prst="rect">
            <a:avLst/>
          </a:prstGeom>
        </p:spPr>
      </p:pic>
    </p:spTree>
    <p:extLst>
      <p:ext uri="{BB962C8B-B14F-4D97-AF65-F5344CB8AC3E}">
        <p14:creationId xmlns:p14="http://schemas.microsoft.com/office/powerpoint/2010/main" val="87404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7821" y="359550"/>
            <a:ext cx="6728356" cy="430887"/>
          </a:xfrm>
        </p:spPr>
        <p:txBody>
          <a:bodyPr/>
          <a:lstStyle/>
          <a:p>
            <a:r>
              <a:rPr lang="pt-BR" dirty="0" smtClean="0"/>
              <a:t>Persistência</a:t>
            </a: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 y="1276350"/>
            <a:ext cx="7492329"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magem 8"/>
          <p:cNvPicPr>
            <a:picLocks noChangeAspect="1"/>
          </p:cNvPicPr>
          <p:nvPr/>
        </p:nvPicPr>
        <p:blipFill>
          <a:blip r:embed="rId4"/>
          <a:stretch>
            <a:fillRect/>
          </a:stretch>
        </p:blipFill>
        <p:spPr>
          <a:xfrm>
            <a:off x="4953000" y="3989395"/>
            <a:ext cx="1377988" cy="762000"/>
          </a:xfrm>
          <a:prstGeom prst="rect">
            <a:avLst/>
          </a:prstGeom>
        </p:spPr>
      </p:pic>
    </p:spTree>
    <p:extLst>
      <p:ext uri="{BB962C8B-B14F-4D97-AF65-F5344CB8AC3E}">
        <p14:creationId xmlns:p14="http://schemas.microsoft.com/office/powerpoint/2010/main" val="42175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7821" y="359550"/>
            <a:ext cx="6728356" cy="430887"/>
          </a:xfrm>
        </p:spPr>
        <p:txBody>
          <a:bodyPr/>
          <a:lstStyle/>
          <a:p>
            <a:r>
              <a:rPr lang="pt-BR" dirty="0" smtClean="0"/>
              <a:t>Persistência</a:t>
            </a: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3" name="Imagem 2"/>
          <p:cNvPicPr>
            <a:picLocks noChangeAspect="1"/>
          </p:cNvPicPr>
          <p:nvPr/>
        </p:nvPicPr>
        <p:blipFill>
          <a:blip r:embed="rId3"/>
          <a:stretch>
            <a:fillRect/>
          </a:stretch>
        </p:blipFill>
        <p:spPr>
          <a:xfrm>
            <a:off x="228600" y="1428750"/>
            <a:ext cx="5638800" cy="3385946"/>
          </a:xfrm>
          <a:prstGeom prst="rect">
            <a:avLst/>
          </a:prstGeom>
        </p:spPr>
      </p:pic>
      <p:pic>
        <p:nvPicPr>
          <p:cNvPr id="6" name="Imagem 5"/>
          <p:cNvPicPr>
            <a:picLocks noChangeAspect="1"/>
          </p:cNvPicPr>
          <p:nvPr/>
        </p:nvPicPr>
        <p:blipFill>
          <a:blip r:embed="rId4"/>
          <a:stretch>
            <a:fillRect/>
          </a:stretch>
        </p:blipFill>
        <p:spPr>
          <a:xfrm>
            <a:off x="7467600" y="1403707"/>
            <a:ext cx="1377988" cy="762000"/>
          </a:xfrm>
          <a:prstGeom prst="rect">
            <a:avLst/>
          </a:prstGeom>
        </p:spPr>
      </p:pic>
    </p:spTree>
    <p:extLst>
      <p:ext uri="{BB962C8B-B14F-4D97-AF65-F5344CB8AC3E}">
        <p14:creationId xmlns:p14="http://schemas.microsoft.com/office/powerpoint/2010/main" val="420958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7821" y="359550"/>
            <a:ext cx="6728356" cy="430887"/>
          </a:xfrm>
        </p:spPr>
        <p:txBody>
          <a:bodyPr/>
          <a:lstStyle/>
          <a:p>
            <a:r>
              <a:rPr lang="pt-BR" dirty="0" smtClean="0"/>
              <a:t>Persistência</a:t>
            </a: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3" name="Imagem 2"/>
          <p:cNvPicPr>
            <a:picLocks noChangeAspect="1"/>
          </p:cNvPicPr>
          <p:nvPr/>
        </p:nvPicPr>
        <p:blipFill>
          <a:blip r:embed="rId3"/>
          <a:stretch>
            <a:fillRect/>
          </a:stretch>
        </p:blipFill>
        <p:spPr>
          <a:xfrm>
            <a:off x="152400" y="1352550"/>
            <a:ext cx="8305800" cy="2824475"/>
          </a:xfrm>
          <a:prstGeom prst="rect">
            <a:avLst/>
          </a:prstGeom>
        </p:spPr>
      </p:pic>
    </p:spTree>
    <p:extLst>
      <p:ext uri="{BB962C8B-B14F-4D97-AF65-F5344CB8AC3E}">
        <p14:creationId xmlns:p14="http://schemas.microsoft.com/office/powerpoint/2010/main" val="3490564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have dupla 13"/>
          <p:cNvSpPr/>
          <p:nvPr/>
        </p:nvSpPr>
        <p:spPr>
          <a:xfrm>
            <a:off x="4788896" y="1436508"/>
            <a:ext cx="4321752" cy="1420992"/>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 name="object 2"/>
          <p:cNvSpPr txBox="1">
            <a:spLocks noGrp="1"/>
          </p:cNvSpPr>
          <p:nvPr>
            <p:ph type="title"/>
          </p:nvPr>
        </p:nvSpPr>
        <p:spPr>
          <a:xfrm>
            <a:off x="1207821" y="359550"/>
            <a:ext cx="6728356" cy="430887"/>
          </a:xfrm>
        </p:spPr>
        <p:txBody>
          <a:bodyPr/>
          <a:lstStyle/>
          <a:p>
            <a:r>
              <a:rPr lang="pt-BR" dirty="0" smtClean="0"/>
              <a:t>Persistência</a:t>
            </a: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4" name="Imagem 3"/>
          <p:cNvPicPr>
            <a:picLocks noChangeAspect="1"/>
          </p:cNvPicPr>
          <p:nvPr/>
        </p:nvPicPr>
        <p:blipFill>
          <a:blip r:embed="rId3"/>
          <a:stretch>
            <a:fillRect/>
          </a:stretch>
        </p:blipFill>
        <p:spPr>
          <a:xfrm>
            <a:off x="2725108" y="1622362"/>
            <a:ext cx="1377988" cy="762000"/>
          </a:xfrm>
          <a:prstGeom prst="rect">
            <a:avLst/>
          </a:prstGeom>
        </p:spPr>
      </p:pic>
      <p:pic>
        <p:nvPicPr>
          <p:cNvPr id="10" name="Imagem 9"/>
          <p:cNvPicPr>
            <a:picLocks noChangeAspect="1"/>
          </p:cNvPicPr>
          <p:nvPr/>
        </p:nvPicPr>
        <p:blipFill>
          <a:blip r:embed="rId4"/>
          <a:stretch>
            <a:fillRect/>
          </a:stretch>
        </p:blipFill>
        <p:spPr>
          <a:xfrm>
            <a:off x="228600" y="1468487"/>
            <a:ext cx="1752600" cy="915875"/>
          </a:xfrm>
          <a:prstGeom prst="rect">
            <a:avLst/>
          </a:prstGeom>
        </p:spPr>
      </p:pic>
      <p:sp>
        <p:nvSpPr>
          <p:cNvPr id="9" name="Cruz 8"/>
          <p:cNvSpPr/>
          <p:nvPr/>
        </p:nvSpPr>
        <p:spPr>
          <a:xfrm>
            <a:off x="2097086" y="1730903"/>
            <a:ext cx="482010" cy="492188"/>
          </a:xfrm>
          <a:prstGeom prst="plus">
            <a:avLst>
              <a:gd name="adj" fmla="val 37791"/>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Igual 10"/>
          <p:cNvSpPr/>
          <p:nvPr/>
        </p:nvSpPr>
        <p:spPr>
          <a:xfrm>
            <a:off x="4103096" y="1684285"/>
            <a:ext cx="685800" cy="548452"/>
          </a:xfrm>
          <a:prstGeom prst="mathEqual">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pic>
        <p:nvPicPr>
          <p:cNvPr id="12" name="Imagem 11"/>
          <p:cNvPicPr>
            <a:picLocks noChangeAspect="1"/>
          </p:cNvPicPr>
          <p:nvPr/>
        </p:nvPicPr>
        <p:blipFill>
          <a:blip r:embed="rId5"/>
          <a:stretch>
            <a:fillRect/>
          </a:stretch>
        </p:blipFill>
        <p:spPr>
          <a:xfrm>
            <a:off x="5095875" y="1441387"/>
            <a:ext cx="3829050" cy="561975"/>
          </a:xfrm>
          <a:prstGeom prst="rect">
            <a:avLst/>
          </a:prstGeom>
        </p:spPr>
      </p:pic>
      <p:pic>
        <p:nvPicPr>
          <p:cNvPr id="13" name="Imagem 12"/>
          <p:cNvPicPr>
            <a:picLocks noChangeAspect="1"/>
          </p:cNvPicPr>
          <p:nvPr/>
        </p:nvPicPr>
        <p:blipFill>
          <a:blip r:embed="rId6"/>
          <a:stretch>
            <a:fillRect/>
          </a:stretch>
        </p:blipFill>
        <p:spPr>
          <a:xfrm>
            <a:off x="5095875" y="2114550"/>
            <a:ext cx="2840302" cy="742950"/>
          </a:xfrm>
          <a:prstGeom prst="rect">
            <a:avLst/>
          </a:prstGeom>
        </p:spPr>
      </p:pic>
      <p:pic>
        <p:nvPicPr>
          <p:cNvPr id="15" name="Imagem 14"/>
          <p:cNvPicPr>
            <a:picLocks noChangeAspect="1"/>
          </p:cNvPicPr>
          <p:nvPr/>
        </p:nvPicPr>
        <p:blipFill>
          <a:blip r:embed="rId7"/>
          <a:stretch>
            <a:fillRect/>
          </a:stretch>
        </p:blipFill>
        <p:spPr>
          <a:xfrm>
            <a:off x="196065" y="2829361"/>
            <a:ext cx="4308226" cy="1973813"/>
          </a:xfrm>
          <a:prstGeom prst="rect">
            <a:avLst/>
          </a:prstGeom>
        </p:spPr>
      </p:pic>
      <p:pic>
        <p:nvPicPr>
          <p:cNvPr id="16" name="Imagem 15"/>
          <p:cNvPicPr>
            <a:picLocks noChangeAspect="1"/>
          </p:cNvPicPr>
          <p:nvPr/>
        </p:nvPicPr>
        <p:blipFill>
          <a:blip r:embed="rId8"/>
          <a:stretch>
            <a:fillRect/>
          </a:stretch>
        </p:blipFill>
        <p:spPr>
          <a:xfrm>
            <a:off x="198634" y="2813508"/>
            <a:ext cx="3715675" cy="982658"/>
          </a:xfrm>
          <a:prstGeom prst="rect">
            <a:avLst/>
          </a:prstGeom>
        </p:spPr>
      </p:pic>
      <p:pic>
        <p:nvPicPr>
          <p:cNvPr id="17" name="Imagem 16"/>
          <p:cNvPicPr>
            <a:picLocks noChangeAspect="1"/>
          </p:cNvPicPr>
          <p:nvPr/>
        </p:nvPicPr>
        <p:blipFill>
          <a:blip r:embed="rId9"/>
          <a:stretch>
            <a:fillRect/>
          </a:stretch>
        </p:blipFill>
        <p:spPr>
          <a:xfrm>
            <a:off x="196065" y="2816132"/>
            <a:ext cx="3751635" cy="1017392"/>
          </a:xfrm>
          <a:prstGeom prst="rect">
            <a:avLst/>
          </a:prstGeom>
        </p:spPr>
      </p:pic>
      <p:pic>
        <p:nvPicPr>
          <p:cNvPr id="18" name="Imagem 17"/>
          <p:cNvPicPr>
            <a:picLocks noChangeAspect="1"/>
          </p:cNvPicPr>
          <p:nvPr/>
        </p:nvPicPr>
        <p:blipFill>
          <a:blip r:embed="rId10"/>
          <a:stretch>
            <a:fillRect/>
          </a:stretch>
        </p:blipFill>
        <p:spPr>
          <a:xfrm>
            <a:off x="194353" y="2825637"/>
            <a:ext cx="3996647" cy="983468"/>
          </a:xfrm>
          <a:prstGeom prst="rect">
            <a:avLst/>
          </a:prstGeom>
        </p:spPr>
      </p:pic>
      <p:pic>
        <p:nvPicPr>
          <p:cNvPr id="19" name="Imagem 18"/>
          <p:cNvPicPr>
            <a:picLocks noChangeAspect="1"/>
          </p:cNvPicPr>
          <p:nvPr/>
        </p:nvPicPr>
        <p:blipFill>
          <a:blip r:embed="rId11"/>
          <a:stretch>
            <a:fillRect/>
          </a:stretch>
        </p:blipFill>
        <p:spPr>
          <a:xfrm>
            <a:off x="117763" y="2724151"/>
            <a:ext cx="4572000" cy="2286000"/>
          </a:xfrm>
          <a:prstGeom prst="rect">
            <a:avLst/>
          </a:prstGeom>
        </p:spPr>
      </p:pic>
    </p:spTree>
    <p:extLst>
      <p:ext uri="{BB962C8B-B14F-4D97-AF65-F5344CB8AC3E}">
        <p14:creationId xmlns:p14="http://schemas.microsoft.com/office/powerpoint/2010/main" val="415524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7821" y="359550"/>
            <a:ext cx="6728356" cy="430887"/>
          </a:xfrm>
        </p:spPr>
        <p:txBody>
          <a:bodyPr/>
          <a:lstStyle/>
          <a:p>
            <a:r>
              <a:rPr lang="pt-BR" dirty="0" smtClean="0"/>
              <a:t>Persistência – Configuração Mínima</a:t>
            </a: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5" name="Imagem 4"/>
          <p:cNvPicPr>
            <a:picLocks noChangeAspect="1"/>
          </p:cNvPicPr>
          <p:nvPr/>
        </p:nvPicPr>
        <p:blipFill>
          <a:blip r:embed="rId3"/>
          <a:stretch>
            <a:fillRect/>
          </a:stretch>
        </p:blipFill>
        <p:spPr>
          <a:xfrm>
            <a:off x="76200" y="1352550"/>
            <a:ext cx="8875426" cy="2209800"/>
          </a:xfrm>
          <a:prstGeom prst="rect">
            <a:avLst/>
          </a:prstGeom>
        </p:spPr>
      </p:pic>
    </p:spTree>
    <p:extLst>
      <p:ext uri="{BB962C8B-B14F-4D97-AF65-F5344CB8AC3E}">
        <p14:creationId xmlns:p14="http://schemas.microsoft.com/office/powerpoint/2010/main" val="877323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07820" y="359550"/>
            <a:ext cx="2983179" cy="443711"/>
          </a:xfrm>
          <a:prstGeom prst="rect">
            <a:avLst/>
          </a:prstGeom>
        </p:spPr>
        <p:txBody>
          <a:bodyPr vert="horz" wrap="square" lIns="0" tIns="12700" rIns="0" bIns="0" rtlCol="0">
            <a:spAutoFit/>
          </a:bodyPr>
          <a:lstStyle/>
          <a:p>
            <a:pPr marL="12700">
              <a:lnSpc>
                <a:spcPct val="100000"/>
              </a:lnSpc>
              <a:spcBef>
                <a:spcPts val="100"/>
              </a:spcBef>
            </a:pPr>
            <a:r>
              <a:rPr lang="pt-BR" spc="-55" dirty="0" smtClean="0"/>
              <a:t>Mão na massa</a:t>
            </a:r>
            <a:endParaRPr spc="-55"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12290" name="Picture 2" descr="Resultado de imagem para code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20" y="1200149"/>
            <a:ext cx="2678380" cy="2678381"/>
          </a:xfrm>
          <a:prstGeom prst="rect">
            <a:avLst/>
          </a:prstGeom>
          <a:noFill/>
          <a:extLst>
            <a:ext uri="{909E8E84-426E-40DD-AFC4-6F175D3DCCD1}">
              <a14:hiddenFill xmlns:a14="http://schemas.microsoft.com/office/drawing/2010/main">
                <a:solidFill>
                  <a:srgbClr val="FFFFFF"/>
                </a:solidFill>
              </a14:hiddenFill>
            </a:ext>
          </a:extLst>
        </p:spPr>
      </p:pic>
      <p:sp>
        <p:nvSpPr>
          <p:cNvPr id="2" name="Chave dupla 1"/>
          <p:cNvSpPr/>
          <p:nvPr/>
        </p:nvSpPr>
        <p:spPr>
          <a:xfrm>
            <a:off x="3276600" y="1504950"/>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 name="Retângulo 3"/>
          <p:cNvSpPr/>
          <p:nvPr/>
        </p:nvSpPr>
        <p:spPr>
          <a:xfrm>
            <a:off x="3352800" y="1464635"/>
            <a:ext cx="2903359" cy="369332"/>
          </a:xfrm>
          <a:prstGeom prst="rect">
            <a:avLst/>
          </a:prstGeom>
        </p:spPr>
        <p:txBody>
          <a:bodyPr wrap="none">
            <a:spAutoFit/>
          </a:bodyPr>
          <a:lstStyle/>
          <a:p>
            <a:r>
              <a:rPr lang="pt-BR" dirty="0" smtClean="0"/>
              <a:t>Criando nossa base de dados</a:t>
            </a:r>
            <a:endParaRPr lang="pt-BR" dirty="0"/>
          </a:p>
        </p:txBody>
      </p:sp>
      <p:sp>
        <p:nvSpPr>
          <p:cNvPr id="7" name="Chave dupla 6"/>
          <p:cNvSpPr/>
          <p:nvPr/>
        </p:nvSpPr>
        <p:spPr>
          <a:xfrm>
            <a:off x="3276600" y="2102441"/>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pt-BR" dirty="0" err="1" smtClean="0"/>
              <a:t>Configurarando</a:t>
            </a:r>
            <a:r>
              <a:rPr lang="pt-BR" dirty="0" smtClean="0"/>
              <a:t> a conexão com o banco de dados</a:t>
            </a:r>
            <a:endParaRPr lang="pt-BR" dirty="0"/>
          </a:p>
        </p:txBody>
      </p:sp>
      <p:sp>
        <p:nvSpPr>
          <p:cNvPr id="9" name="Chave dupla 8"/>
          <p:cNvSpPr/>
          <p:nvPr/>
        </p:nvSpPr>
        <p:spPr>
          <a:xfrm>
            <a:off x="3276600" y="2686982"/>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pt-BR" dirty="0" smtClean="0"/>
              <a:t>Criando nossa Entidade</a:t>
            </a:r>
            <a:endParaRPr lang="pt-BR" dirty="0"/>
          </a:p>
        </p:txBody>
      </p:sp>
      <p:sp>
        <p:nvSpPr>
          <p:cNvPr id="11" name="Chave dupla 10"/>
          <p:cNvSpPr/>
          <p:nvPr/>
        </p:nvSpPr>
        <p:spPr>
          <a:xfrm>
            <a:off x="3276600" y="3216289"/>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pt-BR" dirty="0" smtClean="0"/>
              <a:t>Executando Aplicação</a:t>
            </a:r>
            <a:endParaRPr lang="pt-BR" dirty="0"/>
          </a:p>
        </p:txBody>
      </p:sp>
      <p:pic>
        <p:nvPicPr>
          <p:cNvPr id="14" name="Imagem 13"/>
          <p:cNvPicPr>
            <a:picLocks noChangeAspect="1"/>
          </p:cNvPicPr>
          <p:nvPr/>
        </p:nvPicPr>
        <p:blipFill>
          <a:blip r:embed="rId4"/>
          <a:stretch>
            <a:fillRect/>
          </a:stretch>
        </p:blipFill>
        <p:spPr>
          <a:xfrm>
            <a:off x="4419600" y="4095750"/>
            <a:ext cx="1377988" cy="762000"/>
          </a:xfrm>
          <a:prstGeom prst="rect">
            <a:avLst/>
          </a:prstGeom>
        </p:spPr>
      </p:pic>
    </p:spTree>
    <p:extLst>
      <p:ext uri="{BB962C8B-B14F-4D97-AF65-F5344CB8AC3E}">
        <p14:creationId xmlns:p14="http://schemas.microsoft.com/office/powerpoint/2010/main" val="3656516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07820" y="359550"/>
            <a:ext cx="5040580" cy="443711"/>
          </a:xfrm>
          <a:prstGeom prst="rect">
            <a:avLst/>
          </a:prstGeom>
        </p:spPr>
        <p:txBody>
          <a:bodyPr vert="horz" wrap="square" lIns="0" tIns="12700" rIns="0" bIns="0" rtlCol="0">
            <a:spAutoFit/>
          </a:bodyPr>
          <a:lstStyle/>
          <a:p>
            <a:pPr marL="12700">
              <a:lnSpc>
                <a:spcPct val="100000"/>
              </a:lnSpc>
              <a:spcBef>
                <a:spcPts val="100"/>
              </a:spcBef>
            </a:pPr>
            <a:r>
              <a:rPr lang="pt-BR" spc="-55" dirty="0" smtClean="0"/>
              <a:t>Persistência – Spring Data</a:t>
            </a:r>
            <a:endParaRPr spc="-55"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19458" name="Picture 2" descr="spring-data-tech-s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76350"/>
            <a:ext cx="6705600" cy="3761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575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07820" y="359550"/>
            <a:ext cx="2983179" cy="443711"/>
          </a:xfrm>
          <a:prstGeom prst="rect">
            <a:avLst/>
          </a:prstGeom>
        </p:spPr>
        <p:txBody>
          <a:bodyPr vert="horz" wrap="square" lIns="0" tIns="12700" rIns="0" bIns="0" rtlCol="0">
            <a:spAutoFit/>
          </a:bodyPr>
          <a:lstStyle/>
          <a:p>
            <a:pPr marL="12700">
              <a:lnSpc>
                <a:spcPct val="100000"/>
              </a:lnSpc>
              <a:spcBef>
                <a:spcPts val="100"/>
              </a:spcBef>
            </a:pPr>
            <a:r>
              <a:rPr lang="pt-BR" spc="-55" dirty="0" smtClean="0"/>
              <a:t>Mão na massa</a:t>
            </a:r>
            <a:endParaRPr spc="-55"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12290" name="Picture 2" descr="Resultado de imagem para code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20" y="1200149"/>
            <a:ext cx="2678380" cy="2678381"/>
          </a:xfrm>
          <a:prstGeom prst="rect">
            <a:avLst/>
          </a:prstGeom>
          <a:noFill/>
          <a:extLst>
            <a:ext uri="{909E8E84-426E-40DD-AFC4-6F175D3DCCD1}">
              <a14:hiddenFill xmlns:a14="http://schemas.microsoft.com/office/drawing/2010/main">
                <a:solidFill>
                  <a:srgbClr val="FFFFFF"/>
                </a:solidFill>
              </a14:hiddenFill>
            </a:ext>
          </a:extLst>
        </p:spPr>
      </p:pic>
      <p:sp>
        <p:nvSpPr>
          <p:cNvPr id="2" name="Chave dupla 1"/>
          <p:cNvSpPr/>
          <p:nvPr/>
        </p:nvSpPr>
        <p:spPr>
          <a:xfrm>
            <a:off x="3276600" y="1504950"/>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 name="Retângulo 3"/>
          <p:cNvSpPr/>
          <p:nvPr/>
        </p:nvSpPr>
        <p:spPr>
          <a:xfrm>
            <a:off x="3352800" y="1464635"/>
            <a:ext cx="1978875" cy="369332"/>
          </a:xfrm>
          <a:prstGeom prst="rect">
            <a:avLst/>
          </a:prstGeom>
        </p:spPr>
        <p:txBody>
          <a:bodyPr wrap="none">
            <a:spAutoFit/>
          </a:bodyPr>
          <a:lstStyle/>
          <a:p>
            <a:r>
              <a:rPr lang="pt-BR" dirty="0" smtClean="0"/>
              <a:t>Criando nossa DAO</a:t>
            </a:r>
            <a:endParaRPr lang="pt-BR" dirty="0"/>
          </a:p>
        </p:txBody>
      </p:sp>
      <p:sp>
        <p:nvSpPr>
          <p:cNvPr id="7" name="Chave dupla 6"/>
          <p:cNvSpPr/>
          <p:nvPr/>
        </p:nvSpPr>
        <p:spPr>
          <a:xfrm>
            <a:off x="3276600" y="2102441"/>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pt-BR" dirty="0" smtClean="0"/>
              <a:t>Criando nossa Service</a:t>
            </a:r>
            <a:endParaRPr lang="pt-BR" dirty="0"/>
          </a:p>
        </p:txBody>
      </p:sp>
    </p:spTree>
    <p:extLst>
      <p:ext uri="{BB962C8B-B14F-4D97-AF65-F5344CB8AC3E}">
        <p14:creationId xmlns:p14="http://schemas.microsoft.com/office/powerpoint/2010/main" val="765085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07820" y="359550"/>
            <a:ext cx="2983179" cy="443711"/>
          </a:xfrm>
          <a:prstGeom prst="rect">
            <a:avLst/>
          </a:prstGeom>
        </p:spPr>
        <p:txBody>
          <a:bodyPr vert="horz" wrap="square" lIns="0" tIns="12700" rIns="0" bIns="0" rtlCol="0">
            <a:spAutoFit/>
          </a:bodyPr>
          <a:lstStyle/>
          <a:p>
            <a:pPr marL="12700">
              <a:lnSpc>
                <a:spcPct val="100000"/>
              </a:lnSpc>
              <a:spcBef>
                <a:spcPts val="100"/>
              </a:spcBef>
            </a:pPr>
            <a:r>
              <a:rPr lang="pt-BR" spc="-55" dirty="0" smtClean="0"/>
              <a:t>Mão na massa</a:t>
            </a:r>
            <a:endParaRPr spc="-55"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12290" name="Picture 2" descr="Resultado de imagem para code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20" y="1200149"/>
            <a:ext cx="2678380" cy="2678381"/>
          </a:xfrm>
          <a:prstGeom prst="rect">
            <a:avLst/>
          </a:prstGeom>
          <a:noFill/>
          <a:extLst>
            <a:ext uri="{909E8E84-426E-40DD-AFC4-6F175D3DCCD1}">
              <a14:hiddenFill xmlns:a14="http://schemas.microsoft.com/office/drawing/2010/main">
                <a:solidFill>
                  <a:srgbClr val="FFFFFF"/>
                </a:solidFill>
              </a14:hiddenFill>
            </a:ext>
          </a:extLst>
        </p:spPr>
      </p:pic>
      <p:sp>
        <p:nvSpPr>
          <p:cNvPr id="2" name="Chave dupla 1"/>
          <p:cNvSpPr/>
          <p:nvPr/>
        </p:nvSpPr>
        <p:spPr>
          <a:xfrm>
            <a:off x="3276600" y="1504950"/>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 name="Retângulo 3"/>
          <p:cNvSpPr/>
          <p:nvPr/>
        </p:nvSpPr>
        <p:spPr>
          <a:xfrm>
            <a:off x="3352800" y="1464635"/>
            <a:ext cx="2287486" cy="369332"/>
          </a:xfrm>
          <a:prstGeom prst="rect">
            <a:avLst/>
          </a:prstGeom>
        </p:spPr>
        <p:txBody>
          <a:bodyPr wrap="none">
            <a:spAutoFit/>
          </a:bodyPr>
          <a:lstStyle/>
          <a:p>
            <a:r>
              <a:rPr lang="pt-BR" dirty="0">
                <a:hlinkClick r:id="rId4"/>
              </a:rPr>
              <a:t>https://start.spring.io/</a:t>
            </a:r>
            <a:endParaRPr lang="pt-BR" dirty="0"/>
          </a:p>
        </p:txBody>
      </p:sp>
      <p:sp>
        <p:nvSpPr>
          <p:cNvPr id="7" name="Chave dupla 6"/>
          <p:cNvSpPr/>
          <p:nvPr/>
        </p:nvSpPr>
        <p:spPr>
          <a:xfrm>
            <a:off x="3276600" y="2102441"/>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pt-BR" dirty="0">
                <a:hlinkClick r:id="rId5"/>
              </a:rPr>
              <a:t>https://maven.apache.org/download.cgi</a:t>
            </a:r>
            <a:endParaRPr lang="pt-BR" dirty="0"/>
          </a:p>
        </p:txBody>
      </p:sp>
      <p:sp>
        <p:nvSpPr>
          <p:cNvPr id="9" name="Chave dupla 8"/>
          <p:cNvSpPr/>
          <p:nvPr/>
        </p:nvSpPr>
        <p:spPr>
          <a:xfrm>
            <a:off x="3276600" y="2686982"/>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pt-BR" dirty="0" smtClean="0">
                <a:hlinkClick r:id="rId5"/>
              </a:rPr>
              <a:t>Configuração Ambiente</a:t>
            </a:r>
            <a:endParaRPr lang="pt-BR" dirty="0"/>
          </a:p>
        </p:txBody>
      </p:sp>
    </p:spTree>
    <p:extLst>
      <p:ext uri="{BB962C8B-B14F-4D97-AF65-F5344CB8AC3E}">
        <p14:creationId xmlns:p14="http://schemas.microsoft.com/office/powerpoint/2010/main" val="394002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WebService</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sp>
        <p:nvSpPr>
          <p:cNvPr id="12" name="CaixaDeTexto 11"/>
          <p:cNvSpPr txBox="1"/>
          <p:nvPr/>
        </p:nvSpPr>
        <p:spPr>
          <a:xfrm>
            <a:off x="198836" y="1276350"/>
            <a:ext cx="8792764" cy="3108543"/>
          </a:xfrm>
          <a:prstGeom prst="rect">
            <a:avLst/>
          </a:prstGeom>
          <a:noFill/>
        </p:spPr>
        <p:txBody>
          <a:bodyPr wrap="square" rtlCol="0">
            <a:spAutoFit/>
          </a:bodyPr>
          <a:lstStyle/>
          <a:p>
            <a:pPr marL="285750" indent="-285750" algn="just">
              <a:buFont typeface="Arial" panose="020B0604020202020204" pitchFamily="34" charset="0"/>
              <a:buChar char="•"/>
            </a:pPr>
            <a:r>
              <a:rPr lang="pt-BR" dirty="0"/>
              <a:t>Solução utilizada na integração de sistemas e na comunicação entre </a:t>
            </a:r>
            <a:r>
              <a:rPr lang="pt-BR" dirty="0">
                <a:hlinkClick r:id="rId3" tooltip="Aplicação"/>
              </a:rPr>
              <a:t>aplicações</a:t>
            </a:r>
            <a:r>
              <a:rPr lang="pt-BR" dirty="0"/>
              <a:t> diferentes.</a:t>
            </a:r>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r>
              <a:rPr lang="pt-BR" dirty="0"/>
              <a:t>Os </a:t>
            </a:r>
            <a:r>
              <a:rPr lang="pt-BR" i="1" dirty="0"/>
              <a:t>Web Services</a:t>
            </a:r>
            <a:r>
              <a:rPr lang="pt-BR" dirty="0"/>
              <a:t> são componentes que permitem às aplicações enviar e receber dados. </a:t>
            </a:r>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r>
              <a:rPr lang="pt-BR" dirty="0"/>
              <a:t>Com esta </a:t>
            </a:r>
            <a:r>
              <a:rPr lang="pt-BR" dirty="0">
                <a:hlinkClick r:id="rId4" tooltip="Tecnologia"/>
              </a:rPr>
              <a:t>tecnologia</a:t>
            </a:r>
            <a:r>
              <a:rPr lang="pt-BR" dirty="0"/>
              <a:t> é possível que novas aplicações possam interagir com aquelas que já existem e que sistemas desenvolvidos em </a:t>
            </a:r>
            <a:r>
              <a:rPr lang="pt-BR" dirty="0">
                <a:hlinkClick r:id="rId5" tooltip="Plataforma"/>
              </a:rPr>
              <a:t>plataformas</a:t>
            </a:r>
            <a:r>
              <a:rPr lang="pt-BR" dirty="0"/>
              <a:t> diferentes sejam compatíveis. </a:t>
            </a:r>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r>
              <a:rPr lang="pt-BR" dirty="0"/>
              <a:t>Cada aplicação pode ter a sua própria "linguagem", que é traduzida para uma linguagem universal, um formato intermediário como </a:t>
            </a:r>
            <a:r>
              <a:rPr lang="pt-BR" i="1" dirty="0">
                <a:hlinkClick r:id="rId6" tooltip="XML"/>
              </a:rPr>
              <a:t>XML</a:t>
            </a:r>
            <a:r>
              <a:rPr lang="pt-BR" b="1" i="1" dirty="0"/>
              <a:t>, </a:t>
            </a:r>
            <a:r>
              <a:rPr lang="pt-BR" b="1" i="1" dirty="0" err="1"/>
              <a:t>Json</a:t>
            </a:r>
            <a:r>
              <a:rPr lang="pt-BR" b="1" i="1" dirty="0"/>
              <a:t>, CSV, etc</a:t>
            </a:r>
            <a:r>
              <a:rPr lang="pt-BR" b="1" dirty="0"/>
              <a:t>.</a:t>
            </a:r>
          </a:p>
          <a:p>
            <a:pPr marL="285750" indent="-285750" algn="just">
              <a:buFont typeface="Arial" panose="020B0604020202020204" pitchFamily="34" charset="0"/>
              <a:buChar char="•"/>
            </a:pPr>
            <a:endParaRPr lang="pt-BR" sz="1600" b="1" dirty="0"/>
          </a:p>
        </p:txBody>
      </p:sp>
    </p:spTree>
    <p:extLst>
      <p:ext uri="{BB962C8B-B14F-4D97-AF65-F5344CB8AC3E}">
        <p14:creationId xmlns:p14="http://schemas.microsoft.com/office/powerpoint/2010/main" val="152388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 calcmode="lin" valueType="num">
                                      <p:cBhvr additive="base">
                                        <p:cTn id="2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WebService - REST</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sp>
        <p:nvSpPr>
          <p:cNvPr id="12" name="CaixaDeTexto 11"/>
          <p:cNvSpPr txBox="1"/>
          <p:nvPr/>
        </p:nvSpPr>
        <p:spPr>
          <a:xfrm>
            <a:off x="152400" y="1276350"/>
            <a:ext cx="8686800" cy="3447098"/>
          </a:xfrm>
          <a:prstGeom prst="rect">
            <a:avLst/>
          </a:prstGeom>
          <a:noFill/>
        </p:spPr>
        <p:txBody>
          <a:bodyPr wrap="square" rtlCol="0">
            <a:spAutoFit/>
          </a:bodyPr>
          <a:lstStyle/>
          <a:p>
            <a:pPr marL="285750" indent="-285750">
              <a:buFont typeface="Arial" panose="020B0604020202020204" pitchFamily="34" charset="0"/>
              <a:buChar char="•"/>
            </a:pPr>
            <a:r>
              <a:rPr lang="pt-BR" dirty="0" smtClean="0"/>
              <a:t>“</a:t>
            </a:r>
            <a:r>
              <a:rPr lang="pt-BR" dirty="0" err="1"/>
              <a:t>Representational</a:t>
            </a:r>
            <a:r>
              <a:rPr lang="pt-BR" dirty="0"/>
              <a:t> </a:t>
            </a:r>
            <a:r>
              <a:rPr lang="pt-BR" dirty="0" err="1"/>
              <a:t>State</a:t>
            </a:r>
            <a:r>
              <a:rPr lang="pt-BR" dirty="0"/>
              <a:t> </a:t>
            </a:r>
            <a:r>
              <a:rPr lang="pt-BR" dirty="0" err="1"/>
              <a:t>Transfer</a:t>
            </a:r>
            <a:r>
              <a:rPr lang="pt-BR" dirty="0"/>
              <a:t>, abreviado como REST, não é uma tecnologia, uma biblioteca, e nem tampouco uma arquitetura, mas sim um modelo a ser utilizado para se projetar arquiteturas de software distribuído, baseadas em comunicação via </a:t>
            </a:r>
            <a:r>
              <a:rPr lang="pt-BR" dirty="0" smtClean="0"/>
              <a:t>rede”</a:t>
            </a:r>
          </a:p>
          <a:p>
            <a:pPr marL="285750" indent="-285750">
              <a:buFont typeface="Arial" panose="020B0604020202020204" pitchFamily="34" charset="0"/>
              <a:buChar char="•"/>
            </a:pPr>
            <a:r>
              <a:rPr lang="pt-BR" dirty="0" smtClean="0"/>
              <a:t>Mitos</a:t>
            </a:r>
          </a:p>
          <a:p>
            <a:pPr marL="742950" lvl="1" indent="-285750">
              <a:buFont typeface="Arial" panose="020B0604020202020204" pitchFamily="34" charset="0"/>
              <a:buChar char="•"/>
            </a:pPr>
            <a:r>
              <a:rPr lang="pt-BR" dirty="0" smtClean="0"/>
              <a:t>Se é API, então é REST;</a:t>
            </a:r>
          </a:p>
          <a:p>
            <a:pPr marL="742950" lvl="1" indent="-285750">
              <a:buFont typeface="Arial" panose="020B0604020202020204" pitchFamily="34" charset="0"/>
              <a:buChar char="•"/>
            </a:pPr>
            <a:r>
              <a:rPr lang="pt-BR" dirty="0" smtClean="0"/>
              <a:t>Se é JSON, então é REST;</a:t>
            </a:r>
          </a:p>
          <a:p>
            <a:pPr marL="742950" lvl="1" indent="-285750">
              <a:buFont typeface="Arial" panose="020B0604020202020204" pitchFamily="34" charset="0"/>
              <a:buChar char="•"/>
            </a:pPr>
            <a:r>
              <a:rPr lang="pt-BR" dirty="0" smtClean="0"/>
              <a:t>Se é </a:t>
            </a:r>
            <a:r>
              <a:rPr lang="pt-BR" dirty="0" err="1" smtClean="0"/>
              <a:t>Crud</a:t>
            </a:r>
            <a:r>
              <a:rPr lang="pt-BR" dirty="0" smtClean="0"/>
              <a:t>, então é REST;</a:t>
            </a:r>
          </a:p>
          <a:p>
            <a:pPr marL="742950" lvl="1" indent="-285750">
              <a:buFont typeface="Arial" panose="020B0604020202020204" pitchFamily="34" charset="0"/>
              <a:buChar char="•"/>
            </a:pPr>
            <a:r>
              <a:rPr lang="pt-BR" dirty="0" smtClean="0"/>
              <a:t>Se usa os métodos HTTP (Get/Post/</a:t>
            </a:r>
            <a:r>
              <a:rPr lang="pt-BR" dirty="0" err="1" smtClean="0"/>
              <a:t>Put</a:t>
            </a:r>
            <a:r>
              <a:rPr lang="pt-BR" dirty="0" smtClean="0"/>
              <a:t>/Delete), então é REST;</a:t>
            </a:r>
          </a:p>
          <a:p>
            <a:pPr marL="285750" indent="-285750">
              <a:buFont typeface="Arial" panose="020B0604020202020204" pitchFamily="34" charset="0"/>
              <a:buChar char="•"/>
            </a:pPr>
            <a:r>
              <a:rPr lang="pt-BR" dirty="0"/>
              <a:t>Recursos</a:t>
            </a:r>
          </a:p>
          <a:p>
            <a:pPr marL="742950" lvl="1" indent="-285750">
              <a:buFont typeface="Arial" panose="020B0604020202020204" pitchFamily="34" charset="0"/>
              <a:buChar char="•"/>
            </a:pPr>
            <a:r>
              <a:rPr lang="pt-BR" sz="1400" dirty="0"/>
              <a:t>“Um recurso nada mais é do que uma abstração sobre um determinado tipo de informação que uma aplicação gerencia, sendo que um dos princípios do REST diz que todo recurso deve possuir uma identificação única. Essa identificação serve para que a aplicação consiga diferenciar qual dos recursos deve ser manipulado em uma determinada solicitação.”</a:t>
            </a:r>
          </a:p>
        </p:txBody>
      </p:sp>
    </p:spTree>
    <p:extLst>
      <p:ext uri="{BB962C8B-B14F-4D97-AF65-F5344CB8AC3E}">
        <p14:creationId xmlns:p14="http://schemas.microsoft.com/office/powerpoint/2010/main" val="23840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 calcmode="lin" valueType="num">
                                      <p:cBhvr additive="base">
                                        <p:cTn id="1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 calcmode="lin" valueType="num">
                                      <p:cBhvr additive="base">
                                        <p:cTn id="2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 calcmode="lin" valueType="num">
                                      <p:cBhvr additive="base">
                                        <p:cTn id="2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xEl>
                                              <p:charRg st="388" end="397"/>
                                            </p:txEl>
                                          </p:spTgt>
                                        </p:tgtEl>
                                        <p:attrNameLst>
                                          <p:attrName>style.visibility</p:attrName>
                                        </p:attrNameLst>
                                      </p:cBhvr>
                                      <p:to>
                                        <p:strVal val="visible"/>
                                      </p:to>
                                    </p:set>
                                    <p:anim calcmode="lin" valueType="num">
                                      <p:cBhvr additive="base">
                                        <p:cTn id="35" dur="500" fill="hold"/>
                                        <p:tgtEl>
                                          <p:spTgt spid="12">
                                            <p:txEl>
                                              <p:charRg st="388" end="39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charRg st="388" end="39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xEl>
                                              <p:charRg st="397" end="742"/>
                                            </p:txEl>
                                          </p:spTgt>
                                        </p:tgtEl>
                                        <p:attrNameLst>
                                          <p:attrName>style.visibility</p:attrName>
                                        </p:attrNameLst>
                                      </p:cBhvr>
                                      <p:to>
                                        <p:strVal val="visible"/>
                                      </p:to>
                                    </p:set>
                                    <p:anim calcmode="lin" valueType="num">
                                      <p:cBhvr additive="base">
                                        <p:cTn id="39" dur="500" fill="hold"/>
                                        <p:tgtEl>
                                          <p:spTgt spid="12">
                                            <p:txEl>
                                              <p:charRg st="397" end="74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charRg st="397" end="7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REST - Recursos</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3" name="Imagem 2"/>
          <p:cNvPicPr>
            <a:picLocks noChangeAspect="1"/>
          </p:cNvPicPr>
          <p:nvPr/>
        </p:nvPicPr>
        <p:blipFill>
          <a:blip r:embed="rId3"/>
          <a:stretch>
            <a:fillRect/>
          </a:stretch>
        </p:blipFill>
        <p:spPr>
          <a:xfrm>
            <a:off x="76200" y="1276350"/>
            <a:ext cx="7086600" cy="3832728"/>
          </a:xfrm>
          <a:prstGeom prst="rect">
            <a:avLst/>
          </a:prstGeom>
        </p:spPr>
      </p:pic>
    </p:spTree>
    <p:extLst>
      <p:ext uri="{BB962C8B-B14F-4D97-AF65-F5344CB8AC3E}">
        <p14:creationId xmlns:p14="http://schemas.microsoft.com/office/powerpoint/2010/main" val="1734964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REST - </a:t>
            </a:r>
            <a:r>
              <a:rPr lang="pt-BR" spc="-40" dirty="0" err="1" smtClean="0"/>
              <a:t>HttpStatus</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5" name="Imagem 4"/>
          <p:cNvPicPr>
            <a:picLocks noChangeAspect="1"/>
          </p:cNvPicPr>
          <p:nvPr/>
        </p:nvPicPr>
        <p:blipFill>
          <a:blip r:embed="rId3"/>
          <a:stretch>
            <a:fillRect/>
          </a:stretch>
        </p:blipFill>
        <p:spPr>
          <a:xfrm>
            <a:off x="76200" y="1257300"/>
            <a:ext cx="5876515" cy="3886200"/>
          </a:xfrm>
          <a:prstGeom prst="rect">
            <a:avLst/>
          </a:prstGeom>
        </p:spPr>
      </p:pic>
    </p:spTree>
    <p:extLst>
      <p:ext uri="{BB962C8B-B14F-4D97-AF65-F5344CB8AC3E}">
        <p14:creationId xmlns:p14="http://schemas.microsoft.com/office/powerpoint/2010/main" val="1779763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REST</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5" name="Imagem 4"/>
          <p:cNvPicPr>
            <a:picLocks noChangeAspect="1"/>
          </p:cNvPicPr>
          <p:nvPr/>
        </p:nvPicPr>
        <p:blipFill>
          <a:blip r:embed="rId3"/>
          <a:stretch>
            <a:fillRect/>
          </a:stretch>
        </p:blipFill>
        <p:spPr>
          <a:xfrm>
            <a:off x="2529717" y="1554949"/>
            <a:ext cx="1622759" cy="742950"/>
          </a:xfrm>
          <a:prstGeom prst="rect">
            <a:avLst/>
          </a:prstGeom>
        </p:spPr>
      </p:pic>
      <p:sp>
        <p:nvSpPr>
          <p:cNvPr id="8" name="Chave dupla 7"/>
          <p:cNvSpPr/>
          <p:nvPr/>
        </p:nvSpPr>
        <p:spPr>
          <a:xfrm>
            <a:off x="4788896" y="1587990"/>
            <a:ext cx="4321752" cy="678960"/>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pic>
        <p:nvPicPr>
          <p:cNvPr id="9" name="Imagem 8"/>
          <p:cNvPicPr>
            <a:picLocks noChangeAspect="1"/>
          </p:cNvPicPr>
          <p:nvPr/>
        </p:nvPicPr>
        <p:blipFill>
          <a:blip r:embed="rId4"/>
          <a:stretch>
            <a:fillRect/>
          </a:stretch>
        </p:blipFill>
        <p:spPr>
          <a:xfrm>
            <a:off x="228600" y="1468487"/>
            <a:ext cx="1752600" cy="915875"/>
          </a:xfrm>
          <a:prstGeom prst="rect">
            <a:avLst/>
          </a:prstGeom>
        </p:spPr>
      </p:pic>
      <p:sp>
        <p:nvSpPr>
          <p:cNvPr id="10" name="Cruz 9"/>
          <p:cNvSpPr/>
          <p:nvPr/>
        </p:nvSpPr>
        <p:spPr>
          <a:xfrm>
            <a:off x="2097086" y="1730903"/>
            <a:ext cx="482010" cy="492188"/>
          </a:xfrm>
          <a:prstGeom prst="plus">
            <a:avLst>
              <a:gd name="adj" fmla="val 37791"/>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Igual 10"/>
          <p:cNvSpPr/>
          <p:nvPr/>
        </p:nvSpPr>
        <p:spPr>
          <a:xfrm>
            <a:off x="4103096" y="1684285"/>
            <a:ext cx="685800" cy="548452"/>
          </a:xfrm>
          <a:prstGeom prst="mathEqual">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pic>
        <p:nvPicPr>
          <p:cNvPr id="6" name="Imagem 5"/>
          <p:cNvPicPr>
            <a:picLocks noChangeAspect="1"/>
          </p:cNvPicPr>
          <p:nvPr/>
        </p:nvPicPr>
        <p:blipFill>
          <a:blip r:embed="rId5"/>
          <a:stretch>
            <a:fillRect/>
          </a:stretch>
        </p:blipFill>
        <p:spPr>
          <a:xfrm>
            <a:off x="4953000" y="1619969"/>
            <a:ext cx="3810000" cy="646981"/>
          </a:xfrm>
          <a:prstGeom prst="rect">
            <a:avLst/>
          </a:prstGeom>
        </p:spPr>
      </p:pic>
    </p:spTree>
    <p:extLst>
      <p:ext uri="{BB962C8B-B14F-4D97-AF65-F5344CB8AC3E}">
        <p14:creationId xmlns:p14="http://schemas.microsoft.com/office/powerpoint/2010/main" val="865705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07820" y="359550"/>
            <a:ext cx="2983179" cy="443711"/>
          </a:xfrm>
          <a:prstGeom prst="rect">
            <a:avLst/>
          </a:prstGeom>
        </p:spPr>
        <p:txBody>
          <a:bodyPr vert="horz" wrap="square" lIns="0" tIns="12700" rIns="0" bIns="0" rtlCol="0">
            <a:spAutoFit/>
          </a:bodyPr>
          <a:lstStyle/>
          <a:p>
            <a:pPr marL="12700">
              <a:lnSpc>
                <a:spcPct val="100000"/>
              </a:lnSpc>
              <a:spcBef>
                <a:spcPts val="100"/>
              </a:spcBef>
            </a:pPr>
            <a:r>
              <a:rPr lang="pt-BR" spc="-55" dirty="0" smtClean="0"/>
              <a:t>Mão na massa</a:t>
            </a:r>
            <a:endParaRPr spc="-55"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12290" name="Picture 2" descr="Resultado de imagem para code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20" y="1200149"/>
            <a:ext cx="2678380" cy="2678381"/>
          </a:xfrm>
          <a:prstGeom prst="rect">
            <a:avLst/>
          </a:prstGeom>
          <a:noFill/>
          <a:extLst>
            <a:ext uri="{909E8E84-426E-40DD-AFC4-6F175D3DCCD1}">
              <a14:hiddenFill xmlns:a14="http://schemas.microsoft.com/office/drawing/2010/main">
                <a:solidFill>
                  <a:srgbClr val="FFFFFF"/>
                </a:solidFill>
              </a14:hiddenFill>
            </a:ext>
          </a:extLst>
        </p:spPr>
      </p:pic>
      <p:sp>
        <p:nvSpPr>
          <p:cNvPr id="2" name="Chave dupla 1"/>
          <p:cNvSpPr/>
          <p:nvPr/>
        </p:nvSpPr>
        <p:spPr>
          <a:xfrm>
            <a:off x="3276600" y="1504950"/>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 name="Retângulo 3"/>
          <p:cNvSpPr/>
          <p:nvPr/>
        </p:nvSpPr>
        <p:spPr>
          <a:xfrm>
            <a:off x="3352800" y="1464635"/>
            <a:ext cx="2675797" cy="369332"/>
          </a:xfrm>
          <a:prstGeom prst="rect">
            <a:avLst/>
          </a:prstGeom>
        </p:spPr>
        <p:txBody>
          <a:bodyPr wrap="none">
            <a:spAutoFit/>
          </a:bodyPr>
          <a:lstStyle/>
          <a:p>
            <a:r>
              <a:rPr lang="pt-BR" dirty="0" smtClean="0"/>
              <a:t>Criando nosso WebService</a:t>
            </a:r>
            <a:endParaRPr lang="pt-BR" dirty="0"/>
          </a:p>
        </p:txBody>
      </p:sp>
      <p:sp>
        <p:nvSpPr>
          <p:cNvPr id="7" name="Chave dupla 6"/>
          <p:cNvSpPr/>
          <p:nvPr/>
        </p:nvSpPr>
        <p:spPr>
          <a:xfrm>
            <a:off x="3276600" y="2102441"/>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pt-BR" dirty="0" smtClean="0"/>
              <a:t>Integrando com Angular</a:t>
            </a:r>
            <a:endParaRPr lang="pt-BR" dirty="0"/>
          </a:p>
        </p:txBody>
      </p:sp>
    </p:spTree>
    <p:extLst>
      <p:ext uri="{BB962C8B-B14F-4D97-AF65-F5344CB8AC3E}">
        <p14:creationId xmlns:p14="http://schemas.microsoft.com/office/powerpoint/2010/main" val="913496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07820" y="359550"/>
            <a:ext cx="2983179" cy="443711"/>
          </a:xfrm>
          <a:prstGeom prst="rect">
            <a:avLst/>
          </a:prstGeom>
        </p:spPr>
        <p:txBody>
          <a:bodyPr vert="horz" wrap="square" lIns="0" tIns="12700" rIns="0" bIns="0" rtlCol="0">
            <a:spAutoFit/>
          </a:bodyPr>
          <a:lstStyle/>
          <a:p>
            <a:pPr marL="12700">
              <a:lnSpc>
                <a:spcPct val="100000"/>
              </a:lnSpc>
              <a:spcBef>
                <a:spcPts val="100"/>
              </a:spcBef>
            </a:pPr>
            <a:r>
              <a:rPr lang="pt-BR" spc="-55" dirty="0" smtClean="0"/>
              <a:t>Obrigado!</a:t>
            </a:r>
            <a:endParaRPr spc="-55"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8" name="Imagem 7"/>
          <p:cNvPicPr>
            <a:picLocks noChangeAspect="1"/>
          </p:cNvPicPr>
          <p:nvPr/>
        </p:nvPicPr>
        <p:blipFill>
          <a:blip r:embed="rId3"/>
          <a:stretch>
            <a:fillRect/>
          </a:stretch>
        </p:blipFill>
        <p:spPr>
          <a:xfrm>
            <a:off x="152400" y="1276350"/>
            <a:ext cx="4876800" cy="3671722"/>
          </a:xfrm>
          <a:prstGeom prst="rect">
            <a:avLst/>
          </a:prstGeom>
        </p:spPr>
      </p:pic>
      <p:sp>
        <p:nvSpPr>
          <p:cNvPr id="10" name="CaixaDeTexto 9"/>
          <p:cNvSpPr txBox="1"/>
          <p:nvPr/>
        </p:nvSpPr>
        <p:spPr>
          <a:xfrm>
            <a:off x="4800600" y="1581150"/>
            <a:ext cx="4537992" cy="1446550"/>
          </a:xfrm>
          <a:prstGeom prst="rect">
            <a:avLst/>
          </a:prstGeom>
          <a:noFill/>
        </p:spPr>
        <p:txBody>
          <a:bodyPr wrap="square" rtlCol="0">
            <a:spAutoFit/>
          </a:bodyPr>
          <a:lstStyle/>
          <a:p>
            <a:pPr algn="ctr"/>
            <a:r>
              <a:rPr lang="pt-BR" sz="4400" b="1" i="1" u="sng" dirty="0" smtClean="0">
                <a:solidFill>
                  <a:schemeClr val="tx1">
                    <a:lumMod val="95000"/>
                    <a:lumOff val="5000"/>
                  </a:schemeClr>
                </a:solidFill>
              </a:rPr>
              <a:t>Temos Vagas!</a:t>
            </a:r>
            <a:endParaRPr lang="pt-BR" sz="4400" b="1" i="1" u="sng" dirty="0" smtClean="0">
              <a:solidFill>
                <a:schemeClr val="tx1">
                  <a:lumMod val="95000"/>
                  <a:lumOff val="5000"/>
                </a:schemeClr>
              </a:solidFill>
            </a:endParaRPr>
          </a:p>
          <a:p>
            <a:pPr algn="ctr"/>
            <a:r>
              <a:rPr lang="pt-BR" sz="2000" dirty="0" smtClean="0">
                <a:solidFill>
                  <a:schemeClr val="bg1"/>
                </a:solidFill>
              </a:rPr>
              <a:t>Envie seu e-mail para:</a:t>
            </a:r>
          </a:p>
          <a:p>
            <a:pPr algn="ctr"/>
            <a:r>
              <a:rPr lang="pt-BR" sz="2400" dirty="0" smtClean="0">
                <a:solidFill>
                  <a:schemeClr val="bg1"/>
                </a:solidFill>
                <a:hlinkClick r:id="rId4"/>
              </a:rPr>
              <a:t>fabio.oliveira.vilela@everis.com</a:t>
            </a:r>
            <a:endParaRPr lang="pt-BR" sz="2400" dirty="0" smtClean="0">
              <a:solidFill>
                <a:schemeClr val="bg1"/>
              </a:solidFill>
            </a:endParaRPr>
          </a:p>
        </p:txBody>
      </p:sp>
    </p:spTree>
    <p:extLst>
      <p:ext uri="{BB962C8B-B14F-4D97-AF65-F5344CB8AC3E}">
        <p14:creationId xmlns:p14="http://schemas.microsoft.com/office/powerpoint/2010/main" val="1798000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Empacotamento</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4" name="Imagem 3"/>
          <p:cNvPicPr>
            <a:picLocks noChangeAspect="1"/>
          </p:cNvPicPr>
          <p:nvPr/>
        </p:nvPicPr>
        <p:blipFill>
          <a:blip r:embed="rId3"/>
          <a:stretch>
            <a:fillRect/>
          </a:stretch>
        </p:blipFill>
        <p:spPr>
          <a:xfrm>
            <a:off x="76200" y="1276350"/>
            <a:ext cx="2840570" cy="719696"/>
          </a:xfrm>
          <a:prstGeom prst="rect">
            <a:avLst/>
          </a:prstGeom>
        </p:spPr>
      </p:pic>
      <p:sp>
        <p:nvSpPr>
          <p:cNvPr id="5" name="CaixaDeTexto 4"/>
          <p:cNvSpPr txBox="1"/>
          <p:nvPr/>
        </p:nvSpPr>
        <p:spPr>
          <a:xfrm>
            <a:off x="99237" y="2017754"/>
            <a:ext cx="4648200" cy="1754326"/>
          </a:xfrm>
          <a:prstGeom prst="rect">
            <a:avLst/>
          </a:prstGeom>
          <a:noFill/>
        </p:spPr>
        <p:txBody>
          <a:bodyPr wrap="square" rtlCol="0">
            <a:spAutoFit/>
          </a:bodyPr>
          <a:lstStyle/>
          <a:p>
            <a:pPr marL="285750" indent="-285750">
              <a:buFont typeface="Arial" panose="020B0604020202020204" pitchFamily="34" charset="0"/>
              <a:buChar char="•"/>
            </a:pPr>
            <a:r>
              <a:rPr lang="pt-BR" dirty="0" smtClean="0"/>
              <a:t>Gerenciamento de Dependências;</a:t>
            </a:r>
          </a:p>
          <a:p>
            <a:pPr marL="742950" lvl="1" indent="-285750">
              <a:buFont typeface="Arial" panose="020B0604020202020204" pitchFamily="34" charset="0"/>
              <a:buChar char="•"/>
            </a:pPr>
            <a:r>
              <a:rPr lang="pt-BR" dirty="0" smtClean="0"/>
              <a:t>Onde obtê-las?</a:t>
            </a:r>
          </a:p>
          <a:p>
            <a:pPr marL="742950" lvl="1" indent="-285750">
              <a:buFont typeface="Arial" panose="020B0604020202020204" pitchFamily="34" charset="0"/>
              <a:buChar char="•"/>
            </a:pPr>
            <a:r>
              <a:rPr lang="pt-BR" dirty="0" smtClean="0"/>
              <a:t>Será que é versão correta?</a:t>
            </a:r>
          </a:p>
          <a:p>
            <a:pPr marL="285750" indent="-285750">
              <a:buFont typeface="Arial" panose="020B0604020202020204" pitchFamily="34" charset="0"/>
              <a:buChar char="•"/>
            </a:pPr>
            <a:r>
              <a:rPr lang="pt-BR" dirty="0" smtClean="0"/>
              <a:t>Controlar Versão de Artefatos;</a:t>
            </a:r>
          </a:p>
          <a:p>
            <a:pPr marL="285750" indent="-285750">
              <a:buFont typeface="Arial" panose="020B0604020202020204" pitchFamily="34" charset="0"/>
              <a:buChar char="•"/>
            </a:pPr>
            <a:r>
              <a:rPr lang="pt-BR" dirty="0" smtClean="0"/>
              <a:t>Automatização de Build;</a:t>
            </a:r>
          </a:p>
          <a:p>
            <a:pPr marL="285750" indent="-285750">
              <a:buFont typeface="Arial" panose="020B0604020202020204" pitchFamily="34" charset="0"/>
              <a:buChar char="•"/>
            </a:pPr>
            <a:endParaRPr lang="pt-BR" dirty="0"/>
          </a:p>
        </p:txBody>
      </p:sp>
      <p:pic>
        <p:nvPicPr>
          <p:cNvPr id="9" name="Imagem 8"/>
          <p:cNvPicPr>
            <a:picLocks noChangeAspect="1"/>
          </p:cNvPicPr>
          <p:nvPr/>
        </p:nvPicPr>
        <p:blipFill>
          <a:blip r:embed="rId4"/>
          <a:stretch>
            <a:fillRect/>
          </a:stretch>
        </p:blipFill>
        <p:spPr>
          <a:xfrm>
            <a:off x="598221" y="3638550"/>
            <a:ext cx="1219200" cy="1219200"/>
          </a:xfrm>
          <a:prstGeom prst="rect">
            <a:avLst/>
          </a:prstGeom>
        </p:spPr>
      </p:pic>
    </p:spTree>
    <p:extLst>
      <p:ext uri="{BB962C8B-B14F-4D97-AF65-F5344CB8AC3E}">
        <p14:creationId xmlns:p14="http://schemas.microsoft.com/office/powerpoint/2010/main" val="283710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Estrutura do Projeto</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3" name="Imagem 2"/>
          <p:cNvPicPr>
            <a:picLocks noChangeAspect="1"/>
          </p:cNvPicPr>
          <p:nvPr/>
        </p:nvPicPr>
        <p:blipFill>
          <a:blip r:embed="rId3"/>
          <a:stretch>
            <a:fillRect/>
          </a:stretch>
        </p:blipFill>
        <p:spPr>
          <a:xfrm>
            <a:off x="152400" y="1276351"/>
            <a:ext cx="2971800" cy="3738048"/>
          </a:xfrm>
          <a:prstGeom prst="rect">
            <a:avLst/>
          </a:prstGeom>
        </p:spPr>
      </p:pic>
      <p:pic>
        <p:nvPicPr>
          <p:cNvPr id="8" name="Imagem 7"/>
          <p:cNvPicPr>
            <a:picLocks noChangeAspect="1"/>
          </p:cNvPicPr>
          <p:nvPr/>
        </p:nvPicPr>
        <p:blipFill>
          <a:blip r:embed="rId4"/>
          <a:stretch>
            <a:fillRect/>
          </a:stretch>
        </p:blipFill>
        <p:spPr>
          <a:xfrm>
            <a:off x="6096000" y="1253020"/>
            <a:ext cx="2840570" cy="719696"/>
          </a:xfrm>
          <a:prstGeom prst="rect">
            <a:avLst/>
          </a:prstGeom>
        </p:spPr>
      </p:pic>
    </p:spTree>
    <p:extLst>
      <p:ext uri="{BB962C8B-B14F-4D97-AF65-F5344CB8AC3E}">
        <p14:creationId xmlns:p14="http://schemas.microsoft.com/office/powerpoint/2010/main" val="1656233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Estrutura de Repositório</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8" name="Imagem 7"/>
          <p:cNvPicPr>
            <a:picLocks noChangeAspect="1"/>
          </p:cNvPicPr>
          <p:nvPr/>
        </p:nvPicPr>
        <p:blipFill>
          <a:blip r:embed="rId3"/>
          <a:stretch>
            <a:fillRect/>
          </a:stretch>
        </p:blipFill>
        <p:spPr>
          <a:xfrm>
            <a:off x="6096000" y="1253020"/>
            <a:ext cx="2840570" cy="719696"/>
          </a:xfrm>
          <a:prstGeom prst="rect">
            <a:avLst/>
          </a:prstGeom>
        </p:spPr>
      </p:pic>
      <p:pic>
        <p:nvPicPr>
          <p:cNvPr id="6" name="Imagem 5"/>
          <p:cNvPicPr>
            <a:picLocks noChangeAspect="1"/>
          </p:cNvPicPr>
          <p:nvPr/>
        </p:nvPicPr>
        <p:blipFill>
          <a:blip r:embed="rId4"/>
          <a:stretch>
            <a:fillRect/>
          </a:stretch>
        </p:blipFill>
        <p:spPr>
          <a:xfrm>
            <a:off x="152400" y="1237395"/>
            <a:ext cx="5032893" cy="3566433"/>
          </a:xfrm>
          <a:prstGeom prst="rect">
            <a:avLst/>
          </a:prstGeom>
        </p:spPr>
      </p:pic>
    </p:spTree>
    <p:extLst>
      <p:ext uri="{BB962C8B-B14F-4D97-AF65-F5344CB8AC3E}">
        <p14:creationId xmlns:p14="http://schemas.microsoft.com/office/powerpoint/2010/main" val="135217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07820" y="359550"/>
            <a:ext cx="2983179" cy="443711"/>
          </a:xfrm>
          <a:prstGeom prst="rect">
            <a:avLst/>
          </a:prstGeom>
        </p:spPr>
        <p:txBody>
          <a:bodyPr vert="horz" wrap="square" lIns="0" tIns="12700" rIns="0" bIns="0" rtlCol="0">
            <a:spAutoFit/>
          </a:bodyPr>
          <a:lstStyle/>
          <a:p>
            <a:pPr marL="12700">
              <a:lnSpc>
                <a:spcPct val="100000"/>
              </a:lnSpc>
              <a:spcBef>
                <a:spcPts val="100"/>
              </a:spcBef>
            </a:pPr>
            <a:r>
              <a:rPr lang="pt-BR" spc="-55" dirty="0" smtClean="0"/>
              <a:t>Mão na massa</a:t>
            </a:r>
            <a:endParaRPr spc="-55"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12290" name="Picture 2" descr="Resultado de imagem para code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20" y="1200149"/>
            <a:ext cx="2678380" cy="2678381"/>
          </a:xfrm>
          <a:prstGeom prst="rect">
            <a:avLst/>
          </a:prstGeom>
          <a:noFill/>
          <a:extLst>
            <a:ext uri="{909E8E84-426E-40DD-AFC4-6F175D3DCCD1}">
              <a14:hiddenFill xmlns:a14="http://schemas.microsoft.com/office/drawing/2010/main">
                <a:solidFill>
                  <a:srgbClr val="FFFFFF"/>
                </a:solidFill>
              </a14:hiddenFill>
            </a:ext>
          </a:extLst>
        </p:spPr>
      </p:pic>
      <p:sp>
        <p:nvSpPr>
          <p:cNvPr id="2" name="Chave dupla 1"/>
          <p:cNvSpPr/>
          <p:nvPr/>
        </p:nvSpPr>
        <p:spPr>
          <a:xfrm>
            <a:off x="3276600" y="1504950"/>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 name="Retângulo 3"/>
          <p:cNvSpPr/>
          <p:nvPr/>
        </p:nvSpPr>
        <p:spPr>
          <a:xfrm>
            <a:off x="3352800" y="1464635"/>
            <a:ext cx="1142620" cy="369332"/>
          </a:xfrm>
          <a:prstGeom prst="rect">
            <a:avLst/>
          </a:prstGeom>
        </p:spPr>
        <p:txBody>
          <a:bodyPr wrap="none">
            <a:spAutoFit/>
          </a:bodyPr>
          <a:lstStyle/>
          <a:p>
            <a:r>
              <a:rPr lang="pt-BR" dirty="0" err="1"/>
              <a:t>m</a:t>
            </a:r>
            <a:r>
              <a:rPr lang="pt-BR" dirty="0" err="1" smtClean="0"/>
              <a:t>vn</a:t>
            </a:r>
            <a:r>
              <a:rPr lang="pt-BR" dirty="0" smtClean="0"/>
              <a:t> clean</a:t>
            </a:r>
            <a:endParaRPr lang="pt-BR" dirty="0"/>
          </a:p>
        </p:txBody>
      </p:sp>
      <p:sp>
        <p:nvSpPr>
          <p:cNvPr id="7" name="Chave dupla 6"/>
          <p:cNvSpPr/>
          <p:nvPr/>
        </p:nvSpPr>
        <p:spPr>
          <a:xfrm>
            <a:off x="3276600" y="2102441"/>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pt-BR" dirty="0" err="1" smtClean="0"/>
              <a:t>mvc</a:t>
            </a:r>
            <a:r>
              <a:rPr lang="pt-BR" dirty="0" smtClean="0"/>
              <a:t> compile</a:t>
            </a:r>
            <a:endParaRPr lang="pt-BR" dirty="0"/>
          </a:p>
        </p:txBody>
      </p:sp>
      <p:sp>
        <p:nvSpPr>
          <p:cNvPr id="9" name="Chave dupla 8"/>
          <p:cNvSpPr/>
          <p:nvPr/>
        </p:nvSpPr>
        <p:spPr>
          <a:xfrm>
            <a:off x="3276600" y="2686982"/>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pt-BR" dirty="0" err="1"/>
              <a:t>m</a:t>
            </a:r>
            <a:r>
              <a:rPr lang="pt-BR" dirty="0" err="1" smtClean="0"/>
              <a:t>vn</a:t>
            </a:r>
            <a:r>
              <a:rPr lang="pt-BR" dirty="0" smtClean="0"/>
              <a:t> </a:t>
            </a:r>
            <a:r>
              <a:rPr lang="pt-BR" dirty="0" err="1" smtClean="0"/>
              <a:t>install</a:t>
            </a:r>
            <a:endParaRPr lang="pt-BR" dirty="0"/>
          </a:p>
        </p:txBody>
      </p:sp>
      <p:pic>
        <p:nvPicPr>
          <p:cNvPr id="12" name="Imagem 11"/>
          <p:cNvPicPr>
            <a:picLocks noChangeAspect="1"/>
          </p:cNvPicPr>
          <p:nvPr/>
        </p:nvPicPr>
        <p:blipFill>
          <a:blip r:embed="rId4"/>
          <a:stretch>
            <a:fillRect/>
          </a:stretch>
        </p:blipFill>
        <p:spPr>
          <a:xfrm>
            <a:off x="3733800" y="4095750"/>
            <a:ext cx="2840570" cy="719696"/>
          </a:xfrm>
          <a:prstGeom prst="rect">
            <a:avLst/>
          </a:prstGeom>
        </p:spPr>
      </p:pic>
      <p:sp>
        <p:nvSpPr>
          <p:cNvPr id="13" name="Chave dupla 12"/>
          <p:cNvSpPr/>
          <p:nvPr/>
        </p:nvSpPr>
        <p:spPr>
          <a:xfrm>
            <a:off x="3276600" y="3271523"/>
            <a:ext cx="4038600" cy="32901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pt-BR" dirty="0" smtClean="0"/>
              <a:t>“Usando a IDE”</a:t>
            </a:r>
            <a:endParaRPr lang="pt-BR" dirty="0"/>
          </a:p>
        </p:txBody>
      </p:sp>
    </p:spTree>
    <p:extLst>
      <p:ext uri="{BB962C8B-B14F-4D97-AF65-F5344CB8AC3E}">
        <p14:creationId xmlns:p14="http://schemas.microsoft.com/office/powerpoint/2010/main" val="4077830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7821" y="359550"/>
            <a:ext cx="6728356" cy="430887"/>
          </a:xfrm>
        </p:spPr>
        <p:txBody>
          <a:bodyPr/>
          <a:lstStyle/>
          <a:p>
            <a:r>
              <a:rPr lang="pt-BR" dirty="0" smtClean="0"/>
              <a:t>Frameworks?</a:t>
            </a: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15" name="Imagem 14"/>
          <p:cNvPicPr>
            <a:picLocks noChangeAspect="1"/>
          </p:cNvPicPr>
          <p:nvPr/>
        </p:nvPicPr>
        <p:blipFill>
          <a:blip r:embed="rId3"/>
          <a:stretch>
            <a:fillRect/>
          </a:stretch>
        </p:blipFill>
        <p:spPr>
          <a:xfrm>
            <a:off x="152400" y="1200150"/>
            <a:ext cx="5029200" cy="3771900"/>
          </a:xfrm>
          <a:prstGeom prst="rect">
            <a:avLst/>
          </a:prstGeom>
        </p:spPr>
      </p:pic>
      <p:sp>
        <p:nvSpPr>
          <p:cNvPr id="23" name="CaixaDeTexto 22"/>
          <p:cNvSpPr txBox="1"/>
          <p:nvPr/>
        </p:nvSpPr>
        <p:spPr>
          <a:xfrm>
            <a:off x="5334000" y="1276350"/>
            <a:ext cx="3505200" cy="2585323"/>
          </a:xfrm>
          <a:prstGeom prst="rect">
            <a:avLst/>
          </a:prstGeom>
          <a:noFill/>
        </p:spPr>
        <p:txBody>
          <a:bodyPr wrap="square" rtlCol="0">
            <a:spAutoFit/>
          </a:bodyPr>
          <a:lstStyle/>
          <a:p>
            <a:pPr marL="285750" indent="-285750">
              <a:buFont typeface="Arial" panose="020B0604020202020204" pitchFamily="34" charset="0"/>
              <a:buChar char="•"/>
            </a:pPr>
            <a:r>
              <a:rPr lang="pt-BR" dirty="0" smtClean="0"/>
              <a:t>Redução de tempo (custo);</a:t>
            </a:r>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dirty="0" smtClean="0"/>
              <a:t>Reaproveitamento de Funcionalidades, em aplicações diversas;</a:t>
            </a:r>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dirty="0" smtClean="0"/>
              <a:t>Abstração de Implementações complexas;</a:t>
            </a:r>
          </a:p>
          <a:p>
            <a:endParaRPr lang="pt-BR" dirty="0" smtClean="0"/>
          </a:p>
        </p:txBody>
      </p:sp>
    </p:spTree>
    <p:extLst>
      <p:ext uri="{BB962C8B-B14F-4D97-AF65-F5344CB8AC3E}">
        <p14:creationId xmlns:p14="http://schemas.microsoft.com/office/powerpoint/2010/main" val="356401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Framework</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3078" name="Picture 6" descr="Resultado de imagem para spring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227608"/>
            <a:ext cx="2758511" cy="1167371"/>
          </a:xfrm>
          <a:prstGeom prst="rect">
            <a:avLst/>
          </a:prstGeom>
          <a:noFill/>
          <a:extLst>
            <a:ext uri="{909E8E84-426E-40DD-AFC4-6F175D3DCCD1}">
              <a14:hiddenFill xmlns:a14="http://schemas.microsoft.com/office/drawing/2010/main">
                <a:solidFill>
                  <a:srgbClr val="FFFFFF"/>
                </a:solidFill>
              </a14:hiddenFill>
            </a:ext>
          </a:extLst>
        </p:spPr>
      </p:pic>
      <p:sp>
        <p:nvSpPr>
          <p:cNvPr id="16" name="CaixaDeTexto 15"/>
          <p:cNvSpPr txBox="1"/>
          <p:nvPr/>
        </p:nvSpPr>
        <p:spPr>
          <a:xfrm>
            <a:off x="228599" y="1392966"/>
            <a:ext cx="7707577" cy="4062651"/>
          </a:xfrm>
          <a:prstGeom prst="rect">
            <a:avLst/>
          </a:prstGeom>
          <a:noFill/>
        </p:spPr>
        <p:txBody>
          <a:bodyPr wrap="square" rtlCol="0">
            <a:spAutoFit/>
          </a:bodyPr>
          <a:lstStyle/>
          <a:p>
            <a:pPr marL="285750" indent="-285750">
              <a:buFont typeface="Arial" panose="020B0604020202020204" pitchFamily="34" charset="0"/>
              <a:buChar char="•"/>
            </a:pPr>
            <a:r>
              <a:rPr lang="pt-BR" sz="1600" dirty="0"/>
              <a:t>O Spring é um framework open </a:t>
            </a:r>
            <a:r>
              <a:rPr lang="pt-BR" sz="1600" dirty="0" err="1"/>
              <a:t>source</a:t>
            </a:r>
            <a:r>
              <a:rPr lang="pt-BR" sz="1600" dirty="0"/>
              <a:t> para a plataforma Java.</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smtClean="0"/>
              <a:t>Construído </a:t>
            </a:r>
            <a:r>
              <a:rPr lang="pt-BR" sz="1600" dirty="0"/>
              <a:t>inicialmente baseado em dois padrões de projeto, Inversão de Controle (</a:t>
            </a:r>
            <a:r>
              <a:rPr lang="pt-BR" sz="1600" dirty="0" err="1"/>
              <a:t>IoC</a:t>
            </a:r>
            <a:r>
              <a:rPr lang="pt-BR" sz="1600" dirty="0"/>
              <a:t>) e Injeção de Dependência.</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Inversão de Controle – ocorre em situações, onde o programador, ao invés de explicitar uma determinada implementação, delega esta para um terceiro.</a:t>
            </a:r>
          </a:p>
          <a:p>
            <a:pPr marL="742950" lvl="1" indent="-285750">
              <a:buFont typeface="Arial" panose="020B0604020202020204" pitchFamily="34" charset="0"/>
              <a:buChar char="•"/>
            </a:pPr>
            <a:r>
              <a:rPr lang="pt-BR" sz="1600" dirty="0"/>
              <a:t>Mapeamento Objeto Relacional (</a:t>
            </a:r>
            <a:r>
              <a:rPr lang="pt-BR" sz="1600" dirty="0" err="1"/>
              <a:t>Hibernate</a:t>
            </a:r>
            <a:r>
              <a:rPr lang="pt-BR" sz="1600" dirty="0"/>
              <a:t> ou JPA)</a:t>
            </a:r>
          </a:p>
          <a:p>
            <a:pPr marL="742950" lvl="1" indent="-285750">
              <a:buFont typeface="Arial" panose="020B0604020202020204" pitchFamily="34" charset="0"/>
              <a:buChar char="•"/>
            </a:pPr>
            <a:r>
              <a:rPr lang="pt-BR" sz="1600" dirty="0"/>
              <a:t>Controle Transacional</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Injeção de dependência - utilizado quando é necessário manter baixo o nível de acoplamento entre diferentes módulos de um sistema. Nesta solução as dependências entre os módulos não são definidas programaticamente, mas sim pela configuração de uma infraestrutura de software (container) que é responsável por "injetar" em cada componente suas dependências declaradas. É um tipo de Inversão de Controle.</a:t>
            </a:r>
          </a:p>
          <a:p>
            <a:endParaRPr lang="pt-BR" dirty="0" smtClean="0"/>
          </a:p>
        </p:txBody>
      </p:sp>
    </p:spTree>
    <p:extLst>
      <p:ext uri="{BB962C8B-B14F-4D97-AF65-F5344CB8AC3E}">
        <p14:creationId xmlns:p14="http://schemas.microsoft.com/office/powerpoint/2010/main" val="252357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pt-BR" spc="-40" dirty="0" smtClean="0"/>
              <a:t>Framework</a:t>
            </a:r>
            <a:endParaRPr spc="30"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978289"/>
            <a:ext cx="2100248" cy="1276350"/>
          </a:xfrm>
          <a:prstGeom prst="rect">
            <a:avLst/>
          </a:prstGeom>
        </p:spPr>
      </p:pic>
      <p:pic>
        <p:nvPicPr>
          <p:cNvPr id="3078" name="Picture 6" descr="Resultado de imagem para spring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227608"/>
            <a:ext cx="2758511" cy="1167371"/>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p:cNvPicPr>
            <a:picLocks noChangeAspect="1"/>
          </p:cNvPicPr>
          <p:nvPr/>
        </p:nvPicPr>
        <p:blipFill>
          <a:blip r:embed="rId4"/>
          <a:stretch>
            <a:fillRect/>
          </a:stretch>
        </p:blipFill>
        <p:spPr>
          <a:xfrm>
            <a:off x="228600" y="1254632"/>
            <a:ext cx="5486400" cy="3735805"/>
          </a:xfrm>
          <a:prstGeom prst="rect">
            <a:avLst/>
          </a:prstGeom>
        </p:spPr>
      </p:pic>
    </p:spTree>
    <p:extLst>
      <p:ext uri="{BB962C8B-B14F-4D97-AF65-F5344CB8AC3E}">
        <p14:creationId xmlns:p14="http://schemas.microsoft.com/office/powerpoint/2010/main" val="3600660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2652</TotalTime>
  <Words>514</Words>
  <Application>Microsoft Office PowerPoint</Application>
  <PresentationFormat>Apresentação na tela (16:9)</PresentationFormat>
  <Paragraphs>81</Paragraphs>
  <Slides>26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26</vt:i4>
      </vt:variant>
    </vt:vector>
  </HeadingPairs>
  <TitlesOfParts>
    <vt:vector size="30" baseType="lpstr">
      <vt:lpstr>Arial</vt:lpstr>
      <vt:lpstr>Calibri</vt:lpstr>
      <vt:lpstr>Trebuchet MS</vt:lpstr>
      <vt:lpstr>Office Theme</vt:lpstr>
      <vt:lpstr>Apresentação do PowerPoint</vt:lpstr>
      <vt:lpstr>Mão na massa</vt:lpstr>
      <vt:lpstr>Empacotamento</vt:lpstr>
      <vt:lpstr>Estrutura do Projeto</vt:lpstr>
      <vt:lpstr>Estrutura de Repositório</vt:lpstr>
      <vt:lpstr>Mão na massa</vt:lpstr>
      <vt:lpstr>Frameworks?</vt:lpstr>
      <vt:lpstr>Framework</vt:lpstr>
      <vt:lpstr>Framework</vt:lpstr>
      <vt:lpstr>Framework</vt:lpstr>
      <vt:lpstr>Persistência</vt:lpstr>
      <vt:lpstr>Persistência</vt:lpstr>
      <vt:lpstr>Persistência</vt:lpstr>
      <vt:lpstr>Persistência</vt:lpstr>
      <vt:lpstr>Persistência</vt:lpstr>
      <vt:lpstr>Persistência – Configuração Mínima</vt:lpstr>
      <vt:lpstr>Mão na massa</vt:lpstr>
      <vt:lpstr>Persistência – Spring Data</vt:lpstr>
      <vt:lpstr>Mão na massa</vt:lpstr>
      <vt:lpstr>WebService</vt:lpstr>
      <vt:lpstr>WebService - REST</vt:lpstr>
      <vt:lpstr>REST - Recursos</vt:lpstr>
      <vt:lpstr>REST - HttpStatus</vt:lpstr>
      <vt:lpstr>REST</vt:lpstr>
      <vt:lpstr>Mão na massa</vt:lpstr>
      <vt:lpstr>Obrigado!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Thiago Henrique Prado</dc:creator>
  <cp:lastModifiedBy>Fabio Oliveira Vilela</cp:lastModifiedBy>
  <cp:revision>45</cp:revision>
  <dcterms:created xsi:type="dcterms:W3CDTF">2019-07-19T13:37:42Z</dcterms:created>
  <dcterms:modified xsi:type="dcterms:W3CDTF">2019-10-25T19:35:20Z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2019-07-19T00:00:00Z</vt:filetime>
  </property>
</Properties>
</file>