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7af57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7af57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b3b7c7b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b3b7c7b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3b7c7b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3b7c7b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79ce14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79ce14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b3b7c7b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b3b7c7b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79ce14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679ce14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fabio.carrara@isti.cnr.it" TargetMode="External"/><Relationship Id="rId4" Type="http://schemas.openxmlformats.org/officeDocument/2006/relationships/hyperlink" Target="https://github.com/fabiocarrara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10" Type="http://schemas.openxmlformats.org/officeDocument/2006/relationships/image" Target="../media/image1.jpg"/><Relationship Id="rId9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search.google.com/colaboratory/" TargetMode="External"/><Relationship Id="rId4" Type="http://schemas.openxmlformats.org/officeDocument/2006/relationships/hyperlink" Target="https://www.kaggle.com/" TargetMode="External"/><Relationship Id="rId5" Type="http://schemas.openxmlformats.org/officeDocument/2006/relationships/hyperlink" Target="https://tfhub.de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to Kaggle.com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kaggle.com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using a Google Account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Account / Account Tab / API / Create New API Token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065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DLMRA Open Lab #1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986525"/>
            <a:ext cx="8520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r>
              <a:rPr lang="en"/>
              <a:t>Features, Visual Similarity Search,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Clustering,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24 Maggio 2021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" y="91750"/>
            <a:ext cx="26860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 Carrara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1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fabio.carrara@isti.cnr.it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https://github.com/fabiocarrara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in Computer Engineering @ UniPi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 for Image Representation and Retrieval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PostDoc @ </a:t>
            </a:r>
            <a:r>
              <a:rPr lang="en"/>
              <a:t>Istituto di Scienza e Tecnologie dell'Informazione (ISTI)</a:t>
            </a:r>
            <a:r>
              <a:rPr lang="en"/>
              <a:t> - CNR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AIMH (Artificial Intelligence for Media and Humanities) Lab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650" y="194425"/>
            <a:ext cx="26860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 (I)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Image Features with Pre-trained CNNs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Visual Similarity Search (kNN query)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17968" r="17974" t="0"/>
          <a:stretch/>
        </p:blipFill>
        <p:spPr>
          <a:xfrm>
            <a:off x="1175299" y="1759178"/>
            <a:ext cx="634299" cy="66017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475175" y="1841763"/>
            <a:ext cx="1398600" cy="49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1809599" y="2089266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7" idx="3"/>
          </p:cNvCxnSpPr>
          <p:nvPr/>
        </p:nvCxnSpPr>
        <p:spPr>
          <a:xfrm>
            <a:off x="3873775" y="2089263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" name="Google Shape;80;p16"/>
          <p:cNvGrpSpPr/>
          <p:nvPr/>
        </p:nvGrpSpPr>
        <p:grpSpPr>
          <a:xfrm rot="5400000">
            <a:off x="1214541" y="4253436"/>
            <a:ext cx="197400" cy="684600"/>
            <a:chOff x="6068898" y="2299515"/>
            <a:chExt cx="197400" cy="684600"/>
          </a:xfrm>
        </p:grpSpPr>
        <p:sp>
          <p:nvSpPr>
            <p:cNvPr id="81" name="Google Shape;81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4788050" y="1882592"/>
            <a:ext cx="2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0.2,  5.6, -0.3 …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787150" y="1991050"/>
            <a:ext cx="2043900" cy="197400"/>
          </a:xfrm>
          <a:prstGeom prst="bracket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21011" l="0" r="0" t="9296"/>
          <a:stretch/>
        </p:blipFill>
        <p:spPr>
          <a:xfrm>
            <a:off x="3950930" y="3905194"/>
            <a:ext cx="511392" cy="53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20609" l="11127" r="-3780" t="0"/>
          <a:stretch/>
        </p:blipFill>
        <p:spPr>
          <a:xfrm>
            <a:off x="3053800" y="3905194"/>
            <a:ext cx="511393" cy="53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17968" r="17974" t="0"/>
          <a:stretch/>
        </p:blipFill>
        <p:spPr>
          <a:xfrm>
            <a:off x="1057547" y="3905192"/>
            <a:ext cx="511396" cy="53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15685" r="20733" t="0"/>
          <a:stretch/>
        </p:blipFill>
        <p:spPr>
          <a:xfrm>
            <a:off x="4896556" y="3903221"/>
            <a:ext cx="511394" cy="53621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931800" y="3471025"/>
            <a:ext cx="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896021" y="3471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1900850" y="4216675"/>
            <a:ext cx="6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" name="Google Shape;94;p16"/>
          <p:cNvGrpSpPr/>
          <p:nvPr/>
        </p:nvGrpSpPr>
        <p:grpSpPr>
          <a:xfrm rot="5400000">
            <a:off x="3210791" y="4253436"/>
            <a:ext cx="197400" cy="684600"/>
            <a:chOff x="6068898" y="2299515"/>
            <a:chExt cx="197400" cy="684600"/>
          </a:xfrm>
        </p:grpSpPr>
        <p:sp>
          <p:nvSpPr>
            <p:cNvPr id="95" name="Google Shape;95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 rot="5400000">
            <a:off x="4107916" y="4253436"/>
            <a:ext cx="197400" cy="684600"/>
            <a:chOff x="6068898" y="2299515"/>
            <a:chExt cx="197400" cy="684600"/>
          </a:xfrm>
        </p:grpSpPr>
        <p:sp>
          <p:nvSpPr>
            <p:cNvPr id="100" name="Google Shape;100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 rot="5400000">
            <a:off x="5053541" y="4253436"/>
            <a:ext cx="197400" cy="684600"/>
            <a:chOff x="6068898" y="2299515"/>
            <a:chExt cx="197400" cy="684600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/>
        </p:nvSpPr>
        <p:spPr>
          <a:xfrm>
            <a:off x="6217146" y="39712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7">
            <a:alphaModFix/>
          </a:blip>
          <a:srcRect b="0" l="10715" r="10723" t="0"/>
          <a:stretch/>
        </p:blipFill>
        <p:spPr>
          <a:xfrm>
            <a:off x="7739381" y="3903224"/>
            <a:ext cx="562488" cy="53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 rot="5400000">
            <a:off x="7921916" y="4253436"/>
            <a:ext cx="197400" cy="684600"/>
            <a:chOff x="6068898" y="2299515"/>
            <a:chExt cx="197400" cy="684600"/>
          </a:xfrm>
        </p:grpSpPr>
        <p:sp>
          <p:nvSpPr>
            <p:cNvPr id="112" name="Google Shape;112;p16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28960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0.98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104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0.95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7248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0.83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7620421" y="4614025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 (II)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076275"/>
            <a:ext cx="85206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Image Clustering by Visual Similarity (K-means)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 sz="1200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Classification with Transfer Learning (SVM on Features)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17968" r="17974" t="0"/>
          <a:stretch/>
        </p:blipFill>
        <p:spPr>
          <a:xfrm>
            <a:off x="1010876" y="4134480"/>
            <a:ext cx="444744" cy="46288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3567075" y="4264375"/>
            <a:ext cx="1407300" cy="615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Classif. (SVM)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 flipH="1" rot="10800000">
            <a:off x="4974425" y="4404481"/>
            <a:ext cx="8382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2639653" y="1645050"/>
            <a:ext cx="1407300" cy="1338300"/>
          </a:xfrm>
          <a:prstGeom prst="roundRect">
            <a:avLst>
              <a:gd fmla="val 3317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 rot="5400000">
            <a:off x="2921714" y="2061786"/>
            <a:ext cx="132475" cy="459435"/>
            <a:chOff x="6068898" y="2299515"/>
            <a:chExt cx="197400" cy="684600"/>
          </a:xfrm>
        </p:grpSpPr>
        <p:sp>
          <p:nvSpPr>
            <p:cNvPr id="131" name="Google Shape;131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21011" l="0" r="0" t="9296"/>
          <a:stretch/>
        </p:blipFill>
        <p:spPr>
          <a:xfrm>
            <a:off x="3513645" y="2265442"/>
            <a:ext cx="343211" cy="3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5">
            <a:alphaModFix/>
          </a:blip>
          <a:srcRect b="20609" l="11127" r="-3780" t="0"/>
          <a:stretch/>
        </p:blipFill>
        <p:spPr>
          <a:xfrm>
            <a:off x="3318025" y="1695783"/>
            <a:ext cx="343211" cy="35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17968" r="17974" t="0"/>
          <a:stretch/>
        </p:blipFill>
        <p:spPr>
          <a:xfrm>
            <a:off x="2816269" y="1828264"/>
            <a:ext cx="343213" cy="35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6">
            <a:alphaModFix/>
          </a:blip>
          <a:srcRect b="0" l="15685" r="20733" t="0"/>
          <a:stretch/>
        </p:blipFill>
        <p:spPr>
          <a:xfrm>
            <a:off x="2975652" y="2397925"/>
            <a:ext cx="343212" cy="359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7"/>
          <p:cNvGrpSpPr/>
          <p:nvPr/>
        </p:nvGrpSpPr>
        <p:grpSpPr>
          <a:xfrm rot="5400000">
            <a:off x="3423468" y="1929305"/>
            <a:ext cx="132475" cy="459435"/>
            <a:chOff x="6068898" y="2299515"/>
            <a:chExt cx="197400" cy="684600"/>
          </a:xfrm>
        </p:grpSpPr>
        <p:sp>
          <p:nvSpPr>
            <p:cNvPr id="140" name="Google Shape;140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5400000">
            <a:off x="3619085" y="2498963"/>
            <a:ext cx="132475" cy="459435"/>
            <a:chOff x="6068898" y="2299515"/>
            <a:chExt cx="197400" cy="684600"/>
          </a:xfrm>
        </p:grpSpPr>
        <p:sp>
          <p:nvSpPr>
            <p:cNvPr id="145" name="Google Shape;145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 rot="5400000">
            <a:off x="3081091" y="2632770"/>
            <a:ext cx="132475" cy="459435"/>
            <a:chOff x="6068898" y="2299515"/>
            <a:chExt cx="197400" cy="684600"/>
          </a:xfrm>
        </p:grpSpPr>
        <p:sp>
          <p:nvSpPr>
            <p:cNvPr id="150" name="Google Shape;150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4634117" y="1645050"/>
            <a:ext cx="1407300" cy="1338300"/>
          </a:xfrm>
          <a:prstGeom prst="roundRect">
            <a:avLst>
              <a:gd fmla="val 3317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 rot="5400000">
            <a:off x="4916178" y="2061786"/>
            <a:ext cx="132475" cy="459435"/>
            <a:chOff x="6068898" y="2299515"/>
            <a:chExt cx="197400" cy="684600"/>
          </a:xfrm>
        </p:grpSpPr>
        <p:sp>
          <p:nvSpPr>
            <p:cNvPr id="156" name="Google Shape;156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Google Shape;160;p17"/>
          <p:cNvPicPr preferRelativeResize="0"/>
          <p:nvPr/>
        </p:nvPicPr>
        <p:blipFill rotWithShape="1">
          <a:blip r:embed="rId7">
            <a:alphaModFix/>
          </a:blip>
          <a:srcRect b="0" l="18051" r="18051" t="0"/>
          <a:stretch/>
        </p:blipFill>
        <p:spPr>
          <a:xfrm>
            <a:off x="5508109" y="2265442"/>
            <a:ext cx="343209" cy="35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8">
            <a:alphaModFix/>
          </a:blip>
          <a:srcRect b="0" l="17973" r="17973" t="0"/>
          <a:stretch/>
        </p:blipFill>
        <p:spPr>
          <a:xfrm>
            <a:off x="5312489" y="1695783"/>
            <a:ext cx="343215" cy="35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9">
            <a:alphaModFix/>
          </a:blip>
          <a:srcRect b="0" l="13939" r="13946" t="0"/>
          <a:stretch/>
        </p:blipFill>
        <p:spPr>
          <a:xfrm>
            <a:off x="4810733" y="1828264"/>
            <a:ext cx="343213" cy="35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10">
            <a:alphaModFix/>
          </a:blip>
          <a:srcRect b="0" l="18121" r="18115" t="0"/>
          <a:stretch/>
        </p:blipFill>
        <p:spPr>
          <a:xfrm>
            <a:off x="4970116" y="2397925"/>
            <a:ext cx="343213" cy="3598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7"/>
          <p:cNvGrpSpPr/>
          <p:nvPr/>
        </p:nvGrpSpPr>
        <p:grpSpPr>
          <a:xfrm rot="5400000">
            <a:off x="5417932" y="1929305"/>
            <a:ext cx="132475" cy="459435"/>
            <a:chOff x="6068898" y="2299515"/>
            <a:chExt cx="197400" cy="684600"/>
          </a:xfrm>
        </p:grpSpPr>
        <p:sp>
          <p:nvSpPr>
            <p:cNvPr id="165" name="Google Shape;165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7"/>
          <p:cNvGrpSpPr/>
          <p:nvPr/>
        </p:nvGrpSpPr>
        <p:grpSpPr>
          <a:xfrm rot="5400000">
            <a:off x="5613549" y="2498963"/>
            <a:ext cx="132475" cy="459435"/>
            <a:chOff x="6068898" y="2299515"/>
            <a:chExt cx="197400" cy="684600"/>
          </a:xfrm>
        </p:grpSpPr>
        <p:sp>
          <p:nvSpPr>
            <p:cNvPr id="170" name="Google Shape;170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7"/>
          <p:cNvGrpSpPr/>
          <p:nvPr/>
        </p:nvGrpSpPr>
        <p:grpSpPr>
          <a:xfrm rot="5400000">
            <a:off x="5075555" y="2632770"/>
            <a:ext cx="132475" cy="459435"/>
            <a:chOff x="6068898" y="2299515"/>
            <a:chExt cx="197400" cy="684600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7"/>
          <p:cNvSpPr txBox="1"/>
          <p:nvPr/>
        </p:nvSpPr>
        <p:spPr>
          <a:xfrm>
            <a:off x="4067976" y="2172091"/>
            <a:ext cx="5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2719248" y="2941610"/>
            <a:ext cx="12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#1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4663271" y="2941610"/>
            <a:ext cx="13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#K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6">
            <a:alphaModFix/>
          </a:blip>
          <a:srcRect b="0" l="15685" r="20733" t="0"/>
          <a:stretch/>
        </p:blipFill>
        <p:spPr>
          <a:xfrm>
            <a:off x="1208114" y="1994892"/>
            <a:ext cx="343212" cy="3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9">
            <a:alphaModFix/>
          </a:blip>
          <a:srcRect b="0" l="13939" r="13946" t="0"/>
          <a:stretch/>
        </p:blipFill>
        <p:spPr>
          <a:xfrm>
            <a:off x="1177571" y="2030384"/>
            <a:ext cx="343213" cy="35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21011" l="0" r="0" t="9296"/>
          <a:stretch/>
        </p:blipFill>
        <p:spPr>
          <a:xfrm>
            <a:off x="1126436" y="2081526"/>
            <a:ext cx="343211" cy="3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10">
            <a:alphaModFix/>
          </a:blip>
          <a:srcRect b="0" l="18121" r="18115" t="0"/>
          <a:stretch/>
        </p:blipFill>
        <p:spPr>
          <a:xfrm>
            <a:off x="1075297" y="2133515"/>
            <a:ext cx="343213" cy="35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7">
            <a:alphaModFix/>
          </a:blip>
          <a:srcRect b="0" l="18051" r="18051" t="0"/>
          <a:stretch/>
        </p:blipFill>
        <p:spPr>
          <a:xfrm>
            <a:off x="1024156" y="2174008"/>
            <a:ext cx="343209" cy="357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837575" y="4656991"/>
            <a:ext cx="1890900" cy="261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17968" r="17974" t="0"/>
          <a:stretch/>
        </p:blipFill>
        <p:spPr>
          <a:xfrm>
            <a:off x="987691" y="2225147"/>
            <a:ext cx="343213" cy="35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4">
            <a:alphaModFix/>
          </a:blip>
          <a:srcRect b="21011" l="0" r="0" t="9296"/>
          <a:stretch/>
        </p:blipFill>
        <p:spPr>
          <a:xfrm>
            <a:off x="929577" y="2276289"/>
            <a:ext cx="343211" cy="357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7"/>
          <p:cNvCxnSpPr/>
          <p:nvPr/>
        </p:nvCxnSpPr>
        <p:spPr>
          <a:xfrm>
            <a:off x="1773469" y="2311948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1" name="Google Shape;191;p17"/>
          <p:cNvGrpSpPr/>
          <p:nvPr/>
        </p:nvGrpSpPr>
        <p:grpSpPr>
          <a:xfrm rot="5400000">
            <a:off x="1140995" y="4461704"/>
            <a:ext cx="184589" cy="640169"/>
            <a:chOff x="6068898" y="2299515"/>
            <a:chExt cx="197400" cy="684600"/>
          </a:xfrm>
        </p:grpSpPr>
        <p:sp>
          <p:nvSpPr>
            <p:cNvPr id="192" name="Google Shape;192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1403388" y="4196760"/>
            <a:ext cx="7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197" name="Google Shape;197;p17"/>
          <p:cNvCxnSpPr>
            <a:stCxn id="187" idx="3"/>
            <a:endCxn id="127" idx="1"/>
          </p:cNvCxnSpPr>
          <p:nvPr/>
        </p:nvCxnSpPr>
        <p:spPr>
          <a:xfrm flipH="1" rot="10800000">
            <a:off x="2728475" y="4572091"/>
            <a:ext cx="838500" cy="215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7"/>
          <p:cNvCxnSpPr/>
          <p:nvPr/>
        </p:nvCxnSpPr>
        <p:spPr>
          <a:xfrm>
            <a:off x="4974225" y="4572170"/>
            <a:ext cx="838200" cy="1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7"/>
          <p:cNvSpPr txBox="1"/>
          <p:nvPr/>
        </p:nvSpPr>
        <p:spPr>
          <a:xfrm>
            <a:off x="5901048" y="4121675"/>
            <a:ext cx="17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Cat</a:t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 rot="5400000">
            <a:off x="2243758" y="4461691"/>
            <a:ext cx="184589" cy="640169"/>
            <a:chOff x="6068898" y="2299515"/>
            <a:chExt cx="197400" cy="684600"/>
          </a:xfrm>
        </p:grpSpPr>
        <p:sp>
          <p:nvSpPr>
            <p:cNvPr id="201" name="Google Shape;201;p17"/>
            <p:cNvSpPr/>
            <p:nvPr/>
          </p:nvSpPr>
          <p:spPr>
            <a:xfrm rot="-5400000">
              <a:off x="5825298" y="2543115"/>
              <a:ext cx="684600" cy="197400"/>
            </a:xfrm>
            <a:prstGeom prst="bracketPair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086327" y="2346294"/>
              <a:ext cx="162300" cy="171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086327" y="2556111"/>
              <a:ext cx="162300" cy="171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086327" y="2765927"/>
              <a:ext cx="162300" cy="171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5" name="Google Shape;205;p17"/>
          <p:cNvPicPr preferRelativeResize="0"/>
          <p:nvPr/>
        </p:nvPicPr>
        <p:blipFill rotWithShape="1">
          <a:blip r:embed="rId6">
            <a:alphaModFix/>
          </a:blip>
          <a:srcRect b="0" l="15685" r="20733" t="0"/>
          <a:stretch/>
        </p:blipFill>
        <p:spPr>
          <a:xfrm>
            <a:off x="2096906" y="4115199"/>
            <a:ext cx="478214" cy="50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/>
        </p:nvSpPr>
        <p:spPr>
          <a:xfrm>
            <a:off x="5901048" y="4559099"/>
            <a:ext cx="20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Non-Siamese Cat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Technologies</a:t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11700" y="1152475"/>
            <a:ext cx="85206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numpy </a:t>
            </a:r>
            <a:r>
              <a:rPr lang="en"/>
              <a:t>(multi-dimensional arrays)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matplotlib</a:t>
            </a:r>
            <a:r>
              <a:rPr lang="en"/>
              <a:t> (plotting)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TensorFlow / Keras</a:t>
            </a:r>
            <a:r>
              <a:rPr lang="en"/>
              <a:t> (deep neural networks)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Services we will use (you will need a </a:t>
            </a:r>
            <a:r>
              <a:rPr lang="en" u="sng"/>
              <a:t>Google Account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Google Colab</a:t>
            </a:r>
            <a:r>
              <a:rPr b="1" lang="en"/>
              <a:t> </a:t>
            </a:r>
            <a:r>
              <a:rPr lang="en"/>
              <a:t>(for a pre-installed environment and speed via GPUs)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Kaggle</a:t>
            </a:r>
            <a:r>
              <a:rPr b="1" lang="en"/>
              <a:t> </a:t>
            </a:r>
            <a:r>
              <a:rPr lang="en"/>
              <a:t>(</a:t>
            </a:r>
            <a:r>
              <a:rPr lang="en"/>
              <a:t>as a </a:t>
            </a:r>
            <a:r>
              <a:rPr lang="en"/>
              <a:t>source of datasets easily importable into Colab)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TensorFlow Hub</a:t>
            </a:r>
            <a:r>
              <a:rPr lang="en"/>
              <a:t> (collection of ready-to-use pretrained model for TF)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235500" y="1715725"/>
            <a:ext cx="85206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To Colab</a:t>
            </a:r>
            <a:endParaRPr sz="9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