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63AE9D8-6C20-4881-8001-9F3529A90AC3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852012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4806360"/>
            <a:ext cx="852012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E61EABC-272C-4FE0-95E9-B3E8D9D6EDE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48063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48063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DC6C9A0-8862-496F-8861-363676F15881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31521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31521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48063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48063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48063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BB5779F-2BE7-4009-87B5-E7BB97C2444B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5B9C97-0E54-45FF-AB13-C76710A71E15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3152160"/>
            <a:ext cx="852012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FC0F98-ADF4-42A5-98E3-128151B75F76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852012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A0EB74-2226-401B-83BB-85357C62A380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415764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3152160"/>
            <a:ext cx="415764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D8936E-F310-4A68-B12D-88DB6F42DF21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087858-42C9-4488-9690-F2EEDA38D401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1057680"/>
            <a:ext cx="8520120" cy="932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661BB8-AE03-4278-A046-E454CD102204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3152160"/>
            <a:ext cx="415764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48063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5F44A7-4BF8-468B-8567-2BDCFEE1B5B1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3152160"/>
            <a:ext cx="852012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BDE0DA2-24D9-44AE-BB6F-6E5D8D9000AE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415764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48063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1885E0-DC17-495B-8728-B2DC591B7B22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4806360"/>
            <a:ext cx="852012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90C1E7-2481-4155-8A86-F6078DA71D7D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852012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4806360"/>
            <a:ext cx="852012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4EE940-ED68-4703-AD11-CB74261041E7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48063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48063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702BEC-FC09-40CA-880A-407EC817B3DA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31521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31521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48063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48063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48063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36252A-E180-4F54-9E38-A217D68358C6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52070B-4BC3-4D42-B4FA-D967E952BF1A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3152160"/>
            <a:ext cx="852012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3017AD-727D-4DA0-B330-81397B3551DC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852012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67CBDF-BA1C-46B0-990C-E7F89D90305D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415764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7840" y="3152160"/>
            <a:ext cx="415764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0411BA-5B94-4141-A663-7039EBF8F256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9181EA-9731-42EC-B588-B362F53CF39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852012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60377D4-EA51-44C0-B381-7F13FE65A603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1057680"/>
            <a:ext cx="8520120" cy="932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7E0B60-E27F-4DA5-B641-2E96A99704D1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7840" y="3152160"/>
            <a:ext cx="415764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311760" y="48063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7D7D57-21CE-48E6-8D80-C15866359829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415764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784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7840" y="48063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5B8AFD-BD1E-4C36-BF28-7198F20DD9F7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784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311760" y="4806360"/>
            <a:ext cx="852012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E87CA9-CFE2-473B-BE1E-69F1C29592EE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852012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11760" y="4806360"/>
            <a:ext cx="852012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E15CC1-4C95-4AA1-AEA1-F2C44CF20FEF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784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311760" y="48063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7840" y="48063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85FE4F-A694-4900-9C27-4B443EEE01E1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192480" y="31521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73200" y="31521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311760" y="48063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192480" y="48063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73200" y="48063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773A96-87D0-434E-BD2E-E36D3DBABC6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415764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3152160"/>
            <a:ext cx="415764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1AE85ED-CB60-45DD-8A8E-F40B7D0E774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174CEBF-3666-4ECB-837E-881B17EDC76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1057680"/>
            <a:ext cx="8520120" cy="932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E5F4123-94BB-42EF-8441-AE22ED3C44F1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3152160"/>
            <a:ext cx="415764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48063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AFCECE4-2122-4674-828A-C32D9B6E362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415764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48063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60A3B07-A372-4735-A5BF-8E8BFAE4E4F9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4806360"/>
            <a:ext cx="852012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61999FB-BAD9-4872-890F-AB9D4ED7FABC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1029600"/>
            <a:ext cx="8520120" cy="1767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3276720"/>
            <a:ext cx="548280" cy="3166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0FD3820-119D-4D49-BD18-B75011D223D2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1041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166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3276720"/>
            <a:ext cx="548280" cy="3166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7A4ACBC-B97D-4F43-8459-951C55A32D2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0" spc="-1" strike="noStrike">
                <a:solidFill>
                  <a:srgbClr val="000000"/>
                </a:solidFill>
                <a:latin typeface="Arial"/>
                <a:ea typeface="Arial"/>
              </a:rPr>
              <a:t>xx%</a:t>
            </a:r>
            <a:endParaRPr b="0" lang="en-US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3166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 idx="3"/>
          </p:nvPr>
        </p:nvSpPr>
        <p:spPr>
          <a:xfrm>
            <a:off x="8472600" y="3276720"/>
            <a:ext cx="548280" cy="3166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C726066-5ACB-4829-B4E7-DFAABDA4D7BB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facebookresearch/faiss/wiki" TargetMode="External"/><Relationship Id="rId2" Type="http://schemas.openxmlformats.org/officeDocument/2006/relationships/hyperlink" Target="https://research.google.com/colaboratory/" TargetMode="External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1449720"/>
            <a:ext cx="8520120" cy="1041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DLMR Open Lab #4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311760" y="2986560"/>
            <a:ext cx="8520120" cy="3166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Indexing Real-Valued Vectors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br>
              <a:rPr sz="1200"/>
            </a:br>
            <a:r>
              <a:rPr b="0" lang="en" sz="1200" spc="-1" strike="noStrike">
                <a:solidFill>
                  <a:srgbClr val="595959"/>
                </a:solidFill>
                <a:latin typeface="Arial"/>
                <a:ea typeface="Arial"/>
              </a:rPr>
              <a:t>4 Giugno 2021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19" name="Google Shape;56;p13" descr=""/>
          <p:cNvPicPr/>
          <p:nvPr/>
        </p:nvPicPr>
        <p:blipFill>
          <a:blip r:embed="rId1"/>
          <a:stretch/>
        </p:blipFill>
        <p:spPr>
          <a:xfrm>
            <a:off x="115200" y="91800"/>
            <a:ext cx="2685600" cy="95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1041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What we will do today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62;p14"/>
          <p:cNvSpPr/>
          <p:nvPr/>
        </p:nvSpPr>
        <p:spPr>
          <a:xfrm>
            <a:off x="3612600" y="719280"/>
            <a:ext cx="5341320" cy="4197600"/>
          </a:xfrm>
          <a:prstGeom prst="ellipse">
            <a:avLst/>
          </a:pr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Google Shape;63;p14"/>
          <p:cNvSpPr/>
          <p:nvPr/>
        </p:nvSpPr>
        <p:spPr>
          <a:xfrm>
            <a:off x="5271840" y="1537560"/>
            <a:ext cx="3350880" cy="3071160"/>
          </a:xfrm>
          <a:prstGeom prst="ellipse">
            <a:avLst/>
          </a:prstGeom>
          <a:solidFill>
            <a:srgbClr val="ffffff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Google Shape;64;p14"/>
          <p:cNvSpPr/>
          <p:nvPr/>
        </p:nvSpPr>
        <p:spPr>
          <a:xfrm>
            <a:off x="6469560" y="3185280"/>
            <a:ext cx="1717920" cy="1181880"/>
          </a:xfrm>
          <a:prstGeom prst="ellipse">
            <a:avLst/>
          </a:prstGeom>
          <a:solidFill>
            <a:srgbClr val="ffffff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Google Shape;65;p14"/>
          <p:cNvSpPr/>
          <p:nvPr/>
        </p:nvSpPr>
        <p:spPr>
          <a:xfrm>
            <a:off x="6881760" y="3230640"/>
            <a:ext cx="89316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Binary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Vectors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5" name="Google Shape;66;p14"/>
          <p:cNvSpPr/>
          <p:nvPr/>
        </p:nvSpPr>
        <p:spPr>
          <a:xfrm rot="20238600">
            <a:off x="3780360" y="1873800"/>
            <a:ext cx="210708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(Strings, Edit Distance)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26" name="Google Shape;67;p14" descr=""/>
          <p:cNvPicPr/>
          <p:nvPr/>
        </p:nvPicPr>
        <p:blipFill>
          <a:blip r:embed="rId1"/>
          <a:stretch/>
        </p:blipFill>
        <p:spPr>
          <a:xfrm>
            <a:off x="6086880" y="2345040"/>
            <a:ext cx="795240" cy="251640"/>
          </a:xfrm>
          <a:prstGeom prst="rect">
            <a:avLst/>
          </a:prstGeom>
          <a:ln w="0">
            <a:noFill/>
          </a:ln>
        </p:spPr>
      </p:pic>
      <p:pic>
        <p:nvPicPr>
          <p:cNvPr id="127" name="Google Shape;68;p14" descr=""/>
          <p:cNvPicPr/>
          <p:nvPr/>
        </p:nvPicPr>
        <p:blipFill>
          <a:blip r:embed="rId2"/>
          <a:stretch/>
        </p:blipFill>
        <p:spPr>
          <a:xfrm>
            <a:off x="5576040" y="3013200"/>
            <a:ext cx="893160" cy="258840"/>
          </a:xfrm>
          <a:prstGeom prst="rect">
            <a:avLst/>
          </a:prstGeom>
          <a:ln w="0">
            <a:noFill/>
          </a:ln>
        </p:spPr>
      </p:pic>
      <p:pic>
        <p:nvPicPr>
          <p:cNvPr id="128" name="Google Shape;69;p14" descr=""/>
          <p:cNvPicPr/>
          <p:nvPr/>
        </p:nvPicPr>
        <p:blipFill>
          <a:blip r:embed="rId3"/>
          <a:stretch/>
        </p:blipFill>
        <p:spPr>
          <a:xfrm>
            <a:off x="6730200" y="3881160"/>
            <a:ext cx="1325160" cy="176760"/>
          </a:xfrm>
          <a:prstGeom prst="rect">
            <a:avLst/>
          </a:prstGeom>
          <a:ln w="0">
            <a:noFill/>
          </a:ln>
        </p:spPr>
      </p:pic>
      <p:sp>
        <p:nvSpPr>
          <p:cNvPr id="129" name="Google Shape;70;p14"/>
          <p:cNvSpPr/>
          <p:nvPr/>
        </p:nvSpPr>
        <p:spPr>
          <a:xfrm rot="600">
            <a:off x="5513760" y="861840"/>
            <a:ext cx="153864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Metric Objects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0" name="Google Shape;71;p14"/>
          <p:cNvSpPr/>
          <p:nvPr/>
        </p:nvSpPr>
        <p:spPr>
          <a:xfrm>
            <a:off x="5888160" y="1777320"/>
            <a:ext cx="214668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Euclidean Vectors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1041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What we will do today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311760" y="1228680"/>
            <a:ext cx="3148200" cy="307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Index Real-Valued Vectors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(L2 / cosine)</a:t>
            </a:r>
            <a:br>
              <a:rPr sz="1800"/>
            </a:br>
            <a:r>
              <a:rPr b="0" lang="en" sz="1800" spc="-1" strike="noStrike">
                <a:solidFill>
                  <a:srgbClr val="595959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Partitioning and Quantization Techniques</a:t>
            </a:r>
            <a:br>
              <a:rPr sz="1800"/>
            </a:br>
            <a:r>
              <a:rPr b="0" lang="en" sz="1800" spc="-1" strike="noStrike" u="sng">
                <a:solidFill>
                  <a:srgbClr val="595959"/>
                </a:solidFill>
                <a:uFillTx/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Go Binary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: Binarization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Google Shape;78;p15"/>
          <p:cNvSpPr/>
          <p:nvPr/>
        </p:nvSpPr>
        <p:spPr>
          <a:xfrm>
            <a:off x="3612600" y="719280"/>
            <a:ext cx="5341320" cy="4197600"/>
          </a:xfrm>
          <a:prstGeom prst="ellipse">
            <a:avLst/>
          </a:pr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Google Shape;79;p15"/>
          <p:cNvSpPr/>
          <p:nvPr/>
        </p:nvSpPr>
        <p:spPr>
          <a:xfrm rot="600">
            <a:off x="5513760" y="861840"/>
            <a:ext cx="153864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Metric Objects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5" name="Google Shape;80;p15"/>
          <p:cNvSpPr/>
          <p:nvPr/>
        </p:nvSpPr>
        <p:spPr>
          <a:xfrm>
            <a:off x="5271840" y="1537560"/>
            <a:ext cx="3350880" cy="3071160"/>
          </a:xfrm>
          <a:prstGeom prst="ellipse">
            <a:avLst/>
          </a:prstGeom>
          <a:solidFill>
            <a:srgbClr val="f4cccc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Google Shape;81;p15"/>
          <p:cNvSpPr/>
          <p:nvPr/>
        </p:nvSpPr>
        <p:spPr>
          <a:xfrm>
            <a:off x="5888160" y="1777320"/>
            <a:ext cx="214668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Euclidean Vectors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7" name="Google Shape;82;p15"/>
          <p:cNvSpPr/>
          <p:nvPr/>
        </p:nvSpPr>
        <p:spPr>
          <a:xfrm>
            <a:off x="6469560" y="3185280"/>
            <a:ext cx="1717920" cy="1181880"/>
          </a:xfrm>
          <a:prstGeom prst="ellipse">
            <a:avLst/>
          </a:prstGeom>
          <a:solidFill>
            <a:schemeClr val="lt1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Google Shape;83;p15"/>
          <p:cNvSpPr/>
          <p:nvPr/>
        </p:nvSpPr>
        <p:spPr>
          <a:xfrm>
            <a:off x="6881760" y="3230640"/>
            <a:ext cx="89316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Binary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Vectors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9" name="Google Shape;84;p15"/>
          <p:cNvSpPr/>
          <p:nvPr/>
        </p:nvSpPr>
        <p:spPr>
          <a:xfrm rot="20238600">
            <a:off x="3780360" y="1873800"/>
            <a:ext cx="210708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(Strings, Edit Distance)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40" name="Google Shape;85;p15" descr=""/>
          <p:cNvPicPr/>
          <p:nvPr/>
        </p:nvPicPr>
        <p:blipFill>
          <a:blip r:embed="rId1"/>
          <a:stretch/>
        </p:blipFill>
        <p:spPr>
          <a:xfrm>
            <a:off x="6086880" y="2345040"/>
            <a:ext cx="795240" cy="251640"/>
          </a:xfrm>
          <a:prstGeom prst="rect">
            <a:avLst/>
          </a:prstGeom>
          <a:ln w="0">
            <a:noFill/>
          </a:ln>
        </p:spPr>
      </p:pic>
      <p:pic>
        <p:nvPicPr>
          <p:cNvPr id="141" name="Google Shape;86;p15" descr=""/>
          <p:cNvPicPr/>
          <p:nvPr/>
        </p:nvPicPr>
        <p:blipFill>
          <a:blip r:embed="rId2"/>
          <a:stretch/>
        </p:blipFill>
        <p:spPr>
          <a:xfrm>
            <a:off x="5576040" y="3013200"/>
            <a:ext cx="893160" cy="258840"/>
          </a:xfrm>
          <a:prstGeom prst="rect">
            <a:avLst/>
          </a:prstGeom>
          <a:ln w="0">
            <a:noFill/>
          </a:ln>
        </p:spPr>
      </p:pic>
      <p:pic>
        <p:nvPicPr>
          <p:cNvPr id="142" name="Google Shape;87;p15" descr=""/>
          <p:cNvPicPr/>
          <p:nvPr/>
        </p:nvPicPr>
        <p:blipFill>
          <a:blip r:embed="rId3"/>
          <a:stretch/>
        </p:blipFill>
        <p:spPr>
          <a:xfrm>
            <a:off x="6730200" y="3881160"/>
            <a:ext cx="1325160" cy="17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1041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Libraries &amp; Technologies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07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numpy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(multi-dimensional arrays)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FAISS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(approximate nearest neighbor library)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Elasticsearch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(index for surrogate text representations objects)</a:t>
            </a:r>
            <a:br>
              <a:rPr sz="1800"/>
            </a:br>
            <a:r>
              <a:rPr b="0" lang="en" sz="1800" spc="-1" strike="noStrike">
                <a:solidFill>
                  <a:srgbClr val="595959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Services we will use (you will need a </a:t>
            </a:r>
            <a:r>
              <a:rPr b="0" lang="en" sz="18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Google Account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1" lang="en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Google Colab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(for a pre-installed environment and speed via GPUs)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35440" y="1730520"/>
            <a:ext cx="8520120" cy="1554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9000" spc="-1" strike="noStrike">
                <a:solidFill>
                  <a:srgbClr val="000000"/>
                </a:solidFill>
                <a:latin typeface="Arial"/>
                <a:ea typeface="Arial"/>
              </a:rPr>
              <a:t>To Colab</a:t>
            </a:r>
            <a:endParaRPr b="0" lang="en-US" sz="9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LibreOffice/7.3.4.2$Linux_X86_64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2022-07-13T11:22:24Z</dcterms:modified>
  <cp:revision>1</cp:revision>
  <dc:subject/>
  <dc:title/>
</cp:coreProperties>
</file>