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207657-4909-41E2-9686-B1968E9BD1F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E76118-3624-46D8-A1AB-1394060CFFE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ED558C-4CA1-4890-99E5-B1F2252F24F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2FDEA7-DEB6-456C-9F58-6065CFAC6A6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BF68D-0CDC-4EBD-B783-0E079B68E6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38DFD-4F24-4953-926A-4649E7CB19A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59128-2E8C-4056-898D-6AA111D06C8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16F4F-A63B-431C-8EE1-DCDFDE06FE1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79C01D-332B-492E-914D-783B729D1B5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42FB2-9FA7-4D87-9556-65B799AFD2D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7FC3AE-3168-4D57-A4DB-4D331B81EF3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9E51C3-5B64-4FB8-9547-BC5407E11DE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F48D1D-25C5-48F7-9AB0-268C0F492C7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CC518-5270-4F31-A8A3-02A9929E504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67D96-9D89-41DD-81E9-71ADCB33B3A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1E27D-3E3F-4B56-B1DC-497EAC4A4B9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4B9BD-49CE-4C0B-AF21-EAEBF14A4EF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D0A35-0A51-4CF9-82CE-6D8D70CBE22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052E0-440F-4B85-9C25-C71C9E2A728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D36F1-D7C3-453A-811B-068D7687461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CBB98-6139-48CB-AB13-10742E2FFC0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398DB4-079F-4EBC-9E7C-C8DBF3E406B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6DAA74-E5D9-47F0-B6E5-970DEC8BAA0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17F7D-2F1D-428E-A6C7-B695F8450E2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0B9E2-98C3-4C95-BCA5-196AD4C7AC1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CB844A-760B-4A98-B82A-B8BC5D3EBEF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C63894-AA25-4F2B-81AF-C058FECEAAB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4C164-6C5F-4C68-BE0F-4D499841899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44D74D-D229-4C68-81CB-E2F0359B275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E7442-0BC7-4CE3-9EC3-79E4DE51808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11526B-A7DA-434C-A8C1-E87394FB199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D662F6-2FAB-430B-8CFF-6933204D551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254D83-6BB7-4A57-81C5-0689C56DBD9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FC2A9F-6F6D-4BE3-882C-174A189C254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B49A17-31C9-4414-93C3-6626FB37155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25C21A-3AE5-49F2-A86E-33F9E7086E6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1976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19760" cy="31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157C2D5-A571-4A58-A0E2-3589AD51F29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1976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0550A5-D8BF-4887-B7D4-0469F78076E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68698AB-664A-45AF-82D9-B087D28C5B9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fabio.carrara@isti.cnr.it" TargetMode="External"/><Relationship Id="rId2" Type="http://schemas.openxmlformats.org/officeDocument/2006/relationships/hyperlink" Target="https://github.com/fabiocarrar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facebookresearch/faiss/wiki" TargetMode="External"/><Relationship Id="rId2" Type="http://schemas.openxmlformats.org/officeDocument/2006/relationships/hyperlink" Target="https://research.google.com/colaboratory/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73240" y="216360"/>
            <a:ext cx="859680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Arial"/>
              </a:rPr>
              <a:t>[for today] →</a:t>
            </a: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300" spc="-1" strike="noStrike">
                <a:solidFill>
                  <a:srgbClr val="000000"/>
                </a:solidFill>
                <a:latin typeface="Arial"/>
                <a:ea typeface="Arial"/>
              </a:rPr>
              <a:t>Open notebook in Google Colab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847800"/>
            <a:ext cx="8519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ol1_binary_and_metric_indexing_exercise.ipynb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Link to the notebook in Teams chat.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44972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DLMR Open Lab #1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2986560"/>
            <a:ext cx="8519760" cy="31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Indexing Binary Vectors and Metric Objects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11 Luglio 2022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1" name="Google Shape;62;p14" descr=""/>
          <p:cNvPicPr/>
          <p:nvPr/>
        </p:nvPicPr>
        <p:blipFill>
          <a:blip r:embed="rId1"/>
          <a:stretch/>
        </p:blipFill>
        <p:spPr>
          <a:xfrm>
            <a:off x="115200" y="91800"/>
            <a:ext cx="268524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Fabio Carrara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173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fabio.carrara@isti.cnr.it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https://github.com/fabiocarrara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PhD in Computer Engineering @ UniPi</a:t>
            </a:r>
            <a:endParaRPr b="0" lang="en-US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Deep Learning for Image Representation and Retrieval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PostDoc @ Istituto di Scienza e Tecnologie dell'Informazione (ISTI) - CNR</a:t>
            </a:r>
            <a:endParaRPr b="0" lang="en-US" sz="1800" spc="-1" strike="noStrike"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AIMH (Artificial Intelligence for Media and Humanities) Lab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4" name="Google Shape;69;p 2" descr=""/>
          <p:cNvPicPr/>
          <p:nvPr/>
        </p:nvPicPr>
        <p:blipFill>
          <a:blip r:embed="rId3"/>
          <a:stretch/>
        </p:blipFill>
        <p:spPr>
          <a:xfrm>
            <a:off x="5917680" y="194400"/>
            <a:ext cx="2685240" cy="25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Google Shape;69;p15"/>
          <p:cNvSpPr/>
          <p:nvPr/>
        </p:nvSpPr>
        <p:spPr>
          <a:xfrm>
            <a:off x="3460320" y="719280"/>
            <a:ext cx="5340960" cy="419724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70;p15"/>
          <p:cNvSpPr/>
          <p:nvPr/>
        </p:nvSpPr>
        <p:spPr>
          <a:xfrm>
            <a:off x="5119200" y="1537560"/>
            <a:ext cx="3350520" cy="3070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71;p15"/>
          <p:cNvSpPr/>
          <p:nvPr/>
        </p:nvSpPr>
        <p:spPr>
          <a:xfrm>
            <a:off x="6317280" y="3185280"/>
            <a:ext cx="1717560" cy="11815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72;p15"/>
          <p:cNvSpPr/>
          <p:nvPr/>
        </p:nvSpPr>
        <p:spPr>
          <a:xfrm>
            <a:off x="6729480" y="3230640"/>
            <a:ext cx="8928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Google Shape;73;p15"/>
          <p:cNvSpPr/>
          <p:nvPr/>
        </p:nvSpPr>
        <p:spPr>
          <a:xfrm rot="20238600">
            <a:off x="3627720" y="1873440"/>
            <a:ext cx="21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1" name="Google Shape;74;p15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4880" cy="2512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75;p15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2800" cy="25848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76;p15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4800" cy="176400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77;p15"/>
          <p:cNvSpPr/>
          <p:nvPr/>
        </p:nvSpPr>
        <p:spPr>
          <a:xfrm rot="600">
            <a:off x="5360760" y="861840"/>
            <a:ext cx="1538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Google Shape;78;p15"/>
          <p:cNvSpPr/>
          <p:nvPr/>
        </p:nvSpPr>
        <p:spPr>
          <a:xfrm>
            <a:off x="5735880" y="1777320"/>
            <a:ext cx="2146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305000"/>
            <a:ext cx="3281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Binary Vectors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(Hamming distance)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Google Shape;85;p16"/>
          <p:cNvSpPr/>
          <p:nvPr/>
        </p:nvSpPr>
        <p:spPr>
          <a:xfrm>
            <a:off x="3460320" y="719280"/>
            <a:ext cx="5340960" cy="4197240"/>
          </a:xfrm>
          <a:prstGeom prst="ellipse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86;p16"/>
          <p:cNvSpPr/>
          <p:nvPr/>
        </p:nvSpPr>
        <p:spPr>
          <a:xfrm rot="600">
            <a:off x="5360760" y="861840"/>
            <a:ext cx="1538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Google Shape;87;p16"/>
          <p:cNvSpPr/>
          <p:nvPr/>
        </p:nvSpPr>
        <p:spPr>
          <a:xfrm>
            <a:off x="5119200" y="1537560"/>
            <a:ext cx="3350520" cy="3070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88;p16"/>
          <p:cNvSpPr/>
          <p:nvPr/>
        </p:nvSpPr>
        <p:spPr>
          <a:xfrm>
            <a:off x="5735880" y="1777320"/>
            <a:ext cx="2146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Google Shape;89;p16"/>
          <p:cNvSpPr/>
          <p:nvPr/>
        </p:nvSpPr>
        <p:spPr>
          <a:xfrm>
            <a:off x="6317280" y="3185280"/>
            <a:ext cx="1717560" cy="1181520"/>
          </a:xfrm>
          <a:prstGeom prst="ellipse">
            <a:avLst/>
          </a:prstGeom>
          <a:solidFill>
            <a:srgbClr val="fff2c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90;p16"/>
          <p:cNvSpPr/>
          <p:nvPr/>
        </p:nvSpPr>
        <p:spPr>
          <a:xfrm>
            <a:off x="6729480" y="3230640"/>
            <a:ext cx="8928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Google Shape;91;p16"/>
          <p:cNvSpPr/>
          <p:nvPr/>
        </p:nvSpPr>
        <p:spPr>
          <a:xfrm rot="20238600">
            <a:off x="3627720" y="1873440"/>
            <a:ext cx="21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Google Shape;92;p16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4880" cy="2512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93;p16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2800" cy="25848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94;p16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4800" cy="1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305000"/>
            <a:ext cx="325512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Binary Vectors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(Hamming distance)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Index Metric Objects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(strings compared with edit distance)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Google Shape;101;p17"/>
          <p:cNvSpPr/>
          <p:nvPr/>
        </p:nvSpPr>
        <p:spPr>
          <a:xfrm>
            <a:off x="3460320" y="719280"/>
            <a:ext cx="5340960" cy="4197240"/>
          </a:xfrm>
          <a:prstGeom prst="ellipse">
            <a:avLst/>
          </a:prstGeom>
          <a:solidFill>
            <a:srgbClr val="cfe2f3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02;p17"/>
          <p:cNvSpPr/>
          <p:nvPr/>
        </p:nvSpPr>
        <p:spPr>
          <a:xfrm>
            <a:off x="5119200" y="1537560"/>
            <a:ext cx="3350520" cy="3070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103;p17"/>
          <p:cNvSpPr/>
          <p:nvPr/>
        </p:nvSpPr>
        <p:spPr>
          <a:xfrm>
            <a:off x="6317280" y="3185280"/>
            <a:ext cx="1717560" cy="11815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104;p17"/>
          <p:cNvSpPr/>
          <p:nvPr/>
        </p:nvSpPr>
        <p:spPr>
          <a:xfrm>
            <a:off x="6729480" y="3230640"/>
            <a:ext cx="8928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Vectors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Google Shape;105;p17"/>
          <p:cNvSpPr/>
          <p:nvPr/>
        </p:nvSpPr>
        <p:spPr>
          <a:xfrm rot="20238600">
            <a:off x="3627720" y="1873440"/>
            <a:ext cx="21067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(Strings, Edit Distance)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5" name="Google Shape;106;p17" descr=""/>
          <p:cNvPicPr/>
          <p:nvPr/>
        </p:nvPicPr>
        <p:blipFill>
          <a:blip r:embed="rId1"/>
          <a:stretch/>
        </p:blipFill>
        <p:spPr>
          <a:xfrm>
            <a:off x="5934600" y="2345040"/>
            <a:ext cx="794880" cy="25128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07;p17" descr=""/>
          <p:cNvPicPr/>
          <p:nvPr/>
        </p:nvPicPr>
        <p:blipFill>
          <a:blip r:embed="rId2"/>
          <a:stretch/>
        </p:blipFill>
        <p:spPr>
          <a:xfrm>
            <a:off x="5423760" y="3013200"/>
            <a:ext cx="892800" cy="25848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08;p17" descr=""/>
          <p:cNvPicPr/>
          <p:nvPr/>
        </p:nvPicPr>
        <p:blipFill>
          <a:blip r:embed="rId3"/>
          <a:stretch/>
        </p:blipFill>
        <p:spPr>
          <a:xfrm>
            <a:off x="6577920" y="3881160"/>
            <a:ext cx="1324800" cy="17640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09;p17"/>
          <p:cNvSpPr/>
          <p:nvPr/>
        </p:nvSpPr>
        <p:spPr>
          <a:xfrm rot="600">
            <a:off x="5360760" y="861840"/>
            <a:ext cx="1538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Metric Objects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Google Shape;110;p17"/>
          <p:cNvSpPr/>
          <p:nvPr/>
        </p:nvSpPr>
        <p:spPr>
          <a:xfrm>
            <a:off x="5735880" y="1777320"/>
            <a:ext cx="2146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Euclidean Vectors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Libraries &amp; Technologies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numpy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(multi-dimensional arrays)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FAISS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(approximate nearest neighbor library)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MI-File (index for metric objects)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Services we will use (you will need a </a:t>
            </a: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Google Account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):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Google Colab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(for a pre-installed environment and speed via GPUs)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35440" y="1730520"/>
            <a:ext cx="8519760" cy="155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0" spc="-1" strike="noStrike">
                <a:solidFill>
                  <a:srgbClr val="000000"/>
                </a:solidFill>
                <a:latin typeface="Arial"/>
                <a:ea typeface="Arial"/>
              </a:rPr>
              <a:t>To Colab</a:t>
            </a:r>
            <a:endParaRPr b="0" lang="en-US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26;p20" descr=""/>
          <p:cNvPicPr/>
          <p:nvPr/>
        </p:nvPicPr>
        <p:blipFill>
          <a:blip r:embed="rId1"/>
          <a:stretch/>
        </p:blipFill>
        <p:spPr>
          <a:xfrm>
            <a:off x="1174320" y="2457000"/>
            <a:ext cx="3657600" cy="252396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127;p20" descr=""/>
          <p:cNvPicPr/>
          <p:nvPr/>
        </p:nvPicPr>
        <p:blipFill>
          <a:blip r:embed="rId2"/>
          <a:stretch/>
        </p:blipFill>
        <p:spPr>
          <a:xfrm>
            <a:off x="7473600" y="61920"/>
            <a:ext cx="983880" cy="231840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128;p20" descr=""/>
          <p:cNvPicPr/>
          <p:nvPr/>
        </p:nvPicPr>
        <p:blipFill>
          <a:blip r:embed="rId3"/>
          <a:srcRect l="0" t="2581" r="0" b="0"/>
          <a:stretch/>
        </p:blipFill>
        <p:spPr>
          <a:xfrm>
            <a:off x="6498000" y="2662920"/>
            <a:ext cx="2550960" cy="231840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129;p20" descr=""/>
          <p:cNvPicPr/>
          <p:nvPr/>
        </p:nvPicPr>
        <p:blipFill>
          <a:blip r:embed="rId4"/>
          <a:stretch/>
        </p:blipFill>
        <p:spPr>
          <a:xfrm>
            <a:off x="1183680" y="63000"/>
            <a:ext cx="3834720" cy="221508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130;p20"/>
          <p:cNvSpPr/>
          <p:nvPr/>
        </p:nvSpPr>
        <p:spPr>
          <a:xfrm>
            <a:off x="74160" y="63000"/>
            <a:ext cx="108036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n_pivots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Controls the number of posting lists in the MIFile.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8" name="Google Shape;131;p20"/>
          <p:cNvSpPr/>
          <p:nvPr/>
        </p:nvSpPr>
        <p:spPr>
          <a:xfrm>
            <a:off x="74160" y="2501280"/>
            <a:ext cx="108036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k_s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At search time, we access only the posting lists of the </a:t>
            </a:r>
            <a:r>
              <a:rPr b="1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k_s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 pivots nearest to the query.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" name="Google Shape;132;p20"/>
          <p:cNvSpPr/>
          <p:nvPr/>
        </p:nvSpPr>
        <p:spPr>
          <a:xfrm>
            <a:off x="6095520" y="73800"/>
            <a:ext cx="1339920" cy="16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k_x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At indexing time, insert only the </a:t>
            </a:r>
            <a:r>
              <a:rPr b="1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k_x</a:t>
            </a: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 nearest pivots to the data point, reducing the length of posting lists.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Google Shape;133;p20"/>
          <p:cNvSpPr/>
          <p:nvPr/>
        </p:nvSpPr>
        <p:spPr>
          <a:xfrm>
            <a:off x="5160600" y="2653560"/>
            <a:ext cx="145296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mdp</a:t>
            </a:r>
            <a:br>
              <a:rPr sz="1400"/>
            </a:b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Maximum distance of position. We access the part of the posting lists containing positions in [q-mdp, q+mdp],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Roboto Mono"/>
                <a:ea typeface="Roboto Mono"/>
              </a:rPr>
              <a:t>where q is the position of the query.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2022-07-12T09:58:51Z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