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9.jpeg" ContentType="image/jpeg"/>
  <Override PartName="/ppt/media/image11.jpeg" ContentType="image/jpeg"/>
  <Override PartName="/ppt/media/image13.jpeg" ContentType="image/jpeg"/>
  <Override PartName="/ppt/media/image8.jpeg" ContentType="image/jpeg"/>
  <Override PartName="/ppt/media/image10.jpeg" ContentType="image/jpeg"/>
  <Override PartName="/ppt/media/image12.jpeg" ContentType="image/jpeg"/>
  <Override PartName="/ppt/media/image7.jpeg" ContentType="image/jpeg"/>
  <Override PartName="/ppt/media/image6.jpeg" ContentType="image/jpeg"/>
  <Override PartName="/ppt/media/image5.jpeg" ContentType="image/jpeg"/>
  <Override PartName="/ppt/media/image4.jpeg" ContentType="image/jpeg"/>
  <Override PartName="/ppt/media/image22.jpeg" ContentType="image/jpeg"/>
  <Override PartName="/ppt/media/image17.jpeg" ContentType="image/jpeg"/>
  <Override PartName="/ppt/media/image21.jpeg" ContentType="image/jpeg"/>
  <Override PartName="/ppt/media/image16.jpeg" ContentType="image/jpeg"/>
  <Override PartName="/ppt/media/image20.jpeg" ContentType="image/jpeg"/>
  <Override PartName="/ppt/media/image15.jpeg" ContentType="image/jpeg"/>
  <Override PartName="/ppt/media/image19.jpeg" ContentType="image/jpeg"/>
  <Override PartName="/ppt/media/image18.jpeg" ContentType="image/jpeg"/>
  <Override PartName="/ppt/media/image2.jpeg" ContentType="image/jpeg"/>
  <Override PartName="/ppt/media/image23.jpeg" ContentType="image/jpeg"/>
  <Override PartName="/ppt/media/image14.jpeg" ContentType="image/jpeg"/>
  <Override PartName="/ppt/media/image1.png" ContentType="image/png"/>
  <Override PartName="/ppt/media/image24.jpeg" ContentType="image/jpeg"/>
  <Override PartName="/ppt/media/image3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4E4328E-6E33-46D0-9195-00698EFA42BB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237D1ED-D00C-4D3F-BCD8-26D5A5CAD552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C66646A-F78E-45F4-9AB5-FE35726283F9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63B8E7B-8A77-4636-80D0-F80654DFA319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3E76104-0822-409F-9126-BAF0915D9CEB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4451B19-EE2F-4207-B928-056E20726A78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706AB8-26D9-44FB-B4AE-434EAC70AC87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77CAD01-5F42-4D9C-9CB5-BB0B5DD93535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E2E1541-95A0-4F83-8B6D-9E2AA0B9148D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29BF94F-470E-459D-91CF-B739FF51CC47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1A735CF-58F9-462E-9892-F77444A7A5CB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39B7885-DD0C-4CDC-8786-3CD4A8223562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AAE11E2-1CE9-4753-99CA-3BE35344F0CE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FB319AC-FD74-41C5-9CFE-A2CE1181987C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73D7879-992A-49BD-A728-13065EBEC6EE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D70ED37-BEE8-4341-A1E9-7400BD65CE10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F384A9D-A64C-4576-9FBE-F666134C851E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81BB999-5B6E-49D7-9BAF-4CE0B22ABC1A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05AD561-9758-4BAC-AB07-A96E5F1BC4F0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E0AB512-BEEA-48B0-9184-6C0E70F4D9CD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7F6E653-931E-4125-BEDE-A75946D82BC3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33A4564-4332-4AF8-8CEB-139427987EF1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F91B0DC-75F7-49C8-AA4F-824CEB1941E2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A84AF93-B1E2-47FC-B9B8-7D83DDE83CB6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5DA52D8-FD72-4ED7-BB24-4E64B9E7F329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CBCC6CB-E918-4075-AF66-4A853C3E68BE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44DBE7A-FF2A-48C4-A8F2-43DCD261E78C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48B684B-A64C-4F1D-9E44-42B5D355E477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480AB2C-55A4-419F-8219-48B1DDD7A573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8037AF9-F408-4127-A343-1E8CC3CB75D9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458D23F-2ABE-48F6-A3FD-7376D78B1D01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06AE193-CD00-4C6F-AE2A-649A3B4FA3F6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91364D5-3BD4-4C70-8697-14696162B353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2485BBC-8DA6-4658-80AD-CFAF45A6CC97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FC85178-4513-4B2A-9402-10140DE67252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17AFF8A-7520-4B2B-81BB-8403F78C96F3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1057680"/>
            <a:ext cx="8519760" cy="201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</a:t>
            </a:r>
            <a:r>
              <a:rPr b="0" lang="en-US" sz="1800" spc="-1" strike="noStrike">
                <a:latin typeface="Arial"/>
              </a:rPr>
              <a:t>the title text </a:t>
            </a:r>
            <a:r>
              <a:rPr b="0" lang="en-US" sz="1800" spc="-1" strike="noStrike">
                <a:latin typeface="Arial"/>
              </a:rPr>
              <a:t>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8519760" cy="316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1"/>
          </p:nvPr>
        </p:nvSpPr>
        <p:spPr>
          <a:xfrm>
            <a:off x="8472600" y="3276720"/>
            <a:ext cx="547920" cy="3165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72B3D209-3771-4E85-8DCF-F34119005978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1057680"/>
            <a:ext cx="8519760" cy="201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</a:t>
            </a:r>
            <a:r>
              <a:rPr b="0" lang="en-US" sz="1800" spc="-1" strike="noStrike">
                <a:latin typeface="Arial"/>
              </a:rPr>
              <a:t>edit the </a:t>
            </a:r>
            <a:r>
              <a:rPr b="0" lang="en-US" sz="1800" spc="-1" strike="noStrike">
                <a:latin typeface="Arial"/>
              </a:rPr>
              <a:t>title text </a:t>
            </a:r>
            <a:r>
              <a:rPr b="0" lang="en-US" sz="1800" spc="-1" strike="noStrike">
                <a:latin typeface="Arial"/>
              </a:rPr>
              <a:t>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2"/>
          </p:nvPr>
        </p:nvSpPr>
        <p:spPr>
          <a:xfrm>
            <a:off x="8472600" y="3276720"/>
            <a:ext cx="547920" cy="3165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ECD5A04-3987-4A4D-8CD9-05ED61AE7BC1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Num" idx="3"/>
          </p:nvPr>
        </p:nvSpPr>
        <p:spPr>
          <a:xfrm>
            <a:off x="8472600" y="3276720"/>
            <a:ext cx="547920" cy="3165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47EA4E44-FD0C-493B-95CD-DA9DE97A2A6F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</a:t>
            </a:r>
            <a:r>
              <a:rPr b="0" lang="en-US" sz="4400" spc="-1" strike="noStrike">
                <a:latin typeface="Arial"/>
              </a:rPr>
              <a:t>k 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image" Target="../media/image7.jpeg"/><Relationship Id="rId7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jpeg"/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5" Type="http://schemas.openxmlformats.org/officeDocument/2006/relationships/image" Target="../media/image12.jpeg"/><Relationship Id="rId6" Type="http://schemas.openxmlformats.org/officeDocument/2006/relationships/image" Target="../media/image13.jpeg"/><Relationship Id="rId7" Type="http://schemas.openxmlformats.org/officeDocument/2006/relationships/image" Target="../media/image14.jpeg"/><Relationship Id="rId8" Type="http://schemas.openxmlformats.org/officeDocument/2006/relationships/image" Target="../media/image15.jpeg"/><Relationship Id="rId9" Type="http://schemas.openxmlformats.org/officeDocument/2006/relationships/image" Target="../media/image16.jpeg"/><Relationship Id="rId10" Type="http://schemas.openxmlformats.org/officeDocument/2006/relationships/image" Target="../media/image17.jpeg"/><Relationship Id="rId11" Type="http://schemas.openxmlformats.org/officeDocument/2006/relationships/image" Target="../media/image18.jpeg"/><Relationship Id="rId12" Type="http://schemas.openxmlformats.org/officeDocument/2006/relationships/image" Target="../media/image19.jpeg"/><Relationship Id="rId13" Type="http://schemas.openxmlformats.org/officeDocument/2006/relationships/image" Target="../media/image20.jpeg"/><Relationship Id="rId14" Type="http://schemas.openxmlformats.org/officeDocument/2006/relationships/image" Target="../media/image21.jpeg"/><Relationship Id="rId15" Type="http://schemas.openxmlformats.org/officeDocument/2006/relationships/image" Target="../media/image22.jpeg"/><Relationship Id="rId16" Type="http://schemas.openxmlformats.org/officeDocument/2006/relationships/image" Target="../media/image23.jpeg"/><Relationship Id="rId17" Type="http://schemas.openxmlformats.org/officeDocument/2006/relationships/image" Target="../media/image24.jpeg"/><Relationship Id="rId18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research.google.com/colaboratory/" TargetMode="External"/><Relationship Id="rId2" Type="http://schemas.openxmlformats.org/officeDocument/2006/relationships/hyperlink" Target="https://www.kaggle.com/" TargetMode="External"/><Relationship Id="rId3" Type="http://schemas.openxmlformats.org/officeDocument/2006/relationships/hyperlink" Target="https://tfhub.dev/" TargetMode="External"/><Relationship Id="rId4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10414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Register to Kaggle.com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0754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Go to kaggle.com</a:t>
            </a:r>
            <a:br>
              <a:rPr sz="1800"/>
            </a:b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Sign in using a Google Account</a:t>
            </a:r>
            <a:br>
              <a:rPr sz="1800"/>
            </a:b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Go to Account / Account Tab / API / Create New API Token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11760" y="1449720"/>
            <a:ext cx="8519760" cy="10414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200" spc="-1" strike="noStrike">
                <a:solidFill>
                  <a:srgbClr val="000000"/>
                </a:solidFill>
                <a:latin typeface="Arial"/>
                <a:ea typeface="Arial"/>
              </a:rPr>
              <a:t>DL</a:t>
            </a:r>
            <a:r>
              <a:rPr b="0" lang="en" sz="5200" spc="-1" strike="noStrike">
                <a:solidFill>
                  <a:srgbClr val="000000"/>
                </a:solidFill>
                <a:latin typeface="Arial"/>
                <a:ea typeface="Arial"/>
              </a:rPr>
              <a:t>MR </a:t>
            </a:r>
            <a:r>
              <a:rPr b="0" lang="en" sz="5200" spc="-1" strike="noStrike">
                <a:solidFill>
                  <a:srgbClr val="000000"/>
                </a:solidFill>
                <a:latin typeface="Arial"/>
                <a:ea typeface="Arial"/>
              </a:rPr>
              <a:t>Op</a:t>
            </a:r>
            <a:r>
              <a:rPr b="0" lang="en" sz="5200" spc="-1" strike="noStrike">
                <a:solidFill>
                  <a:srgbClr val="000000"/>
                </a:solidFill>
                <a:latin typeface="Arial"/>
                <a:ea typeface="Arial"/>
              </a:rPr>
              <a:t>en </a:t>
            </a:r>
            <a:r>
              <a:rPr b="0" lang="en" sz="5200" spc="-1" strike="noStrike">
                <a:solidFill>
                  <a:srgbClr val="000000"/>
                </a:solidFill>
                <a:latin typeface="Arial"/>
                <a:ea typeface="Arial"/>
              </a:rPr>
              <a:t>Lab </a:t>
            </a:r>
            <a:r>
              <a:rPr b="0" lang="en" sz="5200" spc="-1" strike="noStrike">
                <a:solidFill>
                  <a:srgbClr val="000000"/>
                </a:solidFill>
                <a:latin typeface="Arial"/>
                <a:ea typeface="Arial"/>
              </a:rPr>
              <a:t>#2</a:t>
            </a:r>
            <a:endParaRPr b="0" lang="en-US" sz="52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311760" y="2986560"/>
            <a:ext cx="8519760" cy="31658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595959"/>
                </a:solidFill>
                <a:latin typeface="Arial"/>
                <a:ea typeface="Arial"/>
              </a:rPr>
              <a:t>Image Features, Visual Similarity Search,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595959"/>
                </a:solidFill>
                <a:latin typeface="Arial"/>
                <a:ea typeface="Arial"/>
              </a:rPr>
              <a:t>Visual Clustering, Classification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br>
              <a:rPr sz="1200"/>
            </a:br>
            <a:r>
              <a:rPr b="0" lang="en" sz="1200" spc="-1" strike="noStrike">
                <a:solidFill>
                  <a:srgbClr val="595959"/>
                </a:solidFill>
                <a:latin typeface="Arial"/>
                <a:ea typeface="Arial"/>
              </a:rPr>
              <a:t>12 Luglio 2022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21" name="Google Shape;62;p14" descr=""/>
          <p:cNvPicPr/>
          <p:nvPr/>
        </p:nvPicPr>
        <p:blipFill>
          <a:blip r:embed="rId1"/>
          <a:stretch/>
        </p:blipFill>
        <p:spPr>
          <a:xfrm>
            <a:off x="115200" y="91800"/>
            <a:ext cx="2685240" cy="951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10414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What we will do today (I)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Extract Image Features with Pre-trained CNNs</a:t>
            </a:r>
            <a:br>
              <a:rPr sz="1800"/>
            </a:br>
            <a:br>
              <a:rPr sz="1800"/>
            </a:br>
            <a:br>
              <a:rPr sz="1800"/>
            </a:br>
            <a:br>
              <a:rPr sz="1800"/>
            </a:br>
            <a:br>
              <a:rPr sz="1800"/>
            </a:b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Perform Visual Similarity Search (kNN query)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br>
              <a:rPr sz="1800"/>
            </a:b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24" name="Google Shape;76;p16" descr=""/>
          <p:cNvPicPr/>
          <p:nvPr/>
        </p:nvPicPr>
        <p:blipFill>
          <a:blip r:embed="rId1"/>
          <a:srcRect l="17963" t="0" r="17969" b="0"/>
          <a:stretch/>
        </p:blipFill>
        <p:spPr>
          <a:xfrm>
            <a:off x="1175400" y="1759320"/>
            <a:ext cx="633600" cy="659520"/>
          </a:xfrm>
          <a:prstGeom prst="rect">
            <a:avLst/>
          </a:prstGeom>
          <a:ln w="0">
            <a:noFill/>
          </a:ln>
        </p:spPr>
      </p:pic>
      <p:sp>
        <p:nvSpPr>
          <p:cNvPr id="125" name="Google Shape;77;p16"/>
          <p:cNvSpPr/>
          <p:nvPr/>
        </p:nvSpPr>
        <p:spPr>
          <a:xfrm>
            <a:off x="2475000" y="1841760"/>
            <a:ext cx="1397880" cy="49428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1905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CNN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Google Shape;78;p16"/>
          <p:cNvSpPr/>
          <p:nvPr/>
        </p:nvSpPr>
        <p:spPr>
          <a:xfrm>
            <a:off x="1809720" y="2089440"/>
            <a:ext cx="664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Google Shape;79;p16"/>
          <p:cNvSpPr/>
          <p:nvPr/>
        </p:nvSpPr>
        <p:spPr>
          <a:xfrm>
            <a:off x="3873600" y="2089440"/>
            <a:ext cx="664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8" name="Google Shape;80;p16"/>
          <p:cNvGrpSpPr/>
          <p:nvPr/>
        </p:nvGrpSpPr>
        <p:grpSpPr>
          <a:xfrm>
            <a:off x="970920" y="4497120"/>
            <a:ext cx="684000" cy="196560"/>
            <a:chOff x="970920" y="4497120"/>
            <a:chExt cx="684000" cy="196560"/>
          </a:xfrm>
        </p:grpSpPr>
        <p:sp>
          <p:nvSpPr>
            <p:cNvPr id="129" name="Google Shape;81;p16"/>
            <p:cNvSpPr/>
            <p:nvPr/>
          </p:nvSpPr>
          <p:spPr>
            <a:xfrm>
              <a:off x="970920" y="4497120"/>
              <a:ext cx="684000" cy="196560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Google Shape;82;p16"/>
            <p:cNvSpPr/>
            <p:nvPr/>
          </p:nvSpPr>
          <p:spPr>
            <a:xfrm rot="5400000">
              <a:off x="1442520" y="4509720"/>
              <a:ext cx="161640" cy="170640"/>
            </a:xfrm>
            <a:prstGeom prst="rect">
              <a:avLst/>
            </a:prstGeom>
            <a:solidFill>
              <a:srgbClr val="ffe5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Google Shape;83;p16"/>
            <p:cNvSpPr/>
            <p:nvPr/>
          </p:nvSpPr>
          <p:spPr>
            <a:xfrm rot="5400000">
              <a:off x="1232640" y="4509720"/>
              <a:ext cx="161640" cy="170640"/>
            </a:xfrm>
            <a:prstGeom prst="rect">
              <a:avLst/>
            </a:prstGeom>
            <a:solidFill>
              <a:srgbClr val="45818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Google Shape;84;p16"/>
            <p:cNvSpPr/>
            <p:nvPr/>
          </p:nvSpPr>
          <p:spPr>
            <a:xfrm rot="5400000">
              <a:off x="1022760" y="4509720"/>
              <a:ext cx="161640" cy="170640"/>
            </a:xfrm>
            <a:prstGeom prst="rect">
              <a:avLst/>
            </a:prstGeom>
            <a:solidFill>
              <a:srgbClr val="f9cb9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3" name="Google Shape;85;p16"/>
          <p:cNvSpPr/>
          <p:nvPr/>
        </p:nvSpPr>
        <p:spPr>
          <a:xfrm>
            <a:off x="4788000" y="1882440"/>
            <a:ext cx="243036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0.2,  5.6, -0.3 …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4" name="Google Shape;86;p16"/>
          <p:cNvSpPr/>
          <p:nvPr/>
        </p:nvSpPr>
        <p:spPr>
          <a:xfrm>
            <a:off x="4787280" y="1991160"/>
            <a:ext cx="2043360" cy="196560"/>
          </a:xfrm>
          <a:prstGeom prst="bracketPair">
            <a:avLst>
              <a:gd name="adj" fmla="val 16667"/>
            </a:avLst>
          </a:prstGeom>
          <a:noFill/>
          <a:ln w="1905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35" name="Google Shape;87;p16" descr=""/>
          <p:cNvPicPr/>
          <p:nvPr/>
        </p:nvPicPr>
        <p:blipFill>
          <a:blip r:embed="rId2"/>
          <a:srcRect l="0" t="9295" r="0" b="21003"/>
          <a:stretch/>
        </p:blipFill>
        <p:spPr>
          <a:xfrm>
            <a:off x="3951000" y="3905280"/>
            <a:ext cx="510840" cy="531360"/>
          </a:xfrm>
          <a:prstGeom prst="rect">
            <a:avLst/>
          </a:prstGeom>
          <a:ln w="0">
            <a:noFill/>
          </a:ln>
        </p:spPr>
      </p:pic>
      <p:pic>
        <p:nvPicPr>
          <p:cNvPr id="136" name="Google Shape;88;p16" descr=""/>
          <p:cNvPicPr/>
          <p:nvPr/>
        </p:nvPicPr>
        <p:blipFill>
          <a:blip r:embed="rId3"/>
          <a:srcRect l="11127" t="0" r="-3780" b="20610"/>
          <a:stretch/>
        </p:blipFill>
        <p:spPr>
          <a:xfrm>
            <a:off x="3053880" y="3905280"/>
            <a:ext cx="510840" cy="531360"/>
          </a:xfrm>
          <a:prstGeom prst="rect">
            <a:avLst/>
          </a:prstGeom>
          <a:ln w="0">
            <a:noFill/>
          </a:ln>
        </p:spPr>
      </p:pic>
      <p:pic>
        <p:nvPicPr>
          <p:cNvPr id="137" name="Google Shape;89;p16" descr=""/>
          <p:cNvPicPr/>
          <p:nvPr/>
        </p:nvPicPr>
        <p:blipFill>
          <a:blip r:embed="rId4"/>
          <a:srcRect l="17963" t="0" r="17969" b="0"/>
          <a:stretch/>
        </p:blipFill>
        <p:spPr>
          <a:xfrm>
            <a:off x="1057680" y="3905280"/>
            <a:ext cx="510840" cy="531360"/>
          </a:xfrm>
          <a:prstGeom prst="rect">
            <a:avLst/>
          </a:prstGeom>
          <a:ln w="0">
            <a:noFill/>
          </a:ln>
        </p:spPr>
      </p:pic>
      <p:pic>
        <p:nvPicPr>
          <p:cNvPr id="138" name="Google Shape;90;p16" descr=""/>
          <p:cNvPicPr/>
          <p:nvPr/>
        </p:nvPicPr>
        <p:blipFill>
          <a:blip r:embed="rId5"/>
          <a:srcRect l="15687" t="0" r="20731" b="0"/>
          <a:stretch/>
        </p:blipFill>
        <p:spPr>
          <a:xfrm>
            <a:off x="4896720" y="3903120"/>
            <a:ext cx="510840" cy="535320"/>
          </a:xfrm>
          <a:prstGeom prst="rect">
            <a:avLst/>
          </a:prstGeom>
          <a:ln w="0">
            <a:noFill/>
          </a:ln>
        </p:spPr>
      </p:pic>
      <p:sp>
        <p:nvSpPr>
          <p:cNvPr id="139" name="Google Shape;91;p16"/>
          <p:cNvSpPr/>
          <p:nvPr/>
        </p:nvSpPr>
        <p:spPr>
          <a:xfrm>
            <a:off x="931680" y="3471120"/>
            <a:ext cx="72288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Query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0" name="Google Shape;92;p16"/>
          <p:cNvSpPr/>
          <p:nvPr/>
        </p:nvSpPr>
        <p:spPr>
          <a:xfrm>
            <a:off x="2896200" y="3471120"/>
            <a:ext cx="80244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Results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1" name="Google Shape;93;p16"/>
          <p:cNvSpPr/>
          <p:nvPr/>
        </p:nvSpPr>
        <p:spPr>
          <a:xfrm>
            <a:off x="1900800" y="4216680"/>
            <a:ext cx="698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42" name="Google Shape;94;p16"/>
          <p:cNvGrpSpPr/>
          <p:nvPr/>
        </p:nvGrpSpPr>
        <p:grpSpPr>
          <a:xfrm>
            <a:off x="2967120" y="4497120"/>
            <a:ext cx="684000" cy="196560"/>
            <a:chOff x="2967120" y="4497120"/>
            <a:chExt cx="684000" cy="196560"/>
          </a:xfrm>
        </p:grpSpPr>
        <p:sp>
          <p:nvSpPr>
            <p:cNvPr id="143" name="Google Shape;95;p16"/>
            <p:cNvSpPr/>
            <p:nvPr/>
          </p:nvSpPr>
          <p:spPr>
            <a:xfrm>
              <a:off x="2967120" y="4497120"/>
              <a:ext cx="684000" cy="196560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Google Shape;96;p16"/>
            <p:cNvSpPr/>
            <p:nvPr/>
          </p:nvSpPr>
          <p:spPr>
            <a:xfrm rot="5400000">
              <a:off x="3438720" y="4509720"/>
              <a:ext cx="161640" cy="170640"/>
            </a:xfrm>
            <a:prstGeom prst="rect">
              <a:avLst/>
            </a:prstGeom>
            <a:solidFill>
              <a:srgbClr val="f1c23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Google Shape;97;p16"/>
            <p:cNvSpPr/>
            <p:nvPr/>
          </p:nvSpPr>
          <p:spPr>
            <a:xfrm rot="5400000">
              <a:off x="3228840" y="4509720"/>
              <a:ext cx="161640" cy="170640"/>
            </a:xfrm>
            <a:prstGeom prst="rect">
              <a:avLst/>
            </a:prstGeom>
            <a:solidFill>
              <a:srgbClr val="76a5a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" name="Google Shape;98;p16"/>
            <p:cNvSpPr/>
            <p:nvPr/>
          </p:nvSpPr>
          <p:spPr>
            <a:xfrm rot="5400000">
              <a:off x="3018960" y="4509720"/>
              <a:ext cx="161640" cy="170640"/>
            </a:xfrm>
            <a:prstGeom prst="rect">
              <a:avLst/>
            </a:prstGeom>
            <a:solidFill>
              <a:srgbClr val="f6b2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7" name="Google Shape;99;p16"/>
          <p:cNvGrpSpPr/>
          <p:nvPr/>
        </p:nvGrpSpPr>
        <p:grpSpPr>
          <a:xfrm>
            <a:off x="3864240" y="4497120"/>
            <a:ext cx="684000" cy="196560"/>
            <a:chOff x="3864240" y="4497120"/>
            <a:chExt cx="684000" cy="196560"/>
          </a:xfrm>
        </p:grpSpPr>
        <p:sp>
          <p:nvSpPr>
            <p:cNvPr id="148" name="Google Shape;100;p16"/>
            <p:cNvSpPr/>
            <p:nvPr/>
          </p:nvSpPr>
          <p:spPr>
            <a:xfrm>
              <a:off x="3864240" y="4497120"/>
              <a:ext cx="684000" cy="196560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" name="Google Shape;101;p16"/>
            <p:cNvSpPr/>
            <p:nvPr/>
          </p:nvSpPr>
          <p:spPr>
            <a:xfrm rot="5400000">
              <a:off x="4335840" y="4509720"/>
              <a:ext cx="161640" cy="170640"/>
            </a:xfrm>
            <a:prstGeom prst="rect">
              <a:avLst/>
            </a:prstGeom>
            <a:solidFill>
              <a:srgbClr val="f1c23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Google Shape;102;p16"/>
            <p:cNvSpPr/>
            <p:nvPr/>
          </p:nvSpPr>
          <p:spPr>
            <a:xfrm rot="5400000">
              <a:off x="4125960" y="4509720"/>
              <a:ext cx="161640" cy="170640"/>
            </a:xfrm>
            <a:prstGeom prst="rect">
              <a:avLst/>
            </a:prstGeom>
            <a:solidFill>
              <a:srgbClr val="134f5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Google Shape;103;p16"/>
            <p:cNvSpPr/>
            <p:nvPr/>
          </p:nvSpPr>
          <p:spPr>
            <a:xfrm rot="5400000">
              <a:off x="3916080" y="4509720"/>
              <a:ext cx="161640" cy="170640"/>
            </a:xfrm>
            <a:prstGeom prst="rect">
              <a:avLst/>
            </a:prstGeom>
            <a:solidFill>
              <a:srgbClr val="e6913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2" name="Google Shape;104;p16"/>
          <p:cNvGrpSpPr/>
          <p:nvPr/>
        </p:nvGrpSpPr>
        <p:grpSpPr>
          <a:xfrm>
            <a:off x="4809960" y="4497120"/>
            <a:ext cx="684000" cy="196560"/>
            <a:chOff x="4809960" y="4497120"/>
            <a:chExt cx="684000" cy="196560"/>
          </a:xfrm>
        </p:grpSpPr>
        <p:sp>
          <p:nvSpPr>
            <p:cNvPr id="153" name="Google Shape;105;p16"/>
            <p:cNvSpPr/>
            <p:nvPr/>
          </p:nvSpPr>
          <p:spPr>
            <a:xfrm>
              <a:off x="4809960" y="4497120"/>
              <a:ext cx="684000" cy="196560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Google Shape;106;p16"/>
            <p:cNvSpPr/>
            <p:nvPr/>
          </p:nvSpPr>
          <p:spPr>
            <a:xfrm rot="5400000">
              <a:off x="5281560" y="4509720"/>
              <a:ext cx="161640" cy="170640"/>
            </a:xfrm>
            <a:prstGeom prst="rect">
              <a:avLst/>
            </a:prstGeom>
            <a:solidFill>
              <a:srgbClr val="f1c23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Google Shape;107;p16"/>
            <p:cNvSpPr/>
            <p:nvPr/>
          </p:nvSpPr>
          <p:spPr>
            <a:xfrm rot="5400000">
              <a:off x="5071680" y="4509720"/>
              <a:ext cx="161640" cy="170640"/>
            </a:xfrm>
            <a:prstGeom prst="rect">
              <a:avLst/>
            </a:prstGeom>
            <a:solidFill>
              <a:srgbClr val="3c78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Google Shape;108;p16"/>
            <p:cNvSpPr/>
            <p:nvPr/>
          </p:nvSpPr>
          <p:spPr>
            <a:xfrm rot="5400000">
              <a:off x="4861800" y="4509720"/>
              <a:ext cx="161640" cy="170640"/>
            </a:xfrm>
            <a:prstGeom prst="rect">
              <a:avLst/>
            </a:prstGeom>
            <a:solidFill>
              <a:srgbClr val="ea99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7" name="Google Shape;109;p16"/>
          <p:cNvSpPr/>
          <p:nvPr/>
        </p:nvSpPr>
        <p:spPr>
          <a:xfrm>
            <a:off x="6217200" y="3971160"/>
            <a:ext cx="80244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...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58" name="Google Shape;110;p16" descr=""/>
          <p:cNvPicPr/>
          <p:nvPr/>
        </p:nvPicPr>
        <p:blipFill>
          <a:blip r:embed="rId6"/>
          <a:srcRect l="10717" t="0" r="10725" b="0"/>
          <a:stretch/>
        </p:blipFill>
        <p:spPr>
          <a:xfrm>
            <a:off x="7739280" y="3903120"/>
            <a:ext cx="561600" cy="535320"/>
          </a:xfrm>
          <a:prstGeom prst="rect">
            <a:avLst/>
          </a:prstGeom>
          <a:ln w="0">
            <a:noFill/>
          </a:ln>
        </p:spPr>
      </p:pic>
      <p:grpSp>
        <p:nvGrpSpPr>
          <p:cNvPr id="159" name="Google Shape;111;p16"/>
          <p:cNvGrpSpPr/>
          <p:nvPr/>
        </p:nvGrpSpPr>
        <p:grpSpPr>
          <a:xfrm>
            <a:off x="7678440" y="4497120"/>
            <a:ext cx="684000" cy="196560"/>
            <a:chOff x="7678440" y="4497120"/>
            <a:chExt cx="684000" cy="196560"/>
          </a:xfrm>
        </p:grpSpPr>
        <p:sp>
          <p:nvSpPr>
            <p:cNvPr id="160" name="Google Shape;112;p16"/>
            <p:cNvSpPr/>
            <p:nvPr/>
          </p:nvSpPr>
          <p:spPr>
            <a:xfrm>
              <a:off x="7678440" y="4497120"/>
              <a:ext cx="684000" cy="196560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Google Shape;113;p16"/>
            <p:cNvSpPr/>
            <p:nvPr/>
          </p:nvSpPr>
          <p:spPr>
            <a:xfrm rot="5400000">
              <a:off x="8149680" y="4509720"/>
              <a:ext cx="161640" cy="170640"/>
            </a:xfrm>
            <a:prstGeom prst="rect">
              <a:avLst/>
            </a:prstGeom>
            <a:solidFill>
              <a:srgbClr val="8e7cc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Google Shape;114;p16"/>
            <p:cNvSpPr/>
            <p:nvPr/>
          </p:nvSpPr>
          <p:spPr>
            <a:xfrm rot="5400000">
              <a:off x="7940160" y="4509720"/>
              <a:ext cx="161640" cy="170640"/>
            </a:xfrm>
            <a:prstGeom prst="rect">
              <a:avLst/>
            </a:prstGeom>
            <a:solidFill>
              <a:srgbClr val="6aa84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Google Shape;115;p16"/>
            <p:cNvSpPr/>
            <p:nvPr/>
          </p:nvSpPr>
          <p:spPr>
            <a:xfrm rot="5400000">
              <a:off x="7730280" y="4509720"/>
              <a:ext cx="161640" cy="170640"/>
            </a:xfrm>
            <a:prstGeom prst="rect">
              <a:avLst/>
            </a:prstGeom>
            <a:solidFill>
              <a:srgbClr val="98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4" name="Google Shape;116;p16"/>
          <p:cNvSpPr/>
          <p:nvPr/>
        </p:nvSpPr>
        <p:spPr>
          <a:xfrm>
            <a:off x="2896200" y="4614120"/>
            <a:ext cx="80244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0.98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5" name="Google Shape;117;p16"/>
          <p:cNvSpPr/>
          <p:nvPr/>
        </p:nvSpPr>
        <p:spPr>
          <a:xfrm>
            <a:off x="3810600" y="4614120"/>
            <a:ext cx="80244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0.95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6" name="Google Shape;118;p16"/>
          <p:cNvSpPr/>
          <p:nvPr/>
        </p:nvSpPr>
        <p:spPr>
          <a:xfrm>
            <a:off x="4725000" y="4614120"/>
            <a:ext cx="80244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0.83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7" name="Google Shape;119;p16"/>
          <p:cNvSpPr/>
          <p:nvPr/>
        </p:nvSpPr>
        <p:spPr>
          <a:xfrm>
            <a:off x="7620480" y="4614120"/>
            <a:ext cx="80244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0.05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10414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What we will do today (II)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311760" y="1076400"/>
            <a:ext cx="8519760" cy="30754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Perform Image Clustering by Visual Similarity (K-means)</a:t>
            </a:r>
            <a:br>
              <a:rPr sz="1800"/>
            </a:br>
            <a:br>
              <a:rPr sz="1800"/>
            </a:br>
            <a:br>
              <a:rPr sz="1800"/>
            </a:br>
            <a:br>
              <a:rPr sz="1800"/>
            </a:br>
            <a:br>
              <a:rPr sz="1800"/>
            </a:br>
            <a:br>
              <a:rPr sz="1200"/>
            </a:br>
            <a:br>
              <a:rPr sz="1800"/>
            </a:b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Image Classification with Transfer Learning (SVM on Features)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70" name="Google Shape;126;p17" descr=""/>
          <p:cNvPicPr/>
          <p:nvPr/>
        </p:nvPicPr>
        <p:blipFill>
          <a:blip r:embed="rId1"/>
          <a:srcRect l="17963" t="0" r="17969" b="0"/>
          <a:stretch/>
        </p:blipFill>
        <p:spPr>
          <a:xfrm>
            <a:off x="1010880" y="4134600"/>
            <a:ext cx="443880" cy="462240"/>
          </a:xfrm>
          <a:prstGeom prst="rect">
            <a:avLst/>
          </a:prstGeom>
          <a:ln w="0">
            <a:noFill/>
          </a:ln>
        </p:spPr>
      </p:pic>
      <p:sp>
        <p:nvSpPr>
          <p:cNvPr id="171" name="Google Shape;127;p17"/>
          <p:cNvSpPr/>
          <p:nvPr/>
        </p:nvSpPr>
        <p:spPr>
          <a:xfrm>
            <a:off x="3567240" y="4264200"/>
            <a:ext cx="1406520" cy="61488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1905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Shallow Classif. (SVM)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2" name="Google Shape;128;p17"/>
          <p:cNvSpPr/>
          <p:nvPr/>
        </p:nvSpPr>
        <p:spPr>
          <a:xfrm flipH="1" rot="10800000">
            <a:off x="4974480" y="4405320"/>
            <a:ext cx="837360" cy="167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Google Shape;129;p17"/>
          <p:cNvSpPr/>
          <p:nvPr/>
        </p:nvSpPr>
        <p:spPr>
          <a:xfrm>
            <a:off x="2639520" y="1645200"/>
            <a:ext cx="1406520" cy="1337760"/>
          </a:xfrm>
          <a:prstGeom prst="roundRect">
            <a:avLst>
              <a:gd name="adj" fmla="val 33177"/>
            </a:avLst>
          </a:prstGeom>
          <a:noFill/>
          <a:ln w="1905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74" name="Google Shape;130;p17"/>
          <p:cNvGrpSpPr/>
          <p:nvPr/>
        </p:nvGrpSpPr>
        <p:grpSpPr>
          <a:xfrm>
            <a:off x="2758320" y="2225160"/>
            <a:ext cx="458640" cy="131760"/>
            <a:chOff x="2758320" y="2225160"/>
            <a:chExt cx="458640" cy="131760"/>
          </a:xfrm>
        </p:grpSpPr>
        <p:sp>
          <p:nvSpPr>
            <p:cNvPr id="175" name="Google Shape;131;p17"/>
            <p:cNvSpPr/>
            <p:nvPr/>
          </p:nvSpPr>
          <p:spPr>
            <a:xfrm>
              <a:off x="2758320" y="2225160"/>
              <a:ext cx="458640" cy="131760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Google Shape;132;p17"/>
            <p:cNvSpPr/>
            <p:nvPr/>
          </p:nvSpPr>
          <p:spPr>
            <a:xfrm rot="5400000">
              <a:off x="3075120" y="2234160"/>
              <a:ext cx="108360" cy="114120"/>
            </a:xfrm>
            <a:prstGeom prst="rect">
              <a:avLst/>
            </a:prstGeom>
            <a:solidFill>
              <a:srgbClr val="ffe5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Google Shape;133;p17"/>
            <p:cNvSpPr/>
            <p:nvPr/>
          </p:nvSpPr>
          <p:spPr>
            <a:xfrm rot="5400000">
              <a:off x="2934360" y="2234160"/>
              <a:ext cx="108360" cy="114120"/>
            </a:xfrm>
            <a:prstGeom prst="rect">
              <a:avLst/>
            </a:prstGeom>
            <a:solidFill>
              <a:srgbClr val="45818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" name="Google Shape;134;p17"/>
            <p:cNvSpPr/>
            <p:nvPr/>
          </p:nvSpPr>
          <p:spPr>
            <a:xfrm rot="5400000">
              <a:off x="2793240" y="2234160"/>
              <a:ext cx="108360" cy="114120"/>
            </a:xfrm>
            <a:prstGeom prst="rect">
              <a:avLst/>
            </a:prstGeom>
            <a:solidFill>
              <a:srgbClr val="f9cb9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79" name="Google Shape;135;p17" descr=""/>
          <p:cNvPicPr/>
          <p:nvPr/>
        </p:nvPicPr>
        <p:blipFill>
          <a:blip r:embed="rId2"/>
          <a:srcRect l="0" t="9295" r="0" b="21003"/>
          <a:stretch/>
        </p:blipFill>
        <p:spPr>
          <a:xfrm>
            <a:off x="3513600" y="2265480"/>
            <a:ext cx="342360" cy="356400"/>
          </a:xfrm>
          <a:prstGeom prst="rect">
            <a:avLst/>
          </a:prstGeom>
          <a:ln w="0">
            <a:noFill/>
          </a:ln>
        </p:spPr>
      </p:pic>
      <p:pic>
        <p:nvPicPr>
          <p:cNvPr id="180" name="Google Shape;136;p17" descr=""/>
          <p:cNvPicPr/>
          <p:nvPr/>
        </p:nvPicPr>
        <p:blipFill>
          <a:blip r:embed="rId3"/>
          <a:srcRect l="11127" t="0" r="-3780" b="20610"/>
          <a:stretch/>
        </p:blipFill>
        <p:spPr>
          <a:xfrm>
            <a:off x="3318120" y="1695960"/>
            <a:ext cx="342360" cy="356400"/>
          </a:xfrm>
          <a:prstGeom prst="rect">
            <a:avLst/>
          </a:prstGeom>
          <a:ln w="0">
            <a:noFill/>
          </a:ln>
        </p:spPr>
      </p:pic>
      <p:pic>
        <p:nvPicPr>
          <p:cNvPr id="181" name="Google Shape;137;p17" descr=""/>
          <p:cNvPicPr/>
          <p:nvPr/>
        </p:nvPicPr>
        <p:blipFill>
          <a:blip r:embed="rId4"/>
          <a:srcRect l="17963" t="0" r="17969" b="0"/>
          <a:stretch/>
        </p:blipFill>
        <p:spPr>
          <a:xfrm>
            <a:off x="2816280" y="1828440"/>
            <a:ext cx="342360" cy="356400"/>
          </a:xfrm>
          <a:prstGeom prst="rect">
            <a:avLst/>
          </a:prstGeom>
          <a:ln w="0">
            <a:noFill/>
          </a:ln>
        </p:spPr>
      </p:pic>
      <p:pic>
        <p:nvPicPr>
          <p:cNvPr id="182" name="Google Shape;138;p17" descr=""/>
          <p:cNvPicPr/>
          <p:nvPr/>
        </p:nvPicPr>
        <p:blipFill>
          <a:blip r:embed="rId5"/>
          <a:srcRect l="15687" t="0" r="20731" b="0"/>
          <a:stretch/>
        </p:blipFill>
        <p:spPr>
          <a:xfrm>
            <a:off x="2975760" y="2397960"/>
            <a:ext cx="342360" cy="359280"/>
          </a:xfrm>
          <a:prstGeom prst="rect">
            <a:avLst/>
          </a:prstGeom>
          <a:ln w="0">
            <a:noFill/>
          </a:ln>
        </p:spPr>
      </p:pic>
      <p:grpSp>
        <p:nvGrpSpPr>
          <p:cNvPr id="183" name="Google Shape;139;p17"/>
          <p:cNvGrpSpPr/>
          <p:nvPr/>
        </p:nvGrpSpPr>
        <p:grpSpPr>
          <a:xfrm>
            <a:off x="3260160" y="2092680"/>
            <a:ext cx="458640" cy="131760"/>
            <a:chOff x="3260160" y="2092680"/>
            <a:chExt cx="458640" cy="131760"/>
          </a:xfrm>
        </p:grpSpPr>
        <p:sp>
          <p:nvSpPr>
            <p:cNvPr id="184" name="Google Shape;140;p17"/>
            <p:cNvSpPr/>
            <p:nvPr/>
          </p:nvSpPr>
          <p:spPr>
            <a:xfrm>
              <a:off x="3260160" y="2092680"/>
              <a:ext cx="458640" cy="131760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" name="Google Shape;141;p17"/>
            <p:cNvSpPr/>
            <p:nvPr/>
          </p:nvSpPr>
          <p:spPr>
            <a:xfrm rot="5400000">
              <a:off x="3576960" y="2101680"/>
              <a:ext cx="108360" cy="114120"/>
            </a:xfrm>
            <a:prstGeom prst="rect">
              <a:avLst/>
            </a:prstGeom>
            <a:solidFill>
              <a:srgbClr val="f1c23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Google Shape;142;p17"/>
            <p:cNvSpPr/>
            <p:nvPr/>
          </p:nvSpPr>
          <p:spPr>
            <a:xfrm rot="5400000">
              <a:off x="3435840" y="2101680"/>
              <a:ext cx="108360" cy="114120"/>
            </a:xfrm>
            <a:prstGeom prst="rect">
              <a:avLst/>
            </a:prstGeom>
            <a:solidFill>
              <a:srgbClr val="76a5a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Google Shape;143;p17"/>
            <p:cNvSpPr/>
            <p:nvPr/>
          </p:nvSpPr>
          <p:spPr>
            <a:xfrm rot="5400000">
              <a:off x="3295080" y="2101680"/>
              <a:ext cx="108360" cy="114120"/>
            </a:xfrm>
            <a:prstGeom prst="rect">
              <a:avLst/>
            </a:prstGeom>
            <a:solidFill>
              <a:srgbClr val="f6b2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88" name="Google Shape;144;p17"/>
          <p:cNvGrpSpPr/>
          <p:nvPr/>
        </p:nvGrpSpPr>
        <p:grpSpPr>
          <a:xfrm>
            <a:off x="3455640" y="2662560"/>
            <a:ext cx="458640" cy="131760"/>
            <a:chOff x="3455640" y="2662560"/>
            <a:chExt cx="458640" cy="131760"/>
          </a:xfrm>
        </p:grpSpPr>
        <p:sp>
          <p:nvSpPr>
            <p:cNvPr id="189" name="Google Shape;145;p17"/>
            <p:cNvSpPr/>
            <p:nvPr/>
          </p:nvSpPr>
          <p:spPr>
            <a:xfrm>
              <a:off x="3455640" y="2662560"/>
              <a:ext cx="458640" cy="131760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" name="Google Shape;146;p17"/>
            <p:cNvSpPr/>
            <p:nvPr/>
          </p:nvSpPr>
          <p:spPr>
            <a:xfrm rot="5400000">
              <a:off x="3772440" y="2671200"/>
              <a:ext cx="108360" cy="114120"/>
            </a:xfrm>
            <a:prstGeom prst="rect">
              <a:avLst/>
            </a:prstGeom>
            <a:solidFill>
              <a:srgbClr val="f1c23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" name="Google Shape;147;p17"/>
            <p:cNvSpPr/>
            <p:nvPr/>
          </p:nvSpPr>
          <p:spPr>
            <a:xfrm rot="5400000">
              <a:off x="3631680" y="2671200"/>
              <a:ext cx="108360" cy="114120"/>
            </a:xfrm>
            <a:prstGeom prst="rect">
              <a:avLst/>
            </a:prstGeom>
            <a:solidFill>
              <a:srgbClr val="134f5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Google Shape;148;p17"/>
            <p:cNvSpPr/>
            <p:nvPr/>
          </p:nvSpPr>
          <p:spPr>
            <a:xfrm rot="5400000">
              <a:off x="3490920" y="2671200"/>
              <a:ext cx="108360" cy="114120"/>
            </a:xfrm>
            <a:prstGeom prst="rect">
              <a:avLst/>
            </a:prstGeom>
            <a:solidFill>
              <a:srgbClr val="e6913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93" name="Google Shape;149;p17"/>
          <p:cNvGrpSpPr/>
          <p:nvPr/>
        </p:nvGrpSpPr>
        <p:grpSpPr>
          <a:xfrm>
            <a:off x="2917440" y="2796120"/>
            <a:ext cx="458640" cy="131760"/>
            <a:chOff x="2917440" y="2796120"/>
            <a:chExt cx="458640" cy="131760"/>
          </a:xfrm>
        </p:grpSpPr>
        <p:sp>
          <p:nvSpPr>
            <p:cNvPr id="194" name="Google Shape;150;p17"/>
            <p:cNvSpPr/>
            <p:nvPr/>
          </p:nvSpPr>
          <p:spPr>
            <a:xfrm>
              <a:off x="2917440" y="2796120"/>
              <a:ext cx="458640" cy="131760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" name="Google Shape;151;p17"/>
            <p:cNvSpPr/>
            <p:nvPr/>
          </p:nvSpPr>
          <p:spPr>
            <a:xfrm rot="5400000">
              <a:off x="3234240" y="2805120"/>
              <a:ext cx="108360" cy="114120"/>
            </a:xfrm>
            <a:prstGeom prst="rect">
              <a:avLst/>
            </a:prstGeom>
            <a:solidFill>
              <a:srgbClr val="f1c23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" name="Google Shape;152;p17"/>
            <p:cNvSpPr/>
            <p:nvPr/>
          </p:nvSpPr>
          <p:spPr>
            <a:xfrm rot="5400000">
              <a:off x="3093480" y="2805120"/>
              <a:ext cx="108360" cy="114120"/>
            </a:xfrm>
            <a:prstGeom prst="rect">
              <a:avLst/>
            </a:prstGeom>
            <a:solidFill>
              <a:srgbClr val="3c78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" name="Google Shape;153;p17"/>
            <p:cNvSpPr/>
            <p:nvPr/>
          </p:nvSpPr>
          <p:spPr>
            <a:xfrm rot="5400000">
              <a:off x="2952720" y="2805120"/>
              <a:ext cx="108360" cy="114120"/>
            </a:xfrm>
            <a:prstGeom prst="rect">
              <a:avLst/>
            </a:prstGeom>
            <a:solidFill>
              <a:srgbClr val="ea99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8" name="Google Shape;154;p17"/>
          <p:cNvSpPr/>
          <p:nvPr/>
        </p:nvSpPr>
        <p:spPr>
          <a:xfrm>
            <a:off x="4634280" y="1645200"/>
            <a:ext cx="1406520" cy="1337760"/>
          </a:xfrm>
          <a:prstGeom prst="roundRect">
            <a:avLst>
              <a:gd name="adj" fmla="val 33177"/>
            </a:avLst>
          </a:prstGeom>
          <a:noFill/>
          <a:ln w="1905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99" name="Google Shape;155;p17"/>
          <p:cNvGrpSpPr/>
          <p:nvPr/>
        </p:nvGrpSpPr>
        <p:grpSpPr>
          <a:xfrm>
            <a:off x="4752720" y="2225160"/>
            <a:ext cx="458640" cy="131760"/>
            <a:chOff x="4752720" y="2225160"/>
            <a:chExt cx="458640" cy="131760"/>
          </a:xfrm>
        </p:grpSpPr>
        <p:sp>
          <p:nvSpPr>
            <p:cNvPr id="200" name="Google Shape;156;p17"/>
            <p:cNvSpPr/>
            <p:nvPr/>
          </p:nvSpPr>
          <p:spPr>
            <a:xfrm>
              <a:off x="4752720" y="2225160"/>
              <a:ext cx="458640" cy="131760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Google Shape;157;p17"/>
            <p:cNvSpPr/>
            <p:nvPr/>
          </p:nvSpPr>
          <p:spPr>
            <a:xfrm rot="5400000">
              <a:off x="5069520" y="2234160"/>
              <a:ext cx="108360" cy="114120"/>
            </a:xfrm>
            <a:prstGeom prst="rect">
              <a:avLst/>
            </a:prstGeom>
            <a:solidFill>
              <a:srgbClr val="a4c2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Google Shape;158;p17"/>
            <p:cNvSpPr/>
            <p:nvPr/>
          </p:nvSpPr>
          <p:spPr>
            <a:xfrm rot="5400000">
              <a:off x="4928760" y="2234160"/>
              <a:ext cx="108360" cy="114120"/>
            </a:xfrm>
            <a:prstGeom prst="rect">
              <a:avLst/>
            </a:prstGeom>
            <a:solidFill>
              <a:srgbClr val="674ea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Google Shape;159;p17"/>
            <p:cNvSpPr/>
            <p:nvPr/>
          </p:nvSpPr>
          <p:spPr>
            <a:xfrm rot="5400000">
              <a:off x="4788000" y="2234160"/>
              <a:ext cx="108360" cy="114120"/>
            </a:xfrm>
            <a:prstGeom prst="rect">
              <a:avLst/>
            </a:prstGeom>
            <a:solidFill>
              <a:srgbClr val="a2c4c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04" name="Google Shape;160;p17" descr=""/>
          <p:cNvPicPr/>
          <p:nvPr/>
        </p:nvPicPr>
        <p:blipFill>
          <a:blip r:embed="rId6"/>
          <a:srcRect l="18045" t="0" r="18045" b="0"/>
          <a:stretch/>
        </p:blipFill>
        <p:spPr>
          <a:xfrm>
            <a:off x="5508000" y="2265480"/>
            <a:ext cx="342360" cy="356400"/>
          </a:xfrm>
          <a:prstGeom prst="rect">
            <a:avLst/>
          </a:prstGeom>
          <a:ln w="0">
            <a:noFill/>
          </a:ln>
        </p:spPr>
      </p:pic>
      <p:pic>
        <p:nvPicPr>
          <p:cNvPr id="205" name="Google Shape;161;p17" descr=""/>
          <p:cNvPicPr/>
          <p:nvPr/>
        </p:nvPicPr>
        <p:blipFill>
          <a:blip r:embed="rId7"/>
          <a:srcRect l="17969" t="0" r="17969" b="0"/>
          <a:stretch/>
        </p:blipFill>
        <p:spPr>
          <a:xfrm>
            <a:off x="5312520" y="1695960"/>
            <a:ext cx="342360" cy="356400"/>
          </a:xfrm>
          <a:prstGeom prst="rect">
            <a:avLst/>
          </a:prstGeom>
          <a:ln w="0">
            <a:noFill/>
          </a:ln>
        </p:spPr>
      </p:pic>
      <p:pic>
        <p:nvPicPr>
          <p:cNvPr id="206" name="Google Shape;162;p17" descr=""/>
          <p:cNvPicPr/>
          <p:nvPr/>
        </p:nvPicPr>
        <p:blipFill>
          <a:blip r:embed="rId8"/>
          <a:srcRect l="13939" t="0" r="13943" b="0"/>
          <a:stretch/>
        </p:blipFill>
        <p:spPr>
          <a:xfrm>
            <a:off x="4810680" y="1828440"/>
            <a:ext cx="342360" cy="356400"/>
          </a:xfrm>
          <a:prstGeom prst="rect">
            <a:avLst/>
          </a:prstGeom>
          <a:ln w="0">
            <a:noFill/>
          </a:ln>
        </p:spPr>
      </p:pic>
      <p:pic>
        <p:nvPicPr>
          <p:cNvPr id="207" name="Google Shape;163;p17" descr=""/>
          <p:cNvPicPr/>
          <p:nvPr/>
        </p:nvPicPr>
        <p:blipFill>
          <a:blip r:embed="rId9"/>
          <a:srcRect l="18121" t="0" r="18110" b="0"/>
          <a:stretch/>
        </p:blipFill>
        <p:spPr>
          <a:xfrm>
            <a:off x="4970160" y="2397960"/>
            <a:ext cx="342360" cy="359280"/>
          </a:xfrm>
          <a:prstGeom prst="rect">
            <a:avLst/>
          </a:prstGeom>
          <a:ln w="0">
            <a:noFill/>
          </a:ln>
        </p:spPr>
      </p:pic>
      <p:grpSp>
        <p:nvGrpSpPr>
          <p:cNvPr id="208" name="Google Shape;164;p17"/>
          <p:cNvGrpSpPr/>
          <p:nvPr/>
        </p:nvGrpSpPr>
        <p:grpSpPr>
          <a:xfrm>
            <a:off x="5254560" y="2092680"/>
            <a:ext cx="458640" cy="131760"/>
            <a:chOff x="5254560" y="2092680"/>
            <a:chExt cx="458640" cy="131760"/>
          </a:xfrm>
        </p:grpSpPr>
        <p:sp>
          <p:nvSpPr>
            <p:cNvPr id="209" name="Google Shape;165;p17"/>
            <p:cNvSpPr/>
            <p:nvPr/>
          </p:nvSpPr>
          <p:spPr>
            <a:xfrm>
              <a:off x="5254560" y="2092680"/>
              <a:ext cx="458640" cy="131760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Google Shape;166;p17"/>
            <p:cNvSpPr/>
            <p:nvPr/>
          </p:nvSpPr>
          <p:spPr>
            <a:xfrm rot="5400000">
              <a:off x="5571360" y="2101680"/>
              <a:ext cx="108360" cy="114120"/>
            </a:xfrm>
            <a:prstGeom prst="rect">
              <a:avLst/>
            </a:prstGeom>
            <a:solidFill>
              <a:srgbClr val="3c78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" name="Google Shape;167;p17"/>
            <p:cNvSpPr/>
            <p:nvPr/>
          </p:nvSpPr>
          <p:spPr>
            <a:xfrm rot="5400000">
              <a:off x="5430600" y="2101680"/>
              <a:ext cx="108360" cy="114120"/>
            </a:xfrm>
            <a:prstGeom prst="rect">
              <a:avLst/>
            </a:prstGeom>
            <a:solidFill>
              <a:srgbClr val="8e7cc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" name="Google Shape;168;p17"/>
            <p:cNvSpPr/>
            <p:nvPr/>
          </p:nvSpPr>
          <p:spPr>
            <a:xfrm rot="5400000">
              <a:off x="5289480" y="2101680"/>
              <a:ext cx="108360" cy="114120"/>
            </a:xfrm>
            <a:prstGeom prst="rect">
              <a:avLst/>
            </a:prstGeom>
            <a:solidFill>
              <a:srgbClr val="76a5a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13" name="Google Shape;169;p17"/>
          <p:cNvGrpSpPr/>
          <p:nvPr/>
        </p:nvGrpSpPr>
        <p:grpSpPr>
          <a:xfrm>
            <a:off x="5450040" y="2662560"/>
            <a:ext cx="458640" cy="131760"/>
            <a:chOff x="5450040" y="2662560"/>
            <a:chExt cx="458640" cy="131760"/>
          </a:xfrm>
        </p:grpSpPr>
        <p:sp>
          <p:nvSpPr>
            <p:cNvPr id="214" name="Google Shape;170;p17"/>
            <p:cNvSpPr/>
            <p:nvPr/>
          </p:nvSpPr>
          <p:spPr>
            <a:xfrm>
              <a:off x="5450040" y="2662560"/>
              <a:ext cx="458640" cy="131760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Google Shape;171;p17"/>
            <p:cNvSpPr/>
            <p:nvPr/>
          </p:nvSpPr>
          <p:spPr>
            <a:xfrm rot="5400000">
              <a:off x="5766840" y="2671200"/>
              <a:ext cx="108360" cy="114120"/>
            </a:xfrm>
            <a:prstGeom prst="rect">
              <a:avLst/>
            </a:prstGeom>
            <a:solidFill>
              <a:srgbClr val="3c78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Google Shape;172;p17"/>
            <p:cNvSpPr/>
            <p:nvPr/>
          </p:nvSpPr>
          <p:spPr>
            <a:xfrm rot="5400000">
              <a:off x="5626080" y="2671200"/>
              <a:ext cx="108360" cy="114120"/>
            </a:xfrm>
            <a:prstGeom prst="rect">
              <a:avLst/>
            </a:prstGeom>
            <a:solidFill>
              <a:srgbClr val="351c7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Google Shape;173;p17"/>
            <p:cNvSpPr/>
            <p:nvPr/>
          </p:nvSpPr>
          <p:spPr>
            <a:xfrm rot="5400000">
              <a:off x="5485320" y="2671200"/>
              <a:ext cx="108360" cy="114120"/>
            </a:xfrm>
            <a:prstGeom prst="rect">
              <a:avLst/>
            </a:prstGeom>
            <a:solidFill>
              <a:srgbClr val="45818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18" name="Google Shape;174;p17"/>
          <p:cNvGrpSpPr/>
          <p:nvPr/>
        </p:nvGrpSpPr>
        <p:grpSpPr>
          <a:xfrm>
            <a:off x="4912200" y="2796120"/>
            <a:ext cx="458640" cy="131760"/>
            <a:chOff x="4912200" y="2796120"/>
            <a:chExt cx="458640" cy="131760"/>
          </a:xfrm>
        </p:grpSpPr>
        <p:sp>
          <p:nvSpPr>
            <p:cNvPr id="219" name="Google Shape;175;p17"/>
            <p:cNvSpPr/>
            <p:nvPr/>
          </p:nvSpPr>
          <p:spPr>
            <a:xfrm>
              <a:off x="4912200" y="2796120"/>
              <a:ext cx="458640" cy="131760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Google Shape;176;p17"/>
            <p:cNvSpPr/>
            <p:nvPr/>
          </p:nvSpPr>
          <p:spPr>
            <a:xfrm rot="5400000">
              <a:off x="5229000" y="2805120"/>
              <a:ext cx="108360" cy="114120"/>
            </a:xfrm>
            <a:prstGeom prst="rect">
              <a:avLst/>
            </a:prstGeom>
            <a:solidFill>
              <a:srgbClr val="3c78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Google Shape;177;p17"/>
            <p:cNvSpPr/>
            <p:nvPr/>
          </p:nvSpPr>
          <p:spPr>
            <a:xfrm rot="5400000">
              <a:off x="5088240" y="2805120"/>
              <a:ext cx="108360" cy="114120"/>
            </a:xfrm>
            <a:prstGeom prst="rect">
              <a:avLst/>
            </a:prstGeom>
            <a:solidFill>
              <a:srgbClr val="a64d7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Google Shape;178;p17"/>
            <p:cNvSpPr/>
            <p:nvPr/>
          </p:nvSpPr>
          <p:spPr>
            <a:xfrm rot="5400000">
              <a:off x="4947120" y="2805120"/>
              <a:ext cx="108360" cy="114120"/>
            </a:xfrm>
            <a:prstGeom prst="rect">
              <a:avLst/>
            </a:prstGeom>
            <a:solidFill>
              <a:srgbClr val="b6d7a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3" name="Google Shape;179;p17"/>
          <p:cNvSpPr/>
          <p:nvPr/>
        </p:nvSpPr>
        <p:spPr>
          <a:xfrm>
            <a:off x="4068000" y="2172240"/>
            <a:ext cx="53856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...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4" name="Google Shape;180;p17"/>
          <p:cNvSpPr/>
          <p:nvPr/>
        </p:nvSpPr>
        <p:spPr>
          <a:xfrm>
            <a:off x="2719080" y="2941560"/>
            <a:ext cx="120240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Cluster #1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5" name="Google Shape;181;p17"/>
          <p:cNvSpPr/>
          <p:nvPr/>
        </p:nvSpPr>
        <p:spPr>
          <a:xfrm>
            <a:off x="4663440" y="2941560"/>
            <a:ext cx="130320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Cluster #K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226" name="Google Shape;182;p17" descr=""/>
          <p:cNvPicPr/>
          <p:nvPr/>
        </p:nvPicPr>
        <p:blipFill>
          <a:blip r:embed="rId10"/>
          <a:srcRect l="15687" t="0" r="20731" b="0"/>
          <a:stretch/>
        </p:blipFill>
        <p:spPr>
          <a:xfrm>
            <a:off x="1208160" y="1994760"/>
            <a:ext cx="342360" cy="359280"/>
          </a:xfrm>
          <a:prstGeom prst="rect">
            <a:avLst/>
          </a:prstGeom>
          <a:ln w="0">
            <a:noFill/>
          </a:ln>
        </p:spPr>
      </p:pic>
      <p:pic>
        <p:nvPicPr>
          <p:cNvPr id="227" name="Google Shape;183;p17" descr=""/>
          <p:cNvPicPr/>
          <p:nvPr/>
        </p:nvPicPr>
        <p:blipFill>
          <a:blip r:embed="rId11"/>
          <a:srcRect l="13939" t="0" r="13943" b="0"/>
          <a:stretch/>
        </p:blipFill>
        <p:spPr>
          <a:xfrm>
            <a:off x="1177560" y="2030400"/>
            <a:ext cx="342360" cy="356400"/>
          </a:xfrm>
          <a:prstGeom prst="rect">
            <a:avLst/>
          </a:prstGeom>
          <a:ln w="0">
            <a:noFill/>
          </a:ln>
        </p:spPr>
      </p:pic>
      <p:pic>
        <p:nvPicPr>
          <p:cNvPr id="228" name="Google Shape;184;p17" descr=""/>
          <p:cNvPicPr/>
          <p:nvPr/>
        </p:nvPicPr>
        <p:blipFill>
          <a:blip r:embed="rId12"/>
          <a:srcRect l="0" t="9295" r="0" b="21003"/>
          <a:stretch/>
        </p:blipFill>
        <p:spPr>
          <a:xfrm>
            <a:off x="1126440" y="2081520"/>
            <a:ext cx="342360" cy="356400"/>
          </a:xfrm>
          <a:prstGeom prst="rect">
            <a:avLst/>
          </a:prstGeom>
          <a:ln w="0">
            <a:noFill/>
          </a:ln>
        </p:spPr>
      </p:pic>
      <p:pic>
        <p:nvPicPr>
          <p:cNvPr id="229" name="Google Shape;185;p17" descr=""/>
          <p:cNvPicPr/>
          <p:nvPr/>
        </p:nvPicPr>
        <p:blipFill>
          <a:blip r:embed="rId13"/>
          <a:srcRect l="18121" t="0" r="18110" b="0"/>
          <a:stretch/>
        </p:blipFill>
        <p:spPr>
          <a:xfrm>
            <a:off x="1075320" y="2133360"/>
            <a:ext cx="342360" cy="359280"/>
          </a:xfrm>
          <a:prstGeom prst="rect">
            <a:avLst/>
          </a:prstGeom>
          <a:ln w="0">
            <a:noFill/>
          </a:ln>
        </p:spPr>
      </p:pic>
      <p:pic>
        <p:nvPicPr>
          <p:cNvPr id="230" name="Google Shape;186;p17" descr=""/>
          <p:cNvPicPr/>
          <p:nvPr/>
        </p:nvPicPr>
        <p:blipFill>
          <a:blip r:embed="rId14"/>
          <a:srcRect l="18045" t="0" r="18045" b="0"/>
          <a:stretch/>
        </p:blipFill>
        <p:spPr>
          <a:xfrm>
            <a:off x="1024200" y="2174040"/>
            <a:ext cx="342360" cy="356400"/>
          </a:xfrm>
          <a:prstGeom prst="rect">
            <a:avLst/>
          </a:prstGeom>
          <a:ln w="0">
            <a:noFill/>
          </a:ln>
        </p:spPr>
      </p:pic>
      <p:sp>
        <p:nvSpPr>
          <p:cNvPr id="231" name="Google Shape;187;p17"/>
          <p:cNvSpPr/>
          <p:nvPr/>
        </p:nvSpPr>
        <p:spPr>
          <a:xfrm>
            <a:off x="837720" y="4656960"/>
            <a:ext cx="1890360" cy="261000"/>
          </a:xfrm>
          <a:prstGeom prst="rect">
            <a:avLst/>
          </a:prstGeom>
          <a:noFill/>
          <a:ln w="19050">
            <a:solidFill>
              <a:srgbClr val="434343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32" name="Google Shape;188;p17" descr=""/>
          <p:cNvPicPr/>
          <p:nvPr/>
        </p:nvPicPr>
        <p:blipFill>
          <a:blip r:embed="rId15"/>
          <a:srcRect l="17963" t="0" r="17969" b="0"/>
          <a:stretch/>
        </p:blipFill>
        <p:spPr>
          <a:xfrm>
            <a:off x="987840" y="2225160"/>
            <a:ext cx="342360" cy="356400"/>
          </a:xfrm>
          <a:prstGeom prst="rect">
            <a:avLst/>
          </a:prstGeom>
          <a:ln w="0">
            <a:noFill/>
          </a:ln>
        </p:spPr>
      </p:pic>
      <p:pic>
        <p:nvPicPr>
          <p:cNvPr id="233" name="Google Shape;189;p17" descr=""/>
          <p:cNvPicPr/>
          <p:nvPr/>
        </p:nvPicPr>
        <p:blipFill>
          <a:blip r:embed="rId16"/>
          <a:srcRect l="0" t="9295" r="0" b="21003"/>
          <a:stretch/>
        </p:blipFill>
        <p:spPr>
          <a:xfrm>
            <a:off x="929520" y="2276280"/>
            <a:ext cx="342360" cy="356400"/>
          </a:xfrm>
          <a:prstGeom prst="rect">
            <a:avLst/>
          </a:prstGeom>
          <a:ln w="0">
            <a:noFill/>
          </a:ln>
        </p:spPr>
      </p:pic>
      <p:sp>
        <p:nvSpPr>
          <p:cNvPr id="234" name="Google Shape;190;p17"/>
          <p:cNvSpPr/>
          <p:nvPr/>
        </p:nvSpPr>
        <p:spPr>
          <a:xfrm>
            <a:off x="1773360" y="2311920"/>
            <a:ext cx="561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35" name="Google Shape;191;p17"/>
          <p:cNvGrpSpPr/>
          <p:nvPr/>
        </p:nvGrpSpPr>
        <p:grpSpPr>
          <a:xfrm>
            <a:off x="913320" y="4689360"/>
            <a:ext cx="639360" cy="183960"/>
            <a:chOff x="913320" y="4689360"/>
            <a:chExt cx="639360" cy="183960"/>
          </a:xfrm>
        </p:grpSpPr>
        <p:sp>
          <p:nvSpPr>
            <p:cNvPr id="236" name="Google Shape;192;p17"/>
            <p:cNvSpPr/>
            <p:nvPr/>
          </p:nvSpPr>
          <p:spPr>
            <a:xfrm>
              <a:off x="913320" y="4689360"/>
              <a:ext cx="639360" cy="183960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" name="Google Shape;193;p17"/>
            <p:cNvSpPr/>
            <p:nvPr/>
          </p:nvSpPr>
          <p:spPr>
            <a:xfrm rot="5400000">
              <a:off x="1353960" y="4701600"/>
              <a:ext cx="151200" cy="159480"/>
            </a:xfrm>
            <a:prstGeom prst="rect">
              <a:avLst/>
            </a:prstGeom>
            <a:solidFill>
              <a:srgbClr val="ffe5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Google Shape;194;p17"/>
            <p:cNvSpPr/>
            <p:nvPr/>
          </p:nvSpPr>
          <p:spPr>
            <a:xfrm rot="5400000">
              <a:off x="1157760" y="4701600"/>
              <a:ext cx="151200" cy="159480"/>
            </a:xfrm>
            <a:prstGeom prst="rect">
              <a:avLst/>
            </a:prstGeom>
            <a:solidFill>
              <a:srgbClr val="45818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" name="Google Shape;195;p17"/>
            <p:cNvSpPr/>
            <p:nvPr/>
          </p:nvSpPr>
          <p:spPr>
            <a:xfrm rot="5400000">
              <a:off x="961560" y="4701600"/>
              <a:ext cx="151200" cy="159480"/>
            </a:xfrm>
            <a:prstGeom prst="rect">
              <a:avLst/>
            </a:prstGeom>
            <a:solidFill>
              <a:srgbClr val="f9cb9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0" name="Google Shape;196;p17"/>
          <p:cNvSpPr/>
          <p:nvPr/>
        </p:nvSpPr>
        <p:spPr>
          <a:xfrm>
            <a:off x="1403280" y="4196880"/>
            <a:ext cx="75024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...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1" name="Google Shape;197;p17"/>
          <p:cNvSpPr/>
          <p:nvPr/>
        </p:nvSpPr>
        <p:spPr>
          <a:xfrm flipH="1" rot="10800000">
            <a:off x="2728440" y="4572720"/>
            <a:ext cx="837720" cy="214920"/>
          </a:xfrm>
          <a:prstGeom prst="bentConnector3">
            <a:avLst>
              <a:gd name="adj1" fmla="val 50006"/>
            </a:avLst>
          </a:prstGeom>
          <a:noFill/>
          <a:ln w="9525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Google Shape;198;p17"/>
          <p:cNvSpPr/>
          <p:nvPr/>
        </p:nvSpPr>
        <p:spPr>
          <a:xfrm>
            <a:off x="4974120" y="4572000"/>
            <a:ext cx="837360" cy="14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Google Shape;199;p17"/>
          <p:cNvSpPr/>
          <p:nvPr/>
        </p:nvSpPr>
        <p:spPr>
          <a:xfrm>
            <a:off x="5901120" y="4121640"/>
            <a:ext cx="170424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Siamese Cat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244" name="Google Shape;200;p17"/>
          <p:cNvGrpSpPr/>
          <p:nvPr/>
        </p:nvGrpSpPr>
        <p:grpSpPr>
          <a:xfrm>
            <a:off x="2016000" y="4689360"/>
            <a:ext cx="639360" cy="183960"/>
            <a:chOff x="2016000" y="4689360"/>
            <a:chExt cx="639360" cy="183960"/>
          </a:xfrm>
        </p:grpSpPr>
        <p:sp>
          <p:nvSpPr>
            <p:cNvPr id="245" name="Google Shape;201;p17"/>
            <p:cNvSpPr/>
            <p:nvPr/>
          </p:nvSpPr>
          <p:spPr>
            <a:xfrm>
              <a:off x="2016000" y="4689360"/>
              <a:ext cx="639360" cy="183960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" name="Google Shape;202;p17"/>
            <p:cNvSpPr/>
            <p:nvPr/>
          </p:nvSpPr>
          <p:spPr>
            <a:xfrm rot="5400000">
              <a:off x="2457000" y="4701600"/>
              <a:ext cx="151200" cy="159480"/>
            </a:xfrm>
            <a:prstGeom prst="rect">
              <a:avLst/>
            </a:prstGeom>
            <a:solidFill>
              <a:srgbClr val="f1c23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" name="Google Shape;203;p17"/>
            <p:cNvSpPr/>
            <p:nvPr/>
          </p:nvSpPr>
          <p:spPr>
            <a:xfrm rot="5400000">
              <a:off x="2260800" y="4701600"/>
              <a:ext cx="151200" cy="159480"/>
            </a:xfrm>
            <a:prstGeom prst="rect">
              <a:avLst/>
            </a:prstGeom>
            <a:solidFill>
              <a:srgbClr val="3c78d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" name="Google Shape;204;p17"/>
            <p:cNvSpPr/>
            <p:nvPr/>
          </p:nvSpPr>
          <p:spPr>
            <a:xfrm rot="5400000">
              <a:off x="2064600" y="4701600"/>
              <a:ext cx="151200" cy="159480"/>
            </a:xfrm>
            <a:prstGeom prst="rect">
              <a:avLst/>
            </a:prstGeom>
            <a:solidFill>
              <a:srgbClr val="ea99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49" name="Google Shape;205;p17" descr=""/>
          <p:cNvPicPr/>
          <p:nvPr/>
        </p:nvPicPr>
        <p:blipFill>
          <a:blip r:embed="rId17"/>
          <a:srcRect l="15687" t="0" r="20731" b="0"/>
          <a:stretch/>
        </p:blipFill>
        <p:spPr>
          <a:xfrm>
            <a:off x="2097000" y="4115160"/>
            <a:ext cx="477360" cy="500760"/>
          </a:xfrm>
          <a:prstGeom prst="rect">
            <a:avLst/>
          </a:prstGeom>
          <a:ln w="0">
            <a:noFill/>
          </a:ln>
        </p:spPr>
      </p:pic>
      <p:sp>
        <p:nvSpPr>
          <p:cNvPr id="250" name="Google Shape;206;p17"/>
          <p:cNvSpPr/>
          <p:nvPr/>
        </p:nvSpPr>
        <p:spPr>
          <a:xfrm>
            <a:off x="5901120" y="4559040"/>
            <a:ext cx="205632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Non-Siamese Cat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10414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Libraries &amp; Technologies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0754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numpy 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(multi-dimensional arrays)</a:t>
            </a:r>
            <a:endParaRPr b="0" lang="en-US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matplotlib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(plotting)</a:t>
            </a:r>
            <a:endParaRPr b="0" lang="en-US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TensorFlow / Keras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(deep neural networks)</a:t>
            </a:r>
            <a:br>
              <a:rPr sz="1800"/>
            </a:b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Services we will use (you will need a </a:t>
            </a:r>
            <a:r>
              <a:rPr b="0" lang="en" sz="1800" spc="-1" strike="noStrike" u="sng">
                <a:solidFill>
                  <a:srgbClr val="595959"/>
                </a:solidFill>
                <a:uFillTx/>
                <a:latin typeface="Arial"/>
                <a:ea typeface="Arial"/>
              </a:rPr>
              <a:t>Google Account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):</a:t>
            </a:r>
            <a:endParaRPr b="0" lang="en-US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1" lang="en" sz="18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1"/>
              </a:rPr>
              <a:t>Google Colab</a:t>
            </a: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(for a pre-installed environment and speed via GPUs)</a:t>
            </a:r>
            <a:endParaRPr b="0" lang="en-US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1" lang="en" sz="18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2"/>
              </a:rPr>
              <a:t>Kaggle</a:t>
            </a: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(as a source of datasets easily importable into Colab)</a:t>
            </a:r>
            <a:endParaRPr b="0" lang="en-US" sz="1800" spc="-1" strike="noStrike"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1" lang="en" sz="18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3"/>
              </a:rPr>
              <a:t>TensorFlow Hub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(collection of ready-to-use pretrained model for TF)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235440" y="1730520"/>
            <a:ext cx="8519760" cy="1554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9000" spc="-1" strike="noStrike">
                <a:solidFill>
                  <a:srgbClr val="000000"/>
                </a:solidFill>
                <a:latin typeface="Arial"/>
                <a:ea typeface="Arial"/>
              </a:rPr>
              <a:t>To Colab</a:t>
            </a:r>
            <a:endParaRPr b="0" lang="en-US" sz="9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LibreOffice/7.3.4.2$Linux_X86_64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2022-07-12T09:59:04Z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