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70EFA9E-93AC-4BA8-9EE5-15FE6E2F6C41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3152160"/>
            <a:ext cx="852012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4806360"/>
            <a:ext cx="852012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78AA5A0-C851-4279-89F9-0CDF5E287D02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31521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31521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48063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48063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5C1F67B-21FA-4456-B08E-41B5A9C8075E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3152160"/>
            <a:ext cx="274320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3152160"/>
            <a:ext cx="274320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3152160"/>
            <a:ext cx="274320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4806360"/>
            <a:ext cx="274320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4806360"/>
            <a:ext cx="274320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4806360"/>
            <a:ext cx="274320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ADDC5CF-9C57-457C-B490-4120FB1F6BC4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F09CD2-6254-434D-BF61-80CE2B7E9FCD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3152160"/>
            <a:ext cx="8520120" cy="316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224886-C786-468E-88D4-3AF6D2259069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3152160"/>
            <a:ext cx="8520120" cy="316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A1A7F7-F43D-4CBA-90ED-57636D9BF555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3152160"/>
            <a:ext cx="4157640" cy="316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3152160"/>
            <a:ext cx="4157640" cy="316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A06AC8-BEFB-4BCE-A1FA-3F2B223F0496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6B41F3-3F17-4EDC-88ED-53DFE26C210F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1057680"/>
            <a:ext cx="8520120" cy="932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379C10-C063-4A7A-8B7D-8E3A307434DD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31521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3152160"/>
            <a:ext cx="4157640" cy="316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48063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1EE885-2E2E-4716-A8ED-C0DA7B5299B0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3152160"/>
            <a:ext cx="8520120" cy="316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FCA1B77-843D-46A1-B9C5-EAF7ED685D57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3152160"/>
            <a:ext cx="4157640" cy="316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31521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48063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B2B5FF-84EE-4F3B-A94E-0D8D5465F5FF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31521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31521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4806360"/>
            <a:ext cx="852012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4C1DB7-54F3-4CEB-9291-1D7648AAF879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3152160"/>
            <a:ext cx="852012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4806360"/>
            <a:ext cx="852012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07779A-3A14-4699-B937-48419770DEAF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31521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31521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48063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48063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27AF5A-CF0B-41A4-9BA9-E02707A8BB5F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3152160"/>
            <a:ext cx="274320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3152160"/>
            <a:ext cx="274320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3152160"/>
            <a:ext cx="274320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4806360"/>
            <a:ext cx="274320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4806360"/>
            <a:ext cx="274320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4806360"/>
            <a:ext cx="274320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D6242B-AA96-4E77-B011-F0E17A73E40F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7C3771-ED93-4979-AC74-C77D2E094DC5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11760" y="3152160"/>
            <a:ext cx="8520120" cy="316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B9D8D1-D48E-4205-AA9C-EA167E553B27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311760" y="3152160"/>
            <a:ext cx="8520120" cy="316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0529AF-D546-4E2B-8C2F-EE959B37C5DD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311760" y="3152160"/>
            <a:ext cx="4157640" cy="316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7840" y="3152160"/>
            <a:ext cx="4157640" cy="316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47835B-6B32-473C-9F1C-3845FA6F2F79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82ACB5-ABD4-421E-ACDD-1D54F156C631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3152160"/>
            <a:ext cx="8520120" cy="316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7B6BACC-8147-4C0D-96DF-06964B8F01C6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1057680"/>
            <a:ext cx="8520120" cy="932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4133D9-F440-4304-978A-4563689AFBC5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11760" y="31521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7840" y="3152160"/>
            <a:ext cx="4157640" cy="316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311760" y="48063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900B95-51E9-49E6-AE27-50E67C785F24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11760" y="3152160"/>
            <a:ext cx="4157640" cy="316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7840" y="31521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677840" y="48063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C76C46-4237-4778-B63A-DE8CD4B2CF5B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11760" y="31521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7840" y="31521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311760" y="4806360"/>
            <a:ext cx="852012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07A115-7A48-4C5B-A74A-A3DA9350AF54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311760" y="3152160"/>
            <a:ext cx="852012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311760" y="4806360"/>
            <a:ext cx="852012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3D8584-AB27-4995-89B9-3E6087CADA2A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11760" y="31521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7840" y="31521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311760" y="48063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4677840" y="48063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B83E69-E2A5-4592-9BDB-753405AD2ECB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311760" y="3152160"/>
            <a:ext cx="274320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3192480" y="3152160"/>
            <a:ext cx="274320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73200" y="3152160"/>
            <a:ext cx="274320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311760" y="4806360"/>
            <a:ext cx="274320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3192480" y="4806360"/>
            <a:ext cx="274320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6073200" y="4806360"/>
            <a:ext cx="274320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BB9213-11F3-416C-9032-2335571427AD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3152160"/>
            <a:ext cx="4157640" cy="316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3152160"/>
            <a:ext cx="4157640" cy="316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C432494-3500-437A-A189-CE35084919BC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7CAADBC-F648-46F7-A53C-4D8CF3969F59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1057680"/>
            <a:ext cx="8520120" cy="932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CDA5707-57B1-4DFC-91A0-88B1F3EE679A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31521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3152160"/>
            <a:ext cx="4157640" cy="316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48063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1E9AD5F-6D87-4C4F-B0C3-FA5BB6121679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3152160"/>
            <a:ext cx="4157640" cy="316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31521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48063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7961F66-6521-4320-B9B0-6BAA97EC225E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31521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3152160"/>
            <a:ext cx="415764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4806360"/>
            <a:ext cx="8520120" cy="15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A82F2F4-F773-4D93-A4B4-D91AC8ECD654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1041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166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>
          <a:xfrm>
            <a:off x="8472600" y="3276720"/>
            <a:ext cx="548280" cy="3166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124A201-B6EB-49A9-B61F-F37C1951E627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7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1029600"/>
            <a:ext cx="8520120" cy="1767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ic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dit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8472600" y="3276720"/>
            <a:ext cx="548280" cy="3166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B93F13E-24C0-4B71-BE65-C7B6F6DA6850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20120" cy="2011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0" spc="-1" strike="noStrike">
                <a:solidFill>
                  <a:srgbClr val="000000"/>
                </a:solidFill>
                <a:latin typeface="Arial"/>
                <a:ea typeface="Arial"/>
              </a:rPr>
              <a:t>xx%</a:t>
            </a:r>
            <a:endParaRPr b="0" lang="en-US" sz="1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3166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 idx="3"/>
          </p:nvPr>
        </p:nvSpPr>
        <p:spPr>
          <a:xfrm>
            <a:off x="8472600" y="3276720"/>
            <a:ext cx="548280" cy="3166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7D2152F-185B-4026-8719-52B578FDDB89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github.com/facebookresearch/faiss/wiki" TargetMode="External"/><Relationship Id="rId2" Type="http://schemas.openxmlformats.org/officeDocument/2006/relationships/hyperlink" Target="https://research.google.com/colaboratory/" TargetMode="External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73240" y="216360"/>
            <a:ext cx="8597160" cy="1041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Arial"/>
              </a:rPr>
              <a:t>[for today] →</a:t>
            </a:r>
            <a:r>
              <a:rPr b="0" lang="en" sz="17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300" spc="-1" strike="noStrike">
                <a:solidFill>
                  <a:srgbClr val="000000"/>
                </a:solidFill>
                <a:latin typeface="Arial"/>
                <a:ea typeface="Arial"/>
              </a:rPr>
              <a:t>Open notebook in Google Colab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311760" y="847800"/>
            <a:ext cx="8520120" cy="3075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ol1_binary_and_metric_indexing_exercise.ipynb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Link to the notebook in Teams chat.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11760" y="1449720"/>
            <a:ext cx="8520120" cy="1041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DLMRA Open Lab #1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311760" y="2986560"/>
            <a:ext cx="8520120" cy="3166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Indexing Binary Vectors and Metric Objects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br>
              <a:rPr sz="1200"/>
            </a:br>
            <a:r>
              <a:rPr b="0" lang="en" sz="1200" spc="-1" strike="noStrike">
                <a:solidFill>
                  <a:srgbClr val="595959"/>
                </a:solidFill>
                <a:latin typeface="Arial"/>
                <a:ea typeface="Arial"/>
              </a:rPr>
              <a:t>11 Luglio 2022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21" name="Google Shape;62;p14" descr=""/>
          <p:cNvPicPr/>
          <p:nvPr/>
        </p:nvPicPr>
        <p:blipFill>
          <a:blip r:embed="rId1"/>
          <a:stretch/>
        </p:blipFill>
        <p:spPr>
          <a:xfrm>
            <a:off x="115200" y="91800"/>
            <a:ext cx="2685600" cy="95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1041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What we will do today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Google Shape;69;p15"/>
          <p:cNvSpPr/>
          <p:nvPr/>
        </p:nvSpPr>
        <p:spPr>
          <a:xfrm>
            <a:off x="3460320" y="719280"/>
            <a:ext cx="5341320" cy="4197600"/>
          </a:xfrm>
          <a:prstGeom prst="ellipse">
            <a:avLst/>
          </a:pr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Google Shape;70;p15"/>
          <p:cNvSpPr/>
          <p:nvPr/>
        </p:nvSpPr>
        <p:spPr>
          <a:xfrm>
            <a:off x="5119200" y="1537560"/>
            <a:ext cx="3350880" cy="3071160"/>
          </a:xfrm>
          <a:prstGeom prst="ellipse">
            <a:avLst/>
          </a:prstGeom>
          <a:solidFill>
            <a:srgbClr val="ffffff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Google Shape;71;p15"/>
          <p:cNvSpPr/>
          <p:nvPr/>
        </p:nvSpPr>
        <p:spPr>
          <a:xfrm>
            <a:off x="6317280" y="3185280"/>
            <a:ext cx="1717920" cy="1181880"/>
          </a:xfrm>
          <a:prstGeom prst="ellipse">
            <a:avLst/>
          </a:prstGeom>
          <a:solidFill>
            <a:srgbClr val="ffffff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Google Shape;72;p15"/>
          <p:cNvSpPr/>
          <p:nvPr/>
        </p:nvSpPr>
        <p:spPr>
          <a:xfrm>
            <a:off x="6729480" y="3230640"/>
            <a:ext cx="89316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Binary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Vectors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" name="Google Shape;73;p15"/>
          <p:cNvSpPr/>
          <p:nvPr/>
        </p:nvSpPr>
        <p:spPr>
          <a:xfrm rot="20238600">
            <a:off x="3628080" y="1873800"/>
            <a:ext cx="210708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(Strings, Edit Distance)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28" name="Google Shape;74;p15" descr=""/>
          <p:cNvPicPr/>
          <p:nvPr/>
        </p:nvPicPr>
        <p:blipFill>
          <a:blip r:embed="rId1"/>
          <a:stretch/>
        </p:blipFill>
        <p:spPr>
          <a:xfrm>
            <a:off x="5934600" y="2345040"/>
            <a:ext cx="795240" cy="251640"/>
          </a:xfrm>
          <a:prstGeom prst="rect">
            <a:avLst/>
          </a:prstGeom>
          <a:ln w="0">
            <a:noFill/>
          </a:ln>
        </p:spPr>
      </p:pic>
      <p:pic>
        <p:nvPicPr>
          <p:cNvPr id="129" name="Google Shape;75;p15" descr=""/>
          <p:cNvPicPr/>
          <p:nvPr/>
        </p:nvPicPr>
        <p:blipFill>
          <a:blip r:embed="rId2"/>
          <a:stretch/>
        </p:blipFill>
        <p:spPr>
          <a:xfrm>
            <a:off x="5423760" y="3013200"/>
            <a:ext cx="893160" cy="258840"/>
          </a:xfrm>
          <a:prstGeom prst="rect">
            <a:avLst/>
          </a:prstGeom>
          <a:ln w="0">
            <a:noFill/>
          </a:ln>
        </p:spPr>
      </p:pic>
      <p:pic>
        <p:nvPicPr>
          <p:cNvPr id="130" name="Google Shape;76;p15" descr=""/>
          <p:cNvPicPr/>
          <p:nvPr/>
        </p:nvPicPr>
        <p:blipFill>
          <a:blip r:embed="rId3"/>
          <a:stretch/>
        </p:blipFill>
        <p:spPr>
          <a:xfrm>
            <a:off x="6577920" y="3881160"/>
            <a:ext cx="1325160" cy="176760"/>
          </a:xfrm>
          <a:prstGeom prst="rect">
            <a:avLst/>
          </a:prstGeom>
          <a:ln w="0">
            <a:noFill/>
          </a:ln>
        </p:spPr>
      </p:pic>
      <p:sp>
        <p:nvSpPr>
          <p:cNvPr id="131" name="Google Shape;77;p15"/>
          <p:cNvSpPr/>
          <p:nvPr/>
        </p:nvSpPr>
        <p:spPr>
          <a:xfrm rot="600">
            <a:off x="5361120" y="861840"/>
            <a:ext cx="153864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Metric Objects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2" name="Google Shape;78;p15"/>
          <p:cNvSpPr/>
          <p:nvPr/>
        </p:nvSpPr>
        <p:spPr>
          <a:xfrm>
            <a:off x="5735880" y="1777320"/>
            <a:ext cx="214668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Euclidean Vectors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1041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What we will do today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311760" y="1305000"/>
            <a:ext cx="3282120" cy="3075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Index Binary Vectors</a:t>
            </a:r>
            <a:br>
              <a:rPr sz="1800"/>
            </a:b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(Hamming distance)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Google Shape;85;p16"/>
          <p:cNvSpPr/>
          <p:nvPr/>
        </p:nvSpPr>
        <p:spPr>
          <a:xfrm>
            <a:off x="3460320" y="719280"/>
            <a:ext cx="5341320" cy="4197600"/>
          </a:xfrm>
          <a:prstGeom prst="ellipse">
            <a:avLst/>
          </a:pr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Google Shape;86;p16"/>
          <p:cNvSpPr/>
          <p:nvPr/>
        </p:nvSpPr>
        <p:spPr>
          <a:xfrm rot="600">
            <a:off x="5361120" y="861840"/>
            <a:ext cx="153864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Metric Objects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7" name="Google Shape;87;p16"/>
          <p:cNvSpPr/>
          <p:nvPr/>
        </p:nvSpPr>
        <p:spPr>
          <a:xfrm>
            <a:off x="5119200" y="1537560"/>
            <a:ext cx="3350880" cy="3071160"/>
          </a:xfrm>
          <a:prstGeom prst="ellipse">
            <a:avLst/>
          </a:prstGeom>
          <a:solidFill>
            <a:srgbClr val="ffffff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Google Shape;88;p16"/>
          <p:cNvSpPr/>
          <p:nvPr/>
        </p:nvSpPr>
        <p:spPr>
          <a:xfrm>
            <a:off x="5735880" y="1777320"/>
            <a:ext cx="214668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Euclidean Vectors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9" name="Google Shape;89;p16"/>
          <p:cNvSpPr/>
          <p:nvPr/>
        </p:nvSpPr>
        <p:spPr>
          <a:xfrm>
            <a:off x="6317280" y="3185280"/>
            <a:ext cx="1717920" cy="1181880"/>
          </a:xfrm>
          <a:prstGeom prst="ellipse">
            <a:avLst/>
          </a:prstGeom>
          <a:solidFill>
            <a:srgbClr val="fff2cc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Google Shape;90;p16"/>
          <p:cNvSpPr/>
          <p:nvPr/>
        </p:nvSpPr>
        <p:spPr>
          <a:xfrm>
            <a:off x="6729480" y="3230640"/>
            <a:ext cx="89316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Binary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Vectors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1" name="Google Shape;91;p16"/>
          <p:cNvSpPr/>
          <p:nvPr/>
        </p:nvSpPr>
        <p:spPr>
          <a:xfrm rot="20238600">
            <a:off x="3628080" y="1873800"/>
            <a:ext cx="210708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(Strings, Edit Distance)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42" name="Google Shape;92;p16" descr=""/>
          <p:cNvPicPr/>
          <p:nvPr/>
        </p:nvPicPr>
        <p:blipFill>
          <a:blip r:embed="rId1"/>
          <a:stretch/>
        </p:blipFill>
        <p:spPr>
          <a:xfrm>
            <a:off x="5934600" y="2345040"/>
            <a:ext cx="795240" cy="251640"/>
          </a:xfrm>
          <a:prstGeom prst="rect">
            <a:avLst/>
          </a:prstGeom>
          <a:ln w="0">
            <a:noFill/>
          </a:ln>
        </p:spPr>
      </p:pic>
      <p:pic>
        <p:nvPicPr>
          <p:cNvPr id="143" name="Google Shape;93;p16" descr=""/>
          <p:cNvPicPr/>
          <p:nvPr/>
        </p:nvPicPr>
        <p:blipFill>
          <a:blip r:embed="rId2"/>
          <a:stretch/>
        </p:blipFill>
        <p:spPr>
          <a:xfrm>
            <a:off x="5423760" y="3013200"/>
            <a:ext cx="893160" cy="258840"/>
          </a:xfrm>
          <a:prstGeom prst="rect">
            <a:avLst/>
          </a:prstGeom>
          <a:ln w="0">
            <a:noFill/>
          </a:ln>
        </p:spPr>
      </p:pic>
      <p:pic>
        <p:nvPicPr>
          <p:cNvPr id="144" name="Google Shape;94;p16" descr=""/>
          <p:cNvPicPr/>
          <p:nvPr/>
        </p:nvPicPr>
        <p:blipFill>
          <a:blip r:embed="rId3"/>
          <a:stretch/>
        </p:blipFill>
        <p:spPr>
          <a:xfrm>
            <a:off x="6577920" y="3881160"/>
            <a:ext cx="1325160" cy="17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1041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What we will do today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311760" y="1305000"/>
            <a:ext cx="3255480" cy="3075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Index Binary Vectors</a:t>
            </a:r>
            <a:br>
              <a:rPr sz="1800"/>
            </a:b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(Hamming distance)</a:t>
            </a:r>
            <a:br>
              <a:rPr sz="1800"/>
            </a:br>
            <a:br>
              <a:rPr sz="1800"/>
            </a:br>
            <a:r>
              <a:rPr b="0" lang="en" sz="1800" spc="-1" strike="noStrike">
                <a:solidFill>
                  <a:srgbClr val="595959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Index Metric Objects</a:t>
            </a:r>
            <a:br>
              <a:rPr sz="1800"/>
            </a:b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(strings compared with edit distance)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Google Shape;101;p17"/>
          <p:cNvSpPr/>
          <p:nvPr/>
        </p:nvSpPr>
        <p:spPr>
          <a:xfrm>
            <a:off x="3460320" y="719280"/>
            <a:ext cx="5341320" cy="4197600"/>
          </a:xfrm>
          <a:prstGeom prst="ellipse">
            <a:avLst/>
          </a:prstGeom>
          <a:solidFill>
            <a:srgbClr val="cfe2f3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Google Shape;102;p17"/>
          <p:cNvSpPr/>
          <p:nvPr/>
        </p:nvSpPr>
        <p:spPr>
          <a:xfrm>
            <a:off x="5119200" y="1537560"/>
            <a:ext cx="3350880" cy="3071160"/>
          </a:xfrm>
          <a:prstGeom prst="ellipse">
            <a:avLst/>
          </a:prstGeom>
          <a:solidFill>
            <a:srgbClr val="ffffff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Google Shape;103;p17"/>
          <p:cNvSpPr/>
          <p:nvPr/>
        </p:nvSpPr>
        <p:spPr>
          <a:xfrm>
            <a:off x="6317280" y="3185280"/>
            <a:ext cx="1717920" cy="1181880"/>
          </a:xfrm>
          <a:prstGeom prst="ellipse">
            <a:avLst/>
          </a:prstGeom>
          <a:solidFill>
            <a:srgbClr val="ffffff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Google Shape;104;p17"/>
          <p:cNvSpPr/>
          <p:nvPr/>
        </p:nvSpPr>
        <p:spPr>
          <a:xfrm>
            <a:off x="6729480" y="3230640"/>
            <a:ext cx="89316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Binary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Vectors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1" name="Google Shape;105;p17"/>
          <p:cNvSpPr/>
          <p:nvPr/>
        </p:nvSpPr>
        <p:spPr>
          <a:xfrm rot="20238600">
            <a:off x="3628080" y="1873800"/>
            <a:ext cx="210708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(Strings, Edit Distance)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52" name="Google Shape;106;p17" descr=""/>
          <p:cNvPicPr/>
          <p:nvPr/>
        </p:nvPicPr>
        <p:blipFill>
          <a:blip r:embed="rId1"/>
          <a:stretch/>
        </p:blipFill>
        <p:spPr>
          <a:xfrm>
            <a:off x="5934600" y="2345040"/>
            <a:ext cx="795240" cy="251640"/>
          </a:xfrm>
          <a:prstGeom prst="rect">
            <a:avLst/>
          </a:prstGeom>
          <a:ln w="0">
            <a:noFill/>
          </a:ln>
        </p:spPr>
      </p:pic>
      <p:pic>
        <p:nvPicPr>
          <p:cNvPr id="153" name="Google Shape;107;p17" descr=""/>
          <p:cNvPicPr/>
          <p:nvPr/>
        </p:nvPicPr>
        <p:blipFill>
          <a:blip r:embed="rId2"/>
          <a:stretch/>
        </p:blipFill>
        <p:spPr>
          <a:xfrm>
            <a:off x="5423760" y="3013200"/>
            <a:ext cx="893160" cy="258840"/>
          </a:xfrm>
          <a:prstGeom prst="rect">
            <a:avLst/>
          </a:prstGeom>
          <a:ln w="0">
            <a:noFill/>
          </a:ln>
        </p:spPr>
      </p:pic>
      <p:pic>
        <p:nvPicPr>
          <p:cNvPr id="154" name="Google Shape;108;p17" descr=""/>
          <p:cNvPicPr/>
          <p:nvPr/>
        </p:nvPicPr>
        <p:blipFill>
          <a:blip r:embed="rId3"/>
          <a:stretch/>
        </p:blipFill>
        <p:spPr>
          <a:xfrm>
            <a:off x="6577920" y="3881160"/>
            <a:ext cx="1325160" cy="176760"/>
          </a:xfrm>
          <a:prstGeom prst="rect">
            <a:avLst/>
          </a:prstGeom>
          <a:ln w="0">
            <a:noFill/>
          </a:ln>
        </p:spPr>
      </p:pic>
      <p:sp>
        <p:nvSpPr>
          <p:cNvPr id="155" name="Google Shape;109;p17"/>
          <p:cNvSpPr/>
          <p:nvPr/>
        </p:nvSpPr>
        <p:spPr>
          <a:xfrm rot="600">
            <a:off x="5361120" y="861840"/>
            <a:ext cx="153864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Metric Objects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Google Shape;110;p17"/>
          <p:cNvSpPr/>
          <p:nvPr/>
        </p:nvSpPr>
        <p:spPr>
          <a:xfrm>
            <a:off x="5735880" y="1777320"/>
            <a:ext cx="214668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Euclidean Vectors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1041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Libraries &amp; Technologies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075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numpy 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(multi-dimensional arrays)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FAISS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(approximate nearest neighbor library)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MI-File (index for metric objects)</a:t>
            </a:r>
            <a:br>
              <a:rPr sz="1800"/>
            </a:br>
            <a:r>
              <a:rPr b="0" lang="en" sz="1800" spc="-1" strike="noStrike">
                <a:solidFill>
                  <a:srgbClr val="595959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Services we will use (you will need a </a:t>
            </a:r>
            <a:r>
              <a:rPr b="0" lang="en" sz="1800" spc="-1" strike="noStrike" u="sng">
                <a:solidFill>
                  <a:srgbClr val="595959"/>
                </a:solidFill>
                <a:uFillTx/>
                <a:latin typeface="Arial"/>
                <a:ea typeface="Arial"/>
              </a:rPr>
              <a:t>Google Account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):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1" lang="en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2"/>
              </a:rPr>
              <a:t>Google Colab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(for a pre-installed environment and speed via GPUs)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235440" y="1730520"/>
            <a:ext cx="8520120" cy="1554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9000" spc="-1" strike="noStrike">
                <a:solidFill>
                  <a:srgbClr val="000000"/>
                </a:solidFill>
                <a:latin typeface="Arial"/>
                <a:ea typeface="Arial"/>
              </a:rPr>
              <a:t>To Colab</a:t>
            </a:r>
            <a:endParaRPr b="0" lang="en-US" sz="9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26;p20" descr=""/>
          <p:cNvPicPr/>
          <p:nvPr/>
        </p:nvPicPr>
        <p:blipFill>
          <a:blip r:embed="rId1"/>
          <a:stretch/>
        </p:blipFill>
        <p:spPr>
          <a:xfrm>
            <a:off x="1174320" y="2457000"/>
            <a:ext cx="3657960" cy="2524320"/>
          </a:xfrm>
          <a:prstGeom prst="rect">
            <a:avLst/>
          </a:prstGeom>
          <a:ln w="0">
            <a:noFill/>
          </a:ln>
        </p:spPr>
      </p:pic>
      <p:pic>
        <p:nvPicPr>
          <p:cNvPr id="161" name="Google Shape;127;p20" descr=""/>
          <p:cNvPicPr/>
          <p:nvPr/>
        </p:nvPicPr>
        <p:blipFill>
          <a:blip r:embed="rId2"/>
          <a:stretch/>
        </p:blipFill>
        <p:spPr>
          <a:xfrm>
            <a:off x="7473600" y="61920"/>
            <a:ext cx="984240" cy="2318760"/>
          </a:xfrm>
          <a:prstGeom prst="rect">
            <a:avLst/>
          </a:prstGeom>
          <a:ln w="0">
            <a:noFill/>
          </a:ln>
        </p:spPr>
      </p:pic>
      <p:pic>
        <p:nvPicPr>
          <p:cNvPr id="162" name="Google Shape;128;p20" descr=""/>
          <p:cNvPicPr/>
          <p:nvPr/>
        </p:nvPicPr>
        <p:blipFill>
          <a:blip r:embed="rId3"/>
          <a:srcRect l="0" t="2581" r="0" b="0"/>
          <a:stretch/>
        </p:blipFill>
        <p:spPr>
          <a:xfrm>
            <a:off x="6498000" y="2662920"/>
            <a:ext cx="2551320" cy="2318760"/>
          </a:xfrm>
          <a:prstGeom prst="rect">
            <a:avLst/>
          </a:prstGeom>
          <a:ln w="0">
            <a:noFill/>
          </a:ln>
        </p:spPr>
      </p:pic>
      <p:pic>
        <p:nvPicPr>
          <p:cNvPr id="163" name="Google Shape;129;p20" descr=""/>
          <p:cNvPicPr/>
          <p:nvPr/>
        </p:nvPicPr>
        <p:blipFill>
          <a:blip r:embed="rId4"/>
          <a:stretch/>
        </p:blipFill>
        <p:spPr>
          <a:xfrm>
            <a:off x="1183680" y="63000"/>
            <a:ext cx="3835080" cy="2215440"/>
          </a:xfrm>
          <a:prstGeom prst="rect">
            <a:avLst/>
          </a:prstGeom>
          <a:ln w="0">
            <a:noFill/>
          </a:ln>
        </p:spPr>
      </p:pic>
      <p:sp>
        <p:nvSpPr>
          <p:cNvPr id="164" name="Google Shape;130;p20"/>
          <p:cNvSpPr/>
          <p:nvPr/>
        </p:nvSpPr>
        <p:spPr>
          <a:xfrm>
            <a:off x="74160" y="63000"/>
            <a:ext cx="1080720" cy="12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 Mono"/>
                <a:ea typeface="Roboto Mono"/>
              </a:rPr>
              <a:t>n_pivots</a:t>
            </a:r>
            <a:br>
              <a:rPr sz="1400"/>
            </a:b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Roboto Mono"/>
                <a:ea typeface="Roboto Mono"/>
              </a:rPr>
              <a:t>Controls the number of posting lists in the MIFile.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5" name="Google Shape;131;p20"/>
          <p:cNvSpPr/>
          <p:nvPr/>
        </p:nvSpPr>
        <p:spPr>
          <a:xfrm>
            <a:off x="74160" y="2501280"/>
            <a:ext cx="1080720" cy="182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 Mono"/>
                <a:ea typeface="Roboto Mono"/>
              </a:rPr>
              <a:t>k_s</a:t>
            </a:r>
            <a:br>
              <a:rPr sz="1400"/>
            </a:b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Roboto Mono"/>
                <a:ea typeface="Roboto Mono"/>
              </a:rPr>
              <a:t>At search time, we access only the posting lists of the </a:t>
            </a:r>
            <a:r>
              <a:rPr b="1" lang="en" sz="1000" spc="-1" strike="noStrike">
                <a:solidFill>
                  <a:srgbClr val="000000"/>
                </a:solidFill>
                <a:latin typeface="Roboto Mono"/>
                <a:ea typeface="Roboto Mono"/>
              </a:rPr>
              <a:t>k_s</a:t>
            </a:r>
            <a:r>
              <a:rPr b="0" lang="en" sz="1000" spc="-1" strike="noStrike">
                <a:solidFill>
                  <a:srgbClr val="000000"/>
                </a:solidFill>
                <a:latin typeface="Roboto Mono"/>
                <a:ea typeface="Roboto Mono"/>
              </a:rPr>
              <a:t> </a:t>
            </a:r>
            <a:r>
              <a:rPr b="0" lang="en" sz="1000" spc="-1" strike="noStrike">
                <a:solidFill>
                  <a:srgbClr val="000000"/>
                </a:solidFill>
                <a:latin typeface="Roboto Mono"/>
                <a:ea typeface="Roboto Mono"/>
              </a:rPr>
              <a:t>pivots</a:t>
            </a:r>
            <a:r>
              <a:rPr b="0" lang="en" sz="1000" spc="-1" strike="noStrike">
                <a:solidFill>
                  <a:srgbClr val="000000"/>
                </a:solidFill>
                <a:latin typeface="Roboto Mono"/>
                <a:ea typeface="Roboto Mono"/>
              </a:rPr>
              <a:t> nearest to the query.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6" name="Google Shape;132;p20"/>
          <p:cNvSpPr/>
          <p:nvPr/>
        </p:nvSpPr>
        <p:spPr>
          <a:xfrm>
            <a:off x="6095520" y="73800"/>
            <a:ext cx="1340280" cy="167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 Mono"/>
                <a:ea typeface="Roboto Mono"/>
              </a:rPr>
              <a:t>k_x</a:t>
            </a:r>
            <a:br>
              <a:rPr sz="1400"/>
            </a:b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Roboto Mono"/>
                <a:ea typeface="Roboto Mono"/>
              </a:rPr>
              <a:t>At indexing time, insert only the </a:t>
            </a:r>
            <a:r>
              <a:rPr b="1" lang="en" sz="1000" spc="-1" strike="noStrike">
                <a:solidFill>
                  <a:srgbClr val="000000"/>
                </a:solidFill>
                <a:latin typeface="Roboto Mono"/>
                <a:ea typeface="Roboto Mono"/>
              </a:rPr>
              <a:t>k_x</a:t>
            </a:r>
            <a:r>
              <a:rPr b="0" lang="en" sz="1000" spc="-1" strike="noStrike">
                <a:solidFill>
                  <a:srgbClr val="000000"/>
                </a:solidFill>
                <a:latin typeface="Roboto Mono"/>
                <a:ea typeface="Roboto Mono"/>
              </a:rPr>
              <a:t> nearest pivots to the data point, reducing the length of posting lists.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7" name="Google Shape;133;p20"/>
          <p:cNvSpPr/>
          <p:nvPr/>
        </p:nvSpPr>
        <p:spPr>
          <a:xfrm>
            <a:off x="5160600" y="2653560"/>
            <a:ext cx="1453320" cy="21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 Mono"/>
                <a:ea typeface="Roboto Mono"/>
              </a:rPr>
              <a:t>mdp</a:t>
            </a:r>
            <a:br>
              <a:rPr sz="1400"/>
            </a:b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Roboto Mono"/>
                <a:ea typeface="Roboto Mono"/>
              </a:rPr>
              <a:t>Maximum distance of position. We access the part of the posting lists containing positions in [q-mdp, q+mdp],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Roboto Mono"/>
                <a:ea typeface="Roboto Mono"/>
              </a:rPr>
              <a:t>where q is the position of the query.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Application>LibreOffice/7.3.4.2$Linux_X86_64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2022-07-11T11:18:15Z</dcterms:modified>
  <cp:revision>2</cp:revision>
  <dc:subject/>
  <dc:title/>
</cp:coreProperties>
</file>