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15" r:id="rId14"/>
    <p:sldId id="316" r:id="rId15"/>
    <p:sldId id="265" r:id="rId16"/>
    <p:sldId id="268" r:id="rId17"/>
    <p:sldId id="267" r:id="rId18"/>
    <p:sldId id="270" r:id="rId19"/>
    <p:sldId id="266" r:id="rId20"/>
    <p:sldId id="271" r:id="rId21"/>
    <p:sldId id="272" r:id="rId22"/>
    <p:sldId id="273" r:id="rId23"/>
    <p:sldId id="269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74" r:id="rId32"/>
    <p:sldId id="275" r:id="rId33"/>
    <p:sldId id="276" r:id="rId34"/>
    <p:sldId id="278" r:id="rId35"/>
    <p:sldId id="277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6" r:id="rId46"/>
    <p:sldId id="302" r:id="rId47"/>
    <p:sldId id="307" r:id="rId48"/>
    <p:sldId id="308" r:id="rId49"/>
    <p:sldId id="309" r:id="rId50"/>
    <p:sldId id="303" r:id="rId51"/>
    <p:sldId id="304" r:id="rId52"/>
    <p:sldId id="305" r:id="rId53"/>
    <p:sldId id="310" r:id="rId54"/>
    <p:sldId id="311" r:id="rId55"/>
    <p:sldId id="312" r:id="rId56"/>
    <p:sldId id="313" r:id="rId57"/>
    <p:sldId id="314" r:id="rId58"/>
    <p:sldId id="31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458ED-DAE1-0C02-8886-79658BB2400F}" v="30" dt="2023-05-16T20:35:43.463"/>
    <p1510:client id="{80F4EEAB-F855-48E5-9DA8-101AFE301E3F}" v="9" dt="2021-11-05T12:40:1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7336" autoAdjust="0"/>
  </p:normalViewPr>
  <p:slideViewPr>
    <p:cSldViewPr snapToGrid="0">
      <p:cViewPr varScale="1">
        <p:scale>
          <a:sx n="89" d="100"/>
          <a:sy n="89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7" d="100"/>
          <a:sy n="77" d="100"/>
        </p:scale>
        <p:origin x="2322" y="-5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2A59D-FFEE-42AB-BCB6-E3F5B07C0528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DCE01-E175-49B0-BFA7-3DE7E40F0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7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mundo hoje é movido a eletricidade, tudo esta ligado e conectado. Se </a:t>
            </a:r>
            <a:r>
              <a:rPr lang="pt-BR" dirty="0" err="1"/>
              <a:t>ta</a:t>
            </a:r>
            <a:r>
              <a:rPr lang="pt-BR" dirty="0"/>
              <a:t> calor a gente liga o ventilador, se </a:t>
            </a:r>
            <a:r>
              <a:rPr lang="pt-BR" dirty="0" err="1"/>
              <a:t>ta</a:t>
            </a:r>
            <a:r>
              <a:rPr lang="pt-BR" dirty="0"/>
              <a:t> frio, ligamos o aquecedor, pra tomar banho o chuveiro, pra comer o </a:t>
            </a:r>
            <a:r>
              <a:rPr lang="pt-BR" dirty="0" err="1"/>
              <a:t>microondas</a:t>
            </a:r>
            <a:r>
              <a:rPr lang="pt-BR" dirty="0"/>
              <a:t>, enfim... Tudo passa pela eletricidade, não eh mesmo?</a:t>
            </a:r>
          </a:p>
          <a:p>
            <a:r>
              <a:rPr lang="pt-BR" dirty="0"/>
              <a:t>Quando acaba a energia, a gente já fica todo sem saber o que fazer...</a:t>
            </a:r>
          </a:p>
          <a:p>
            <a:r>
              <a:rPr lang="pt-BR" dirty="0"/>
              <a:t>No meu tempo sempre acabava a energia, demorava tanto pra voltar, que quando chegava, a gente gritava de alegria. Porque a energia tirava a gente das trevas, da escuridão...</a:t>
            </a:r>
          </a:p>
          <a:p>
            <a:r>
              <a:rPr lang="pt-BR" dirty="0"/>
              <a:t>Mas o que eh exatamente a eletricidade? </a:t>
            </a:r>
            <a:r>
              <a:rPr lang="pt-BR" dirty="0" err="1"/>
              <a:t>Alguem</a:t>
            </a:r>
            <a:r>
              <a:rPr lang="pt-BR" dirty="0"/>
              <a:t> aqui sabe?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354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poder ligar e desligar uma lâmpada, usamos um interruptor, que eh ligado antes da lâmpada. O interruptor como o próprio nome diz, interrompe a passagem dos </a:t>
            </a:r>
            <a:r>
              <a:rPr lang="pt-BR" dirty="0" err="1"/>
              <a:t>eletrons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mesmo jeito que ligamos uma lâmpada, podemos ligar um led. Led quer dizer Diodo Emissor de Luz. E esse é o esquema, o desenho de como ele funciona.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6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 mesmo jeito que ligamos uma luz, aqui eu </a:t>
            </a:r>
            <a:r>
              <a:rPr lang="pt-BR" dirty="0" err="1"/>
              <a:t>to</a:t>
            </a:r>
            <a:r>
              <a:rPr lang="pt-BR" dirty="0"/>
              <a:t> ligando um led. Aqui os elétrons </a:t>
            </a:r>
            <a:r>
              <a:rPr lang="pt-BR" dirty="0" err="1"/>
              <a:t>vao</a:t>
            </a:r>
            <a:r>
              <a:rPr lang="pt-BR" dirty="0"/>
              <a:t> sair do lado positivo  da bateria, percorrer o led e entrar no lado negativo da bateria, e quando eles passam pelo led, ele </a:t>
            </a:r>
            <a:r>
              <a:rPr lang="pt-BR" dirty="0" err="1"/>
              <a:t>acente</a:t>
            </a:r>
            <a:r>
              <a:rPr lang="pt-BR" dirty="0"/>
              <a:t>. Eh como a luz de casa, onde em vez da bateria temos a tensão que vem do poste. Mas o que eh essa pecinha aqui? Ela eh um resistor. O resistor segura a corrente porque a bateria aqui eh de 3v, e o led de 2v. </a:t>
            </a:r>
            <a:r>
              <a:rPr lang="pt-BR" dirty="0" err="1"/>
              <a:t>Entao</a:t>
            </a:r>
            <a:r>
              <a:rPr lang="pt-BR" dirty="0"/>
              <a:t> se eu não colocar o resistor,  eh o mesmo que ligar um aparelho 110 em 220. Vai queimar.  </a:t>
            </a:r>
          </a:p>
          <a:p>
            <a:r>
              <a:rPr lang="pt-BR" dirty="0"/>
              <a:t>Ai vocês podem pensar: </a:t>
            </a:r>
            <a:r>
              <a:rPr lang="pt-BR" dirty="0" err="1"/>
              <a:t>entao</a:t>
            </a:r>
            <a:r>
              <a:rPr lang="pt-BR" dirty="0"/>
              <a:t> tem que ter um resistor para as lâmpadas de casa?</a:t>
            </a:r>
          </a:p>
          <a:p>
            <a:r>
              <a:rPr lang="pt-BR" dirty="0"/>
              <a:t>Fica a pergunta ai...</a:t>
            </a:r>
          </a:p>
          <a:p>
            <a:r>
              <a:rPr lang="pt-BR" dirty="0"/>
              <a:t>Mas voltando ao circuito aqui, ele vai ficar sempre ligado. Porque não tem aqui um interruptor no meio. Ok?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09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 eu mostrar essa aqui que eh uma protoboard. Ela eh usada para fazer testes em circuitos. Isso porque ela tem esses furinhos, então a gente pode colocar os fios sem ter que soldar, para fazer os circuitos. Depois que estiver testado, ai a gente substitui a protoboard por uma placa de circuito..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8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uma protoboard, as partes das extremidades são usadas para ligar o positivo e o terra. Aqui podemos ligar o s fios e eles </a:t>
            </a:r>
            <a:r>
              <a:rPr lang="pt-BR" dirty="0" err="1"/>
              <a:t>vao</a:t>
            </a:r>
            <a:r>
              <a:rPr lang="pt-BR" dirty="0"/>
              <a:t> fornecer energia em toda a extensão horizontal. E dentro da placa, temos a ligação vertical, onde podemos ligar um dispositivo, em qualquer desses furinhos verdes que </a:t>
            </a:r>
            <a:r>
              <a:rPr lang="pt-BR" dirty="0" err="1"/>
              <a:t>sao</a:t>
            </a:r>
            <a:r>
              <a:rPr lang="pt-BR" dirty="0"/>
              <a:t> ligados entre si também.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80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 oh...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60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temos uma bateria ligando varias lâmpadas led, </a:t>
            </a:r>
            <a:r>
              <a:rPr lang="pt-BR" dirty="0" err="1"/>
              <a:t>entao</a:t>
            </a:r>
            <a:r>
              <a:rPr lang="pt-BR" dirty="0"/>
              <a:t> pegamos o negativo da bateria e ligamos aqui na extremidade. Essa ligação vai funcionar para todos os furos na horizontal. Pegamos o positivo e também ligamos na extremidade. O circuito não pode ficar aberto para funcionar, então vejam... Aqui temos o positivo, que entra em um resistor, passa pelo led, depois entra nesse fio, passa pelo outro led, vai para o outro fio, sai no led, e depois do led passa para esse fio aqui, fechando no negativo.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0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se a gente ligar esse circuito, o led vai queimar.. Porque o led tem apenas 2V e a bateria tem 9V. Para não queimar eu posso colocar um resistor nesse circuito, o resistor vai segurar a corrente.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799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com o resistor, podemos ligar o led que ele não vai queimar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3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como eu coloquei 5 leds em paralelo, e cada um tem 2V, então não precisei colocar o resistor.</a:t>
            </a:r>
          </a:p>
          <a:p>
            <a:r>
              <a:rPr lang="pt-BR" dirty="0"/>
              <a:t>Por isso não precisamos colocar um resistor na lâmpada, porque a tensão da rua eh a mesma que a da </a:t>
            </a:r>
            <a:r>
              <a:rPr lang="pt-BR" dirty="0" err="1"/>
              <a:t>lampada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4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eletricidade é produzida em grandes usinas que podem ser hidrelétricas, térmicas, nucleares, eólicas ou solares</a:t>
            </a:r>
          </a:p>
          <a:p>
            <a:r>
              <a:rPr lang="pt-BR" dirty="0"/>
              <a:t>Dentro dessas hidrelétricas, a agua eh represada, e quando liberada, elas giram enormes turbinas que criam campos magnéticos, cheio de elétrons desordenados. E dentro dessas turbinas, tem </a:t>
            </a:r>
            <a:r>
              <a:rPr lang="pt-BR" dirty="0" err="1"/>
              <a:t>podeorosos</a:t>
            </a:r>
            <a:r>
              <a:rPr lang="pt-BR" dirty="0"/>
              <a:t> </a:t>
            </a:r>
            <a:r>
              <a:rPr lang="pt-BR" dirty="0" err="1"/>
              <a:t>imans</a:t>
            </a:r>
            <a:r>
              <a:rPr lang="pt-BR" dirty="0"/>
              <a:t> que atraem e repelem os elétrons de um lado para outro continuamente, gerando a corrente alternada, pois ela muda o tempo todo de direção.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05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caso tenho que colocar o resistor, porque tenho 9V de tensão, e 6V que eh a soma dos volts dos leds. </a:t>
            </a:r>
          </a:p>
          <a:p>
            <a:r>
              <a:rPr lang="pt-BR" dirty="0" err="1"/>
              <a:t>Tah</a:t>
            </a:r>
            <a:r>
              <a:rPr lang="pt-BR" dirty="0"/>
              <a:t> legal ate aqui? A gente entendeu como ligar leds, e isso eh muito bom</a:t>
            </a:r>
          </a:p>
          <a:p>
            <a:r>
              <a:rPr lang="pt-BR" dirty="0"/>
              <a:t>Mas isso eh muito pouco, o que eu quero agora, eh ligar um led digitando comandos  outro pelo meu computador.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525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começar então pensando o seguinte: quero colocar um led e quero que ele fique piscando. Para fazer o led piscar sem eu ter que ficar ligando e desligando manualmente, eu tenho que colocar essa plaquinha azul aqui, e eh ela que vai controlar as piscadas. Ah e também não tem bateria aqui, porque essa placa eh ligada na saída USB, que tem 5V.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43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vamos colocar um pouco de inteligência aqui pra fazer isso funcionar como queremos.</a:t>
            </a:r>
          </a:p>
          <a:p>
            <a:r>
              <a:rPr lang="pt-BR" dirty="0"/>
              <a:t>Abrimos um código para trabalhar junto com o nosso led.</a:t>
            </a:r>
          </a:p>
          <a:p>
            <a:r>
              <a:rPr lang="pt-BR" dirty="0"/>
              <a:t>Esse código vem junto com a placa Arduino, e basicamente tem 2 métodos aqui: o método setup que serve para eu configurar o ambiente, e o método loop que vai ficar rodando o tempo todo.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3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dentro do setup eu estou informando que esse pino 12 eh um pino de saída, output. Isso informa para a placa que esse pino vai ter uma corrente de 5V. Essa corrente que vai ligar o nosso led. Eh como se eu ligasse na tomada, então vai ter uma corrente elétrica que vai ligar o led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3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aqui dentro do loop, eu informo com esse método </a:t>
            </a:r>
            <a:r>
              <a:rPr lang="pt-BR" dirty="0" err="1"/>
              <a:t>digitalWrite</a:t>
            </a:r>
            <a:r>
              <a:rPr lang="pt-BR" dirty="0"/>
              <a:t>, que a porta 12 tem que estar ligada. </a:t>
            </a:r>
            <a:r>
              <a:rPr lang="pt-BR" dirty="0" err="1"/>
              <a:t>Entao</a:t>
            </a:r>
            <a:r>
              <a:rPr lang="pt-BR" dirty="0"/>
              <a:t> a todo momento ele vai ficar ligando esse led, e voltando para ligar </a:t>
            </a:r>
            <a:r>
              <a:rPr lang="pt-BR" dirty="0" err="1"/>
              <a:t>denovo</a:t>
            </a:r>
            <a:r>
              <a:rPr lang="pt-BR" dirty="0"/>
              <a:t>, porque o loop fica rodando o tempo todo.</a:t>
            </a:r>
          </a:p>
          <a:p>
            <a:r>
              <a:rPr lang="pt-BR" dirty="0"/>
              <a:t>Agora vamos colocar um comando para desligar esse led depois de uns segundos.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73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vejam, ele vai entrar aqui na linha 10, e ligar o pino 12, depois na linha 11 ele espera 3 segundos</a:t>
            </a:r>
          </a:p>
          <a:p>
            <a:r>
              <a:rPr lang="pt-BR" dirty="0"/>
              <a:t>Depois ele desliga o pino12, e espera mais 3 segundos. </a:t>
            </a:r>
          </a:p>
          <a:p>
            <a:r>
              <a:rPr lang="pt-BR" dirty="0"/>
              <a:t>Ai volta pra linha 10 e repete todo o processo. Ele vai ficar fazendo isso o tempo todo, vem na linha 10, liga, espera 3s, apaga, espera 3s, depois liga </a:t>
            </a:r>
            <a:r>
              <a:rPr lang="pt-BR" dirty="0" err="1"/>
              <a:t>denovo</a:t>
            </a:r>
            <a:r>
              <a:rPr lang="pt-BR" dirty="0"/>
              <a:t> e assim por diante.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83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assim, conseguimos fazer com que o led acendesse e apagasse do jeito que queríamos. Ai podemos dizer pra ele ficar mais tempo aceso que apagado, apenas mudando os valores do tempo, dentro do </a:t>
            </a:r>
            <a:r>
              <a:rPr lang="pt-BR" dirty="0" err="1"/>
              <a:t>delay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149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105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fazer então a ligação de alguns leds. </a:t>
            </a:r>
            <a:r>
              <a:rPr lang="pt-BR" dirty="0" err="1"/>
              <a:t>So</a:t>
            </a:r>
            <a:r>
              <a:rPr lang="pt-BR" dirty="0"/>
              <a:t> que em vez de ligar esses leds em uma bateria, vou ligar nessa plaquinha aqui, para poder criar umas interações com eles</a:t>
            </a:r>
          </a:p>
          <a:p>
            <a:r>
              <a:rPr lang="pt-BR" dirty="0"/>
              <a:t>Essa placa tem varias portas, ou soquetes numerados,  onde eu posso ligar aparelhos ou sensores. </a:t>
            </a:r>
          </a:p>
          <a:p>
            <a:r>
              <a:rPr lang="pt-BR" dirty="0"/>
              <a:t>Quando eu ligo por exemplo um led em uma dessas portas, eu tenho que dizer que essa porta eh de saída. </a:t>
            </a:r>
          </a:p>
          <a:p>
            <a:r>
              <a:rPr lang="pt-BR" dirty="0"/>
              <a:t>Porque ai a placa vai ligar essa porta a uma corrente para ligar o led.</a:t>
            </a:r>
          </a:p>
          <a:p>
            <a:r>
              <a:rPr lang="pt-BR" dirty="0"/>
              <a:t>Aqui vejam que eu vou usar as portas 10 – 11 - 12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86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vamos fazer o circuito na protoboard, lembrando que aqui não preciso de uma bateria, porque o Arduino esta ligado a uma porta USB e essa porta tem 5v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4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Entao</a:t>
            </a:r>
            <a:r>
              <a:rPr lang="pt-BR" dirty="0"/>
              <a:t> a eletricidade eh produzida por elétrons, por isso se chama eletricidade. Os geradores criam grandes quantidades de elétrons e os empurram, ai os elétrons acabam se movendo, criando a corrente elétrica.</a:t>
            </a:r>
          </a:p>
          <a:p>
            <a:r>
              <a:rPr lang="pt-BR" dirty="0"/>
              <a:t>Essa forca que empurra os elétrons, eh chamada de </a:t>
            </a:r>
            <a:r>
              <a:rPr lang="pt-BR" dirty="0" err="1"/>
              <a:t>Tensao</a:t>
            </a:r>
            <a:r>
              <a:rPr lang="pt-BR" dirty="0"/>
              <a:t>. A </a:t>
            </a:r>
            <a:r>
              <a:rPr lang="pt-BR" dirty="0" err="1"/>
              <a:t>Tensao</a:t>
            </a:r>
            <a:r>
              <a:rPr lang="pt-BR" dirty="0"/>
              <a:t> </a:t>
            </a:r>
            <a:r>
              <a:rPr lang="pt-BR" dirty="0" err="1"/>
              <a:t>empura</a:t>
            </a:r>
            <a:r>
              <a:rPr lang="pt-BR" dirty="0"/>
              <a:t> os elétrons com uma determinada forca, por isso antigamente se dizia que acabou a forca quando acabava a luz.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424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Entao</a:t>
            </a:r>
            <a:r>
              <a:rPr lang="pt-BR" dirty="0"/>
              <a:t> aqui eu fiz o seguinte, como os leds estão ligados nas portas 10 – 11 e 12, eu posso criar variáveis com os números das portas, assim fica fácil eu saber qual porta eu estou usando. Os nomes das variáveis não podem conter espaços ou acentos, </a:t>
            </a:r>
            <a:r>
              <a:rPr lang="pt-BR" dirty="0" err="1"/>
              <a:t>tah</a:t>
            </a:r>
            <a:r>
              <a:rPr lang="pt-BR" dirty="0"/>
              <a:t>?</a:t>
            </a:r>
          </a:p>
          <a:p>
            <a:r>
              <a:rPr lang="pt-BR" dirty="0"/>
              <a:t>Criei aqui também mais duas variáveis que </a:t>
            </a:r>
            <a:r>
              <a:rPr lang="pt-BR" dirty="0" err="1"/>
              <a:t>jaja</a:t>
            </a:r>
            <a:r>
              <a:rPr lang="pt-BR" dirty="0"/>
              <a:t> eu explico pra que serve.</a:t>
            </a:r>
          </a:p>
          <a:p>
            <a:r>
              <a:rPr lang="pt-BR" dirty="0"/>
              <a:t>Essa placa vem com dois métodos, um chamado setup, e outro chamado loop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15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Dentro das chaves temos tudo que o método vai fazer, E basicamente o método setup vai conter tudo que é configuração. E o método loop vai ficar rodando o tempo todo.</a:t>
            </a:r>
          </a:p>
          <a:p>
            <a:r>
              <a:rPr lang="pt-BR" dirty="0"/>
              <a:t>Por isso eu coloquei dentro do setup um comando para dizer que cada um dos leds tem que ser configurado como porta de saída, para que a placa deixe passar a corrente que vai ligar cada um dos leds.</a:t>
            </a:r>
          </a:p>
          <a:p>
            <a:r>
              <a:rPr lang="pt-BR" dirty="0" err="1"/>
              <a:t>Tambem</a:t>
            </a:r>
            <a:r>
              <a:rPr lang="pt-BR" dirty="0"/>
              <a:t> chamei um método chamado </a:t>
            </a:r>
            <a:r>
              <a:rPr lang="pt-BR" dirty="0" err="1"/>
              <a:t>begin</a:t>
            </a:r>
            <a:r>
              <a:rPr lang="pt-BR" dirty="0"/>
              <a:t>, que vai configurar a velocidade do teclado do computador com a velocidade da placa, para ela poder se comunicar com o teclado.</a:t>
            </a:r>
          </a:p>
          <a:p>
            <a:r>
              <a:rPr lang="pt-BR" dirty="0"/>
              <a:t>A ideia eh eu digitar um numero e ele acender o led correspondente a ele. Agora não quero que o led fique acendendo e apagando, eu quero digitar no computador quando quiser acender ou quando quiser apagar ok?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66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27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86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começar puxando uma placa Arduino, uma protoboard três leds e três resistores.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937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virar as pecas par aficar mais fácil trabalhar com elas. Depois vamos montar na protoboard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54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começar colocando os resistores, deixando um espaço entre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43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Porque isso? Para poder passar a corrente pelos furinhos. E reparem que o resistor </a:t>
            </a:r>
            <a:r>
              <a:rPr lang="pt-BR" dirty="0" err="1"/>
              <a:t>ta</a:t>
            </a:r>
            <a:r>
              <a:rPr lang="pt-BR" dirty="0"/>
              <a:t> pegando as duas partes de cima e de baixo da placa, dessa forma os dois conjuntos estão interligados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012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0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dar duplos cliques no fio, criando nos que podem ser usados para arrumar os fios..</a:t>
            </a:r>
          </a:p>
          <a:p>
            <a:r>
              <a:rPr lang="pt-BR" dirty="0"/>
              <a:t>Agora ligamos o fio terra, normalmente ele eh preto. Percebam que quando ligo o fio terra, ele vai ligar todos os furinhos na frente dele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56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dentro de uma pilha, ou de uma bateria, os elétrons estão separados, de um lado ficam os positivos, e de outro os negativos. E os elétrons tendem a sair do lugar que tem mais elétrons para o lugar que tem menos elétrons, por isso eles andam sempre na mesma direção e por isso produzem a corrente continua.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1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como pode ficar. Vejam que posso pegar qualquer linha aqui na horizontal ou também do lado do resistor, posso grudar nele ou em qualquer furinho na mesma direção.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85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jeito aqui eh o mais indicado pois ele economiza fio. Mas lembrando que eles não precisam ficar na mesma direção aqui na vertical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752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nosso circuito esta pronto, vamos ver por onde a corrente vai percorrer para cada um dos leds. Sai aqui do aterra, passa para a placa, aqui ela percorre o fio preto, passa pelo resistor, o resistor </a:t>
            </a:r>
            <a:r>
              <a:rPr lang="pt-BR" dirty="0" err="1"/>
              <a:t>ta</a:t>
            </a:r>
            <a:r>
              <a:rPr lang="pt-BR" dirty="0"/>
              <a:t> ligado também com a parte de cima da placa, ai percorre a placa ate o led passa por ele e retorna pelo positivo, indo para a porta onde o led </a:t>
            </a:r>
            <a:r>
              <a:rPr lang="pt-BR" dirty="0" err="1"/>
              <a:t>ta</a:t>
            </a:r>
            <a:r>
              <a:rPr lang="pt-BR" dirty="0"/>
              <a:t> ligado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12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já vai vir com um código aqui, lembrando que o setup eh onde eu configuro os leds e o loop eh o que vai ficar rodando o tempo todo.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70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SETUP VAMOS INFORMAR QUE SE TRATA DE UMA PORTA DE SAIDA, ONDE VAI SAIR CORRENTE</a:t>
            </a:r>
          </a:p>
          <a:p>
            <a:r>
              <a:rPr lang="pt-BR" dirty="0"/>
              <a:t>E NO LOOP VAMOS LIGAR OS LEDS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7499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41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que esta testado, nosso </a:t>
            </a:r>
            <a:r>
              <a:rPr lang="pt-BR" dirty="0" err="1"/>
              <a:t>cirquito</a:t>
            </a:r>
            <a:r>
              <a:rPr lang="pt-BR" dirty="0"/>
              <a:t> esta funcionando porque os leds estão ligando, vamos </a:t>
            </a:r>
            <a:r>
              <a:rPr lang="pt-BR" dirty="0" err="1"/>
              <a:t>so</a:t>
            </a:r>
            <a:r>
              <a:rPr lang="pt-BR" dirty="0"/>
              <a:t> fazer a programação para eles ligarem a partir de um comando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597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064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coisa que eu </a:t>
            </a:r>
            <a:r>
              <a:rPr lang="pt-BR" dirty="0" err="1"/>
              <a:t>faco</a:t>
            </a:r>
            <a:r>
              <a:rPr lang="pt-BR" dirty="0"/>
              <a:t> eh ver se alguma coisa foi digitada. Dai o programa </a:t>
            </a:r>
            <a:r>
              <a:rPr lang="pt-BR" dirty="0" err="1"/>
              <a:t>so</a:t>
            </a:r>
            <a:r>
              <a:rPr lang="pt-BR" dirty="0"/>
              <a:t> vai ligar os leds se eu digitar aqueles números.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373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Pra terminar, vou mudar as cores dos leds, e também nomear cada um deles pra ficar mais fácil de ver no código</a:t>
            </a:r>
          </a:p>
          <a:p>
            <a:r>
              <a:rPr lang="pt-BR" dirty="0"/>
              <a:t>Mudei para vermelho branco e laranja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8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corrente alternada eh mais fácil de ser transportada, por isso usamos ela em casa, pois ela eh produzida sempre muito longe, e tem que ser transportada ate a nossa casa através de linhas de transmissão. E a corrente continua, usamos em carros, brinquedos, celulares pois quem produz essa energia eh a bateria que fica pertinho.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076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874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7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pra terminar, gostaria de apresentar esse que eh o inventor da pilha, o conde Alessandro Volta. Alessandro Volta, alunos, alunos, Alessandro Volta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Por isso a tensão que medimos em uma corrente elétrica eh dada em Volts, por causa do nome dele.</a:t>
            </a:r>
          </a:p>
          <a:p>
            <a:r>
              <a:rPr lang="pt-BR" dirty="0"/>
              <a:t>Quando eu Fabio Claret inventar alguma coisa legal, poderá ser medida em </a:t>
            </a:r>
            <a:r>
              <a:rPr lang="pt-BR" dirty="0" err="1"/>
              <a:t>Clarets</a:t>
            </a:r>
            <a:r>
              <a:rPr lang="pt-BR" dirty="0"/>
              <a:t>, chique ne? </a:t>
            </a:r>
          </a:p>
          <a:p>
            <a:r>
              <a:rPr lang="pt-BR" dirty="0"/>
              <a:t>A pilha foi inventada no ano de 1700, e permanece praticamente a mesma desde então.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energia produzida na usina chega na nossa casa através de linhas de transmissão. 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53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poste de casa chegam normalmente 3 fios. Cada um dos fios externos tem uma </a:t>
            </a:r>
            <a:r>
              <a:rPr lang="pt-BR" dirty="0" err="1"/>
              <a:t>tencao</a:t>
            </a:r>
            <a:r>
              <a:rPr lang="pt-BR" dirty="0"/>
              <a:t> de 110V</a:t>
            </a:r>
          </a:p>
          <a:p>
            <a:r>
              <a:rPr lang="pt-BR" dirty="0"/>
              <a:t>E o do meio eh o famoso fio terra. </a:t>
            </a:r>
            <a:r>
              <a:rPr lang="pt-BR" dirty="0" err="1"/>
              <a:t>Entao</a:t>
            </a:r>
            <a:r>
              <a:rPr lang="pt-BR" dirty="0"/>
              <a:t> se eu quero ligar um chuveiro 220v, eu ligo as duas fazes de 110 e </a:t>
            </a:r>
            <a:r>
              <a:rPr lang="pt-BR" dirty="0" err="1"/>
              <a:t>faco</a:t>
            </a:r>
            <a:r>
              <a:rPr lang="pt-BR" dirty="0"/>
              <a:t> o 220.</a:t>
            </a:r>
          </a:p>
          <a:p>
            <a:r>
              <a:rPr lang="pt-BR" dirty="0"/>
              <a:t>A lâmpada normalmente eh 110v, então eu uso uma fase de 110 e um terra.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4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Entao</a:t>
            </a:r>
            <a:r>
              <a:rPr lang="pt-BR" dirty="0"/>
              <a:t> eu ligo uma fase num lado da lâmpada e o neutro no outro lado. Mas se fizer isso, a luz vai ficar sempre acesa, por isso no meio do caminho a gente coloca o interruptor de energia, para acender e apagar a luz quando quereremos.</a:t>
            </a:r>
          </a:p>
          <a:p>
            <a:r>
              <a:rPr lang="pt-BR" dirty="0"/>
              <a:t>Dessa forma a gente controla quando quer acender a luz, liga o interruptor. E quando quer apagar a luz, a gente desliga o interruptor. </a:t>
            </a:r>
          </a:p>
          <a:p>
            <a:r>
              <a:rPr lang="pt-BR" dirty="0" err="1"/>
              <a:t>Facil</a:t>
            </a:r>
            <a:r>
              <a:rPr lang="pt-BR" dirty="0"/>
              <a:t> ne? Mas e se eu quiser fazer mais do que isso? E se eu quiser que a luz acenda e apague ao toque de uma palma, ou com a minha voz, ou ainda pelo celular, mesmo que eu esteja do outro lado do mundo? Isso eh possível? Sim, eh bem </a:t>
            </a:r>
            <a:r>
              <a:rPr lang="pt-BR" dirty="0" err="1"/>
              <a:t>possivel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DCE01-E175-49B0-BFA7-3DE7E40F03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198D-2B04-4756-85EE-552AB47E1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no país das energias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FD3F8-B96B-4CBC-AAB3-E09C68632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fantástico mundo da eletricidade</a:t>
            </a:r>
          </a:p>
        </p:txBody>
      </p:sp>
    </p:spTree>
    <p:extLst>
      <p:ext uri="{BB962C8B-B14F-4D97-AF65-F5344CB8AC3E}">
        <p14:creationId xmlns:p14="http://schemas.microsoft.com/office/powerpoint/2010/main" val="229374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B525-B968-46F3-B1EE-AE375D58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ACD76-99DC-4FBF-9458-CC717CC8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235815-1F9B-4A59-B069-3FA025AB0761}"/>
              </a:ext>
            </a:extLst>
          </p:cNvPr>
          <p:cNvSpPr txBox="1"/>
          <p:nvPr/>
        </p:nvSpPr>
        <p:spPr>
          <a:xfrm>
            <a:off x="3036498" y="3248647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https://www.youtube.com/watch?v=1fdEgkVaNdY</a:t>
            </a:r>
          </a:p>
        </p:txBody>
      </p:sp>
      <p:pic>
        <p:nvPicPr>
          <p:cNvPr id="1026" name="Picture 2" descr="Como Instalar Interruptor de Luz – Boreal LED">
            <a:extLst>
              <a:ext uri="{FF2B5EF4-FFF2-40B4-BE49-F238E27FC236}">
                <a16:creationId xmlns:a16="http://schemas.microsoft.com/office/drawing/2014/main" id="{3847E6C2-34FB-4D12-B2B4-13930F92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85" y="62741"/>
            <a:ext cx="9282023" cy="66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2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9EF0-5291-4BEE-A736-A465DB99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BAC96-A743-4F63-92DA-5F2C210F1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Pakéquis: Como ligar um LED - calculadora">
            <a:extLst>
              <a:ext uri="{FF2B5EF4-FFF2-40B4-BE49-F238E27FC236}">
                <a16:creationId xmlns:a16="http://schemas.microsoft.com/office/drawing/2014/main" id="{6054DB9E-F5C0-4BD4-96A8-E42FAC57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571500"/>
            <a:ext cx="94583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67FB3-91DE-485B-8F46-DC58E7FA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4DAB8-8223-42FC-928D-DE0D0C5D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1A22D7-CE94-411C-A41D-5834F0B28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14368" r="25739" b="4309"/>
          <a:stretch/>
        </p:blipFill>
        <p:spPr>
          <a:xfrm rot="5400000">
            <a:off x="3572569" y="-1812641"/>
            <a:ext cx="5172683" cy="100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B1F8A-C896-4D7D-A4CA-5A9B8A38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2D8D4-A075-431E-A235-CAD23FE1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6" name="Picture 2" descr="Protoboard 400 Pontos">
            <a:extLst>
              <a:ext uri="{FF2B5EF4-FFF2-40B4-BE49-F238E27FC236}">
                <a16:creationId xmlns:a16="http://schemas.microsoft.com/office/drawing/2014/main" id="{97589855-E00B-49A6-AFE7-6252764C7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22381" r="5793" b="17856"/>
          <a:stretch/>
        </p:blipFill>
        <p:spPr bwMode="auto">
          <a:xfrm>
            <a:off x="1" y="-83192"/>
            <a:ext cx="12191999" cy="702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9F2B2-8554-4464-9C01-8093AF2C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8F59-58B2-4D72-96BD-2F02E40F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6" name="Picture 6" descr="Aprendendo a usar a Protoboard: ESP32-cam e FTDI - Laboratorio de Garagem  (arduino, eletrônica, robotica, hacking)">
            <a:extLst>
              <a:ext uri="{FF2B5EF4-FFF2-40B4-BE49-F238E27FC236}">
                <a16:creationId xmlns:a16="http://schemas.microsoft.com/office/drawing/2014/main" id="{A1532D1E-8965-44DA-9F42-E9AEC8B0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918EC57-CD32-4323-B239-8FD5CF97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41BA5E3-0F75-4D9C-93B1-9AAD55EC518D}"/>
              </a:ext>
            </a:extLst>
          </p:cNvPr>
          <p:cNvSpPr/>
          <p:nvPr/>
        </p:nvSpPr>
        <p:spPr>
          <a:xfrm>
            <a:off x="983412" y="5990998"/>
            <a:ext cx="5551756" cy="18728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B201CF-5A33-4CB5-816B-81E2D2BC40D9}"/>
              </a:ext>
            </a:extLst>
          </p:cNvPr>
          <p:cNvSpPr/>
          <p:nvPr/>
        </p:nvSpPr>
        <p:spPr>
          <a:xfrm rot="5400000">
            <a:off x="921258" y="4433145"/>
            <a:ext cx="942880" cy="162966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E782C1-8D71-4F05-B783-FD158069FFEA}"/>
              </a:ext>
            </a:extLst>
          </p:cNvPr>
          <p:cNvSpPr/>
          <p:nvPr/>
        </p:nvSpPr>
        <p:spPr>
          <a:xfrm>
            <a:off x="724620" y="6296661"/>
            <a:ext cx="5832996" cy="187288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D1BEB-4A69-4222-BE87-F55D763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96D15-9B5F-4536-9B9F-24F8D116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20" name="Picture 4" descr="Teste 02 - Leds ligados em série e em paralelo - Squids Arduino">
            <a:extLst>
              <a:ext uri="{FF2B5EF4-FFF2-40B4-BE49-F238E27FC236}">
                <a16:creationId xmlns:a16="http://schemas.microsoft.com/office/drawing/2014/main" id="{8738E2C9-1CF1-457C-8A2D-6185A7A4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4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178255-F383-45C1-9463-FF5F4329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487" y="1296988"/>
            <a:ext cx="11075269" cy="4271962"/>
          </a:xfrm>
        </p:spPr>
      </p:pic>
    </p:spTree>
    <p:extLst>
      <p:ext uri="{BB962C8B-B14F-4D97-AF65-F5344CB8AC3E}">
        <p14:creationId xmlns:p14="http://schemas.microsoft.com/office/powerpoint/2010/main" val="158265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A58BB-01F5-4765-B6A3-0C25FC1D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AEECEB-F88A-4480-A9DD-C6D0E84C9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714" y="1445155"/>
            <a:ext cx="10665397" cy="3975628"/>
          </a:xfrm>
        </p:spPr>
      </p:pic>
    </p:spTree>
    <p:extLst>
      <p:ext uri="{BB962C8B-B14F-4D97-AF65-F5344CB8AC3E}">
        <p14:creationId xmlns:p14="http://schemas.microsoft.com/office/powerpoint/2010/main" val="188720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8651F-6EAE-4479-884E-F51422DB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8EC3009-2288-4361-879F-59080D75C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191" y="1484332"/>
            <a:ext cx="10544443" cy="3886689"/>
          </a:xfrm>
        </p:spPr>
      </p:pic>
    </p:spTree>
    <p:extLst>
      <p:ext uri="{BB962C8B-B14F-4D97-AF65-F5344CB8AC3E}">
        <p14:creationId xmlns:p14="http://schemas.microsoft.com/office/powerpoint/2010/main" val="166507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0F08C-3AAD-4916-A4BF-544064EF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572EA-170A-4F15-B93C-3E633708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EA833-9B4E-47DF-9277-2C1B8A1C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17" y="634847"/>
            <a:ext cx="7773988" cy="52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7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32A743-A0EE-45E0-A565-C191C422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Circuito com 3 leds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F81A2A-3F94-421E-80F7-E4FD5482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29BDE5-EC3D-4572-B397-63FF9FFB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0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DB5A1-105B-4F4E-9DD7-38D142A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8006607-FA75-4856-A69D-144EEE6B3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0500" y="618518"/>
            <a:ext cx="9027823" cy="5999257"/>
          </a:xfrm>
        </p:spPr>
      </p:pic>
    </p:spTree>
    <p:extLst>
      <p:ext uri="{BB962C8B-B14F-4D97-AF65-F5344CB8AC3E}">
        <p14:creationId xmlns:p14="http://schemas.microsoft.com/office/powerpoint/2010/main" val="164993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42C83-3E77-472A-904D-006B8255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2B1D15-E671-4602-8FD3-C098F18C3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734292"/>
            <a:ext cx="9905998" cy="5653968"/>
          </a:xfrm>
        </p:spPr>
      </p:pic>
    </p:spTree>
    <p:extLst>
      <p:ext uri="{BB962C8B-B14F-4D97-AF65-F5344CB8AC3E}">
        <p14:creationId xmlns:p14="http://schemas.microsoft.com/office/powerpoint/2010/main" val="203129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0FD6A-CC3E-487E-AE7A-FA65490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BB606-65DF-436A-B05E-6F5A743E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F6AC6C-BC57-4ADB-97DC-60F40CC0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1658143"/>
            <a:ext cx="1081264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76DF-3BE6-42BC-B7CD-CDFF4E96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AAFDCE-15F9-4F7F-8DD8-D4DCBCC7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150" y="1764578"/>
            <a:ext cx="9885261" cy="4142394"/>
          </a:xfrm>
        </p:spPr>
      </p:pic>
    </p:spTree>
    <p:extLst>
      <p:ext uri="{BB962C8B-B14F-4D97-AF65-F5344CB8AC3E}">
        <p14:creationId xmlns:p14="http://schemas.microsoft.com/office/powerpoint/2010/main" val="249393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CFD41-1F36-4B20-B68F-A018C378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DF3E9-94B0-475C-9807-EB3421AC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60A560-779D-4240-8D30-074141F7E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71"/>
          <a:stretch/>
        </p:blipFill>
        <p:spPr>
          <a:xfrm>
            <a:off x="665050" y="1693632"/>
            <a:ext cx="10858722" cy="34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6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6868BC-4A5A-4208-8E26-8E7FDB679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04" y="1137621"/>
            <a:ext cx="4846549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F449FC-1FB7-4111-8A34-B14B1941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498475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 </a:t>
            </a:r>
            <a:r>
              <a:rPr lang="en-US" sz="1800" dirty="0" err="1">
                <a:solidFill>
                  <a:srgbClr val="FFFFFF"/>
                </a:solidFill>
              </a:rPr>
              <a:t>gente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tambem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dar</a:t>
            </a:r>
            <a:r>
              <a:rPr lang="en-US" sz="1800" dirty="0">
                <a:solidFill>
                  <a:srgbClr val="FFFFFF"/>
                </a:solidFill>
              </a:rPr>
              <a:t> um </a:t>
            </a:r>
            <a:r>
              <a:rPr lang="en-US" sz="1800" dirty="0" err="1">
                <a:solidFill>
                  <a:srgbClr val="FFFFFF"/>
                </a:solidFill>
              </a:rPr>
              <a:t>nome</a:t>
            </a:r>
            <a:r>
              <a:rPr lang="en-US" sz="1800" dirty="0">
                <a:solidFill>
                  <a:srgbClr val="FFFFFF"/>
                </a:solidFill>
              </a:rPr>
              <a:t> para </a:t>
            </a:r>
            <a:r>
              <a:rPr lang="en-US" sz="1800" dirty="0" err="1">
                <a:solidFill>
                  <a:srgbClr val="FFFFFF"/>
                </a:solidFill>
              </a:rPr>
              <a:t>esses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valores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tipo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criar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variavel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chamada</a:t>
            </a:r>
            <a:r>
              <a:rPr lang="en-US" sz="1800" dirty="0">
                <a:solidFill>
                  <a:srgbClr val="FFFFFF"/>
                </a:solidFill>
              </a:rPr>
              <a:t> tempo e </a:t>
            </a:r>
            <a:r>
              <a:rPr lang="en-US" sz="1800" dirty="0" err="1">
                <a:solidFill>
                  <a:srgbClr val="FFFFFF"/>
                </a:solidFill>
              </a:rPr>
              <a:t>atribuir</a:t>
            </a:r>
            <a:r>
              <a:rPr lang="en-US" sz="1800" dirty="0">
                <a:solidFill>
                  <a:srgbClr val="FFFFFF"/>
                </a:solidFill>
              </a:rPr>
              <a:t> um valor </a:t>
            </a:r>
            <a:r>
              <a:rPr lang="en-US" sz="1800" dirty="0" err="1">
                <a:solidFill>
                  <a:srgbClr val="FFFFFF"/>
                </a:solidFill>
              </a:rPr>
              <a:t>pra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ela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Ou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vez</a:t>
            </a:r>
            <a:r>
              <a:rPr lang="en-US" sz="1800" dirty="0">
                <a:solidFill>
                  <a:srgbClr val="FFFFFF"/>
                </a:solidFill>
              </a:rPr>
              <a:t> de chamar a porta 12, a </a:t>
            </a:r>
            <a:r>
              <a:rPr lang="en-US" sz="1800" dirty="0" err="1">
                <a:solidFill>
                  <a:srgbClr val="FFFFFF"/>
                </a:solidFill>
              </a:rPr>
              <a:t>gente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pode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criar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variavel</a:t>
            </a:r>
            <a:r>
              <a:rPr lang="en-US" sz="1800" dirty="0">
                <a:solidFill>
                  <a:srgbClr val="FFFFFF"/>
                </a:solidFill>
              </a:rPr>
              <a:t> com o </a:t>
            </a:r>
            <a:r>
              <a:rPr lang="en-US" sz="1800" dirty="0" err="1">
                <a:solidFill>
                  <a:srgbClr val="FFFFFF"/>
                </a:solidFill>
              </a:rPr>
              <a:t>numero</a:t>
            </a:r>
            <a:r>
              <a:rPr lang="en-US" sz="1800" dirty="0">
                <a:solidFill>
                  <a:srgbClr val="FFFFFF"/>
                </a:solidFill>
              </a:rPr>
              <a:t> 12, </a:t>
            </a:r>
            <a:r>
              <a:rPr lang="en-US" sz="1800" dirty="0" err="1">
                <a:solidFill>
                  <a:srgbClr val="FFFFFF"/>
                </a:solidFill>
              </a:rPr>
              <a:t>assim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fica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mais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facil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lembrar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Aqui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criei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uma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variavel</a:t>
            </a:r>
            <a:r>
              <a:rPr lang="en-US" sz="1800" dirty="0">
                <a:solidFill>
                  <a:srgbClr val="FFFFFF"/>
                </a:solidFill>
              </a:rPr>
              <a:t> led com o </a:t>
            </a:r>
            <a:r>
              <a:rPr lang="en-US" sz="1800" dirty="0" err="1">
                <a:solidFill>
                  <a:srgbClr val="FFFFFF"/>
                </a:solidFill>
              </a:rPr>
              <a:t>numero</a:t>
            </a:r>
            <a:r>
              <a:rPr lang="en-US" sz="1800" dirty="0">
                <a:solidFill>
                  <a:srgbClr val="FFFFFF"/>
                </a:solidFill>
              </a:rPr>
              <a:t> da porta</a:t>
            </a:r>
          </a:p>
        </p:txBody>
      </p:sp>
    </p:spTree>
    <p:extLst>
      <p:ext uri="{BB962C8B-B14F-4D97-AF65-F5344CB8AC3E}">
        <p14:creationId xmlns:p14="http://schemas.microsoft.com/office/powerpoint/2010/main" val="282163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E2E705-3198-4F37-90E0-E55265CE2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150128"/>
            <a:ext cx="4635583" cy="45618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B90DF-A927-4806-908F-4576FBAA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Aqui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criei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variavel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chamada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ligado</a:t>
            </a:r>
            <a:r>
              <a:rPr lang="en-US" dirty="0">
                <a:solidFill>
                  <a:srgbClr val="FFFFFF"/>
                </a:solidFill>
              </a:rPr>
              <a:t> com valor de 3000</a:t>
            </a:r>
          </a:p>
          <a:p>
            <a:r>
              <a:rPr lang="en-US" dirty="0">
                <a:solidFill>
                  <a:srgbClr val="FFFFFF"/>
                </a:solidFill>
              </a:rPr>
              <a:t>E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variavel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chamada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desligado</a:t>
            </a:r>
            <a:r>
              <a:rPr lang="en-US" dirty="0">
                <a:solidFill>
                  <a:srgbClr val="FFFFFF"/>
                </a:solidFill>
              </a:rPr>
              <a:t> com valor de 1000</a:t>
            </a:r>
          </a:p>
          <a:p>
            <a:r>
              <a:rPr lang="en-US" dirty="0">
                <a:solidFill>
                  <a:srgbClr val="FFFFFF"/>
                </a:solidFill>
              </a:rPr>
              <a:t>Agora o led </a:t>
            </a:r>
            <a:r>
              <a:rPr lang="en-US" dirty="0" err="1">
                <a:solidFill>
                  <a:srgbClr val="FFFFFF"/>
                </a:solidFill>
              </a:rPr>
              <a:t>vai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ficar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tempo </a:t>
            </a:r>
            <a:r>
              <a:rPr lang="en-US" dirty="0" err="1">
                <a:solidFill>
                  <a:srgbClr val="FFFFFF"/>
                </a:solidFill>
              </a:rPr>
              <a:t>ligado</a:t>
            </a:r>
            <a:r>
              <a:rPr lang="en-US" dirty="0">
                <a:solidFill>
                  <a:srgbClr val="FFFFFF"/>
                </a:solidFill>
              </a:rPr>
              <a:t> do que </a:t>
            </a:r>
            <a:r>
              <a:rPr lang="en-US" dirty="0" err="1">
                <a:solidFill>
                  <a:srgbClr val="FFFFFF"/>
                </a:solidFill>
              </a:rPr>
              <a:t>desligado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02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31EA-5CC2-42AB-B853-E89F5ECC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9D1D9-7512-43CD-A382-7280861C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19243E-26A9-4B95-8628-8CFBBC20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519" b="-593"/>
          <a:stretch/>
        </p:blipFill>
        <p:spPr>
          <a:xfrm rot="5400000">
            <a:off x="2667717" y="-794968"/>
            <a:ext cx="6853388" cy="84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31EA-5CC2-42AB-B853-E89F5ECC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9D1D9-7512-43CD-A382-7280861C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19243E-26A9-4B95-8628-8CFBBC20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05" y="615668"/>
            <a:ext cx="9871005" cy="56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7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8A4AE-A9C7-4FD1-B08B-8AA8B0DC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34B9B9-78C9-4F85-9AFD-276663FFF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57" y="273987"/>
            <a:ext cx="4963886" cy="63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17BEA-326C-4C29-B482-E1C726B9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7EBC8-2ADC-4EAC-85DB-257CF4F7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3EB77F-A538-4C84-BB4F-3153BF2A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1" y="961680"/>
            <a:ext cx="10983858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67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17BEA-326C-4C29-B482-E1C726B9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7EBC8-2ADC-4EAC-85DB-257CF4F7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3EB77F-A538-4C84-BB4F-3153BF2A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1" y="961680"/>
            <a:ext cx="10983858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25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27E581-DEAA-41D0-B40C-893A2AC39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265475"/>
            <a:ext cx="4635583" cy="233111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1E6D-E7CC-48C3-97D4-DAA32701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806451"/>
            <a:ext cx="4747087" cy="498475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Como eu vou digitar no teclado quando quiser ligar um led, tenho que ajustar a velocidade do computador com a da placa que eh bem menor, então aqui estou dizendo pro computador: Vai na manha que eu </a:t>
            </a:r>
            <a:r>
              <a:rPr lang="pt-BR" dirty="0" err="1">
                <a:solidFill>
                  <a:srgbClr val="FFFFFF"/>
                </a:solidFill>
              </a:rPr>
              <a:t>so</a:t>
            </a:r>
            <a:r>
              <a:rPr lang="pt-BR" dirty="0">
                <a:solidFill>
                  <a:srgbClr val="FFFFFF"/>
                </a:solidFill>
              </a:rPr>
              <a:t> consigo ler ate a velocidade de 9600 ok?</a:t>
            </a:r>
          </a:p>
        </p:txBody>
      </p:sp>
    </p:spTree>
    <p:extLst>
      <p:ext uri="{BB962C8B-B14F-4D97-AF65-F5344CB8AC3E}">
        <p14:creationId xmlns:p14="http://schemas.microsoft.com/office/powerpoint/2010/main" val="1684897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12021-C405-4635-8E16-64BF92E7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F6E6E-ED39-414C-BD88-8313B629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 a gente sabe como funciona, vamos ver na pratica aqui e agora como fazer. </a:t>
            </a:r>
          </a:p>
          <a:p>
            <a:r>
              <a:rPr lang="pt-BR" dirty="0"/>
              <a:t>Para isso vamos acessar o site do TINKERCAD, e temos que entrar com uma conta ou abrir uma. </a:t>
            </a:r>
          </a:p>
        </p:txBody>
      </p:sp>
    </p:spTree>
    <p:extLst>
      <p:ext uri="{BB962C8B-B14F-4D97-AF65-F5344CB8AC3E}">
        <p14:creationId xmlns:p14="http://schemas.microsoft.com/office/powerpoint/2010/main" val="2944939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F7A6B-F19C-4ADF-805C-3087AC1C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C63EE-9F73-4BD9-AC44-79875D22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10B84-8952-419B-BDD8-C77804A28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618518"/>
            <a:ext cx="9939410" cy="53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6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A2F59-AECF-4F55-9331-8FDE2DD4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00D100-444D-4FCF-8438-C5C642382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618518"/>
            <a:ext cx="10066762" cy="5620964"/>
          </a:xfrm>
        </p:spPr>
      </p:pic>
    </p:spTree>
    <p:extLst>
      <p:ext uri="{BB962C8B-B14F-4D97-AF65-F5344CB8AC3E}">
        <p14:creationId xmlns:p14="http://schemas.microsoft.com/office/powerpoint/2010/main" val="3833350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886845-33F3-487E-9624-0136784C0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394060"/>
            <a:ext cx="6112382" cy="406441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0A835A-907A-4E3B-9AB5-A666ED3E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498475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Vamos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comecar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colocando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os</a:t>
            </a:r>
            <a:r>
              <a:rPr lang="en-US" sz="3600" dirty="0">
                <a:solidFill>
                  <a:srgbClr val="FFFFFF"/>
                </a:solidFill>
              </a:rPr>
              <a:t> resistors, </a:t>
            </a:r>
            <a:r>
              <a:rPr lang="en-US" sz="3600" dirty="0" err="1">
                <a:solidFill>
                  <a:srgbClr val="FFFFFF"/>
                </a:solidFill>
              </a:rPr>
              <a:t>deixando</a:t>
            </a:r>
            <a:r>
              <a:rPr lang="en-US" sz="3600" dirty="0">
                <a:solidFill>
                  <a:srgbClr val="FFFFFF"/>
                </a:solidFill>
              </a:rPr>
              <a:t> um </a:t>
            </a:r>
            <a:r>
              <a:rPr lang="en-US" sz="3600" dirty="0" err="1">
                <a:solidFill>
                  <a:srgbClr val="FFFFFF"/>
                </a:solidFill>
              </a:rPr>
              <a:t>espaço</a:t>
            </a:r>
            <a:r>
              <a:rPr lang="en-US" sz="3600" dirty="0">
                <a:solidFill>
                  <a:srgbClr val="FFFFFF"/>
                </a:solidFill>
              </a:rPr>
              <a:t> entre </a:t>
            </a:r>
            <a:r>
              <a:rPr lang="en-US" sz="3600" dirty="0" err="1">
                <a:solidFill>
                  <a:srgbClr val="FFFFFF"/>
                </a:solidFill>
              </a:rPr>
              <a:t>eles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6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97DA67C-9F5D-4B4E-B72A-2B451C56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70624"/>
            <a:ext cx="6112382" cy="39112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41F8A-4DE2-49B6-86C0-D2977E8B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Agora vamos colocar os leds, tomando o cuidado de colocar os polos negativos (aquela perninha reta) na mesma direção do </a:t>
            </a:r>
            <a:r>
              <a:rPr lang="pt-BR" sz="1800">
                <a:solidFill>
                  <a:srgbClr val="FFFFFF"/>
                </a:solidFill>
              </a:rPr>
              <a:t>resitor</a:t>
            </a:r>
            <a:r>
              <a:rPr lang="pt-BR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2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78D5D7-9A1E-444F-A829-79424E81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pt-BR" sz="2800" dirty="0">
              <a:solidFill>
                <a:srgbClr val="FFFFFF"/>
              </a:solidFill>
            </a:endParaRPr>
          </a:p>
        </p:txBody>
      </p:sp>
      <p:sp useBgFill="1">
        <p:nvSpPr>
          <p:cNvPr id="1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3940AE-CCAE-4EDF-AC48-ECCF797E6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753102"/>
            <a:ext cx="6112382" cy="33463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6EA8D6-B51A-4DB0-898E-1B281B8A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Escolhemos as cores para ligar os leds na placa, nas portas   10, 11e 12 </a:t>
            </a:r>
          </a:p>
        </p:txBody>
      </p:sp>
    </p:spTree>
    <p:extLst>
      <p:ext uri="{BB962C8B-B14F-4D97-AF65-F5344CB8AC3E}">
        <p14:creationId xmlns:p14="http://schemas.microsoft.com/office/powerpoint/2010/main" val="394642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B7F48C-E29C-43A4-A4B2-7757C870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6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1F31B4-AC1D-4232-B2D1-0E5C0445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Vamos</a:t>
            </a:r>
            <a:r>
              <a:rPr lang="en-US" sz="1800" dirty="0">
                <a:solidFill>
                  <a:srgbClr val="FFFFFF"/>
                </a:solidFill>
              </a:rPr>
              <a:t> co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24C2D2-3704-4E80-A7BD-7DBF86A48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07" t="53839" r="44820" b="10235"/>
          <a:stretch/>
        </p:blipFill>
        <p:spPr>
          <a:xfrm>
            <a:off x="846574" y="1673231"/>
            <a:ext cx="6633732" cy="3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C1795-BC51-4E1B-A8F9-FE8A3461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34184B-F7CB-4F42-BB54-9605493DF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71" y="466662"/>
            <a:ext cx="5061858" cy="59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2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066A82-2331-4D7F-A5AB-049FD2E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DEA5EF-13C2-4356-B58F-0B3A7C95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DD1FFA-6AE2-4C36-8F05-C1B301E83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1748775"/>
            <a:ext cx="6370380" cy="36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912896-F8E6-4E5E-B2F5-0FFDCEEE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626DE9-D1CA-4DCD-8A56-74B6DAB1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048" y="1137621"/>
            <a:ext cx="4484261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7C1A95-D884-4B73-A038-24F98B4A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89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C9E81-D483-4A80-ACD1-7B8CA2F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67346-7348-4A6A-9246-438FC2DB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6E61A1-200A-4262-9751-A0E85EB2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357803"/>
            <a:ext cx="9924312" cy="39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790A75-CB0A-4460-93BE-1392A792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7162"/>
            <a:ext cx="6112382" cy="34382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605A8-615E-4404-A393-AC524921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Agora vamos checar se esta tudo ligado certinho, para isso vamos abrir o código e digitar o seguinte </a:t>
            </a:r>
            <a:r>
              <a:rPr lang="pt-BR" sz="1800" dirty="0" err="1">
                <a:solidFill>
                  <a:srgbClr val="FFFFFF"/>
                </a:solidFill>
              </a:rPr>
              <a:t>comando:escolher</a:t>
            </a:r>
            <a:r>
              <a:rPr lang="pt-BR" sz="1800" dirty="0">
                <a:solidFill>
                  <a:srgbClr val="FFFFFF"/>
                </a:solidFill>
              </a:rPr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194580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D191-5423-4E86-BD5A-C839C38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AF2A26-D964-40BC-A8FD-D5E6E70A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4456" t="38297"/>
          <a:stretch/>
        </p:blipFill>
        <p:spPr>
          <a:xfrm>
            <a:off x="1489269" y="665963"/>
            <a:ext cx="9210285" cy="5752524"/>
          </a:xfrm>
        </p:spPr>
      </p:pic>
    </p:spTree>
    <p:extLst>
      <p:ext uri="{BB962C8B-B14F-4D97-AF65-F5344CB8AC3E}">
        <p14:creationId xmlns:p14="http://schemas.microsoft.com/office/powerpoint/2010/main" val="235269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83CF-F8DD-49AB-BA17-456A8F4A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E482A2-AA98-4EB1-9579-AD476821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4442" y="507998"/>
            <a:ext cx="7783116" cy="5842003"/>
          </a:xfrm>
        </p:spPr>
      </p:pic>
    </p:spTree>
    <p:extLst>
      <p:ext uri="{BB962C8B-B14F-4D97-AF65-F5344CB8AC3E}">
        <p14:creationId xmlns:p14="http://schemas.microsoft.com/office/powerpoint/2010/main" val="2974297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46F112-7E95-402D-93B8-79205937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09493"/>
            <a:ext cx="6112382" cy="303355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DBDBE2-5FA8-40D7-BC17-DC84D2AE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4984750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Aqui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temos</a:t>
            </a:r>
            <a:r>
              <a:rPr lang="en-US" sz="1800" dirty="0">
                <a:solidFill>
                  <a:srgbClr val="FFFFFF"/>
                </a:solidFill>
              </a:rPr>
              <a:t> um </a:t>
            </a:r>
            <a:r>
              <a:rPr lang="en-US" sz="1800" dirty="0" err="1">
                <a:solidFill>
                  <a:srgbClr val="FFFFFF"/>
                </a:solidFill>
              </a:rPr>
              <a:t>pequeno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problema</a:t>
            </a:r>
            <a:r>
              <a:rPr lang="en-US" sz="1800" dirty="0">
                <a:solidFill>
                  <a:srgbClr val="FFFFFF"/>
                </a:solidFill>
              </a:rPr>
              <a:t>, que eh o </a:t>
            </a:r>
            <a:r>
              <a:rPr lang="en-US" sz="1800" dirty="0" err="1">
                <a:solidFill>
                  <a:srgbClr val="FFFFFF"/>
                </a:solidFill>
              </a:rPr>
              <a:t>seguinte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 dirty="0" err="1">
                <a:solidFill>
                  <a:srgbClr val="FFFFFF"/>
                </a:solidFill>
              </a:rPr>
              <a:t>na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primeira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vez</a:t>
            </a:r>
            <a:r>
              <a:rPr lang="en-US" sz="1800" dirty="0">
                <a:solidFill>
                  <a:srgbClr val="FFFFFF"/>
                </a:solidFill>
              </a:rPr>
              <a:t> que o loop </a:t>
            </a:r>
            <a:r>
              <a:rPr lang="en-US" sz="1800" dirty="0" err="1">
                <a:solidFill>
                  <a:srgbClr val="FFFFFF"/>
                </a:solidFill>
              </a:rPr>
              <a:t>roda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leds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estao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desligados</a:t>
            </a:r>
            <a:r>
              <a:rPr lang="en-US" sz="1800" dirty="0">
                <a:solidFill>
                  <a:srgbClr val="FFFFFF"/>
                </a:solidFill>
              </a:rPr>
              <a:t> e </a:t>
            </a:r>
            <a:r>
              <a:rPr lang="en-US" sz="1800" dirty="0" err="1">
                <a:solidFill>
                  <a:srgbClr val="FFFFFF"/>
                </a:solidFill>
              </a:rPr>
              <a:t>ele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ligando</a:t>
            </a:r>
            <a:r>
              <a:rPr lang="en-US" sz="1800" dirty="0">
                <a:solidFill>
                  <a:srgbClr val="FFFFFF"/>
                </a:solidFill>
              </a:rPr>
              <a:t> um a um…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Mas </a:t>
            </a:r>
            <a:r>
              <a:rPr lang="en-US" sz="1800" dirty="0" err="1">
                <a:solidFill>
                  <a:srgbClr val="FFFFFF"/>
                </a:solidFill>
              </a:rPr>
              <a:t>depois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ele</a:t>
            </a:r>
            <a:r>
              <a:rPr lang="en-US" sz="1800" dirty="0">
                <a:solidFill>
                  <a:srgbClr val="FFFFFF"/>
                </a:solidFill>
              </a:rPr>
              <a:t> continua </a:t>
            </a:r>
            <a:r>
              <a:rPr lang="en-US" sz="1800" dirty="0" err="1">
                <a:solidFill>
                  <a:srgbClr val="FFFFFF"/>
                </a:solidFill>
              </a:rPr>
              <a:t>ligando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leds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mesmo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depois</a:t>
            </a:r>
            <a:r>
              <a:rPr lang="en-US" sz="1800" dirty="0">
                <a:solidFill>
                  <a:srgbClr val="FFFFFF"/>
                </a:solidFill>
              </a:rPr>
              <a:t> de ja </a:t>
            </a:r>
            <a:r>
              <a:rPr lang="en-US" sz="1800" dirty="0" err="1">
                <a:solidFill>
                  <a:srgbClr val="FFFFFF"/>
                </a:solidFill>
              </a:rPr>
              <a:t>estarem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ligados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Eu </a:t>
            </a:r>
            <a:r>
              <a:rPr lang="en-US" sz="1800" dirty="0" err="1">
                <a:solidFill>
                  <a:srgbClr val="FFFFFF"/>
                </a:solidFill>
              </a:rPr>
              <a:t>coloquei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aqui</a:t>
            </a:r>
            <a:r>
              <a:rPr lang="en-US" sz="1800" dirty="0">
                <a:solidFill>
                  <a:srgbClr val="FFFFFF"/>
                </a:solidFill>
              </a:rPr>
              <a:t> um Contador </a:t>
            </a:r>
            <a:r>
              <a:rPr lang="en-US" sz="1800" dirty="0" err="1">
                <a:solidFill>
                  <a:srgbClr val="FFFFFF"/>
                </a:solidFill>
              </a:rPr>
              <a:t>pra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mostrar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pra</a:t>
            </a:r>
            <a:r>
              <a:rPr lang="en-US" sz="1800" dirty="0">
                <a:solidFill>
                  <a:srgbClr val="FFFFFF"/>
                </a:solidFill>
              </a:rPr>
              <a:t> voces que a </a:t>
            </a:r>
            <a:r>
              <a:rPr lang="en-US" sz="1800" dirty="0" err="1">
                <a:solidFill>
                  <a:srgbClr val="FFFFFF"/>
                </a:solidFill>
              </a:rPr>
              <a:t>cada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vez</a:t>
            </a:r>
            <a:r>
              <a:rPr lang="en-US" sz="1800" dirty="0">
                <a:solidFill>
                  <a:srgbClr val="FFFFFF"/>
                </a:solidFill>
              </a:rPr>
              <a:t> que </a:t>
            </a:r>
            <a:r>
              <a:rPr lang="en-US" sz="1800" dirty="0" err="1">
                <a:solidFill>
                  <a:srgbClr val="FFFFFF"/>
                </a:solidFill>
              </a:rPr>
              <a:t>ele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passa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ligando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vai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somando</a:t>
            </a:r>
            <a:r>
              <a:rPr lang="en-US" sz="1800" dirty="0">
                <a:solidFill>
                  <a:srgbClr val="FFFFFF"/>
                </a:solidFill>
              </a:rPr>
              <a:t> um no Contador. </a:t>
            </a:r>
          </a:p>
        </p:txBody>
      </p:sp>
    </p:spTree>
    <p:extLst>
      <p:ext uri="{BB962C8B-B14F-4D97-AF65-F5344CB8AC3E}">
        <p14:creationId xmlns:p14="http://schemas.microsoft.com/office/powerpoint/2010/main" val="142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E890BA-1137-4FB2-8116-D09CDB8D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634" y="1137621"/>
            <a:ext cx="4413089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6BC93-AB86-43B6-A973-3BBFF346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4984750"/>
          </a:xfrm>
        </p:spPr>
        <p:txBody>
          <a:bodyPr>
            <a:normAutofit lnSpcReduction="10000"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Pra resolver isso, eu criei uma variável e guardei dentro dela a palavra “Desligado”.</a:t>
            </a:r>
          </a:p>
          <a:p>
            <a:r>
              <a:rPr lang="pt-BR" sz="1800" dirty="0">
                <a:solidFill>
                  <a:srgbClr val="FFFFFF"/>
                </a:solidFill>
              </a:rPr>
              <a:t>E criei uma condição para ele </a:t>
            </a:r>
            <a:r>
              <a:rPr lang="pt-BR" sz="1800" dirty="0" err="1">
                <a:solidFill>
                  <a:srgbClr val="FFFFFF"/>
                </a:solidFill>
              </a:rPr>
              <a:t>so</a:t>
            </a:r>
            <a:r>
              <a:rPr lang="pt-BR" sz="1800" dirty="0">
                <a:solidFill>
                  <a:srgbClr val="FFFFFF"/>
                </a:solidFill>
              </a:rPr>
              <a:t> ligar se estivesse guardado a palavra “Desligado”.</a:t>
            </a:r>
          </a:p>
          <a:p>
            <a:r>
              <a:rPr lang="pt-BR" sz="1800" dirty="0">
                <a:solidFill>
                  <a:srgbClr val="FFFFFF"/>
                </a:solidFill>
              </a:rPr>
              <a:t>Ai o programa vai chegar e executar uma vez, mas assim que ele ligar os leds, a gente vai escrever qualquer coisa dentro da variável que não seja “Desligado”. </a:t>
            </a:r>
          </a:p>
          <a:p>
            <a:r>
              <a:rPr lang="pt-BR" sz="1800" dirty="0">
                <a:solidFill>
                  <a:srgbClr val="FFFFFF"/>
                </a:solidFill>
              </a:rPr>
              <a:t>Assim o programa roda mas </a:t>
            </a:r>
            <a:r>
              <a:rPr lang="pt-BR" sz="1800" dirty="0" err="1">
                <a:solidFill>
                  <a:srgbClr val="FFFFFF"/>
                </a:solidFill>
              </a:rPr>
              <a:t>so</a:t>
            </a:r>
            <a:r>
              <a:rPr lang="pt-BR" sz="1800" dirty="0">
                <a:solidFill>
                  <a:srgbClr val="FFFFFF"/>
                </a:solidFill>
              </a:rPr>
              <a:t> liga uma única vez.</a:t>
            </a:r>
          </a:p>
        </p:txBody>
      </p:sp>
    </p:spTree>
    <p:extLst>
      <p:ext uri="{BB962C8B-B14F-4D97-AF65-F5344CB8AC3E}">
        <p14:creationId xmlns:p14="http://schemas.microsoft.com/office/powerpoint/2010/main" val="331969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6A55E-B5A7-451F-BAAC-BBB8FF7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4" name="Espaço Reservado para Conteúdo 3" descr="Emoji Piscando Com Língua De Fora">
                <a:extLst>
                  <a:ext uri="{FF2B5EF4-FFF2-40B4-BE49-F238E27FC236}">
                    <a16:creationId xmlns:a16="http://schemas.microsoft.com/office/drawing/2014/main" id="{B62D12C1-7912-4220-8E67-CA9BB8B0FDEF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3454782"/>
                  </p:ext>
                </p:extLst>
              </p:nvPr>
            </p:nvGraphicFramePr>
            <p:xfrm>
              <a:off x="3968687" y="1976225"/>
              <a:ext cx="3294216" cy="327648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94216" cy="3276484"/>
                    </a:xfrm>
                    <a:prstGeom prst="rect">
                      <a:avLst/>
                    </a:prstGeom>
                  </am3d:spPr>
                  <am3d:camera>
                    <am3d:pos x="0" y="0" z="813672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086" d="1000000"/>
                    <am3d:preTrans dx="-81" dy="-17971341" dz="-41046"/>
                    <am3d:scale>
                      <am3d:sx n="1000000" d="1000000"/>
                      <am3d:sy n="1000000" d="1000000"/>
                      <am3d:sz n="1000000" d="1000000"/>
                    </am3d:scale>
                    <am3d:rot ax="-920487" ay="2227191" az="-56404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8648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Espaço Reservado para Conteúdo 3" descr="Emoji Piscando Com Língua De Fora">
                <a:extLst>
                  <a:ext uri="{FF2B5EF4-FFF2-40B4-BE49-F238E27FC236}">
                    <a16:creationId xmlns:a16="http://schemas.microsoft.com/office/drawing/2014/main" id="{B62D12C1-7912-4220-8E67-CA9BB8B0FD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8687" y="1976225"/>
                <a:ext cx="3294216" cy="32764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597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81E29-AF99-441B-A2B4-2B2B5D1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2059F6A-8653-4AF9-8D51-D8F8AB831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88358"/>
              </p:ext>
            </p:extLst>
          </p:nvPr>
        </p:nvGraphicFramePr>
        <p:xfrm>
          <a:off x="1842952" y="995059"/>
          <a:ext cx="8502919" cy="48678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6347">
                  <a:extLst>
                    <a:ext uri="{9D8B030D-6E8A-4147-A177-3AD203B41FA5}">
                      <a16:colId xmlns:a16="http://schemas.microsoft.com/office/drawing/2014/main" val="3372508958"/>
                    </a:ext>
                  </a:extLst>
                </a:gridCol>
                <a:gridCol w="6656572">
                  <a:extLst>
                    <a:ext uri="{9D8B030D-6E8A-4147-A177-3AD203B41FA5}">
                      <a16:colId xmlns:a16="http://schemas.microsoft.com/office/drawing/2014/main" val="2520060021"/>
                    </a:ext>
                  </a:extLst>
                </a:gridCol>
              </a:tblGrid>
              <a:tr h="92360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FAZ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42398"/>
                  </a:ext>
                </a:extLst>
              </a:tr>
              <a:tr h="851606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Liga o led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71987"/>
                  </a:ext>
                </a:extLst>
              </a:tr>
              <a:tr h="851606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Liga o led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88372"/>
                  </a:ext>
                </a:extLst>
              </a:tr>
              <a:tr h="851606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Liga o led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44473"/>
                  </a:ext>
                </a:extLst>
              </a:tr>
              <a:tr h="851606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Desliga todos os leds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51595"/>
                  </a:ext>
                </a:extLst>
              </a:tr>
              <a:tr h="53785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37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06A0E-110A-4FAC-A086-CBCFE0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Banco do Nordeste aprova 1,1 bilhões de reais para Oeste da Bahia e Sul do  Piauí - Portal NTB">
            <a:extLst>
              <a:ext uri="{FF2B5EF4-FFF2-40B4-BE49-F238E27FC236}">
                <a16:creationId xmlns:a16="http://schemas.microsoft.com/office/drawing/2014/main" id="{EEE18767-2D3A-4628-9E90-EF9EBAAB7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96" y="618518"/>
            <a:ext cx="9050432" cy="58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52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5A67D-EC02-4D8E-A7B2-E8BD5FE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B3E277-EE04-4A9E-A605-02743508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353" y="2183964"/>
            <a:ext cx="8056117" cy="2490072"/>
          </a:xfrm>
        </p:spPr>
      </p:pic>
    </p:spTree>
    <p:extLst>
      <p:ext uri="{BB962C8B-B14F-4D97-AF65-F5344CB8AC3E}">
        <p14:creationId xmlns:p14="http://schemas.microsoft.com/office/powerpoint/2010/main" val="1001426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03B07C-C1CF-4D83-AD69-5DDA9FA9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73" y="1137621"/>
            <a:ext cx="5150812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B2A07-4405-4D50-902B-FF381CDD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Depois eh </a:t>
            </a:r>
            <a:r>
              <a:rPr lang="pt-BR" sz="3200" dirty="0" err="1">
                <a:solidFill>
                  <a:srgbClr val="FFFFFF"/>
                </a:solidFill>
              </a:rPr>
              <a:t>so</a:t>
            </a:r>
            <a:r>
              <a:rPr lang="pt-BR" sz="3200" dirty="0">
                <a:solidFill>
                  <a:srgbClr val="FFFFFF"/>
                </a:solidFill>
              </a:rPr>
              <a:t> vir colocando os valores para ligar nossos leds</a:t>
            </a:r>
          </a:p>
        </p:txBody>
      </p:sp>
    </p:spTree>
    <p:extLst>
      <p:ext uri="{BB962C8B-B14F-4D97-AF65-F5344CB8AC3E}">
        <p14:creationId xmlns:p14="http://schemas.microsoft.com/office/powerpoint/2010/main" val="409355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A345-7D3D-4294-A1A0-73D1DA5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F1F419-69C6-4171-9898-877D1515F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4082" y="1121434"/>
            <a:ext cx="8060660" cy="4330459"/>
          </a:xfrm>
        </p:spPr>
      </p:pic>
    </p:spTree>
    <p:extLst>
      <p:ext uri="{BB962C8B-B14F-4D97-AF65-F5344CB8AC3E}">
        <p14:creationId xmlns:p14="http://schemas.microsoft.com/office/powerpoint/2010/main" val="3270851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CBC41C-7B0F-40AF-ADC3-E4DE518F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5CD4A9-DC3D-482B-A427-41DBDEB7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00" y="1137621"/>
            <a:ext cx="5564557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F7BF5-5019-4795-8B1C-0B624991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ADAC5F-44DD-48FB-9D8C-F00874D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666FEE8-EA36-4549-88DA-444658894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86530" y="1137621"/>
            <a:ext cx="4577297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3C5F5-6EA4-4B98-B239-96A12170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E assim a gente aprendeu como colocar inteligência nas coisas, que eh chamado IOT. </a:t>
            </a:r>
          </a:p>
          <a:p>
            <a:r>
              <a:rPr lang="pt-BR" sz="1800" dirty="0">
                <a:solidFill>
                  <a:srgbClr val="FFFFFF"/>
                </a:solidFill>
              </a:rPr>
              <a:t>E o legal disso eh que se eu posso ligar um led com um comando, esse comando pode vir pela internet, então do celular eu posso ligar o led estando em qualquer lugar </a:t>
            </a:r>
            <a:r>
              <a:rPr lang="pt-BR" sz="1800">
                <a:solidFill>
                  <a:srgbClr val="FFFFFF"/>
                </a:solidFill>
              </a:rPr>
              <a:t>do mundo...</a:t>
            </a:r>
          </a:p>
        </p:txBody>
      </p:sp>
    </p:spTree>
    <p:extLst>
      <p:ext uri="{BB962C8B-B14F-4D97-AF65-F5344CB8AC3E}">
        <p14:creationId xmlns:p14="http://schemas.microsoft.com/office/powerpoint/2010/main" val="4199429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9F4C-27CD-ABDF-62C5-36B74F70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869D-4A20-2DB5-925C-9466BD6E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0601E4-17C9-8EEC-C086-FA8098396643}"/>
              </a:ext>
            </a:extLst>
          </p:cNvPr>
          <p:cNvSpPr/>
          <p:nvPr/>
        </p:nvSpPr>
        <p:spPr>
          <a:xfrm>
            <a:off x="3443510" y="2097088"/>
            <a:ext cx="5301802" cy="279042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</a:p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 Claret</a:t>
            </a:r>
          </a:p>
        </p:txBody>
      </p:sp>
    </p:spTree>
    <p:extLst>
      <p:ext uri="{BB962C8B-B14F-4D97-AF65-F5344CB8AC3E}">
        <p14:creationId xmlns:p14="http://schemas.microsoft.com/office/powerpoint/2010/main" val="400601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514E-605A-4927-BB81-7849092B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Alessandro Volta, Italian physicist - Stock Image - C020/6972 - Science  Photo Library">
            <a:extLst>
              <a:ext uri="{FF2B5EF4-FFF2-40B4-BE49-F238E27FC236}">
                <a16:creationId xmlns:a16="http://schemas.microsoft.com/office/drawing/2014/main" id="{2A957794-E169-48D8-8D71-FB6457359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21" y="185730"/>
            <a:ext cx="4718957" cy="64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4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053A5-6203-4847-8E67-3ACBB4F4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A5D1CD-1839-4BF9-9FB1-CAC8B5285F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74" y="684603"/>
            <a:ext cx="9573476" cy="54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02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68EF7-BDD4-4BFB-A090-92D8BF6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Instalações Elétricas, Fiação e Aparelhos na Construção">
            <a:extLst>
              <a:ext uri="{FF2B5EF4-FFF2-40B4-BE49-F238E27FC236}">
                <a16:creationId xmlns:a16="http://schemas.microsoft.com/office/drawing/2014/main" id="{03B8B3F4-62E8-4D3A-B232-B8B91EABD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39" y="580125"/>
            <a:ext cx="7767745" cy="56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F915C-AB68-4CAF-9A88-6824100C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6" name="Picture 4" descr="Dicas de como instalar uma lâmpada! - Mundo da Elétrica">
            <a:extLst>
              <a:ext uri="{FF2B5EF4-FFF2-40B4-BE49-F238E27FC236}">
                <a16:creationId xmlns:a16="http://schemas.microsoft.com/office/drawing/2014/main" id="{6736434A-E1D6-4E2F-BCEF-5926E06F60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5" y="530830"/>
            <a:ext cx="10228836" cy="579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ABC4460C9264A85DE5628563DD8B0" ma:contentTypeVersion="12" ma:contentTypeDescription="Create a new document." ma:contentTypeScope="" ma:versionID="90d6983b2ca848c35d20ef2ed5f07468">
  <xsd:schema xmlns:xsd="http://www.w3.org/2001/XMLSchema" xmlns:xs="http://www.w3.org/2001/XMLSchema" xmlns:p="http://schemas.microsoft.com/office/2006/metadata/properties" xmlns:ns3="53cbd320-5af6-45fd-b4d6-411411bcb9f6" xmlns:ns4="be99f806-f1aa-46f4-8cd0-6745c10f1c4b" targetNamespace="http://schemas.microsoft.com/office/2006/metadata/properties" ma:root="true" ma:fieldsID="a11da3c67c1165897434a1b2ac6dd771" ns3:_="" ns4:_="">
    <xsd:import namespace="53cbd320-5af6-45fd-b4d6-411411bcb9f6"/>
    <xsd:import namespace="be99f806-f1aa-46f4-8cd0-6745c10f1c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bd320-5af6-45fd-b4d6-411411bcb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9f806-f1aa-46f4-8cd0-6745c10f1c4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BDCD1-2A4A-4817-BEE2-7C9658BA9E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37C77-FF29-42D8-B91D-7DE751ABE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cbd320-5af6-45fd-b4d6-411411bcb9f6"/>
    <ds:schemaRef ds:uri="be99f806-f1aa-46f4-8cd0-6745c10f1c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382D4-F039-4F34-89F8-A8125A7BE33C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e99f806-f1aa-46f4-8cd0-6745c10f1c4b"/>
    <ds:schemaRef ds:uri="53cbd320-5af6-45fd-b4d6-411411bcb9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1946</TotalTime>
  <Words>3040</Words>
  <Application>Microsoft Office PowerPoint</Application>
  <PresentationFormat>Widescreen</PresentationFormat>
  <Paragraphs>171</Paragraphs>
  <Slides>55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Trebuchet MS</vt:lpstr>
      <vt:lpstr>Tw Cen MT</vt:lpstr>
      <vt:lpstr>Circuito</vt:lpstr>
      <vt:lpstr>Alice no país das energias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Circuito com 3 leds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 no país das energias</dc:title>
  <dc:creator>FABIO CLARET TRIGO DE OLIVEIRA</dc:creator>
  <cp:lastModifiedBy>FABIO CLARET TRIGO DE OLIVEIRA</cp:lastModifiedBy>
  <cp:revision>23</cp:revision>
  <dcterms:created xsi:type="dcterms:W3CDTF">2021-10-15T11:34:02Z</dcterms:created>
  <dcterms:modified xsi:type="dcterms:W3CDTF">2023-05-16T20:33:09Z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0x01010074DABC4460C9264A85DE5628563DD8B0</vt:lpwstr>
  </property>
</Properties>
</file>