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4" r:id="rId24"/>
    <p:sldId id="276" r:id="rId25"/>
    <p:sldId id="277" r:id="rId26"/>
    <p:sldId id="278" r:id="rId27"/>
    <p:sldId id="279" r:id="rId28"/>
    <p:sldId id="280" r:id="rId29"/>
    <p:sldId id="285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lang.html" TargetMode="External"/><Relationship Id="rId2" Type="http://schemas.openxmlformats.org/officeDocument/2006/relationships/hyperlink" Target="https://en.wikipedia.org/wiki/John_Chambers_(statistician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amplecsvs.s3.amazonaws.com/Sacramentorealestatetransactions.cs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ocmazzo/workshop_fatec_ind/blob/master/exemploRandomForest.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rs.gov.br/dataset/numero-de-acidentes-fatais-total-nos-municipios-do-rs-2007-2013" TargetMode="External"/><Relationship Id="rId2" Type="http://schemas.openxmlformats.org/officeDocument/2006/relationships/hyperlink" Target="http://dados.rs.gov.br/dataset/pib-per-capita-nos-municipios-do-rs-1999-20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dos.rs.gov.br/dataset/educacao-infantil-numero-de-estabelecimentos-particulares-nos-municipios-do-rs-1991-201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andomForest/index.html" TargetMode="External"/><Relationship Id="rId2" Type="http://schemas.openxmlformats.org/officeDocument/2006/relationships/hyperlink" Target="https://cran.r-project.org/doc/manuals/r-release/R-intr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Linguagem</a:t>
            </a:r>
            <a:r>
              <a:rPr lang="en-US" dirty="0"/>
              <a:t> R e um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de Machine Learning com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Fabio </a:t>
            </a:r>
            <a:r>
              <a:rPr lang="en-US" dirty="0" err="1" smtClean="0"/>
              <a:t>Covolo</a:t>
            </a:r>
            <a:r>
              <a:rPr lang="en-US" dirty="0" smtClean="0"/>
              <a:t> </a:t>
            </a:r>
            <a:r>
              <a:rPr lang="en-US" dirty="0" err="1" smtClean="0"/>
              <a:t>Mazzo</a:t>
            </a:r>
            <a:endParaRPr lang="en-US" dirty="0" smtClean="0"/>
          </a:p>
          <a:p>
            <a:r>
              <a:rPr lang="en-US" dirty="0" smtClean="0"/>
              <a:t>25 de </a:t>
            </a:r>
            <a:r>
              <a:rPr lang="en-US" dirty="0" err="1" smtClean="0"/>
              <a:t>Outubro</a:t>
            </a:r>
            <a:r>
              <a:rPr lang="en-US" dirty="0" smtClean="0"/>
              <a:t> de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0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3"/>
            <a:ext cx="10018713" cy="6806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Números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856" y="1355184"/>
            <a:ext cx="10333617" cy="10555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 err="1" smtClean="0"/>
              <a:t>Números</a:t>
            </a:r>
            <a:r>
              <a:rPr lang="en-US" sz="2900" dirty="0" smtClean="0"/>
              <a:t> </a:t>
            </a:r>
            <a:r>
              <a:rPr lang="en-US" sz="2900" dirty="0" err="1" smtClean="0"/>
              <a:t>em</a:t>
            </a:r>
            <a:r>
              <a:rPr lang="en-US" sz="2900" dirty="0" smtClean="0"/>
              <a:t> R </a:t>
            </a:r>
            <a:r>
              <a:rPr lang="en-US" sz="2900" dirty="0" err="1" smtClean="0"/>
              <a:t>são</a:t>
            </a:r>
            <a:r>
              <a:rPr lang="en-US" sz="2900" dirty="0" smtClean="0"/>
              <a:t> </a:t>
            </a:r>
            <a:r>
              <a:rPr lang="en-US" sz="2900" dirty="0" err="1" smtClean="0"/>
              <a:t>tratados</a:t>
            </a:r>
            <a:r>
              <a:rPr lang="en-US" sz="2900" dirty="0" smtClean="0"/>
              <a:t> </a:t>
            </a:r>
            <a:r>
              <a:rPr lang="en-US" sz="2900" dirty="0" err="1" smtClean="0"/>
              <a:t>como</a:t>
            </a:r>
            <a:r>
              <a:rPr lang="en-US" sz="2900" dirty="0" smtClean="0"/>
              <a:t> </a:t>
            </a:r>
            <a:r>
              <a:rPr lang="en-US" sz="2900" dirty="0" err="1" smtClean="0"/>
              <a:t>objetos</a:t>
            </a:r>
            <a:r>
              <a:rPr lang="en-US" sz="2900" dirty="0" smtClean="0"/>
              <a:t> </a:t>
            </a:r>
            <a:r>
              <a:rPr lang="en-US" sz="2900" dirty="0" err="1" smtClean="0"/>
              <a:t>númericos</a:t>
            </a:r>
            <a:r>
              <a:rPr lang="en-US" sz="2900" dirty="0" smtClean="0"/>
              <a:t>. Se </a:t>
            </a:r>
            <a:r>
              <a:rPr lang="en-US" sz="2900" dirty="0" err="1" smtClean="0"/>
              <a:t>você</a:t>
            </a:r>
            <a:r>
              <a:rPr lang="en-US" sz="2900" dirty="0" smtClean="0"/>
              <a:t> </a:t>
            </a:r>
            <a:r>
              <a:rPr lang="en-US" sz="2900" dirty="0" err="1" smtClean="0"/>
              <a:t>quer</a:t>
            </a:r>
            <a:r>
              <a:rPr lang="en-US" sz="2900" dirty="0" smtClean="0"/>
              <a:t> um </a:t>
            </a:r>
            <a:r>
              <a:rPr lang="en-US" sz="2900" dirty="0" err="1" smtClean="0"/>
              <a:t>inteiro</a:t>
            </a:r>
            <a:r>
              <a:rPr lang="en-US" sz="2900" dirty="0" smtClean="0"/>
              <a:t> </a:t>
            </a:r>
            <a:r>
              <a:rPr lang="en-US" sz="2900" dirty="0" err="1" smtClean="0"/>
              <a:t>você</a:t>
            </a:r>
            <a:r>
              <a:rPr lang="en-US" sz="2900" dirty="0" smtClean="0"/>
              <a:t> tem que </a:t>
            </a:r>
            <a:r>
              <a:rPr lang="en-US" sz="2900" dirty="0" err="1" smtClean="0"/>
              <a:t>especificar</a:t>
            </a:r>
            <a:r>
              <a:rPr lang="en-US" sz="2900" dirty="0" smtClean="0"/>
              <a:t> com o </a:t>
            </a:r>
            <a:r>
              <a:rPr lang="en-US" sz="2900" dirty="0" err="1" smtClean="0"/>
              <a:t>sufixo</a:t>
            </a:r>
            <a:r>
              <a:rPr lang="en-US" sz="2900" dirty="0" smtClean="0"/>
              <a:t> L </a:t>
            </a:r>
            <a:r>
              <a:rPr lang="en-US" sz="2900" dirty="0" err="1" smtClean="0"/>
              <a:t>ou</a:t>
            </a:r>
            <a:r>
              <a:rPr lang="en-US" sz="2900" dirty="0" smtClean="0"/>
              <a:t> </a:t>
            </a:r>
            <a:r>
              <a:rPr lang="en-US" sz="2900" dirty="0" err="1" smtClean="0"/>
              <a:t>usar</a:t>
            </a:r>
            <a:r>
              <a:rPr lang="en-US" sz="2900" dirty="0" smtClean="0"/>
              <a:t> a </a:t>
            </a:r>
            <a:r>
              <a:rPr lang="en-US" sz="2900" dirty="0" err="1" smtClean="0"/>
              <a:t>função</a:t>
            </a:r>
            <a:r>
              <a:rPr lang="en-US" sz="2900" dirty="0" smtClean="0"/>
              <a:t> </a:t>
            </a:r>
            <a:r>
              <a:rPr lang="en-US" sz="2900" dirty="0" err="1" smtClean="0"/>
              <a:t>as.integer</a:t>
            </a:r>
            <a:r>
              <a:rPr lang="en-US" sz="2900" dirty="0" smtClean="0"/>
              <a:t>.</a:t>
            </a:r>
          </a:p>
          <a:p>
            <a:pPr marL="0" indent="0">
              <a:buNone/>
            </a:pPr>
            <a:r>
              <a:rPr lang="en-US" sz="2900" dirty="0" smtClean="0"/>
              <a:t>Se </a:t>
            </a:r>
            <a:r>
              <a:rPr lang="en-US" sz="2900" dirty="0" err="1" smtClean="0"/>
              <a:t>você</a:t>
            </a:r>
            <a:r>
              <a:rPr lang="en-US" sz="2900" dirty="0" smtClean="0"/>
              <a:t> </a:t>
            </a:r>
            <a:r>
              <a:rPr lang="en-US" sz="2900" dirty="0" err="1" smtClean="0"/>
              <a:t>entrar</a:t>
            </a:r>
            <a:r>
              <a:rPr lang="en-US" sz="2900" dirty="0" smtClean="0"/>
              <a:t> com 1 </a:t>
            </a:r>
            <a:r>
              <a:rPr lang="en-US" sz="2900" dirty="0" err="1" smtClean="0"/>
              <a:t>ele</a:t>
            </a:r>
            <a:r>
              <a:rPr lang="en-US" sz="2900" dirty="0" smtClean="0"/>
              <a:t> o R </a:t>
            </a:r>
            <a:r>
              <a:rPr lang="en-US" sz="2900" dirty="0" err="1" smtClean="0"/>
              <a:t>retorna</a:t>
            </a:r>
            <a:r>
              <a:rPr lang="en-US" sz="2900" dirty="0" smtClean="0"/>
              <a:t> à </a:t>
            </a:r>
            <a:r>
              <a:rPr lang="en-US" sz="2900" dirty="0" err="1" smtClean="0"/>
              <a:t>você</a:t>
            </a:r>
            <a:r>
              <a:rPr lang="en-US" sz="2900" dirty="0" smtClean="0"/>
              <a:t> um </a:t>
            </a:r>
            <a:r>
              <a:rPr lang="en-US" sz="2900" dirty="0" err="1" smtClean="0"/>
              <a:t>objeto</a:t>
            </a:r>
            <a:r>
              <a:rPr lang="en-US" sz="2900" dirty="0" smtClean="0"/>
              <a:t> </a:t>
            </a:r>
            <a:r>
              <a:rPr lang="en-US" sz="2900" dirty="0" err="1" smtClean="0"/>
              <a:t>númerico</a:t>
            </a:r>
            <a:r>
              <a:rPr lang="en-US" sz="2900" dirty="0" smtClean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17964" y="2272145"/>
            <a:ext cx="904286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str</a:t>
            </a:r>
            <a:r>
              <a:rPr lang="en-US" dirty="0"/>
              <a:t>(1)</a:t>
            </a:r>
          </a:p>
          <a:p>
            <a:r>
              <a:rPr lang="en-US" dirty="0" err="1"/>
              <a:t>num</a:t>
            </a:r>
            <a:r>
              <a:rPr lang="en-US" dirty="0"/>
              <a:t> 1</a:t>
            </a:r>
          </a:p>
          <a:p>
            <a:r>
              <a:rPr lang="en-US" dirty="0"/>
              <a:t>&gt; </a:t>
            </a:r>
            <a:r>
              <a:rPr lang="en-US" dirty="0" err="1"/>
              <a:t>str</a:t>
            </a:r>
            <a:r>
              <a:rPr lang="en-US" dirty="0"/>
              <a:t>(1L)</a:t>
            </a:r>
          </a:p>
          <a:p>
            <a:r>
              <a:rPr lang="en-US" dirty="0" err="1"/>
              <a:t>int</a:t>
            </a:r>
            <a:r>
              <a:rPr lang="en-US" dirty="0"/>
              <a:t> 1</a:t>
            </a:r>
          </a:p>
          <a:p>
            <a:r>
              <a:rPr lang="en-US" dirty="0"/>
              <a:t>&gt; </a:t>
            </a:r>
            <a:r>
              <a:rPr lang="en-US" dirty="0" err="1"/>
              <a:t>is.integer</a:t>
            </a:r>
            <a:r>
              <a:rPr lang="en-US" dirty="0"/>
              <a:t>(1)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 </a:t>
            </a:r>
            <a:r>
              <a:rPr lang="en-US" dirty="0" err="1"/>
              <a:t>is.integer</a:t>
            </a:r>
            <a:r>
              <a:rPr lang="en-US" dirty="0"/>
              <a:t>(</a:t>
            </a:r>
            <a:r>
              <a:rPr lang="en-US" dirty="0" err="1"/>
              <a:t>as.integer</a:t>
            </a:r>
            <a:r>
              <a:rPr lang="en-US" dirty="0"/>
              <a:t>(1))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E </a:t>
            </a:r>
            <a:r>
              <a:rPr lang="en-US" dirty="0" err="1"/>
              <a:t>existe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especial </a:t>
            </a:r>
            <a:r>
              <a:rPr lang="en-US" dirty="0" err="1"/>
              <a:t>Inf</a:t>
            </a:r>
            <a:r>
              <a:rPr lang="en-US" dirty="0"/>
              <a:t> que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infinito</a:t>
            </a:r>
            <a:r>
              <a:rPr lang="en-US" dirty="0"/>
              <a:t>.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.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&gt; </a:t>
            </a:r>
            <a:r>
              <a:rPr lang="en-US" dirty="0" err="1"/>
              <a:t>Inf</a:t>
            </a:r>
            <a:r>
              <a:rPr lang="en-US" dirty="0"/>
              <a:t> * 10</a:t>
            </a:r>
          </a:p>
          <a:p>
            <a:r>
              <a:rPr lang="en-US" dirty="0" err="1"/>
              <a:t>Inf</a:t>
            </a:r>
            <a:endParaRPr lang="en-US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42906" y="5934670"/>
            <a:ext cx="10117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arredondamento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as </a:t>
            </a:r>
            <a:r>
              <a:rPr lang="en-US" dirty="0" err="1"/>
              <a:t>funções</a:t>
            </a:r>
            <a:r>
              <a:rPr lang="en-US" dirty="0"/>
              <a:t>: round , floor, ceiling e </a:t>
            </a:r>
            <a:r>
              <a:rPr lang="en-US" dirty="0" err="1"/>
              <a:t>trunc</a:t>
            </a:r>
            <a:r>
              <a:rPr lang="en-US" dirty="0"/>
              <a:t>. </a:t>
            </a:r>
            <a:r>
              <a:rPr lang="en-US" dirty="0" err="1"/>
              <a:t>Digite</a:t>
            </a:r>
            <a:r>
              <a:rPr lang="en-US" dirty="0"/>
              <a:t> : ?round no console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6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59769"/>
            <a:ext cx="10018713" cy="916969"/>
          </a:xfrm>
        </p:spPr>
        <p:txBody>
          <a:bodyPr/>
          <a:lstStyle/>
          <a:p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4139"/>
            <a:ext cx="10018713" cy="413706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Objetos</a:t>
            </a:r>
            <a:r>
              <a:rPr lang="en-US" dirty="0" smtClean="0"/>
              <a:t> R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r>
              <a:rPr lang="en-US" dirty="0"/>
              <a:t>names, </a:t>
            </a:r>
            <a:r>
              <a:rPr lang="en-US" dirty="0" err="1" smtClean="0"/>
              <a:t>dimnames</a:t>
            </a:r>
            <a:endParaRPr lang="en-US" dirty="0" smtClean="0"/>
          </a:p>
          <a:p>
            <a:r>
              <a:rPr lang="en-US" dirty="0"/>
              <a:t>dimensions </a:t>
            </a:r>
            <a:r>
              <a:rPr lang="en-US" dirty="0" smtClean="0"/>
              <a:t>(arrays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matrizes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Length</a:t>
            </a:r>
          </a:p>
          <a:p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acessados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: </a:t>
            </a:r>
            <a:r>
              <a:rPr lang="en-US" dirty="0"/>
              <a:t>attributes</a:t>
            </a:r>
            <a:r>
              <a:rPr lang="en-US" dirty="0" smtClean="0"/>
              <a:t>().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239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3"/>
            <a:ext cx="10018713" cy="824501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0301"/>
            <a:ext cx="10018713" cy="4280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Criando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sequência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</a:t>
            </a:r>
            <a:r>
              <a:rPr lang="en-US" dirty="0"/>
              <a:t>&lt;- </a:t>
            </a:r>
            <a:r>
              <a:rPr lang="en-US" dirty="0" smtClean="0"/>
              <a:t>1:20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Vendo</a:t>
            </a:r>
            <a:r>
              <a:rPr lang="en-US" dirty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class(x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Apareceu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dos </a:t>
            </a:r>
            <a:r>
              <a:rPr lang="en-US" dirty="0" err="1"/>
              <a:t>elementos</a:t>
            </a:r>
            <a:r>
              <a:rPr lang="en-US" dirty="0"/>
              <a:t>. Como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is.vector</a:t>
            </a:r>
            <a:r>
              <a:rPr lang="en-US" dirty="0" smtClean="0"/>
              <a:t>(x)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Printando</a:t>
            </a:r>
            <a:r>
              <a:rPr lang="en-US" dirty="0"/>
              <a:t> o </a:t>
            </a:r>
            <a:r>
              <a:rPr lang="en-US" dirty="0" smtClean="0"/>
              <a:t>vector</a:t>
            </a:r>
            <a:br>
              <a:rPr lang="en-US" dirty="0" smtClean="0"/>
            </a:b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cálculo</a:t>
            </a:r>
            <a:r>
              <a:rPr lang="en-US" dirty="0"/>
              <a:t> com o </a:t>
            </a:r>
            <a:r>
              <a:rPr lang="en-US" dirty="0" err="1"/>
              <a:t>vetor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x2 </a:t>
            </a:r>
            <a:r>
              <a:rPr lang="en-US" dirty="0"/>
              <a:t>&lt;- x *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/>
              <a:t>Como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calculou</a:t>
            </a:r>
            <a:r>
              <a:rPr lang="en-US" dirty="0"/>
              <a:t>? </a:t>
            </a:r>
            <a:r>
              <a:rPr lang="en-US" dirty="0" err="1"/>
              <a:t>Usou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separadamente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 smtClean="0"/>
              <a:t>#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3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95383"/>
            <a:ext cx="10018713" cy="783404"/>
          </a:xfrm>
        </p:spPr>
        <p:txBody>
          <a:bodyPr/>
          <a:lstStyle/>
          <a:p>
            <a:r>
              <a:rPr lang="en-US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04819"/>
            <a:ext cx="10018713" cy="9041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Matrizes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um </a:t>
            </a:r>
            <a:r>
              <a:rPr lang="en-US" dirty="0" err="1" smtClean="0"/>
              <a:t>vetor</a:t>
            </a:r>
            <a:r>
              <a:rPr lang="en-US" dirty="0" smtClean="0"/>
              <a:t> com o </a:t>
            </a:r>
            <a:r>
              <a:rPr lang="en-US" dirty="0" err="1" smtClean="0"/>
              <a:t>atributo</a:t>
            </a:r>
            <a:r>
              <a:rPr lang="en-US" dirty="0" smtClean="0"/>
              <a:t> dimension. O </a:t>
            </a:r>
            <a:r>
              <a:rPr lang="en-US" dirty="0" err="1" smtClean="0"/>
              <a:t>atributo</a:t>
            </a:r>
            <a:r>
              <a:rPr lang="en-US" dirty="0" smtClean="0"/>
              <a:t> dimension é um </a:t>
            </a:r>
            <a:r>
              <a:rPr lang="en-US" dirty="0" err="1" smtClean="0"/>
              <a:t>vetor</a:t>
            </a:r>
            <a:r>
              <a:rPr lang="en-US" dirty="0" smtClean="0"/>
              <a:t> de integer com o </a:t>
            </a:r>
            <a:r>
              <a:rPr lang="en-US" dirty="0" err="1" smtClean="0"/>
              <a:t>tamanho</a:t>
            </a:r>
            <a:r>
              <a:rPr lang="en-US" dirty="0" smtClean="0"/>
              <a:t> 2 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, </a:t>
            </a:r>
            <a:r>
              <a:rPr lang="en-US" dirty="0" err="1"/>
              <a:t>ncol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6189" y="2434976"/>
            <a:ext cx="98659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m </a:t>
            </a:r>
            <a:r>
              <a:rPr lang="en-US" dirty="0"/>
              <a:t>&lt;- matrix(</a:t>
            </a:r>
            <a:r>
              <a:rPr lang="en-US" dirty="0" err="1"/>
              <a:t>nrow</a:t>
            </a:r>
            <a:r>
              <a:rPr lang="en-US" dirty="0"/>
              <a:t> = 2, </a:t>
            </a:r>
            <a:r>
              <a:rPr lang="en-US" dirty="0" err="1"/>
              <a:t>ncol</a:t>
            </a:r>
            <a:r>
              <a:rPr lang="en-US" dirty="0"/>
              <a:t> = 3) </a:t>
            </a:r>
            <a:endParaRPr lang="en-US" dirty="0" smtClean="0"/>
          </a:p>
          <a:p>
            <a:r>
              <a:rPr lang="en-US" dirty="0" smtClean="0"/>
              <a:t>&gt; m</a:t>
            </a:r>
          </a:p>
          <a:p>
            <a:endParaRPr lang="en-US" dirty="0" smtClean="0"/>
          </a:p>
          <a:p>
            <a:r>
              <a:rPr lang="pt-BR" dirty="0" smtClean="0"/>
              <a:t>       [,</a:t>
            </a:r>
            <a:r>
              <a:rPr lang="pt-BR" dirty="0"/>
              <a:t>1] [,2] [,3]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1,] NA NA NA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2,] NA NA </a:t>
            </a:r>
            <a:r>
              <a:rPr lang="pt-BR" dirty="0" smtClean="0"/>
              <a:t>NA</a:t>
            </a:r>
          </a:p>
          <a:p>
            <a:endParaRPr lang="pt-BR" dirty="0"/>
          </a:p>
          <a:p>
            <a:r>
              <a:rPr lang="pt-BR" dirty="0" err="1"/>
              <a:t>dim</a:t>
            </a:r>
            <a:r>
              <a:rPr lang="pt-BR" dirty="0"/>
              <a:t>(m</a:t>
            </a:r>
            <a:r>
              <a:rPr lang="pt-BR" dirty="0" smtClean="0"/>
              <a:t>)</a:t>
            </a:r>
          </a:p>
          <a:p>
            <a:r>
              <a:rPr lang="pt-BR" dirty="0"/>
              <a:t>[1] 2 </a:t>
            </a:r>
            <a:r>
              <a:rPr lang="pt-BR" dirty="0" smtClean="0"/>
              <a:t>3</a:t>
            </a:r>
          </a:p>
          <a:p>
            <a:endParaRPr lang="pt-BR" dirty="0"/>
          </a:p>
          <a:p>
            <a:r>
              <a:rPr lang="pt-BR" dirty="0" err="1"/>
              <a:t>attributes</a:t>
            </a:r>
            <a:r>
              <a:rPr lang="pt-BR" dirty="0"/>
              <a:t>(m</a:t>
            </a:r>
            <a:r>
              <a:rPr lang="pt-BR" dirty="0" smtClean="0"/>
              <a:t>)</a:t>
            </a:r>
          </a:p>
          <a:p>
            <a:r>
              <a:rPr lang="pt-BR" dirty="0"/>
              <a:t>$</a:t>
            </a:r>
            <a:r>
              <a:rPr lang="pt-BR" dirty="0" err="1" smtClean="0"/>
              <a:t>dim</a:t>
            </a:r>
            <a:endParaRPr lang="pt-BR" dirty="0" smtClean="0"/>
          </a:p>
          <a:p>
            <a:r>
              <a:rPr lang="pt-BR" dirty="0"/>
              <a:t>[1] 2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0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54285"/>
            <a:ext cx="10018713" cy="845049"/>
          </a:xfrm>
        </p:spPr>
        <p:txBody>
          <a:bodyPr/>
          <a:lstStyle/>
          <a:p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99334"/>
            <a:ext cx="10018713" cy="575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 smtClean="0"/>
              <a:t>Matrizes</a:t>
            </a:r>
            <a:r>
              <a:rPr lang="en-US" sz="1600" dirty="0" smtClean="0"/>
              <a:t> </a:t>
            </a:r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construidas</a:t>
            </a:r>
            <a:r>
              <a:rPr lang="en-US" sz="1600" dirty="0" smtClean="0"/>
              <a:t> </a:t>
            </a:r>
            <a:r>
              <a:rPr lang="en-US" sz="1600" dirty="0" err="1" smtClean="0"/>
              <a:t>passando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valores</a:t>
            </a:r>
            <a:r>
              <a:rPr lang="en-US" sz="1600" dirty="0" smtClean="0"/>
              <a:t> que </a:t>
            </a:r>
            <a:r>
              <a:rPr lang="en-US" sz="1600" dirty="0" err="1" smtClean="0"/>
              <a:t>serão</a:t>
            </a:r>
            <a:r>
              <a:rPr lang="en-US" sz="1600" dirty="0" smtClean="0"/>
              <a:t> </a:t>
            </a:r>
            <a:r>
              <a:rPr lang="en-US" sz="1600" dirty="0" err="1" smtClean="0"/>
              <a:t>preenchidos</a:t>
            </a:r>
            <a:r>
              <a:rPr lang="en-US" sz="1600" dirty="0" smtClean="0"/>
              <a:t> </a:t>
            </a:r>
            <a:r>
              <a:rPr lang="en-US" sz="1600" dirty="0" err="1" smtClean="0"/>
              <a:t>coluna</a:t>
            </a:r>
            <a:r>
              <a:rPr lang="en-US" sz="1600" dirty="0" smtClean="0"/>
              <a:t> a </a:t>
            </a:r>
            <a:r>
              <a:rPr lang="en-US" sz="1600" dirty="0" err="1" smtClean="0"/>
              <a:t>coluna</a:t>
            </a:r>
            <a:r>
              <a:rPr lang="en-US" sz="1600" dirty="0" smtClean="0"/>
              <a:t> e </a:t>
            </a:r>
            <a:r>
              <a:rPr lang="en-US" sz="1600" dirty="0" err="1" smtClean="0"/>
              <a:t>continuando</a:t>
            </a:r>
            <a:r>
              <a:rPr lang="en-US" sz="1600" dirty="0" smtClean="0"/>
              <a:t> </a:t>
            </a:r>
            <a:r>
              <a:rPr lang="en-US" sz="1600" dirty="0" err="1" smtClean="0"/>
              <a:t>nas</a:t>
            </a:r>
            <a:r>
              <a:rPr lang="en-US" sz="1600" dirty="0" smtClean="0"/>
              <a:t> </a:t>
            </a:r>
            <a:r>
              <a:rPr lang="en-US" sz="1600" dirty="0" err="1" smtClean="0"/>
              <a:t>próximas</a:t>
            </a:r>
            <a:r>
              <a:rPr lang="en-US" sz="1600" dirty="0" smtClean="0"/>
              <a:t> </a:t>
            </a:r>
            <a:r>
              <a:rPr lang="en-US" sz="1600" dirty="0" err="1" smtClean="0"/>
              <a:t>linhas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808252" y="1781072"/>
            <a:ext cx="36679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m </a:t>
            </a:r>
            <a:r>
              <a:rPr lang="pt-BR" dirty="0"/>
              <a:t>&lt;- </a:t>
            </a:r>
            <a:r>
              <a:rPr lang="pt-BR" dirty="0" err="1"/>
              <a:t>matrix</a:t>
            </a:r>
            <a:r>
              <a:rPr lang="pt-BR" dirty="0"/>
              <a:t>(1:6, </a:t>
            </a:r>
            <a:r>
              <a:rPr lang="pt-BR" dirty="0" err="1"/>
              <a:t>nrow</a:t>
            </a:r>
            <a:r>
              <a:rPr lang="pt-BR" dirty="0"/>
              <a:t> = 2, </a:t>
            </a:r>
            <a:r>
              <a:rPr lang="pt-BR" dirty="0" err="1"/>
              <a:t>ncol</a:t>
            </a:r>
            <a:r>
              <a:rPr lang="pt-BR" dirty="0"/>
              <a:t> = 3) </a:t>
            </a:r>
            <a:endParaRPr lang="pt-BR" dirty="0" smtClean="0"/>
          </a:p>
          <a:p>
            <a:r>
              <a:rPr lang="pt-BR" dirty="0" smtClean="0"/>
              <a:t>&gt; m </a:t>
            </a:r>
          </a:p>
          <a:p>
            <a:r>
              <a:rPr lang="pt-BR" dirty="0" smtClean="0"/>
              <a:t>       [,</a:t>
            </a:r>
            <a:r>
              <a:rPr lang="pt-BR" dirty="0"/>
              <a:t>1] [,2] [,3]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1,] </a:t>
            </a:r>
            <a:r>
              <a:rPr lang="pt-BR" dirty="0" smtClean="0"/>
              <a:t>   1     3     5 </a:t>
            </a:r>
          </a:p>
          <a:p>
            <a:r>
              <a:rPr lang="pt-BR" dirty="0" smtClean="0"/>
              <a:t>[</a:t>
            </a:r>
            <a:r>
              <a:rPr lang="pt-BR" dirty="0"/>
              <a:t>2,] </a:t>
            </a:r>
            <a:r>
              <a:rPr lang="pt-BR" dirty="0" smtClean="0"/>
              <a:t>   2     4    6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84310" y="3364786"/>
            <a:ext cx="10018713" cy="47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Ou</a:t>
            </a:r>
            <a:r>
              <a:rPr lang="en-US" sz="1600" dirty="0" smtClean="0"/>
              <a:t> a </a:t>
            </a:r>
            <a:r>
              <a:rPr lang="en-US" sz="1600" dirty="0" err="1" smtClean="0"/>
              <a:t>partir</a:t>
            </a:r>
            <a:r>
              <a:rPr lang="en-US" sz="1600" dirty="0" smtClean="0"/>
              <a:t> de </a:t>
            </a:r>
            <a:r>
              <a:rPr lang="en-US" sz="1600" dirty="0" err="1" smtClean="0"/>
              <a:t>vetores</a:t>
            </a:r>
            <a:r>
              <a:rPr lang="en-US" sz="1600" dirty="0" smtClean="0"/>
              <a:t> </a:t>
            </a:r>
            <a:r>
              <a:rPr lang="en-US" sz="1600" dirty="0" err="1" smtClean="0"/>
              <a:t>setando</a:t>
            </a:r>
            <a:r>
              <a:rPr lang="en-US" sz="1600" dirty="0" smtClean="0"/>
              <a:t> o </a:t>
            </a:r>
            <a:r>
              <a:rPr lang="en-US" sz="1600" dirty="0" err="1" smtClean="0"/>
              <a:t>atributo</a:t>
            </a:r>
            <a:r>
              <a:rPr lang="en-US" sz="1600" dirty="0" smtClean="0"/>
              <a:t> dimension: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08252" y="4099389"/>
            <a:ext cx="2587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m </a:t>
            </a:r>
            <a:r>
              <a:rPr lang="pt-BR" dirty="0"/>
              <a:t>&lt;- 1:10 </a:t>
            </a:r>
            <a:endParaRPr lang="pt-BR" dirty="0" smtClean="0"/>
          </a:p>
          <a:p>
            <a:r>
              <a:rPr lang="pt-BR" dirty="0" smtClean="0"/>
              <a:t>&gt; m </a:t>
            </a:r>
            <a:r>
              <a:rPr lang="pt-BR" dirty="0"/>
              <a:t>[1] 1 2 3 4 5 6 7 8 9 10 </a:t>
            </a:r>
            <a:endParaRPr lang="pt-BR" dirty="0" smtClean="0"/>
          </a:p>
          <a:p>
            <a:r>
              <a:rPr lang="pt-BR" dirty="0" smtClean="0"/>
              <a:t>&gt; </a:t>
            </a:r>
            <a:r>
              <a:rPr lang="pt-BR" dirty="0" err="1" smtClean="0"/>
              <a:t>dim</a:t>
            </a:r>
            <a:r>
              <a:rPr lang="pt-BR" dirty="0" smtClean="0"/>
              <a:t>(m</a:t>
            </a:r>
            <a:r>
              <a:rPr lang="pt-BR" dirty="0"/>
              <a:t>) &lt;- </a:t>
            </a:r>
            <a:r>
              <a:rPr lang="pt-BR" dirty="0" err="1"/>
              <a:t>c</a:t>
            </a:r>
            <a:r>
              <a:rPr lang="pt-BR" dirty="0"/>
              <a:t>(2, 5) </a:t>
            </a:r>
            <a:endParaRPr lang="pt-BR" dirty="0" smtClean="0"/>
          </a:p>
          <a:p>
            <a:r>
              <a:rPr lang="pt-BR" dirty="0" smtClean="0"/>
              <a:t>&gt; m </a:t>
            </a:r>
            <a:endParaRPr lang="pt-BR" dirty="0"/>
          </a:p>
          <a:p>
            <a:r>
              <a:rPr lang="pt-BR" dirty="0" smtClean="0"/>
              <a:t>          [,</a:t>
            </a:r>
            <a:r>
              <a:rPr lang="pt-BR" dirty="0"/>
              <a:t>1] [,2] [,3] [,4] [,5</a:t>
            </a:r>
            <a:r>
              <a:rPr lang="pt-BR" dirty="0" smtClean="0"/>
              <a:t>]</a:t>
            </a:r>
          </a:p>
          <a:p>
            <a:r>
              <a:rPr lang="pt-BR" dirty="0" smtClean="0"/>
              <a:t> </a:t>
            </a:r>
            <a:r>
              <a:rPr lang="pt-BR" dirty="0"/>
              <a:t>[1,] </a:t>
            </a:r>
            <a:r>
              <a:rPr lang="pt-BR" dirty="0" smtClean="0"/>
              <a:t>    1     3     5       7      9 </a:t>
            </a:r>
          </a:p>
          <a:p>
            <a:r>
              <a:rPr lang="pt-BR" dirty="0"/>
              <a:t> </a:t>
            </a:r>
            <a:r>
              <a:rPr lang="pt-BR" dirty="0" smtClean="0"/>
              <a:t>[</a:t>
            </a:r>
            <a:r>
              <a:rPr lang="pt-BR" dirty="0"/>
              <a:t>2,] </a:t>
            </a:r>
            <a:r>
              <a:rPr lang="pt-BR" dirty="0" smtClean="0"/>
              <a:t>    2     </a:t>
            </a:r>
            <a:r>
              <a:rPr lang="pt-BR" dirty="0"/>
              <a:t>4 </a:t>
            </a:r>
            <a:r>
              <a:rPr lang="pt-BR" dirty="0" smtClean="0"/>
              <a:t>   6       8     10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0389"/>
          </a:xfrm>
        </p:spPr>
        <p:txBody>
          <a:bodyPr>
            <a:normAutofit fontScale="90000"/>
          </a:bodyPr>
          <a:lstStyle/>
          <a:p>
            <a:r>
              <a:rPr lang="en-US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20365"/>
            <a:ext cx="10018713" cy="513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cbind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rbind</a:t>
            </a:r>
            <a:r>
              <a:rPr lang="en-US" dirty="0" smtClean="0"/>
              <a:t> para </a:t>
            </a:r>
            <a:r>
              <a:rPr lang="en-US" dirty="0" err="1" smtClean="0"/>
              <a:t>combinar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colunas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11" y="1798248"/>
            <a:ext cx="14061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</a:t>
            </a:r>
            <a:r>
              <a:rPr lang="pt-BR" dirty="0" err="1" smtClean="0"/>
              <a:t>x</a:t>
            </a:r>
            <a:r>
              <a:rPr lang="pt-BR" dirty="0" smtClean="0"/>
              <a:t> </a:t>
            </a:r>
            <a:r>
              <a:rPr lang="pt-BR" dirty="0"/>
              <a:t>&lt;- </a:t>
            </a:r>
            <a:r>
              <a:rPr lang="pt-BR" dirty="0" smtClean="0"/>
              <a:t>1:3</a:t>
            </a:r>
          </a:p>
          <a:p>
            <a:r>
              <a:rPr lang="pt-BR" dirty="0" smtClean="0"/>
              <a:t>&gt; </a:t>
            </a:r>
            <a:r>
              <a:rPr lang="pt-BR" dirty="0" err="1" smtClean="0"/>
              <a:t>y</a:t>
            </a:r>
            <a:r>
              <a:rPr lang="pt-BR" dirty="0" smtClean="0"/>
              <a:t> </a:t>
            </a:r>
            <a:r>
              <a:rPr lang="pt-BR" dirty="0"/>
              <a:t>&lt;- </a:t>
            </a:r>
            <a:r>
              <a:rPr lang="pt-BR" dirty="0" smtClean="0"/>
              <a:t>10:12</a:t>
            </a:r>
          </a:p>
          <a:p>
            <a:r>
              <a:rPr lang="pt-BR" dirty="0" smtClean="0"/>
              <a:t>&gt; </a:t>
            </a:r>
            <a:r>
              <a:rPr lang="pt-BR" dirty="0" err="1" smtClean="0"/>
              <a:t>cbind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/>
              <a:t>, </a:t>
            </a:r>
            <a:r>
              <a:rPr lang="pt-BR" dirty="0" err="1"/>
              <a:t>y</a:t>
            </a:r>
            <a:r>
              <a:rPr lang="pt-BR" dirty="0"/>
              <a:t>)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      </a:t>
            </a:r>
            <a:r>
              <a:rPr lang="pt-BR" dirty="0" err="1" smtClean="0"/>
              <a:t>x</a:t>
            </a:r>
            <a:r>
              <a:rPr lang="pt-BR" dirty="0" smtClean="0"/>
              <a:t>   </a:t>
            </a:r>
            <a:r>
              <a:rPr lang="pt-BR" dirty="0" err="1" smtClean="0"/>
              <a:t>y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[</a:t>
            </a:r>
            <a:r>
              <a:rPr lang="pt-BR" dirty="0"/>
              <a:t>1,] </a:t>
            </a:r>
            <a:r>
              <a:rPr lang="pt-BR" dirty="0" smtClean="0"/>
              <a:t>  1  10</a:t>
            </a:r>
          </a:p>
          <a:p>
            <a:r>
              <a:rPr lang="pt-BR" dirty="0"/>
              <a:t> </a:t>
            </a:r>
            <a:r>
              <a:rPr lang="pt-BR" dirty="0" smtClean="0"/>
              <a:t>  [2,]   </a:t>
            </a:r>
            <a:r>
              <a:rPr lang="pt-BR" dirty="0"/>
              <a:t>2 </a:t>
            </a:r>
            <a:r>
              <a:rPr lang="pt-BR" dirty="0" smtClean="0"/>
              <a:t>11</a:t>
            </a:r>
          </a:p>
          <a:p>
            <a:r>
              <a:rPr lang="pt-BR" dirty="0"/>
              <a:t> </a:t>
            </a:r>
            <a:r>
              <a:rPr lang="pt-BR" dirty="0" smtClean="0"/>
              <a:t>  [</a:t>
            </a:r>
            <a:r>
              <a:rPr lang="pt-BR" dirty="0"/>
              <a:t>3,] </a:t>
            </a:r>
            <a:r>
              <a:rPr lang="pt-BR" dirty="0" smtClean="0"/>
              <a:t>  3 12</a:t>
            </a:r>
          </a:p>
          <a:p>
            <a:endParaRPr lang="pt-BR" dirty="0"/>
          </a:p>
          <a:p>
            <a:r>
              <a:rPr lang="pt-BR" dirty="0" smtClean="0"/>
              <a:t>&gt; </a:t>
            </a:r>
            <a:r>
              <a:rPr lang="pt-BR" dirty="0" err="1" smtClean="0"/>
              <a:t>rbind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/>
              <a:t>, </a:t>
            </a:r>
            <a:r>
              <a:rPr lang="pt-BR" dirty="0" err="1"/>
              <a:t>y</a:t>
            </a:r>
            <a:r>
              <a:rPr lang="pt-BR" dirty="0"/>
              <a:t>) </a:t>
            </a:r>
            <a:endParaRPr lang="pt-BR" dirty="0" smtClean="0"/>
          </a:p>
          <a:p>
            <a:r>
              <a:rPr lang="pt-BR" dirty="0" smtClean="0"/>
              <a:t>    [,</a:t>
            </a:r>
            <a:r>
              <a:rPr lang="pt-BR" dirty="0"/>
              <a:t>1] [,2] [,3</a:t>
            </a:r>
            <a:r>
              <a:rPr lang="pt-BR" dirty="0" smtClean="0"/>
              <a:t>]</a:t>
            </a:r>
          </a:p>
          <a:p>
            <a:r>
              <a:rPr lang="pt-BR" dirty="0" err="1" smtClean="0"/>
              <a:t>x</a:t>
            </a:r>
            <a:r>
              <a:rPr lang="pt-BR" dirty="0" smtClean="0"/>
              <a:t>    1      </a:t>
            </a:r>
            <a:r>
              <a:rPr lang="pt-BR" dirty="0"/>
              <a:t>2 </a:t>
            </a:r>
            <a:r>
              <a:rPr lang="pt-BR" dirty="0" smtClean="0"/>
              <a:t>    3</a:t>
            </a:r>
          </a:p>
          <a:p>
            <a:r>
              <a:rPr lang="pt-BR" dirty="0" err="1" smtClean="0"/>
              <a:t>y</a:t>
            </a:r>
            <a:r>
              <a:rPr lang="pt-BR" dirty="0" smtClean="0"/>
              <a:t>   10   11    </a:t>
            </a:r>
            <a:r>
              <a:rPr lang="pt-BR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32034"/>
          </a:xfrm>
        </p:spPr>
        <p:txBody>
          <a:bodyPr/>
          <a:lstStyle/>
          <a:p>
            <a:r>
              <a:rPr lang="en-US" smtClean="0"/>
              <a:t>Fatores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391" y="1417835"/>
            <a:ext cx="10018713" cy="3113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 (categorical data.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ordenados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. </a:t>
            </a:r>
            <a:r>
              <a:rPr lang="en-US" dirty="0" err="1" smtClean="0"/>
              <a:t>Internamente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que </a:t>
            </a:r>
            <a:r>
              <a:rPr lang="en-US" dirty="0" err="1" smtClean="0"/>
              <a:t>ele</a:t>
            </a:r>
            <a:r>
              <a:rPr lang="en-US" dirty="0" smtClean="0"/>
              <a:t> é um </a:t>
            </a:r>
            <a:r>
              <a:rPr lang="en-US" dirty="0" err="1" smtClean="0"/>
              <a:t>vetor</a:t>
            </a:r>
            <a:r>
              <a:rPr lang="en-US" dirty="0" smtClean="0"/>
              <a:t> de </a:t>
            </a:r>
            <a:r>
              <a:rPr lang="en-US" dirty="0" err="1" smtClean="0"/>
              <a:t>inteiros</a:t>
            </a:r>
            <a:r>
              <a:rPr lang="en-US" dirty="0" smtClean="0"/>
              <a:t>, que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 tem um label.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especialmente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lineares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lm</a:t>
            </a:r>
            <a:r>
              <a:rPr lang="en-US" dirty="0"/>
              <a:t>() and </a:t>
            </a:r>
            <a:r>
              <a:rPr lang="en-US" dirty="0" err="1"/>
              <a:t>glm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vantagem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inteiros</a:t>
            </a:r>
            <a:r>
              <a:rPr lang="en-US" dirty="0" smtClean="0"/>
              <a:t> é que </a:t>
            </a:r>
            <a:r>
              <a:rPr lang="en-US" dirty="0" err="1" smtClean="0"/>
              <a:t>eles</a:t>
            </a:r>
            <a:r>
              <a:rPr lang="en-US" dirty="0" smtClean="0"/>
              <a:t> se </a:t>
            </a:r>
            <a:r>
              <a:rPr lang="en-US" dirty="0" err="1" smtClean="0"/>
              <a:t>descrevem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.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fator</a:t>
            </a:r>
            <a:r>
              <a:rPr lang="en-US" dirty="0" smtClean="0"/>
              <a:t> (SIM </a:t>
            </a:r>
            <a:r>
              <a:rPr lang="en-US" dirty="0" err="1" smtClean="0"/>
              <a:t>ou</a:t>
            </a:r>
            <a:r>
              <a:rPr lang="en-US" dirty="0" smtClean="0"/>
              <a:t> NAO) é </a:t>
            </a:r>
            <a:r>
              <a:rPr lang="en-US" dirty="0" err="1" smtClean="0"/>
              <a:t>melhor</a:t>
            </a:r>
            <a:r>
              <a:rPr lang="en-US" dirty="0" smtClean="0"/>
              <a:t> que </a:t>
            </a:r>
            <a:r>
              <a:rPr lang="en-US" dirty="0" err="1" smtClean="0"/>
              <a:t>usar</a:t>
            </a:r>
            <a:r>
              <a:rPr lang="en-US" dirty="0" smtClean="0"/>
              <a:t> 0 </a:t>
            </a:r>
            <a:r>
              <a:rPr lang="en-US" dirty="0" err="1" smtClean="0"/>
              <a:t>ou</a:t>
            </a:r>
            <a:r>
              <a:rPr lang="en-US" dirty="0" smtClean="0"/>
              <a:t> 1. Outro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um status de </a:t>
            </a:r>
            <a:r>
              <a:rPr lang="en-US" dirty="0" err="1" smtClean="0"/>
              <a:t>compra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r>
              <a:rPr lang="en-US" dirty="0" smtClean="0"/>
              <a:t>: (</a:t>
            </a:r>
            <a:r>
              <a:rPr lang="en-US" dirty="0" err="1" smtClean="0"/>
              <a:t>Pedido</a:t>
            </a:r>
            <a:r>
              <a:rPr lang="en-US" dirty="0" smtClean="0"/>
              <a:t>, Pago, </a:t>
            </a:r>
            <a:r>
              <a:rPr lang="en-US" dirty="0" err="1" smtClean="0"/>
              <a:t>Cancelado</a:t>
            </a:r>
            <a:r>
              <a:rPr lang="en-US" dirty="0" smtClean="0"/>
              <a:t>, </a:t>
            </a:r>
            <a:r>
              <a:rPr lang="en-US" dirty="0" err="1" smtClean="0"/>
              <a:t>Enviado</a:t>
            </a:r>
            <a:r>
              <a:rPr lang="en-US" dirty="0" smtClean="0"/>
              <a:t>) é </a:t>
            </a:r>
            <a:r>
              <a:rPr lang="en-US" dirty="0" err="1" smtClean="0"/>
              <a:t>melhor</a:t>
            </a:r>
            <a:r>
              <a:rPr lang="en-US" dirty="0" smtClean="0"/>
              <a:t> que 0,1, 2, 3.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2856"/>
          </a:xfrm>
        </p:spPr>
        <p:txBody>
          <a:bodyPr/>
          <a:lstStyle/>
          <a:p>
            <a:r>
              <a:rPr lang="en-US" dirty="0" err="1" smtClean="0"/>
              <a:t>Fatores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38764"/>
            <a:ext cx="10018713" cy="4229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&gt; x </a:t>
            </a:r>
            <a:r>
              <a:rPr lang="es-ES_tradnl" dirty="0"/>
              <a:t>&lt;- factor(c("yes", "yes", "no", "yes", "no")) </a:t>
            </a:r>
            <a:endParaRPr lang="es-ES_tradnl" dirty="0" smtClean="0"/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smtClean="0"/>
              <a:t>yes </a:t>
            </a:r>
            <a:r>
              <a:rPr lang="en-US" dirty="0"/>
              <a:t>yes no yes </a:t>
            </a:r>
            <a:r>
              <a:rPr lang="en-US" dirty="0" smtClean="0"/>
              <a:t>no</a:t>
            </a:r>
          </a:p>
          <a:p>
            <a:pPr marL="0" indent="0">
              <a:buNone/>
            </a:pPr>
            <a:r>
              <a:rPr lang="en-US" dirty="0"/>
              <a:t>Levels: no </a:t>
            </a: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/>
              <a:t>table(x) x no yes 2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# A </a:t>
            </a:r>
            <a:r>
              <a:rPr lang="en-US" dirty="0" err="1" smtClean="0"/>
              <a:t>ordem</a:t>
            </a:r>
            <a:r>
              <a:rPr lang="en-US" dirty="0" smtClean="0"/>
              <a:t> dos levels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setada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ES_tradnl" dirty="0" smtClean="0"/>
              <a:t>&gt; x </a:t>
            </a:r>
            <a:r>
              <a:rPr lang="es-ES_tradnl" dirty="0"/>
              <a:t>&lt;- factor(c("yes", "yes", "no", "yes", "no"), </a:t>
            </a:r>
            <a:r>
              <a:rPr lang="es-ES_tradnl" dirty="0" err="1"/>
              <a:t>levels</a:t>
            </a:r>
            <a:r>
              <a:rPr lang="es-ES_tradnl" dirty="0"/>
              <a:t> = c("yes", "no</a:t>
            </a:r>
            <a:r>
              <a:rPr lang="es-ES_tradnl" dirty="0" smtClean="0"/>
              <a:t>"))</a:t>
            </a:r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/>
              <a:t>[1] yes yes no yes no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Levels</a:t>
            </a:r>
            <a:r>
              <a:rPr lang="en-US" dirty="0"/>
              <a:t>: yes no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6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80317"/>
            <a:ext cx="10018713" cy="824501"/>
          </a:xfrm>
        </p:spPr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Ausentes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04819"/>
            <a:ext cx="10018713" cy="20959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NA </a:t>
            </a:r>
            <a:r>
              <a:rPr lang="en-US" dirty="0" err="1" smtClean="0"/>
              <a:t>ou</a:t>
            </a:r>
            <a:r>
              <a:rPr lang="en-US" dirty="0" smtClean="0"/>
              <a:t> 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smtClean="0"/>
              <a:t>para definer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ausentes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NA é </a:t>
            </a:r>
            <a:r>
              <a:rPr lang="en-US" dirty="0" err="1" smtClean="0"/>
              <a:t>declaradamente</a:t>
            </a:r>
            <a:r>
              <a:rPr lang="en-US" dirty="0" smtClean="0"/>
              <a:t> um valor </a:t>
            </a:r>
            <a:r>
              <a:rPr lang="en-US" dirty="0" err="1" smtClean="0"/>
              <a:t>ausente</a:t>
            </a:r>
            <a:r>
              <a:rPr lang="en-US" dirty="0" smtClean="0"/>
              <a:t> e </a:t>
            </a:r>
            <a:r>
              <a:rPr lang="en-US" dirty="0" err="1" smtClean="0"/>
              <a:t>NaN</a:t>
            </a:r>
            <a:r>
              <a:rPr lang="en-US" dirty="0" smtClean="0"/>
              <a:t> é </a:t>
            </a:r>
            <a:r>
              <a:rPr lang="en-US" dirty="0" err="1" smtClean="0"/>
              <a:t>abreviação</a:t>
            </a:r>
            <a:r>
              <a:rPr lang="en-US" dirty="0" smtClean="0"/>
              <a:t> de “Not a Number”.</a:t>
            </a:r>
          </a:p>
          <a:p>
            <a:pPr marL="0" indent="0">
              <a:buNone/>
            </a:pPr>
            <a:r>
              <a:rPr lang="en-US" dirty="0" smtClean="0"/>
              <a:t>is.na</a:t>
            </a:r>
            <a:r>
              <a:rPr lang="en-US" dirty="0"/>
              <a:t>() </a:t>
            </a:r>
            <a:r>
              <a:rPr lang="en-US" dirty="0" err="1" smtClean="0"/>
              <a:t>testa</a:t>
            </a:r>
            <a:r>
              <a:rPr lang="en-US" dirty="0" smtClean="0"/>
              <a:t> se um </a:t>
            </a:r>
            <a:r>
              <a:rPr lang="en-US" dirty="0" err="1" smtClean="0"/>
              <a:t>objeto</a:t>
            </a:r>
            <a:r>
              <a:rPr lang="en-US" dirty="0" smtClean="0"/>
              <a:t> é NA e </a:t>
            </a:r>
            <a:r>
              <a:rPr lang="en-US" dirty="0" err="1" smtClean="0"/>
              <a:t>is.nan</a:t>
            </a:r>
            <a:r>
              <a:rPr lang="en-US" dirty="0" smtClean="0"/>
              <a:t>() para NAN.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09" y="3698696"/>
            <a:ext cx="8671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x </a:t>
            </a:r>
            <a:r>
              <a:rPr lang="en-US" dirty="0"/>
              <a:t>&lt;- c(1, 2, NA, 10, 3)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</a:t>
            </a:r>
            <a:r>
              <a:rPr lang="en-US" dirty="0" smtClean="0"/>
              <a:t>(x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1] FALSE FALSE TRUE FALSE FALSE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is.nan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 </a:t>
            </a:r>
            <a:r>
              <a:rPr lang="en-US" dirty="0"/>
              <a:t>[1] FALSE FALSE FALSE FALSE FALSE </a:t>
            </a:r>
            <a:endParaRPr lang="en-US" dirty="0" smtClean="0"/>
          </a:p>
          <a:p>
            <a:r>
              <a:rPr lang="en-US" dirty="0" smtClean="0"/>
              <a:t>&gt; x </a:t>
            </a:r>
            <a:r>
              <a:rPr lang="en-US" dirty="0"/>
              <a:t>&lt;- c(1, 2, </a:t>
            </a:r>
            <a:r>
              <a:rPr lang="en-US" dirty="0" err="1"/>
              <a:t>NaN</a:t>
            </a:r>
            <a:r>
              <a:rPr lang="en-US" dirty="0"/>
              <a:t>, NA, 4)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</a:t>
            </a:r>
            <a:r>
              <a:rPr lang="en-US" dirty="0" smtClean="0"/>
              <a:t>(x</a:t>
            </a:r>
            <a:r>
              <a:rPr lang="en-US" dirty="0"/>
              <a:t>) [1] FALSE FALSE TRUE TRUE FALSE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/>
              <a:t>is.nan</a:t>
            </a:r>
            <a:r>
              <a:rPr lang="en-US" dirty="0"/>
              <a:t>(x) [1] FALSE FALSE TRUE FALSE FALSE</a:t>
            </a:r>
          </a:p>
        </p:txBody>
      </p:sp>
    </p:spTree>
    <p:extLst>
      <p:ext uri="{BB962C8B-B14F-4D97-AF65-F5344CB8AC3E}">
        <p14:creationId xmlns:p14="http://schemas.microsoft.com/office/powerpoint/2010/main" val="82143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3369"/>
          </a:xfrm>
        </p:spPr>
        <p:txBody>
          <a:bodyPr/>
          <a:lstStyle/>
          <a:p>
            <a:r>
              <a:rPr lang="en-US" dirty="0" err="1" smtClean="0"/>
              <a:t>Data.Frames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</a:t>
            </a:r>
            <a:r>
              <a:rPr lang="en-US" dirty="0" err="1" smtClean="0"/>
              <a:t>Data.Table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4999"/>
            <a:ext cx="10018713" cy="31242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Data Frames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armazenar</a:t>
            </a:r>
            <a:r>
              <a:rPr lang="en-US" dirty="0" smtClean="0"/>
              <a:t> dados </a:t>
            </a:r>
            <a:r>
              <a:rPr lang="en-US" dirty="0" err="1" smtClean="0"/>
              <a:t>tabulares</a:t>
            </a:r>
            <a:endParaRPr lang="en-US" dirty="0" smtClean="0"/>
          </a:p>
          <a:p>
            <a:r>
              <a:rPr lang="pt-BR" dirty="0"/>
              <a:t>Eles são representados como um tipo especial de lista onde cada elemento da lista tem de ter o mesmo </a:t>
            </a:r>
            <a:r>
              <a:rPr lang="pt-BR" dirty="0" err="1" smtClean="0"/>
              <a:t>tamnho</a:t>
            </a:r>
            <a:endParaRPr lang="pt-BR" dirty="0" smtClean="0"/>
          </a:p>
          <a:p>
            <a:r>
              <a:rPr lang="pt-BR" dirty="0"/>
              <a:t>Ao contrário de matrizes, </a:t>
            </a:r>
            <a:r>
              <a:rPr lang="pt-BR" dirty="0" smtClean="0"/>
              <a:t>data frames podem </a:t>
            </a:r>
            <a:r>
              <a:rPr lang="pt-BR" dirty="0"/>
              <a:t>armazenar diferentes classes de objetos em cada coluna (como listas); matrizes têm de ter cada elemento ser a mesma </a:t>
            </a:r>
            <a:r>
              <a:rPr lang="pt-BR" dirty="0" smtClean="0"/>
              <a:t>classe</a:t>
            </a:r>
          </a:p>
          <a:p>
            <a:r>
              <a:rPr lang="en-US" dirty="0" smtClean="0"/>
              <a:t>Data Frames tem um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row.names</a:t>
            </a:r>
            <a:endParaRPr lang="en-US" dirty="0" smtClean="0"/>
          </a:p>
          <a:p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read.table</a:t>
            </a:r>
            <a:r>
              <a:rPr lang="en-US" dirty="0"/>
              <a:t>() or read.csv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convertidos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chamando</a:t>
            </a:r>
            <a:r>
              <a:rPr lang="en-US" dirty="0" smtClean="0"/>
              <a:t> o </a:t>
            </a:r>
            <a:r>
              <a:rPr lang="en-US" dirty="0" err="1" smtClean="0"/>
              <a:t>metodo</a:t>
            </a:r>
            <a:r>
              <a:rPr lang="en-US" dirty="0" smtClean="0"/>
              <a:t>: </a:t>
            </a:r>
            <a:r>
              <a:rPr lang="en-US" dirty="0" err="1" smtClean="0"/>
              <a:t>data.matrix</a:t>
            </a:r>
            <a:r>
              <a:rPr lang="en-US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87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linguagem</a:t>
            </a:r>
            <a:r>
              <a:rPr lang="en-US" dirty="0" smtClean="0"/>
              <a:t> R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S </a:t>
            </a:r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>
                <a:hlinkClick r:id="rId2" tooltip="1"/>
              </a:rPr>
              <a:t>John Chambers</a:t>
            </a:r>
            <a:r>
              <a:rPr lang="en-US" dirty="0" smtClean="0"/>
              <a:t>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voltada</a:t>
            </a:r>
            <a:r>
              <a:rPr lang="en-US" dirty="0" smtClean="0"/>
              <a:t> para </a:t>
            </a:r>
            <a:r>
              <a:rPr lang="en-US" dirty="0" err="1" smtClean="0"/>
              <a:t>estatística</a:t>
            </a:r>
            <a:r>
              <a:rPr lang="en-US" dirty="0" smtClean="0"/>
              <a:t> e </a:t>
            </a:r>
            <a:r>
              <a:rPr lang="en-US" dirty="0" err="1" smtClean="0"/>
              <a:t>gráficos</a:t>
            </a:r>
            <a:r>
              <a:rPr lang="en-US" dirty="0" smtClean="0"/>
              <a:t>.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sintaxe</a:t>
            </a:r>
            <a:r>
              <a:rPr lang="en-US" dirty="0" smtClean="0"/>
              <a:t> tem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similaridade</a:t>
            </a:r>
            <a:r>
              <a:rPr lang="en-US" dirty="0" smtClean="0"/>
              <a:t> com C, mas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próxima</a:t>
            </a:r>
            <a:r>
              <a:rPr lang="en-US" dirty="0" smtClean="0"/>
              <a:t> de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r>
              <a:rPr lang="en-US" dirty="0" smtClean="0"/>
              <a:t> (FPL – Functional Language Programming). </a:t>
            </a:r>
          </a:p>
          <a:p>
            <a:pPr marL="0" indent="0">
              <a:buNone/>
            </a:pPr>
            <a:r>
              <a:rPr lang="en-US" dirty="0" err="1" smtClean="0"/>
              <a:t>Veja</a:t>
            </a:r>
            <a:r>
              <a:rPr lang="en-US" dirty="0" smtClean="0"/>
              <a:t> um tutorial </a:t>
            </a:r>
            <a:r>
              <a:rPr lang="en-US" dirty="0" err="1" smtClean="0"/>
              <a:t>detalhado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cran.r-project.org</a:t>
            </a:r>
            <a:r>
              <a:rPr lang="en-US" dirty="0">
                <a:hlinkClick r:id="rId3"/>
              </a:rPr>
              <a:t>/doc/manuals/r-release/R-</a:t>
            </a:r>
            <a:r>
              <a:rPr lang="en-US" dirty="0" err="1">
                <a:hlinkClick r:id="rId3"/>
              </a:rPr>
              <a:t>lang.html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2055"/>
          </a:xfrm>
        </p:spPr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31111"/>
            <a:ext cx="10018713" cy="36107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&gt; x </a:t>
            </a:r>
            <a:r>
              <a:rPr lang="en-US" dirty="0"/>
              <a:t>&lt;- </a:t>
            </a:r>
            <a:r>
              <a:rPr lang="en-US" dirty="0" err="1"/>
              <a:t>data.frame</a:t>
            </a:r>
            <a:r>
              <a:rPr lang="en-US" dirty="0"/>
              <a:t>(foo = 1:4, bar = c(T, T, F, F))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foo   bar </a:t>
            </a:r>
          </a:p>
          <a:p>
            <a:pPr marL="0" indent="0">
              <a:buNone/>
            </a:pPr>
            <a:r>
              <a:rPr lang="en-US" dirty="0" smtClean="0"/>
              <a:t>1      1    TRUE </a:t>
            </a:r>
          </a:p>
          <a:p>
            <a:pPr marL="0" indent="0">
              <a:buNone/>
            </a:pPr>
            <a:r>
              <a:rPr lang="en-US" dirty="0" smtClean="0"/>
              <a:t>2     2    TRUE </a:t>
            </a:r>
          </a:p>
          <a:p>
            <a:pPr marL="0" indent="0">
              <a:buNone/>
            </a:pPr>
            <a:r>
              <a:rPr lang="en-US" dirty="0" smtClean="0"/>
              <a:t>3      3    </a:t>
            </a:r>
            <a:r>
              <a:rPr lang="en-US" dirty="0"/>
              <a:t>FALSE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     4    FALSE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nrow</a:t>
            </a:r>
            <a:r>
              <a:rPr lang="en-US" dirty="0" smtClean="0"/>
              <a:t>(x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ncol</a:t>
            </a:r>
            <a:r>
              <a:rPr lang="en-US" dirty="0"/>
              <a:t>(x)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2</a:t>
            </a:r>
          </a:p>
        </p:txBody>
      </p:sp>
    </p:spTree>
    <p:extLst>
      <p:ext uri="{BB962C8B-B14F-4D97-AF65-F5344CB8AC3E}">
        <p14:creationId xmlns:p14="http://schemas.microsoft.com/office/powerpoint/2010/main" val="156193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pt-BR" dirty="0" smtClean="0"/>
              <a:t>Operações simples com Data 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884218"/>
            <a:ext cx="10018713" cy="4419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 &lt;- read.csv(“arquivo.csv)</a:t>
            </a:r>
          </a:p>
          <a:p>
            <a:pPr marL="0" indent="0">
              <a:buNone/>
            </a:pPr>
            <a:r>
              <a:rPr lang="pt-BR" dirty="0" smtClean="0"/>
              <a:t># Retornar inicio do data frame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head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# Retornar final do data frame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tail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# Retornar 1000 primeiras linhas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head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, n = 1000)</a:t>
            </a:r>
          </a:p>
          <a:p>
            <a:pPr marL="0" indent="0">
              <a:buNone/>
            </a:pPr>
            <a:r>
              <a:rPr lang="pt-BR" dirty="0" smtClean="0"/>
              <a:t># Visualizar nome das colunas</a:t>
            </a:r>
          </a:p>
          <a:p>
            <a:pPr marL="0" indent="0">
              <a:buNone/>
            </a:pPr>
            <a:r>
              <a:rPr lang="pt-BR" dirty="0" smtClean="0"/>
              <a:t>&gt;</a:t>
            </a:r>
            <a:r>
              <a:rPr lang="pt-BR" dirty="0" err="1" smtClean="0"/>
              <a:t>names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# Atribuir nome das colunas</a:t>
            </a:r>
          </a:p>
          <a:p>
            <a:pPr marL="0" indent="0">
              <a:buNone/>
            </a:pPr>
            <a:r>
              <a:rPr lang="pt-BR" dirty="0" smtClean="0"/>
              <a:t>&gt;</a:t>
            </a:r>
            <a:r>
              <a:rPr lang="pt-BR" dirty="0" err="1" smtClean="0"/>
              <a:t>names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 &lt;- c(“nome da coluna 1”, “nome da coluna 2”, ... 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892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79419"/>
            <a:ext cx="10018713" cy="47936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# Retorna a coluna  como um data frame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[1]  </a:t>
            </a:r>
          </a:p>
          <a:p>
            <a:pPr marL="0" indent="0">
              <a:buNone/>
            </a:pPr>
            <a:r>
              <a:rPr lang="pt-BR" dirty="0" smtClean="0"/>
              <a:t># Retorna a coluna como um vetor do conteúdo nela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[[1]]</a:t>
            </a:r>
          </a:p>
          <a:p>
            <a:pPr marL="0" indent="0">
              <a:buNone/>
            </a:pPr>
            <a:r>
              <a:rPr lang="pt-BR" dirty="0" smtClean="0"/>
              <a:t># Retorna a linha 3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[3,]</a:t>
            </a:r>
          </a:p>
          <a:p>
            <a:pPr marL="0" indent="0">
              <a:buNone/>
            </a:pPr>
            <a:r>
              <a:rPr lang="pt-BR" dirty="0" smtClean="0"/>
              <a:t># Retorna a linha 3, coluna 5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[3,5]</a:t>
            </a:r>
          </a:p>
          <a:p>
            <a:pPr marL="0" indent="0">
              <a:buNone/>
            </a:pPr>
            <a:r>
              <a:rPr lang="pt-BR" dirty="0" smtClean="0"/>
              <a:t># Para atribuir valores a lógica é a mesma, no exemplo a seguir, é atribuída a </a:t>
            </a:r>
            <a:r>
              <a:rPr lang="pt-BR" dirty="0" err="1" smtClean="0"/>
              <a:t>string</a:t>
            </a:r>
            <a:r>
              <a:rPr lang="pt-BR" dirty="0" smtClean="0"/>
              <a:t> “teste” para todas as linhas da coluna 1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[1] &lt;- “teste”</a:t>
            </a:r>
          </a:p>
          <a:p>
            <a:pPr marL="0" indent="0">
              <a:buNone/>
            </a:pPr>
            <a:r>
              <a:rPr lang="pt-BR" dirty="0" smtClean="0"/>
              <a:t># Você pode especificar a linha também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[5, 1] &lt;- “teste”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1" y="422564"/>
            <a:ext cx="10018713" cy="893618"/>
          </a:xfrm>
        </p:spPr>
        <p:txBody>
          <a:bodyPr/>
          <a:lstStyle/>
          <a:p>
            <a:r>
              <a:rPr lang="pt-BR" dirty="0" smtClean="0"/>
              <a:t>Operações simples com Data 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12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922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# pode atribuir resultado de cálculos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df$nomeDaColuna</a:t>
            </a:r>
            <a:r>
              <a:rPr lang="pt-BR" dirty="0" smtClean="0"/>
              <a:t> &lt;- </a:t>
            </a:r>
            <a:r>
              <a:rPr lang="pt-BR" dirty="0" err="1" smtClean="0"/>
              <a:t>df$nomeDaColuna</a:t>
            </a:r>
            <a:r>
              <a:rPr lang="pt-BR" dirty="0" smtClean="0"/>
              <a:t> * 10</a:t>
            </a:r>
          </a:p>
          <a:p>
            <a:pPr marL="0" indent="0">
              <a:buNone/>
            </a:pPr>
            <a:r>
              <a:rPr lang="pt-BR" dirty="0" smtClean="0"/>
              <a:t># Pode filtrar por linha de acordo com uma condição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df$nomeDaColuna</a:t>
            </a:r>
            <a:r>
              <a:rPr lang="pt-BR" dirty="0" smtClean="0"/>
              <a:t>[</a:t>
            </a:r>
            <a:r>
              <a:rPr lang="pt-BR" dirty="0" err="1" smtClean="0"/>
              <a:t>df$nomeDaColuna</a:t>
            </a:r>
            <a:r>
              <a:rPr lang="pt-BR" dirty="0" smtClean="0"/>
              <a:t>,] </a:t>
            </a:r>
          </a:p>
          <a:p>
            <a:pPr marL="0" indent="0">
              <a:buNone/>
            </a:pPr>
            <a:r>
              <a:rPr lang="pt-BR" dirty="0" smtClean="0"/>
              <a:t># E atribuir valores ao resultado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df$nomeDaColuna</a:t>
            </a:r>
            <a:r>
              <a:rPr lang="pt-BR" dirty="0" smtClean="0"/>
              <a:t>[</a:t>
            </a:r>
            <a:r>
              <a:rPr lang="pt-BR" dirty="0" err="1" smtClean="0"/>
              <a:t>df$nomeDaColuna</a:t>
            </a:r>
            <a:r>
              <a:rPr lang="pt-BR" dirty="0"/>
              <a:t>,] </a:t>
            </a:r>
            <a:r>
              <a:rPr lang="pt-BR" dirty="0" smtClean="0"/>
              <a:t> &lt;- </a:t>
            </a:r>
            <a:r>
              <a:rPr lang="pt-BR" dirty="0" err="1" smtClean="0"/>
              <a:t>novoValor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# Pode utilizar resultado de funções</a:t>
            </a:r>
          </a:p>
          <a:p>
            <a:pPr marL="0" indent="0">
              <a:buNone/>
            </a:pPr>
            <a:r>
              <a:rPr lang="pt-BR" dirty="0" err="1"/>
              <a:t>df$nomeDaColuna</a:t>
            </a:r>
            <a:r>
              <a:rPr lang="pt-BR" dirty="0"/>
              <a:t>[</a:t>
            </a:r>
            <a:r>
              <a:rPr lang="pt-BR" dirty="0" err="1"/>
              <a:t>df$nomeDaColuna</a:t>
            </a:r>
            <a:r>
              <a:rPr lang="pt-BR" dirty="0"/>
              <a:t>,]  &lt;- </a:t>
            </a:r>
            <a:r>
              <a:rPr lang="pt-BR" dirty="0" err="1" smtClean="0"/>
              <a:t>sqrt</a:t>
            </a:r>
            <a:r>
              <a:rPr lang="pt-BR" dirty="0" smtClean="0"/>
              <a:t>(</a:t>
            </a:r>
            <a:r>
              <a:rPr lang="pt-BR" dirty="0" err="1" smtClean="0"/>
              <a:t>df$nomeDaColuna</a:t>
            </a:r>
            <a:r>
              <a:rPr lang="pt-BR" dirty="0" smtClean="0"/>
              <a:t>) * </a:t>
            </a:r>
            <a:r>
              <a:rPr lang="pt-BR" dirty="0" err="1" smtClean="0"/>
              <a:t>pi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# Pode utilizar critério para filtrar as linhas</a:t>
            </a:r>
          </a:p>
          <a:p>
            <a:pPr marL="0" indent="0">
              <a:buNone/>
            </a:pPr>
            <a:r>
              <a:rPr lang="pt-BR" dirty="0" err="1" smtClean="0"/>
              <a:t>df</a:t>
            </a:r>
            <a:r>
              <a:rPr lang="pt-BR" dirty="0" smtClean="0"/>
              <a:t>[</a:t>
            </a:r>
            <a:r>
              <a:rPr lang="pt-BR" dirty="0" err="1" smtClean="0"/>
              <a:t>df$nomeDaColuna</a:t>
            </a:r>
            <a:r>
              <a:rPr lang="pt-BR" dirty="0" smtClean="0"/>
              <a:t> </a:t>
            </a:r>
            <a:r>
              <a:rPr lang="pt-BR" dirty="0"/>
              <a:t>== 2</a:t>
            </a:r>
            <a:r>
              <a:rPr lang="pt-BR" dirty="0" smtClean="0"/>
              <a:t>,]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1" y="422564"/>
            <a:ext cx="10018713" cy="893618"/>
          </a:xfrm>
        </p:spPr>
        <p:txBody>
          <a:bodyPr/>
          <a:lstStyle/>
          <a:p>
            <a:r>
              <a:rPr lang="pt-BR" dirty="0" smtClean="0"/>
              <a:t>Operações simples com Data 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4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72" y="533401"/>
            <a:ext cx="10018713" cy="885092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373" y="1570893"/>
            <a:ext cx="10018713" cy="492369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“</a:t>
            </a:r>
            <a:r>
              <a:rPr lang="en-US" dirty="0" err="1" smtClean="0"/>
              <a:t>data.table</a:t>
            </a:r>
            <a:r>
              <a:rPr lang="en-US" dirty="0" smtClean="0"/>
              <a:t>”?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Lembre</a:t>
            </a:r>
            <a:r>
              <a:rPr lang="en-US" dirty="0" smtClean="0"/>
              <a:t>-se de </a:t>
            </a:r>
            <a:r>
              <a:rPr lang="en-US" dirty="0" err="1" smtClean="0"/>
              <a:t>carregar</a:t>
            </a:r>
            <a:r>
              <a:rPr lang="en-US" dirty="0" smtClean="0"/>
              <a:t> a </a:t>
            </a:r>
            <a:r>
              <a:rPr lang="en-US" dirty="0" err="1" smtClean="0"/>
              <a:t>biblioteca</a:t>
            </a:r>
            <a:r>
              <a:rPr lang="en-US" dirty="0" smtClean="0"/>
              <a:t>: library(</a:t>
            </a:r>
            <a:r>
              <a:rPr lang="en-US" dirty="0" err="1" smtClean="0"/>
              <a:t>data.table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CSV </a:t>
            </a:r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read.csv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/>
              <a:t>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samplecsvs.s3.amazonaws.com/Sacramentorealestatetransactions.csv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Dica</a:t>
            </a:r>
            <a:r>
              <a:rPr lang="en-US" dirty="0" smtClean="0"/>
              <a:t>: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baixar</a:t>
            </a:r>
            <a:r>
              <a:rPr lang="en-US" dirty="0" smtClean="0"/>
              <a:t> o csv,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a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Converta</a:t>
            </a:r>
            <a:r>
              <a:rPr lang="en-US" dirty="0" smtClean="0"/>
              <a:t> para um </a:t>
            </a:r>
            <a:r>
              <a:rPr lang="en-US" dirty="0" err="1" smtClean="0"/>
              <a:t>data.table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: </a:t>
            </a:r>
            <a:r>
              <a:rPr lang="en-US" dirty="0" err="1"/>
              <a:t>as.data.table</a:t>
            </a:r>
            <a:r>
              <a:rPr lang="en-US" dirty="0"/>
              <a:t>(data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Utilize 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(data) para </a:t>
            </a:r>
            <a:r>
              <a:rPr lang="en-US" dirty="0" err="1" smtClean="0"/>
              <a:t>verificar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caracteristicas</a:t>
            </a:r>
            <a:r>
              <a:rPr lang="en-US" dirty="0" smtClean="0"/>
              <a:t> antes e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conversão</a:t>
            </a:r>
            <a:r>
              <a:rPr lang="en-US" dirty="0" smtClean="0"/>
              <a:t>. Compare com um novo </a:t>
            </a:r>
            <a:r>
              <a:rPr lang="en-US" dirty="0" err="1" smtClean="0"/>
              <a:t>data.table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6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54369"/>
            <a:ext cx="10018713" cy="453683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Um </a:t>
            </a:r>
            <a:r>
              <a:rPr lang="en-US" b="1" dirty="0" err="1" smtClean="0"/>
              <a:t>exemplo</a:t>
            </a:r>
            <a:r>
              <a:rPr lang="en-US" b="1" dirty="0" smtClean="0"/>
              <a:t> </a:t>
            </a:r>
            <a:r>
              <a:rPr lang="en-US" b="1" dirty="0" err="1" smtClean="0"/>
              <a:t>prático</a:t>
            </a:r>
            <a:r>
              <a:rPr lang="en-US" b="1" dirty="0" smtClean="0"/>
              <a:t> e </a:t>
            </a:r>
            <a:r>
              <a:rPr lang="en-US" b="1" dirty="0" err="1" smtClean="0"/>
              <a:t>rápido</a:t>
            </a:r>
            <a:r>
              <a:rPr lang="en-US" b="1" dirty="0" smtClean="0"/>
              <a:t> de Learning Machine com </a:t>
            </a:r>
            <a:r>
              <a:rPr lang="en-US" b="1" dirty="0" err="1" smtClean="0"/>
              <a:t>RandomForest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500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541" y="1729153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Random Forest </a:t>
            </a:r>
            <a:r>
              <a:rPr lang="en-US" dirty="0" err="1" smtClean="0"/>
              <a:t>consegue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extremamente</a:t>
            </a:r>
            <a:r>
              <a:rPr lang="en-US" dirty="0" smtClean="0"/>
              <a:t>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gerando</a:t>
            </a:r>
            <a:r>
              <a:rPr lang="en-US" dirty="0" smtClean="0"/>
              <a:t> um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árvores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,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amostras</a:t>
            </a:r>
            <a:r>
              <a:rPr lang="en-US" dirty="0" smtClean="0"/>
              <a:t> </a:t>
            </a:r>
            <a:r>
              <a:rPr lang="en-US" dirty="0" err="1" smtClean="0"/>
              <a:t>aleatórias</a:t>
            </a:r>
            <a:r>
              <a:rPr lang="en-US" dirty="0" smtClean="0"/>
              <a:t> das </a:t>
            </a:r>
            <a:r>
              <a:rPr lang="en-US" dirty="0" err="1" smtClean="0"/>
              <a:t>váriaveis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). O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prediçao</a:t>
            </a:r>
            <a:r>
              <a:rPr lang="en-US" dirty="0" smtClean="0"/>
              <a:t> 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combinando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árvore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regressão</a:t>
            </a:r>
            <a:r>
              <a:rPr lang="en-US" dirty="0" smtClean="0"/>
              <a:t> e </a:t>
            </a:r>
            <a:r>
              <a:rPr lang="en-US" dirty="0" err="1" smtClean="0"/>
              <a:t>votos</a:t>
            </a:r>
            <a:r>
              <a:rPr lang="en-US" dirty="0" smtClean="0"/>
              <a:t> do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 no </a:t>
            </a:r>
            <a:r>
              <a:rPr lang="en-US" dirty="0" err="1" smtClean="0"/>
              <a:t>pacote</a:t>
            </a:r>
            <a:r>
              <a:rPr lang="en-US" dirty="0" smtClean="0"/>
              <a:t>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r>
              <a:rPr lang="en-US" dirty="0" err="1" smtClean="0"/>
              <a:t>disponbilizado</a:t>
            </a:r>
            <a:r>
              <a:rPr lang="en-US" dirty="0" smtClean="0"/>
              <a:t> via CRAN.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4746"/>
            <a:ext cx="10018713" cy="1073728"/>
          </a:xfrm>
        </p:spPr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Árvores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endParaRPr lang="en-US" dirty="0"/>
          </a:p>
        </p:txBody>
      </p:sp>
      <p:pic>
        <p:nvPicPr>
          <p:cNvPr id="2050" name="Picture 2" descr="https://sctr7.files.wordpress.com/2012/06/decision-tree-diagra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58" y="1288474"/>
            <a:ext cx="7312023" cy="531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54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um </a:t>
            </a:r>
            <a:r>
              <a:rPr lang="en-US" dirty="0" err="1" smtClean="0"/>
              <a:t>exemplo</a:t>
            </a:r>
            <a:r>
              <a:rPr lang="en-US" dirty="0" smtClean="0"/>
              <a:t> do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123" y="2666999"/>
            <a:ext cx="10914185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github.com/fabiocmazzo/workshop_fatec_ind/blob/master/exemploRandomForest.r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Dicas</a:t>
            </a:r>
            <a:r>
              <a:rPr lang="en-US" dirty="0" smtClean="0"/>
              <a:t>: </a:t>
            </a:r>
          </a:p>
          <a:p>
            <a:pPr marL="457200" indent="-457200">
              <a:buAutoNum type="arabicPeriod"/>
            </a:pPr>
            <a:r>
              <a:rPr lang="en-US" dirty="0" smtClean="0"/>
              <a:t>O </a:t>
            </a:r>
            <a:r>
              <a:rPr lang="en-US" dirty="0" err="1" smtClean="0"/>
              <a:t>set.seed</a:t>
            </a:r>
            <a:r>
              <a:rPr lang="en-US" dirty="0" smtClean="0"/>
              <a:t> é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reproducibilidade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o </a:t>
            </a:r>
            <a:r>
              <a:rPr lang="en-US" dirty="0" err="1" smtClean="0"/>
              <a:t>ntree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exigira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processamento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3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73627"/>
            <a:ext cx="10018713" cy="824345"/>
          </a:xfrm>
        </p:spPr>
        <p:txBody>
          <a:bodyPr/>
          <a:lstStyle/>
          <a:p>
            <a:r>
              <a:rPr lang="pt-BR" dirty="0" smtClean="0"/>
              <a:t>Hands-On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274619"/>
            <a:ext cx="10018713" cy="45165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Que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com </a:t>
            </a:r>
            <a:r>
              <a:rPr lang="en-US" dirty="0" err="1"/>
              <a:t>exemplo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dados</a:t>
            </a:r>
            <a:r>
              <a:rPr lang="en-US" dirty="0" smtClean="0"/>
              <a:t>?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datasets no portal de dados do </a:t>
            </a:r>
            <a:r>
              <a:rPr lang="en-US" dirty="0" err="1" smtClean="0"/>
              <a:t>governo</a:t>
            </a:r>
            <a:r>
              <a:rPr lang="en-US" dirty="0" smtClean="0"/>
              <a:t> do Rio Grande do </a:t>
            </a:r>
            <a:r>
              <a:rPr lang="en-US" dirty="0" err="1" smtClean="0"/>
              <a:t>Sul</a:t>
            </a:r>
            <a:r>
              <a:rPr lang="en-US" dirty="0" smtClean="0"/>
              <a:t>.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munícipio</a:t>
            </a:r>
            <a:r>
              <a:rPr lang="en-US" dirty="0" smtClean="0"/>
              <a:t>.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baixar</a:t>
            </a:r>
            <a:r>
              <a:rPr lang="en-US" dirty="0" smtClean="0"/>
              <a:t> </a:t>
            </a:r>
            <a:r>
              <a:rPr lang="en-US" dirty="0" err="1" smtClean="0"/>
              <a:t>algums</a:t>
            </a:r>
            <a:r>
              <a:rPr lang="en-US" dirty="0"/>
              <a:t> </a:t>
            </a:r>
            <a:r>
              <a:rPr lang="en-US" dirty="0" smtClean="0"/>
              <a:t>e junta-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do </a:t>
            </a:r>
            <a:r>
              <a:rPr lang="en-US" dirty="0" err="1" smtClean="0"/>
              <a:t>munícipio</a:t>
            </a:r>
            <a:r>
              <a:rPr lang="en-US" dirty="0" smtClean="0"/>
              <a:t> para </a:t>
            </a:r>
            <a:r>
              <a:rPr lang="en-US" dirty="0" err="1" smtClean="0"/>
              <a:t>realizarmos</a:t>
            </a:r>
            <a:r>
              <a:rPr lang="en-US" dirty="0" smtClean="0"/>
              <a:t> </a:t>
            </a:r>
            <a:r>
              <a:rPr lang="en-US" dirty="0" err="1" smtClean="0"/>
              <a:t>cruzamentos</a:t>
            </a:r>
            <a:r>
              <a:rPr lang="en-US" dirty="0" smtClean="0"/>
              <a:t> e </a:t>
            </a:r>
            <a:r>
              <a:rPr lang="en-US" dirty="0" err="1" smtClean="0"/>
              <a:t>predições</a:t>
            </a:r>
            <a:r>
              <a:rPr lang="en-US" dirty="0" smtClean="0"/>
              <a:t>. </a:t>
            </a:r>
            <a:r>
              <a:rPr lang="en-US" dirty="0" err="1" smtClean="0"/>
              <a:t>Baixe</a:t>
            </a:r>
            <a:r>
              <a:rPr lang="en-US" dirty="0" smtClean="0"/>
              <a:t> e </a:t>
            </a:r>
            <a:r>
              <a:rPr lang="en-US" dirty="0" err="1" smtClean="0"/>
              <a:t>suba</a:t>
            </a:r>
            <a:r>
              <a:rPr lang="en-US" dirty="0" smtClean="0"/>
              <a:t> para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R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csvs</a:t>
            </a:r>
            <a:r>
              <a:rPr lang="en-US" dirty="0" smtClean="0"/>
              <a:t> que se </a:t>
            </a:r>
            <a:r>
              <a:rPr lang="en-US" dirty="0" err="1" smtClean="0"/>
              <a:t>encontram</a:t>
            </a:r>
            <a:r>
              <a:rPr lang="en-US" dirty="0" smtClean="0"/>
              <a:t> no </a:t>
            </a:r>
            <a:r>
              <a:rPr lang="en-US" dirty="0" err="1" smtClean="0"/>
              <a:t>repositório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Datasets </a:t>
            </a:r>
            <a:r>
              <a:rPr lang="en-US" dirty="0" err="1" smtClean="0"/>
              <a:t>utilizados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dados.rs.gov.br/dataset/pib-per-capita-nos-municipios-do-rs-1999-2011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dados.rs.gov.br/dataset/numero-de-acidentes-fatais-total-nos-municipios-do-rs-2007-2013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dados.rs.gov.br/dataset/educacao-infantil-numero-de-estabelecimentos-particulares-nos-municipios-do-rs-1991-2010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Dicas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complete.cases</a:t>
            </a:r>
            <a:r>
              <a:rPr lang="en-US" dirty="0" smtClean="0"/>
              <a:t>, que </a:t>
            </a:r>
            <a:r>
              <a:rPr lang="en-US" dirty="0" err="1" smtClean="0"/>
              <a:t>retorna</a:t>
            </a:r>
            <a:r>
              <a:rPr lang="en-US" dirty="0" smtClean="0"/>
              <a:t> TRUE </a:t>
            </a:r>
            <a:r>
              <a:rPr lang="en-US" dirty="0" err="1" smtClean="0"/>
              <a:t>apenas</a:t>
            </a:r>
            <a:r>
              <a:rPr lang="en-US" dirty="0" smtClean="0"/>
              <a:t> se 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tiver</a:t>
            </a:r>
            <a:r>
              <a:rPr lang="en-US" dirty="0" smtClean="0"/>
              <a:t> </a:t>
            </a:r>
            <a:r>
              <a:rPr lang="en-US" dirty="0" err="1" smtClean="0"/>
              <a:t>nenhum</a:t>
            </a:r>
            <a:r>
              <a:rPr lang="en-US" dirty="0" smtClean="0"/>
              <a:t> NA,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7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86" y="89899"/>
            <a:ext cx="10018713" cy="947791"/>
          </a:xfrm>
        </p:spPr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587" y="1985480"/>
            <a:ext cx="10203646" cy="4567719"/>
          </a:xfrm>
        </p:spPr>
        <p:txBody>
          <a:bodyPr numCol="2">
            <a:noAutofit/>
          </a:bodyPr>
          <a:lstStyle/>
          <a:p>
            <a:r>
              <a:rPr lang="en-US" sz="1400" dirty="0" smtClean="0"/>
              <a:t>"</a:t>
            </a:r>
            <a:r>
              <a:rPr lang="en-US" sz="1400" dirty="0"/>
              <a:t>NULL"	</a:t>
            </a:r>
            <a:r>
              <a:rPr lang="en-US" sz="1400" dirty="0" smtClean="0"/>
              <a:t>		NULL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symbol"	</a:t>
            </a:r>
            <a:r>
              <a:rPr lang="en-US" sz="1400" dirty="0" smtClean="0"/>
              <a:t>	a </a:t>
            </a:r>
            <a:r>
              <a:rPr lang="en-US" sz="1400" dirty="0"/>
              <a:t>variable </a:t>
            </a:r>
            <a:r>
              <a:rPr lang="en-US" sz="1400" dirty="0" smtClean="0"/>
              <a:t>name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pairlist</a:t>
            </a:r>
            <a:r>
              <a:rPr lang="en-US" sz="1400" dirty="0"/>
              <a:t>"	</a:t>
            </a:r>
            <a:r>
              <a:rPr lang="en-US" sz="1400" dirty="0" smtClean="0"/>
              <a:t>	a </a:t>
            </a:r>
            <a:r>
              <a:rPr lang="en-US" sz="1400" dirty="0" err="1"/>
              <a:t>pairlist</a:t>
            </a:r>
            <a:r>
              <a:rPr lang="en-US" sz="1400" dirty="0"/>
              <a:t> object (mainly internal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closure"	</a:t>
            </a:r>
            <a:r>
              <a:rPr lang="en-US" sz="1400" dirty="0" smtClean="0"/>
              <a:t>	a function</a:t>
            </a:r>
          </a:p>
          <a:p>
            <a:r>
              <a:rPr lang="en-US" sz="1400" dirty="0" smtClean="0"/>
              <a:t>"environment“	</a:t>
            </a:r>
            <a:r>
              <a:rPr lang="en-US" sz="1400" dirty="0"/>
              <a:t>	an </a:t>
            </a:r>
            <a:r>
              <a:rPr lang="en-US" sz="1400" dirty="0" smtClean="0"/>
              <a:t>environment</a:t>
            </a:r>
          </a:p>
          <a:p>
            <a:r>
              <a:rPr lang="en-US" sz="1400" dirty="0" smtClean="0"/>
              <a:t>"promise“	</a:t>
            </a:r>
            <a:r>
              <a:rPr lang="en-US" sz="1400" dirty="0"/>
              <a:t>	an object used to implement lazy </a:t>
            </a:r>
            <a:r>
              <a:rPr lang="en-US" sz="1400" dirty="0" smtClean="0"/>
              <a:t>evaluation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language"	</a:t>
            </a:r>
            <a:r>
              <a:rPr lang="en-US" sz="1400" dirty="0" smtClean="0"/>
              <a:t>	an </a:t>
            </a:r>
            <a:r>
              <a:rPr lang="en-US" sz="1400" dirty="0"/>
              <a:t>R language </a:t>
            </a:r>
            <a:r>
              <a:rPr lang="en-US" sz="1400" dirty="0" smtClean="0"/>
              <a:t>construct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special"	</a:t>
            </a:r>
            <a:r>
              <a:rPr lang="en-US" sz="1400" dirty="0" smtClean="0"/>
              <a:t>	an </a:t>
            </a:r>
            <a:r>
              <a:rPr lang="en-US" sz="1400" dirty="0"/>
              <a:t>internal </a:t>
            </a:r>
            <a:r>
              <a:rPr lang="en-US" sz="1400" dirty="0" smtClean="0"/>
              <a:t>function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builtin</a:t>
            </a:r>
            <a:r>
              <a:rPr lang="en-US" sz="1400" dirty="0"/>
              <a:t>"	</a:t>
            </a:r>
            <a:r>
              <a:rPr lang="en-US" sz="1400" dirty="0" smtClean="0"/>
              <a:t>		an </a:t>
            </a:r>
            <a:r>
              <a:rPr lang="en-US" sz="1400" dirty="0"/>
              <a:t>internal </a:t>
            </a:r>
            <a:endParaRPr lang="en-US" sz="1400" dirty="0" smtClean="0"/>
          </a:p>
          <a:p>
            <a:r>
              <a:rPr lang="en-US" sz="1400" dirty="0" smtClean="0"/>
              <a:t>"</a:t>
            </a:r>
            <a:r>
              <a:rPr lang="en-US" sz="1400" dirty="0"/>
              <a:t>char"	</a:t>
            </a:r>
            <a:r>
              <a:rPr lang="en-US" sz="1400" dirty="0" smtClean="0"/>
              <a:t>		a </a:t>
            </a:r>
            <a:r>
              <a:rPr lang="en-US" sz="1400" dirty="0"/>
              <a:t>‘scalar’ string object (internal only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"logical“		</a:t>
            </a:r>
            <a:r>
              <a:rPr lang="en-US" sz="1400" dirty="0"/>
              <a:t>	a vector containing logical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integer"	</a:t>
            </a:r>
            <a:r>
              <a:rPr lang="en-US" sz="1400" dirty="0" smtClean="0"/>
              <a:t>	a </a:t>
            </a:r>
            <a:r>
              <a:rPr lang="en-US" sz="1400" dirty="0"/>
              <a:t>vector containing integer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double"	</a:t>
            </a:r>
            <a:r>
              <a:rPr lang="en-US" sz="1400" dirty="0" smtClean="0"/>
              <a:t>	a </a:t>
            </a:r>
            <a:r>
              <a:rPr lang="en-US" sz="1400" dirty="0"/>
              <a:t>vector containing real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complex"	a vector containing complex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character"	a vector containing character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"..."</a:t>
            </a:r>
            <a:r>
              <a:rPr lang="en-US" sz="1400" dirty="0"/>
              <a:t>	</a:t>
            </a:r>
            <a:r>
              <a:rPr lang="en-US" sz="1400" dirty="0" smtClean="0"/>
              <a:t>	the </a:t>
            </a:r>
            <a:r>
              <a:rPr lang="en-US" sz="1400" dirty="0"/>
              <a:t>special variable length </a:t>
            </a:r>
            <a:r>
              <a:rPr lang="en-US" sz="1400" dirty="0" smtClean="0"/>
              <a:t>argument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any"	</a:t>
            </a:r>
            <a:r>
              <a:rPr lang="en-US" sz="1400" dirty="0" smtClean="0"/>
              <a:t>	a </a:t>
            </a:r>
            <a:r>
              <a:rPr lang="en-US" sz="1400" dirty="0"/>
              <a:t>special type that matches all types: there are no objects of this </a:t>
            </a:r>
            <a:r>
              <a:rPr lang="en-US" sz="1400" dirty="0" smtClean="0"/>
              <a:t>type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expression"	an expression </a:t>
            </a:r>
            <a:r>
              <a:rPr lang="en-US" sz="1400" dirty="0" smtClean="0"/>
              <a:t>object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list"	a </a:t>
            </a:r>
            <a:r>
              <a:rPr lang="en-US" sz="1400" dirty="0" smtClean="0"/>
              <a:t>list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bytecode</a:t>
            </a:r>
            <a:r>
              <a:rPr lang="en-US" sz="1400" dirty="0"/>
              <a:t>"	byte code (internal only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externalptr</a:t>
            </a:r>
            <a:r>
              <a:rPr lang="en-US" sz="1400" dirty="0"/>
              <a:t>"	an external pointer </a:t>
            </a:r>
            <a:r>
              <a:rPr lang="en-US" sz="1400" dirty="0" smtClean="0"/>
              <a:t>object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weakref</a:t>
            </a:r>
            <a:r>
              <a:rPr lang="en-US" sz="1400" dirty="0"/>
              <a:t>"	a weak reference </a:t>
            </a:r>
            <a:r>
              <a:rPr lang="en-US" sz="1400" dirty="0" smtClean="0"/>
              <a:t>object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raw"	</a:t>
            </a:r>
            <a:r>
              <a:rPr lang="en-US" sz="1400" dirty="0" smtClean="0"/>
              <a:t>	a </a:t>
            </a:r>
            <a:r>
              <a:rPr lang="en-US" sz="1400" dirty="0"/>
              <a:t>vector containing </a:t>
            </a:r>
            <a:r>
              <a:rPr lang="en-US" sz="1400" dirty="0" smtClean="0"/>
              <a:t>bytes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S4"	</a:t>
            </a:r>
            <a:r>
              <a:rPr lang="en-US" sz="1400" dirty="0" smtClean="0"/>
              <a:t>	an </a:t>
            </a:r>
            <a:r>
              <a:rPr lang="en-US" sz="1400" dirty="0"/>
              <a:t>S4 object which is not a simple object</a:t>
            </a: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7978" y="1037690"/>
            <a:ext cx="918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não</a:t>
            </a:r>
            <a:r>
              <a:rPr lang="en-US" dirty="0"/>
              <a:t> tem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direto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, para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para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de dados </a:t>
            </a:r>
            <a:r>
              <a:rPr lang="en-US" dirty="0" err="1"/>
              <a:t>especializadas</a:t>
            </a:r>
            <a:r>
              <a:rPr lang="en-US" dirty="0"/>
              <a:t>.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instalacão</a:t>
            </a:r>
            <a:r>
              <a:rPr lang="en-US" dirty="0"/>
              <a:t> default do R:</a:t>
            </a:r>
          </a:p>
        </p:txBody>
      </p:sp>
    </p:spTree>
    <p:extLst>
      <p:ext uri="{BB962C8B-B14F-4D97-AF65-F5344CB8AC3E}">
        <p14:creationId xmlns:p14="http://schemas.microsoft.com/office/powerpoint/2010/main" val="44621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547254"/>
            <a:ext cx="10018713" cy="6996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1988126"/>
            <a:ext cx="10018713" cy="312420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t-BR" dirty="0" smtClean="0"/>
              <a:t>R </a:t>
            </a:r>
            <a:r>
              <a:rPr lang="pt-BR" dirty="0" err="1" smtClean="0"/>
              <a:t>Programming</a:t>
            </a:r>
            <a:r>
              <a:rPr lang="pt-BR" dirty="0" smtClean="0"/>
              <a:t>, </a:t>
            </a:r>
            <a:r>
              <a:rPr lang="pt-BR" dirty="0" err="1" smtClean="0"/>
              <a:t>Johns</a:t>
            </a:r>
            <a:r>
              <a:rPr lang="pt-BR" dirty="0" smtClean="0"/>
              <a:t> Hopkins </a:t>
            </a:r>
            <a:r>
              <a:rPr lang="pt-BR" dirty="0" err="1" smtClean="0"/>
              <a:t>Course</a:t>
            </a:r>
            <a:r>
              <a:rPr lang="pt-BR" dirty="0" smtClean="0"/>
              <a:t>, </a:t>
            </a:r>
            <a:r>
              <a:rPr lang="pt-BR" dirty="0" err="1" smtClean="0"/>
              <a:t>Coursera</a:t>
            </a:r>
            <a:r>
              <a:rPr lang="pt-BR" dirty="0" smtClean="0"/>
              <a:t>, 2015</a:t>
            </a:r>
          </a:p>
          <a:p>
            <a:pPr marL="457200" indent="-457200">
              <a:buAutoNum type="arabicPeriod"/>
            </a:pP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Introduction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/>
              <a:t> R &lt;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cran.r-project.org/doc/manuals/r-release/R-intro.html</a:t>
            </a:r>
            <a:r>
              <a:rPr lang="pt-BR" dirty="0" smtClean="0"/>
              <a:t>&gt;</a:t>
            </a:r>
          </a:p>
          <a:p>
            <a:pPr marL="457200" indent="-457200">
              <a:buAutoNum type="arabicPeriod"/>
            </a:pPr>
            <a:r>
              <a:rPr lang="pt-BR" dirty="0" err="1" smtClean="0"/>
              <a:t>RandomForest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r>
              <a:rPr lang="pt-BR" dirty="0"/>
              <a:t> &lt;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cran.r-project.org/web/packages/randomForest/index.html</a:t>
            </a:r>
            <a:r>
              <a:rPr lang="pt-BR" dirty="0" smtClean="0"/>
              <a:t>&gt;</a:t>
            </a:r>
          </a:p>
          <a:p>
            <a:pPr marL="457200" indent="-457200">
              <a:buAutoNum type="arabicPeriod"/>
            </a:pPr>
            <a:r>
              <a:rPr lang="pt-BR" dirty="0"/>
              <a:t>http://dados.rs.gov.br</a:t>
            </a:r>
            <a:r>
              <a:rPr lang="pt-BR" dirty="0" smtClean="0"/>
              <a:t>/</a:t>
            </a:r>
            <a:endParaRPr lang="pt-BR" dirty="0" smtClean="0"/>
          </a:p>
          <a:p>
            <a:pPr marL="457200" indent="-457200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01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30" y="274833"/>
            <a:ext cx="10018713" cy="916969"/>
          </a:xfrm>
        </p:spPr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230" y="163958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interpretada</a:t>
            </a:r>
            <a:r>
              <a:rPr lang="en-US" dirty="0" smtClean="0"/>
              <a:t>,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atráves</a:t>
            </a:r>
            <a:r>
              <a:rPr lang="en-US" dirty="0" smtClean="0"/>
              <a:t> de um </a:t>
            </a:r>
            <a:r>
              <a:rPr lang="en-US" dirty="0" err="1" smtClean="0"/>
              <a:t>interpretador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disponibiliza</a:t>
            </a:r>
            <a:r>
              <a:rPr lang="en-US" dirty="0" smtClean="0"/>
              <a:t> um console para o </a:t>
            </a:r>
            <a:r>
              <a:rPr lang="en-US" dirty="0" err="1" smtClean="0"/>
              <a:t>usuário</a:t>
            </a:r>
            <a:r>
              <a:rPr lang="en-US" dirty="0" smtClean="0"/>
              <a:t>.\</a:t>
            </a:r>
          </a:p>
          <a:p>
            <a:pPr marL="0" indent="0">
              <a:buNone/>
            </a:pPr>
            <a:r>
              <a:rPr lang="en-US" dirty="0" smtClean="0"/>
              <a:t>Ex: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digitar</a:t>
            </a:r>
            <a:r>
              <a:rPr lang="en-US" dirty="0" smtClean="0"/>
              <a:t> um </a:t>
            </a:r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aritmético</a:t>
            </a:r>
            <a:r>
              <a:rPr lang="en-US" dirty="0" smtClean="0"/>
              <a:t> no console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dará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&gt; 2*9+4</a:t>
            </a:r>
          </a:p>
          <a:p>
            <a:pPr marL="0" indent="0">
              <a:buNone/>
            </a:pPr>
            <a:r>
              <a:rPr lang="en-US" dirty="0" smtClean="0"/>
              <a:t>&gt; [1]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0945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atribuição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"&lt;-”,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“=“, mas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recomendado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primeiro</a:t>
            </a:r>
            <a:r>
              <a:rPr lang="en-US" dirty="0" smtClean="0"/>
              <a:t> e </a:t>
            </a:r>
            <a:r>
              <a:rPr lang="en-US" dirty="0" err="1" smtClean="0"/>
              <a:t>deixar</a:t>
            </a:r>
            <a:r>
              <a:rPr lang="en-US" dirty="0" smtClean="0"/>
              <a:t> o “=“ </a:t>
            </a:r>
            <a:r>
              <a:rPr lang="en-US" dirty="0" err="1" smtClean="0"/>
              <a:t>apenas</a:t>
            </a:r>
            <a:r>
              <a:rPr lang="en-US" dirty="0" smtClean="0"/>
              <a:t> para </a:t>
            </a:r>
            <a:r>
              <a:rPr lang="en-US" dirty="0" err="1" smtClean="0"/>
              <a:t>atribuir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a </a:t>
            </a:r>
            <a:r>
              <a:rPr lang="en-US" dirty="0" err="1" smtClean="0"/>
              <a:t>paramêtros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  &gt; x &lt;- 10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79479"/>
            <a:ext cx="10018713" cy="43117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Tanto</a:t>
            </a:r>
            <a:r>
              <a:rPr lang="en-US" dirty="0" smtClean="0"/>
              <a:t> a </a:t>
            </a:r>
            <a:r>
              <a:rPr lang="en-US" dirty="0" err="1" smtClean="0"/>
              <a:t>quebra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e </a:t>
            </a:r>
            <a:r>
              <a:rPr lang="en-US" dirty="0" err="1" smtClean="0"/>
              <a:t>virgula</a:t>
            </a:r>
            <a:r>
              <a:rPr lang="en-US" dirty="0" smtClean="0"/>
              <a:t> (;)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separar</a:t>
            </a:r>
            <a:r>
              <a:rPr lang="en-US" dirty="0" smtClean="0"/>
              <a:t> as </a:t>
            </a:r>
            <a:r>
              <a:rPr lang="en-US" dirty="0" err="1" smtClean="0"/>
              <a:t>declarações</a:t>
            </a:r>
            <a:r>
              <a:rPr lang="en-US" dirty="0" smtClean="0"/>
              <a:t> e </a:t>
            </a:r>
            <a:r>
              <a:rPr lang="en-US" dirty="0" err="1" smtClean="0"/>
              <a:t>sentenças</a:t>
            </a:r>
            <a:r>
              <a:rPr lang="en-US" dirty="0" smtClean="0"/>
              <a:t>.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e </a:t>
            </a:r>
            <a:r>
              <a:rPr lang="en-US" dirty="0" err="1" smtClean="0"/>
              <a:t>virgula</a:t>
            </a:r>
            <a:r>
              <a:rPr lang="en-US" dirty="0" smtClean="0"/>
              <a:t> no final das </a:t>
            </a:r>
            <a:r>
              <a:rPr lang="en-US" dirty="0" err="1" smtClean="0"/>
              <a:t>linhas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Ex:  &gt;  x &lt;- 10; x * 10 </a:t>
            </a:r>
          </a:p>
          <a:p>
            <a:pPr marL="0" indent="0">
              <a:buNone/>
            </a:pPr>
            <a:r>
              <a:rPr lang="en-US" dirty="0" err="1" smtClean="0"/>
              <a:t>ou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x &lt;- 10</a:t>
            </a:r>
            <a:br>
              <a:rPr lang="en-US" dirty="0" smtClean="0"/>
            </a:br>
            <a:r>
              <a:rPr lang="en-US" dirty="0" smtClean="0"/>
              <a:t>&gt; x * 10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5614" y="324493"/>
            <a:ext cx="10018713" cy="1391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3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95" y="1557390"/>
            <a:ext cx="10018713" cy="46071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no console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auto-printing </a:t>
            </a:r>
            <a:r>
              <a:rPr lang="en-US" dirty="0" err="1" smtClean="0"/>
              <a:t>ou</a:t>
            </a:r>
            <a:r>
              <a:rPr lang="en-US" dirty="0" smtClean="0"/>
              <a:t> print </a:t>
            </a:r>
            <a:r>
              <a:rPr lang="en-US" dirty="0" err="1" smtClean="0"/>
              <a:t>explicito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&gt; x &lt;- 10</a:t>
            </a:r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 smtClean="0"/>
              <a:t>[1] 10</a:t>
            </a:r>
          </a:p>
          <a:p>
            <a:pPr marL="0" indent="0">
              <a:buNone/>
            </a:pPr>
            <a:r>
              <a:rPr lang="en-US" dirty="0" smtClean="0"/>
              <a:t>&gt; print(x)</a:t>
            </a:r>
          </a:p>
          <a:p>
            <a:pPr marL="0" indent="0">
              <a:buNone/>
            </a:pPr>
            <a:r>
              <a:rPr lang="en-US" dirty="0" smtClean="0"/>
              <a:t>[1]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tem return </a:t>
            </a:r>
            <a:r>
              <a:rPr lang="en-US" dirty="0" err="1" smtClean="0"/>
              <a:t>automático</a:t>
            </a:r>
            <a:r>
              <a:rPr lang="en-US" dirty="0" smtClean="0"/>
              <a:t> (</a:t>
            </a:r>
            <a:r>
              <a:rPr lang="en-US" dirty="0" err="1" smtClean="0"/>
              <a:t>implicito</a:t>
            </a:r>
            <a:r>
              <a:rPr lang="en-US" dirty="0" smtClean="0"/>
              <a:t>), </a:t>
            </a:r>
            <a:r>
              <a:rPr lang="en-US" dirty="0" err="1" smtClean="0"/>
              <a:t>sempre</a:t>
            </a:r>
            <a:r>
              <a:rPr lang="en-US" dirty="0" smtClean="0"/>
              <a:t> a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é </a:t>
            </a:r>
            <a:r>
              <a:rPr lang="en-US" dirty="0" err="1" smtClean="0"/>
              <a:t>retornada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, </a:t>
            </a:r>
            <a:r>
              <a:rPr lang="en-US" dirty="0" err="1" smtClean="0"/>
              <a:t>apesar</a:t>
            </a:r>
            <a:r>
              <a:rPr lang="en-US" dirty="0" smtClean="0"/>
              <a:t> de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return,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return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explicitamente</a:t>
            </a:r>
            <a:r>
              <a:rPr lang="en-US" dirty="0" smtClean="0"/>
              <a:t> antes do final da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&lt;- function(y) {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x &lt;- y * 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 &lt;- x(10)</a:t>
            </a:r>
          </a:p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[1] 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5614" y="324493"/>
            <a:ext cx="10018713" cy="1391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1544"/>
            <a:ext cx="10018713" cy="1101903"/>
          </a:xfrm>
        </p:spPr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504" y="1623317"/>
            <a:ext cx="10018713" cy="523468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If:</a:t>
            </a:r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( </a:t>
            </a:r>
            <a:r>
              <a:rPr lang="en-US" sz="1800" i="1" dirty="0"/>
              <a:t>statement1</a:t>
            </a:r>
            <a:r>
              <a:rPr lang="en-US" sz="1800" dirty="0"/>
              <a:t> </a:t>
            </a:r>
            <a:r>
              <a:rPr lang="en-US" sz="1800" dirty="0" smtClean="0"/>
              <a:t>) </a:t>
            </a:r>
            <a:br>
              <a:rPr lang="en-US" sz="1800" dirty="0" smtClean="0"/>
            </a:br>
            <a:r>
              <a:rPr lang="en-US" sz="1800" dirty="0" smtClean="0"/>
              <a:t>         </a:t>
            </a:r>
            <a:r>
              <a:rPr lang="en-US" sz="1800" i="1" dirty="0" smtClean="0"/>
              <a:t>statement2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    else </a:t>
            </a:r>
            <a:br>
              <a:rPr lang="en-US" sz="1800" dirty="0" smtClean="0"/>
            </a:br>
            <a:r>
              <a:rPr lang="en-US" sz="1800" dirty="0" smtClean="0"/>
              <a:t>          </a:t>
            </a:r>
            <a:r>
              <a:rPr lang="en-US" sz="1800" i="1" dirty="0" smtClean="0"/>
              <a:t>statement3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if(statement1)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statement2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} else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statement3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For:</a:t>
            </a:r>
          </a:p>
          <a:p>
            <a:pPr marL="0" indent="0">
              <a:buNone/>
            </a:pPr>
            <a:r>
              <a:rPr lang="en-US" sz="1800" dirty="0"/>
              <a:t>for ( </a:t>
            </a:r>
            <a:r>
              <a:rPr lang="en-US" sz="1800" i="1" dirty="0"/>
              <a:t>name</a:t>
            </a:r>
            <a:r>
              <a:rPr lang="en-US" sz="1800" dirty="0"/>
              <a:t> in </a:t>
            </a:r>
            <a:r>
              <a:rPr lang="en-US" sz="1800" i="1" dirty="0"/>
              <a:t>vector</a:t>
            </a:r>
            <a:r>
              <a:rPr lang="en-US" sz="1800" dirty="0"/>
              <a:t> ) </a:t>
            </a:r>
            <a:r>
              <a:rPr lang="en-US" sz="1800" i="1" dirty="0" smtClean="0"/>
              <a:t>statement1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Ou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/>
              <a:t>f</a:t>
            </a:r>
            <a:r>
              <a:rPr lang="en-US" sz="1800" i="1" dirty="0" smtClean="0"/>
              <a:t>or(name in vector) {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 statement1</a:t>
            </a:r>
          </a:p>
          <a:p>
            <a:pPr marL="0" indent="0">
              <a:buNone/>
            </a:pPr>
            <a:r>
              <a:rPr lang="en-US" sz="1800" i="1" dirty="0"/>
              <a:t>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switch:</a:t>
            </a:r>
          </a:p>
          <a:p>
            <a:pPr marL="0" indent="0">
              <a:buNone/>
            </a:pPr>
            <a:r>
              <a:rPr lang="en-US" sz="1800" dirty="0"/>
              <a:t>y &lt;- "fruit"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switch(y</a:t>
            </a:r>
            <a:r>
              <a:rPr lang="en-US" sz="1800" dirty="0"/>
              <a:t>, fruit = "banana", vegetable = "broccoli", "Neither")</a:t>
            </a:r>
          </a:p>
        </p:txBody>
      </p:sp>
    </p:spTree>
    <p:extLst>
      <p:ext uri="{BB962C8B-B14F-4D97-AF65-F5344CB8AC3E}">
        <p14:creationId xmlns:p14="http://schemas.microsoft.com/office/powerpoint/2010/main" val="164083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2"/>
            <a:ext cx="10018713" cy="916969"/>
          </a:xfrm>
        </p:spPr>
        <p:txBody>
          <a:bodyPr/>
          <a:lstStyle/>
          <a:p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475197"/>
            <a:ext cx="10018713" cy="45515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cinco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 classes “atomic”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character </a:t>
            </a:r>
            <a:endParaRPr lang="en-US" dirty="0" smtClean="0"/>
          </a:p>
          <a:p>
            <a:r>
              <a:rPr lang="en-US" dirty="0" smtClean="0"/>
              <a:t>numeric </a:t>
            </a:r>
            <a:r>
              <a:rPr lang="en-US" dirty="0"/>
              <a:t>(real numbers) </a:t>
            </a:r>
            <a:endParaRPr lang="en-US" dirty="0" smtClean="0"/>
          </a:p>
          <a:p>
            <a:r>
              <a:rPr lang="en-US" dirty="0" smtClean="0"/>
              <a:t>integer </a:t>
            </a:r>
          </a:p>
          <a:p>
            <a:r>
              <a:rPr lang="en-US" dirty="0" smtClean="0"/>
              <a:t>complex </a:t>
            </a:r>
          </a:p>
          <a:p>
            <a:r>
              <a:rPr lang="en-US" dirty="0" smtClean="0"/>
              <a:t>logical </a:t>
            </a:r>
            <a:r>
              <a:rPr lang="en-US" dirty="0"/>
              <a:t>(True/False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o </a:t>
            </a:r>
            <a:r>
              <a:rPr lang="en-US" dirty="0" err="1" smtClean="0"/>
              <a:t>vetor</a:t>
            </a:r>
            <a:r>
              <a:rPr lang="en-US" dirty="0" smtClean="0"/>
              <a:t>, que é um </a:t>
            </a:r>
            <a:r>
              <a:rPr lang="en-US" dirty="0" err="1" smtClean="0"/>
              <a:t>objeto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. Um </a:t>
            </a:r>
            <a:r>
              <a:rPr lang="en-US" dirty="0" err="1" smtClean="0"/>
              <a:t>vetor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da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803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494</TotalTime>
  <Words>1892</Words>
  <Application>Microsoft Office PowerPoint</Application>
  <PresentationFormat>Widescreen</PresentationFormat>
  <Paragraphs>292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3" baseType="lpstr">
      <vt:lpstr>Arial</vt:lpstr>
      <vt:lpstr>Corbel</vt:lpstr>
      <vt:lpstr>Parallax</vt:lpstr>
      <vt:lpstr>Linguagem R e um exemplo prático de Machine Learning com RandomForest </vt:lpstr>
      <vt:lpstr>O que é a linguagem R?</vt:lpstr>
      <vt:lpstr>Características da Linguagem R</vt:lpstr>
      <vt:lpstr>Características da Linguagem R</vt:lpstr>
      <vt:lpstr>Características da Linguagem R</vt:lpstr>
      <vt:lpstr>Apresentação do PowerPoint</vt:lpstr>
      <vt:lpstr>Apresentação do PowerPoint</vt:lpstr>
      <vt:lpstr>Estruturas de Controle</vt:lpstr>
      <vt:lpstr>Objetos</vt:lpstr>
      <vt:lpstr>Números</vt:lpstr>
      <vt:lpstr>Atributos</vt:lpstr>
      <vt:lpstr>Exemplo Prático</vt:lpstr>
      <vt:lpstr>Matrizes</vt:lpstr>
      <vt:lpstr>Matrizes</vt:lpstr>
      <vt:lpstr>Matrizes</vt:lpstr>
      <vt:lpstr>Fatores</vt:lpstr>
      <vt:lpstr>Fatores</vt:lpstr>
      <vt:lpstr>Valores Ausentes</vt:lpstr>
      <vt:lpstr>Data.Frames (Ou o mais rápido Data.Table)</vt:lpstr>
      <vt:lpstr>Data Frames</vt:lpstr>
      <vt:lpstr>Operações simples com Data Frames</vt:lpstr>
      <vt:lpstr>Operações simples com Data Frames</vt:lpstr>
      <vt:lpstr>Operações simples com Data Frames</vt:lpstr>
      <vt:lpstr>Exemplo Prático</vt:lpstr>
      <vt:lpstr>Apresentação do PowerPoint</vt:lpstr>
      <vt:lpstr>Random Forest</vt:lpstr>
      <vt:lpstr>Random Forest usa Árvores de Decisão</vt:lpstr>
      <vt:lpstr>Utilizando um exemplo do RandomForest</vt:lpstr>
      <vt:lpstr>Hands-On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R e um exemplo prático de Machine Learning com RandomForest</dc:title>
  <dc:creator>Fabio Mazzo</dc:creator>
  <cp:lastModifiedBy>Fabio Mazzo</cp:lastModifiedBy>
  <cp:revision>44</cp:revision>
  <dcterms:created xsi:type="dcterms:W3CDTF">2015-09-30T23:26:27Z</dcterms:created>
  <dcterms:modified xsi:type="dcterms:W3CDTF">2015-10-02T00:08:50Z</dcterms:modified>
</cp:coreProperties>
</file>