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en.wikipedia.org/wiki/John_Chambers_(statistician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csvs.s3.amazonaws.com/Sacramentorealestatetransactions.cs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mazzo/workshop_fatec_ind/blob/master/exemploRandomForest.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ndomForest/index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Linguagem</a:t>
            </a:r>
            <a:r>
              <a:rPr lang="en-US" dirty="0"/>
              <a:t> R 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de Machine Learning com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Covolo</a:t>
            </a:r>
            <a:r>
              <a:rPr lang="en-US" dirty="0" smtClean="0"/>
              <a:t>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smtClean="0"/>
              <a:t>25 de </a:t>
            </a:r>
            <a:r>
              <a:rPr lang="en-US" dirty="0" err="1" smtClean="0"/>
              <a:t>Outubro</a:t>
            </a:r>
            <a:r>
              <a:rPr lang="en-US" dirty="0" smtClean="0"/>
              <a:t> de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Números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856" y="1355184"/>
            <a:ext cx="10333617" cy="1055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 smtClean="0"/>
              <a:t>Números</a:t>
            </a:r>
            <a:r>
              <a:rPr lang="en-US" sz="2900" dirty="0" smtClean="0"/>
              <a:t> </a:t>
            </a:r>
            <a:r>
              <a:rPr lang="en-US" sz="2900" dirty="0" err="1" smtClean="0"/>
              <a:t>em</a:t>
            </a:r>
            <a:r>
              <a:rPr lang="en-US" sz="2900" dirty="0" smtClean="0"/>
              <a:t> R </a:t>
            </a:r>
            <a:r>
              <a:rPr lang="en-US" sz="2900" dirty="0" err="1" smtClean="0"/>
              <a:t>são</a:t>
            </a:r>
            <a:r>
              <a:rPr lang="en-US" sz="2900" dirty="0" smtClean="0"/>
              <a:t> </a:t>
            </a:r>
            <a:r>
              <a:rPr lang="en-US" sz="2900" dirty="0" err="1" smtClean="0"/>
              <a:t>tratados</a:t>
            </a:r>
            <a:r>
              <a:rPr lang="en-US" sz="2900" dirty="0" smtClean="0"/>
              <a:t> </a:t>
            </a:r>
            <a:r>
              <a:rPr lang="en-US" sz="2900" dirty="0" err="1" smtClean="0"/>
              <a:t>como</a:t>
            </a:r>
            <a:r>
              <a:rPr lang="en-US" sz="2900" dirty="0" smtClean="0"/>
              <a:t> </a:t>
            </a:r>
            <a:r>
              <a:rPr lang="en-US" sz="2900" dirty="0" err="1" smtClean="0"/>
              <a:t>objetos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númericos</a:t>
            </a:r>
            <a:r>
              <a:rPr lang="en-US" sz="2900" dirty="0" smtClean="0"/>
              <a:t>. 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quer</a:t>
            </a:r>
            <a:r>
              <a:rPr lang="en-US" sz="2900" dirty="0" smtClean="0"/>
              <a:t> um </a:t>
            </a:r>
            <a:r>
              <a:rPr lang="en-US" sz="2900" dirty="0" err="1" smtClean="0"/>
              <a:t>inteiro</a:t>
            </a:r>
            <a:r>
              <a:rPr lang="en-US" sz="2900" dirty="0" smtClean="0"/>
              <a:t> </a:t>
            </a:r>
            <a:r>
              <a:rPr lang="en-US" sz="2900" dirty="0" err="1" smtClean="0"/>
              <a:t>você</a:t>
            </a:r>
            <a:r>
              <a:rPr lang="en-US" sz="2900" dirty="0" smtClean="0"/>
              <a:t> tem que </a:t>
            </a:r>
            <a:r>
              <a:rPr lang="en-US" sz="2900" dirty="0" err="1" smtClean="0"/>
              <a:t>especificar</a:t>
            </a:r>
            <a:r>
              <a:rPr lang="en-US" sz="2900" dirty="0" smtClean="0"/>
              <a:t> com o </a:t>
            </a:r>
            <a:r>
              <a:rPr lang="en-US" sz="2900" dirty="0" err="1" smtClean="0"/>
              <a:t>sufixo</a:t>
            </a:r>
            <a:r>
              <a:rPr lang="en-US" sz="2900" dirty="0" smtClean="0"/>
              <a:t> L </a:t>
            </a:r>
            <a:r>
              <a:rPr lang="en-US" sz="2900" dirty="0" err="1" smtClean="0"/>
              <a:t>ou</a:t>
            </a:r>
            <a:r>
              <a:rPr lang="en-US" sz="2900" dirty="0" smtClean="0"/>
              <a:t> </a:t>
            </a:r>
            <a:r>
              <a:rPr lang="en-US" sz="2900" dirty="0" err="1" smtClean="0"/>
              <a:t>usar</a:t>
            </a:r>
            <a:r>
              <a:rPr lang="en-US" sz="2900" dirty="0" smtClean="0"/>
              <a:t> a </a:t>
            </a:r>
            <a:r>
              <a:rPr lang="en-US" sz="2900" dirty="0" err="1" smtClean="0"/>
              <a:t>função</a:t>
            </a:r>
            <a:r>
              <a:rPr lang="en-US" sz="2900" dirty="0" smtClean="0"/>
              <a:t> </a:t>
            </a:r>
            <a:r>
              <a:rPr lang="en-US" sz="2900" dirty="0" err="1" smtClean="0"/>
              <a:t>as.integer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r>
              <a:rPr lang="en-US" sz="2900" dirty="0" smtClean="0"/>
              <a:t>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entrar</a:t>
            </a:r>
            <a:r>
              <a:rPr lang="en-US" sz="2900" dirty="0" smtClean="0"/>
              <a:t> com 1 </a:t>
            </a:r>
            <a:r>
              <a:rPr lang="en-US" sz="2900" dirty="0" err="1" smtClean="0"/>
              <a:t>ele</a:t>
            </a:r>
            <a:r>
              <a:rPr lang="en-US" sz="2900" dirty="0" smtClean="0"/>
              <a:t> o R </a:t>
            </a:r>
            <a:r>
              <a:rPr lang="en-US" sz="2900" dirty="0" err="1" smtClean="0"/>
              <a:t>retorna</a:t>
            </a:r>
            <a:r>
              <a:rPr lang="en-US" sz="2900" dirty="0" smtClean="0"/>
              <a:t> à </a:t>
            </a:r>
            <a:r>
              <a:rPr lang="en-US" sz="2900" dirty="0" err="1" smtClean="0"/>
              <a:t>você</a:t>
            </a:r>
            <a:r>
              <a:rPr lang="en-US" sz="2900" dirty="0" smtClean="0"/>
              <a:t> um </a:t>
            </a:r>
            <a:r>
              <a:rPr lang="en-US" sz="2900" dirty="0" err="1" smtClean="0"/>
              <a:t>objeto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</a:t>
            </a:r>
            <a:r>
              <a:rPr lang="en-US" sz="2900" dirty="0" smtClean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17964" y="2272145"/>
            <a:ext cx="90428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(1)</a:t>
            </a:r>
          </a:p>
          <a:p>
            <a:r>
              <a:rPr lang="en-US" dirty="0" err="1"/>
              <a:t>num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(1L)</a:t>
            </a:r>
          </a:p>
          <a:p>
            <a:r>
              <a:rPr lang="en-US" dirty="0" err="1"/>
              <a:t>int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(1)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</a:t>
            </a:r>
            <a:r>
              <a:rPr lang="en-US" dirty="0" err="1"/>
              <a:t>as.integer</a:t>
            </a:r>
            <a:r>
              <a:rPr lang="en-US" dirty="0"/>
              <a:t>(1))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E </a:t>
            </a:r>
            <a:r>
              <a:rPr lang="en-US" dirty="0" err="1"/>
              <a:t>existe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especial </a:t>
            </a:r>
            <a:r>
              <a:rPr lang="en-US" dirty="0" err="1"/>
              <a:t>Inf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infinito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&gt; </a:t>
            </a:r>
            <a:r>
              <a:rPr lang="en-US" dirty="0" err="1"/>
              <a:t>Inf</a:t>
            </a:r>
            <a:r>
              <a:rPr lang="en-US" dirty="0"/>
              <a:t> * 10</a:t>
            </a:r>
          </a:p>
          <a:p>
            <a:r>
              <a:rPr lang="en-US" dirty="0" err="1"/>
              <a:t>Inf</a:t>
            </a:r>
            <a:endParaRPr lang="en-US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42906" y="5934670"/>
            <a:ext cx="1011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arredondamento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: round , floor, ceiling e </a:t>
            </a:r>
            <a:r>
              <a:rPr lang="en-US" dirty="0" err="1"/>
              <a:t>trunc</a:t>
            </a:r>
            <a:r>
              <a:rPr lang="en-US" dirty="0"/>
              <a:t>. </a:t>
            </a:r>
            <a:r>
              <a:rPr lang="en-US" dirty="0" err="1"/>
              <a:t>Digite</a:t>
            </a:r>
            <a:r>
              <a:rPr lang="en-US" dirty="0"/>
              <a:t> : ?round no console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59769"/>
            <a:ext cx="10018713" cy="916969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139"/>
            <a:ext cx="10018713" cy="413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Objetos</a:t>
            </a:r>
            <a:r>
              <a:rPr lang="en-US" dirty="0" smtClean="0"/>
              <a:t> 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r>
              <a:rPr lang="en-US" dirty="0"/>
              <a:t>names, </a:t>
            </a:r>
            <a:r>
              <a:rPr lang="en-US" dirty="0" err="1" smtClean="0"/>
              <a:t>dimnames</a:t>
            </a:r>
            <a:endParaRPr lang="en-US" dirty="0" smtClean="0"/>
          </a:p>
          <a:p>
            <a:r>
              <a:rPr lang="en-US" dirty="0"/>
              <a:t>dimensions </a:t>
            </a:r>
            <a:r>
              <a:rPr lang="en-US" dirty="0" smtClean="0"/>
              <a:t>(arrays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/>
              <a:t>attributes</a:t>
            </a:r>
            <a:r>
              <a:rPr lang="en-US" dirty="0" smtClean="0"/>
              <a:t>().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824501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301"/>
            <a:ext cx="10018713" cy="4280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sequência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smtClean="0"/>
              <a:t>1:20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Vendo</a:t>
            </a:r>
            <a:r>
              <a:rPr lang="en-US" dirty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class(x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Apareceu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 Como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is.vector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Printando</a:t>
            </a:r>
            <a:r>
              <a:rPr lang="en-US" dirty="0"/>
              <a:t> o </a:t>
            </a:r>
            <a:r>
              <a:rPr lang="en-US" dirty="0" smtClean="0"/>
              <a:t>vector</a:t>
            </a:r>
            <a:br>
              <a:rPr lang="en-US" dirty="0" smtClean="0"/>
            </a:b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cálculo</a:t>
            </a:r>
            <a:r>
              <a:rPr lang="en-US" dirty="0"/>
              <a:t> com o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x2 </a:t>
            </a:r>
            <a:r>
              <a:rPr lang="en-US" dirty="0"/>
              <a:t>&lt;- x *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Como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calculou</a:t>
            </a:r>
            <a:r>
              <a:rPr lang="en-US" dirty="0"/>
              <a:t>? </a:t>
            </a:r>
            <a:r>
              <a:rPr lang="en-US" dirty="0" err="1"/>
              <a:t>Usou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383"/>
            <a:ext cx="10018713" cy="783404"/>
          </a:xfrm>
        </p:spPr>
        <p:txBody>
          <a:bodyPr/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4819"/>
            <a:ext cx="10018713" cy="90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r>
              <a:rPr lang="en-US" dirty="0" smtClean="0"/>
              <a:t> com o </a:t>
            </a:r>
            <a:r>
              <a:rPr lang="en-US" dirty="0" err="1" smtClean="0"/>
              <a:t>atributo</a:t>
            </a:r>
            <a:r>
              <a:rPr lang="en-US" dirty="0" smtClean="0"/>
              <a:t> dimension. O </a:t>
            </a:r>
            <a:r>
              <a:rPr lang="en-US" dirty="0" err="1" smtClean="0"/>
              <a:t>atributo</a:t>
            </a:r>
            <a:r>
              <a:rPr lang="en-US" dirty="0" smtClean="0"/>
              <a:t> dimension é um </a:t>
            </a:r>
            <a:r>
              <a:rPr lang="en-US" dirty="0" err="1" smtClean="0"/>
              <a:t>vetor</a:t>
            </a:r>
            <a:r>
              <a:rPr lang="en-US" dirty="0" smtClean="0"/>
              <a:t> de integer com o </a:t>
            </a:r>
            <a:r>
              <a:rPr lang="en-US" dirty="0" err="1" smtClean="0"/>
              <a:t>tamanho</a:t>
            </a:r>
            <a:r>
              <a:rPr lang="en-US" dirty="0" smtClean="0"/>
              <a:t> 2 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6189" y="2434976"/>
            <a:ext cx="9865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m </a:t>
            </a:r>
            <a:r>
              <a:rPr lang="en-US" dirty="0"/>
              <a:t>&lt;- matrix(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 </a:t>
            </a:r>
            <a:endParaRPr lang="en-US" dirty="0" smtClean="0"/>
          </a:p>
          <a:p>
            <a:r>
              <a:rPr lang="en-US" dirty="0" smtClean="0"/>
              <a:t>&gt; m</a:t>
            </a:r>
          </a:p>
          <a:p>
            <a:endParaRPr lang="en-US" dirty="0" smtClean="0"/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NA NA NA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2,] NA NA </a:t>
            </a:r>
            <a:r>
              <a:rPr lang="pt-BR" dirty="0" smtClean="0"/>
              <a:t>NA</a:t>
            </a:r>
          </a:p>
          <a:p>
            <a:endParaRPr lang="pt-BR" dirty="0"/>
          </a:p>
          <a:p>
            <a:r>
              <a:rPr lang="pt-BR" dirty="0" err="1"/>
              <a:t>dim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[1] 2 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dirty="0" err="1"/>
              <a:t>attributes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$</a:t>
            </a:r>
            <a:r>
              <a:rPr lang="pt-BR" dirty="0" err="1" smtClean="0"/>
              <a:t>dim</a:t>
            </a:r>
            <a:endParaRPr lang="pt-BR" dirty="0" smtClean="0"/>
          </a:p>
          <a:p>
            <a:r>
              <a:rPr lang="pt-BR" dirty="0"/>
              <a:t>[1] 2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54285"/>
            <a:ext cx="10018713" cy="845049"/>
          </a:xfrm>
        </p:spPr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9334"/>
            <a:ext cx="10018713" cy="575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Matrizes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construidas</a:t>
            </a:r>
            <a:r>
              <a:rPr lang="en-US" sz="1600" dirty="0" smtClean="0"/>
              <a:t> </a:t>
            </a:r>
            <a:r>
              <a:rPr lang="en-US" sz="1600" dirty="0" err="1" smtClean="0"/>
              <a:t>passando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que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preenchidos</a:t>
            </a:r>
            <a:r>
              <a:rPr lang="en-US" sz="1600" dirty="0" smtClean="0"/>
              <a:t>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a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e </a:t>
            </a:r>
            <a:r>
              <a:rPr lang="en-US" sz="1600" dirty="0" err="1" smtClean="0"/>
              <a:t>continuando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próximas</a:t>
            </a:r>
            <a:r>
              <a:rPr lang="en-US" sz="1600" dirty="0" smtClean="0"/>
              <a:t> </a:t>
            </a:r>
            <a:r>
              <a:rPr lang="en-US" sz="1600" dirty="0" err="1" smtClean="0"/>
              <a:t>linhas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8252" y="1781072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</a:t>
            </a:r>
            <a:r>
              <a:rPr lang="pt-BR" dirty="0" err="1"/>
              <a:t>matrix</a:t>
            </a:r>
            <a:r>
              <a:rPr lang="pt-BR" dirty="0"/>
              <a:t>(1:6, </a:t>
            </a:r>
            <a:r>
              <a:rPr lang="pt-BR" dirty="0" err="1"/>
              <a:t>nrow</a:t>
            </a:r>
            <a:r>
              <a:rPr lang="pt-BR" dirty="0"/>
              <a:t> = 2, </a:t>
            </a:r>
            <a:r>
              <a:rPr lang="pt-BR" dirty="0" err="1"/>
              <a:t>ncol</a:t>
            </a:r>
            <a:r>
              <a:rPr lang="pt-BR" dirty="0"/>
              <a:t> = 3) </a:t>
            </a:r>
            <a:endParaRPr lang="pt-BR" dirty="0" smtClean="0"/>
          </a:p>
          <a:p>
            <a:r>
              <a:rPr lang="pt-BR" dirty="0" smtClean="0"/>
              <a:t>&gt; m </a:t>
            </a:r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</a:t>
            </a:r>
            <a:r>
              <a:rPr lang="pt-BR" dirty="0" smtClean="0"/>
              <a:t>   1     3     5 </a:t>
            </a:r>
          </a:p>
          <a:p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2     4    6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364786"/>
            <a:ext cx="10018713" cy="47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Ou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de </a:t>
            </a:r>
            <a:r>
              <a:rPr lang="en-US" sz="1600" dirty="0" err="1" smtClean="0"/>
              <a:t>vetores</a:t>
            </a:r>
            <a:r>
              <a:rPr lang="en-US" sz="1600" dirty="0" smtClean="0"/>
              <a:t> </a:t>
            </a:r>
            <a:r>
              <a:rPr lang="en-US" sz="1600" dirty="0" err="1" smtClean="0"/>
              <a:t>setando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dimension: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8252" y="4099389"/>
            <a:ext cx="2587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&lt;- 1:10 </a:t>
            </a:r>
            <a:endParaRPr lang="pt-BR" dirty="0" smtClean="0"/>
          </a:p>
          <a:p>
            <a:r>
              <a:rPr lang="pt-BR" dirty="0" smtClean="0"/>
              <a:t>&gt; m </a:t>
            </a:r>
            <a:r>
              <a:rPr lang="pt-BR" dirty="0"/>
              <a:t>[1] 1 2 3 4 5 6 7 8 9 10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 smtClean="0"/>
              <a:t>dim</a:t>
            </a:r>
            <a:r>
              <a:rPr lang="pt-BR" dirty="0" smtClean="0"/>
              <a:t>(m</a:t>
            </a:r>
            <a:r>
              <a:rPr lang="pt-BR" dirty="0"/>
              <a:t>) &lt;- </a:t>
            </a:r>
            <a:r>
              <a:rPr lang="pt-BR" dirty="0" err="1"/>
              <a:t>c</a:t>
            </a:r>
            <a:r>
              <a:rPr lang="pt-BR" dirty="0"/>
              <a:t>(2, 5) </a:t>
            </a:r>
            <a:endParaRPr lang="pt-BR" dirty="0" smtClean="0"/>
          </a:p>
          <a:p>
            <a:r>
              <a:rPr lang="pt-BR" dirty="0" smtClean="0"/>
              <a:t>&gt; m </a:t>
            </a:r>
            <a:endParaRPr lang="pt-BR" dirty="0"/>
          </a:p>
          <a:p>
            <a:r>
              <a:rPr lang="pt-BR" dirty="0" smtClean="0"/>
              <a:t>          [,</a:t>
            </a:r>
            <a:r>
              <a:rPr lang="pt-BR" dirty="0"/>
              <a:t>1] [,2] [,3] [,4] [,5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[1,] </a:t>
            </a:r>
            <a:r>
              <a:rPr lang="pt-BR" dirty="0" smtClean="0"/>
              <a:t>    1     3     5       7      9 </a:t>
            </a:r>
          </a:p>
          <a:p>
            <a:r>
              <a:rPr lang="pt-BR" dirty="0"/>
              <a:t> </a:t>
            </a:r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 2     </a:t>
            </a:r>
            <a:r>
              <a:rPr lang="pt-BR" dirty="0"/>
              <a:t>4 </a:t>
            </a:r>
            <a:r>
              <a:rPr lang="pt-BR" dirty="0" smtClean="0"/>
              <a:t>   6       8     10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0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65"/>
            <a:ext cx="10018713" cy="51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rbind</a:t>
            </a:r>
            <a:r>
              <a:rPr lang="en-US" dirty="0" smtClean="0"/>
              <a:t> para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colunas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11" y="1798248"/>
            <a:ext cx="14061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1:3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10:12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cbind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dirty="0" err="1" smtClean="0"/>
              <a:t>x</a:t>
            </a:r>
            <a:r>
              <a:rPr lang="pt-BR" dirty="0" smtClean="0"/>
              <a:t>   </a:t>
            </a:r>
            <a:r>
              <a:rPr lang="pt-BR" dirty="0" err="1" smtClean="0"/>
              <a:t>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1,] </a:t>
            </a:r>
            <a:r>
              <a:rPr lang="pt-BR" dirty="0" smtClean="0"/>
              <a:t>  1  10</a:t>
            </a:r>
          </a:p>
          <a:p>
            <a:r>
              <a:rPr lang="pt-BR" dirty="0"/>
              <a:t> </a:t>
            </a:r>
            <a:r>
              <a:rPr lang="pt-BR" dirty="0" smtClean="0"/>
              <a:t>  [2,]   </a:t>
            </a:r>
            <a:r>
              <a:rPr lang="pt-BR" dirty="0"/>
              <a:t>2 </a:t>
            </a:r>
            <a:r>
              <a:rPr lang="pt-BR" dirty="0" smtClean="0"/>
              <a:t>11</a:t>
            </a:r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3,] </a:t>
            </a:r>
            <a:r>
              <a:rPr lang="pt-BR" dirty="0" smtClean="0"/>
              <a:t>  3 12</a:t>
            </a:r>
          </a:p>
          <a:p>
            <a:endParaRPr lang="pt-BR" dirty="0"/>
          </a:p>
          <a:p>
            <a:r>
              <a:rPr lang="pt-BR" dirty="0" smtClean="0"/>
              <a:t>&gt; </a:t>
            </a:r>
            <a:r>
              <a:rPr lang="pt-BR" dirty="0" err="1" smtClean="0"/>
              <a:t>rbind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    [,</a:t>
            </a:r>
            <a:r>
              <a:rPr lang="pt-BR" dirty="0"/>
              <a:t>1] [,2] [,3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x</a:t>
            </a:r>
            <a:r>
              <a:rPr lang="pt-BR" dirty="0" smtClean="0"/>
              <a:t>    1      </a:t>
            </a:r>
            <a:r>
              <a:rPr lang="pt-BR" dirty="0"/>
              <a:t>2 </a:t>
            </a:r>
            <a:r>
              <a:rPr lang="pt-BR" dirty="0" smtClean="0"/>
              <a:t>    3</a:t>
            </a:r>
          </a:p>
          <a:p>
            <a:r>
              <a:rPr lang="pt-BR" dirty="0" err="1" smtClean="0"/>
              <a:t>y</a:t>
            </a:r>
            <a:r>
              <a:rPr lang="pt-BR" dirty="0" smtClean="0"/>
              <a:t>   10   11    </a:t>
            </a:r>
            <a:r>
              <a:rPr lang="pt-BR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2034"/>
          </a:xfrm>
        </p:spPr>
        <p:txBody>
          <a:bodyPr/>
          <a:lstStyle/>
          <a:p>
            <a:r>
              <a:rPr lang="en-US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417835"/>
            <a:ext cx="10018713" cy="311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(categorical data.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um </a:t>
            </a:r>
            <a:r>
              <a:rPr lang="en-US" dirty="0" err="1" smtClean="0"/>
              <a:t>vetor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,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tem um label.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é que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descrevem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(SIM </a:t>
            </a:r>
            <a:r>
              <a:rPr lang="en-US" dirty="0" err="1" smtClean="0"/>
              <a:t>ou</a:t>
            </a:r>
            <a:r>
              <a:rPr lang="en-US" dirty="0" smtClean="0"/>
              <a:t> NAO) é </a:t>
            </a:r>
            <a:r>
              <a:rPr lang="en-US" dirty="0" err="1" smtClean="0"/>
              <a:t>melhor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0 </a:t>
            </a:r>
            <a:r>
              <a:rPr lang="en-US" dirty="0" err="1" smtClean="0"/>
              <a:t>ou</a:t>
            </a:r>
            <a:r>
              <a:rPr lang="en-US" dirty="0" smtClean="0"/>
              <a:t> 1. Outro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um status de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: (</a:t>
            </a:r>
            <a:r>
              <a:rPr lang="en-US" dirty="0" err="1" smtClean="0"/>
              <a:t>Pedido</a:t>
            </a:r>
            <a:r>
              <a:rPr lang="en-US" dirty="0" smtClean="0"/>
              <a:t>, Pago, </a:t>
            </a:r>
            <a:r>
              <a:rPr lang="en-US" dirty="0" err="1" smtClean="0"/>
              <a:t>Cancelado</a:t>
            </a:r>
            <a:r>
              <a:rPr lang="en-US" dirty="0" smtClean="0"/>
              <a:t>, </a:t>
            </a:r>
            <a:r>
              <a:rPr lang="en-US" dirty="0" err="1" smtClean="0"/>
              <a:t>Enviado</a:t>
            </a:r>
            <a:r>
              <a:rPr lang="en-US" dirty="0" smtClean="0"/>
              <a:t>) é </a:t>
            </a:r>
            <a:r>
              <a:rPr lang="en-US" dirty="0" err="1" smtClean="0"/>
              <a:t>melhor</a:t>
            </a:r>
            <a:r>
              <a:rPr lang="en-US" dirty="0" smtClean="0"/>
              <a:t> que 0,1, 2, 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856"/>
          </a:xfrm>
        </p:spPr>
        <p:txBody>
          <a:bodyPr/>
          <a:lstStyle/>
          <a:p>
            <a:r>
              <a:rPr lang="en-US" dirty="0" err="1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764"/>
            <a:ext cx="10018713" cy="422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"no")) </a:t>
            </a:r>
            <a:endParaRPr lang="es-ES_tradnl" dirty="0" smtClean="0"/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yes </a:t>
            </a:r>
            <a:r>
              <a:rPr lang="en-US" dirty="0"/>
              <a:t>yes no yes </a:t>
            </a: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/>
              <a:t>Levels: no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table(x) x no yes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# A </a:t>
            </a:r>
            <a:r>
              <a:rPr lang="en-US" dirty="0" err="1" smtClean="0"/>
              <a:t>ordem</a:t>
            </a:r>
            <a:r>
              <a:rPr lang="en-US" dirty="0" smtClean="0"/>
              <a:t> dos levels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"no"), </a:t>
            </a:r>
            <a:r>
              <a:rPr lang="es-ES_tradnl" dirty="0" err="1"/>
              <a:t>levels</a:t>
            </a:r>
            <a:r>
              <a:rPr lang="es-ES_tradnl" dirty="0"/>
              <a:t> = c("yes", "no</a:t>
            </a:r>
            <a:r>
              <a:rPr lang="es-ES_tradnl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yes yes no yes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Levels</a:t>
            </a:r>
            <a:r>
              <a:rPr lang="en-US" dirty="0"/>
              <a:t>: yes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0317"/>
            <a:ext cx="10018713" cy="82450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4819"/>
            <a:ext cx="10018713" cy="209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NA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para definer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NA é </a:t>
            </a:r>
            <a:r>
              <a:rPr lang="en-US" dirty="0" err="1" smtClean="0"/>
              <a:t>declaradamente</a:t>
            </a:r>
            <a:r>
              <a:rPr lang="en-US" dirty="0" smtClean="0"/>
              <a:t> um valor </a:t>
            </a:r>
            <a:r>
              <a:rPr lang="en-US" dirty="0" err="1" smtClean="0"/>
              <a:t>ausente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 é </a:t>
            </a:r>
            <a:r>
              <a:rPr lang="en-US" dirty="0" err="1" smtClean="0"/>
              <a:t>abreviação</a:t>
            </a:r>
            <a:r>
              <a:rPr lang="en-US" dirty="0" smtClean="0"/>
              <a:t> de “Not a Number”.</a:t>
            </a:r>
          </a:p>
          <a:p>
            <a:pPr marL="0" indent="0">
              <a:buNone/>
            </a:pPr>
            <a:r>
              <a:rPr lang="en-US" dirty="0" smtClean="0"/>
              <a:t>is.na</a:t>
            </a:r>
            <a:r>
              <a:rPr lang="en-US" dirty="0"/>
              <a:t>() </a:t>
            </a:r>
            <a:r>
              <a:rPr lang="en-US" dirty="0" err="1" smtClean="0"/>
              <a:t>testa</a:t>
            </a:r>
            <a:r>
              <a:rPr lang="en-US" dirty="0" smtClean="0"/>
              <a:t> se um </a:t>
            </a:r>
            <a:r>
              <a:rPr lang="en-US" dirty="0" err="1" smtClean="0"/>
              <a:t>objeto</a:t>
            </a:r>
            <a:r>
              <a:rPr lang="en-US" dirty="0" smtClean="0"/>
              <a:t> é NA e </a:t>
            </a:r>
            <a:r>
              <a:rPr lang="en-US" dirty="0" err="1" smtClean="0"/>
              <a:t>is.nan</a:t>
            </a:r>
            <a:r>
              <a:rPr lang="en-US" dirty="0" smtClean="0"/>
              <a:t>() para NAN.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3698696"/>
            <a:ext cx="867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c(1, 2, NA, 10, 3)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FALSE FALSE TRUE FALSE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</a:t>
            </a:r>
            <a:r>
              <a:rPr lang="en-US" dirty="0"/>
              <a:t>[1] FALSE FALSE FALSE FALSE FALSE </a:t>
            </a:r>
            <a:endParaRPr lang="en-US" dirty="0" smtClean="0"/>
          </a:p>
          <a:p>
            <a:r>
              <a:rPr lang="en-US" dirty="0" smtClean="0"/>
              <a:t>&gt; x </a:t>
            </a:r>
            <a:r>
              <a:rPr lang="en-US" dirty="0"/>
              <a:t>&lt;- c(1, 2, </a:t>
            </a:r>
            <a:r>
              <a:rPr lang="en-US" dirty="0" err="1"/>
              <a:t>NaN</a:t>
            </a:r>
            <a:r>
              <a:rPr lang="en-US" dirty="0"/>
              <a:t>, NA, 4)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[1] FALSE FALSE TRUE TRUE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is.nan</a:t>
            </a:r>
            <a:r>
              <a:rPr lang="en-US" dirty="0"/>
              <a:t>(x) [1] FALSE FALSE TRUE FALSE FALSE</a:t>
            </a:r>
          </a:p>
        </p:txBody>
      </p:sp>
    </p:spTree>
    <p:extLst>
      <p:ext uri="{BB962C8B-B14F-4D97-AF65-F5344CB8AC3E}">
        <p14:creationId xmlns:p14="http://schemas.microsoft.com/office/powerpoint/2010/main" val="8214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3369"/>
          </a:xfrm>
        </p:spPr>
        <p:txBody>
          <a:bodyPr/>
          <a:lstStyle/>
          <a:p>
            <a:r>
              <a:rPr lang="en-US" dirty="0" err="1" smtClean="0"/>
              <a:t>Data.Frames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Data.Table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r>
              <a:rPr lang="pt-BR" dirty="0"/>
              <a:t>Eles são representados como um tipo especial de lista onde cada elemento da lista tem de ter o mesmo </a:t>
            </a:r>
            <a:r>
              <a:rPr lang="pt-BR" dirty="0" err="1" smtClean="0"/>
              <a:t>tamnho</a:t>
            </a:r>
            <a:endParaRPr lang="pt-BR" dirty="0" smtClean="0"/>
          </a:p>
          <a:p>
            <a:r>
              <a:rPr lang="pt-BR" dirty="0"/>
              <a:t>Ao contrário de matrizes, </a:t>
            </a:r>
            <a:r>
              <a:rPr lang="pt-BR" dirty="0" smtClean="0"/>
              <a:t>data frames podem </a:t>
            </a:r>
            <a:r>
              <a:rPr lang="pt-BR" dirty="0"/>
              <a:t>armazenar diferentes classes de objetos em cada coluna (como listas); matrizes têm de ter cada elemento ser a mesma </a:t>
            </a:r>
            <a:r>
              <a:rPr lang="pt-BR" dirty="0" smtClean="0"/>
              <a:t>classe</a:t>
            </a:r>
          </a:p>
          <a:p>
            <a:r>
              <a:rPr lang="en-US" dirty="0" smtClean="0"/>
              <a:t>Data Frames tem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row.names</a:t>
            </a:r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r>
              <a:rPr lang="en-US" dirty="0"/>
              <a:t>() or read.csv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S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hlinkClick r:id="rId2" tooltip="1"/>
              </a:rPr>
              <a:t>John Chambers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para </a:t>
            </a:r>
            <a:r>
              <a:rPr lang="en-US" dirty="0" err="1" smtClean="0"/>
              <a:t>estatística</a:t>
            </a:r>
            <a:r>
              <a:rPr lang="en-US" dirty="0" smtClean="0"/>
              <a:t> e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tem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com C,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(FPL – Functional Language Programming). </a:t>
            </a:r>
          </a:p>
          <a:p>
            <a:pPr marL="0" indent="0">
              <a:buNone/>
            </a:pPr>
            <a:r>
              <a:rPr lang="en-US" dirty="0" err="1" smtClean="0"/>
              <a:t>Veja</a:t>
            </a:r>
            <a:r>
              <a:rPr lang="en-US" dirty="0" smtClean="0"/>
              <a:t> um tutorial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cran.r-project.org</a:t>
            </a:r>
            <a:r>
              <a:rPr lang="en-US" dirty="0">
                <a:hlinkClick r:id="rId3"/>
              </a:rPr>
              <a:t>/doc/manuals/r-release/R-</a:t>
            </a:r>
            <a:r>
              <a:rPr lang="en-US" dirty="0" err="1">
                <a:hlinkClick r:id="rId3"/>
              </a:rPr>
              <a:t>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2055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31111"/>
            <a:ext cx="10018713" cy="3610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x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(foo = 1:4, bar = c(T, T, F, F))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foo   bar </a:t>
            </a:r>
          </a:p>
          <a:p>
            <a:pPr marL="0" indent="0">
              <a:buNone/>
            </a:pPr>
            <a:r>
              <a:rPr lang="en-US" dirty="0" smtClean="0"/>
              <a:t>1      1    TRUE </a:t>
            </a:r>
          </a:p>
          <a:p>
            <a:pPr marL="0" indent="0">
              <a:buNone/>
            </a:pPr>
            <a:r>
              <a:rPr lang="en-US" dirty="0" smtClean="0"/>
              <a:t>2     2    TRUE </a:t>
            </a:r>
          </a:p>
          <a:p>
            <a:pPr marL="0" indent="0">
              <a:buNone/>
            </a:pPr>
            <a:r>
              <a:rPr lang="en-US" dirty="0" smtClean="0"/>
              <a:t>3      3   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    4   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2</a:t>
            </a:r>
          </a:p>
        </p:txBody>
      </p:sp>
    </p:spTree>
    <p:extLst>
      <p:ext uri="{BB962C8B-B14F-4D97-AF65-F5344CB8AC3E}">
        <p14:creationId xmlns:p14="http://schemas.microsoft.com/office/powerpoint/2010/main" val="15619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84218"/>
            <a:ext cx="10018713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 &lt;- read.csv(“arquivo.csv)</a:t>
            </a:r>
          </a:p>
          <a:p>
            <a:pPr marL="0" indent="0">
              <a:buNone/>
            </a:pPr>
            <a:r>
              <a:rPr lang="pt-BR" dirty="0" smtClean="0"/>
              <a:t># Retornar inicio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final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tail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1000 primeiras linhas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, n = 1000)</a:t>
            </a:r>
          </a:p>
          <a:p>
            <a:pPr marL="0" indent="0">
              <a:buNone/>
            </a:pPr>
            <a:r>
              <a:rPr lang="pt-BR" dirty="0" smtClean="0"/>
              <a:t># Visualizar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Atribuir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 &lt;- c(“nome da coluna 1”, “nome da coluna 2”, ... 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79419"/>
            <a:ext cx="10018713" cy="4793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Retorna a coluna  como um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 </a:t>
            </a:r>
          </a:p>
          <a:p>
            <a:pPr marL="0" indent="0">
              <a:buNone/>
            </a:pPr>
            <a:r>
              <a:rPr lang="pt-BR" dirty="0" smtClean="0"/>
              <a:t># Retorna a coluna como um vetor do conteúdo nela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[[1]]</a:t>
            </a:r>
          </a:p>
          <a:p>
            <a:pPr marL="0" indent="0">
              <a:buNone/>
            </a:pPr>
            <a:r>
              <a:rPr lang="pt-BR" dirty="0" smtClean="0"/>
              <a:t># Retorna a linha 3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[3,]</a:t>
            </a:r>
          </a:p>
          <a:p>
            <a:pPr marL="0" indent="0">
              <a:buNone/>
            </a:pPr>
            <a:r>
              <a:rPr lang="pt-BR" dirty="0" smtClean="0"/>
              <a:t># Retorna a linha 3, coluna 5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[3,5]</a:t>
            </a:r>
          </a:p>
          <a:p>
            <a:pPr marL="0" indent="0">
              <a:buNone/>
            </a:pPr>
            <a:r>
              <a:rPr lang="pt-BR" dirty="0" smtClean="0"/>
              <a:t># Para atribuir valores a lógica é a mesma, no exemplo a seguir, é atribuída a </a:t>
            </a:r>
            <a:r>
              <a:rPr lang="pt-BR" dirty="0" err="1" smtClean="0"/>
              <a:t>string</a:t>
            </a:r>
            <a:r>
              <a:rPr lang="pt-BR" dirty="0" smtClean="0"/>
              <a:t> “teste” para todas as linhas da coluna 1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&lt;- “teste”</a:t>
            </a:r>
          </a:p>
          <a:p>
            <a:pPr marL="0" indent="0">
              <a:buNone/>
            </a:pPr>
            <a:r>
              <a:rPr lang="pt-BR" dirty="0" smtClean="0"/>
              <a:t># Você pode especificar a linha também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[5, 1] &lt;- “teste”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1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92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pode atribuir resultado de cálculos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 &lt;- </a:t>
            </a:r>
            <a:r>
              <a:rPr lang="pt-BR" dirty="0" err="1" smtClean="0"/>
              <a:t>df$nomeDaColuna</a:t>
            </a:r>
            <a:r>
              <a:rPr lang="pt-BR" dirty="0" smtClean="0"/>
              <a:t> * 10</a:t>
            </a:r>
          </a:p>
          <a:p>
            <a:pPr marL="0" indent="0">
              <a:buNone/>
            </a:pPr>
            <a:r>
              <a:rPr lang="pt-BR" dirty="0" smtClean="0"/>
              <a:t># Pode filtrar por linha de acordo com uma condição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,] </a:t>
            </a:r>
          </a:p>
          <a:p>
            <a:pPr marL="0" indent="0">
              <a:buNone/>
            </a:pPr>
            <a:r>
              <a:rPr lang="pt-BR" dirty="0" smtClean="0"/>
              <a:t># E atribuir valores ao resultado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/>
              <a:t>,] </a:t>
            </a:r>
            <a:r>
              <a:rPr lang="pt-BR" dirty="0" smtClean="0"/>
              <a:t> &lt;- </a:t>
            </a:r>
            <a:r>
              <a:rPr lang="pt-BR" dirty="0" err="1" smtClean="0"/>
              <a:t>novoValor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resultado de funções</a:t>
            </a:r>
          </a:p>
          <a:p>
            <a:pPr marL="0" indent="0">
              <a:buNone/>
            </a:pPr>
            <a:r>
              <a:rPr lang="pt-BR" dirty="0" err="1"/>
              <a:t>df$nomeDaColuna</a:t>
            </a:r>
            <a:r>
              <a:rPr lang="pt-BR" dirty="0"/>
              <a:t>[</a:t>
            </a:r>
            <a:r>
              <a:rPr lang="pt-BR" dirty="0" err="1"/>
              <a:t>df$nomeDaColuna</a:t>
            </a:r>
            <a:r>
              <a:rPr lang="pt-BR" dirty="0"/>
              <a:t>,]  &lt;- </a:t>
            </a:r>
            <a:r>
              <a:rPr lang="pt-BR" dirty="0" err="1" smtClean="0"/>
              <a:t>sqrt</a:t>
            </a:r>
            <a:r>
              <a:rPr lang="pt-BR" dirty="0" smtClean="0"/>
              <a:t>(</a:t>
            </a:r>
            <a:r>
              <a:rPr lang="pt-BR" dirty="0" err="1" smtClean="0"/>
              <a:t>df$nomeDaColuna</a:t>
            </a:r>
            <a:r>
              <a:rPr lang="pt-BR" dirty="0" smtClean="0"/>
              <a:t>) * </a:t>
            </a:r>
            <a:r>
              <a:rPr lang="pt-BR" dirty="0" err="1" smtClean="0"/>
              <a:t>pi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critério para filtrar as linhas</a:t>
            </a:r>
          </a:p>
          <a:p>
            <a:pPr marL="0" indent="0">
              <a:buNone/>
            </a:pPr>
            <a:r>
              <a:rPr lang="pt-BR" dirty="0" err="1" smtClean="0"/>
              <a:t>df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 </a:t>
            </a:r>
            <a:r>
              <a:rPr lang="pt-BR" dirty="0"/>
              <a:t>== 2</a:t>
            </a:r>
            <a:r>
              <a:rPr lang="pt-BR" dirty="0" smtClean="0"/>
              <a:t>,]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72" y="533401"/>
            <a:ext cx="10018713" cy="88509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73" y="1570893"/>
            <a:ext cx="10018713" cy="492369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</a:t>
            </a:r>
            <a:r>
              <a:rPr lang="en-US" dirty="0" err="1" smtClean="0"/>
              <a:t>data.table</a:t>
            </a:r>
            <a:r>
              <a:rPr lang="en-US" dirty="0" smtClean="0"/>
              <a:t>”?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: 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CSV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samplecsvs.s3.amazonaws.com/Sacramentorealestatetransactions.csv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o csv,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Converta</a:t>
            </a:r>
            <a:r>
              <a:rPr lang="en-US" dirty="0" smtClean="0"/>
              <a:t> para um </a:t>
            </a:r>
            <a:r>
              <a:rPr lang="en-US" dirty="0" err="1" smtClean="0"/>
              <a:t>data.table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/>
              <a:t>as.data.table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Utilize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(data) para </a:t>
            </a:r>
            <a:r>
              <a:rPr lang="en-US" dirty="0" err="1" smtClean="0"/>
              <a:t>verificar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antes e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. Compare com um novo </a:t>
            </a:r>
            <a:r>
              <a:rPr lang="en-US" dirty="0" err="1" smtClean="0"/>
              <a:t>data.table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4369"/>
            <a:ext cx="10018713" cy="45368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Um </a:t>
            </a:r>
            <a:r>
              <a:rPr lang="en-US" b="1" dirty="0" err="1" smtClean="0"/>
              <a:t>exemplo</a:t>
            </a:r>
            <a:r>
              <a:rPr lang="en-US" b="1" dirty="0" smtClean="0"/>
              <a:t> </a:t>
            </a:r>
            <a:r>
              <a:rPr lang="en-US" b="1" dirty="0" err="1" smtClean="0"/>
              <a:t>prático</a:t>
            </a:r>
            <a:r>
              <a:rPr lang="en-US" b="1" dirty="0" smtClean="0"/>
              <a:t> e </a:t>
            </a:r>
            <a:r>
              <a:rPr lang="en-US" b="1" dirty="0" err="1" smtClean="0"/>
              <a:t>rápido</a:t>
            </a:r>
            <a:r>
              <a:rPr lang="en-US" b="1" dirty="0" smtClean="0"/>
              <a:t> de Learning Machine com </a:t>
            </a:r>
            <a:r>
              <a:rPr lang="en-US" b="1" dirty="0" err="1" smtClean="0"/>
              <a:t>RandomForest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0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541" y="17291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aleatórias</a:t>
            </a:r>
            <a:r>
              <a:rPr lang="en-US" dirty="0" smtClean="0"/>
              <a:t> das </a:t>
            </a:r>
            <a:r>
              <a:rPr lang="en-US" dirty="0" err="1" smtClean="0"/>
              <a:t>váriaveis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).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prediçao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combinando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e </a:t>
            </a:r>
            <a:r>
              <a:rPr lang="en-US" dirty="0" err="1" smtClean="0"/>
              <a:t>votos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no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disponbilizado</a:t>
            </a:r>
            <a:r>
              <a:rPr lang="en-US" dirty="0" smtClean="0"/>
              <a:t> via 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4746"/>
            <a:ext cx="10018713" cy="1073728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pic>
        <p:nvPicPr>
          <p:cNvPr id="2050" name="Picture 2" descr="https://sctr7.files.wordpress.com/2012/06/decision-tree-diagra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8" y="1288474"/>
            <a:ext cx="7312023" cy="5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2666999"/>
            <a:ext cx="10914185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github.com/fabiocmazzo/workshop_fatec_ind/blob/master/exemploRandomForest.r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set.seed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reproducibilidade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o </a:t>
            </a:r>
            <a:r>
              <a:rPr lang="en-US" dirty="0" err="1" smtClean="0"/>
              <a:t>ntree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exigira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47254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R </a:t>
            </a:r>
            <a:r>
              <a:rPr lang="pt-BR" dirty="0" err="1" smtClean="0"/>
              <a:t>Programming</a:t>
            </a:r>
            <a:r>
              <a:rPr lang="pt-BR" dirty="0" smtClean="0"/>
              <a:t>, </a:t>
            </a:r>
            <a:r>
              <a:rPr lang="pt-BR" dirty="0" err="1" smtClean="0"/>
              <a:t>Johns</a:t>
            </a:r>
            <a:r>
              <a:rPr lang="pt-BR" dirty="0" smtClean="0"/>
              <a:t> Hopkins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Coursera</a:t>
            </a:r>
            <a:r>
              <a:rPr lang="pt-BR" dirty="0" smtClean="0"/>
              <a:t>, 2015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R &lt;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cran.r-project.org/doc/manuals/r-release/R-intro.html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RandomForest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/>
              <a:t> &lt;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cran.r-project.org/web/packages/randomForest/index.html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endParaRPr lang="pt-BR" dirty="0" smtClean="0"/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6" y="89899"/>
            <a:ext cx="10018713" cy="947791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7" y="1985480"/>
            <a:ext cx="10203646" cy="4567719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"</a:t>
            </a:r>
            <a:r>
              <a:rPr lang="en-US" sz="1400" dirty="0"/>
              <a:t>NULL"	</a:t>
            </a:r>
            <a:r>
              <a:rPr lang="en-US" sz="1400" dirty="0" smtClean="0"/>
              <a:t>		NULL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symbol"	</a:t>
            </a:r>
            <a:r>
              <a:rPr lang="en-US" sz="1400" dirty="0" smtClean="0"/>
              <a:t>	a </a:t>
            </a:r>
            <a:r>
              <a:rPr lang="en-US" sz="1400" dirty="0"/>
              <a:t>variable </a:t>
            </a:r>
            <a:r>
              <a:rPr lang="en-US" sz="1400" dirty="0" smtClean="0"/>
              <a:t>name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pairlist</a:t>
            </a:r>
            <a:r>
              <a:rPr lang="en-US" sz="1400" dirty="0"/>
              <a:t>"	</a:t>
            </a:r>
            <a:r>
              <a:rPr lang="en-US" sz="1400" dirty="0" smtClean="0"/>
              <a:t>	a </a:t>
            </a:r>
            <a:r>
              <a:rPr lang="en-US" sz="1400" dirty="0" err="1"/>
              <a:t>pairlist</a:t>
            </a:r>
            <a:r>
              <a:rPr lang="en-US" sz="1400" dirty="0"/>
              <a:t> object (mainly internal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closure"	</a:t>
            </a:r>
            <a:r>
              <a:rPr lang="en-US" sz="1400" dirty="0" smtClean="0"/>
              <a:t>	a function</a:t>
            </a:r>
          </a:p>
          <a:p>
            <a:r>
              <a:rPr lang="en-US" sz="1400" dirty="0" smtClean="0"/>
              <a:t>"environment“	</a:t>
            </a:r>
            <a:r>
              <a:rPr lang="en-US" sz="1400" dirty="0"/>
              <a:t>	an </a:t>
            </a:r>
            <a:r>
              <a:rPr lang="en-US" sz="1400" dirty="0" smtClean="0"/>
              <a:t>environment</a:t>
            </a:r>
          </a:p>
          <a:p>
            <a:r>
              <a:rPr lang="en-US" sz="1400" dirty="0" smtClean="0"/>
              <a:t>"promise“	</a:t>
            </a:r>
            <a:r>
              <a:rPr lang="en-US" sz="1400" dirty="0"/>
              <a:t>	an object used to implement lazy </a:t>
            </a:r>
            <a:r>
              <a:rPr lang="en-US" sz="1400" dirty="0" smtClean="0"/>
              <a:t>evaluation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language"	</a:t>
            </a:r>
            <a:r>
              <a:rPr lang="en-US" sz="1400" dirty="0" smtClean="0"/>
              <a:t>	an </a:t>
            </a:r>
            <a:r>
              <a:rPr lang="en-US" sz="1400" dirty="0"/>
              <a:t>R language </a:t>
            </a:r>
            <a:r>
              <a:rPr lang="en-US" sz="1400" dirty="0" smtClean="0"/>
              <a:t>construct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special"	</a:t>
            </a:r>
            <a:r>
              <a:rPr lang="en-US" sz="1400" dirty="0" smtClean="0"/>
              <a:t>	an </a:t>
            </a:r>
            <a:r>
              <a:rPr lang="en-US" sz="1400" dirty="0"/>
              <a:t>internal </a:t>
            </a:r>
            <a:r>
              <a:rPr lang="en-US" sz="1400" dirty="0" smtClean="0"/>
              <a:t>function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builtin</a:t>
            </a:r>
            <a:r>
              <a:rPr lang="en-US" sz="1400" dirty="0"/>
              <a:t>"	</a:t>
            </a:r>
            <a:r>
              <a:rPr lang="en-US" sz="1400" dirty="0" smtClean="0"/>
              <a:t>		an </a:t>
            </a:r>
            <a:r>
              <a:rPr lang="en-US" sz="1400" dirty="0"/>
              <a:t>internal </a:t>
            </a:r>
            <a:endParaRPr lang="en-US" sz="1400" dirty="0" smtClean="0"/>
          </a:p>
          <a:p>
            <a:r>
              <a:rPr lang="en-US" sz="1400" dirty="0" smtClean="0"/>
              <a:t>"</a:t>
            </a:r>
            <a:r>
              <a:rPr lang="en-US" sz="1400" dirty="0"/>
              <a:t>char"	</a:t>
            </a:r>
            <a:r>
              <a:rPr lang="en-US" sz="1400" dirty="0" smtClean="0"/>
              <a:t>		a </a:t>
            </a:r>
            <a:r>
              <a:rPr lang="en-US" sz="1400" dirty="0"/>
              <a:t>‘scalar’ string object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"logical“		</a:t>
            </a:r>
            <a:r>
              <a:rPr lang="en-US" sz="1400" dirty="0"/>
              <a:t>	a vector containing logical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integer"	</a:t>
            </a:r>
            <a:r>
              <a:rPr lang="en-US" sz="1400" dirty="0" smtClean="0"/>
              <a:t>	a </a:t>
            </a:r>
            <a:r>
              <a:rPr lang="en-US" sz="1400" dirty="0"/>
              <a:t>vector containing integer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double"	</a:t>
            </a:r>
            <a:r>
              <a:rPr lang="en-US" sz="1400" dirty="0" smtClean="0"/>
              <a:t>	a </a:t>
            </a:r>
            <a:r>
              <a:rPr lang="en-US" sz="1400" dirty="0"/>
              <a:t>vector containing real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complex"	a vector containing complex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character"	a vector containing character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"..."</a:t>
            </a:r>
            <a:r>
              <a:rPr lang="en-US" sz="1400" dirty="0"/>
              <a:t>	</a:t>
            </a:r>
            <a:r>
              <a:rPr lang="en-US" sz="1400" dirty="0" smtClean="0"/>
              <a:t>	the </a:t>
            </a:r>
            <a:r>
              <a:rPr lang="en-US" sz="1400" dirty="0"/>
              <a:t>special variable length </a:t>
            </a:r>
            <a:r>
              <a:rPr lang="en-US" sz="1400" dirty="0" smtClean="0"/>
              <a:t>argument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any"	</a:t>
            </a:r>
            <a:r>
              <a:rPr lang="en-US" sz="1400" dirty="0" smtClean="0"/>
              <a:t>	a </a:t>
            </a:r>
            <a:r>
              <a:rPr lang="en-US" sz="1400" dirty="0"/>
              <a:t>special type that matches all types: there are no objects of this </a:t>
            </a:r>
            <a:r>
              <a:rPr lang="en-US" sz="1400" dirty="0" smtClean="0"/>
              <a:t>type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expression"	an expression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list"	a </a:t>
            </a:r>
            <a:r>
              <a:rPr lang="en-US" sz="1400" dirty="0" smtClean="0"/>
              <a:t>list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bytecode</a:t>
            </a:r>
            <a:r>
              <a:rPr lang="en-US" sz="1400" dirty="0"/>
              <a:t>"	byte code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externalptr</a:t>
            </a:r>
            <a:r>
              <a:rPr lang="en-US" sz="1400" dirty="0"/>
              <a:t>"	an external pointer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weakref</a:t>
            </a:r>
            <a:r>
              <a:rPr lang="en-US" sz="1400" dirty="0"/>
              <a:t>"	a weak reference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raw"	</a:t>
            </a:r>
            <a:r>
              <a:rPr lang="en-US" sz="1400" dirty="0" smtClean="0"/>
              <a:t>	a </a:t>
            </a:r>
            <a:r>
              <a:rPr lang="en-US" sz="1400" dirty="0"/>
              <a:t>vector containing </a:t>
            </a:r>
            <a:r>
              <a:rPr lang="en-US" sz="1400" dirty="0" smtClean="0"/>
              <a:t>bytes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S4"	</a:t>
            </a:r>
            <a:r>
              <a:rPr lang="en-US" sz="1400" dirty="0" smtClean="0"/>
              <a:t>	an </a:t>
            </a:r>
            <a:r>
              <a:rPr lang="en-US" sz="1400" dirty="0"/>
              <a:t>S4 object which is not a simple object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7978" y="1037690"/>
            <a:ext cx="918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,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especializadas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instalacão</a:t>
            </a:r>
            <a:r>
              <a:rPr lang="en-US" dirty="0"/>
              <a:t> default do R:</a:t>
            </a:r>
          </a:p>
        </p:txBody>
      </p:sp>
    </p:spTree>
    <p:extLst>
      <p:ext uri="{BB962C8B-B14F-4D97-AF65-F5344CB8AC3E}">
        <p14:creationId xmlns:p14="http://schemas.microsoft.com/office/powerpoint/2010/main" val="4462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274833"/>
            <a:ext cx="10018713" cy="916969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30" y="16395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atráves</a:t>
            </a:r>
            <a:r>
              <a:rPr lang="en-US" dirty="0" smtClean="0"/>
              <a:t> de um </a:t>
            </a:r>
            <a:r>
              <a:rPr lang="en-US" dirty="0" err="1" smtClean="0"/>
              <a:t>interpretador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disponibiliza</a:t>
            </a:r>
            <a:r>
              <a:rPr lang="en-US" dirty="0" smtClean="0"/>
              <a:t> um console para o </a:t>
            </a:r>
            <a:r>
              <a:rPr lang="en-US" dirty="0" err="1" smtClean="0"/>
              <a:t>usuário</a:t>
            </a:r>
            <a:r>
              <a:rPr lang="en-US" dirty="0" smtClean="0"/>
              <a:t>.\</a:t>
            </a:r>
          </a:p>
          <a:p>
            <a:pPr marL="0" indent="0">
              <a:buNone/>
            </a:pPr>
            <a:r>
              <a:rPr lang="en-US" dirty="0" smtClean="0"/>
              <a:t>Ex: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um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no console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 2*9+4</a:t>
            </a:r>
          </a:p>
          <a:p>
            <a:pPr marL="0" indent="0">
              <a:buNone/>
            </a:pPr>
            <a:r>
              <a:rPr lang="en-US" dirty="0" smtClean="0"/>
              <a:t>&gt; [1]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094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"&lt;-”,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“=“, 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o “=“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paramêtros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 &gt; x &lt;- 10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79479"/>
            <a:ext cx="10018713" cy="43117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(;)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e </a:t>
            </a:r>
            <a:r>
              <a:rPr lang="en-US" dirty="0" err="1" smtClean="0"/>
              <a:t>sentenças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no final das </a:t>
            </a:r>
            <a:r>
              <a:rPr lang="en-US" dirty="0" err="1" smtClean="0"/>
              <a:t>linhas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Ex:  &gt;  x &lt;- 10; x * 10 </a:t>
            </a:r>
          </a:p>
          <a:p>
            <a:pPr marL="0" indent="0">
              <a:buNone/>
            </a:pPr>
            <a:r>
              <a:rPr lang="en-US" dirty="0" err="1" smtClean="0"/>
              <a:t>ou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&lt;- 10</a:t>
            </a:r>
            <a:br>
              <a:rPr lang="en-US" dirty="0" smtClean="0"/>
            </a:br>
            <a:r>
              <a:rPr lang="en-US" dirty="0" smtClean="0"/>
              <a:t>&gt; x * 10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95" y="1557390"/>
            <a:ext cx="10018713" cy="4607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console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auto-printing </a:t>
            </a:r>
            <a:r>
              <a:rPr lang="en-US" dirty="0" err="1" smtClean="0"/>
              <a:t>ou</a:t>
            </a:r>
            <a:r>
              <a:rPr lang="en-US" dirty="0" smtClean="0"/>
              <a:t> print </a:t>
            </a:r>
            <a:r>
              <a:rPr lang="en-US" dirty="0" err="1" smtClean="0"/>
              <a:t>explicito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&gt; x &lt;- 10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r>
              <a:rPr lang="en-US" dirty="0" smtClean="0"/>
              <a:t>&gt; print(x)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tem return </a:t>
            </a:r>
            <a:r>
              <a:rPr lang="en-US" dirty="0" err="1" smtClean="0"/>
              <a:t>automático</a:t>
            </a:r>
            <a:r>
              <a:rPr lang="en-US" dirty="0" smtClean="0"/>
              <a:t> (</a:t>
            </a:r>
            <a:r>
              <a:rPr lang="en-US" dirty="0" err="1" smtClean="0"/>
              <a:t>implicito</a:t>
            </a:r>
            <a:r>
              <a:rPr lang="en-US" dirty="0" smtClean="0"/>
              <a:t>),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antes do final da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&lt;- function(y)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 &lt;- y *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&lt;- x(10)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[1]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544"/>
            <a:ext cx="10018713" cy="1101903"/>
          </a:xfrm>
        </p:spPr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04" y="1623317"/>
            <a:ext cx="10018713" cy="5234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i="1" dirty="0"/>
              <a:t>statement1</a:t>
            </a:r>
            <a:r>
              <a:rPr lang="en-US" sz="1800" dirty="0"/>
              <a:t> 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else </a:t>
            </a:r>
            <a:br>
              <a:rPr lang="en-US" sz="1800" dirty="0" smtClean="0"/>
            </a:br>
            <a:r>
              <a:rPr lang="en-US" sz="1800" dirty="0" smtClean="0"/>
              <a:t>          </a:t>
            </a:r>
            <a:r>
              <a:rPr lang="en-US" sz="1800" i="1" dirty="0" smtClean="0"/>
              <a:t>statement3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if(statement1)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statement2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} else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For: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i="1" dirty="0"/>
              <a:t>name</a:t>
            </a:r>
            <a:r>
              <a:rPr lang="en-US" sz="1800" dirty="0"/>
              <a:t> in </a:t>
            </a:r>
            <a:r>
              <a:rPr lang="en-US" sz="1800" i="1" dirty="0"/>
              <a:t>vector</a:t>
            </a:r>
            <a:r>
              <a:rPr lang="en-US" sz="1800" dirty="0"/>
              <a:t> ) </a:t>
            </a:r>
            <a:r>
              <a:rPr lang="en-US" sz="1800" i="1" dirty="0" smtClean="0"/>
              <a:t>statement1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Ou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f</a:t>
            </a:r>
            <a:r>
              <a:rPr lang="en-US" sz="1800" i="1" dirty="0" smtClean="0"/>
              <a:t>or(name in vector) {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statement1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switch:</a:t>
            </a:r>
          </a:p>
          <a:p>
            <a:pPr marL="0" indent="0">
              <a:buNone/>
            </a:pPr>
            <a:r>
              <a:rPr lang="en-US" sz="1800" dirty="0"/>
              <a:t>y &lt;- "fruit"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switch(y</a:t>
            </a:r>
            <a:r>
              <a:rPr lang="en-US" sz="1800" dirty="0"/>
              <a:t>, fruit = "banana", vegetable = "broccoli", "Neither")</a:t>
            </a:r>
          </a:p>
        </p:txBody>
      </p:sp>
    </p:spTree>
    <p:extLst>
      <p:ext uri="{BB962C8B-B14F-4D97-AF65-F5344CB8AC3E}">
        <p14:creationId xmlns:p14="http://schemas.microsoft.com/office/powerpoint/2010/main" val="16408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2"/>
            <a:ext cx="10018713" cy="916969"/>
          </a:xfrm>
        </p:spPr>
        <p:txBody>
          <a:bodyPr/>
          <a:lstStyle/>
          <a:p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75197"/>
            <a:ext cx="10018713" cy="4551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 classes “atomic”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character </a:t>
            </a:r>
            <a:endParaRPr lang="en-US" dirty="0" smtClean="0"/>
          </a:p>
          <a:p>
            <a:r>
              <a:rPr lang="en-US" dirty="0" smtClean="0"/>
              <a:t>numeric </a:t>
            </a:r>
            <a:r>
              <a:rPr lang="en-US" dirty="0"/>
              <a:t>(real numbers) </a:t>
            </a:r>
            <a:endParaRPr lang="en-US" dirty="0" smtClean="0"/>
          </a:p>
          <a:p>
            <a:r>
              <a:rPr lang="en-US" dirty="0" smtClean="0"/>
              <a:t>integer </a:t>
            </a:r>
          </a:p>
          <a:p>
            <a:r>
              <a:rPr lang="en-US" dirty="0" smtClean="0"/>
              <a:t>complex </a:t>
            </a:r>
          </a:p>
          <a:p>
            <a:r>
              <a:rPr lang="en-US" dirty="0" smtClean="0"/>
              <a:t>logical </a:t>
            </a:r>
            <a:r>
              <a:rPr lang="en-US" dirty="0"/>
              <a:t>(True/False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vetor</a:t>
            </a:r>
            <a:r>
              <a:rPr lang="en-US" dirty="0" smtClean="0"/>
              <a:t>, que é um </a:t>
            </a:r>
            <a:r>
              <a:rPr lang="en-US" dirty="0" err="1" smtClean="0"/>
              <a:t>objeto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. Um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80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464</TotalTime>
  <Words>1795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Corbel</vt:lpstr>
      <vt:lpstr>Parallax</vt:lpstr>
      <vt:lpstr>Linguagem R e um exemplo prático de Machine Learning com RandomForest </vt:lpstr>
      <vt:lpstr>O que é a linguagem R?</vt:lpstr>
      <vt:lpstr>Características da Linguagem R</vt:lpstr>
      <vt:lpstr>Características da Linguagem R</vt:lpstr>
      <vt:lpstr>Características da Linguagem R</vt:lpstr>
      <vt:lpstr>Apresentação do PowerPoint</vt:lpstr>
      <vt:lpstr>Apresentação do PowerPoint</vt:lpstr>
      <vt:lpstr>Estruturas de Controle</vt:lpstr>
      <vt:lpstr>Objetos</vt:lpstr>
      <vt:lpstr>Números</vt:lpstr>
      <vt:lpstr>Atributos</vt:lpstr>
      <vt:lpstr>Exemplo Prático</vt:lpstr>
      <vt:lpstr>Matrizes</vt:lpstr>
      <vt:lpstr>Matrizes</vt:lpstr>
      <vt:lpstr>Matrizes</vt:lpstr>
      <vt:lpstr>Fatores</vt:lpstr>
      <vt:lpstr>Fatores</vt:lpstr>
      <vt:lpstr>Valores Ausentes</vt:lpstr>
      <vt:lpstr>Data.Frames (Ou o mais rápido Data.Table)</vt:lpstr>
      <vt:lpstr>Data Frames</vt:lpstr>
      <vt:lpstr>Operações simples com Data Frames</vt:lpstr>
      <vt:lpstr>Operações simples com Data Frames</vt:lpstr>
      <vt:lpstr>Operações simples com Data Frames</vt:lpstr>
      <vt:lpstr>Exemplo Prático</vt:lpstr>
      <vt:lpstr>Apresentação do PowerPoint</vt:lpstr>
      <vt:lpstr>Random Forest</vt:lpstr>
      <vt:lpstr>Random Forest usa Árvores de Decisão</vt:lpstr>
      <vt:lpstr>Utilizando um exemplo do RandomForest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um exemplo prático de Machine Learning com RandomForest</dc:title>
  <dc:creator>Fabio Mazzo</dc:creator>
  <cp:lastModifiedBy>Fabio Mazzo</cp:lastModifiedBy>
  <cp:revision>39</cp:revision>
  <dcterms:created xsi:type="dcterms:W3CDTF">2015-09-30T23:26:27Z</dcterms:created>
  <dcterms:modified xsi:type="dcterms:W3CDTF">2015-10-01T19:38:59Z</dcterms:modified>
</cp:coreProperties>
</file>