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2" r:id="rId22"/>
    <p:sldId id="283" r:id="rId23"/>
    <p:sldId id="284" r:id="rId24"/>
    <p:sldId id="276" r:id="rId25"/>
    <p:sldId id="277" r:id="rId26"/>
    <p:sldId id="278" r:id="rId27"/>
    <p:sldId id="279" r:id="rId28"/>
    <p:sldId id="280" r:id="rId29"/>
    <p:sldId id="28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doc/manuals/r-release/R-lang.html" TargetMode="External"/><Relationship Id="rId2" Type="http://schemas.openxmlformats.org/officeDocument/2006/relationships/hyperlink" Target="https://en.wikipedia.org/wiki/John_Chambers_(statistician)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samplecsvs.s3.amazonaws.com/Sacramentorealestatetransactions.csv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biocmazzo/workshop_fatec_ind/blob/master/exemploRandomForest.r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randomForest/index.html" TargetMode="External"/><Relationship Id="rId2" Type="http://schemas.openxmlformats.org/officeDocument/2006/relationships/hyperlink" Target="https://cran.r-project.org/doc/manuals/r-release/R-intro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Linguagem</a:t>
            </a:r>
            <a:r>
              <a:rPr lang="en-US" dirty="0"/>
              <a:t> R e um </a:t>
            </a:r>
            <a:r>
              <a:rPr lang="en-US" dirty="0" err="1"/>
              <a:t>exemplo</a:t>
            </a:r>
            <a:r>
              <a:rPr lang="en-US" dirty="0"/>
              <a:t> </a:t>
            </a:r>
            <a:r>
              <a:rPr lang="en-US" dirty="0" err="1"/>
              <a:t>prático</a:t>
            </a:r>
            <a:r>
              <a:rPr lang="en-US" dirty="0"/>
              <a:t> de Machine Learning com </a:t>
            </a:r>
            <a:r>
              <a:rPr lang="en-US" dirty="0" err="1" smtClean="0"/>
              <a:t>RandomForest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Fabio </a:t>
            </a:r>
            <a:r>
              <a:rPr lang="en-US" dirty="0" err="1" smtClean="0"/>
              <a:t>Covolo</a:t>
            </a:r>
            <a:r>
              <a:rPr lang="en-US" dirty="0" smtClean="0"/>
              <a:t> </a:t>
            </a:r>
            <a:r>
              <a:rPr lang="en-US" dirty="0" err="1" smtClean="0"/>
              <a:t>Mazzo</a:t>
            </a:r>
            <a:endParaRPr lang="en-US" dirty="0" smtClean="0"/>
          </a:p>
          <a:p>
            <a:r>
              <a:rPr lang="en-US" dirty="0" smtClean="0"/>
              <a:t>25 de </a:t>
            </a:r>
            <a:r>
              <a:rPr lang="en-US" dirty="0" err="1" smtClean="0"/>
              <a:t>Outubro</a:t>
            </a:r>
            <a:r>
              <a:rPr lang="en-US" dirty="0" smtClean="0"/>
              <a:t> de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00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46753"/>
            <a:ext cx="10018713" cy="680663"/>
          </a:xfrm>
        </p:spPr>
        <p:txBody>
          <a:bodyPr>
            <a:normAutofit fontScale="90000"/>
          </a:bodyPr>
          <a:lstStyle/>
          <a:p>
            <a:r>
              <a:rPr lang="en-US" smtClean="0"/>
              <a:t>Números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17835"/>
            <a:ext cx="10333617" cy="499682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R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tratados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númericos</a:t>
            </a:r>
            <a:r>
              <a:rPr lang="en-US" dirty="0" smtClean="0"/>
              <a:t>. Se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quer</a:t>
            </a:r>
            <a:r>
              <a:rPr lang="en-US" dirty="0" smtClean="0"/>
              <a:t> um </a:t>
            </a:r>
            <a:r>
              <a:rPr lang="en-US" dirty="0" err="1" smtClean="0"/>
              <a:t>inteiro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tem que </a:t>
            </a:r>
            <a:r>
              <a:rPr lang="en-US" dirty="0" err="1" smtClean="0"/>
              <a:t>especificar</a:t>
            </a:r>
            <a:r>
              <a:rPr lang="en-US" dirty="0" smtClean="0"/>
              <a:t> com o </a:t>
            </a:r>
            <a:r>
              <a:rPr lang="en-US" dirty="0" err="1" smtClean="0"/>
              <a:t>sufixo</a:t>
            </a:r>
            <a:r>
              <a:rPr lang="en-US" dirty="0" smtClean="0"/>
              <a:t> L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a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as.integer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Se </a:t>
            </a:r>
            <a:r>
              <a:rPr lang="en-US" dirty="0" err="1" smtClean="0"/>
              <a:t>voc</a:t>
            </a:r>
            <a:r>
              <a:rPr lang="en-US" dirty="0" err="1" smtClean="0"/>
              <a:t>ê</a:t>
            </a:r>
            <a:r>
              <a:rPr lang="en-US" dirty="0" smtClean="0"/>
              <a:t> </a:t>
            </a:r>
            <a:r>
              <a:rPr lang="en-US" dirty="0" err="1" smtClean="0"/>
              <a:t>entrar</a:t>
            </a:r>
            <a:r>
              <a:rPr lang="en-US" dirty="0" smtClean="0"/>
              <a:t> com 1 </a:t>
            </a:r>
            <a:r>
              <a:rPr lang="en-US" dirty="0" err="1" smtClean="0"/>
              <a:t>ele</a:t>
            </a:r>
            <a:r>
              <a:rPr lang="en-US" dirty="0" smtClean="0"/>
              <a:t> o R </a:t>
            </a:r>
            <a:r>
              <a:rPr lang="en-US" dirty="0" err="1" smtClean="0"/>
              <a:t>retorna</a:t>
            </a:r>
            <a:r>
              <a:rPr lang="en-US" dirty="0" smtClean="0"/>
              <a:t> à </a:t>
            </a:r>
            <a:r>
              <a:rPr lang="en-US" dirty="0" err="1" smtClean="0"/>
              <a:t>você</a:t>
            </a:r>
            <a:r>
              <a:rPr lang="en-US" dirty="0" smtClean="0"/>
              <a:t> um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númerico</a:t>
            </a:r>
            <a:r>
              <a:rPr lang="en-US" dirty="0" smtClean="0"/>
              <a:t>.  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str</a:t>
            </a:r>
            <a:r>
              <a:rPr lang="en-US" dirty="0" smtClean="0"/>
              <a:t>(1)</a:t>
            </a:r>
          </a:p>
          <a:p>
            <a:pPr marL="0" indent="0">
              <a:buNone/>
            </a:pPr>
            <a:r>
              <a:rPr lang="en-US" dirty="0" err="1" smtClean="0"/>
              <a:t>num</a:t>
            </a:r>
            <a:r>
              <a:rPr lang="en-US" dirty="0" smtClean="0"/>
              <a:t> 1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str</a:t>
            </a:r>
            <a:r>
              <a:rPr lang="en-US" dirty="0" smtClean="0"/>
              <a:t>(1L)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1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is.integer</a:t>
            </a:r>
            <a:r>
              <a:rPr lang="en-US" dirty="0" smtClean="0"/>
              <a:t>(1)</a:t>
            </a:r>
          </a:p>
          <a:p>
            <a:pPr marL="0" indent="0">
              <a:buNone/>
            </a:pPr>
            <a:r>
              <a:rPr lang="en-US" dirty="0" smtClean="0"/>
              <a:t>FALSE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is.integer</a:t>
            </a:r>
            <a:r>
              <a:rPr lang="en-US" dirty="0" smtClean="0"/>
              <a:t>(</a:t>
            </a:r>
            <a:r>
              <a:rPr lang="en-US" dirty="0" err="1" smtClean="0"/>
              <a:t>as.integer</a:t>
            </a:r>
            <a:r>
              <a:rPr lang="en-US" dirty="0" smtClean="0"/>
              <a:t>(1))</a:t>
            </a:r>
          </a:p>
          <a:p>
            <a:pPr marL="0" indent="0">
              <a:buNone/>
            </a:pPr>
            <a:r>
              <a:rPr lang="en-US" dirty="0" smtClean="0"/>
              <a:t>TRUE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 </a:t>
            </a:r>
            <a:r>
              <a:rPr lang="en-US" dirty="0" err="1" smtClean="0"/>
              <a:t>existe</a:t>
            </a:r>
            <a:r>
              <a:rPr lang="en-US" dirty="0" smtClean="0"/>
              <a:t> o </a:t>
            </a:r>
            <a:r>
              <a:rPr lang="en-US" dirty="0" err="1" smtClean="0"/>
              <a:t>número</a:t>
            </a:r>
            <a:r>
              <a:rPr lang="en-US" dirty="0" smtClean="0"/>
              <a:t> especial </a:t>
            </a:r>
            <a:r>
              <a:rPr lang="en-US" dirty="0" err="1" smtClean="0"/>
              <a:t>Inf</a:t>
            </a:r>
            <a:r>
              <a:rPr lang="en-US" dirty="0" smtClean="0"/>
              <a:t> que </a:t>
            </a:r>
            <a:r>
              <a:rPr lang="en-US" dirty="0" err="1" smtClean="0"/>
              <a:t>representa</a:t>
            </a:r>
            <a:r>
              <a:rPr lang="en-US" dirty="0" smtClean="0"/>
              <a:t> o </a:t>
            </a:r>
            <a:r>
              <a:rPr lang="en-US" dirty="0" err="1" smtClean="0"/>
              <a:t>infinito</a:t>
            </a:r>
            <a:r>
              <a:rPr lang="en-US" dirty="0" smtClean="0"/>
              <a:t>.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utilizados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operações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Inf</a:t>
            </a:r>
            <a:r>
              <a:rPr lang="en-US" dirty="0" smtClean="0"/>
              <a:t> * 10</a:t>
            </a:r>
          </a:p>
          <a:p>
            <a:pPr marL="0" indent="0">
              <a:buNone/>
            </a:pPr>
            <a:r>
              <a:rPr lang="en-US" dirty="0" err="1" smtClean="0"/>
              <a:t>Inf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Para </a:t>
            </a:r>
            <a:r>
              <a:rPr lang="en-US" dirty="0" err="1" smtClean="0"/>
              <a:t>arredondamento</a:t>
            </a:r>
            <a:r>
              <a:rPr lang="en-US" dirty="0" smtClean="0"/>
              <a:t> </a:t>
            </a:r>
            <a:r>
              <a:rPr lang="en-US" dirty="0" err="1" smtClean="0"/>
              <a:t>temos</a:t>
            </a:r>
            <a:r>
              <a:rPr lang="en-US" dirty="0" smtClean="0"/>
              <a:t> as </a:t>
            </a:r>
            <a:r>
              <a:rPr lang="en-US" dirty="0" err="1" smtClean="0"/>
              <a:t>funções</a:t>
            </a:r>
            <a:r>
              <a:rPr lang="en-US" dirty="0" smtClean="0"/>
              <a:t>: round , floor, ceiling e </a:t>
            </a:r>
            <a:r>
              <a:rPr lang="en-US" dirty="0" err="1" smtClean="0"/>
              <a:t>trunc</a:t>
            </a:r>
            <a:r>
              <a:rPr lang="en-US" dirty="0" smtClean="0"/>
              <a:t>. </a:t>
            </a:r>
            <a:r>
              <a:rPr lang="en-US" dirty="0" err="1" smtClean="0"/>
              <a:t>Digite</a:t>
            </a:r>
            <a:r>
              <a:rPr lang="en-US" dirty="0" smtClean="0"/>
              <a:t> : ?round no console para </a:t>
            </a:r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detalhes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462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459769"/>
            <a:ext cx="10018713" cy="916969"/>
          </a:xfrm>
        </p:spPr>
        <p:txBody>
          <a:bodyPr/>
          <a:lstStyle/>
          <a:p>
            <a:r>
              <a:rPr lang="en-US" dirty="0" err="1" smtClean="0"/>
              <a:t>Atributos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54139"/>
            <a:ext cx="10018713" cy="413706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Objetos</a:t>
            </a:r>
            <a:r>
              <a:rPr lang="en-US" dirty="0" smtClean="0"/>
              <a:t> R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diversos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r>
              <a:rPr lang="en-US" dirty="0" smtClean="0"/>
              <a:t>, </a:t>
            </a:r>
            <a:r>
              <a:rPr lang="en-US" dirty="0" err="1" smtClean="0"/>
              <a:t>como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/>
              <a:t>names, </a:t>
            </a:r>
            <a:r>
              <a:rPr lang="en-US" dirty="0" err="1" smtClean="0"/>
              <a:t>dimnames</a:t>
            </a:r>
            <a:endParaRPr lang="en-US" dirty="0" smtClean="0"/>
          </a:p>
          <a:p>
            <a:r>
              <a:rPr lang="en-US" dirty="0"/>
              <a:t>dimensions </a:t>
            </a:r>
            <a:r>
              <a:rPr lang="en-US" dirty="0" smtClean="0"/>
              <a:t>(arrays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matrizes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Class</a:t>
            </a:r>
          </a:p>
          <a:p>
            <a:r>
              <a:rPr lang="en-US" dirty="0" smtClean="0"/>
              <a:t>Length</a:t>
            </a:r>
          </a:p>
          <a:p>
            <a:r>
              <a:rPr lang="en-US" dirty="0" err="1" smtClean="0"/>
              <a:t>Definidos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usuário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Atributos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acessados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a </a:t>
            </a:r>
            <a:r>
              <a:rPr lang="en-US" dirty="0" err="1" smtClean="0"/>
              <a:t>função</a:t>
            </a:r>
            <a:r>
              <a:rPr lang="en-US" dirty="0" smtClean="0"/>
              <a:t>: </a:t>
            </a:r>
            <a:r>
              <a:rPr lang="en-US" dirty="0"/>
              <a:t>attributes</a:t>
            </a:r>
            <a:r>
              <a:rPr lang="en-US" dirty="0" smtClean="0"/>
              <a:t>().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2398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46753"/>
            <a:ext cx="10018713" cy="824501"/>
          </a:xfrm>
        </p:spPr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Prático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10301"/>
            <a:ext cx="10018713" cy="42808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Criando</a:t>
            </a:r>
            <a:r>
              <a:rPr lang="en-US" dirty="0"/>
              <a:t> um </a:t>
            </a:r>
            <a:r>
              <a:rPr lang="en-US" dirty="0" err="1"/>
              <a:t>vetor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 smtClean="0"/>
              <a:t>sequência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x </a:t>
            </a:r>
            <a:r>
              <a:rPr lang="en-US" dirty="0"/>
              <a:t>&lt;- </a:t>
            </a:r>
            <a:r>
              <a:rPr lang="en-US" dirty="0" smtClean="0"/>
              <a:t>1:20</a:t>
            </a:r>
            <a:br>
              <a:rPr lang="en-US" dirty="0" smtClean="0"/>
            </a:br>
            <a:r>
              <a:rPr lang="en-US" dirty="0" smtClean="0"/>
              <a:t># </a:t>
            </a:r>
            <a:r>
              <a:rPr lang="en-US" dirty="0" err="1"/>
              <a:t>Vendo</a:t>
            </a:r>
            <a:r>
              <a:rPr lang="en-US" dirty="0"/>
              <a:t> o </a:t>
            </a:r>
            <a:r>
              <a:rPr lang="en-US" dirty="0" err="1" smtClean="0"/>
              <a:t>tipo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typeof</a:t>
            </a:r>
            <a:r>
              <a:rPr lang="en-US" dirty="0" smtClean="0"/>
              <a:t>(x</a:t>
            </a:r>
            <a:r>
              <a:rPr lang="en-US" dirty="0"/>
              <a:t>) </a:t>
            </a:r>
            <a:r>
              <a:rPr lang="en-US" dirty="0" err="1"/>
              <a:t>ou</a:t>
            </a:r>
            <a:r>
              <a:rPr lang="en-US" dirty="0"/>
              <a:t> class(x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# </a:t>
            </a:r>
            <a:r>
              <a:rPr lang="en-US" dirty="0" err="1"/>
              <a:t>Apareceu</a:t>
            </a:r>
            <a:r>
              <a:rPr lang="en-US" dirty="0"/>
              <a:t> o </a:t>
            </a:r>
            <a:r>
              <a:rPr lang="en-US" dirty="0" err="1"/>
              <a:t>tipo</a:t>
            </a:r>
            <a:r>
              <a:rPr lang="en-US" dirty="0"/>
              <a:t> dos </a:t>
            </a:r>
            <a:r>
              <a:rPr lang="en-US" dirty="0" err="1"/>
              <a:t>elementos</a:t>
            </a:r>
            <a:r>
              <a:rPr lang="en-US" dirty="0"/>
              <a:t>. Como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sei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um </a:t>
            </a:r>
            <a:r>
              <a:rPr lang="en-US" dirty="0" err="1"/>
              <a:t>vetor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err="1" smtClean="0"/>
              <a:t>is.vector</a:t>
            </a:r>
            <a:r>
              <a:rPr lang="en-US" dirty="0" smtClean="0"/>
              <a:t>(x)</a:t>
            </a:r>
            <a:br>
              <a:rPr lang="en-US" dirty="0" smtClean="0"/>
            </a:br>
            <a:r>
              <a:rPr lang="en-US" dirty="0" smtClean="0"/>
              <a:t># </a:t>
            </a:r>
            <a:r>
              <a:rPr lang="en-US" dirty="0" err="1"/>
              <a:t>Printando</a:t>
            </a:r>
            <a:r>
              <a:rPr lang="en-US" dirty="0"/>
              <a:t> o </a:t>
            </a:r>
            <a:r>
              <a:rPr lang="en-US" dirty="0" smtClean="0"/>
              <a:t>vector</a:t>
            </a:r>
            <a:br>
              <a:rPr lang="en-US" dirty="0" smtClean="0"/>
            </a:br>
            <a:r>
              <a:rPr lang="en-US" dirty="0" smtClean="0"/>
              <a:t>x</a:t>
            </a:r>
            <a:br>
              <a:rPr lang="en-US" dirty="0" smtClean="0"/>
            </a:br>
            <a:r>
              <a:rPr lang="en-US" dirty="0" smtClean="0"/>
              <a:t>#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um </a:t>
            </a:r>
            <a:r>
              <a:rPr lang="en-US" dirty="0" err="1"/>
              <a:t>cálculo</a:t>
            </a:r>
            <a:r>
              <a:rPr lang="en-US" dirty="0"/>
              <a:t> com o </a:t>
            </a:r>
            <a:r>
              <a:rPr lang="en-US" dirty="0" err="1"/>
              <a:t>vetor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x2 </a:t>
            </a:r>
            <a:r>
              <a:rPr lang="en-US" dirty="0"/>
              <a:t>&lt;- x * </a:t>
            </a:r>
            <a:r>
              <a:rPr lang="en-US" dirty="0" smtClean="0"/>
              <a:t>2</a:t>
            </a:r>
            <a:br>
              <a:rPr lang="en-US" dirty="0" smtClean="0"/>
            </a:br>
            <a:r>
              <a:rPr lang="en-US" dirty="0" smtClean="0"/>
              <a:t># </a:t>
            </a:r>
            <a:r>
              <a:rPr lang="en-US" dirty="0"/>
              <a:t>Como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calculou</a:t>
            </a:r>
            <a:r>
              <a:rPr lang="en-US" dirty="0"/>
              <a:t>? </a:t>
            </a:r>
            <a:r>
              <a:rPr lang="en-US" dirty="0" err="1"/>
              <a:t>Usou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o </a:t>
            </a:r>
            <a:r>
              <a:rPr lang="en-US" dirty="0" err="1"/>
              <a:t>vetor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separadamente</a:t>
            </a:r>
            <a:r>
              <a:rPr lang="en-US" dirty="0"/>
              <a:t>? </a:t>
            </a:r>
            <a:br>
              <a:rPr lang="en-US" dirty="0"/>
            </a:br>
            <a:r>
              <a:rPr lang="en-US" dirty="0" smtClean="0"/>
              <a:t>#</a:t>
            </a: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entender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x2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35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95383"/>
            <a:ext cx="10018713" cy="783404"/>
          </a:xfrm>
        </p:spPr>
        <p:txBody>
          <a:bodyPr/>
          <a:lstStyle/>
          <a:p>
            <a:r>
              <a:rPr lang="en-US" smtClean="0"/>
              <a:t>Matrizes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04819"/>
            <a:ext cx="10018713" cy="90412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Matrizes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um </a:t>
            </a:r>
            <a:r>
              <a:rPr lang="en-US" dirty="0" err="1" smtClean="0"/>
              <a:t>vetor</a:t>
            </a:r>
            <a:r>
              <a:rPr lang="en-US" dirty="0" smtClean="0"/>
              <a:t> com o </a:t>
            </a:r>
            <a:r>
              <a:rPr lang="en-US" dirty="0" err="1" smtClean="0"/>
              <a:t>atributo</a:t>
            </a:r>
            <a:r>
              <a:rPr lang="en-US" dirty="0" smtClean="0"/>
              <a:t> dimension. O </a:t>
            </a:r>
            <a:r>
              <a:rPr lang="en-US" dirty="0" err="1" smtClean="0"/>
              <a:t>atributo</a:t>
            </a:r>
            <a:r>
              <a:rPr lang="en-US" dirty="0" smtClean="0"/>
              <a:t> dimension é um </a:t>
            </a:r>
            <a:r>
              <a:rPr lang="en-US" dirty="0" err="1" smtClean="0"/>
              <a:t>vetor</a:t>
            </a:r>
            <a:r>
              <a:rPr lang="en-US" dirty="0" smtClean="0"/>
              <a:t> de integer com o </a:t>
            </a:r>
            <a:r>
              <a:rPr lang="en-US" dirty="0" err="1" smtClean="0"/>
              <a:t>tamanho</a:t>
            </a:r>
            <a:r>
              <a:rPr lang="en-US" dirty="0" smtClean="0"/>
              <a:t> </a:t>
            </a:r>
            <a:r>
              <a:rPr lang="en-US" dirty="0" smtClean="0"/>
              <a:t>2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nrow</a:t>
            </a:r>
            <a:r>
              <a:rPr lang="en-US" dirty="0"/>
              <a:t>, </a:t>
            </a:r>
            <a:r>
              <a:rPr lang="en-US" dirty="0" err="1"/>
              <a:t>ncol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6189" y="2434976"/>
            <a:ext cx="69556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 m </a:t>
            </a:r>
            <a:r>
              <a:rPr lang="en-US" dirty="0"/>
              <a:t>&lt;- matrix(</a:t>
            </a:r>
            <a:r>
              <a:rPr lang="en-US" dirty="0" err="1"/>
              <a:t>nrow</a:t>
            </a:r>
            <a:r>
              <a:rPr lang="en-US" dirty="0"/>
              <a:t> = 2, </a:t>
            </a:r>
            <a:r>
              <a:rPr lang="en-US" dirty="0" err="1"/>
              <a:t>ncol</a:t>
            </a:r>
            <a:r>
              <a:rPr lang="en-US" dirty="0"/>
              <a:t> = 3) </a:t>
            </a:r>
            <a:endParaRPr lang="en-US" dirty="0" smtClean="0"/>
          </a:p>
          <a:p>
            <a:r>
              <a:rPr lang="en-US" dirty="0" smtClean="0"/>
              <a:t>&gt; m</a:t>
            </a:r>
          </a:p>
          <a:p>
            <a:endParaRPr lang="en-US" dirty="0" smtClean="0"/>
          </a:p>
          <a:p>
            <a:r>
              <a:rPr lang="pt-BR" dirty="0" smtClean="0"/>
              <a:t>       [,</a:t>
            </a:r>
            <a:r>
              <a:rPr lang="pt-BR" dirty="0"/>
              <a:t>1] [,2] [,3] </a:t>
            </a:r>
            <a:endParaRPr lang="pt-BR" dirty="0" smtClean="0"/>
          </a:p>
          <a:p>
            <a:r>
              <a:rPr lang="pt-BR" dirty="0" smtClean="0"/>
              <a:t>[</a:t>
            </a:r>
            <a:r>
              <a:rPr lang="pt-BR" dirty="0"/>
              <a:t>1,] NA NA NA </a:t>
            </a:r>
            <a:endParaRPr lang="pt-BR" dirty="0" smtClean="0"/>
          </a:p>
          <a:p>
            <a:r>
              <a:rPr lang="pt-BR" dirty="0" smtClean="0"/>
              <a:t>[</a:t>
            </a:r>
            <a:r>
              <a:rPr lang="pt-BR" dirty="0"/>
              <a:t>2,] NA NA </a:t>
            </a:r>
            <a:r>
              <a:rPr lang="pt-BR" dirty="0" smtClean="0"/>
              <a:t>NA</a:t>
            </a:r>
          </a:p>
          <a:p>
            <a:endParaRPr lang="pt-BR" dirty="0"/>
          </a:p>
          <a:p>
            <a:r>
              <a:rPr lang="pt-BR" dirty="0" err="1"/>
              <a:t>dim</a:t>
            </a:r>
            <a:r>
              <a:rPr lang="pt-BR" dirty="0"/>
              <a:t>(m</a:t>
            </a:r>
            <a:r>
              <a:rPr lang="pt-BR" dirty="0" smtClean="0"/>
              <a:t>)</a:t>
            </a:r>
          </a:p>
          <a:p>
            <a:r>
              <a:rPr lang="pt-BR" dirty="0"/>
              <a:t>[1] 2 </a:t>
            </a:r>
            <a:r>
              <a:rPr lang="pt-BR" dirty="0" smtClean="0"/>
              <a:t>3</a:t>
            </a:r>
          </a:p>
          <a:p>
            <a:endParaRPr lang="pt-BR" dirty="0"/>
          </a:p>
          <a:p>
            <a:r>
              <a:rPr lang="pt-BR" dirty="0" err="1"/>
              <a:t>attributes</a:t>
            </a:r>
            <a:r>
              <a:rPr lang="pt-BR" dirty="0"/>
              <a:t>(m</a:t>
            </a:r>
            <a:r>
              <a:rPr lang="pt-BR" dirty="0" smtClean="0"/>
              <a:t>)</a:t>
            </a:r>
          </a:p>
          <a:p>
            <a:r>
              <a:rPr lang="pt-BR" dirty="0"/>
              <a:t>$</a:t>
            </a:r>
            <a:r>
              <a:rPr lang="pt-BR" dirty="0" err="1" smtClean="0"/>
              <a:t>dim</a:t>
            </a:r>
            <a:endParaRPr lang="pt-BR" dirty="0" smtClean="0"/>
          </a:p>
          <a:p>
            <a:r>
              <a:rPr lang="pt-BR" dirty="0"/>
              <a:t>[1] 2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08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54285"/>
            <a:ext cx="10018713" cy="845049"/>
          </a:xfrm>
        </p:spPr>
        <p:txBody>
          <a:bodyPr/>
          <a:lstStyle/>
          <a:p>
            <a:r>
              <a:rPr lang="en-US" dirty="0" err="1" smtClean="0"/>
              <a:t>Matrizes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99334"/>
            <a:ext cx="10018713" cy="5753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err="1" smtClean="0"/>
              <a:t>Matrizes</a:t>
            </a:r>
            <a:r>
              <a:rPr lang="en-US" sz="1600" dirty="0" smtClean="0"/>
              <a:t> </a:t>
            </a:r>
            <a:r>
              <a:rPr lang="en-US" sz="1600" dirty="0" err="1" smtClean="0"/>
              <a:t>podem</a:t>
            </a:r>
            <a:r>
              <a:rPr lang="en-US" sz="1600" dirty="0" smtClean="0"/>
              <a:t> </a:t>
            </a:r>
            <a:r>
              <a:rPr lang="en-US" sz="1600" dirty="0" err="1" smtClean="0"/>
              <a:t>ser</a:t>
            </a:r>
            <a:r>
              <a:rPr lang="en-US" sz="1600" dirty="0" smtClean="0"/>
              <a:t> </a:t>
            </a:r>
            <a:r>
              <a:rPr lang="en-US" sz="1600" dirty="0" err="1" smtClean="0"/>
              <a:t>construidas</a:t>
            </a:r>
            <a:r>
              <a:rPr lang="en-US" sz="1600" dirty="0" smtClean="0"/>
              <a:t> </a:t>
            </a:r>
            <a:r>
              <a:rPr lang="en-US" sz="1600" dirty="0" err="1" smtClean="0"/>
              <a:t>passando</a:t>
            </a:r>
            <a:r>
              <a:rPr lang="en-US" sz="1600" dirty="0" smtClean="0"/>
              <a:t> </a:t>
            </a:r>
            <a:r>
              <a:rPr lang="en-US" sz="1600" dirty="0" err="1" smtClean="0"/>
              <a:t>os</a:t>
            </a:r>
            <a:r>
              <a:rPr lang="en-US" sz="1600" dirty="0" smtClean="0"/>
              <a:t> </a:t>
            </a:r>
            <a:r>
              <a:rPr lang="en-US" sz="1600" dirty="0" err="1" smtClean="0"/>
              <a:t>valores</a:t>
            </a:r>
            <a:r>
              <a:rPr lang="en-US" sz="1600" dirty="0" smtClean="0"/>
              <a:t> que </a:t>
            </a:r>
            <a:r>
              <a:rPr lang="en-US" sz="1600" dirty="0" err="1" smtClean="0"/>
              <a:t>serão</a:t>
            </a:r>
            <a:r>
              <a:rPr lang="en-US" sz="1600" dirty="0" smtClean="0"/>
              <a:t> </a:t>
            </a:r>
            <a:r>
              <a:rPr lang="en-US" sz="1600" dirty="0" err="1" smtClean="0"/>
              <a:t>preenchidos</a:t>
            </a:r>
            <a:r>
              <a:rPr lang="en-US" sz="1600" dirty="0" smtClean="0"/>
              <a:t> </a:t>
            </a:r>
            <a:r>
              <a:rPr lang="en-US" sz="1600" dirty="0" err="1" smtClean="0"/>
              <a:t>coluna</a:t>
            </a:r>
            <a:r>
              <a:rPr lang="en-US" sz="1600" dirty="0" smtClean="0"/>
              <a:t> a </a:t>
            </a:r>
            <a:r>
              <a:rPr lang="en-US" sz="1600" dirty="0" err="1" smtClean="0"/>
              <a:t>coluna</a:t>
            </a:r>
            <a:r>
              <a:rPr lang="en-US" sz="1600" dirty="0" smtClean="0"/>
              <a:t> e </a:t>
            </a:r>
            <a:r>
              <a:rPr lang="en-US" sz="1600" dirty="0" err="1" smtClean="0"/>
              <a:t>continuando</a:t>
            </a:r>
            <a:r>
              <a:rPr lang="en-US" sz="1600" dirty="0" smtClean="0"/>
              <a:t> </a:t>
            </a:r>
            <a:r>
              <a:rPr lang="en-US" sz="1600" dirty="0" err="1" smtClean="0"/>
              <a:t>nas</a:t>
            </a:r>
            <a:r>
              <a:rPr lang="en-US" sz="1600" dirty="0" smtClean="0"/>
              <a:t> </a:t>
            </a:r>
            <a:r>
              <a:rPr lang="en-US" sz="1600" dirty="0" err="1" smtClean="0"/>
              <a:t>próximas</a:t>
            </a:r>
            <a:r>
              <a:rPr lang="en-US" sz="1600" dirty="0" smtClean="0"/>
              <a:t> </a:t>
            </a:r>
            <a:r>
              <a:rPr lang="en-US" sz="1600" dirty="0" err="1" smtClean="0"/>
              <a:t>linhas</a:t>
            </a:r>
            <a:r>
              <a:rPr lang="en-US" sz="1600" dirty="0" smtClean="0"/>
              <a:t>: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808252" y="1781072"/>
            <a:ext cx="36679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&gt; m </a:t>
            </a:r>
            <a:r>
              <a:rPr lang="pt-BR" dirty="0"/>
              <a:t>&lt;- </a:t>
            </a:r>
            <a:r>
              <a:rPr lang="pt-BR" dirty="0" err="1"/>
              <a:t>matrix</a:t>
            </a:r>
            <a:r>
              <a:rPr lang="pt-BR" dirty="0"/>
              <a:t>(1:6, </a:t>
            </a:r>
            <a:r>
              <a:rPr lang="pt-BR" dirty="0" err="1"/>
              <a:t>nrow</a:t>
            </a:r>
            <a:r>
              <a:rPr lang="pt-BR" dirty="0"/>
              <a:t> = 2, </a:t>
            </a:r>
            <a:r>
              <a:rPr lang="pt-BR" dirty="0" err="1"/>
              <a:t>ncol</a:t>
            </a:r>
            <a:r>
              <a:rPr lang="pt-BR" dirty="0"/>
              <a:t> = 3) </a:t>
            </a:r>
            <a:endParaRPr lang="pt-BR" dirty="0" smtClean="0"/>
          </a:p>
          <a:p>
            <a:r>
              <a:rPr lang="pt-BR" dirty="0" smtClean="0"/>
              <a:t>&gt; m </a:t>
            </a:r>
          </a:p>
          <a:p>
            <a:r>
              <a:rPr lang="pt-BR" dirty="0" smtClean="0"/>
              <a:t>       [,</a:t>
            </a:r>
            <a:r>
              <a:rPr lang="pt-BR" dirty="0"/>
              <a:t>1] [,2] [,3] </a:t>
            </a:r>
            <a:endParaRPr lang="pt-BR" dirty="0" smtClean="0"/>
          </a:p>
          <a:p>
            <a:r>
              <a:rPr lang="pt-BR" dirty="0" smtClean="0"/>
              <a:t>[</a:t>
            </a:r>
            <a:r>
              <a:rPr lang="pt-BR" dirty="0"/>
              <a:t>1,] </a:t>
            </a:r>
            <a:r>
              <a:rPr lang="pt-BR" dirty="0" smtClean="0"/>
              <a:t>   1     3     5 </a:t>
            </a:r>
          </a:p>
          <a:p>
            <a:r>
              <a:rPr lang="pt-BR" dirty="0" smtClean="0"/>
              <a:t>[</a:t>
            </a:r>
            <a:r>
              <a:rPr lang="pt-BR" dirty="0"/>
              <a:t>2,] </a:t>
            </a:r>
            <a:r>
              <a:rPr lang="pt-BR" dirty="0" smtClean="0"/>
              <a:t>   2     4    6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84310" y="3364786"/>
            <a:ext cx="10018713" cy="47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 smtClean="0"/>
              <a:t>Ou</a:t>
            </a:r>
            <a:r>
              <a:rPr lang="en-US" sz="1600" dirty="0" smtClean="0"/>
              <a:t> a </a:t>
            </a:r>
            <a:r>
              <a:rPr lang="en-US" sz="1600" dirty="0" err="1" smtClean="0"/>
              <a:t>partir</a:t>
            </a:r>
            <a:r>
              <a:rPr lang="en-US" sz="1600" dirty="0" smtClean="0"/>
              <a:t> de </a:t>
            </a:r>
            <a:r>
              <a:rPr lang="en-US" sz="1600" dirty="0" err="1" smtClean="0"/>
              <a:t>vetores</a:t>
            </a:r>
            <a:r>
              <a:rPr lang="en-US" sz="1600" dirty="0" smtClean="0"/>
              <a:t> </a:t>
            </a:r>
            <a:r>
              <a:rPr lang="en-US" sz="1600" dirty="0" err="1" smtClean="0"/>
              <a:t>setando</a:t>
            </a:r>
            <a:r>
              <a:rPr lang="en-US" sz="1600" dirty="0" smtClean="0"/>
              <a:t> o </a:t>
            </a:r>
            <a:r>
              <a:rPr lang="en-US" sz="1600" dirty="0" err="1" smtClean="0"/>
              <a:t>atributo</a:t>
            </a:r>
            <a:r>
              <a:rPr lang="en-US" sz="1600" dirty="0" smtClean="0"/>
              <a:t> dimension: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808252" y="4099389"/>
            <a:ext cx="25875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&gt; m </a:t>
            </a:r>
            <a:r>
              <a:rPr lang="pt-BR" dirty="0"/>
              <a:t>&lt;- 1:10 </a:t>
            </a:r>
            <a:endParaRPr lang="pt-BR" dirty="0" smtClean="0"/>
          </a:p>
          <a:p>
            <a:r>
              <a:rPr lang="pt-BR" dirty="0" smtClean="0"/>
              <a:t>&gt; m </a:t>
            </a:r>
            <a:r>
              <a:rPr lang="pt-BR" dirty="0"/>
              <a:t>[1] 1 2 3 4 5 6 7 8 9 10 </a:t>
            </a:r>
            <a:endParaRPr lang="pt-BR" dirty="0" smtClean="0"/>
          </a:p>
          <a:p>
            <a:r>
              <a:rPr lang="pt-BR" dirty="0" smtClean="0"/>
              <a:t>&gt; </a:t>
            </a:r>
            <a:r>
              <a:rPr lang="pt-BR" dirty="0" err="1" smtClean="0"/>
              <a:t>dim</a:t>
            </a:r>
            <a:r>
              <a:rPr lang="pt-BR" dirty="0" smtClean="0"/>
              <a:t>(m</a:t>
            </a:r>
            <a:r>
              <a:rPr lang="pt-BR" dirty="0"/>
              <a:t>) &lt;- </a:t>
            </a:r>
            <a:r>
              <a:rPr lang="pt-BR" dirty="0" err="1"/>
              <a:t>c</a:t>
            </a:r>
            <a:r>
              <a:rPr lang="pt-BR" dirty="0"/>
              <a:t>(2, 5) </a:t>
            </a:r>
            <a:endParaRPr lang="pt-BR" dirty="0" smtClean="0"/>
          </a:p>
          <a:p>
            <a:r>
              <a:rPr lang="pt-BR" dirty="0" smtClean="0"/>
              <a:t>&gt; m </a:t>
            </a:r>
            <a:endParaRPr lang="pt-BR" dirty="0"/>
          </a:p>
          <a:p>
            <a:r>
              <a:rPr lang="pt-BR" dirty="0" smtClean="0"/>
              <a:t>          [,</a:t>
            </a:r>
            <a:r>
              <a:rPr lang="pt-BR" dirty="0"/>
              <a:t>1] [,2] [,3] [,4] [,5</a:t>
            </a:r>
            <a:r>
              <a:rPr lang="pt-BR" dirty="0" smtClean="0"/>
              <a:t>]</a:t>
            </a:r>
          </a:p>
          <a:p>
            <a:r>
              <a:rPr lang="pt-BR" dirty="0" smtClean="0"/>
              <a:t> </a:t>
            </a:r>
            <a:r>
              <a:rPr lang="pt-BR" dirty="0"/>
              <a:t>[1,] </a:t>
            </a:r>
            <a:r>
              <a:rPr lang="pt-BR" dirty="0" smtClean="0"/>
              <a:t>    1     3     5       7      9 </a:t>
            </a:r>
          </a:p>
          <a:p>
            <a:r>
              <a:rPr lang="pt-BR" dirty="0"/>
              <a:t> </a:t>
            </a:r>
            <a:r>
              <a:rPr lang="pt-BR" dirty="0" smtClean="0"/>
              <a:t>[</a:t>
            </a:r>
            <a:r>
              <a:rPr lang="pt-BR" dirty="0"/>
              <a:t>2,] </a:t>
            </a:r>
            <a:r>
              <a:rPr lang="pt-BR" dirty="0" smtClean="0"/>
              <a:t>    2     </a:t>
            </a:r>
            <a:r>
              <a:rPr lang="pt-BR" dirty="0"/>
              <a:t>4 </a:t>
            </a:r>
            <a:r>
              <a:rPr lang="pt-BR" dirty="0" smtClean="0"/>
              <a:t>   6       8     10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97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70389"/>
          </a:xfrm>
        </p:spPr>
        <p:txBody>
          <a:bodyPr>
            <a:normAutofit fontScale="90000"/>
          </a:bodyPr>
          <a:lstStyle/>
          <a:p>
            <a:r>
              <a:rPr lang="en-US" smtClean="0"/>
              <a:t>Matrizes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320365"/>
            <a:ext cx="10018713" cy="5137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Usando</a:t>
            </a:r>
            <a:r>
              <a:rPr lang="en-US" dirty="0" smtClean="0"/>
              <a:t> o </a:t>
            </a:r>
            <a:r>
              <a:rPr lang="en-US" dirty="0" err="1" smtClean="0"/>
              <a:t>cbind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rbind</a:t>
            </a:r>
            <a:r>
              <a:rPr lang="en-US" dirty="0" smtClean="0"/>
              <a:t> para combiner </a:t>
            </a:r>
            <a:r>
              <a:rPr lang="en-US" dirty="0" err="1" smtClean="0"/>
              <a:t>linhas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colunas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4311" y="1798248"/>
            <a:ext cx="140615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&gt; </a:t>
            </a:r>
            <a:r>
              <a:rPr lang="pt-BR" dirty="0" err="1" smtClean="0"/>
              <a:t>x</a:t>
            </a:r>
            <a:r>
              <a:rPr lang="pt-BR" dirty="0" smtClean="0"/>
              <a:t> </a:t>
            </a:r>
            <a:r>
              <a:rPr lang="pt-BR" dirty="0"/>
              <a:t>&lt;- </a:t>
            </a:r>
            <a:r>
              <a:rPr lang="pt-BR" dirty="0" smtClean="0"/>
              <a:t>1:3</a:t>
            </a:r>
          </a:p>
          <a:p>
            <a:r>
              <a:rPr lang="pt-BR" dirty="0" smtClean="0"/>
              <a:t>&gt; </a:t>
            </a:r>
            <a:r>
              <a:rPr lang="pt-BR" dirty="0" err="1" smtClean="0"/>
              <a:t>y</a:t>
            </a:r>
            <a:r>
              <a:rPr lang="pt-BR" dirty="0" smtClean="0"/>
              <a:t> </a:t>
            </a:r>
            <a:r>
              <a:rPr lang="pt-BR" dirty="0"/>
              <a:t>&lt;- </a:t>
            </a:r>
            <a:r>
              <a:rPr lang="pt-BR" dirty="0" smtClean="0"/>
              <a:t>10:12</a:t>
            </a:r>
          </a:p>
          <a:p>
            <a:r>
              <a:rPr lang="pt-BR" dirty="0" smtClean="0"/>
              <a:t>&gt; </a:t>
            </a:r>
            <a:r>
              <a:rPr lang="pt-BR" dirty="0" err="1" smtClean="0"/>
              <a:t>cbind</a:t>
            </a:r>
            <a:r>
              <a:rPr lang="pt-BR" dirty="0" smtClean="0"/>
              <a:t>(</a:t>
            </a:r>
            <a:r>
              <a:rPr lang="pt-BR" dirty="0" err="1" smtClean="0"/>
              <a:t>x</a:t>
            </a:r>
            <a:r>
              <a:rPr lang="pt-BR" dirty="0"/>
              <a:t>, </a:t>
            </a:r>
            <a:r>
              <a:rPr lang="pt-BR" dirty="0" err="1"/>
              <a:t>y</a:t>
            </a:r>
            <a:r>
              <a:rPr lang="pt-BR" dirty="0"/>
              <a:t>)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         </a:t>
            </a:r>
            <a:r>
              <a:rPr lang="pt-BR" dirty="0" err="1" smtClean="0"/>
              <a:t>x</a:t>
            </a:r>
            <a:r>
              <a:rPr lang="pt-BR" dirty="0" smtClean="0"/>
              <a:t>   </a:t>
            </a:r>
            <a:r>
              <a:rPr lang="pt-BR" dirty="0" err="1" smtClean="0"/>
              <a:t>y</a:t>
            </a:r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[</a:t>
            </a:r>
            <a:r>
              <a:rPr lang="pt-BR" dirty="0"/>
              <a:t>1,] </a:t>
            </a:r>
            <a:r>
              <a:rPr lang="pt-BR" dirty="0" smtClean="0"/>
              <a:t>  1  10</a:t>
            </a:r>
          </a:p>
          <a:p>
            <a:r>
              <a:rPr lang="pt-BR" dirty="0"/>
              <a:t> </a:t>
            </a:r>
            <a:r>
              <a:rPr lang="pt-BR" dirty="0" smtClean="0"/>
              <a:t>  [2,]   </a:t>
            </a:r>
            <a:r>
              <a:rPr lang="pt-BR" dirty="0"/>
              <a:t>2 </a:t>
            </a:r>
            <a:r>
              <a:rPr lang="pt-BR" dirty="0" smtClean="0"/>
              <a:t>11</a:t>
            </a:r>
          </a:p>
          <a:p>
            <a:r>
              <a:rPr lang="pt-BR" dirty="0"/>
              <a:t> </a:t>
            </a:r>
            <a:r>
              <a:rPr lang="pt-BR" dirty="0" smtClean="0"/>
              <a:t>  [</a:t>
            </a:r>
            <a:r>
              <a:rPr lang="pt-BR" dirty="0"/>
              <a:t>3,] </a:t>
            </a:r>
            <a:r>
              <a:rPr lang="pt-BR" dirty="0" smtClean="0"/>
              <a:t>  3 12</a:t>
            </a:r>
          </a:p>
          <a:p>
            <a:endParaRPr lang="pt-BR" dirty="0"/>
          </a:p>
          <a:p>
            <a:r>
              <a:rPr lang="pt-BR" dirty="0" smtClean="0"/>
              <a:t>&gt; </a:t>
            </a:r>
            <a:r>
              <a:rPr lang="pt-BR" dirty="0" err="1" smtClean="0"/>
              <a:t>rbind</a:t>
            </a:r>
            <a:r>
              <a:rPr lang="pt-BR" dirty="0" smtClean="0"/>
              <a:t>(</a:t>
            </a:r>
            <a:r>
              <a:rPr lang="pt-BR" dirty="0" err="1" smtClean="0"/>
              <a:t>x</a:t>
            </a:r>
            <a:r>
              <a:rPr lang="pt-BR" dirty="0"/>
              <a:t>, </a:t>
            </a:r>
            <a:r>
              <a:rPr lang="pt-BR" dirty="0" err="1"/>
              <a:t>y</a:t>
            </a:r>
            <a:r>
              <a:rPr lang="pt-BR" dirty="0"/>
              <a:t>) </a:t>
            </a:r>
            <a:endParaRPr lang="pt-BR" dirty="0" smtClean="0"/>
          </a:p>
          <a:p>
            <a:r>
              <a:rPr lang="pt-BR" dirty="0" smtClean="0"/>
              <a:t>    [,</a:t>
            </a:r>
            <a:r>
              <a:rPr lang="pt-BR" dirty="0"/>
              <a:t>1] [,2] [,3</a:t>
            </a:r>
            <a:r>
              <a:rPr lang="pt-BR" dirty="0" smtClean="0"/>
              <a:t>]</a:t>
            </a:r>
          </a:p>
          <a:p>
            <a:r>
              <a:rPr lang="pt-BR" dirty="0" err="1" smtClean="0"/>
              <a:t>x</a:t>
            </a:r>
            <a:r>
              <a:rPr lang="pt-BR" dirty="0" smtClean="0"/>
              <a:t>    1      </a:t>
            </a:r>
            <a:r>
              <a:rPr lang="pt-BR" dirty="0"/>
              <a:t>2 </a:t>
            </a:r>
            <a:r>
              <a:rPr lang="pt-BR" dirty="0" smtClean="0"/>
              <a:t>    3</a:t>
            </a:r>
          </a:p>
          <a:p>
            <a:r>
              <a:rPr lang="pt-BR" dirty="0" err="1" smtClean="0"/>
              <a:t>y</a:t>
            </a:r>
            <a:r>
              <a:rPr lang="pt-BR" dirty="0" smtClean="0"/>
              <a:t>   10   11    </a:t>
            </a:r>
            <a:r>
              <a:rPr lang="pt-BR" dirty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59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32034"/>
          </a:xfrm>
        </p:spPr>
        <p:txBody>
          <a:bodyPr/>
          <a:lstStyle/>
          <a:p>
            <a:r>
              <a:rPr lang="en-US" smtClean="0"/>
              <a:t>Fatores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2391" y="1417835"/>
            <a:ext cx="10018713" cy="31130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Fatores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usados</a:t>
            </a:r>
            <a:r>
              <a:rPr lang="en-US" dirty="0" smtClean="0"/>
              <a:t> para </a:t>
            </a:r>
            <a:r>
              <a:rPr lang="en-US" dirty="0" err="1" smtClean="0"/>
              <a:t>representar</a:t>
            </a:r>
            <a:r>
              <a:rPr lang="en-US" dirty="0" smtClean="0"/>
              <a:t> </a:t>
            </a:r>
            <a:r>
              <a:rPr lang="en-US" dirty="0" err="1" smtClean="0"/>
              <a:t>categorias</a:t>
            </a:r>
            <a:r>
              <a:rPr lang="en-US" dirty="0" smtClean="0"/>
              <a:t> (categorical data. </a:t>
            </a:r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ordenados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. </a:t>
            </a:r>
            <a:r>
              <a:rPr lang="en-US" dirty="0" err="1" smtClean="0"/>
              <a:t>Internamente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pensar</a:t>
            </a:r>
            <a:r>
              <a:rPr lang="en-US" dirty="0" smtClean="0"/>
              <a:t> que </a:t>
            </a:r>
            <a:r>
              <a:rPr lang="en-US" dirty="0" err="1" smtClean="0"/>
              <a:t>ele</a:t>
            </a:r>
            <a:r>
              <a:rPr lang="en-US" dirty="0" smtClean="0"/>
              <a:t> é um </a:t>
            </a:r>
            <a:r>
              <a:rPr lang="en-US" dirty="0" err="1" smtClean="0"/>
              <a:t>vetor</a:t>
            </a:r>
            <a:r>
              <a:rPr lang="en-US" dirty="0" smtClean="0"/>
              <a:t> de </a:t>
            </a:r>
            <a:r>
              <a:rPr lang="en-US" dirty="0" err="1" smtClean="0"/>
              <a:t>inteiros</a:t>
            </a:r>
            <a:r>
              <a:rPr lang="en-US" dirty="0" smtClean="0"/>
              <a:t>, que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inteiro</a:t>
            </a:r>
            <a:r>
              <a:rPr lang="en-US" dirty="0" smtClean="0"/>
              <a:t> tem um label.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Fatores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usados</a:t>
            </a:r>
            <a:r>
              <a:rPr lang="en-US" dirty="0" smtClean="0"/>
              <a:t> </a:t>
            </a:r>
            <a:r>
              <a:rPr lang="en-US" dirty="0" err="1" smtClean="0"/>
              <a:t>especialmente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funções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 err="1" smtClean="0"/>
              <a:t>lineares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lm</a:t>
            </a:r>
            <a:r>
              <a:rPr lang="en-US" dirty="0"/>
              <a:t>() and </a:t>
            </a:r>
            <a:r>
              <a:rPr lang="en-US" dirty="0" err="1"/>
              <a:t>glm</a:t>
            </a:r>
            <a:r>
              <a:rPr lang="en-US" dirty="0" smtClean="0"/>
              <a:t>()</a:t>
            </a:r>
          </a:p>
          <a:p>
            <a:r>
              <a:rPr lang="en-US" dirty="0" smtClean="0"/>
              <a:t>Um </a:t>
            </a:r>
            <a:r>
              <a:rPr lang="en-US" dirty="0" err="1" smtClean="0"/>
              <a:t>vantagem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fatores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invés</a:t>
            </a:r>
            <a:r>
              <a:rPr lang="en-US" dirty="0" smtClean="0"/>
              <a:t> de </a:t>
            </a:r>
            <a:r>
              <a:rPr lang="en-US" dirty="0" err="1" smtClean="0"/>
              <a:t>inteiros</a:t>
            </a:r>
            <a:r>
              <a:rPr lang="en-US" dirty="0" smtClean="0"/>
              <a:t> é que </a:t>
            </a:r>
            <a:r>
              <a:rPr lang="en-US" dirty="0" err="1" smtClean="0"/>
              <a:t>eles</a:t>
            </a:r>
            <a:r>
              <a:rPr lang="en-US" dirty="0" smtClean="0"/>
              <a:t> se </a:t>
            </a:r>
            <a:r>
              <a:rPr lang="en-US" dirty="0" err="1" smtClean="0"/>
              <a:t>descrevem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próprios</a:t>
            </a:r>
            <a:r>
              <a:rPr lang="en-US" dirty="0" smtClean="0"/>
              <a:t>. </a:t>
            </a:r>
            <a:r>
              <a:rPr lang="en-US" dirty="0" err="1" smtClean="0"/>
              <a:t>Usar</a:t>
            </a:r>
            <a:r>
              <a:rPr lang="en-US" dirty="0" smtClean="0"/>
              <a:t> um </a:t>
            </a:r>
            <a:r>
              <a:rPr lang="en-US" dirty="0" err="1" smtClean="0"/>
              <a:t>fator</a:t>
            </a:r>
            <a:r>
              <a:rPr lang="en-US" dirty="0" smtClean="0"/>
              <a:t> (SIM </a:t>
            </a:r>
            <a:r>
              <a:rPr lang="en-US" dirty="0" err="1" smtClean="0"/>
              <a:t>ou</a:t>
            </a:r>
            <a:r>
              <a:rPr lang="en-US" dirty="0" smtClean="0"/>
              <a:t> NAO) é </a:t>
            </a:r>
            <a:r>
              <a:rPr lang="en-US" dirty="0" err="1" smtClean="0"/>
              <a:t>melhor</a:t>
            </a:r>
            <a:r>
              <a:rPr lang="en-US" dirty="0" smtClean="0"/>
              <a:t> que </a:t>
            </a:r>
            <a:r>
              <a:rPr lang="en-US" dirty="0" err="1" smtClean="0"/>
              <a:t>usar</a:t>
            </a:r>
            <a:r>
              <a:rPr lang="en-US" dirty="0" smtClean="0"/>
              <a:t> 0 </a:t>
            </a:r>
            <a:r>
              <a:rPr lang="en-US" dirty="0" err="1" smtClean="0"/>
              <a:t>ou</a:t>
            </a:r>
            <a:r>
              <a:rPr lang="en-US" dirty="0" smtClean="0"/>
              <a:t> 1. Outro </a:t>
            </a:r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seria</a:t>
            </a:r>
            <a:r>
              <a:rPr lang="en-US" dirty="0" smtClean="0"/>
              <a:t> um status de </a:t>
            </a:r>
            <a:r>
              <a:rPr lang="en-US" dirty="0" err="1" smtClean="0"/>
              <a:t>compra</a:t>
            </a:r>
            <a:r>
              <a:rPr lang="en-US" dirty="0" smtClean="0"/>
              <a:t> de um </a:t>
            </a:r>
            <a:r>
              <a:rPr lang="en-US" dirty="0" err="1" smtClean="0"/>
              <a:t>produto</a:t>
            </a:r>
            <a:r>
              <a:rPr lang="en-US" dirty="0" smtClean="0"/>
              <a:t>: (</a:t>
            </a:r>
            <a:r>
              <a:rPr lang="en-US" dirty="0" err="1" smtClean="0"/>
              <a:t>Pedido</a:t>
            </a:r>
            <a:r>
              <a:rPr lang="en-US" dirty="0" smtClean="0"/>
              <a:t>, Pago, </a:t>
            </a:r>
            <a:r>
              <a:rPr lang="en-US" dirty="0" err="1" smtClean="0"/>
              <a:t>Cancelado</a:t>
            </a:r>
            <a:r>
              <a:rPr lang="en-US" dirty="0" smtClean="0"/>
              <a:t>, </a:t>
            </a:r>
            <a:r>
              <a:rPr lang="en-US" dirty="0" err="1" smtClean="0"/>
              <a:t>Enviado</a:t>
            </a:r>
            <a:r>
              <a:rPr lang="en-US" dirty="0" smtClean="0"/>
              <a:t>) é </a:t>
            </a:r>
            <a:r>
              <a:rPr lang="en-US" dirty="0" err="1" smtClean="0"/>
              <a:t>melhor</a:t>
            </a:r>
            <a:r>
              <a:rPr lang="en-US" dirty="0" smtClean="0"/>
              <a:t> que 0,1, 2, 3.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473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62856"/>
          </a:xfrm>
        </p:spPr>
        <p:txBody>
          <a:bodyPr/>
          <a:lstStyle/>
          <a:p>
            <a:r>
              <a:rPr lang="en-US" dirty="0" err="1" smtClean="0"/>
              <a:t>Fatores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38764"/>
            <a:ext cx="10018713" cy="42295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_tradnl" dirty="0" smtClean="0"/>
              <a:t>&gt; x </a:t>
            </a:r>
            <a:r>
              <a:rPr lang="es-ES_tradnl" dirty="0"/>
              <a:t>&lt;- factor(c("yes", "yes", "no", "yes", "no")) </a:t>
            </a:r>
            <a:endParaRPr lang="es-ES_tradnl" dirty="0" smtClean="0"/>
          </a:p>
          <a:p>
            <a:pPr marL="0" indent="0">
              <a:buNone/>
            </a:pPr>
            <a:r>
              <a:rPr lang="en-US" dirty="0" smtClean="0"/>
              <a:t>&gt; x</a:t>
            </a:r>
          </a:p>
          <a:p>
            <a:pPr marL="0" indent="0">
              <a:buNone/>
            </a:pPr>
            <a:r>
              <a:rPr lang="en-US" dirty="0"/>
              <a:t>[1] </a:t>
            </a:r>
            <a:r>
              <a:rPr lang="en-US" dirty="0" smtClean="0"/>
              <a:t>yes </a:t>
            </a:r>
            <a:r>
              <a:rPr lang="en-US" dirty="0"/>
              <a:t>yes no yes </a:t>
            </a:r>
            <a:r>
              <a:rPr lang="en-US" dirty="0" smtClean="0"/>
              <a:t>no</a:t>
            </a:r>
          </a:p>
          <a:p>
            <a:pPr marL="0" indent="0">
              <a:buNone/>
            </a:pPr>
            <a:r>
              <a:rPr lang="en-US" dirty="0"/>
              <a:t>Levels: no </a:t>
            </a:r>
            <a:r>
              <a:rPr lang="en-US" dirty="0" smtClean="0"/>
              <a:t>yes</a:t>
            </a:r>
          </a:p>
          <a:p>
            <a:pPr marL="0" indent="0">
              <a:buNone/>
            </a:pPr>
            <a:r>
              <a:rPr lang="en-US" dirty="0"/>
              <a:t>table(x) x no yes 2 </a:t>
            </a:r>
            <a:r>
              <a:rPr lang="en-US" dirty="0" smtClean="0"/>
              <a:t>3</a:t>
            </a:r>
          </a:p>
          <a:p>
            <a:pPr marL="0" indent="0">
              <a:buNone/>
            </a:pPr>
            <a:r>
              <a:rPr lang="en-US" dirty="0" smtClean="0"/>
              <a:t># A </a:t>
            </a:r>
            <a:r>
              <a:rPr lang="en-US" dirty="0" err="1" smtClean="0"/>
              <a:t>ordem</a:t>
            </a:r>
            <a:r>
              <a:rPr lang="en-US" dirty="0" smtClean="0"/>
              <a:t> dos levels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setada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s-ES_tradnl" dirty="0" smtClean="0"/>
              <a:t>&gt; x </a:t>
            </a:r>
            <a:r>
              <a:rPr lang="es-ES_tradnl" dirty="0"/>
              <a:t>&lt;- factor(c("yes", "yes", "no", "yes", "no"), </a:t>
            </a:r>
            <a:r>
              <a:rPr lang="es-ES_tradnl" dirty="0" err="1"/>
              <a:t>levels</a:t>
            </a:r>
            <a:r>
              <a:rPr lang="es-ES_tradnl" dirty="0"/>
              <a:t> = c("yes", "no</a:t>
            </a:r>
            <a:r>
              <a:rPr lang="es-ES_tradnl" dirty="0" smtClean="0"/>
              <a:t>"))</a:t>
            </a:r>
          </a:p>
          <a:p>
            <a:pPr marL="0" indent="0">
              <a:buNone/>
            </a:pPr>
            <a:r>
              <a:rPr lang="en-US" dirty="0" smtClean="0"/>
              <a:t>&gt; x</a:t>
            </a:r>
          </a:p>
          <a:p>
            <a:pPr marL="0" indent="0">
              <a:buNone/>
            </a:pPr>
            <a:r>
              <a:rPr lang="en-US" dirty="0"/>
              <a:t>[1] yes yes no yes no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Levels</a:t>
            </a:r>
            <a:r>
              <a:rPr lang="en-US" dirty="0"/>
              <a:t>: yes no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567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80317"/>
            <a:ext cx="10018713" cy="824501"/>
          </a:xfrm>
        </p:spPr>
        <p:txBody>
          <a:bodyPr/>
          <a:lstStyle/>
          <a:p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Ausentes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304819"/>
            <a:ext cx="10018713" cy="209592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Temos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smtClean="0"/>
              <a:t>NA </a:t>
            </a:r>
            <a:r>
              <a:rPr lang="en-US" dirty="0" err="1" smtClean="0"/>
              <a:t>ou</a:t>
            </a:r>
            <a:r>
              <a:rPr lang="en-US" dirty="0" smtClean="0"/>
              <a:t> 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smtClean="0"/>
              <a:t>para definer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ausentes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NA é </a:t>
            </a:r>
            <a:r>
              <a:rPr lang="en-US" dirty="0" err="1" smtClean="0"/>
              <a:t>declaradamente</a:t>
            </a:r>
            <a:r>
              <a:rPr lang="en-US" dirty="0" smtClean="0"/>
              <a:t> um valor </a:t>
            </a:r>
            <a:r>
              <a:rPr lang="en-US" dirty="0" err="1" smtClean="0"/>
              <a:t>ausente</a:t>
            </a:r>
            <a:r>
              <a:rPr lang="en-US" dirty="0" smtClean="0"/>
              <a:t> e </a:t>
            </a:r>
            <a:r>
              <a:rPr lang="en-US" dirty="0" err="1" smtClean="0"/>
              <a:t>NaN</a:t>
            </a:r>
            <a:r>
              <a:rPr lang="en-US" dirty="0" smtClean="0"/>
              <a:t> é </a:t>
            </a:r>
            <a:r>
              <a:rPr lang="en-US" dirty="0" err="1" smtClean="0"/>
              <a:t>abreviação</a:t>
            </a:r>
            <a:r>
              <a:rPr lang="en-US" dirty="0" smtClean="0"/>
              <a:t> de “Not a Number”.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is.na</a:t>
            </a:r>
            <a:r>
              <a:rPr lang="en-US" dirty="0"/>
              <a:t>() </a:t>
            </a:r>
            <a:r>
              <a:rPr lang="en-US" dirty="0" err="1" smtClean="0"/>
              <a:t>testa</a:t>
            </a:r>
            <a:r>
              <a:rPr lang="en-US" dirty="0" smtClean="0"/>
              <a:t> se um </a:t>
            </a:r>
            <a:r>
              <a:rPr lang="en-US" dirty="0" err="1" smtClean="0"/>
              <a:t>objeto</a:t>
            </a:r>
            <a:r>
              <a:rPr lang="en-US" dirty="0" smtClean="0"/>
              <a:t> é NA e </a:t>
            </a:r>
            <a:r>
              <a:rPr lang="en-US" dirty="0" err="1" smtClean="0"/>
              <a:t>is.nan</a:t>
            </a:r>
            <a:r>
              <a:rPr lang="en-US" dirty="0" smtClean="0"/>
              <a:t>() para NAN.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4309" y="3698696"/>
            <a:ext cx="8671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 x </a:t>
            </a:r>
            <a:r>
              <a:rPr lang="en-US" dirty="0"/>
              <a:t>&lt;- c(1, 2, NA, 10, 3) </a:t>
            </a:r>
            <a:endParaRPr lang="en-US" dirty="0" smtClean="0"/>
          </a:p>
          <a:p>
            <a:r>
              <a:rPr lang="en-US" dirty="0" smtClean="0"/>
              <a:t>&gt; </a:t>
            </a:r>
            <a:r>
              <a:rPr lang="en-US" dirty="0" err="1" smtClean="0"/>
              <a:t>is.na</a:t>
            </a:r>
            <a:r>
              <a:rPr lang="en-US" dirty="0" smtClean="0"/>
              <a:t>(x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1] FALSE FALSE TRUE FALSE FALSE </a:t>
            </a:r>
            <a:endParaRPr lang="en-US" dirty="0" smtClean="0"/>
          </a:p>
          <a:p>
            <a:r>
              <a:rPr lang="en-US" dirty="0" smtClean="0"/>
              <a:t>&gt; </a:t>
            </a:r>
            <a:r>
              <a:rPr lang="en-US" dirty="0" err="1" smtClean="0"/>
              <a:t>is.nan</a:t>
            </a:r>
            <a:r>
              <a:rPr lang="en-US" dirty="0" smtClean="0"/>
              <a:t>(x)</a:t>
            </a:r>
          </a:p>
          <a:p>
            <a:r>
              <a:rPr lang="en-US" dirty="0" smtClean="0"/>
              <a:t> </a:t>
            </a:r>
            <a:r>
              <a:rPr lang="en-US" dirty="0"/>
              <a:t>[1] FALSE FALSE FALSE FALSE FALSE </a:t>
            </a:r>
            <a:endParaRPr lang="en-US" dirty="0" smtClean="0"/>
          </a:p>
          <a:p>
            <a:r>
              <a:rPr lang="en-US" dirty="0" smtClean="0"/>
              <a:t>&gt; x </a:t>
            </a:r>
            <a:r>
              <a:rPr lang="en-US" dirty="0"/>
              <a:t>&lt;- c(1, 2, </a:t>
            </a:r>
            <a:r>
              <a:rPr lang="en-US" dirty="0" err="1"/>
              <a:t>NaN</a:t>
            </a:r>
            <a:r>
              <a:rPr lang="en-US" dirty="0"/>
              <a:t>, NA, 4) </a:t>
            </a:r>
            <a:endParaRPr lang="en-US" dirty="0" smtClean="0"/>
          </a:p>
          <a:p>
            <a:r>
              <a:rPr lang="en-US" dirty="0" smtClean="0"/>
              <a:t>&gt; </a:t>
            </a:r>
            <a:r>
              <a:rPr lang="en-US" dirty="0" err="1" smtClean="0"/>
              <a:t>is.na</a:t>
            </a:r>
            <a:r>
              <a:rPr lang="en-US" dirty="0" smtClean="0"/>
              <a:t>(x</a:t>
            </a:r>
            <a:r>
              <a:rPr lang="en-US" dirty="0"/>
              <a:t>) [1] FALSE FALSE TRUE TRUE FALSE </a:t>
            </a:r>
            <a:endParaRPr lang="en-US" dirty="0" smtClean="0"/>
          </a:p>
          <a:p>
            <a:r>
              <a:rPr lang="en-US" dirty="0" smtClean="0"/>
              <a:t>&gt; </a:t>
            </a:r>
            <a:r>
              <a:rPr lang="en-US" dirty="0" err="1"/>
              <a:t>is.nan</a:t>
            </a:r>
            <a:r>
              <a:rPr lang="en-US" dirty="0"/>
              <a:t>(x) [1] FALSE FALSE TRUE FALSE FALSE</a:t>
            </a:r>
          </a:p>
        </p:txBody>
      </p:sp>
    </p:spTree>
    <p:extLst>
      <p:ext uri="{BB962C8B-B14F-4D97-AF65-F5344CB8AC3E}">
        <p14:creationId xmlns:p14="http://schemas.microsoft.com/office/powerpoint/2010/main" val="821430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73369"/>
          </a:xfrm>
        </p:spPr>
        <p:txBody>
          <a:bodyPr/>
          <a:lstStyle/>
          <a:p>
            <a:r>
              <a:rPr lang="en-US" dirty="0" err="1" smtClean="0"/>
              <a:t>Data.Frames</a:t>
            </a:r>
            <a:r>
              <a:rPr lang="en-US" dirty="0" smtClean="0"/>
              <a:t> (</a:t>
            </a:r>
            <a:r>
              <a:rPr lang="en-US" dirty="0" err="1" smtClean="0"/>
              <a:t>Ou</a:t>
            </a:r>
            <a:r>
              <a:rPr lang="en-US" dirty="0" smtClean="0"/>
              <a:t> o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rápido</a:t>
            </a:r>
            <a:r>
              <a:rPr lang="en-US" dirty="0" smtClean="0"/>
              <a:t> </a:t>
            </a:r>
            <a:r>
              <a:rPr lang="en-US" dirty="0" err="1" smtClean="0"/>
              <a:t>Data.Table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04999"/>
            <a:ext cx="10018713" cy="312420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Data Frames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usados</a:t>
            </a:r>
            <a:r>
              <a:rPr lang="en-US" dirty="0" smtClean="0"/>
              <a:t> para </a:t>
            </a:r>
            <a:r>
              <a:rPr lang="en-US" dirty="0" err="1" smtClean="0"/>
              <a:t>armazenar</a:t>
            </a:r>
            <a:r>
              <a:rPr lang="en-US" dirty="0" smtClean="0"/>
              <a:t> dados </a:t>
            </a:r>
            <a:r>
              <a:rPr lang="en-US" dirty="0" err="1" smtClean="0"/>
              <a:t>tabulares</a:t>
            </a:r>
            <a:endParaRPr lang="en-US" dirty="0" smtClean="0"/>
          </a:p>
          <a:p>
            <a:r>
              <a:rPr lang="pt-BR" dirty="0"/>
              <a:t>Eles são representados como um tipo especial de lista onde cada elemento da lista tem de ter o mesmo </a:t>
            </a:r>
            <a:r>
              <a:rPr lang="pt-BR" dirty="0" err="1" smtClean="0"/>
              <a:t>tamnho</a:t>
            </a:r>
            <a:endParaRPr lang="pt-BR" dirty="0" smtClean="0"/>
          </a:p>
          <a:p>
            <a:r>
              <a:rPr lang="pt-BR" dirty="0"/>
              <a:t>Ao contrário de matrizes, </a:t>
            </a:r>
            <a:r>
              <a:rPr lang="pt-BR" dirty="0" smtClean="0"/>
              <a:t>data frames podem </a:t>
            </a:r>
            <a:r>
              <a:rPr lang="pt-BR" dirty="0"/>
              <a:t>armazenar diferentes classes de objetos em cada coluna (como listas); matrizes têm de ter cada elemento ser a mesma </a:t>
            </a:r>
            <a:r>
              <a:rPr lang="pt-BR" dirty="0" smtClean="0"/>
              <a:t>classe</a:t>
            </a:r>
          </a:p>
          <a:p>
            <a:r>
              <a:rPr lang="en-US" dirty="0" smtClean="0"/>
              <a:t>Data Frames tem um </a:t>
            </a:r>
            <a:r>
              <a:rPr lang="en-US" dirty="0" err="1" smtClean="0"/>
              <a:t>atributo</a:t>
            </a:r>
            <a:r>
              <a:rPr lang="en-US" dirty="0" smtClean="0"/>
              <a:t> </a:t>
            </a:r>
            <a:r>
              <a:rPr lang="en-US" dirty="0" err="1" smtClean="0"/>
              <a:t>chamado</a:t>
            </a:r>
            <a:r>
              <a:rPr lang="en-US" dirty="0" smtClean="0"/>
              <a:t> </a:t>
            </a:r>
            <a:r>
              <a:rPr lang="en-US" dirty="0" err="1" smtClean="0"/>
              <a:t>row.names</a:t>
            </a:r>
            <a:endParaRPr lang="en-US" dirty="0" smtClean="0"/>
          </a:p>
          <a:p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e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criados</a:t>
            </a:r>
            <a:r>
              <a:rPr lang="en-US" dirty="0" smtClean="0"/>
              <a:t> </a:t>
            </a:r>
            <a:r>
              <a:rPr lang="en-US" dirty="0" err="1" smtClean="0"/>
              <a:t>normalmente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read.table</a:t>
            </a:r>
            <a:r>
              <a:rPr lang="en-US" dirty="0"/>
              <a:t>() or read.csv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convertidos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matriz</a:t>
            </a:r>
            <a:r>
              <a:rPr lang="en-US" dirty="0" smtClean="0"/>
              <a:t> </a:t>
            </a:r>
            <a:r>
              <a:rPr lang="en-US" dirty="0" err="1" smtClean="0"/>
              <a:t>chamando</a:t>
            </a:r>
            <a:r>
              <a:rPr lang="en-US" dirty="0" smtClean="0"/>
              <a:t> o </a:t>
            </a:r>
            <a:r>
              <a:rPr lang="en-US" dirty="0" err="1" smtClean="0"/>
              <a:t>metodo</a:t>
            </a:r>
            <a:r>
              <a:rPr lang="en-US" dirty="0" smtClean="0"/>
              <a:t>: </a:t>
            </a:r>
            <a:r>
              <a:rPr lang="en-US" dirty="0" err="1" smtClean="0"/>
              <a:t>data.matrix</a:t>
            </a:r>
            <a:r>
              <a:rPr lang="en-US" dirty="0"/>
              <a:t>()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87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a </a:t>
            </a:r>
            <a:r>
              <a:rPr lang="en-US" dirty="0" err="1" smtClean="0"/>
              <a:t>linguagem</a:t>
            </a:r>
            <a:r>
              <a:rPr lang="en-US" dirty="0" smtClean="0"/>
              <a:t>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err="1" smtClean="0"/>
              <a:t>linguagem</a:t>
            </a:r>
            <a:r>
              <a:rPr lang="en-US" dirty="0" smtClean="0"/>
              <a:t> R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baseada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linguagem</a:t>
            </a:r>
            <a:r>
              <a:rPr lang="en-US" dirty="0" smtClean="0"/>
              <a:t> S </a:t>
            </a:r>
            <a:r>
              <a:rPr lang="en-US" dirty="0" err="1" smtClean="0"/>
              <a:t>criada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smtClean="0">
                <a:hlinkClick r:id="rId2" tooltip="1"/>
              </a:rPr>
              <a:t>John Chambers</a:t>
            </a:r>
            <a:r>
              <a:rPr lang="en-US" dirty="0" smtClean="0"/>
              <a:t>.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linguagem</a:t>
            </a:r>
            <a:r>
              <a:rPr lang="en-US" dirty="0" smtClean="0"/>
              <a:t> </a:t>
            </a:r>
            <a:r>
              <a:rPr lang="en-US" dirty="0" err="1" smtClean="0"/>
              <a:t>voltada</a:t>
            </a:r>
            <a:r>
              <a:rPr lang="en-US" dirty="0" smtClean="0"/>
              <a:t> para </a:t>
            </a:r>
            <a:r>
              <a:rPr lang="en-US" dirty="0" err="1" smtClean="0"/>
              <a:t>estatística</a:t>
            </a:r>
            <a:r>
              <a:rPr lang="en-US" dirty="0" smtClean="0"/>
              <a:t> e </a:t>
            </a:r>
            <a:r>
              <a:rPr lang="en-US" dirty="0" err="1" smtClean="0"/>
              <a:t>gráficos</a:t>
            </a:r>
            <a:r>
              <a:rPr lang="en-US" dirty="0" smtClean="0"/>
              <a:t>.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sintaxe</a:t>
            </a:r>
            <a:r>
              <a:rPr lang="en-US" dirty="0" smtClean="0"/>
              <a:t> tem </a:t>
            </a:r>
            <a:r>
              <a:rPr lang="en-US" dirty="0" err="1" smtClean="0"/>
              <a:t>alguma</a:t>
            </a:r>
            <a:r>
              <a:rPr lang="en-US" dirty="0" smtClean="0"/>
              <a:t> </a:t>
            </a:r>
            <a:r>
              <a:rPr lang="en-US" dirty="0" err="1" smtClean="0"/>
              <a:t>similaridade</a:t>
            </a:r>
            <a:r>
              <a:rPr lang="en-US" dirty="0" smtClean="0"/>
              <a:t> com C, mas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próxima</a:t>
            </a:r>
            <a:r>
              <a:rPr lang="en-US" dirty="0" smtClean="0"/>
              <a:t> de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linguagens</a:t>
            </a:r>
            <a:r>
              <a:rPr lang="en-US" dirty="0" smtClean="0"/>
              <a:t> </a:t>
            </a:r>
            <a:r>
              <a:rPr lang="en-US" dirty="0" err="1" smtClean="0"/>
              <a:t>funcionais</a:t>
            </a:r>
            <a:r>
              <a:rPr lang="en-US" dirty="0" smtClean="0"/>
              <a:t> (FPL – Functional Language Programming). </a:t>
            </a:r>
          </a:p>
          <a:p>
            <a:pPr marL="0" indent="0">
              <a:buNone/>
            </a:pPr>
            <a:r>
              <a:rPr lang="en-US" dirty="0" err="1" smtClean="0"/>
              <a:t>Veja</a:t>
            </a:r>
            <a:r>
              <a:rPr lang="en-US" dirty="0" smtClean="0"/>
              <a:t> um tutorial </a:t>
            </a:r>
            <a:r>
              <a:rPr lang="en-US" dirty="0" err="1" smtClean="0"/>
              <a:t>detalhado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a </a:t>
            </a:r>
            <a:r>
              <a:rPr lang="en-US" dirty="0" err="1" smtClean="0"/>
              <a:t>linguagem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err="1">
                <a:hlinkClick r:id="rId3"/>
              </a:rPr>
              <a:t>cran.r-project.org</a:t>
            </a:r>
            <a:r>
              <a:rPr lang="en-US" dirty="0">
                <a:hlinkClick r:id="rId3"/>
              </a:rPr>
              <a:t>/doc/manuals/r-release/R-</a:t>
            </a:r>
            <a:r>
              <a:rPr lang="en-US" dirty="0" err="1">
                <a:hlinkClick r:id="rId3"/>
              </a:rPr>
              <a:t>lang.html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3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52055"/>
          </a:xfrm>
        </p:spPr>
        <p:txBody>
          <a:bodyPr/>
          <a:lstStyle/>
          <a:p>
            <a:r>
              <a:rPr lang="en-US" dirty="0" smtClean="0"/>
              <a:t>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931111"/>
            <a:ext cx="10018713" cy="361070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&gt; x </a:t>
            </a:r>
            <a:r>
              <a:rPr lang="en-US" dirty="0"/>
              <a:t>&lt;- </a:t>
            </a:r>
            <a:r>
              <a:rPr lang="en-US" dirty="0" err="1"/>
              <a:t>data.frame</a:t>
            </a:r>
            <a:r>
              <a:rPr lang="en-US" dirty="0"/>
              <a:t>(foo = 1:4, bar = c(T, T, F, F))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foo   bar </a:t>
            </a:r>
          </a:p>
          <a:p>
            <a:pPr marL="0" indent="0">
              <a:buNone/>
            </a:pPr>
            <a:r>
              <a:rPr lang="en-US" dirty="0" smtClean="0"/>
              <a:t>1      1    TRUE </a:t>
            </a:r>
          </a:p>
          <a:p>
            <a:pPr marL="0" indent="0">
              <a:buNone/>
            </a:pPr>
            <a:r>
              <a:rPr lang="en-US" dirty="0" smtClean="0"/>
              <a:t>2     2    TRUE </a:t>
            </a:r>
          </a:p>
          <a:p>
            <a:pPr marL="0" indent="0">
              <a:buNone/>
            </a:pPr>
            <a:r>
              <a:rPr lang="en-US" dirty="0" smtClean="0"/>
              <a:t>3      3    </a:t>
            </a:r>
            <a:r>
              <a:rPr lang="en-US" dirty="0"/>
              <a:t>FALSE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     4    FALSE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nrow</a:t>
            </a:r>
            <a:r>
              <a:rPr lang="en-US" dirty="0" smtClean="0"/>
              <a:t>(x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/>
              <a:t>1] </a:t>
            </a:r>
            <a:r>
              <a:rPr lang="en-US" dirty="0" smtClean="0"/>
              <a:t>4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err="1"/>
              <a:t>ncol</a:t>
            </a:r>
            <a:r>
              <a:rPr lang="en-US" dirty="0"/>
              <a:t>(x)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/>
              <a:t>1] 2</a:t>
            </a:r>
          </a:p>
        </p:txBody>
      </p:sp>
    </p:spTree>
    <p:extLst>
      <p:ext uri="{BB962C8B-B14F-4D97-AF65-F5344CB8AC3E}">
        <p14:creationId xmlns:p14="http://schemas.microsoft.com/office/powerpoint/2010/main" val="1561931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38200"/>
          </a:xfrm>
        </p:spPr>
        <p:txBody>
          <a:bodyPr/>
          <a:lstStyle/>
          <a:p>
            <a:r>
              <a:rPr lang="pt-BR" dirty="0" smtClean="0"/>
              <a:t>Operações simples com Data Frames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884218"/>
            <a:ext cx="10018713" cy="4419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smtClean="0"/>
              <a:t>&gt; </a:t>
            </a:r>
            <a:r>
              <a:rPr lang="pt-BR" dirty="0" err="1" smtClean="0"/>
              <a:t>df</a:t>
            </a:r>
            <a:r>
              <a:rPr lang="pt-BR" dirty="0" smtClean="0"/>
              <a:t> &lt;- read.csv(“arquivo.csv)</a:t>
            </a:r>
          </a:p>
          <a:p>
            <a:pPr marL="0" indent="0">
              <a:buNone/>
            </a:pPr>
            <a:r>
              <a:rPr lang="pt-BR" dirty="0" smtClean="0"/>
              <a:t># Retornar inicio do data frame</a:t>
            </a:r>
          </a:p>
          <a:p>
            <a:pPr marL="0" indent="0">
              <a:buNone/>
            </a:pPr>
            <a:r>
              <a:rPr lang="pt-BR" dirty="0" smtClean="0"/>
              <a:t>&gt; </a:t>
            </a:r>
            <a:r>
              <a:rPr lang="pt-BR" dirty="0" err="1" smtClean="0"/>
              <a:t>head</a:t>
            </a:r>
            <a:r>
              <a:rPr lang="pt-BR" dirty="0" smtClean="0"/>
              <a:t>(</a:t>
            </a:r>
            <a:r>
              <a:rPr lang="pt-BR" dirty="0" err="1" smtClean="0"/>
              <a:t>df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r>
              <a:rPr lang="pt-BR" dirty="0" smtClean="0"/>
              <a:t># Retornar final do data frame</a:t>
            </a:r>
          </a:p>
          <a:p>
            <a:pPr marL="0" indent="0">
              <a:buNone/>
            </a:pPr>
            <a:r>
              <a:rPr lang="pt-BR" dirty="0" smtClean="0"/>
              <a:t>&gt; </a:t>
            </a:r>
            <a:r>
              <a:rPr lang="pt-BR" dirty="0" err="1" smtClean="0"/>
              <a:t>tail</a:t>
            </a:r>
            <a:r>
              <a:rPr lang="pt-BR" dirty="0" smtClean="0"/>
              <a:t>(</a:t>
            </a:r>
            <a:r>
              <a:rPr lang="pt-BR" dirty="0" err="1" smtClean="0"/>
              <a:t>df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r>
              <a:rPr lang="pt-BR" dirty="0" smtClean="0"/>
              <a:t># Retornar 1000 primeiras linhas</a:t>
            </a:r>
          </a:p>
          <a:p>
            <a:pPr marL="0" indent="0">
              <a:buNone/>
            </a:pPr>
            <a:r>
              <a:rPr lang="pt-BR" dirty="0" smtClean="0"/>
              <a:t>&gt; </a:t>
            </a:r>
            <a:r>
              <a:rPr lang="pt-BR" dirty="0" err="1" smtClean="0"/>
              <a:t>head</a:t>
            </a:r>
            <a:r>
              <a:rPr lang="pt-BR" dirty="0" smtClean="0"/>
              <a:t>(</a:t>
            </a:r>
            <a:r>
              <a:rPr lang="pt-BR" dirty="0" err="1" smtClean="0"/>
              <a:t>df</a:t>
            </a:r>
            <a:r>
              <a:rPr lang="pt-BR" dirty="0" smtClean="0"/>
              <a:t>, n = 1000)</a:t>
            </a:r>
          </a:p>
          <a:p>
            <a:pPr marL="0" indent="0">
              <a:buNone/>
            </a:pPr>
            <a:r>
              <a:rPr lang="pt-BR" dirty="0" smtClean="0"/>
              <a:t># Visualizar nome das colunas</a:t>
            </a:r>
          </a:p>
          <a:p>
            <a:pPr marL="0" indent="0">
              <a:buNone/>
            </a:pPr>
            <a:r>
              <a:rPr lang="pt-BR" dirty="0" smtClean="0"/>
              <a:t>&gt;</a:t>
            </a:r>
            <a:r>
              <a:rPr lang="pt-BR" dirty="0" err="1" smtClean="0"/>
              <a:t>names</a:t>
            </a:r>
            <a:r>
              <a:rPr lang="pt-BR" dirty="0" smtClean="0"/>
              <a:t>(</a:t>
            </a:r>
            <a:r>
              <a:rPr lang="pt-BR" dirty="0" err="1" smtClean="0"/>
              <a:t>df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r>
              <a:rPr lang="pt-BR" dirty="0" smtClean="0"/>
              <a:t># Atribuir nome das colunas</a:t>
            </a:r>
          </a:p>
          <a:p>
            <a:pPr marL="0" indent="0">
              <a:buNone/>
            </a:pPr>
            <a:r>
              <a:rPr lang="pt-BR" dirty="0" smtClean="0"/>
              <a:t>&gt;</a:t>
            </a:r>
            <a:r>
              <a:rPr lang="pt-BR" dirty="0" err="1" smtClean="0"/>
              <a:t>names</a:t>
            </a:r>
            <a:r>
              <a:rPr lang="pt-BR" dirty="0" smtClean="0"/>
              <a:t>(</a:t>
            </a:r>
            <a:r>
              <a:rPr lang="pt-BR" dirty="0" err="1" smtClean="0"/>
              <a:t>df</a:t>
            </a:r>
            <a:r>
              <a:rPr lang="pt-BR" dirty="0" smtClean="0"/>
              <a:t>) &lt;- c(“nome da coluna 1”, “nome da coluna 2”, ... 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6892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579419"/>
            <a:ext cx="10018713" cy="47936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smtClean="0"/>
              <a:t># Retorna a coluna  como um data frame</a:t>
            </a:r>
          </a:p>
          <a:p>
            <a:pPr marL="0" indent="0">
              <a:buNone/>
            </a:pPr>
            <a:r>
              <a:rPr lang="pt-BR" dirty="0" smtClean="0"/>
              <a:t>&gt; </a:t>
            </a:r>
            <a:r>
              <a:rPr lang="pt-BR" dirty="0" err="1" smtClean="0"/>
              <a:t>df</a:t>
            </a:r>
            <a:r>
              <a:rPr lang="pt-BR" dirty="0" smtClean="0"/>
              <a:t>[1]  </a:t>
            </a:r>
          </a:p>
          <a:p>
            <a:pPr marL="0" indent="0">
              <a:buNone/>
            </a:pPr>
            <a:r>
              <a:rPr lang="pt-BR" dirty="0" smtClean="0"/>
              <a:t># Retorna a coluna como um vetor do conteúdo nela</a:t>
            </a:r>
          </a:p>
          <a:p>
            <a:pPr marL="0" indent="0">
              <a:buNone/>
            </a:pPr>
            <a:r>
              <a:rPr lang="pt-BR" dirty="0" smtClean="0"/>
              <a:t>&gt; </a:t>
            </a:r>
            <a:r>
              <a:rPr lang="pt-BR" dirty="0" err="1" smtClean="0"/>
              <a:t>df</a:t>
            </a:r>
            <a:r>
              <a:rPr lang="pt-BR" dirty="0" smtClean="0"/>
              <a:t>[[1]]</a:t>
            </a:r>
          </a:p>
          <a:p>
            <a:pPr marL="0" indent="0">
              <a:buNone/>
            </a:pPr>
            <a:r>
              <a:rPr lang="pt-BR" dirty="0" smtClean="0"/>
              <a:t># Retorna a linha 3</a:t>
            </a:r>
          </a:p>
          <a:p>
            <a:pPr marL="0" indent="0">
              <a:buNone/>
            </a:pPr>
            <a:r>
              <a:rPr lang="pt-BR" dirty="0" smtClean="0"/>
              <a:t>&gt; </a:t>
            </a:r>
            <a:r>
              <a:rPr lang="pt-BR" dirty="0" err="1" smtClean="0"/>
              <a:t>df</a:t>
            </a:r>
            <a:r>
              <a:rPr lang="pt-BR" dirty="0" smtClean="0"/>
              <a:t>[3,]</a:t>
            </a:r>
          </a:p>
          <a:p>
            <a:pPr marL="0" indent="0">
              <a:buNone/>
            </a:pPr>
            <a:r>
              <a:rPr lang="pt-BR" dirty="0" smtClean="0"/>
              <a:t># Retorna a linha 3, coluna 5</a:t>
            </a:r>
          </a:p>
          <a:p>
            <a:pPr marL="0" indent="0">
              <a:buNone/>
            </a:pPr>
            <a:r>
              <a:rPr lang="pt-BR" dirty="0" smtClean="0"/>
              <a:t>&gt; </a:t>
            </a:r>
            <a:r>
              <a:rPr lang="pt-BR" dirty="0" err="1" smtClean="0"/>
              <a:t>df</a:t>
            </a:r>
            <a:r>
              <a:rPr lang="pt-BR" dirty="0" smtClean="0"/>
              <a:t>[3,5]</a:t>
            </a:r>
          </a:p>
          <a:p>
            <a:pPr marL="0" indent="0">
              <a:buNone/>
            </a:pPr>
            <a:r>
              <a:rPr lang="pt-BR" dirty="0" smtClean="0"/>
              <a:t># Para atribuir valores a lógica é a mesma, no exemplo a seguir, é atribuída a </a:t>
            </a:r>
            <a:r>
              <a:rPr lang="pt-BR" dirty="0" err="1" smtClean="0"/>
              <a:t>string</a:t>
            </a:r>
            <a:r>
              <a:rPr lang="pt-BR" dirty="0" smtClean="0"/>
              <a:t> “teste” para todas as linhas da coluna 1</a:t>
            </a:r>
          </a:p>
          <a:p>
            <a:pPr marL="0" indent="0">
              <a:buNone/>
            </a:pPr>
            <a:r>
              <a:rPr lang="pt-BR" dirty="0" smtClean="0"/>
              <a:t>&gt; </a:t>
            </a:r>
            <a:r>
              <a:rPr lang="pt-BR" dirty="0" err="1" smtClean="0"/>
              <a:t>df</a:t>
            </a:r>
            <a:r>
              <a:rPr lang="pt-BR" dirty="0" smtClean="0"/>
              <a:t>[1] &lt;- “teste”</a:t>
            </a:r>
          </a:p>
          <a:p>
            <a:pPr marL="0" indent="0">
              <a:buNone/>
            </a:pPr>
            <a:r>
              <a:rPr lang="pt-BR" dirty="0" smtClean="0"/>
              <a:t># Você pode especificar a linha também</a:t>
            </a:r>
          </a:p>
          <a:p>
            <a:pPr marL="0" indent="0">
              <a:buNone/>
            </a:pPr>
            <a:r>
              <a:rPr lang="pt-BR" dirty="0" smtClean="0"/>
              <a:t>&gt; </a:t>
            </a:r>
            <a:r>
              <a:rPr lang="pt-BR" dirty="0" err="1" smtClean="0"/>
              <a:t>df</a:t>
            </a:r>
            <a:r>
              <a:rPr lang="pt-BR" dirty="0" smtClean="0"/>
              <a:t>[5, 1] &lt;- “teste”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484311" y="422564"/>
            <a:ext cx="10018713" cy="893618"/>
          </a:xfrm>
        </p:spPr>
        <p:txBody>
          <a:bodyPr/>
          <a:lstStyle/>
          <a:p>
            <a:r>
              <a:rPr lang="pt-BR" dirty="0" smtClean="0"/>
              <a:t>Operações simples com Data Frames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0123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6922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smtClean="0"/>
              <a:t># pode atribuir resultado de cálculos</a:t>
            </a:r>
          </a:p>
          <a:p>
            <a:pPr marL="0" indent="0">
              <a:buNone/>
            </a:pPr>
            <a:r>
              <a:rPr lang="pt-BR" dirty="0" smtClean="0"/>
              <a:t>&gt; </a:t>
            </a:r>
            <a:r>
              <a:rPr lang="pt-BR" dirty="0" err="1" smtClean="0"/>
              <a:t>df$nomeDaColuna</a:t>
            </a:r>
            <a:r>
              <a:rPr lang="pt-BR" dirty="0" smtClean="0"/>
              <a:t> &lt;- </a:t>
            </a:r>
            <a:r>
              <a:rPr lang="pt-BR" dirty="0" err="1" smtClean="0"/>
              <a:t>df$nomeDaColuna</a:t>
            </a:r>
            <a:r>
              <a:rPr lang="pt-BR" dirty="0" smtClean="0"/>
              <a:t> * 10</a:t>
            </a:r>
          </a:p>
          <a:p>
            <a:pPr marL="0" indent="0">
              <a:buNone/>
            </a:pPr>
            <a:r>
              <a:rPr lang="pt-BR" dirty="0" smtClean="0"/>
              <a:t># Pode filtrar por linha de acordo com uma condição</a:t>
            </a:r>
          </a:p>
          <a:p>
            <a:pPr marL="0" indent="0">
              <a:buNone/>
            </a:pPr>
            <a:r>
              <a:rPr lang="pt-BR" dirty="0" smtClean="0"/>
              <a:t>&gt; </a:t>
            </a:r>
            <a:r>
              <a:rPr lang="pt-BR" dirty="0" err="1" smtClean="0"/>
              <a:t>df$nomeDaColuna</a:t>
            </a:r>
            <a:r>
              <a:rPr lang="pt-BR" dirty="0" smtClean="0"/>
              <a:t>[</a:t>
            </a:r>
            <a:r>
              <a:rPr lang="pt-BR" dirty="0" err="1" smtClean="0"/>
              <a:t>df$nomeDaColuna</a:t>
            </a:r>
            <a:r>
              <a:rPr lang="pt-BR" dirty="0" smtClean="0"/>
              <a:t>,] </a:t>
            </a:r>
          </a:p>
          <a:p>
            <a:pPr marL="0" indent="0">
              <a:buNone/>
            </a:pPr>
            <a:r>
              <a:rPr lang="pt-BR" dirty="0" smtClean="0"/>
              <a:t># E atribuir valores ao resultado</a:t>
            </a:r>
          </a:p>
          <a:p>
            <a:pPr marL="0" indent="0">
              <a:buNone/>
            </a:pPr>
            <a:r>
              <a:rPr lang="pt-BR" dirty="0" smtClean="0"/>
              <a:t>&gt; </a:t>
            </a:r>
            <a:r>
              <a:rPr lang="pt-BR" dirty="0" err="1" smtClean="0"/>
              <a:t>df$nomeDaColuna</a:t>
            </a:r>
            <a:r>
              <a:rPr lang="pt-BR" dirty="0" smtClean="0"/>
              <a:t>[</a:t>
            </a:r>
            <a:r>
              <a:rPr lang="pt-BR" dirty="0" err="1" smtClean="0"/>
              <a:t>df$nomeDaColuna</a:t>
            </a:r>
            <a:r>
              <a:rPr lang="pt-BR" dirty="0"/>
              <a:t>,] </a:t>
            </a:r>
            <a:r>
              <a:rPr lang="pt-BR" dirty="0" smtClean="0"/>
              <a:t> &lt;- </a:t>
            </a:r>
            <a:r>
              <a:rPr lang="pt-BR" dirty="0" err="1" smtClean="0"/>
              <a:t>novoValor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# Pode utilizar resultado de funções</a:t>
            </a:r>
          </a:p>
          <a:p>
            <a:pPr marL="0" indent="0">
              <a:buNone/>
            </a:pPr>
            <a:r>
              <a:rPr lang="pt-BR" dirty="0" err="1"/>
              <a:t>df$nomeDaColuna</a:t>
            </a:r>
            <a:r>
              <a:rPr lang="pt-BR" dirty="0"/>
              <a:t>[</a:t>
            </a:r>
            <a:r>
              <a:rPr lang="pt-BR" dirty="0" err="1"/>
              <a:t>df$nomeDaColuna</a:t>
            </a:r>
            <a:r>
              <a:rPr lang="pt-BR" dirty="0"/>
              <a:t>,]  &lt;- </a:t>
            </a:r>
            <a:r>
              <a:rPr lang="pt-BR" dirty="0" err="1" smtClean="0"/>
              <a:t>sqrt</a:t>
            </a:r>
            <a:r>
              <a:rPr lang="pt-BR" dirty="0" smtClean="0"/>
              <a:t>(</a:t>
            </a:r>
            <a:r>
              <a:rPr lang="pt-BR" dirty="0" err="1" smtClean="0"/>
              <a:t>df$nomeDaColuna</a:t>
            </a:r>
            <a:r>
              <a:rPr lang="pt-BR" dirty="0" smtClean="0"/>
              <a:t>) * </a:t>
            </a:r>
            <a:r>
              <a:rPr lang="pt-BR" dirty="0" err="1" smtClean="0"/>
              <a:t>pi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# Pode utilizar critério para filtrar as linhas</a:t>
            </a:r>
          </a:p>
          <a:p>
            <a:pPr marL="0" indent="0">
              <a:buNone/>
            </a:pPr>
            <a:r>
              <a:rPr lang="pt-BR" dirty="0" err="1" smtClean="0"/>
              <a:t>df</a:t>
            </a:r>
            <a:r>
              <a:rPr lang="pt-BR" dirty="0" smtClean="0"/>
              <a:t>[</a:t>
            </a:r>
            <a:r>
              <a:rPr lang="pt-BR" dirty="0" err="1" smtClean="0"/>
              <a:t>df$nomeDaColuna</a:t>
            </a:r>
            <a:r>
              <a:rPr lang="pt-BR" dirty="0" smtClean="0"/>
              <a:t> </a:t>
            </a:r>
            <a:r>
              <a:rPr lang="pt-BR" dirty="0"/>
              <a:t>== 2</a:t>
            </a:r>
            <a:r>
              <a:rPr lang="pt-BR" dirty="0" smtClean="0"/>
              <a:t>,]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484311" y="422564"/>
            <a:ext cx="10018713" cy="893618"/>
          </a:xfrm>
        </p:spPr>
        <p:txBody>
          <a:bodyPr/>
          <a:lstStyle/>
          <a:p>
            <a:r>
              <a:rPr lang="pt-BR" dirty="0" smtClean="0"/>
              <a:t>Operações simples com Data Frames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524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6372" y="533401"/>
            <a:ext cx="10018713" cy="885092"/>
          </a:xfrm>
        </p:spPr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</a:t>
            </a:r>
            <a:r>
              <a:rPr lang="en-US" dirty="0" err="1" smtClean="0"/>
              <a:t>Prático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6373" y="1570893"/>
            <a:ext cx="10018713" cy="4923691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tentar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o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o “</a:t>
            </a:r>
            <a:r>
              <a:rPr lang="en-US" dirty="0" err="1" smtClean="0"/>
              <a:t>data.table</a:t>
            </a:r>
            <a:r>
              <a:rPr lang="en-US" dirty="0" smtClean="0"/>
              <a:t>”?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Lembre</a:t>
            </a:r>
            <a:r>
              <a:rPr lang="en-US" dirty="0" smtClean="0"/>
              <a:t>-se de </a:t>
            </a:r>
            <a:r>
              <a:rPr lang="en-US" dirty="0" err="1" smtClean="0"/>
              <a:t>carregar</a:t>
            </a:r>
            <a:r>
              <a:rPr lang="en-US" dirty="0" smtClean="0"/>
              <a:t> a </a:t>
            </a:r>
            <a:r>
              <a:rPr lang="en-US" dirty="0" err="1" smtClean="0"/>
              <a:t>biblioteca</a:t>
            </a:r>
            <a:r>
              <a:rPr lang="en-US" dirty="0" smtClean="0"/>
              <a:t>: library(</a:t>
            </a:r>
            <a:r>
              <a:rPr lang="en-US" dirty="0" err="1" smtClean="0"/>
              <a:t>data.table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ler</a:t>
            </a:r>
            <a:r>
              <a:rPr lang="en-US" dirty="0" smtClean="0"/>
              <a:t> um </a:t>
            </a:r>
            <a:r>
              <a:rPr lang="en-US" dirty="0" err="1" smtClean="0"/>
              <a:t>arquivo</a:t>
            </a:r>
            <a:r>
              <a:rPr lang="en-US" dirty="0" smtClean="0"/>
              <a:t> CSV </a:t>
            </a:r>
            <a:r>
              <a:rPr lang="en-US" dirty="0" err="1" smtClean="0"/>
              <a:t>utilizando</a:t>
            </a:r>
            <a:r>
              <a:rPr lang="en-US" dirty="0" smtClean="0"/>
              <a:t> o </a:t>
            </a:r>
            <a:r>
              <a:rPr lang="en-US" dirty="0" err="1" smtClean="0"/>
              <a:t>read.csv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Utilizar</a:t>
            </a:r>
            <a:r>
              <a:rPr lang="en-US" dirty="0" smtClean="0"/>
              <a:t> o </a:t>
            </a:r>
            <a:r>
              <a:rPr lang="en-US" dirty="0" err="1" smtClean="0"/>
              <a:t>arquivo</a:t>
            </a:r>
            <a:r>
              <a:rPr lang="en-US" dirty="0"/>
              <a:t>: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samplecsvs.s3.amazonaws.com/Sacramentorealestatetransactions.csv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Dica</a:t>
            </a:r>
            <a:r>
              <a:rPr lang="en-US" dirty="0" smtClean="0"/>
              <a:t>: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baixar</a:t>
            </a:r>
            <a:r>
              <a:rPr lang="en-US" dirty="0" smtClean="0"/>
              <a:t> o csv, </a:t>
            </a:r>
            <a:r>
              <a:rPr lang="en-US" dirty="0" err="1" smtClean="0"/>
              <a:t>basta</a:t>
            </a:r>
            <a:r>
              <a:rPr lang="en-US" dirty="0" smtClean="0"/>
              <a:t> </a:t>
            </a:r>
            <a:r>
              <a:rPr lang="en-US" dirty="0" err="1" smtClean="0"/>
              <a:t>passar</a:t>
            </a:r>
            <a:r>
              <a:rPr lang="en-US" dirty="0" smtClean="0"/>
              <a:t> a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Converta</a:t>
            </a:r>
            <a:r>
              <a:rPr lang="en-US" dirty="0" smtClean="0"/>
              <a:t> para um </a:t>
            </a:r>
            <a:r>
              <a:rPr lang="en-US" dirty="0" err="1" smtClean="0"/>
              <a:t>data.table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a </a:t>
            </a:r>
            <a:r>
              <a:rPr lang="en-US" dirty="0" err="1" smtClean="0"/>
              <a:t>função</a:t>
            </a:r>
            <a:r>
              <a:rPr lang="en-US" dirty="0" smtClean="0"/>
              <a:t>: </a:t>
            </a:r>
            <a:r>
              <a:rPr lang="en-US" dirty="0" err="1"/>
              <a:t>as.data.table</a:t>
            </a:r>
            <a:r>
              <a:rPr lang="en-US" dirty="0"/>
              <a:t>(data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Utilize a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(data) para </a:t>
            </a:r>
            <a:r>
              <a:rPr lang="en-US" dirty="0" err="1" smtClean="0"/>
              <a:t>verificar</a:t>
            </a:r>
            <a:r>
              <a:rPr lang="en-US" dirty="0" smtClean="0"/>
              <a:t> o </a:t>
            </a:r>
            <a:r>
              <a:rPr lang="en-US" dirty="0" err="1" smtClean="0"/>
              <a:t>tipo</a:t>
            </a:r>
            <a:r>
              <a:rPr lang="en-US" dirty="0" smtClean="0"/>
              <a:t> e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caracteristicas</a:t>
            </a:r>
            <a:r>
              <a:rPr lang="en-US" dirty="0" smtClean="0"/>
              <a:t> antes e </a:t>
            </a:r>
            <a:r>
              <a:rPr lang="en-US" dirty="0" err="1" smtClean="0"/>
              <a:t>depois</a:t>
            </a:r>
            <a:r>
              <a:rPr lang="en-US" dirty="0" smtClean="0"/>
              <a:t> da </a:t>
            </a:r>
            <a:r>
              <a:rPr lang="en-US" dirty="0" err="1" smtClean="0"/>
              <a:t>conversão</a:t>
            </a:r>
            <a:r>
              <a:rPr lang="en-US" dirty="0" smtClean="0"/>
              <a:t>. Compare com um novo </a:t>
            </a:r>
            <a:r>
              <a:rPr lang="en-US" dirty="0" err="1" smtClean="0"/>
              <a:t>data.table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6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54369"/>
            <a:ext cx="10018713" cy="453683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Um </a:t>
            </a:r>
            <a:r>
              <a:rPr lang="en-US" b="1" dirty="0" err="1" smtClean="0"/>
              <a:t>exemplo</a:t>
            </a:r>
            <a:r>
              <a:rPr lang="en-US" b="1" dirty="0" smtClean="0"/>
              <a:t> </a:t>
            </a:r>
            <a:r>
              <a:rPr lang="en-US" b="1" dirty="0" err="1" smtClean="0"/>
              <a:t>prático</a:t>
            </a:r>
            <a:r>
              <a:rPr lang="en-US" b="1" dirty="0" smtClean="0"/>
              <a:t> e </a:t>
            </a:r>
            <a:r>
              <a:rPr lang="en-US" b="1" dirty="0" err="1" smtClean="0"/>
              <a:t>rápido</a:t>
            </a:r>
            <a:r>
              <a:rPr lang="en-US" b="1" dirty="0" smtClean="0"/>
              <a:t> de Learning Machine com </a:t>
            </a:r>
            <a:r>
              <a:rPr lang="en-US" b="1" dirty="0" err="1" smtClean="0"/>
              <a:t>RandomForest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5008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38200"/>
          </a:xfrm>
        </p:spPr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1541" y="1729153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Random Forest </a:t>
            </a:r>
            <a:r>
              <a:rPr lang="en-US" dirty="0" err="1" smtClean="0"/>
              <a:t>consegue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extremamente</a:t>
            </a:r>
            <a:r>
              <a:rPr lang="en-US" dirty="0" smtClean="0"/>
              <a:t> </a:t>
            </a:r>
            <a:r>
              <a:rPr lang="en-US" dirty="0" err="1" smtClean="0"/>
              <a:t>preciso</a:t>
            </a:r>
            <a:r>
              <a:rPr lang="en-US" dirty="0" smtClean="0"/>
              <a:t> </a:t>
            </a:r>
            <a:r>
              <a:rPr lang="en-US" dirty="0" err="1" smtClean="0"/>
              <a:t>gerando</a:t>
            </a:r>
            <a:r>
              <a:rPr lang="en-US" dirty="0" smtClean="0"/>
              <a:t> um </a:t>
            </a:r>
            <a:r>
              <a:rPr lang="en-US" dirty="0" err="1" smtClean="0"/>
              <a:t>grande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árvores</a:t>
            </a:r>
            <a:r>
              <a:rPr lang="en-US" dirty="0" smtClean="0"/>
              <a:t> de </a:t>
            </a:r>
            <a:r>
              <a:rPr lang="en-US" dirty="0" err="1" smtClean="0"/>
              <a:t>decisão</a:t>
            </a:r>
            <a:r>
              <a:rPr lang="en-US" dirty="0" smtClean="0"/>
              <a:t>, </a:t>
            </a:r>
            <a:r>
              <a:rPr lang="en-US" dirty="0" err="1" smtClean="0"/>
              <a:t>baseadas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amostras</a:t>
            </a:r>
            <a:r>
              <a:rPr lang="en-US" dirty="0" smtClean="0"/>
              <a:t> </a:t>
            </a:r>
            <a:r>
              <a:rPr lang="en-US" dirty="0" err="1" smtClean="0"/>
              <a:t>aleatórias</a:t>
            </a:r>
            <a:r>
              <a:rPr lang="en-US" dirty="0" smtClean="0"/>
              <a:t> das </a:t>
            </a:r>
            <a:r>
              <a:rPr lang="en-US" dirty="0" err="1" smtClean="0"/>
              <a:t>váriaveis</a:t>
            </a:r>
            <a:r>
              <a:rPr lang="en-US" dirty="0" smtClean="0"/>
              <a:t> (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r>
              <a:rPr lang="en-US" dirty="0" smtClean="0"/>
              <a:t> o </a:t>
            </a:r>
            <a:r>
              <a:rPr lang="en-US" dirty="0" err="1" smtClean="0"/>
              <a:t>nome</a:t>
            </a:r>
            <a:r>
              <a:rPr lang="en-US" dirty="0" smtClean="0"/>
              <a:t>). O </a:t>
            </a:r>
            <a:r>
              <a:rPr lang="en-US" dirty="0" err="1" smtClean="0"/>
              <a:t>resultado</a:t>
            </a:r>
            <a:r>
              <a:rPr lang="en-US" dirty="0" smtClean="0"/>
              <a:t> da </a:t>
            </a:r>
            <a:r>
              <a:rPr lang="en-US" dirty="0" err="1" smtClean="0"/>
              <a:t>prediçao</a:t>
            </a:r>
            <a:r>
              <a:rPr lang="en-US" dirty="0" smtClean="0"/>
              <a:t> </a:t>
            </a:r>
            <a:r>
              <a:rPr lang="en-US" dirty="0" err="1" smtClean="0"/>
              <a:t>vem</a:t>
            </a:r>
            <a:r>
              <a:rPr lang="en-US" dirty="0" smtClean="0"/>
              <a:t> </a:t>
            </a:r>
            <a:r>
              <a:rPr lang="en-US" dirty="0" err="1" smtClean="0"/>
              <a:t>combinando</a:t>
            </a:r>
            <a:r>
              <a:rPr lang="en-US" dirty="0" smtClean="0"/>
              <a:t> o </a:t>
            </a:r>
            <a:r>
              <a:rPr lang="en-US" dirty="0" err="1" smtClean="0"/>
              <a:t>resultado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árvore</a:t>
            </a:r>
            <a:r>
              <a:rPr lang="en-US" dirty="0" smtClean="0"/>
              <a:t>, </a:t>
            </a:r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regressão</a:t>
            </a:r>
            <a:r>
              <a:rPr lang="en-US" dirty="0" smtClean="0"/>
              <a:t> e </a:t>
            </a:r>
            <a:r>
              <a:rPr lang="en-US" dirty="0" err="1" smtClean="0"/>
              <a:t>votos</a:t>
            </a:r>
            <a:r>
              <a:rPr lang="en-US" dirty="0" smtClean="0"/>
              <a:t> do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comum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implementado</a:t>
            </a:r>
            <a:r>
              <a:rPr lang="en-US" dirty="0" smtClean="0"/>
              <a:t> no </a:t>
            </a:r>
            <a:r>
              <a:rPr lang="en-US" dirty="0" err="1" smtClean="0"/>
              <a:t>pacote</a:t>
            </a:r>
            <a:r>
              <a:rPr lang="en-US" dirty="0" smtClean="0"/>
              <a:t> </a:t>
            </a:r>
            <a:r>
              <a:rPr lang="en-US" dirty="0" err="1" smtClean="0"/>
              <a:t>randomForest</a:t>
            </a:r>
            <a:r>
              <a:rPr lang="en-US" dirty="0" smtClean="0"/>
              <a:t> </a:t>
            </a:r>
            <a:r>
              <a:rPr lang="en-US" dirty="0" err="1" smtClean="0"/>
              <a:t>disponbilizado</a:t>
            </a:r>
            <a:r>
              <a:rPr lang="en-US" dirty="0" smtClean="0"/>
              <a:t> via CRAN.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6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14746"/>
            <a:ext cx="10018713" cy="1073728"/>
          </a:xfrm>
        </p:spPr>
        <p:txBody>
          <a:bodyPr/>
          <a:lstStyle/>
          <a:p>
            <a:r>
              <a:rPr lang="en-US" dirty="0" smtClean="0"/>
              <a:t>Random Forest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Árvores</a:t>
            </a:r>
            <a:r>
              <a:rPr lang="en-US" dirty="0" smtClean="0"/>
              <a:t> de </a:t>
            </a:r>
            <a:r>
              <a:rPr lang="en-US" dirty="0" err="1" smtClean="0"/>
              <a:t>Decisão</a:t>
            </a:r>
            <a:endParaRPr lang="en-US" dirty="0"/>
          </a:p>
        </p:txBody>
      </p:sp>
      <p:pic>
        <p:nvPicPr>
          <p:cNvPr id="2050" name="Picture 2" descr="https://sctr7.files.wordpress.com/2012/06/decision-tree-diagram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358" y="1288474"/>
            <a:ext cx="7312023" cy="531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54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Utilizando</a:t>
            </a:r>
            <a:r>
              <a:rPr lang="en-US" dirty="0" smtClean="0"/>
              <a:t> um </a:t>
            </a:r>
            <a:r>
              <a:rPr lang="en-US" dirty="0" err="1" smtClean="0"/>
              <a:t>exemplo</a:t>
            </a:r>
            <a:r>
              <a:rPr lang="en-US" dirty="0" smtClean="0"/>
              <a:t> do </a:t>
            </a:r>
            <a:r>
              <a:rPr lang="en-US" dirty="0" err="1" smtClean="0"/>
              <a:t>RandomForest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123" y="2666999"/>
            <a:ext cx="10914185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github.com/fabiocmazzo/workshop_fatec_ind/blob/master/exemploRandomForest.r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Dicas</a:t>
            </a:r>
            <a:r>
              <a:rPr lang="en-US" dirty="0" smtClean="0"/>
              <a:t>: </a:t>
            </a:r>
          </a:p>
          <a:p>
            <a:pPr marL="457200" indent="-457200">
              <a:buAutoNum type="arabicPeriod"/>
            </a:pPr>
            <a:r>
              <a:rPr lang="en-US" dirty="0" smtClean="0"/>
              <a:t>O </a:t>
            </a:r>
            <a:r>
              <a:rPr lang="en-US" dirty="0" err="1" smtClean="0"/>
              <a:t>set.seed</a:t>
            </a:r>
            <a:r>
              <a:rPr lang="en-US" dirty="0" smtClean="0"/>
              <a:t> é </a:t>
            </a:r>
            <a:r>
              <a:rPr lang="en-US" dirty="0" err="1" smtClean="0"/>
              <a:t>utilizado</a:t>
            </a:r>
            <a:r>
              <a:rPr lang="en-US" dirty="0" smtClean="0"/>
              <a:t> para </a:t>
            </a:r>
            <a:r>
              <a:rPr lang="en-US" dirty="0" err="1" smtClean="0"/>
              <a:t>reproducibilidade</a:t>
            </a:r>
            <a:r>
              <a:rPr lang="en-US" dirty="0" smtClean="0"/>
              <a:t> do </a:t>
            </a:r>
            <a:r>
              <a:rPr lang="en-US" dirty="0" err="1" smtClean="0"/>
              <a:t>código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Quanto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 o </a:t>
            </a:r>
            <a:r>
              <a:rPr lang="en-US" dirty="0" err="1" smtClean="0"/>
              <a:t>ntree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 a </a:t>
            </a:r>
            <a:r>
              <a:rPr lang="en-US" dirty="0" err="1" smtClean="0"/>
              <a:t>precisão</a:t>
            </a:r>
            <a:r>
              <a:rPr lang="en-US" dirty="0" smtClean="0"/>
              <a:t>, </a:t>
            </a:r>
            <a:r>
              <a:rPr lang="en-US" dirty="0" err="1" smtClean="0"/>
              <a:t>porém</a:t>
            </a:r>
            <a:r>
              <a:rPr lang="en-US" dirty="0" smtClean="0"/>
              <a:t> </a:t>
            </a:r>
            <a:r>
              <a:rPr lang="en-US" dirty="0" err="1" smtClean="0"/>
              <a:t>exigira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processamento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838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547254"/>
            <a:ext cx="10018713" cy="69965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Fontes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pt-BR" dirty="0" smtClean="0"/>
              <a:t>R </a:t>
            </a:r>
            <a:r>
              <a:rPr lang="pt-BR" dirty="0" err="1" smtClean="0"/>
              <a:t>Programming</a:t>
            </a:r>
            <a:r>
              <a:rPr lang="pt-BR" dirty="0" smtClean="0"/>
              <a:t>, </a:t>
            </a:r>
            <a:r>
              <a:rPr lang="pt-BR" dirty="0" err="1" smtClean="0"/>
              <a:t>Johns</a:t>
            </a:r>
            <a:r>
              <a:rPr lang="pt-BR" dirty="0" smtClean="0"/>
              <a:t> Hopkins </a:t>
            </a:r>
            <a:r>
              <a:rPr lang="pt-BR" dirty="0" err="1" smtClean="0"/>
              <a:t>Course</a:t>
            </a:r>
            <a:r>
              <a:rPr lang="pt-BR" dirty="0" smtClean="0"/>
              <a:t>, </a:t>
            </a:r>
            <a:r>
              <a:rPr lang="pt-BR" dirty="0" err="1" smtClean="0"/>
              <a:t>Coursera</a:t>
            </a:r>
            <a:r>
              <a:rPr lang="pt-BR" dirty="0" smtClean="0"/>
              <a:t>, 2015</a:t>
            </a:r>
          </a:p>
          <a:p>
            <a:pPr marL="457200" indent="-457200">
              <a:buAutoNum type="arabicPeriod"/>
            </a:pPr>
            <a:r>
              <a:rPr lang="pt-BR" dirty="0" err="1" smtClean="0"/>
              <a:t>An</a:t>
            </a:r>
            <a:r>
              <a:rPr lang="pt-BR" dirty="0" smtClean="0"/>
              <a:t> </a:t>
            </a:r>
            <a:r>
              <a:rPr lang="pt-BR" dirty="0" err="1" smtClean="0"/>
              <a:t>Introduction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/>
              <a:t> R &lt; 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cran.r-project.org/doc/manuals/r-release/R-intro.html</a:t>
            </a:r>
            <a:r>
              <a:rPr lang="pt-BR" dirty="0" smtClean="0"/>
              <a:t>&gt;</a:t>
            </a:r>
          </a:p>
          <a:p>
            <a:pPr marL="457200" indent="-457200">
              <a:buAutoNum type="arabicPeriod"/>
            </a:pPr>
            <a:r>
              <a:rPr lang="pt-BR" dirty="0" err="1" smtClean="0"/>
              <a:t>RandomForest</a:t>
            </a:r>
            <a:r>
              <a:rPr lang="pt-BR" dirty="0" smtClean="0"/>
              <a:t> </a:t>
            </a:r>
            <a:r>
              <a:rPr lang="pt-BR" dirty="0" err="1" smtClean="0"/>
              <a:t>Documentation</a:t>
            </a:r>
            <a:r>
              <a:rPr lang="pt-BR" dirty="0"/>
              <a:t> &lt;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cran.r-project.org/web/packages/randomForest/index.html</a:t>
            </a:r>
            <a:r>
              <a:rPr lang="pt-BR" dirty="0" smtClean="0"/>
              <a:t>&gt;</a:t>
            </a:r>
          </a:p>
          <a:p>
            <a:pPr marL="457200" indent="-457200">
              <a:buAutoNum type="arabicPeriod"/>
            </a:pPr>
            <a:endParaRPr lang="pt-BR" dirty="0" smtClean="0"/>
          </a:p>
          <a:p>
            <a:pPr marL="457200" indent="-457200"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7011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586" y="89899"/>
            <a:ext cx="10018713" cy="947791"/>
          </a:xfrm>
        </p:spPr>
        <p:txBody>
          <a:bodyPr/>
          <a:lstStyle/>
          <a:p>
            <a:r>
              <a:rPr lang="en-US" dirty="0" err="1" smtClean="0"/>
              <a:t>Características</a:t>
            </a:r>
            <a:r>
              <a:rPr lang="en-US" dirty="0" smtClean="0"/>
              <a:t> da </a:t>
            </a:r>
            <a:r>
              <a:rPr lang="en-US" dirty="0" err="1" smtClean="0"/>
              <a:t>Linguagem</a:t>
            </a:r>
            <a:r>
              <a:rPr lang="en-US" dirty="0" smtClean="0"/>
              <a:t>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519" y="1985481"/>
            <a:ext cx="10018713" cy="4373366"/>
          </a:xfrm>
        </p:spPr>
        <p:txBody>
          <a:bodyPr numCol="2">
            <a:normAutofit fontScale="47500" lnSpcReduction="20000"/>
          </a:bodyPr>
          <a:lstStyle/>
          <a:p>
            <a:r>
              <a:rPr lang="en-US" dirty="0" smtClean="0"/>
              <a:t>"</a:t>
            </a:r>
            <a:r>
              <a:rPr lang="en-US" dirty="0"/>
              <a:t>NULL"	</a:t>
            </a:r>
            <a:r>
              <a:rPr lang="en-US" dirty="0" smtClean="0"/>
              <a:t>NULL</a:t>
            </a:r>
          </a:p>
          <a:p>
            <a:r>
              <a:rPr lang="en-US" dirty="0" smtClean="0"/>
              <a:t>"</a:t>
            </a:r>
            <a:r>
              <a:rPr lang="en-US" dirty="0"/>
              <a:t>symbol"	a variable </a:t>
            </a:r>
            <a:r>
              <a:rPr lang="en-US" dirty="0" smtClean="0"/>
              <a:t>name</a:t>
            </a:r>
          </a:p>
          <a:p>
            <a:r>
              <a:rPr lang="en-US" dirty="0" smtClean="0"/>
              <a:t>"</a:t>
            </a:r>
            <a:r>
              <a:rPr lang="en-US" dirty="0" err="1"/>
              <a:t>pairlist</a:t>
            </a:r>
            <a:r>
              <a:rPr lang="en-US" dirty="0"/>
              <a:t>"	a </a:t>
            </a:r>
            <a:r>
              <a:rPr lang="en-US" dirty="0" err="1"/>
              <a:t>pairlist</a:t>
            </a:r>
            <a:r>
              <a:rPr lang="en-US" dirty="0"/>
              <a:t> object (mainly internal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"</a:t>
            </a:r>
            <a:r>
              <a:rPr lang="en-US" dirty="0"/>
              <a:t>closure"	a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"</a:t>
            </a:r>
            <a:r>
              <a:rPr lang="en-US" dirty="0"/>
              <a:t>environment"	an </a:t>
            </a:r>
            <a:r>
              <a:rPr lang="en-US" dirty="0" smtClean="0"/>
              <a:t>environment</a:t>
            </a:r>
          </a:p>
          <a:p>
            <a:r>
              <a:rPr lang="en-US" dirty="0" smtClean="0"/>
              <a:t>"</a:t>
            </a:r>
            <a:r>
              <a:rPr lang="en-US" dirty="0"/>
              <a:t>promise"	an object used to implement lazy </a:t>
            </a:r>
            <a:r>
              <a:rPr lang="en-US" dirty="0" smtClean="0"/>
              <a:t>evaluation</a:t>
            </a:r>
          </a:p>
          <a:p>
            <a:r>
              <a:rPr lang="en-US" dirty="0" smtClean="0"/>
              <a:t>"</a:t>
            </a:r>
            <a:r>
              <a:rPr lang="en-US" dirty="0"/>
              <a:t>language"	an R language </a:t>
            </a:r>
            <a:r>
              <a:rPr lang="en-US" dirty="0" smtClean="0"/>
              <a:t>construct</a:t>
            </a:r>
          </a:p>
          <a:p>
            <a:r>
              <a:rPr lang="en-US" dirty="0" smtClean="0"/>
              <a:t>"</a:t>
            </a:r>
            <a:r>
              <a:rPr lang="en-US" dirty="0"/>
              <a:t>special"	an internal function that does not evaluate its </a:t>
            </a:r>
            <a:r>
              <a:rPr lang="en-US" dirty="0" smtClean="0"/>
              <a:t>arguments</a:t>
            </a:r>
          </a:p>
          <a:p>
            <a:r>
              <a:rPr lang="en-US" dirty="0" smtClean="0"/>
              <a:t>"</a:t>
            </a:r>
            <a:r>
              <a:rPr lang="en-US" dirty="0" err="1"/>
              <a:t>builtin</a:t>
            </a:r>
            <a:r>
              <a:rPr lang="en-US" dirty="0"/>
              <a:t>"	an internal function that evaluates its </a:t>
            </a:r>
            <a:r>
              <a:rPr lang="en-US" dirty="0" smtClean="0"/>
              <a:t>arguments</a:t>
            </a:r>
          </a:p>
          <a:p>
            <a:r>
              <a:rPr lang="en-US" dirty="0" smtClean="0"/>
              <a:t>"</a:t>
            </a:r>
            <a:r>
              <a:rPr lang="en-US" dirty="0"/>
              <a:t>char"	a ‘scalar’ string object (internal only</a:t>
            </a:r>
            <a:r>
              <a:rPr lang="en-US" dirty="0" smtClean="0"/>
              <a:t>)</a:t>
            </a:r>
          </a:p>
          <a:p>
            <a:r>
              <a:rPr lang="en-US" dirty="0" smtClean="0"/>
              <a:t>"</a:t>
            </a:r>
            <a:r>
              <a:rPr lang="en-US" dirty="0"/>
              <a:t>logical"	a vector containing logical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"</a:t>
            </a:r>
            <a:r>
              <a:rPr lang="en-US" dirty="0"/>
              <a:t>integer"	a vector containing integer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"</a:t>
            </a:r>
            <a:r>
              <a:rPr lang="en-US" dirty="0"/>
              <a:t>double"	a vector containing real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"</a:t>
            </a:r>
            <a:r>
              <a:rPr lang="en-US" dirty="0"/>
              <a:t>complex"	a vector containing complex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"</a:t>
            </a:r>
            <a:r>
              <a:rPr lang="en-US" dirty="0"/>
              <a:t>character"	a vector containing character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"..."</a:t>
            </a:r>
            <a:r>
              <a:rPr lang="en-US" dirty="0"/>
              <a:t>	the special variable length </a:t>
            </a:r>
            <a:r>
              <a:rPr lang="en-US" dirty="0" smtClean="0"/>
              <a:t>argument</a:t>
            </a:r>
          </a:p>
          <a:p>
            <a:r>
              <a:rPr lang="en-US" dirty="0" smtClean="0"/>
              <a:t>"</a:t>
            </a:r>
            <a:r>
              <a:rPr lang="en-US" dirty="0"/>
              <a:t>any"	a special type that matches all types: there are no objects of this </a:t>
            </a:r>
            <a:r>
              <a:rPr lang="en-US" dirty="0" smtClean="0"/>
              <a:t>type</a:t>
            </a:r>
          </a:p>
          <a:p>
            <a:r>
              <a:rPr lang="en-US" dirty="0" smtClean="0"/>
              <a:t>"</a:t>
            </a:r>
            <a:r>
              <a:rPr lang="en-US" dirty="0"/>
              <a:t>expression"	an expression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"</a:t>
            </a:r>
            <a:r>
              <a:rPr lang="en-US" dirty="0"/>
              <a:t>list"	a </a:t>
            </a:r>
            <a:r>
              <a:rPr lang="en-US" dirty="0" smtClean="0"/>
              <a:t>list</a:t>
            </a:r>
          </a:p>
          <a:p>
            <a:r>
              <a:rPr lang="en-US" dirty="0" smtClean="0"/>
              <a:t>"</a:t>
            </a:r>
            <a:r>
              <a:rPr lang="en-US" dirty="0" err="1"/>
              <a:t>bytecode</a:t>
            </a:r>
            <a:r>
              <a:rPr lang="en-US" dirty="0"/>
              <a:t>"	byte code (internal only</a:t>
            </a:r>
            <a:r>
              <a:rPr lang="en-US" dirty="0" smtClean="0"/>
              <a:t>)</a:t>
            </a:r>
          </a:p>
          <a:p>
            <a:r>
              <a:rPr lang="en-US" dirty="0" smtClean="0"/>
              <a:t>"</a:t>
            </a:r>
            <a:r>
              <a:rPr lang="en-US" dirty="0" err="1"/>
              <a:t>externalptr</a:t>
            </a:r>
            <a:r>
              <a:rPr lang="en-US" dirty="0"/>
              <a:t>"	an external pointer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"</a:t>
            </a:r>
            <a:r>
              <a:rPr lang="en-US" dirty="0" err="1"/>
              <a:t>weakref</a:t>
            </a:r>
            <a:r>
              <a:rPr lang="en-US" dirty="0"/>
              <a:t>"	a weak reference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"</a:t>
            </a:r>
            <a:r>
              <a:rPr lang="en-US" dirty="0"/>
              <a:t>raw"	a vector containing </a:t>
            </a:r>
            <a:r>
              <a:rPr lang="en-US" dirty="0" smtClean="0"/>
              <a:t>bytes</a:t>
            </a:r>
          </a:p>
          <a:p>
            <a:r>
              <a:rPr lang="en-US" dirty="0" smtClean="0"/>
              <a:t>"</a:t>
            </a:r>
            <a:r>
              <a:rPr lang="en-US" dirty="0"/>
              <a:t>S4"	an S4 object which is not a simple object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97978" y="1037690"/>
            <a:ext cx="9185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</a:t>
            </a:r>
            <a:r>
              <a:rPr lang="en-US" dirty="0" err="1"/>
              <a:t>não</a:t>
            </a:r>
            <a:r>
              <a:rPr lang="en-US" dirty="0"/>
              <a:t> tem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direto</a:t>
            </a:r>
            <a:r>
              <a:rPr lang="en-US" dirty="0"/>
              <a:t> a </a:t>
            </a:r>
            <a:r>
              <a:rPr lang="en-US" dirty="0" err="1"/>
              <a:t>memória</a:t>
            </a:r>
            <a:r>
              <a:rPr lang="en-US" dirty="0"/>
              <a:t>, para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para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acesso</a:t>
            </a:r>
            <a:r>
              <a:rPr lang="en-US" dirty="0"/>
              <a:t> a </a:t>
            </a:r>
            <a:r>
              <a:rPr lang="en-US" dirty="0" err="1"/>
              <a:t>estrutura</a:t>
            </a:r>
            <a:r>
              <a:rPr lang="en-US" dirty="0"/>
              <a:t> de dados </a:t>
            </a:r>
            <a:r>
              <a:rPr lang="en-US" dirty="0" err="1"/>
              <a:t>especializadas</a:t>
            </a:r>
            <a:r>
              <a:rPr lang="en-US" dirty="0"/>
              <a:t>. </a:t>
            </a:r>
            <a:r>
              <a:rPr lang="en-US" dirty="0" err="1"/>
              <a:t>Esses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instalacão</a:t>
            </a:r>
            <a:r>
              <a:rPr lang="en-US" dirty="0"/>
              <a:t> default do R:</a:t>
            </a:r>
          </a:p>
        </p:txBody>
      </p:sp>
    </p:spTree>
    <p:extLst>
      <p:ext uri="{BB962C8B-B14F-4D97-AF65-F5344CB8AC3E}">
        <p14:creationId xmlns:p14="http://schemas.microsoft.com/office/powerpoint/2010/main" val="446217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230" y="274833"/>
            <a:ext cx="10018713" cy="916969"/>
          </a:xfrm>
        </p:spPr>
        <p:txBody>
          <a:bodyPr/>
          <a:lstStyle/>
          <a:p>
            <a:r>
              <a:rPr lang="en-US" dirty="0" err="1"/>
              <a:t>Características</a:t>
            </a:r>
            <a:r>
              <a:rPr lang="en-US" dirty="0"/>
              <a:t> da </a:t>
            </a:r>
            <a:r>
              <a:rPr lang="en-US" dirty="0" err="1"/>
              <a:t>Linguagem</a:t>
            </a:r>
            <a:r>
              <a:rPr lang="en-US" dirty="0"/>
              <a:t>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6230" y="1639582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 </a:t>
            </a:r>
            <a:r>
              <a:rPr lang="en-US" dirty="0" err="1" smtClean="0"/>
              <a:t>linguagem</a:t>
            </a:r>
            <a:r>
              <a:rPr lang="en-US" dirty="0" smtClean="0"/>
              <a:t> </a:t>
            </a:r>
            <a:r>
              <a:rPr lang="en-US" dirty="0" err="1" smtClean="0"/>
              <a:t>interpretada</a:t>
            </a:r>
            <a:r>
              <a:rPr lang="en-US" dirty="0" smtClean="0"/>
              <a:t>, </a:t>
            </a:r>
            <a:r>
              <a:rPr lang="en-US" dirty="0" err="1" smtClean="0"/>
              <a:t>ela</a:t>
            </a:r>
            <a:r>
              <a:rPr lang="en-US" dirty="0" smtClean="0"/>
              <a:t> </a:t>
            </a:r>
            <a:r>
              <a:rPr lang="en-US" dirty="0" err="1" smtClean="0"/>
              <a:t>roda</a:t>
            </a:r>
            <a:r>
              <a:rPr lang="en-US" dirty="0" smtClean="0"/>
              <a:t> </a:t>
            </a:r>
            <a:r>
              <a:rPr lang="en-US" dirty="0" err="1" smtClean="0"/>
              <a:t>atráves</a:t>
            </a:r>
            <a:r>
              <a:rPr lang="en-US" dirty="0" smtClean="0"/>
              <a:t> de um </a:t>
            </a:r>
            <a:r>
              <a:rPr lang="en-US" dirty="0" err="1" smtClean="0"/>
              <a:t>interpretador</a:t>
            </a:r>
            <a:r>
              <a:rPr lang="en-US" dirty="0" smtClean="0"/>
              <a:t> de </a:t>
            </a:r>
            <a:r>
              <a:rPr lang="en-US" dirty="0" err="1" smtClean="0"/>
              <a:t>comandos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disponibiliza</a:t>
            </a:r>
            <a:r>
              <a:rPr lang="en-US" dirty="0" smtClean="0"/>
              <a:t> um console para o </a:t>
            </a:r>
            <a:r>
              <a:rPr lang="en-US" dirty="0" err="1" smtClean="0"/>
              <a:t>usuário</a:t>
            </a:r>
            <a:r>
              <a:rPr lang="en-US" dirty="0" smtClean="0"/>
              <a:t>.\</a:t>
            </a:r>
          </a:p>
          <a:p>
            <a:pPr marL="0" indent="0">
              <a:buNone/>
            </a:pPr>
            <a:r>
              <a:rPr lang="en-US" dirty="0" smtClean="0"/>
              <a:t>Ex: Se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digitar</a:t>
            </a:r>
            <a:r>
              <a:rPr lang="en-US" dirty="0" smtClean="0"/>
              <a:t> um </a:t>
            </a:r>
            <a:r>
              <a:rPr lang="en-US" dirty="0" err="1" smtClean="0"/>
              <a:t>cálculo</a:t>
            </a:r>
            <a:r>
              <a:rPr lang="en-US" dirty="0" smtClean="0"/>
              <a:t> </a:t>
            </a:r>
            <a:r>
              <a:rPr lang="en-US" dirty="0" err="1" smtClean="0"/>
              <a:t>aritmético</a:t>
            </a:r>
            <a:r>
              <a:rPr lang="en-US" dirty="0" smtClean="0"/>
              <a:t> no console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dará</a:t>
            </a:r>
            <a:r>
              <a:rPr lang="en-US" dirty="0" smtClean="0"/>
              <a:t> o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imediatamente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&gt; 2*9+4</a:t>
            </a:r>
          </a:p>
          <a:p>
            <a:pPr marL="0" indent="0">
              <a:buNone/>
            </a:pPr>
            <a:r>
              <a:rPr lang="en-US" dirty="0" smtClean="0"/>
              <a:t>&gt; [1] 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1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Características</a:t>
            </a:r>
            <a:r>
              <a:rPr lang="en-US" dirty="0" smtClean="0"/>
              <a:t> da </a:t>
            </a:r>
            <a:r>
              <a:rPr lang="en-US" dirty="0" err="1" smtClean="0"/>
              <a:t>Linguagem</a:t>
            </a:r>
            <a:r>
              <a:rPr lang="en-US" dirty="0" smtClean="0"/>
              <a:t>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009453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 </a:t>
            </a:r>
            <a:r>
              <a:rPr lang="en-US" dirty="0" err="1" smtClean="0"/>
              <a:t>operador</a:t>
            </a:r>
            <a:r>
              <a:rPr lang="en-US" dirty="0" smtClean="0"/>
              <a:t> de </a:t>
            </a:r>
            <a:r>
              <a:rPr lang="en-US" dirty="0" err="1" smtClean="0"/>
              <a:t>atribuição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o "&lt;-”,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“=“, mas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convenção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recomendado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o </a:t>
            </a:r>
            <a:r>
              <a:rPr lang="en-US" dirty="0" err="1" smtClean="0"/>
              <a:t>primeiro</a:t>
            </a:r>
            <a:r>
              <a:rPr lang="en-US" dirty="0" smtClean="0"/>
              <a:t> e </a:t>
            </a:r>
            <a:r>
              <a:rPr lang="en-US" dirty="0" err="1" smtClean="0"/>
              <a:t>deixar</a:t>
            </a:r>
            <a:r>
              <a:rPr lang="en-US" dirty="0" smtClean="0"/>
              <a:t> o “=“ </a:t>
            </a:r>
            <a:r>
              <a:rPr lang="en-US" dirty="0" err="1" smtClean="0"/>
              <a:t>apenas</a:t>
            </a:r>
            <a:r>
              <a:rPr lang="en-US" dirty="0" smtClean="0"/>
              <a:t> para </a:t>
            </a:r>
            <a:r>
              <a:rPr lang="en-US" dirty="0" err="1" smtClean="0"/>
              <a:t>atribuir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a </a:t>
            </a:r>
            <a:r>
              <a:rPr lang="en-US" dirty="0" err="1" smtClean="0"/>
              <a:t>paramêtros</a:t>
            </a:r>
            <a:r>
              <a:rPr lang="en-US" dirty="0" smtClean="0"/>
              <a:t> de </a:t>
            </a:r>
            <a:r>
              <a:rPr lang="en-US" dirty="0" err="1" smtClean="0"/>
              <a:t>funções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Ex:  &gt; x &lt;- 10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89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79479"/>
            <a:ext cx="10018713" cy="431172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Tanto</a:t>
            </a:r>
            <a:r>
              <a:rPr lang="en-US" dirty="0" smtClean="0"/>
              <a:t> a </a:t>
            </a:r>
            <a:r>
              <a:rPr lang="en-US" dirty="0" err="1" smtClean="0"/>
              <a:t>quebra</a:t>
            </a:r>
            <a:r>
              <a:rPr lang="en-US" dirty="0" smtClean="0"/>
              <a:t> de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o </a:t>
            </a:r>
            <a:r>
              <a:rPr lang="en-US" dirty="0" err="1" smtClean="0"/>
              <a:t>ponto</a:t>
            </a:r>
            <a:r>
              <a:rPr lang="en-US" dirty="0" smtClean="0"/>
              <a:t> e </a:t>
            </a:r>
            <a:r>
              <a:rPr lang="en-US" dirty="0" err="1" smtClean="0"/>
              <a:t>virgula</a:t>
            </a:r>
            <a:r>
              <a:rPr lang="en-US" dirty="0" smtClean="0"/>
              <a:t> (;)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usados</a:t>
            </a:r>
            <a:r>
              <a:rPr lang="en-US" dirty="0" smtClean="0"/>
              <a:t> para </a:t>
            </a:r>
            <a:r>
              <a:rPr lang="en-US" dirty="0" err="1" smtClean="0"/>
              <a:t>separar</a:t>
            </a:r>
            <a:r>
              <a:rPr lang="en-US" dirty="0" smtClean="0"/>
              <a:t> as </a:t>
            </a:r>
            <a:r>
              <a:rPr lang="en-US" dirty="0" err="1" smtClean="0"/>
              <a:t>declarações</a:t>
            </a:r>
            <a:r>
              <a:rPr lang="en-US" dirty="0" smtClean="0"/>
              <a:t> e </a:t>
            </a:r>
            <a:r>
              <a:rPr lang="en-US" dirty="0" err="1" smtClean="0"/>
              <a:t>sentenças</a:t>
            </a:r>
            <a:r>
              <a:rPr lang="en-US" dirty="0" smtClean="0"/>
              <a:t>. E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convenção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utilizamos</a:t>
            </a:r>
            <a:r>
              <a:rPr lang="en-US" dirty="0" smtClean="0"/>
              <a:t> </a:t>
            </a:r>
            <a:r>
              <a:rPr lang="en-US" dirty="0" err="1" smtClean="0"/>
              <a:t>ponto</a:t>
            </a:r>
            <a:r>
              <a:rPr lang="en-US" dirty="0" smtClean="0"/>
              <a:t> e </a:t>
            </a:r>
            <a:r>
              <a:rPr lang="en-US" dirty="0" err="1" smtClean="0"/>
              <a:t>virgula</a:t>
            </a:r>
            <a:r>
              <a:rPr lang="en-US" dirty="0" smtClean="0"/>
              <a:t> no final das </a:t>
            </a:r>
            <a:r>
              <a:rPr lang="en-US" dirty="0" err="1" smtClean="0"/>
              <a:t>linhas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Ex:  &gt;  x &lt;- 10; x * 10 </a:t>
            </a:r>
          </a:p>
          <a:p>
            <a:pPr marL="0" indent="0">
              <a:buNone/>
            </a:pPr>
            <a:r>
              <a:rPr lang="en-US" dirty="0" err="1" smtClean="0"/>
              <a:t>ou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 x &lt;- 10</a:t>
            </a:r>
            <a:br>
              <a:rPr lang="en-US" dirty="0" smtClean="0"/>
            </a:br>
            <a:r>
              <a:rPr lang="en-US" dirty="0" smtClean="0"/>
              <a:t>&gt; x * 10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95614" y="324493"/>
            <a:ext cx="10018713" cy="139129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Características</a:t>
            </a:r>
            <a:r>
              <a:rPr lang="en-US" dirty="0" smtClean="0"/>
              <a:t> da </a:t>
            </a:r>
            <a:r>
              <a:rPr lang="en-US" dirty="0" err="1" smtClean="0"/>
              <a:t>Linguagem</a:t>
            </a:r>
            <a:r>
              <a:rPr lang="en-US" dirty="0" smtClean="0"/>
              <a:t>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32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295" y="1557390"/>
            <a:ext cx="10018713" cy="460710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Para </a:t>
            </a:r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no console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o auto-printing </a:t>
            </a:r>
            <a:r>
              <a:rPr lang="en-US" dirty="0" err="1" smtClean="0"/>
              <a:t>ou</a:t>
            </a:r>
            <a:r>
              <a:rPr lang="en-US" dirty="0" smtClean="0"/>
              <a:t> print </a:t>
            </a:r>
            <a:r>
              <a:rPr lang="en-US" dirty="0" err="1" smtClean="0"/>
              <a:t>explicito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&gt; x &lt;- 10</a:t>
            </a:r>
          </a:p>
          <a:p>
            <a:pPr marL="0" indent="0">
              <a:buNone/>
            </a:pPr>
            <a:r>
              <a:rPr lang="en-US" dirty="0" smtClean="0"/>
              <a:t>&gt; x</a:t>
            </a:r>
          </a:p>
          <a:p>
            <a:pPr marL="0" indent="0">
              <a:buNone/>
            </a:pPr>
            <a:r>
              <a:rPr lang="en-US" dirty="0" smtClean="0"/>
              <a:t>[1] 10</a:t>
            </a:r>
          </a:p>
          <a:p>
            <a:pPr marL="0" indent="0">
              <a:buNone/>
            </a:pPr>
            <a:r>
              <a:rPr lang="en-US" dirty="0" smtClean="0"/>
              <a:t>&gt; print(x)</a:t>
            </a:r>
          </a:p>
          <a:p>
            <a:pPr marL="0" indent="0">
              <a:buNone/>
            </a:pPr>
            <a:r>
              <a:rPr lang="en-US" dirty="0" smtClean="0"/>
              <a:t>[1] 10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 </a:t>
            </a:r>
            <a:r>
              <a:rPr lang="en-US" dirty="0" err="1" smtClean="0"/>
              <a:t>funções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tem return </a:t>
            </a:r>
            <a:r>
              <a:rPr lang="en-US" dirty="0" err="1" smtClean="0"/>
              <a:t>automático</a:t>
            </a:r>
            <a:r>
              <a:rPr lang="en-US" dirty="0" smtClean="0"/>
              <a:t> (</a:t>
            </a:r>
            <a:r>
              <a:rPr lang="en-US" dirty="0" err="1" smtClean="0"/>
              <a:t>implicito</a:t>
            </a:r>
            <a:r>
              <a:rPr lang="en-US" dirty="0" smtClean="0"/>
              <a:t>), </a:t>
            </a:r>
            <a:r>
              <a:rPr lang="en-US" dirty="0" err="1" smtClean="0"/>
              <a:t>sempre</a:t>
            </a:r>
            <a:r>
              <a:rPr lang="en-US" dirty="0" smtClean="0"/>
              <a:t> a 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 é </a:t>
            </a:r>
            <a:r>
              <a:rPr lang="en-US" dirty="0" err="1" smtClean="0"/>
              <a:t>retornada</a:t>
            </a:r>
            <a:r>
              <a:rPr lang="en-US" dirty="0" smtClean="0"/>
              <a:t> </a:t>
            </a:r>
            <a:r>
              <a:rPr lang="en-US" dirty="0" err="1" smtClean="0"/>
              <a:t>automaticamente</a:t>
            </a:r>
            <a:r>
              <a:rPr lang="en-US" dirty="0" smtClean="0"/>
              <a:t>, </a:t>
            </a:r>
            <a:r>
              <a:rPr lang="en-US" dirty="0" err="1" smtClean="0"/>
              <a:t>apesar</a:t>
            </a:r>
            <a:r>
              <a:rPr lang="en-US" dirty="0" smtClean="0"/>
              <a:t> de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o return,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convenção</a:t>
            </a:r>
            <a:r>
              <a:rPr lang="en-US" dirty="0" smtClean="0"/>
              <a:t>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utilizar</a:t>
            </a:r>
            <a:r>
              <a:rPr lang="en-US" dirty="0" smtClean="0"/>
              <a:t> o return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retornar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r>
              <a:rPr lang="en-US" dirty="0" smtClean="0"/>
              <a:t> </a:t>
            </a:r>
            <a:r>
              <a:rPr lang="en-US" dirty="0" err="1" smtClean="0"/>
              <a:t>explicitamente</a:t>
            </a:r>
            <a:r>
              <a:rPr lang="en-US" dirty="0" smtClean="0"/>
              <a:t> antes do final da function: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 &lt;- function(y) {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x &lt;- y * </a:t>
            </a:r>
            <a:r>
              <a:rPr lang="en-US" dirty="0" smtClean="0"/>
              <a:t>10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a &lt;- x(10)</a:t>
            </a:r>
          </a:p>
          <a:p>
            <a:pPr marL="0" indent="0">
              <a:buNone/>
            </a:pPr>
            <a:r>
              <a:rPr lang="en-US" dirty="0" smtClean="0"/>
              <a:t>a</a:t>
            </a:r>
          </a:p>
          <a:p>
            <a:pPr marL="0" indent="0">
              <a:buNone/>
            </a:pPr>
            <a:r>
              <a:rPr lang="en-US" dirty="0" smtClean="0"/>
              <a:t>[1] 100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95614" y="324493"/>
            <a:ext cx="10018713" cy="139129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Características</a:t>
            </a:r>
            <a:r>
              <a:rPr lang="en-US" dirty="0" smtClean="0"/>
              <a:t> da </a:t>
            </a:r>
            <a:r>
              <a:rPr lang="en-US" dirty="0" err="1" smtClean="0"/>
              <a:t>Linguagem</a:t>
            </a:r>
            <a:r>
              <a:rPr lang="en-US" dirty="0" smtClean="0"/>
              <a:t>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01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51544"/>
            <a:ext cx="10018713" cy="1101903"/>
          </a:xfrm>
        </p:spPr>
        <p:txBody>
          <a:bodyPr/>
          <a:lstStyle/>
          <a:p>
            <a:r>
              <a:rPr lang="en-US" dirty="0" err="1" smtClean="0"/>
              <a:t>Estruturas</a:t>
            </a:r>
            <a:r>
              <a:rPr lang="en-US" dirty="0" smtClean="0"/>
              <a:t> de </a:t>
            </a:r>
            <a:r>
              <a:rPr lang="en-US" dirty="0" err="1" smtClean="0"/>
              <a:t>Controle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6504" y="1623317"/>
            <a:ext cx="10018713" cy="5234683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If:</a:t>
            </a:r>
          </a:p>
          <a:p>
            <a:pPr marL="0" indent="0">
              <a:buNone/>
            </a:pPr>
            <a:r>
              <a:rPr lang="en-US" sz="1800" dirty="0" smtClean="0"/>
              <a:t>if </a:t>
            </a:r>
            <a:r>
              <a:rPr lang="en-US" sz="1800" dirty="0"/>
              <a:t>( </a:t>
            </a:r>
            <a:r>
              <a:rPr lang="en-US" sz="1800" i="1" dirty="0"/>
              <a:t>statement1</a:t>
            </a:r>
            <a:r>
              <a:rPr lang="en-US" sz="1800" dirty="0"/>
              <a:t> </a:t>
            </a:r>
            <a:r>
              <a:rPr lang="en-US" sz="1800" dirty="0" smtClean="0"/>
              <a:t>) </a:t>
            </a:r>
            <a:br>
              <a:rPr lang="en-US" sz="1800" dirty="0" smtClean="0"/>
            </a:br>
            <a:r>
              <a:rPr lang="en-US" sz="1800" dirty="0" smtClean="0"/>
              <a:t>         </a:t>
            </a:r>
            <a:r>
              <a:rPr lang="en-US" sz="1800" i="1" dirty="0" smtClean="0"/>
              <a:t>statement2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smtClean="0"/>
              <a:t>    else </a:t>
            </a:r>
            <a:br>
              <a:rPr lang="en-US" sz="1800" dirty="0" smtClean="0"/>
            </a:br>
            <a:r>
              <a:rPr lang="en-US" sz="1800" dirty="0" smtClean="0"/>
              <a:t>          </a:t>
            </a:r>
            <a:r>
              <a:rPr lang="en-US" sz="1800" i="1" dirty="0" smtClean="0"/>
              <a:t>statement3</a:t>
            </a:r>
            <a:r>
              <a:rPr lang="en-US" sz="1800" dirty="0" smtClean="0"/>
              <a:t> 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 err="1" smtClean="0"/>
              <a:t>Ou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if(statement1) {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statement2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} else {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statement3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}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For:</a:t>
            </a:r>
          </a:p>
          <a:p>
            <a:pPr marL="0" indent="0">
              <a:buNone/>
            </a:pPr>
            <a:r>
              <a:rPr lang="en-US" sz="1800" dirty="0"/>
              <a:t>for ( </a:t>
            </a:r>
            <a:r>
              <a:rPr lang="en-US" sz="1800" i="1" dirty="0"/>
              <a:t>name</a:t>
            </a:r>
            <a:r>
              <a:rPr lang="en-US" sz="1800" dirty="0"/>
              <a:t> in </a:t>
            </a:r>
            <a:r>
              <a:rPr lang="en-US" sz="1800" i="1" dirty="0"/>
              <a:t>vector</a:t>
            </a:r>
            <a:r>
              <a:rPr lang="en-US" sz="1800" dirty="0"/>
              <a:t> ) </a:t>
            </a:r>
            <a:r>
              <a:rPr lang="en-US" sz="1800" i="1" dirty="0" smtClean="0"/>
              <a:t>statement1</a:t>
            </a:r>
          </a:p>
          <a:p>
            <a:pPr marL="0" indent="0">
              <a:buNone/>
            </a:pPr>
            <a:r>
              <a:rPr lang="en-US" sz="1800" i="1" dirty="0"/>
              <a:t> 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Ou</a:t>
            </a:r>
            <a:endParaRPr lang="en-US" sz="1800" i="1" dirty="0" smtClean="0"/>
          </a:p>
          <a:p>
            <a:pPr marL="0" indent="0">
              <a:buNone/>
            </a:pPr>
            <a:r>
              <a:rPr lang="en-US" sz="1800" i="1" dirty="0"/>
              <a:t>f</a:t>
            </a:r>
            <a:r>
              <a:rPr lang="en-US" sz="1800" i="1" dirty="0" smtClean="0"/>
              <a:t>or(name in vector) {</a:t>
            </a:r>
          </a:p>
          <a:p>
            <a:pPr marL="0" indent="0">
              <a:buNone/>
            </a:pPr>
            <a:r>
              <a:rPr lang="en-US" sz="1800" i="1" dirty="0"/>
              <a:t> </a:t>
            </a:r>
            <a:r>
              <a:rPr lang="en-US" sz="1800" i="1" dirty="0" smtClean="0"/>
              <a:t>   statement1</a:t>
            </a:r>
          </a:p>
          <a:p>
            <a:pPr marL="0" indent="0">
              <a:buNone/>
            </a:pPr>
            <a:r>
              <a:rPr lang="en-US" sz="1800" i="1" dirty="0"/>
              <a:t>}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switch:</a:t>
            </a:r>
          </a:p>
          <a:p>
            <a:pPr marL="0" indent="0">
              <a:buNone/>
            </a:pPr>
            <a:r>
              <a:rPr lang="en-US" sz="1800" dirty="0"/>
              <a:t>y &lt;- "fruit"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switch(y</a:t>
            </a:r>
            <a:r>
              <a:rPr lang="en-US" sz="1800" dirty="0"/>
              <a:t>, fruit = "banana", vegetable = "broccoli", "Neither")</a:t>
            </a:r>
          </a:p>
        </p:txBody>
      </p:sp>
    </p:spTree>
    <p:extLst>
      <p:ext uri="{BB962C8B-B14F-4D97-AF65-F5344CB8AC3E}">
        <p14:creationId xmlns:p14="http://schemas.microsoft.com/office/powerpoint/2010/main" val="1640834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46752"/>
            <a:ext cx="10018713" cy="916969"/>
          </a:xfrm>
        </p:spPr>
        <p:txBody>
          <a:bodyPr/>
          <a:lstStyle/>
          <a:p>
            <a:r>
              <a:rPr lang="en-US" dirty="0" err="1" smtClean="0"/>
              <a:t>Objetos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475197"/>
            <a:ext cx="10018713" cy="312420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Objects Objects R has five basic or “atomic” classes of objects: </a:t>
            </a:r>
            <a:endParaRPr lang="en-US" dirty="0" smtClean="0"/>
          </a:p>
          <a:p>
            <a:r>
              <a:rPr lang="en-US" dirty="0"/>
              <a:t>character </a:t>
            </a:r>
            <a:endParaRPr lang="en-US" dirty="0" smtClean="0"/>
          </a:p>
          <a:p>
            <a:r>
              <a:rPr lang="en-US" dirty="0" smtClean="0"/>
              <a:t>numeric </a:t>
            </a:r>
            <a:r>
              <a:rPr lang="en-US" dirty="0"/>
              <a:t>(real numbers) </a:t>
            </a:r>
            <a:endParaRPr lang="en-US" dirty="0" smtClean="0"/>
          </a:p>
          <a:p>
            <a:r>
              <a:rPr lang="en-US" dirty="0" smtClean="0"/>
              <a:t>integer </a:t>
            </a:r>
          </a:p>
          <a:p>
            <a:r>
              <a:rPr lang="en-US" dirty="0" smtClean="0"/>
              <a:t>complex </a:t>
            </a:r>
          </a:p>
          <a:p>
            <a:r>
              <a:rPr lang="en-US" dirty="0" smtClean="0"/>
              <a:t>logical </a:t>
            </a:r>
            <a:r>
              <a:rPr lang="en-US" dirty="0"/>
              <a:t>(True/False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most basic object is a </a:t>
            </a:r>
            <a:r>
              <a:rPr lang="en-US" dirty="0" smtClean="0"/>
              <a:t>vector.   A </a:t>
            </a:r>
            <a:r>
              <a:rPr lang="en-US" dirty="0"/>
              <a:t>vector can only contain objects of the same class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BUT</a:t>
            </a:r>
            <a:r>
              <a:rPr lang="en-US" dirty="0"/>
              <a:t>: The one exception is a list, which is represented as a vector but can contain objects of different classes (indeed, that’s usually why we use them)</a:t>
            </a:r>
          </a:p>
          <a:p>
            <a:pPr marL="0" indent="0">
              <a:buNone/>
            </a:pPr>
            <a:r>
              <a:rPr lang="en-US" dirty="0" smtClean="0"/>
              <a:t> Empty </a:t>
            </a:r>
            <a:r>
              <a:rPr lang="en-US" dirty="0"/>
              <a:t>vectors can be created with the vector() function.</a:t>
            </a:r>
          </a:p>
        </p:txBody>
      </p:sp>
    </p:spTree>
    <p:extLst>
      <p:ext uri="{BB962C8B-B14F-4D97-AF65-F5344CB8AC3E}">
        <p14:creationId xmlns:p14="http://schemas.microsoft.com/office/powerpoint/2010/main" val="1005803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393</TotalTime>
  <Words>1831</Words>
  <Application>Microsoft Office PowerPoint</Application>
  <PresentationFormat>Widescreen</PresentationFormat>
  <Paragraphs>283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2" baseType="lpstr">
      <vt:lpstr>Arial</vt:lpstr>
      <vt:lpstr>Corbel</vt:lpstr>
      <vt:lpstr>Parallax</vt:lpstr>
      <vt:lpstr>Linguagem R e um exemplo prático de Machine Learning com RandomForest </vt:lpstr>
      <vt:lpstr>O que é a linguagem R?</vt:lpstr>
      <vt:lpstr>Características da Linguagem R</vt:lpstr>
      <vt:lpstr>Características da Linguagem R</vt:lpstr>
      <vt:lpstr>Características da Linguagem R</vt:lpstr>
      <vt:lpstr>Apresentação do PowerPoint</vt:lpstr>
      <vt:lpstr>Apresentação do PowerPoint</vt:lpstr>
      <vt:lpstr>Estruturas de Controle</vt:lpstr>
      <vt:lpstr>Objetos</vt:lpstr>
      <vt:lpstr>Números</vt:lpstr>
      <vt:lpstr>Atributos</vt:lpstr>
      <vt:lpstr>Exemplo Prático</vt:lpstr>
      <vt:lpstr>Matrizes</vt:lpstr>
      <vt:lpstr>Matrizes</vt:lpstr>
      <vt:lpstr>Matrizes</vt:lpstr>
      <vt:lpstr>Fatores</vt:lpstr>
      <vt:lpstr>Fatores</vt:lpstr>
      <vt:lpstr>Valores Ausentes</vt:lpstr>
      <vt:lpstr>Data.Frames (Ou o mais rápido Data.Table)</vt:lpstr>
      <vt:lpstr>Data Frames</vt:lpstr>
      <vt:lpstr>Operações simples com Data Frames</vt:lpstr>
      <vt:lpstr>Operações simples com Data Frames</vt:lpstr>
      <vt:lpstr>Operações simples com Data Frames</vt:lpstr>
      <vt:lpstr>Exemplo Prático</vt:lpstr>
      <vt:lpstr>Apresentação do PowerPoint</vt:lpstr>
      <vt:lpstr>Random Forest</vt:lpstr>
      <vt:lpstr>Random Forest usa Árvores de Decisão</vt:lpstr>
      <vt:lpstr>Utilizando um exemplo do RandomForest</vt:lpstr>
      <vt:lpstr>Fontes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R e um exemplo prático de Machine Learning com RandomForest</dc:title>
  <dc:creator>Fabio Mazzo</dc:creator>
  <cp:lastModifiedBy>Fabio Mazzo</cp:lastModifiedBy>
  <cp:revision>35</cp:revision>
  <dcterms:created xsi:type="dcterms:W3CDTF">2015-09-30T23:26:27Z</dcterms:created>
  <dcterms:modified xsi:type="dcterms:W3CDTF">2015-10-01T16:33:01Z</dcterms:modified>
</cp:coreProperties>
</file>