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21"/>
  </p:notesMasterIdLst>
  <p:sldIdLst>
    <p:sldId id="256" r:id="rId5"/>
    <p:sldId id="263" r:id="rId6"/>
    <p:sldId id="264" r:id="rId7"/>
    <p:sldId id="265" r:id="rId8"/>
    <p:sldId id="266" r:id="rId9"/>
    <p:sldId id="260" r:id="rId10"/>
    <p:sldId id="259" r:id="rId11"/>
    <p:sldId id="291" r:id="rId12"/>
    <p:sldId id="267" r:id="rId13"/>
    <p:sldId id="281" r:id="rId14"/>
    <p:sldId id="283" r:id="rId15"/>
    <p:sldId id="294" r:id="rId16"/>
    <p:sldId id="293" r:id="rId17"/>
    <p:sldId id="290" r:id="rId18"/>
    <p:sldId id="273" r:id="rId19"/>
    <p:sldId id="279" r:id="rId20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 MAMMI" initials="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686868"/>
    <a:srgbClr val="4E4E4E"/>
    <a:srgbClr val="800080"/>
    <a:srgbClr val="000000"/>
    <a:srgbClr val="FF0000"/>
    <a:srgbClr val="F8F8F8"/>
    <a:srgbClr val="EAEAEA"/>
    <a:srgbClr val="00A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5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2532-2365-4550-8B7C-814F0932B43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6A672-4FCD-4D73-BD21-E8DEC813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3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200"/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00" y="432000"/>
            <a:ext cx="972225" cy="1072800"/>
          </a:xfrm>
          <a:prstGeom prst="rect">
            <a:avLst/>
          </a:prstGeom>
        </p:spPr>
      </p:pic>
      <p:pic>
        <p:nvPicPr>
          <p:cNvPr id="6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245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1"/>
              <a:t>fffdsfs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7470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5"/>
          </p:nvPr>
        </p:nvSpPr>
        <p:spPr>
          <a:xfrm>
            <a:off x="0" y="1033200"/>
            <a:ext cx="5792400" cy="583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US" noProof="1"/>
              <a:t>Click icon to add picture</a:t>
            </a:r>
            <a:endParaRPr lang="en-GB" noProof="1"/>
          </a:p>
        </p:txBody>
      </p:sp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sz="quarter" idx="16" hasCustomPrompt="1"/>
          </p:nvPr>
        </p:nvSpPr>
        <p:spPr>
          <a:xfrm>
            <a:off x="5983200" y="1260000"/>
            <a:ext cx="2980800" cy="4680000"/>
          </a:xfrm>
        </p:spPr>
        <p:txBody>
          <a:bodyPr anchor="ctr"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42990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33200"/>
            <a:ext cx="9144000" cy="5832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9" name="Headline"/>
          <p:cNvSpPr>
            <a:spLocks noChangeShapeType="1"/>
          </p:cNvSpPr>
          <p:nvPr userDrawn="1"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0" dirty="0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SlideNumber"/>
          <p:cNvSpPr>
            <a:spLocks noGrp="1"/>
          </p:cNvSpPr>
          <p:nvPr>
            <p:ph type="sldNum" sz="quarter" idx="11"/>
          </p:nvPr>
        </p:nvSpPr>
        <p:spPr>
          <a:xfrm>
            <a:off x="270000" y="6318000"/>
            <a:ext cx="270000" cy="360000"/>
          </a:xfrm>
        </p:spPr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080000" y="972000"/>
            <a:ext cx="3895200" cy="1472400"/>
          </a:xfrm>
        </p:spPr>
        <p:txBody>
          <a:bodyPr anchor="t" anchorCtr="0"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6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Slide - Pictur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ueGradient"/>
          <p:cNvSpPr/>
          <p:nvPr userDrawn="1"/>
        </p:nvSpPr>
        <p:spPr>
          <a:xfrm>
            <a:off x="0" y="5248800"/>
            <a:ext cx="9144000" cy="1620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7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2488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3312000" y="6705380"/>
            <a:ext cx="2519362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UniCredit" panose="02000506040000020004" pitchFamily="2" charset="0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5580000"/>
            <a:ext cx="7722000" cy="979200"/>
          </a:xfrm>
        </p:spPr>
        <p:txBody>
          <a:bodyPr/>
          <a:lstStyle>
            <a:lvl1pPr>
              <a:lnSpc>
                <a:spcPts val="3400"/>
              </a:lnSpc>
              <a:defRPr sz="3400"/>
            </a:lvl1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466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1 Column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6" name="Text"/>
          <p:cNvSpPr>
            <a:spLocks noGrp="1"/>
          </p:cNvSpPr>
          <p:nvPr>
            <p:ph sz="quarter" idx="15" hasCustomPrompt="1"/>
          </p:nvPr>
        </p:nvSpPr>
        <p:spPr>
          <a:xfrm>
            <a:off x="270000" y="1260000"/>
            <a:ext cx="86832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134152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Baseline"/>
          <p:cNvSpPr>
            <a:spLocks noChangeShapeType="1"/>
          </p:cNvSpPr>
          <p:nvPr userDrawn="1"/>
        </p:nvSpPr>
        <p:spPr bwMode="auto">
          <a:xfrm>
            <a:off x="0" y="61272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</a:endParaRPr>
          </a:p>
        </p:txBody>
      </p:sp>
      <p:sp>
        <p:nvSpPr>
          <p:cNvPr id="11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2" name="ContentColumn2"/>
          <p:cNvSpPr>
            <a:spLocks noGrp="1"/>
          </p:cNvSpPr>
          <p:nvPr>
            <p:ph sz="quarter" idx="18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5" name="ContentColumn1"/>
          <p:cNvSpPr>
            <a:spLocks noGrp="1"/>
          </p:cNvSpPr>
          <p:nvPr>
            <p:ph sz="quarter" idx="17" hasCustomPrompt="1"/>
          </p:nvPr>
        </p:nvSpPr>
        <p:spPr>
          <a:xfrm>
            <a:off x="2700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6612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2 Columns Text withou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7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11" name="ContentColumn2"/>
          <p:cNvSpPr>
            <a:spLocks noGrp="1"/>
          </p:cNvSpPr>
          <p:nvPr>
            <p:ph sz="quarter" idx="16" hasCustomPrompt="1"/>
          </p:nvPr>
        </p:nvSpPr>
        <p:spPr>
          <a:xfrm>
            <a:off x="4820400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6" name="ContentColumn1"/>
          <p:cNvSpPr>
            <a:spLocks noGrp="1"/>
          </p:cNvSpPr>
          <p:nvPr>
            <p:ph sz="quarter" idx="15" hasCustomPrompt="1"/>
          </p:nvPr>
        </p:nvSpPr>
        <p:spPr>
          <a:xfrm>
            <a:off x="269875" y="1260000"/>
            <a:ext cx="4140000" cy="4680000"/>
          </a:xfrm>
        </p:spPr>
        <p:txBody>
          <a:bodyPr/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7777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Entity"/>
          <p:cNvSpPr>
            <a:spLocks noGrp="1"/>
          </p:cNvSpPr>
          <p:nvPr>
            <p:ph type="body" sz="quarter" idx="12" hasCustomPrompt="1"/>
          </p:nvPr>
        </p:nvSpPr>
        <p:spPr>
          <a:xfrm>
            <a:off x="3312000" y="6705380"/>
            <a:ext cx="2520000" cy="144000"/>
          </a:xfrm>
        </p:spPr>
        <p:txBody>
          <a:bodyPr>
            <a:noAutofit/>
          </a:bodyPr>
          <a:lstStyle>
            <a:lvl1pPr marL="0" marR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000">
                <a:latin typeface="+mn-lt"/>
              </a:defRPr>
            </a:lvl1pPr>
            <a:lvl2pPr marL="457200" indent="0" algn="ctr">
              <a:buFontTx/>
              <a:buNone/>
              <a:defRPr sz="900"/>
            </a:lvl2pPr>
            <a:lvl3pPr marL="914400" indent="0" algn="ctr">
              <a:buFontTx/>
              <a:buNone/>
              <a:defRPr sz="900"/>
            </a:lvl3pPr>
            <a:lvl4pPr marL="1371600" indent="0" algn="ctr">
              <a:buFontTx/>
              <a:buNone/>
              <a:defRPr sz="900"/>
            </a:lvl4pPr>
            <a:lvl5pPr marL="1828800" indent="0" algn="ctr">
              <a:buFontTx/>
              <a:buNone/>
              <a:defRPr sz="900"/>
            </a:lvl5pPr>
          </a:lstStyle>
          <a:p>
            <a:pPr marL="0" marR="0" lvl="0" indent="0" algn="ct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8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6318250"/>
            <a:ext cx="7704000" cy="360000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  <a:lvl2pPr marL="457188" indent="0">
              <a:buNone/>
              <a:defRPr sz="800">
                <a:latin typeface="UniCredit" panose="02000506040000020004" pitchFamily="2" charset="0"/>
              </a:defRPr>
            </a:lvl2pPr>
            <a:lvl3pPr marL="914377" indent="0">
              <a:buNone/>
              <a:defRPr sz="800">
                <a:latin typeface="UniCredit" panose="02000506040000020004" pitchFamily="2" charset="0"/>
              </a:defRPr>
            </a:lvl3pPr>
            <a:lvl4pPr marL="1371566" indent="0">
              <a:buNone/>
              <a:defRPr sz="800">
                <a:latin typeface="UniCredit" panose="02000506040000020004" pitchFamily="2" charset="0"/>
              </a:defRPr>
            </a:lvl4pPr>
            <a:lvl5pPr marL="1828755" indent="0">
              <a:buNone/>
              <a:defRPr sz="800">
                <a:latin typeface="UniCredit" panose="02000506040000020004" pitchFamily="2" charset="0"/>
              </a:defRPr>
            </a:lvl5pPr>
          </a:lstStyle>
          <a:p>
            <a:pPr lvl="0"/>
            <a:r>
              <a:rPr lang="en-GB" noProof="0" dirty="0"/>
              <a:t>Insert notes</a:t>
            </a:r>
          </a:p>
        </p:txBody>
      </p:sp>
      <p:sp>
        <p:nvSpPr>
          <p:cNvPr id="4" name="Slide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5" name="Text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" y="1260000"/>
            <a:ext cx="8690400" cy="4680000"/>
          </a:xfrm>
        </p:spPr>
        <p:txBody>
          <a:bodyPr anchor="ctr">
            <a:noAutofit/>
          </a:bodyPr>
          <a:lstStyle>
            <a:lvl1pPr marL="266400" indent="-266400">
              <a:buClr>
                <a:srgbClr val="E1061C"/>
              </a:buClr>
              <a:defRPr sz="1800"/>
            </a:lvl1pPr>
            <a:lvl2pPr>
              <a:buClr>
                <a:srgbClr val="E1061C"/>
              </a:buClr>
              <a:defRPr sz="1800"/>
            </a:lvl2pPr>
            <a:lvl3pPr>
              <a:buClr>
                <a:srgbClr val="E1061C"/>
              </a:buClr>
              <a:defRPr sz="1800"/>
            </a:lvl3pPr>
            <a:lvl4pPr>
              <a:spcBef>
                <a:spcPts val="432"/>
              </a:spcBef>
              <a:buClr>
                <a:srgbClr val="E1061C"/>
              </a:buClr>
              <a:defRPr sz="1800"/>
            </a:lvl4pPr>
            <a:lvl5pPr>
              <a:spcBef>
                <a:spcPts val="432"/>
              </a:spcBef>
              <a:buClr>
                <a:srgbClr val="E1061C"/>
              </a:buClr>
              <a:defRPr sz="1800"/>
            </a:lvl5pPr>
          </a:lstStyle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GB" noProof="0" dirty="0"/>
              <a:t>Insert agenda</a:t>
            </a:r>
          </a:p>
        </p:txBody>
      </p:sp>
    </p:spTree>
    <p:extLst>
      <p:ext uri="{BB962C8B-B14F-4D97-AF65-F5344CB8AC3E}">
        <p14:creationId xmlns:p14="http://schemas.microsoft.com/office/powerpoint/2010/main" val="19721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Text - One B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LegalEntity"/>
          <p:cNvSpPr>
            <a:spLocks noGrp="1"/>
          </p:cNvSpPr>
          <p:nvPr>
            <p:ph type="body" sz="quarter" idx="13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200"/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lvl="0"/>
            <a:r>
              <a:rPr lang="en-GB" noProof="0" dirty="0"/>
              <a:t>[Insert legal entity - classification level]</a:t>
            </a:r>
          </a:p>
        </p:txBody>
      </p:sp>
      <p:sp>
        <p:nvSpPr>
          <p:cNvPr id="7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3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24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21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22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en-GB" sz="3400" noProof="0" dirty="0">
                <a:latin typeface="+mj-lt"/>
                <a:cs typeface="+mj-cs"/>
              </a:defRPr>
            </a:lvl1pPr>
          </a:lstStyle>
          <a:p>
            <a:pPr lvl="0" defTabSz="966788"/>
            <a:r>
              <a:rPr lang="en-GB" noProof="0" dirty="0"/>
              <a:t>Insert title</a:t>
            </a:r>
          </a:p>
        </p:txBody>
      </p:sp>
      <p:sp>
        <p:nvSpPr>
          <p:cNvPr id="6" name="CompositeLogo"/>
          <p:cNvSpPr>
            <a:spLocks noGrp="1" noChangeAspect="1"/>
          </p:cNvSpPr>
          <p:nvPr>
            <p:ph type="body" sz="quarter" idx="16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2701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66636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/>
          </p:cNvSpPr>
          <p:nvPr>
            <p:ph type="body" sz="quarter" idx="16"/>
          </p:nvPr>
        </p:nvSpPr>
        <p:spPr bwMode="gray">
          <a:xfrm>
            <a:off x="7754400" y="432000"/>
            <a:ext cx="972000" cy="1072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0882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- Picture - One B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ueGradient"/>
          <p:cNvSpPr/>
          <p:nvPr userDrawn="1"/>
        </p:nvSpPr>
        <p:spPr bwMode="gray">
          <a:xfrm>
            <a:off x="0" y="4280400"/>
            <a:ext cx="9144000" cy="25920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78000"/>
                </a:schemeClr>
              </a:gs>
              <a:gs pos="100000">
                <a:srgbClr val="2EAEDA">
                  <a:alpha val="7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noProof="1">
              <a:noFill/>
              <a:latin typeface="UniCredit" panose="02000506040000020004" pitchFamily="2" charset="0"/>
            </a:endParaRPr>
          </a:p>
        </p:txBody>
      </p:sp>
      <p:sp>
        <p:nvSpPr>
          <p:cNvPr id="8" name="Title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80400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</a:lstStyle>
          <a:p>
            <a:r>
              <a:rPr lang="en-GB" noProof="1"/>
              <a:t>Insert picture</a:t>
            </a:r>
          </a:p>
        </p:txBody>
      </p:sp>
      <p:sp>
        <p:nvSpPr>
          <p:cNvPr id="13" name="LegalEntity"/>
          <p:cNvSpPr>
            <a:spLocks noGrp="1"/>
          </p:cNvSpPr>
          <p:nvPr>
            <p:ph type="body" sz="quarter" idx="14" hasCustomPrompt="1"/>
          </p:nvPr>
        </p:nvSpPr>
        <p:spPr>
          <a:xfrm>
            <a:off x="5842800" y="4546800"/>
            <a:ext cx="2880000" cy="20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 sz="1200">
                <a:latin typeface="+mn-lt"/>
              </a:defRPr>
            </a:lvl1pPr>
            <a:lvl2pPr marL="475200" indent="0" algn="r">
              <a:buFontTx/>
              <a:buNone/>
              <a:defRPr sz="1200"/>
            </a:lvl2pPr>
            <a:lvl3pPr algn="r">
              <a:buFontTx/>
              <a:buNone/>
              <a:defRPr sz="1200"/>
            </a:lvl3pPr>
            <a:lvl4pPr marL="1425600" indent="0" algn="r">
              <a:buFontTx/>
              <a:buNone/>
              <a:defRPr sz="1200"/>
            </a:lvl4pPr>
            <a:lvl5pPr marL="2001600" indent="0" algn="r">
              <a:buFontTx/>
              <a:buNone/>
              <a:defRPr sz="1200"/>
            </a:lvl5pPr>
          </a:lstStyle>
          <a:p>
            <a:pPr marL="0" marR="0" lvl="0" indent="0" algn="r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Tx/>
              <a:buNone/>
              <a:tabLst/>
              <a:defRPr/>
            </a:pPr>
            <a:r>
              <a:rPr lang="en-GB" noProof="0" dirty="0"/>
              <a:t>[Insert legal entity - classification level]</a:t>
            </a:r>
          </a:p>
        </p:txBody>
      </p:sp>
      <p:sp>
        <p:nvSpPr>
          <p:cNvPr id="10" name="CityDate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4942800"/>
            <a:ext cx="5040000" cy="208800"/>
          </a:xfrm>
        </p:spPr>
        <p:txBody>
          <a:bodyPr anchor="b">
            <a:normAutofit/>
          </a:bodyPr>
          <a:lstStyle>
            <a:lvl1pPr marL="0" indent="0" fontAlgn="auto">
              <a:spcBef>
                <a:spcPts val="0"/>
              </a:spcBef>
              <a:spcAft>
                <a:spcPts val="0"/>
              </a:spcAft>
              <a:buNone/>
              <a:defRPr sz="1000" b="1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Insert city and date</a:t>
            </a:r>
          </a:p>
        </p:txBody>
      </p:sp>
      <p:sp>
        <p:nvSpPr>
          <p:cNvPr id="11" name="NameFunction"/>
          <p:cNvSpPr>
            <a:spLocks noGrp="1"/>
          </p:cNvSpPr>
          <p:nvPr>
            <p:ph type="body" sz="quarter" idx="17" hasCustomPrompt="1"/>
          </p:nvPr>
        </p:nvSpPr>
        <p:spPr>
          <a:xfrm>
            <a:off x="539750" y="4546800"/>
            <a:ext cx="5040000" cy="208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latin typeface="+mn-lt"/>
              </a:defRPr>
            </a:lvl1pPr>
            <a:lvl2pPr marL="457188" indent="0">
              <a:buNone/>
              <a:defRPr sz="1200" b="1">
                <a:latin typeface="UniCredit" panose="02000506040000020004" pitchFamily="2" charset="0"/>
              </a:defRPr>
            </a:lvl2pPr>
            <a:lvl3pPr marL="914377" indent="0">
              <a:buNone/>
              <a:defRPr sz="1200" b="1">
                <a:latin typeface="UniCredit" panose="02000506040000020004" pitchFamily="2" charset="0"/>
              </a:defRPr>
            </a:lvl3pPr>
            <a:lvl4pPr marL="1371566" indent="0">
              <a:buNone/>
              <a:defRPr sz="1200" b="1">
                <a:latin typeface="UniCredit" panose="02000506040000020004" pitchFamily="2" charset="0"/>
              </a:defRPr>
            </a:lvl4pPr>
            <a:lvl5pPr marL="1828755" indent="0">
              <a:buNone/>
              <a:defRPr sz="1200" b="1">
                <a:latin typeface="UniCredit" panose="02000506040000020004" pitchFamily="2" charset="0"/>
              </a:defRPr>
            </a:lvl5pPr>
          </a:lstStyle>
          <a:p>
            <a:pPr>
              <a:defRPr/>
            </a:pPr>
            <a:r>
              <a:rPr lang="en-GB" noProof="0" dirty="0"/>
              <a:t>Insert name and function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3279600"/>
            <a:ext cx="8179200" cy="8280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GB" noProof="0" dirty="0"/>
              <a:t>Insert subtitle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892800"/>
            <a:ext cx="5760000" cy="10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3200"/>
              </a:lnSpc>
              <a:defRPr sz="3400" b="1"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CompositeLogo"/>
          <p:cNvSpPr>
            <a:spLocks noGrp="1" noChangeAspect="1"/>
          </p:cNvSpPr>
          <p:nvPr>
            <p:ph type="body" sz="quarter" idx="16"/>
          </p:nvPr>
        </p:nvSpPr>
        <p:spPr bwMode="gray">
          <a:xfrm>
            <a:off x="6487200" y="432000"/>
            <a:ext cx="2235600" cy="1164827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  <a:latin typeface="UniCredit" panose="02000506040000020004" pitchFamily="2" charset="0"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 noProof="1"/>
              <a:t>Click to edit Master text styles</a:t>
            </a:r>
          </a:p>
        </p:txBody>
      </p:sp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0" y="54330600"/>
            <a:ext cx="7918720" cy="1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1605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line"/>
          <p:cNvSpPr>
            <a:spLocks noChangeShapeType="1"/>
          </p:cNvSpPr>
          <p:nvPr/>
        </p:nvSpPr>
        <p:spPr bwMode="auto">
          <a:xfrm>
            <a:off x="0" y="1026000"/>
            <a:ext cx="9144000" cy="0"/>
          </a:xfrm>
          <a:prstGeom prst="line">
            <a:avLst/>
          </a:prstGeom>
          <a:noFill/>
          <a:ln w="19050">
            <a:solidFill>
              <a:srgbClr val="00AFD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100" noProof="1">
              <a:latin typeface="UniCredit" panose="0200050604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270000" y="6318000"/>
            <a:ext cx="27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aseline="0" smtClean="0">
                <a:solidFill>
                  <a:srgbClr val="00AFD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1043DC-2681-49D5-9D69-158B3FA3398E}" type="slidenum">
              <a:rPr lang="en-GB" noProof="1" dirty="0" smtClean="0"/>
              <a:pPr>
                <a:defRPr/>
              </a:pPr>
              <a:t>‹#›</a:t>
            </a:fld>
            <a:endParaRPr lang="en-GB" noProof="1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270000" y="1206000"/>
            <a:ext cx="86904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Insert text</a:t>
            </a:r>
          </a:p>
          <a:p>
            <a:pPr lvl="1"/>
            <a:r>
              <a:rPr lang="en-GB" noProof="0" dirty="0"/>
              <a:t>2° level</a:t>
            </a:r>
          </a:p>
          <a:p>
            <a:pPr lvl="2"/>
            <a:r>
              <a:rPr lang="en-GB" noProof="0" dirty="0"/>
              <a:t>3° level</a:t>
            </a:r>
          </a:p>
          <a:p>
            <a:pPr lvl="3"/>
            <a:r>
              <a:rPr lang="en-GB" noProof="0" dirty="0"/>
              <a:t>4° level</a:t>
            </a:r>
          </a:p>
          <a:p>
            <a:pPr lvl="4"/>
            <a:r>
              <a:rPr lang="en-GB" noProof="0" dirty="0"/>
              <a:t>5°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70000" y="0"/>
            <a:ext cx="8690400" cy="10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00" y="6300000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2" r:id="rId3"/>
    <p:sldLayoutId id="2147483673" r:id="rId4"/>
    <p:sldLayoutId id="2147483674" r:id="rId5"/>
    <p:sldLayoutId id="2147483676" r:id="rId6"/>
    <p:sldLayoutId id="2147483680" r:id="rId7"/>
    <p:sldLayoutId id="2147483671" r:id="rId8"/>
    <p:sldLayoutId id="2147483681" r:id="rId9"/>
    <p:sldLayoutId id="2147483682" r:id="rId10"/>
    <p:sldLayoutId id="2147483675" r:id="rId11"/>
    <p:sldLayoutId id="2147483665" r:id="rId12"/>
    <p:sldLayoutId id="2147483666" r:id="rId13"/>
    <p:sldLayoutId id="2147483667" r:id="rId14"/>
  </p:sldLayoutIdLst>
  <p:hf hdr="0" dt="0"/>
  <p:txStyles>
    <p:titleStyle>
      <a:lvl1pPr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8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7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62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498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176396" marR="0" indent="-1763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6384" marR="0" indent="-169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79973" marR="0" indent="-1655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22762" marR="0" indent="-1511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972751" marR="0" indent="-143996" algn="l" defTabSz="34287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E1061C"/>
        </a:buClr>
        <a:buSzTx/>
        <a:buFont typeface="Arial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en.wikipedia.org/wiki/Kernel_metho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unch.net/~coms-4771/quinlan.pdf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www.autodeskresearch.com/publications/samesta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hbr.org/2016/05/when-to-trust-robots-with-decisions-and-when-not-t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tutorial/machine_learning_map/index.html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line_of_machine_lear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cran.r-project.org/package=tidyve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Milan, May 8</a:t>
            </a:r>
            <a:r>
              <a:rPr lang="en-GB" baseline="30000" dirty="0"/>
              <a:t>th</a:t>
            </a:r>
            <a:r>
              <a:rPr lang="en-GB" dirty="0"/>
              <a:t>,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Gabriele Bonomi Boseggia, Fabio Colombo, Luca Mammi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UniCredit Quant Community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Models: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hands-on experience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CEA6E-2D23-4CD9-B330-D6570A861764}"/>
              </a:ext>
            </a:extLst>
          </p:cNvPr>
          <p:cNvSpPr/>
          <p:nvPr/>
        </p:nvSpPr>
        <p:spPr>
          <a:xfrm>
            <a:off x="-696997" y="363885"/>
            <a:ext cx="2833993" cy="1426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to notebooks</a:t>
            </a:r>
          </a:p>
        </p:txBody>
      </p:sp>
    </p:spTree>
    <p:extLst>
      <p:ext uri="{BB962C8B-B14F-4D97-AF65-F5344CB8AC3E}">
        <p14:creationId xmlns:p14="http://schemas.microsoft.com/office/powerpoint/2010/main" val="17394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C305392\Desktop\mlTeachings\lessons\fig\re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48"/>
          <a:stretch/>
        </p:blipFill>
        <p:spPr bwMode="auto">
          <a:xfrm>
            <a:off x="4340919" y="1212338"/>
            <a:ext cx="4320000" cy="24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10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You might already know…</a:t>
            </a:r>
          </a:p>
          <a:p>
            <a:endParaRPr lang="en-GB" dirty="0"/>
          </a:p>
          <a:p>
            <a:pPr lvl="1"/>
            <a:r>
              <a:rPr lang="en-GB" dirty="0"/>
              <a:t>Linear Regression</a:t>
            </a:r>
          </a:p>
          <a:p>
            <a:pPr lvl="2">
              <a:buClrTx/>
            </a:pPr>
            <a:r>
              <a:rPr lang="en-GB" dirty="0"/>
              <a:t>to predict a score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Logistic Regression</a:t>
            </a:r>
          </a:p>
          <a:p>
            <a:pPr lvl="2">
              <a:buClrTx/>
            </a:pPr>
            <a:r>
              <a:rPr lang="en-GB" dirty="0"/>
              <a:t>to predict a probability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models: linear and logistic regressions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0919" y="3493698"/>
            <a:ext cx="451972" cy="19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8" name="Picture 11" descr="C:\Users\C305392\Desktop\mlTeachings\lessons\fig\re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53"/>
          <a:stretch/>
        </p:blipFill>
        <p:spPr bwMode="auto">
          <a:xfrm>
            <a:off x="4340919" y="3692106"/>
            <a:ext cx="4320000" cy="22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flipH="1" flipV="1">
            <a:off x="6509462" y="3340987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 flipH="1" flipV="1">
            <a:off x="6997432" y="2977248"/>
            <a:ext cx="45720" cy="45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 conceptually simple algorithm: if you want to classify a new item, look at its </a:t>
            </a:r>
            <a:r>
              <a:rPr lang="en-US" b="1" dirty="0"/>
              <a:t>neighbors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How many neighbors?</a:t>
            </a:r>
          </a:p>
          <a:p>
            <a:pPr lvl="1">
              <a:buClrTx/>
            </a:pPr>
            <a:r>
              <a:rPr lang="en-US" dirty="0"/>
              <a:t>Obviously </a:t>
            </a:r>
            <a:r>
              <a:rPr lang="en-US" b="1" dirty="0"/>
              <a:t>K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Which neighbors are the nearest ones?</a:t>
            </a:r>
          </a:p>
          <a:p>
            <a:pPr lvl="1">
              <a:buClrTx/>
            </a:pPr>
            <a:r>
              <a:rPr lang="en-US" dirty="0"/>
              <a:t>Euclidean distance</a:t>
            </a:r>
          </a:p>
          <a:p>
            <a:pPr lvl="1">
              <a:buClrTx/>
            </a:pPr>
            <a:r>
              <a:rPr lang="en-US" dirty="0"/>
              <a:t>Chebyshev distance</a:t>
            </a:r>
          </a:p>
          <a:p>
            <a:pPr lvl="1">
              <a:buClrTx/>
            </a:pPr>
            <a:r>
              <a:rPr lang="en-US" dirty="0"/>
              <a:t>Manhattan distance</a:t>
            </a:r>
          </a:p>
          <a:p>
            <a:pPr lvl="1">
              <a:buClrTx/>
            </a:pPr>
            <a:r>
              <a:rPr lang="en-US" dirty="0"/>
              <a:t>and many more…</a:t>
            </a:r>
          </a:p>
          <a:p>
            <a:pPr marL="176213" lvl="1" indent="-176213"/>
            <a:endParaRPr lang="en-US" dirty="0"/>
          </a:p>
          <a:p>
            <a:pPr marL="176213" lvl="1" indent="-176213"/>
            <a:endParaRPr lang="en-US" dirty="0"/>
          </a:p>
          <a:p>
            <a:pPr marL="176213" lvl="1" indent="-176213"/>
            <a:r>
              <a:rPr lang="en-US" dirty="0"/>
              <a:t>What if the k nearest neighbors belong to different classes?</a:t>
            </a:r>
          </a:p>
          <a:p>
            <a:pPr lvl="1">
              <a:buClrTx/>
            </a:pPr>
            <a:r>
              <a:rPr lang="en-US" dirty="0"/>
              <a:t>Tyranny of the majority</a:t>
            </a:r>
          </a:p>
          <a:p>
            <a:pPr lvl="1">
              <a:buClrTx/>
            </a:pPr>
            <a:r>
              <a:rPr lang="en-US" dirty="0"/>
              <a:t>Weighted by distance: kernel &amp; links with non parametric models</a:t>
            </a:r>
          </a:p>
          <a:p>
            <a:pPr lvl="1">
              <a:buClrTx/>
            </a:pPr>
            <a:endParaRPr lang="en-US" dirty="0"/>
          </a:p>
          <a:p>
            <a:pPr lvl="1">
              <a:buClrTx/>
            </a:pPr>
            <a:endParaRPr lang="en-US" dirty="0"/>
          </a:p>
          <a:p>
            <a:endParaRPr lang="en-US" dirty="0"/>
          </a:p>
          <a:p>
            <a:pPr lvl="1"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94186" y="2621972"/>
            <a:ext cx="1476272" cy="147627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5044852" y="1975442"/>
            <a:ext cx="2967486" cy="2420408"/>
            <a:chOff x="2346394" y="2194719"/>
            <a:chExt cx="2967486" cy="2420408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346394" y="4615126"/>
              <a:ext cx="29674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346394" y="2194719"/>
              <a:ext cx="0" cy="24204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6442322" y="3270108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9084" y="30015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337650" y="360653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930292" y="2910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456601" y="33867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412043" y="23513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628367" y="2194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7338314" y="345184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7250895" y="400824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788141" y="400824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518314" y="244197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254028" y="2478209"/>
            <a:ext cx="556587" cy="4086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k=3</a:t>
            </a:r>
          </a:p>
        </p:txBody>
      </p:sp>
      <p:cxnSp>
        <p:nvCxnSpPr>
          <p:cNvPr id="27" name="Straight Arrow Connector 26"/>
          <p:cNvCxnSpPr>
            <a:stCxn id="28" idx="3"/>
            <a:endCxn id="29" idx="7"/>
          </p:cNvCxnSpPr>
          <p:nvPr/>
        </p:nvCxnSpPr>
        <p:spPr>
          <a:xfrm flipV="1">
            <a:off x="6548486" y="3016272"/>
            <a:ext cx="455642" cy="331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</p:cNvCxnSpPr>
          <p:nvPr/>
        </p:nvCxnSpPr>
        <p:spPr>
          <a:xfrm>
            <a:off x="6555182" y="3363847"/>
            <a:ext cx="465110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0"/>
          </p:cNvCxnSpPr>
          <p:nvPr/>
        </p:nvCxnSpPr>
        <p:spPr>
          <a:xfrm flipV="1">
            <a:off x="7020292" y="3022968"/>
            <a:ext cx="0" cy="33714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11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models: k-Nearest </a:t>
            </a:r>
            <a:r>
              <a:rPr lang="en-US" dirty="0"/>
              <a:t>Neighbors (k-NN)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82271" y="3159768"/>
            <a:ext cx="62972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682271" y="3452555"/>
            <a:ext cx="629729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682271" y="3745341"/>
            <a:ext cx="629729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9" idx="0"/>
          </p:cNvCxnSpPr>
          <p:nvPr/>
        </p:nvCxnSpPr>
        <p:spPr>
          <a:xfrm flipV="1">
            <a:off x="6555182" y="3022968"/>
            <a:ext cx="465110" cy="340879"/>
          </a:xfrm>
          <a:prstGeom prst="bentConnector2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ACFBCEE-A61F-4447-9C9B-2E8386EF916F}"/>
              </a:ext>
            </a:extLst>
          </p:cNvPr>
          <p:cNvSpPr/>
          <p:nvPr/>
        </p:nvSpPr>
        <p:spPr>
          <a:xfrm>
            <a:off x="-696997" y="363885"/>
            <a:ext cx="2833993" cy="1426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to </a:t>
            </a:r>
            <a:r>
              <a:rPr lang="en-GB" dirty="0" err="1"/>
              <a:t>knn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4857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of the most famous models: the </a:t>
            </a:r>
            <a:r>
              <a:rPr lang="en-US" b="1" dirty="0"/>
              <a:t>Support Vector Machine</a:t>
            </a:r>
            <a:r>
              <a:rPr lang="en-US" dirty="0"/>
              <a:t> (SVM)</a:t>
            </a:r>
          </a:p>
          <a:p>
            <a:endParaRPr lang="en-US" dirty="0"/>
          </a:p>
          <a:p>
            <a:pPr lvl="1"/>
            <a:r>
              <a:rPr lang="en-US" dirty="0"/>
              <a:t>Find the best </a:t>
            </a:r>
            <a:r>
              <a:rPr lang="en-US" b="1" dirty="0"/>
              <a:t>class-separating</a:t>
            </a:r>
          </a:p>
          <a:p>
            <a:pPr marL="628650" lvl="1" indent="0">
              <a:buNone/>
            </a:pPr>
            <a:r>
              <a:rPr lang="en-US" b="1" dirty="0"/>
              <a:t>hyperplane</a:t>
            </a:r>
            <a:r>
              <a:rPr lang="en-US" dirty="0"/>
              <a:t> in a d-dimensional space</a:t>
            </a:r>
          </a:p>
          <a:p>
            <a:pPr marL="1366837" lvl="2" indent="-285750"/>
            <a:r>
              <a:rPr lang="en-US" sz="1200" dirty="0"/>
              <a:t>Hard</a:t>
            </a:r>
            <a:r>
              <a:rPr lang="en-US" sz="1200" b="1" dirty="0"/>
              <a:t> </a:t>
            </a:r>
            <a:r>
              <a:rPr lang="en-US" sz="1200" dirty="0"/>
              <a:t>margin</a:t>
            </a:r>
            <a:r>
              <a:rPr lang="en-US" sz="1200" baseline="30000" dirty="0"/>
              <a:t>1</a:t>
            </a:r>
            <a:endParaRPr lang="en-US" sz="1200" dirty="0"/>
          </a:p>
          <a:p>
            <a:pPr marL="1366837" lvl="2" indent="-285750"/>
            <a:r>
              <a:rPr lang="en-US" sz="1200" b="1" dirty="0"/>
              <a:t>Soft </a:t>
            </a:r>
            <a:r>
              <a:rPr lang="en-US" sz="1200" dirty="0"/>
              <a:t>margin</a:t>
            </a:r>
          </a:p>
          <a:p>
            <a:pPr marL="628650" lvl="1" indent="0">
              <a:buNone/>
            </a:pPr>
            <a:endParaRPr lang="en-US" dirty="0"/>
          </a:p>
          <a:p>
            <a:pPr lvl="1"/>
            <a:r>
              <a:rPr lang="en-US" dirty="0"/>
              <a:t>It can be shown that equation of the</a:t>
            </a:r>
          </a:p>
          <a:p>
            <a:pPr marL="628650" lvl="1" indent="0">
              <a:buNone/>
            </a:pPr>
            <a:r>
              <a:rPr lang="en-US" dirty="0"/>
              <a:t>hyperplane is solely determined by</a:t>
            </a:r>
          </a:p>
          <a:p>
            <a:pPr marL="628650" lvl="1" indent="0">
              <a:buNone/>
            </a:pPr>
            <a:r>
              <a:rPr lang="en-US" dirty="0"/>
              <a:t>the </a:t>
            </a:r>
            <a:r>
              <a:rPr lang="en-US" b="1" dirty="0"/>
              <a:t>support vectors</a:t>
            </a:r>
            <a:r>
              <a:rPr lang="en-US" dirty="0"/>
              <a:t>, i.e. the points</a:t>
            </a:r>
          </a:p>
          <a:p>
            <a:pPr marL="628650" lvl="1" indent="0">
              <a:buNone/>
            </a:pPr>
            <a:r>
              <a:rPr lang="en-US" dirty="0"/>
              <a:t>the closest to such hyperplane</a:t>
            </a:r>
          </a:p>
          <a:p>
            <a:pPr marL="628650" lvl="1" indent="0">
              <a:buNone/>
            </a:pPr>
            <a:endParaRPr lang="en-US" dirty="0"/>
          </a:p>
          <a:p>
            <a:pPr lvl="1"/>
            <a:r>
              <a:rPr lang="en-GB" dirty="0"/>
              <a:t>If the observations are not linearly </a:t>
            </a:r>
          </a:p>
          <a:p>
            <a:pPr marL="457200" lvl="1" indent="0">
              <a:buNone/>
            </a:pPr>
            <a:r>
              <a:rPr lang="en-GB" dirty="0"/>
              <a:t>    separable in the n-dimensional space</a:t>
            </a:r>
          </a:p>
          <a:p>
            <a:pPr marL="457200" lvl="1" indent="0">
              <a:buNone/>
            </a:pPr>
            <a:r>
              <a:rPr lang="en-GB" dirty="0"/>
              <a:t>    of the features…</a:t>
            </a:r>
          </a:p>
          <a:p>
            <a:pPr lvl="2"/>
            <a:r>
              <a:rPr lang="en-GB" sz="1300" dirty="0"/>
              <a:t>Let’s try a higher dimensional space!</a:t>
            </a:r>
          </a:p>
          <a:p>
            <a:pPr lvl="2"/>
            <a:r>
              <a:rPr lang="en-GB" sz="1300" dirty="0"/>
              <a:t>Isn’t this computationally expensive?</a:t>
            </a:r>
          </a:p>
          <a:p>
            <a:pPr lvl="2"/>
            <a:r>
              <a:rPr lang="en-GB" sz="1300" dirty="0"/>
              <a:t>Not with the </a:t>
            </a:r>
            <a:r>
              <a:rPr lang="en-GB" sz="1300" b="1" dirty="0"/>
              <a:t>kernel trick</a:t>
            </a:r>
            <a:r>
              <a:rPr lang="en-GB" sz="1300" b="1" baseline="30000" dirty="0"/>
              <a:t>2</a:t>
            </a:r>
          </a:p>
          <a:p>
            <a:pPr marL="628650" lvl="1" indent="0">
              <a:buNone/>
            </a:pP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kernel</a:t>
            </a:r>
            <a:r>
              <a:rPr lang="en-US" dirty="0"/>
              <a:t> can be</a:t>
            </a:r>
          </a:p>
          <a:p>
            <a:pPr lvl="2"/>
            <a:r>
              <a:rPr lang="en-US" sz="1300" dirty="0"/>
              <a:t>Linear</a:t>
            </a:r>
          </a:p>
          <a:p>
            <a:pPr lvl="2"/>
            <a:r>
              <a:rPr lang="en-US" sz="1300" dirty="0"/>
              <a:t>Polynomial</a:t>
            </a:r>
          </a:p>
          <a:p>
            <a:pPr lvl="2"/>
            <a:r>
              <a:rPr lang="en-US" sz="1300" dirty="0"/>
              <a:t>Radial</a:t>
            </a:r>
          </a:p>
          <a:p>
            <a:pPr lvl="2"/>
            <a:r>
              <a:rPr lang="en-US" sz="1300" dirty="0"/>
              <a:t>or anything</a:t>
            </a:r>
            <a:r>
              <a:rPr lang="en-US" sz="1300" baseline="30000" dirty="0"/>
              <a:t>3</a:t>
            </a:r>
            <a:r>
              <a:rPr lang="en-US" sz="1300" dirty="0"/>
              <a:t> you want it to be!</a:t>
            </a:r>
          </a:p>
          <a:p>
            <a:pPr marL="6286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baseline="30000" dirty="0"/>
              <a:t>1</a:t>
            </a:r>
            <a:r>
              <a:rPr lang="en-GB" dirty="0"/>
              <a:t> No allowance for misclassification, this almost always results in overfitting</a:t>
            </a:r>
          </a:p>
          <a:p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https://en.wikipedia.org/wiki/Kernel_method</a:t>
            </a:r>
            <a:endParaRPr lang="en-GB" dirty="0"/>
          </a:p>
          <a:p>
            <a:r>
              <a:rPr lang="en-GB" baseline="30000" dirty="0"/>
              <a:t>3</a:t>
            </a:r>
            <a:r>
              <a:rPr lang="en-GB" dirty="0"/>
              <a:t> There are indeed some constraints, but it’s math and </a:t>
            </a:r>
            <a:r>
              <a:rPr lang="en-GB"/>
              <a:t>it’s boring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12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models: Support Vector Machine (SVM)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72384" y="1639815"/>
            <a:ext cx="360000" cy="1423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Linear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E2FA72-B57A-49AC-9A42-528C6EC5E18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191" t="5224" r="5093" b="8867"/>
          <a:stretch/>
        </p:blipFill>
        <p:spPr>
          <a:xfrm>
            <a:off x="4649640" y="3080820"/>
            <a:ext cx="1389358" cy="1389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ECC47A-146E-49C9-9F86-01A6A250D30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194" t="5228" r="5098" b="8871"/>
          <a:stretch/>
        </p:blipFill>
        <p:spPr>
          <a:xfrm>
            <a:off x="4649640" y="1656950"/>
            <a:ext cx="1389358" cy="1389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629EE4D-A97A-41BE-96B8-DCE9BDD976E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190" t="5224" r="5094" b="8867"/>
          <a:stretch/>
        </p:blipFill>
        <p:spPr>
          <a:xfrm>
            <a:off x="6073510" y="1656950"/>
            <a:ext cx="1389358" cy="138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94D057A-CD4F-4642-8147-C15BDF1D890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191" t="5224" r="5093" b="8867"/>
          <a:stretch/>
        </p:blipFill>
        <p:spPr>
          <a:xfrm>
            <a:off x="7497380" y="1656950"/>
            <a:ext cx="1389358" cy="1389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611F6D7-1F8A-47FA-9D64-F83869F934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191" t="5224" r="5093" b="8867"/>
          <a:stretch/>
        </p:blipFill>
        <p:spPr>
          <a:xfrm>
            <a:off x="6073510" y="3080820"/>
            <a:ext cx="1389358" cy="1389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2E39C05-A371-4685-9CB0-60231AE0D63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190" t="5224" r="5094" b="8867"/>
          <a:stretch/>
        </p:blipFill>
        <p:spPr>
          <a:xfrm>
            <a:off x="4649640" y="4504690"/>
            <a:ext cx="1389358" cy="138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CF271C3-DFF3-4B9E-98E2-FA87AC45389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190" t="5224" r="5094" b="8867"/>
          <a:stretch/>
        </p:blipFill>
        <p:spPr>
          <a:xfrm>
            <a:off x="6073453" y="4504690"/>
            <a:ext cx="1389358" cy="1389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43B864-7DB8-4859-A012-3CEC3CB84A0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190" t="5224" r="5094" b="8867"/>
          <a:stretch/>
        </p:blipFill>
        <p:spPr>
          <a:xfrm>
            <a:off x="7497380" y="4504690"/>
            <a:ext cx="1389358" cy="13896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079F6D9-DFB5-460A-BF4A-256B88AC74F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195" t="5219" r="5089" b="8872"/>
          <a:stretch/>
        </p:blipFill>
        <p:spPr>
          <a:xfrm>
            <a:off x="7497380" y="3080820"/>
            <a:ext cx="1389358" cy="138960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272065" y="3063685"/>
            <a:ext cx="360000" cy="1423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Polynomial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72293" y="4487555"/>
            <a:ext cx="360000" cy="1423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Radial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37ADD6-E5C9-4D86-88EE-4F78AC8286A4}"/>
              </a:ext>
            </a:extLst>
          </p:cNvPr>
          <p:cNvSpPr/>
          <p:nvPr/>
        </p:nvSpPr>
        <p:spPr>
          <a:xfrm>
            <a:off x="-696997" y="370370"/>
            <a:ext cx="2833993" cy="1426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to notebooks</a:t>
            </a:r>
          </a:p>
        </p:txBody>
      </p:sp>
    </p:spTree>
    <p:extLst>
      <p:ext uri="{BB962C8B-B14F-4D97-AF65-F5344CB8AC3E}">
        <p14:creationId xmlns:p14="http://schemas.microsoft.com/office/powerpoint/2010/main" val="30019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35C58EA-82C3-4A37-A5B7-A0C9ABA02E2B}"/>
              </a:ext>
            </a:extLst>
          </p:cNvPr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7684" y="2670923"/>
            <a:ext cx="1792800" cy="18689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6995" y="2679161"/>
            <a:ext cx="3527167" cy="3260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37DCC-5326-4E42-8216-7634F27819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4130" y="3080450"/>
            <a:ext cx="3002400" cy="28692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1C8086-36DF-4BB5-8B29-248E398F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5" y="2679161"/>
            <a:ext cx="3273413" cy="326083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* Iterative </a:t>
            </a:r>
            <a:r>
              <a:rPr lang="it-IT" dirty="0" err="1"/>
              <a:t>Dichotomizer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http://hunch.net/~coms-4771/quinlan.pdf</a:t>
            </a:r>
            <a:r>
              <a:rPr lang="it-IT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13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Another famous model: </a:t>
            </a:r>
            <a:r>
              <a:rPr lang="it-IT" b="1" dirty="0" err="1"/>
              <a:t>Decision</a:t>
            </a:r>
            <a:r>
              <a:rPr lang="it-IT" b="1" dirty="0"/>
              <a:t> </a:t>
            </a:r>
            <a:r>
              <a:rPr lang="it-IT" b="1" dirty="0" err="1"/>
              <a:t>Trees</a:t>
            </a:r>
            <a:endParaRPr lang="it-IT" b="1" dirty="0"/>
          </a:p>
          <a:p>
            <a:pPr lvl="1"/>
            <a:r>
              <a:rPr lang="en-GB" dirty="0"/>
              <a:t>Classification (or regression) models in the form of a tree structure</a:t>
            </a:r>
          </a:p>
          <a:p>
            <a:pPr lvl="1"/>
            <a:r>
              <a:rPr lang="en-GB" dirty="0"/>
              <a:t>The algorithm, </a:t>
            </a:r>
            <a:r>
              <a:rPr lang="en-GB" b="1" dirty="0"/>
              <a:t>ID3</a:t>
            </a:r>
            <a:r>
              <a:rPr lang="en-GB" dirty="0"/>
              <a:t>* iteratively breaks down a dataset into smaller subsets</a:t>
            </a:r>
          </a:p>
          <a:p>
            <a:pPr lvl="1"/>
            <a:r>
              <a:rPr lang="en-GB" dirty="0"/>
              <a:t>Each time, the split is performed on the feature that maximize the </a:t>
            </a:r>
            <a:r>
              <a:rPr lang="en-GB" b="1" dirty="0"/>
              <a:t>information gain</a:t>
            </a:r>
            <a:r>
              <a:rPr lang="en-GB" dirty="0"/>
              <a:t> (i.e. entropy reduction)</a:t>
            </a:r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models: Decision Trees and Random Forest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93B5B-D837-4A3D-965C-280EF484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54" y="3042523"/>
            <a:ext cx="2880000" cy="28974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633DCC-7822-40E1-8110-1D16DA7568BC}"/>
              </a:ext>
            </a:extLst>
          </p:cNvPr>
          <p:cNvSpPr/>
          <p:nvPr/>
        </p:nvSpPr>
        <p:spPr>
          <a:xfrm>
            <a:off x="-696997" y="363885"/>
            <a:ext cx="2833993" cy="1426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to notebooks</a:t>
            </a:r>
          </a:p>
        </p:txBody>
      </p:sp>
    </p:spTree>
    <p:extLst>
      <p:ext uri="{BB962C8B-B14F-4D97-AF65-F5344CB8AC3E}">
        <p14:creationId xmlns:p14="http://schemas.microsoft.com/office/powerpoint/2010/main" val="19168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14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it-IT" dirty="0"/>
              <a:t>Using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famous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: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endParaRPr lang="it-IT" b="1" dirty="0"/>
          </a:p>
          <a:p>
            <a:endParaRPr lang="it-IT" b="1" dirty="0"/>
          </a:p>
          <a:p>
            <a:pPr lvl="1"/>
            <a:r>
              <a:rPr lang="en-GB" dirty="0"/>
              <a:t>The algorithm builds multiple decision trees on a random subset of features and weights the predicted outcomes together to get a more accurate and stable prediction. </a:t>
            </a:r>
            <a:endParaRPr lang="it-IT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models: Decision Trees and Random Forest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F50B5-6C3F-4B8C-A9A9-ACBF983D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06" y="2524237"/>
            <a:ext cx="3393989" cy="33498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C6C338-4FAC-4B6D-956F-CF671AD6F6C4}"/>
              </a:ext>
            </a:extLst>
          </p:cNvPr>
          <p:cNvSpPr/>
          <p:nvPr/>
        </p:nvSpPr>
        <p:spPr>
          <a:xfrm>
            <a:off x="-696997" y="370370"/>
            <a:ext cx="2833993" cy="1426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to notebooks</a:t>
            </a:r>
          </a:p>
        </p:txBody>
      </p:sp>
    </p:spTree>
    <p:extLst>
      <p:ext uri="{BB962C8B-B14F-4D97-AF65-F5344CB8AC3E}">
        <p14:creationId xmlns:p14="http://schemas.microsoft.com/office/powerpoint/2010/main" val="35534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305392\Desktop\mlTeachings\lessons\fig\plot_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" y="1434516"/>
            <a:ext cx="8683200" cy="43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15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Learning: model </a:t>
            </a:r>
            <a:r>
              <a:rPr lang="en-GB" dirty="0"/>
              <a:t>comparison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234728" y="5776116"/>
            <a:ext cx="3374521" cy="327765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176213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7063" marR="0" indent="-1698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79500" marR="0" indent="-165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522413" marR="0" indent="-1508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973263" marR="0" indent="-1444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809" indent="-171438" algn="l" defTabSz="68574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dirty="0"/>
              <a:t>…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the best model?</a:t>
            </a:r>
          </a:p>
        </p:txBody>
      </p:sp>
    </p:spTree>
    <p:extLst>
      <p:ext uri="{BB962C8B-B14F-4D97-AF65-F5344CB8AC3E}">
        <p14:creationId xmlns:p14="http://schemas.microsoft.com/office/powerpoint/2010/main" val="18583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https://www.autodeskresearch.com/publications/samestats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16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the best model?</a:t>
            </a:r>
          </a:p>
          <a:p>
            <a:endParaRPr lang="it-IT" dirty="0"/>
          </a:p>
          <a:p>
            <a:pPr marL="628650" lvl="2" indent="-176213"/>
            <a:r>
              <a:rPr lang="it-IT" b="1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recommended</a:t>
            </a:r>
            <a:r>
              <a:rPr lang="it-IT" dirty="0"/>
              <a:t>…</a:t>
            </a:r>
          </a:p>
          <a:p>
            <a:pPr marL="452437" lvl="2" indent="0">
              <a:buNone/>
            </a:pPr>
            <a:r>
              <a:rPr lang="it-IT" dirty="0"/>
              <a:t>		…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data!</a:t>
            </a:r>
          </a:p>
          <a:p>
            <a:pPr marL="631825" lvl="2" indent="0" defTabSz="630238">
              <a:buNone/>
            </a:pPr>
            <a:r>
              <a:rPr lang="it-IT" dirty="0"/>
              <a:t>(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time, </a:t>
            </a:r>
            <a:r>
              <a:rPr lang="it-IT" dirty="0" err="1"/>
              <a:t>though</a:t>
            </a:r>
            <a:r>
              <a:rPr lang="it-IT" dirty="0"/>
              <a:t>!)</a:t>
            </a:r>
          </a:p>
          <a:p>
            <a:endParaRPr lang="it-IT" dirty="0"/>
          </a:p>
          <a:p>
            <a:endParaRPr lang="it-IT" dirty="0"/>
          </a:p>
          <a:p>
            <a:pPr lvl="1"/>
            <a:r>
              <a:rPr lang="it-IT" dirty="0"/>
              <a:t>p-values</a:t>
            </a:r>
          </a:p>
          <a:p>
            <a:pPr lvl="1"/>
            <a:r>
              <a:rPr lang="it-IT" dirty="0" err="1"/>
              <a:t>stepwise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selection</a:t>
            </a:r>
          </a:p>
          <a:p>
            <a:pPr lvl="1"/>
            <a:r>
              <a:rPr lang="it-IT" dirty="0"/>
              <a:t>AIC</a:t>
            </a:r>
          </a:p>
          <a:p>
            <a:pPr lvl="1"/>
            <a:r>
              <a:rPr lang="it-IT" dirty="0"/>
              <a:t>BIC</a:t>
            </a:r>
          </a:p>
          <a:p>
            <a:pPr lvl="1"/>
            <a:r>
              <a:rPr lang="it-IT" dirty="0"/>
              <a:t>…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/>
              <a:t>and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overfitting</a:t>
            </a:r>
            <a:r>
              <a:rPr lang="it-IT" dirty="0"/>
              <a:t>?</a:t>
            </a:r>
          </a:p>
          <a:p>
            <a:pPr marL="457200" lvl="1" indent="0">
              <a:buNone/>
            </a:pPr>
            <a:r>
              <a:rPr lang="it-IT" dirty="0"/>
              <a:t>														…</a:t>
            </a:r>
            <a:r>
              <a:rPr lang="it-IT" dirty="0" err="1"/>
              <a:t>tune</a:t>
            </a:r>
            <a:r>
              <a:rPr lang="it-IT" dirty="0"/>
              <a:t> in </a:t>
            </a:r>
            <a:r>
              <a:rPr lang="it-IT" dirty="0" err="1"/>
              <a:t>next</a:t>
            </a:r>
            <a:r>
              <a:rPr lang="it-IT" dirty="0"/>
              <a:t> time!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Learning: model evaluation and selection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09820" y="3778753"/>
            <a:ext cx="1010615" cy="497191"/>
          </a:xfrm>
          <a:prstGeom prst="rightArrow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5566388" y="3858071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ct val="20000"/>
              </a:spcBef>
              <a:spcAft>
                <a:spcPts val="0"/>
              </a:spcAft>
              <a:buClr>
                <a:srgbClr val="E1061C"/>
              </a:buClr>
            </a:pPr>
            <a:r>
              <a:rPr lang="it-IT" sz="1600" b="1" dirty="0">
                <a:latin typeface="+mn-lt"/>
                <a:cs typeface="Arial" panose="020B0604020202020204" pitchFamily="34" charset="0"/>
              </a:rPr>
              <a:t>focus on the task</a:t>
            </a:r>
          </a:p>
        </p:txBody>
      </p:sp>
      <p:sp>
        <p:nvSpPr>
          <p:cNvPr id="10" name="Minus 9"/>
          <p:cNvSpPr/>
          <p:nvPr/>
        </p:nvSpPr>
        <p:spPr>
          <a:xfrm rot="2001752">
            <a:off x="248186" y="3272339"/>
            <a:ext cx="3537941" cy="151001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sp>
        <p:nvSpPr>
          <p:cNvPr id="14" name="Minus 13"/>
          <p:cNvSpPr/>
          <p:nvPr/>
        </p:nvSpPr>
        <p:spPr>
          <a:xfrm rot="19598248" flipV="1">
            <a:off x="248185" y="3272339"/>
            <a:ext cx="3537941" cy="151001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77" y="1518978"/>
            <a:ext cx="3415821" cy="13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/>
      <p:bldP spid="1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2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Machine Learning?</a:t>
            </a:r>
          </a:p>
        </p:txBody>
      </p:sp>
      <p:sp>
        <p:nvSpPr>
          <p:cNvPr id="8" name="AutoShape 2" descr="data:image/png;base64,iVBORw0KGgoAAAANSUhEUgAAATkAAAChCAMAAACLfThZAAABCFBMVEX///8BoNiTnKi0ucDF2t/3+PlDVmwAn9jq7O5IWW9SYnbn6evx8/Tc3+JXZ3nA3v/N0daZoqzGytCrsrq/xMoAmtZ5hZLY3OA2TGWCjJlxfo5jcYKNlqJUY3emqbBebX4WeKNUXW50h5URi7vy+P/V6f91fYqf0+w/st8kptpseIh6wuV+iZbk8fkvR2CHm6fp8/7E5vS33fFpuuHX6v4jQVu73P/U6f7Q6vYiWHgiY4bh7/4AldQab5fI4v4kXH0Al8xUhJ1Qn8Qbd6I8cpFvq8oAK011wuUWg7OlxNS63OuAlbCv0e6dscYXNlQuU28AidB/o7iNyvJjuui90tiGz+siSmg4V296andKAAAePUlEQVR4nO1diV/bSJaWpS5ZN7rQbQsaQ4LauOkEyEEg7PbOhp2daXa3h87//59sHTqqpJIs2+SYab4f2Njo/PRevaNeVQnCJgC2s0xiL9xopx2xqP9YDG32XQM4q8Jzbd/RVOlbX8s/FcJVZpR/mmluDG77DAr2pQ1fgUI+zeVn6kZCvzTh6zxSNdFHnz3tG1/QPw1y1LTZqiG4Uu6gLwLnG1/RPwlcC70mUNyUzIgA/NtYPevrGBQueo0UwY2KpYqYE+JnAzsGK0yWHFqqKaiXWNrs4tte0vcJQ9cZXTSxsgpJksDXIsYflKi1iwK+zsV9v1CcmQyhOUr9lZ2Qt988+Fo6JMaq2SWMVVmV5VT6M5MHxJUTQgKA6URZ9WWlmT5U1nlA/m6Y01NN0tE39jL68zZ+hhrXcgMytRQ7vfTeTEvWolgn31Xa6q4ausxZ/FUu8/uDgYVG8ZzMQfxIUdncoXfgyXkSK8tAtdBGfil77sqkjxAEX/WCvxvkc/hir8Qi9lYo2pqn5Psl5ErMbcWMQllXfBk6dgWOJQSlJE60EpJDyb1vcN3fHH4uoAbMFLRMCGX0TU40EX0QLUub5VY+0ywodKZMdkkwUWCWmX6EuIa7K7xD/4tDQ2IjxUK8DCxbRfoalgR1gi2LiFzZ2vkF2RFB/BPGZUSOHC+APLiRhkXIIjoIZNZqVs2ZQ2jykJa75DtF/mIXCFx/DDZIvV6A86e4MAm7IXMRh1dqjpkTy2ZLj+bUHSRVAEE2EgK0FQluocP3xdTViOIRyLP1RyI4Pj8HF+B69wsTsVy5y9RG2csUPzqpcjNAqtnEYTGkVa2QMnFREpy8k0Hz4YvAkIW3Z8JbcPZ2aCt/LHO3+HVxjXL2u/nwGW67QORBtXNEC5PiNl6Ga8mB42TFKmj8kFK+/Bl88cpNl+5OVzEAIxJOT9/+z6vXH4a2kkYxB5o+jr3Fxfmbnbo5iMwJYjzzddmOupdhuN5cYiSqlDkh9QQ7Kv/+sjL3VvhlcfbL0FZjZO58cbu4reQMv1/sQp1XnrJQV6skI+2aOOyekXZOz2Q1kuWE2Ntd2rnF4njR3+4Y8ph2LhXXnuac05N2frz9ZZtEzOxCC5bWJZEczRzaA5oTeD+J6uFYwy1UqKj6DrYVHAsAQPJ6/m3IY0xrtl7mLnhf7tIvifw5kFi4nXKtBNIRqq1rbxGJ/Lk4CXUTQ/cud/LnLoi4LRbgesHzFoxRD2V9O3fL/fZ8BwfFh36FqMLHJknwRYPylPutLZLWLsFcmOdWhTwVlGjLNDtoVOj6GnoLi65gGFHnKw4a5q4BdDs4yt8jXLu4J6kj2FkNW/DS1gZuO6BXVi2/c9u49XZxfc5ydd65QQ5zoOtONMzdLi4uGkNQY6Al3RqGzNy31JEfd9nexW7lSjobULhaHB8vrnj/Oe/SBB3V9j23mTPmuSqrJy0vaJxX8tTg5+cadJmD1FH5OW0wP3eOWmFua8JvndvWrsWcF90c3U3u7t/lOv31t2EOtnORiPUvpHLCDTjMCXqq4pwwcIPI7/57DK65xq5DMstc9u5uMplM4c+9TMv9t2JOUJwc+maR5fDcMh5zuB8ikqOo2DqX3tNkt1WYYc57N5kQ5iaTI7pa45sxBwEMoyeO4zMHYfTuMgYjPSmaOSO6w8y9xNTdUGxVzJnD2P5qt0Ivc08F6Mn1/5NmzrvBEvfy7T5+p2xZyZx5meYD+LLdxXpHjDjMPe3D23uz1++Q0sylR5Cw/Q+Pwv4+krqPTbBcMqd/y6KhYN7+psucSd1NaI9D/xnPb4UF38NHoJlT7ybT0zP85wtI3U3jTn0PzJkdz7PL3JLyAK00KdYiKX5jzgEDFrs2Rou969uBiJ9lDirpK6jfL6G+3r9rHvL3wFzVwdWgw5wSURptjcqSgOb+jXn08P7m5v0fh9WJFscUcaYX57M09qoGgWbOwsw9wsNB8/pr4cm1JO/EnPRbFK1oRNHlNoG4m7e/aDM3p10ASxdGoKkO8OUbYiAnRy1vFgLMVVX0QzP0RVUlgk0zlx2gdu7sp9OzT9PJZ53yRcYw5zudhojA0yIbuhY1QChr67NWHMitqLQdt4KIvuENmXMeSt6QU3Yfsc2fv8LFBAA7O3qMfWyaufBhOp2cnk6nU+iXyIrg19HLEHOhTW4oCXqSB3MvjOgI1F+5o7PzDKSWuoateF5njroZc97DhMYR8xCWKDHoB2oURWrgo7huiYpeqC1Ofi39YPg7mrnZTBMMxRASvydhNZ8LitWIR6bqX8WzRszZ3NiDRsmcubpjmJvcHzbb5DHKNxQ+OpbiJ6hoI261HMbhQbXnHQwhxjFnuZZQyLKQSIS5kAYyVHOkxSKK5lx4ZvS4vhZzYLWCT0xJAoxYkIIaVWqvZO7kHsnLfglEwPs6ektiAaRp4ymaaQqEuOW8KtZ7zP30PhrFXDBbCpYPmfPVijnA+AKpVzIn+JEURKlPSrN2YC6MEy46mTgkcxYyRcDFfptrC6Zbe3FVMogwZ/6BbvrFGcFbpHZ3ldB5qWDIrEVzIDlpu1X3DqFl/hidhKpB9dvwmDNDXbC8vM1cF4Q5wf/NgWbWo4+3BexI4vqzbtCOYBBzYG1MQZib4+jp5esSOPp8IPsqKwXeZmsvbwZ37LSjputDHQMqgG2iByUExWA+hzlVK4SZy2UONnslUNUpYc7D5iokT2975vJen19rWd5NLMQJip4m+7S2Tm6IusZzwekWkwVO3aPbOSJi7lJMilxOdCchdoRhTnMhcz6XOU1WSyCiEHMgKB1TUKTGLsypvXzELctbMafoXJRBOWFuhj3ZTy8IHrHMHeAHrqy4YwbASgE9fRyGSur5VpIQX84z0gVQM4eyOJrfyxwLyJwpNyZ8HoVfhLllD3NJ9PlzpLZRZUoJcxqJAV4RvKCYk2LB4Tmf8MueoQSYuQyXMPvLqpK5Zi6Xlxsw5/kRnZ2H3t12/hzC5swhTTzsbO0zzOU8bcWNW+LyT6nLgovts9Pum15CkpBtRW4dPImGda1mTvOT8cx5cmTTKqOEqrxVDIEAb+OUg8mLYeaAIDVATaXEMIejp2l9NCxzJFUUKQrfwVd1A3f/2u2+aY9iLqaZA04mbcacr2oaoynaTN26ChUyN51MO9gfYO7m4AA22k4Dv8Oc+xHnOsAC4wwzR7IHK9AzSqWwBX5Dp/cyJ2fLzZh7UmDmKJQfpv3MFbEDI2qQNfqE2ieWOUDSRBVwM4edWSD3ZZ4Dt4c5UyNH7zKnwkNpUMexbUVeiVsy1xd9PSnazJ2uZa70/t0GuIyWYU6Q3rPB1+SuDFyjbn84QdInc2iMkAst6qXRaueIzGWQuQwyl0HmsplQZDD6ykaVC+wIxBwRCqykr1+uZw77ecCaVdCQS9lizm0xN/1Yhggrw5xxL8QKhYjbTRSiatE8V6M4tGD4QUap1e2ck3nl71yYZ9ArxL9fo4NMNUFJ3OtPj4+fHvdHMicoDZCotJjLDljmPlaBp2aClcABkIHZzhcShPhr2xTEVArk1feQE4bI5Msoevj8+T20EqePn6pAaYy2tsB6JULKpEqO/qhtv+iVo0JbgM2Ux5cUky5/Ucqqb8ScIne8yjpg+NKDD3I874FrBeIDVNbHFy9+GWEh0kDkoGCYMyJ4nIPo4/3d3d3RwQMV4oUabrQ6SN2qUp7AjXNVluVIVmXGFtMRv9EPci1fbHyzjfUArMKldHKP1PXlY2UtBphzJS5Kcghz9sfJ0bvC9DNLVVOHLaE1BbUbK9taPToDw4xcE3qqyG1lu53LkZGNtvb14OqiFkVq/GXmX/Gw5OuW4IvSDfHqJuuZG0aVK7k57CnFlgoh7ASuBowgU/p8Zp++laNxG+Y+kVL2qjdyQaqMjThCg9sUSU31AdHcVipdrAdgZQdSjDKRd03jtCNz6aXTW06h+oKnsldsQE/et5ivvCjhiktJWc0cmD7iSvSrsgv8xSl+M8Xq/N6lPIDI2q7MSJuj47tWhnsNbuTDh4P1zGUpRFPJWaH0Oghz3kAez7zUIS80Lahbxeyk5ySVlwErI5CauVf7k19eCsLF1e2LR1SNeLrfGk5htEp6WThxam1TbQ+CSNM0K9UiGIseHEJX87Ds6htg7uT+6OgwbJfAOKxtHYILnWI7iityzWVkC/qKo9zuTOtIxLyxrRgvYQsDydrb2zvdXyyurqbT1/XdwU09ZQ1zkpD8tkVbaGo56ZnX5M9Hn5FvH1pzGXUADMWtJOIHDdC3/njmBB8NEvVULfMkL8PdrS6POAg7bQ1JE1RymxVzuGRnenoOmfu//dfHe7e/T/fPyk2R4zgz1zCXqHF/crcXoEpWSZpVyDK6BRg7A+nw3dEQc9DVOARgpmolVOSsSRswB81oDA2AKYmZKEHRU5Zyr3abCePD2GUAUjFH/M/pT5C5vcnv8OUKfqhvD170GuY86NdvMTimGjkNg2ldE1dmIhek/bHzP/63NyecQAfUAnXcatsuuu1K5sCokBE40bK6XqitgxUKjEhUBrhk7my/TClcQdJ+Ry97r/eni+ZS1jGHb2hz5rzqimVDUaWVKOh2ZfPCQG7X/LMxRJUrKVaXlxqUncISSc37SqzL30VHFLMeYwGkItKKBMYTUtqtL6drxTJKX+2qeSuZA2Xv2tkCNRqk7Tg7K4/3BZmrR5I4luXl9+8C2oeyf2s1Pa2I38OYa4HkMx4x9Wl+af38849y0OOgAN22RbHy0Chc7x1TxWJiZppVd7PmlccaE7d+QeaEuAhJWlmaFz8+Pv4cZZSfFbd0iMec2im1oTH7+QeEHwfuEtHWmbTtdoF+KuTabGZZeY6coaSqT9meOfuy3d2x1SBA8bdLiFUUpfhwsPlp+ouVFSsrrVwJgjt4/fPiB4Kkvx1DBgUVmZi0Z3Bxe73XfJrRDydgmAtxuh3qhhECqq8Yxmz4brjMpZ7c0oFtmJNkBwqOlEVqAY/mh6biF818Lhl7wzVzUu3EqYMd1+o/Sub+0b5W+qihcnJSRH8wYf01PayOYS5hmFOT5XIZQx/ajJW0qYOwvXIsL4c5UxaSVgO+BXM6mQnCkB01gabR813b1/VULRs4hc001jFEFT/kGj+hVsKIfqjQ7vSuL8B1DuWHm4Oj6VTtJXeAOQ3/q6/7jsuc6HTqBrexrSRr5sdC5kVI5qCgAxQMldSxQteNW93BMTmmVjP3I7cn1Yj+eI9Iw3jobTDHMIe0lapa0rFEcJmTdQG0sgnbM+emQuDRKZ7K9rMtXZe54V7etcwJ1l3VxXP062Vv5D2GOaitVlohd/u1FXvSMdtTuL22CklUiP/xU43Xk3c8oauYw24HMqxSjJjTOcN3MVHrmYvvK+Z+PQnXa6vu766tGSLNZlOrW1oI7HiJJw90Z+vkqDw0W2Fd9Rq+v7mRRdTPihpHwY6zDrAWr2dOevf+11LmBoZ+DDHnohHLsj7etkKufwECmx/c3itZrd7ft/r4eELXrY7YsZ0TTEeqnhhjfRe3V1QNe8Oc22YuxpYqNUbbVkUWTvdPUa84ha084RR6wm6wVFulqZOjsnBEoZ4OmysBRVrMdmznIFZlU/dA+ze312CvcUtq5kypzdwwOMy5gfBh+mExZ0zfttEX9Ek052OLuYOoND9ZU7BSR/wP795BEYFagXNy/qqbaSV1m2OYK0rbekNvcXsu8JjrytwwOMxB2/Di9FGwmYBv24jfLgTHOWT6+Sf3h5Xdplq6up3z0Vg+oMmqjJgDnOQ+3nsUc/OyobunxXexd0UNieXKnHkZrEFidpizqzkzlJVGsbVtlim0hFiUGeLuqMx205XXir4gffPdtdV9T5i764T9NWrmFJu6S9tdB6PFnLGU7dIMA9XVktqp24I5ktmMZSv9lSlkuqGagWZKk1bEn+a5hpgLRacDrOKjmFOi8pz9k1I0Mudtdpcsc94qqyeXgl8LzmUVom9jIUxVS4rCkv/tJQNqej7QJDK6ET/2hE2PA3zwPuaYUXOHpYl433v5fJkbAZo5Ww5SG5dFYQSuYOaxTDyI7SZM0mU/DFtdmzqlOdR8cz3M9aKPuds3exR1S+QN79/df1z2ZQ/4MrcAwmLNaO2GOSNRbcRWWLnAooT+Dq0C3fqWU01xHHC6TMtsbFhtIZpyb2whFA7Irlzmbm+FxVVzy9LN9OBBtuK5KBd8hW1kLqTu8vbN4kq4GpybpGEOFzPAXaGLDnRdB4KUkHIVnDZ5Quao0kCqwLJizqhLmHAJjS9rHWBB7WFusXd++6b5GD68ryKvee0On19QjjFf5kC/zIFybgWKOVRSEYiqamnyLLdkNZdlB91Z/LTM+RRzVNE7J+LfKoZYXL2hN7uM0QAVHKRXZW/Xtxe8zCYjc/0Ae7fEG2wxt1RNL/r7316env7t79pS19B3uzDHWQqCDqqcJq3wVMyxMxDChlS3ojxwEhVUPY5sNr1mLpyPusvrY/QjdJhDu3onR6cvft9PHUC0dRfmDDXHo9+WDXKKEKrrsIc5Ny06wA3xKK8EjY8oO6PFDDkL+N75MmeMkznUHOD2r62t2JJOXwlnuIAi3JW50qe8LJqxcgU1do2KjdOoA6RdSt8sCOOYc7zK4Oly3UF4fs1r50Jn3F2el2PeKeZQBRAueAT7f62Yy1HJ7k7MYQQ9iUWt8Vi6QdbwyJ+RMpeFpREyIqaFrdHInLm1P+dES5V0wk9eCG8/oPoJM1KDCFdc7cZc2FMHzy96LrFlO8eeOFUqx0c1+COlN5W5CrQnrEvlUV6/Fl7skz8VnzQOO04dyp84EgwOLBhmTrfGMAeDlPLp6CtB4K2/8xQy1+DFRHj5mt1uR+Y87viObv87jRZzEhuBOfLPFawl/NzTHkTGMgPAMH1kKArOTTQyB8PhIOMFew1oK8ZlbvHh1YfW5LE7MgcueR683Z4/kgHLnBJ1Q386C3CpcSu9YDgZRHKk4Qod3nQZjczBP5bB4Em0ldjcBr+n+uX09Al6qmnEvKFjwzagxdyaAg7ZTi1OvyvyGOtZIW1O2XrNnC02ffw98MR5VNfZ8pl79eGxtRNk7nqXCda5NmLeM2UKAWYuJgFXvJa5ZJlHnI4ah6bfiLLMmbMLetbMAb1yynpha7FcT3DZU5EzOWt9AZk73mlyTp5AtKsPWWDmNBvFsKG2ljnXMc2OSOmFyvS4W3PJm4tawfPn7GwtcyBzK3e6l7nOtOw7T8stcUaypYMltIQ5fGPKeuYEocnyVHBWEjtJZPmoREo4G5lT1jKHsI65DiBzt/wJLUcCcFwCbbCSn8NcM3ZzyRnQ0GYuRrLFnKNqWKlKlI7M2ez40Da2YW7HBblisRNFyYOPmMMc1c/PsdUt5shU4owYVW4QpQBqW+bM5iQ8PWuYgxdUjGPuYrdJiOcaO9dLECTBek94B221MT2sJ1L2RxhNv0QtD3a8mbaScV+jmNvetuL5L52WX+JKirApcz1TcuBEbIs5IFn4o8v4jLNSTZddJwkYhDnQew7cQJTMhTGaxDZxv0y1aw08/WWbudl/+lzm6gYMM5eTzLpFmLN6hwnheWko5hw5CfECFCYTrFYLL4Td8cOVzElR30nwM8DMKYmMmgvgW9pgGISw+5IXbebMEPCYC+Rq6BFmruyHABtqaxHoZWURWydcjzTo1oNWMrcGmDm9bgJ8uZsda2GX8YhY5uazExbByUk3eQFFxK9WQuTEECj7xNNVhdVWMiKEFOoxHNVzcniddIK9rJjTBZ1zEgXQ2loDrMUGRHWAc9fzm6MOulO6hIVQDRtnew0Jc3NJkrpdOqoZs9pK5JtUT7LudiWBRifBVcsc0IA1Vzsnic1GW78a8Dox89bYezQsqMWcoStQ4EILGwLFW9IGob1OBwcNc2W5KHbIPLayqNLHdiE0NsUb2VY+bndaTqiNYz5z0zZzsTxTTwRzNcMP2cqpJz7TNtHWcv0/3BHKGlevqp6yO/XbYCtt5RzlqTGGOZ/WVhaVtnpSV5HklrbqszIuR4UY7Lp1TbokagUwtcwBFWhO5yTqSG19WpnDGGSOrP4BmbOLnnznBrbVW7nzRl0B06LVVTNCp1QKjNPWNWO/v7bMARwTQ+aMlR1zs3aEOR16KHbYhg1M1PCXzPnQMJiEZzyPRM64BbWp1VsDPpt2zhZCvXsS3UUTXwZREcC3JQyA+Dn8ry1zZCEM1D9ppxn3sRHmPF/y0w5yU6S0FYfzhCAsb+x40GZsYXuS7UrmQAoKL++cZGX5Nhk2Cl8sz3aTnHehT0/cGm3dK7W1F+O1FZfSllO2oO5Kj5kDrl5ssZyhocYa28qWsOL82JI34KyRuYvb68XtU4jgOAuBCkP29q6OO++EORMaOc58p0ZIaSuec6B0YhA7bCJAb55Aa1YE0GirbXbOwUooZk7nPcyaqetbVAR/vsfZZkOMlTnE1N5x550wh9YSSzpFu4XpoDspKSIrmpbZo5UhOEyMShkMdl22xrYmIJA6J5GZ8BMzN7z4GpK2c1zPvSuGLUTdzg0zN4hKuPBCd2Vsn/iixabymq5DnckXr7GtyVjmqgdT1o7u7a6um2hrL3NIW3nlzrgwtGIOx6shaZfcy3bPJJWwS2k2mnbOFVyzfQbbGsWcm8hRubrlAnP2pn+tj9EYy1wPhrQ10WltLScyIGMu0m5k3xgGdr3A2rYGYNnR1uUYbTVSyzUE4OdoKmFI3cVib4dFNs+rJQc3Zq5KNJD3TbJMuIsS5ZgMtWv+6APRa7Gvsa0jtBXIlTiX9aG3V9s3cufHi8U1WWhytLaiyS2gY4ynQ/+Epr6A76/bzOmhQndK2LS2wtuUsBuhR7z+cbkxqRn9/24751MdHyO0lSqzdLA0g+37vMrFdC+Qsd60nXuLJgt5XU4a0mHOlsJl0xGme4y2QsoADD99/tQ4VEmaSd17V+ZADMTqFBlHW1sFRfTBhP7JZcahsiu3i2Phv5+UOR4ox20J9Sa+5Oexac+Y7j8ftq0n//ULhRx9+ivLXOl8+3iWMWf7lWjB+fV13VuGtH4jbX1DtJUwh99bzJm27tUzl3iKizSQYk5ZAbudDKkQUrkYagpJTjsngWZ2lPxon8JH/IlNaWN3Byo4zqkMFxsNYdFZ6HRjC4FmWQb1e1tbfTOr55LMdDT/EhMsZFl7GZ4a9BymIRVTdWQOiMCpTuEcHqG1PKbkd4qYm94h5vR69k20Gq1jeQYeeBGuyJebr6vXXS58a68E8JjjgWbOWPVX+1DJE3qo4LBtDY4m+6/Ap/1XC/SbHr06e42ZM7VyOCTAGWhHSHFOQYrx19xJPwfBWWd9U9uK32F7dzY9PYU2tsVc6OrzGo7it7QV2r3+RBk1FROgNuu2c3PgVafwrKPpKbwY+PsW/p78O2qICXPV1tg7BHiRoTpZ3yl1WYtF97q3jSH4FiL0TaokUOloqzSgJn5TG2E0E5lwbKsDvOoMc+sITeH3WP4WR2+Fn1rMCRG1+E5pPHgVe8PgFFI8LXM8MO3cwHqwVI6D7sdeY1tRO3cKrwUtE3b6EUrg/l3DHEDDmf26a9dQ57qJ1GBz5jjYXlt5njAPNHO8kuAazVwsVCjW9LdycXI0neLp6PDL56PpPs2cqVpaaFvlJDZ2lOfWDJvYr8lcB3gpgz7mqlw3lZ/DGCzNa2ilesP7+/gNeHwz/csjRDnnyqP2F/SGLompvggtNXZidVaf/NsyR9DDXEDS3jkbQ6yp5mgmd6ASJ/21TLaVpgVb5FDUMUSprbqiA6Aohj0X57ZRDyb9ptpavvdrq0EKT1jmBgtpGx2lntVwXYlR9MSthLlQ1uTQRiNK0eoCpJsRneTrMrdpZrNQNU1u1zLNh6IfUPu/lGgO1s/5atTH3GD7+30zV4NmLhy3TsGscSTW1Kb3ZZkAmWoIFRq0Ku++vrZekbi11tatmBO0MWVroOUvDzDXp63lqSM1gtrKrIWAruY7thA0GOaGp5oswVau78BcH1rMUc9JlEevaPWVmROCERfW7vcbYI4tVMfMmesfDsOcrcn1lKtZoijJyFVhRlSBxQNlHesLcoXWSBJ5vb6GrVE7A8yFzIST2CspBuKUai/qkszIBn5Z2o37Lg2ZvxZGGyfvDzpo7Zpm/bt760/jaMzHeP0eWcp+tgYuwCpn08PQHMmzorXHh5fd/IlXXi29JTwXN5B5y690wR8i2NpkaP8Rp9h0j00ugPmfs2Zj3v45EtFK6ZdQU+PNk3d/ToRo+YW6t20ZrZ6JGwtfXlHDpr7cAkT/ggDPZD3jGc94xjOe8YxnPOMZz3jGM57xjGc84xnPeMYznjEO/w/SFzweAE7nD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9" name="AutoShape 4" descr="data:image/png;base64,iVBORw0KGgoAAAANSUhEUgAAATkAAAChCAMAAACLfThZAAABCFBMVEX///8BoNiTnKi0ucDF2t/3+PlDVmwAn9jq7O5IWW9SYnbn6evx8/Tc3+JXZ3nA3v/N0daZoqzGytCrsrq/xMoAmtZ5hZLY3OA2TGWCjJlxfo5jcYKNlqJUY3emqbBebX4WeKNUXW50h5URi7vy+P/V6f91fYqf0+w/st8kptpseIh6wuV+iZbk8fkvR2CHm6fp8/7E5vS33fFpuuHX6v4jQVu73P/U6f7Q6vYiWHgiY4bh7/4AldQab5fI4v4kXH0Al8xUhJ1Qn8Qbd6I8cpFvq8oAK011wuUWg7OlxNS63OuAlbCv0e6dscYXNlQuU28AidB/o7iNyvJjuui90tiGz+siSmg4V296andKAAAePUlEQVR4nO1diV/bSJaWpS5ZN7rQbQsaQ4LauOkEyEEg7PbOhp2daXa3h87//59sHTqqpJIs2+SYab4f2Njo/PRevaNeVQnCJgC2s0xiL9xopx2xqP9YDG32XQM4q8Jzbd/RVOlbX8s/FcJVZpR/mmluDG77DAr2pQ1fgUI+zeVn6kZCvzTh6zxSNdFHnz3tG1/QPw1y1LTZqiG4Uu6gLwLnG1/RPwlcC70mUNyUzIgA/NtYPevrGBQueo0UwY2KpYqYE+JnAzsGK0yWHFqqKaiXWNrs4tte0vcJQ9cZXTSxsgpJksDXIsYflKi1iwK+zsV9v1CcmQyhOUr9lZ2Qt988+Fo6JMaq2SWMVVmV5VT6M5MHxJUTQgKA6URZ9WWlmT5U1nlA/m6Y01NN0tE39jL68zZ+hhrXcgMytRQ7vfTeTEvWolgn31Xa6q4ausxZ/FUu8/uDgYVG8ZzMQfxIUdncoXfgyXkSK8tAtdBGfil77sqkjxAEX/WCvxvkc/hir8Qi9lYo2pqn5Psl5ErMbcWMQllXfBk6dgWOJQSlJE60EpJDyb1vcN3fHH4uoAbMFLRMCGX0TU40EX0QLUub5VY+0ywodKZMdkkwUWCWmX6EuIa7K7xD/4tDQ2IjxUK8DCxbRfoalgR1gi2LiFzZ2vkF2RFB/BPGZUSOHC+APLiRhkXIIjoIZNZqVs2ZQ2jykJa75DtF/mIXCFx/DDZIvV6A86e4MAm7IXMRh1dqjpkTy2ZLj+bUHSRVAEE2EgK0FQluocP3xdTViOIRyLP1RyI4Pj8HF+B69wsTsVy5y9RG2csUPzqpcjNAqtnEYTGkVa2QMnFREpy8k0Hz4YvAkIW3Z8JbcPZ2aCt/LHO3+HVxjXL2u/nwGW67QORBtXNEC5PiNl6Ga8mB42TFKmj8kFK+/Bl88cpNl+5OVzEAIxJOT9/+z6vXH4a2kkYxB5o+jr3Fxfmbnbo5iMwJYjzzddmOupdhuN5cYiSqlDkh9QQ7Kv/+sjL3VvhlcfbL0FZjZO58cbu4reQMv1/sQp1XnrJQV6skI+2aOOyekXZOz2Q1kuWE2Ntd2rnF4njR3+4Y8ph2LhXXnuac05N2frz9ZZtEzOxCC5bWJZEczRzaA5oTeD+J6uFYwy1UqKj6DrYVHAsAQPJ6/m3IY0xrtl7mLnhf7tIvifw5kFi4nXKtBNIRqq1rbxGJ/Lk4CXUTQ/cud/LnLoi4LRbgesHzFoxRD2V9O3fL/fZ8BwfFh36FqMLHJknwRYPylPutLZLWLsFcmOdWhTwVlGjLNDtoVOj6GnoLi65gGFHnKw4a5q4BdDs4yt8jXLu4J6kj2FkNW/DS1gZuO6BXVi2/c9u49XZxfc5ydd65QQ5zoOtONMzdLi4uGkNQY6Al3RqGzNy31JEfd9nexW7lSjobULhaHB8vrnj/Oe/SBB3V9j23mTPmuSqrJy0vaJxX8tTg5+cadJmD1FH5OW0wP3eOWmFua8JvndvWrsWcF90c3U3u7t/lOv31t2EOtnORiPUvpHLCDTjMCXqq4pwwcIPI7/57DK65xq5DMstc9u5uMplM4c+9TMv9t2JOUJwc+maR5fDcMh5zuB8ikqOo2DqX3tNkt1WYYc57N5kQ5iaTI7pa45sxBwEMoyeO4zMHYfTuMgYjPSmaOSO6w8y9xNTdUGxVzJnD2P5qt0Ivc08F6Mn1/5NmzrvBEvfy7T5+p2xZyZx5meYD+LLdxXpHjDjMPe3D23uz1++Q0sylR5Cw/Q+Pwv4+krqPTbBcMqd/y6KhYN7+psucSd1NaI9D/xnPb4UF38NHoJlT7ybT0zP85wtI3U3jTn0PzJkdz7PL3JLyAK00KdYiKX5jzgEDFrs2Rou969uBiJ9lDirpK6jfL6G+3r9rHvL3wFzVwdWgw5wSURptjcqSgOb+jXn08P7m5v0fh9WJFscUcaYX57M09qoGgWbOwsw9wsNB8/pr4cm1JO/EnPRbFK1oRNHlNoG4m7e/aDM3p10ASxdGoKkO8OUbYiAnRy1vFgLMVVX0QzP0RVUlgk0zlx2gdu7sp9OzT9PJZ53yRcYw5zudhojA0yIbuhY1QChr67NWHMitqLQdt4KIvuENmXMeSt6QU3Yfsc2fv8LFBAA7O3qMfWyaufBhOp2cnk6nU+iXyIrg19HLEHOhTW4oCXqSB3MvjOgI1F+5o7PzDKSWuoateF5njroZc97DhMYR8xCWKDHoB2oURWrgo7huiYpeqC1Ofi39YPg7mrnZTBMMxRASvydhNZ8LitWIR6bqX8WzRszZ3NiDRsmcubpjmJvcHzbb5DHKNxQ+OpbiJ6hoI261HMbhQbXnHQwhxjFnuZZQyLKQSIS5kAYyVHOkxSKK5lx4ZvS4vhZzYLWCT0xJAoxYkIIaVWqvZO7kHsnLfglEwPs6ektiAaRp4ymaaQqEuOW8KtZ7zP30PhrFXDBbCpYPmfPVijnA+AKpVzIn+JEURKlPSrN2YC6MEy46mTgkcxYyRcDFfptrC6Zbe3FVMogwZ/6BbvrFGcFbpHZ3ldB5qWDIrEVzIDlpu1X3DqFl/hidhKpB9dvwmDNDXbC8vM1cF4Q5wf/NgWbWo4+3BexI4vqzbtCOYBBzYG1MQZib4+jp5esSOPp8IPsqKwXeZmsvbwZ37LSjputDHQMqgG2iByUExWA+hzlVK4SZy2UONnslUNUpYc7D5iokT2975vJen19rWd5NLMQJip4m+7S2Tm6IusZzwekWkwVO3aPbOSJi7lJMilxOdCchdoRhTnMhcz6XOU1WSyCiEHMgKB1TUKTGLsypvXzELctbMafoXJRBOWFuhj3ZTy8IHrHMHeAHrqy4YwbASgE9fRyGSur5VpIQX84z0gVQM4eyOJrfyxwLyJwpNyZ8HoVfhLllD3NJ9PlzpLZRZUoJcxqJAV4RvKCYk2LB4Tmf8MueoQSYuQyXMPvLqpK5Zi6Xlxsw5/kRnZ2H3t12/hzC5swhTTzsbO0zzOU8bcWNW+LyT6nLgovts9Pum15CkpBtRW4dPImGda1mTvOT8cx5cmTTKqOEqrxVDIEAb+OUg8mLYeaAIDVATaXEMIejp2l9NCxzJFUUKQrfwVd1A3f/2u2+aY9iLqaZA04mbcacr2oaoynaTN26ChUyN51MO9gfYO7m4AA22k4Dv8Oc+xHnOsAC4wwzR7IHK9AzSqWwBX5Dp/cyJ2fLzZh7UmDmKJQfpv3MFbEDI2qQNfqE2ieWOUDSRBVwM4edWSD3ZZ4Dt4c5UyNH7zKnwkNpUMexbUVeiVsy1xd9PSnazJ2uZa70/t0GuIyWYU6Q3rPB1+SuDFyjbn84QdInc2iMkAst6qXRaueIzGWQuQwyl0HmsplQZDD6ykaVC+wIxBwRCqykr1+uZw77ecCaVdCQS9lizm0xN/1Yhggrw5xxL8QKhYjbTRSiatE8V6M4tGD4QUap1e2ck3nl71yYZ9ArxL9fo4NMNUFJ3OtPj4+fHvdHMicoDZCotJjLDljmPlaBp2aClcABkIHZzhcShPhr2xTEVArk1feQE4bI5Msoevj8+T20EqePn6pAaYy2tsB6JULKpEqO/qhtv+iVo0JbgM2Ux5cUky5/Ucqqb8ScIne8yjpg+NKDD3I874FrBeIDVNbHFy9+GWEh0kDkoGCYMyJ4nIPo4/3d3d3RwQMV4oUabrQ6SN2qUp7AjXNVluVIVmXGFtMRv9EPci1fbHyzjfUArMKldHKP1PXlY2UtBphzJS5Kcghz9sfJ0bvC9DNLVVOHLaE1BbUbK9taPToDw4xcE3qqyG1lu53LkZGNtvb14OqiFkVq/GXmX/Gw5OuW4IvSDfHqJuuZG0aVK7k57CnFlgoh7ASuBowgU/p8Zp++laNxG+Y+kVL2qjdyQaqMjThCg9sUSU31AdHcVipdrAdgZQdSjDKRd03jtCNz6aXTW06h+oKnsldsQE/et5ivvCjhiktJWc0cmD7iSvSrsgv8xSl+M8Xq/N6lPIDI2q7MSJuj47tWhnsNbuTDh4P1zGUpRFPJWaH0Oghz3kAez7zUIS80Lahbxeyk5ySVlwErI5CauVf7k19eCsLF1e2LR1SNeLrfGk5htEp6WThxam1TbQ+CSNM0K9UiGIseHEJX87Ds6htg7uT+6OgwbJfAOKxtHYILnWI7iityzWVkC/qKo9zuTOtIxLyxrRgvYQsDydrb2zvdXyyurqbT1/XdwU09ZQ1zkpD8tkVbaGo56ZnX5M9Hn5FvH1pzGXUADMWtJOIHDdC3/njmBB8NEvVULfMkL8PdrS6POAg7bQ1JE1RymxVzuGRnenoOmfu//dfHe7e/T/fPyk2R4zgz1zCXqHF/crcXoEpWSZpVyDK6BRg7A+nw3dEQc9DVOARgpmolVOSsSRswB81oDA2AKYmZKEHRU5Zyr3abCePD2GUAUjFH/M/pT5C5vcnv8OUKfqhvD170GuY86NdvMTimGjkNg2ldE1dmIhek/bHzP/63NyecQAfUAnXcatsuuu1K5sCokBE40bK6XqitgxUKjEhUBrhk7my/TClcQdJ+Ry97r/eni+ZS1jGHb2hz5rzqimVDUaWVKOh2ZfPCQG7X/LMxRJUrKVaXlxqUncISSc37SqzL30VHFLMeYwGkItKKBMYTUtqtL6drxTJKX+2qeSuZA2Xv2tkCNRqk7Tg7K4/3BZmrR5I4luXl9+8C2oeyf2s1Pa2I38OYa4HkMx4x9Wl+af38849y0OOgAN22RbHy0Chc7x1TxWJiZppVd7PmlccaE7d+QeaEuAhJWlmaFz8+Pv4cZZSfFbd0iMec2im1oTH7+QeEHwfuEtHWmbTtdoF+KuTabGZZeY6coaSqT9meOfuy3d2x1SBA8bdLiFUUpfhwsPlp+ouVFSsrrVwJgjt4/fPiB4Kkvx1DBgUVmZi0Z3Bxe73XfJrRDydgmAtxuh3qhhECqq8Yxmz4brjMpZ7c0oFtmJNkBwqOlEVqAY/mh6biF818Lhl7wzVzUu3EqYMd1+o/Sub+0b5W+qihcnJSRH8wYf01PayOYS5hmFOT5XIZQx/ajJW0qYOwvXIsL4c5UxaSVgO+BXM6mQnCkB01gabR813b1/VULRs4hc001jFEFT/kGj+hVsKIfqjQ7vSuL8B1DuWHm4Oj6VTtJXeAOQ3/q6/7jsuc6HTqBrexrSRr5sdC5kVI5qCgAxQMldSxQteNW93BMTmmVjP3I7cn1Yj+eI9Iw3jobTDHMIe0lapa0rFEcJmTdQG0sgnbM+emQuDRKZ7K9rMtXZe54V7etcwJ1l3VxXP062Vv5D2GOaitVlohd/u1FXvSMdtTuL22CklUiP/xU43Xk3c8oauYw24HMqxSjJjTOcN3MVHrmYvvK+Z+PQnXa6vu766tGSLNZlOrW1oI7HiJJw90Z+vkqDw0W2Fd9Rq+v7mRRdTPihpHwY6zDrAWr2dOevf+11LmBoZ+DDHnohHLsj7etkKufwECmx/c3itZrd7ft/r4eELXrY7YsZ0TTEeqnhhjfRe3V1QNe8Oc22YuxpYqNUbbVkUWTvdPUa84ha084RR6wm6wVFulqZOjsnBEoZ4OmysBRVrMdmznIFZlU/dA+ze312CvcUtq5kypzdwwOMy5gfBh+mExZ0zfttEX9Ek052OLuYOoND9ZU7BSR/wP795BEYFagXNy/qqbaSV1m2OYK0rbekNvcXsu8JjrytwwOMxB2/Di9FGwmYBv24jfLgTHOWT6+Sf3h5Xdplq6up3z0Vg+oMmqjJgDnOQ+3nsUc/OyobunxXexd0UNieXKnHkZrEFidpizqzkzlJVGsbVtlim0hFiUGeLuqMx205XXir4gffPdtdV9T5i764T9NWrmFJu6S9tdB6PFnLGU7dIMA9XVktqp24I5ktmMZSv9lSlkuqGagWZKk1bEn+a5hpgLRacDrOKjmFOi8pz9k1I0Mudtdpcsc94qqyeXgl8LzmUVom9jIUxVS4rCkv/tJQNqej7QJDK6ET/2hE2PA3zwPuaYUXOHpYl433v5fJkbAZo5Ww5SG5dFYQSuYOaxTDyI7SZM0mU/DFtdmzqlOdR8cz3M9aKPuds3exR1S+QN79/df1z2ZQ/4MrcAwmLNaO2GOSNRbcRWWLnAooT+Dq0C3fqWU01xHHC6TMtsbFhtIZpyb2whFA7Irlzmbm+FxVVzy9LN9OBBtuK5KBd8hW1kLqTu8vbN4kq4GpybpGEOFzPAXaGLDnRdB4KUkHIVnDZ5Quao0kCqwLJizqhLmHAJjS9rHWBB7WFusXd++6b5GD68ryKvee0On19QjjFf5kC/zIFybgWKOVRSEYiqamnyLLdkNZdlB91Z/LTM+RRzVNE7J+LfKoZYXL2hN7uM0QAVHKRXZW/Xtxe8zCYjc/0Ae7fEG2wxt1RNL/r7316env7t79pS19B3uzDHWQqCDqqcJq3wVMyxMxDChlS3ojxwEhVUPY5sNr1mLpyPusvrY/QjdJhDu3onR6cvft9PHUC0dRfmDDXHo9+WDXKKEKrrsIc5Ny06wA3xKK8EjY8oO6PFDDkL+N75MmeMkznUHOD2r62t2JJOXwlnuIAi3JW50qe8LJqxcgU1do2KjdOoA6RdSt8sCOOYc7zK4Oly3UF4fs1r50Jn3F2el2PeKeZQBRAueAT7f62Yy1HJ7k7MYQQ9iUWt8Vi6QdbwyJ+RMpeFpREyIqaFrdHInLm1P+dES5V0wk9eCG8/oPoJM1KDCFdc7cZc2FMHzy96LrFlO8eeOFUqx0c1+COlN5W5CrQnrEvlUV6/Fl7skz8VnzQOO04dyp84EgwOLBhmTrfGMAeDlPLp6CtB4K2/8xQy1+DFRHj5mt1uR+Y87viObv87jRZzEhuBOfLPFawl/NzTHkTGMgPAMH1kKArOTTQyB8PhIOMFew1oK8ZlbvHh1YfW5LE7MgcueR683Z4/kgHLnBJ1Q386C3CpcSu9YDgZRHKk4Qod3nQZjczBP5bB4Em0ldjcBr+n+uX09Al6qmnEvKFjwzagxdyaAg7ZTi1OvyvyGOtZIW1O2XrNnC02ffw98MR5VNfZ8pl79eGxtRNk7nqXCda5NmLeM2UKAWYuJgFXvJa5ZJlHnI4ah6bfiLLMmbMLetbMAb1yynpha7FcT3DZU5EzOWt9AZk73mlyTp5AtKsPWWDmNBvFsKG2ljnXMc2OSOmFyvS4W3PJm4tawfPn7GwtcyBzK3e6l7nOtOw7T8stcUaypYMltIQ5fGPKeuYEocnyVHBWEjtJZPmoREo4G5lT1jKHsI65DiBzt/wJLUcCcFwCbbCSn8NcM3ZzyRnQ0GYuRrLFnKNqWKlKlI7M2ez40Da2YW7HBblisRNFyYOPmMMc1c/PsdUt5shU4owYVW4QpQBqW+bM5iQ8PWuYgxdUjGPuYrdJiOcaO9dLECTBek94B221MT2sJ1L2RxhNv0QtD3a8mbaScV+jmNvetuL5L52WX+JKirApcz1TcuBEbIs5IFn4o8v4jLNSTZddJwkYhDnQew7cQJTMhTGaxDZxv0y1aw08/WWbudl/+lzm6gYMM5eTzLpFmLN6hwnheWko5hw5CfECFCYTrFYLL4Td8cOVzElR30nwM8DMKYmMmgvgW9pgGISw+5IXbebMEPCYC+Rq6BFmruyHABtqaxHoZWURWydcjzTo1oNWMrcGmDm9bgJ8uZsda2GX8YhY5uazExbByUk3eQFFxK9WQuTEECj7xNNVhdVWMiKEFOoxHNVzcniddIK9rJjTBZ1zEgXQ2loDrMUGRHWAc9fzm6MOulO6hIVQDRtnew0Jc3NJkrpdOqoZs9pK5JtUT7LudiWBRifBVcsc0IA1Vzsnic1GW78a8Dox89bYezQsqMWcoStQ4EILGwLFW9IGob1OBwcNc2W5KHbIPLayqNLHdiE0NsUb2VY+bndaTqiNYz5z0zZzsTxTTwRzNcMP2cqpJz7TNtHWcv0/3BHKGlevqp6yO/XbYCtt5RzlqTGGOZ/WVhaVtnpSV5HklrbqszIuR4UY7Lp1TbokagUwtcwBFWhO5yTqSG19WpnDGGSOrP4BmbOLnnznBrbVW7nzRl0B06LVVTNCp1QKjNPWNWO/v7bMARwTQ+aMlR1zs3aEOR16KHbYhg1M1PCXzPnQMJiEZzyPRM64BbWp1VsDPpt2zhZCvXsS3UUTXwZREcC3JQyA+Dn8ry1zZCEM1D9ppxn3sRHmPF/y0w5yU6S0FYfzhCAsb+x40GZsYXuS7UrmQAoKL++cZGX5Nhk2Cl8sz3aTnHehT0/cGm3dK7W1F+O1FZfSllO2oO5Kj5kDrl5ssZyhocYa28qWsOL82JI34KyRuYvb68XtU4jgOAuBCkP29q6OO++EORMaOc58p0ZIaSuec6B0YhA7bCJAb55Aa1YE0GirbXbOwUooZk7nPcyaqetbVAR/vsfZZkOMlTnE1N5x550wh9YSSzpFu4XpoDspKSIrmpbZo5UhOEyMShkMdl22xrYmIJA6J5GZ8BMzN7z4GpK2c1zPvSuGLUTdzg0zN4hKuPBCd2Vsn/iixabymq5DnckXr7GtyVjmqgdT1o7u7a6um2hrL3NIW3nlzrgwtGIOx6shaZfcy3bPJJWwS2k2mnbOFVyzfQbbGsWcm8hRubrlAnP2pn+tj9EYy1wPhrQ10WltLScyIGMu0m5k3xgGdr3A2rYGYNnR1uUYbTVSyzUE4OdoKmFI3cVib4dFNs+rJQc3Zq5KNJD3TbJMuIsS5ZgMtWv+6APRa7Gvsa0jtBXIlTiX9aG3V9s3cufHi8U1WWhytLaiyS2gY4ynQ/+Epr6A76/bzOmhQndK2LS2wtuUsBuhR7z+cbkxqRn9/24751MdHyO0lSqzdLA0g+37vMrFdC+Qsd60nXuLJgt5XU4a0mHOlsJl0xGme4y2QsoADD99/tQ4VEmaSd17V+ZADMTqFBlHW1sFRfTBhP7JZcahsiu3i2Phv5+UOR4ox20J9Sa+5Oexac+Y7j8ftq0n//ULhRx9+ivLXOl8+3iWMWf7lWjB+fV13VuGtH4jbX1DtJUwh99bzJm27tUzl3iKizSQYk5ZAbudDKkQUrkYagpJTjsngWZ2lPxon8JH/IlNaWN3Byo4zqkMFxsNYdFZ6HRjC4FmWQb1e1tbfTOr55LMdDT/EhMsZFl7GZ4a9BymIRVTdWQOiMCpTuEcHqG1PKbkd4qYm94h5vR69k20Gq1jeQYeeBGuyJebr6vXXS58a68E8JjjgWbOWPVX+1DJE3qo4LBtDY4m+6/Ap/1XC/SbHr06e42ZM7VyOCTAGWhHSHFOQYrx19xJPwfBWWd9U9uK32F7dzY9PYU2tsVc6OrzGo7it7QV2r3+RBk1FROgNuu2c3PgVafwrKPpKbwY+PsW/p78O2qICXPV1tg7BHiRoTpZ3yl1WYtF97q3jSH4FiL0TaokUOloqzSgJn5TG2E0E5lwbKsDvOoMc+sITeH3WP4WR2+Fn1rMCRG1+E5pPHgVe8PgFFI8LXM8MO3cwHqwVI6D7sdeY1tRO3cKrwUtE3b6EUrg/l3DHEDDmf26a9dQ57qJ1GBz5jjYXlt5njAPNHO8kuAazVwsVCjW9LdycXI0neLp6PDL56PpPs2cqVpaaFvlJDZ2lOfWDJvYr8lcB3gpgz7mqlw3lZ/DGCzNa2ilesP7+/gNeHwz/csjRDnnyqP2F/SGLompvggtNXZidVaf/NsyR9DDXEDS3jkbQ6yp5mgmd6ASJ/21TLaVpgVb5FDUMUSprbqiA6Aohj0X57ZRDyb9ptpavvdrq0EKT1jmBgtpGx2lntVwXYlR9MSthLlQ1uTQRiNK0eoCpJsRneTrMrdpZrNQNU1u1zLNh6IfUPu/lGgO1s/5atTH3GD7+30zV4NmLhy3TsGscSTW1Kb3ZZkAmWoIFRq0Ku++vrZekbi11tatmBO0MWVroOUvDzDXp63lqSM1gtrKrIWAruY7thA0GOaGp5oswVau78BcH1rMUc9JlEevaPWVmROCERfW7vcbYI4tVMfMmesfDsOcrcn1lKtZoijJyFVhRlSBxQNlHesLcoXWSBJ5vb6GrVE7A8yFzIST2CspBuKUai/qkszIBn5Z2o37Lg2ZvxZGGyfvDzpo7Zpm/bt760/jaMzHeP0eWcp+tgYuwCpn08PQHMmzorXHh5fd/IlXXi29JTwXN5B5y690wR8i2NpkaP8Rp9h0j00ugPmfs2Zj3v45EtFK6ZdQU+PNk3d/ToRo+YW6t20ZrZ6JGwtfXlHDpr7cAkT/ggDPZD3jGc94xjOe8YxnPOMZz3jGM57xjGc84xnPeMYznjEO/w/SFzweAE7nD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4532" y="2063692"/>
            <a:ext cx="648000" cy="648000"/>
            <a:chOff x="460375" y="2063692"/>
            <a:chExt cx="648000" cy="648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2063692"/>
              <a:ext cx="648000" cy="6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ounded Rectangle 21"/>
            <p:cNvSpPr/>
            <p:nvPr/>
          </p:nvSpPr>
          <p:spPr>
            <a:xfrm>
              <a:off x="460375" y="2063692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4532" y="2867589"/>
            <a:ext cx="648000" cy="687342"/>
            <a:chOff x="460375" y="2770970"/>
            <a:chExt cx="648000" cy="687342"/>
          </a:xfrm>
        </p:grpSpPr>
        <p:sp>
          <p:nvSpPr>
            <p:cNvPr id="25" name="Rounded Rectangle 24"/>
            <p:cNvSpPr/>
            <p:nvPr/>
          </p:nvSpPr>
          <p:spPr>
            <a:xfrm>
              <a:off x="460375" y="2810312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540" y="2854701"/>
              <a:ext cx="553670" cy="5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27167" y="277097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194532" y="3710828"/>
            <a:ext cx="648000" cy="648000"/>
            <a:chOff x="442808" y="3552738"/>
            <a:chExt cx="648000" cy="648000"/>
          </a:xfrm>
        </p:grpSpPr>
        <p:sp>
          <p:nvSpPr>
            <p:cNvPr id="29" name="Rounded Rectangle 28"/>
            <p:cNvSpPr/>
            <p:nvPr/>
          </p:nvSpPr>
          <p:spPr>
            <a:xfrm>
              <a:off x="442808" y="3552738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532808" y="3642738"/>
              <a:ext cx="468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194532" y="4514725"/>
            <a:ext cx="648000" cy="648000"/>
            <a:chOff x="449847" y="4454555"/>
            <a:chExt cx="648000" cy="648000"/>
          </a:xfrm>
        </p:grpSpPr>
        <p:sp>
          <p:nvSpPr>
            <p:cNvPr id="30" name="Rounded Rectangle 29"/>
            <p:cNvSpPr/>
            <p:nvPr/>
          </p:nvSpPr>
          <p:spPr>
            <a:xfrm>
              <a:off x="449847" y="4454555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47" y="4508555"/>
              <a:ext cx="540000" cy="5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194532" y="5318621"/>
            <a:ext cx="648000" cy="648000"/>
            <a:chOff x="449847" y="5318621"/>
            <a:chExt cx="648000" cy="648000"/>
          </a:xfrm>
        </p:grpSpPr>
        <p:sp>
          <p:nvSpPr>
            <p:cNvPr id="31" name="Rounded Rectangle 30"/>
            <p:cNvSpPr/>
            <p:nvPr/>
          </p:nvSpPr>
          <p:spPr>
            <a:xfrm>
              <a:off x="449847" y="5318621"/>
              <a:ext cx="648000" cy="64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7" y="5354621"/>
              <a:ext cx="576000" cy="5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Every decisional process we observe is the outcome of a judgmental process</a:t>
            </a:r>
          </a:p>
          <a:p>
            <a:r>
              <a:rPr lang="en-GB" dirty="0"/>
              <a:t>Sometimes it is useful to automatize such processes, to support human decision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86730" y="2063692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Take an umbrella while leaving for work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86730" y="2906931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Grant a loan to someone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86730" y="3710828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Apply a commercial offer to a client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6730" y="4514725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Extract the main message of written text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6730" y="5318621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Identify contents of a picture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40198" y="2063692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Ok, maybe not!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40198" y="2906931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Grant loans to 1 million candidates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40198" y="3710828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Associate similar offers to similar clients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40198" y="4514725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Identify spam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40198" y="5318621"/>
            <a:ext cx="3909270" cy="6480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Identify diseases in a million CAT scans</a:t>
            </a:r>
          </a:p>
        </p:txBody>
      </p:sp>
    </p:spTree>
    <p:extLst>
      <p:ext uri="{BB962C8B-B14F-4D97-AF65-F5344CB8AC3E}">
        <p14:creationId xmlns:p14="http://schemas.microsoft.com/office/powerpoint/2010/main" val="182156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https://hbr.org/2016/05/when-to-trust-robots-with-decisions-and-when-not-to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3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Machine Learning used for?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82" y="1260475"/>
            <a:ext cx="438101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0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4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Machine Learning is a set of tools that use information to enable the automation of decision making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Machine Learning?</a:t>
            </a:r>
          </a:p>
        </p:txBody>
      </p:sp>
      <p:sp>
        <p:nvSpPr>
          <p:cNvPr id="8" name="Freeform 7"/>
          <p:cNvSpPr/>
          <p:nvPr/>
        </p:nvSpPr>
        <p:spPr>
          <a:xfrm rot="5400000">
            <a:off x="3381045" y="4061393"/>
            <a:ext cx="248310" cy="290476"/>
          </a:xfrm>
          <a:custGeom>
            <a:avLst/>
            <a:gdLst>
              <a:gd name="connsiteX0" fmla="*/ 0 w 248310"/>
              <a:gd name="connsiteY0" fmla="*/ 58095 h 290476"/>
              <a:gd name="connsiteX1" fmla="*/ 124155 w 248310"/>
              <a:gd name="connsiteY1" fmla="*/ 58095 h 290476"/>
              <a:gd name="connsiteX2" fmla="*/ 124155 w 248310"/>
              <a:gd name="connsiteY2" fmla="*/ 0 h 290476"/>
              <a:gd name="connsiteX3" fmla="*/ 248310 w 248310"/>
              <a:gd name="connsiteY3" fmla="*/ 145238 h 290476"/>
              <a:gd name="connsiteX4" fmla="*/ 124155 w 248310"/>
              <a:gd name="connsiteY4" fmla="*/ 290476 h 290476"/>
              <a:gd name="connsiteX5" fmla="*/ 124155 w 248310"/>
              <a:gd name="connsiteY5" fmla="*/ 232381 h 290476"/>
              <a:gd name="connsiteX6" fmla="*/ 0 w 248310"/>
              <a:gd name="connsiteY6" fmla="*/ 232381 h 290476"/>
              <a:gd name="connsiteX7" fmla="*/ 0 w 248310"/>
              <a:gd name="connsiteY7" fmla="*/ 58095 h 29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310" h="290476">
                <a:moveTo>
                  <a:pt x="0" y="58095"/>
                </a:moveTo>
                <a:lnTo>
                  <a:pt x="124155" y="58095"/>
                </a:lnTo>
                <a:lnTo>
                  <a:pt x="124155" y="0"/>
                </a:lnTo>
                <a:lnTo>
                  <a:pt x="248310" y="145238"/>
                </a:lnTo>
                <a:lnTo>
                  <a:pt x="124155" y="290476"/>
                </a:lnTo>
                <a:lnTo>
                  <a:pt x="124155" y="232381"/>
                </a:lnTo>
                <a:lnTo>
                  <a:pt x="0" y="232381"/>
                </a:lnTo>
                <a:lnTo>
                  <a:pt x="0" y="5809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/>
          </a:p>
        </p:txBody>
      </p:sp>
      <p:sp>
        <p:nvSpPr>
          <p:cNvPr id="9" name="Freeform 8"/>
          <p:cNvSpPr/>
          <p:nvPr/>
        </p:nvSpPr>
        <p:spPr>
          <a:xfrm>
            <a:off x="1279773" y="4450254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New Data</a:t>
            </a:r>
          </a:p>
        </p:txBody>
      </p:sp>
      <p:sp>
        <p:nvSpPr>
          <p:cNvPr id="10" name="Freeform 9"/>
          <p:cNvSpPr/>
          <p:nvPr/>
        </p:nvSpPr>
        <p:spPr>
          <a:xfrm>
            <a:off x="2568178" y="4738754"/>
            <a:ext cx="248310" cy="290476"/>
          </a:xfrm>
          <a:custGeom>
            <a:avLst/>
            <a:gdLst>
              <a:gd name="connsiteX0" fmla="*/ 0 w 248310"/>
              <a:gd name="connsiteY0" fmla="*/ 58095 h 290476"/>
              <a:gd name="connsiteX1" fmla="*/ 124155 w 248310"/>
              <a:gd name="connsiteY1" fmla="*/ 58095 h 290476"/>
              <a:gd name="connsiteX2" fmla="*/ 124155 w 248310"/>
              <a:gd name="connsiteY2" fmla="*/ 0 h 290476"/>
              <a:gd name="connsiteX3" fmla="*/ 248310 w 248310"/>
              <a:gd name="connsiteY3" fmla="*/ 145238 h 290476"/>
              <a:gd name="connsiteX4" fmla="*/ 124155 w 248310"/>
              <a:gd name="connsiteY4" fmla="*/ 290476 h 290476"/>
              <a:gd name="connsiteX5" fmla="*/ 124155 w 248310"/>
              <a:gd name="connsiteY5" fmla="*/ 232381 h 290476"/>
              <a:gd name="connsiteX6" fmla="*/ 0 w 248310"/>
              <a:gd name="connsiteY6" fmla="*/ 232381 h 290476"/>
              <a:gd name="connsiteX7" fmla="*/ 0 w 248310"/>
              <a:gd name="connsiteY7" fmla="*/ 58095 h 29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310" h="290476">
                <a:moveTo>
                  <a:pt x="0" y="58095"/>
                </a:moveTo>
                <a:lnTo>
                  <a:pt x="124155" y="58095"/>
                </a:lnTo>
                <a:lnTo>
                  <a:pt x="124155" y="0"/>
                </a:lnTo>
                <a:lnTo>
                  <a:pt x="248310" y="145238"/>
                </a:lnTo>
                <a:lnTo>
                  <a:pt x="124155" y="290476"/>
                </a:lnTo>
                <a:lnTo>
                  <a:pt x="124155" y="232381"/>
                </a:lnTo>
                <a:lnTo>
                  <a:pt x="0" y="232381"/>
                </a:lnTo>
                <a:lnTo>
                  <a:pt x="0" y="5809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2919562" y="4450254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Trained Model</a:t>
            </a:r>
          </a:p>
        </p:txBody>
      </p:sp>
      <p:sp>
        <p:nvSpPr>
          <p:cNvPr id="12" name="Freeform 11"/>
          <p:cNvSpPr/>
          <p:nvPr/>
        </p:nvSpPr>
        <p:spPr>
          <a:xfrm>
            <a:off x="4207967" y="4738754"/>
            <a:ext cx="248310" cy="290476"/>
          </a:xfrm>
          <a:custGeom>
            <a:avLst/>
            <a:gdLst>
              <a:gd name="connsiteX0" fmla="*/ 0 w 248310"/>
              <a:gd name="connsiteY0" fmla="*/ 58095 h 290476"/>
              <a:gd name="connsiteX1" fmla="*/ 124155 w 248310"/>
              <a:gd name="connsiteY1" fmla="*/ 58095 h 290476"/>
              <a:gd name="connsiteX2" fmla="*/ 124155 w 248310"/>
              <a:gd name="connsiteY2" fmla="*/ 0 h 290476"/>
              <a:gd name="connsiteX3" fmla="*/ 248310 w 248310"/>
              <a:gd name="connsiteY3" fmla="*/ 145238 h 290476"/>
              <a:gd name="connsiteX4" fmla="*/ 124155 w 248310"/>
              <a:gd name="connsiteY4" fmla="*/ 290476 h 290476"/>
              <a:gd name="connsiteX5" fmla="*/ 124155 w 248310"/>
              <a:gd name="connsiteY5" fmla="*/ 232381 h 290476"/>
              <a:gd name="connsiteX6" fmla="*/ 0 w 248310"/>
              <a:gd name="connsiteY6" fmla="*/ 232381 h 290476"/>
              <a:gd name="connsiteX7" fmla="*/ 0 w 248310"/>
              <a:gd name="connsiteY7" fmla="*/ 58095 h 29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310" h="290476">
                <a:moveTo>
                  <a:pt x="0" y="58095"/>
                </a:moveTo>
                <a:lnTo>
                  <a:pt x="124155" y="58095"/>
                </a:lnTo>
                <a:lnTo>
                  <a:pt x="124155" y="0"/>
                </a:lnTo>
                <a:lnTo>
                  <a:pt x="248310" y="145238"/>
                </a:lnTo>
                <a:lnTo>
                  <a:pt x="124155" y="290476"/>
                </a:lnTo>
                <a:lnTo>
                  <a:pt x="124155" y="232381"/>
                </a:lnTo>
                <a:lnTo>
                  <a:pt x="0" y="232381"/>
                </a:lnTo>
                <a:lnTo>
                  <a:pt x="0" y="5809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559350" y="4450254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Prediction</a:t>
            </a:r>
          </a:p>
        </p:txBody>
      </p:sp>
      <p:sp>
        <p:nvSpPr>
          <p:cNvPr id="14" name="Freeform 13"/>
          <p:cNvSpPr/>
          <p:nvPr/>
        </p:nvSpPr>
        <p:spPr>
          <a:xfrm>
            <a:off x="2919562" y="3092848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Machine Learning Algorithm</a:t>
            </a:r>
          </a:p>
        </p:txBody>
      </p:sp>
      <p:sp>
        <p:nvSpPr>
          <p:cNvPr id="15" name="Freeform 14"/>
          <p:cNvSpPr/>
          <p:nvPr/>
        </p:nvSpPr>
        <p:spPr>
          <a:xfrm>
            <a:off x="2919562" y="1728559"/>
            <a:ext cx="1171277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Training Data</a:t>
            </a:r>
          </a:p>
        </p:txBody>
      </p:sp>
      <p:sp>
        <p:nvSpPr>
          <p:cNvPr id="16" name="Curved Right Arrow 15"/>
          <p:cNvSpPr/>
          <p:nvPr/>
        </p:nvSpPr>
        <p:spPr>
          <a:xfrm>
            <a:off x="2254011" y="2162297"/>
            <a:ext cx="581850" cy="1364290"/>
          </a:xfrm>
          <a:prstGeom prst="curvedRigh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Aft>
                <a:spcPct val="35000"/>
              </a:spcAft>
            </a:pPr>
            <a:endParaRPr lang="it-IT" sz="1300" dirty="0"/>
          </a:p>
        </p:txBody>
      </p:sp>
      <p:sp>
        <p:nvSpPr>
          <p:cNvPr id="17" name="Curved Right Arrow 16"/>
          <p:cNvSpPr/>
          <p:nvPr/>
        </p:nvSpPr>
        <p:spPr>
          <a:xfrm rot="10800000">
            <a:off x="4207967" y="2162297"/>
            <a:ext cx="581850" cy="1364290"/>
          </a:xfrm>
          <a:prstGeom prst="curvedRigh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algn="ctr" defTabSz="577850">
              <a:lnSpc>
                <a:spcPct val="90000"/>
              </a:lnSpc>
              <a:spcAft>
                <a:spcPct val="35000"/>
              </a:spcAft>
            </a:pPr>
            <a:endParaRPr lang="it-IT" sz="1300" dirty="0"/>
          </a:p>
        </p:txBody>
      </p:sp>
      <p:sp>
        <p:nvSpPr>
          <p:cNvPr id="19" name="Freeform 18"/>
          <p:cNvSpPr/>
          <p:nvPr/>
        </p:nvSpPr>
        <p:spPr>
          <a:xfrm>
            <a:off x="6063655" y="4738754"/>
            <a:ext cx="248310" cy="290476"/>
          </a:xfrm>
          <a:custGeom>
            <a:avLst/>
            <a:gdLst>
              <a:gd name="connsiteX0" fmla="*/ 0 w 248310"/>
              <a:gd name="connsiteY0" fmla="*/ 58095 h 290476"/>
              <a:gd name="connsiteX1" fmla="*/ 124155 w 248310"/>
              <a:gd name="connsiteY1" fmla="*/ 58095 h 290476"/>
              <a:gd name="connsiteX2" fmla="*/ 124155 w 248310"/>
              <a:gd name="connsiteY2" fmla="*/ 0 h 290476"/>
              <a:gd name="connsiteX3" fmla="*/ 248310 w 248310"/>
              <a:gd name="connsiteY3" fmla="*/ 145238 h 290476"/>
              <a:gd name="connsiteX4" fmla="*/ 124155 w 248310"/>
              <a:gd name="connsiteY4" fmla="*/ 290476 h 290476"/>
              <a:gd name="connsiteX5" fmla="*/ 124155 w 248310"/>
              <a:gd name="connsiteY5" fmla="*/ 232381 h 290476"/>
              <a:gd name="connsiteX6" fmla="*/ 0 w 248310"/>
              <a:gd name="connsiteY6" fmla="*/ 232381 h 290476"/>
              <a:gd name="connsiteX7" fmla="*/ 0 w 248310"/>
              <a:gd name="connsiteY7" fmla="*/ 58095 h 29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310" h="290476">
                <a:moveTo>
                  <a:pt x="0" y="58095"/>
                </a:moveTo>
                <a:lnTo>
                  <a:pt x="124155" y="58095"/>
                </a:lnTo>
                <a:lnTo>
                  <a:pt x="124155" y="0"/>
                </a:lnTo>
                <a:lnTo>
                  <a:pt x="248310" y="145238"/>
                </a:lnTo>
                <a:lnTo>
                  <a:pt x="124155" y="290476"/>
                </a:lnTo>
                <a:lnTo>
                  <a:pt x="124155" y="232381"/>
                </a:lnTo>
                <a:lnTo>
                  <a:pt x="0" y="232381"/>
                </a:lnTo>
                <a:lnTo>
                  <a:pt x="0" y="5809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8095" rIns="74493" bIns="5809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6580138" y="4450254"/>
            <a:ext cx="1865362" cy="867477"/>
          </a:xfrm>
          <a:custGeom>
            <a:avLst/>
            <a:gdLst>
              <a:gd name="connsiteX0" fmla="*/ 0 w 1171277"/>
              <a:gd name="connsiteY0" fmla="*/ 86748 h 867477"/>
              <a:gd name="connsiteX1" fmla="*/ 86748 w 1171277"/>
              <a:gd name="connsiteY1" fmla="*/ 0 h 867477"/>
              <a:gd name="connsiteX2" fmla="*/ 1084529 w 1171277"/>
              <a:gd name="connsiteY2" fmla="*/ 0 h 867477"/>
              <a:gd name="connsiteX3" fmla="*/ 1171277 w 1171277"/>
              <a:gd name="connsiteY3" fmla="*/ 86748 h 867477"/>
              <a:gd name="connsiteX4" fmla="*/ 1171277 w 1171277"/>
              <a:gd name="connsiteY4" fmla="*/ 780729 h 867477"/>
              <a:gd name="connsiteX5" fmla="*/ 1084529 w 1171277"/>
              <a:gd name="connsiteY5" fmla="*/ 867477 h 867477"/>
              <a:gd name="connsiteX6" fmla="*/ 86748 w 1171277"/>
              <a:gd name="connsiteY6" fmla="*/ 867477 h 867477"/>
              <a:gd name="connsiteX7" fmla="*/ 0 w 1171277"/>
              <a:gd name="connsiteY7" fmla="*/ 780729 h 867477"/>
              <a:gd name="connsiteX8" fmla="*/ 0 w 1171277"/>
              <a:gd name="connsiteY8" fmla="*/ 86748 h 8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277" h="867477">
                <a:moveTo>
                  <a:pt x="0" y="86748"/>
                </a:moveTo>
                <a:cubicBezTo>
                  <a:pt x="0" y="38838"/>
                  <a:pt x="38838" y="0"/>
                  <a:pt x="86748" y="0"/>
                </a:cubicBezTo>
                <a:lnTo>
                  <a:pt x="1084529" y="0"/>
                </a:lnTo>
                <a:cubicBezTo>
                  <a:pt x="1132439" y="0"/>
                  <a:pt x="1171277" y="38838"/>
                  <a:pt x="1171277" y="86748"/>
                </a:cubicBezTo>
                <a:lnTo>
                  <a:pt x="1171277" y="780729"/>
                </a:lnTo>
                <a:cubicBezTo>
                  <a:pt x="1171277" y="828639"/>
                  <a:pt x="1132439" y="867477"/>
                  <a:pt x="1084529" y="867477"/>
                </a:cubicBezTo>
                <a:lnTo>
                  <a:pt x="86748" y="867477"/>
                </a:lnTo>
                <a:cubicBezTo>
                  <a:pt x="38838" y="867477"/>
                  <a:pt x="0" y="828639"/>
                  <a:pt x="0" y="780729"/>
                </a:cubicBezTo>
                <a:lnTo>
                  <a:pt x="0" y="86748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Prescriptive Analytics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279773" y="5549901"/>
            <a:ext cx="4450854" cy="3461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80138" y="5549901"/>
            <a:ext cx="1865362" cy="34618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0478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5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5"/>
              </p:nvPr>
            </p:nvSpPr>
            <p:spPr/>
            <p:txBody>
              <a:bodyPr/>
              <a:lstStyle/>
              <a:p>
                <a:r>
                  <a:rPr lang="en-GB" dirty="0"/>
                  <a:t>A </a:t>
                </a:r>
                <a:r>
                  <a:rPr lang="en-GB" b="1" dirty="0"/>
                  <a:t>ML Model</a:t>
                </a:r>
                <a:r>
                  <a:rPr lang="en-GB" dirty="0"/>
                  <a:t> is the artefact of the function that maps inputs to outputs</a:t>
                </a:r>
              </a:p>
              <a:p>
                <a:endParaRPr lang="en-GB" dirty="0"/>
              </a:p>
              <a:p>
                <a:pPr lvl="1"/>
                <a:r>
                  <a:rPr lang="en-GB" u="sng" dirty="0"/>
                  <a:t>Parameters</a:t>
                </a:r>
                <a:r>
                  <a:rPr lang="en-GB" dirty="0"/>
                  <a:t>: tuned by the ML algorithm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	e.g.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1" i="1">
                          <a:latin typeface="Cambria Math"/>
                        </a:rPr>
                        <m:t>𝒂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b="1" i="1"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it-IT" i="1">
                          <a:latin typeface="Cambria Math"/>
                          <a:ea typeface="Cambria Math"/>
                        </a:rPr>
                        <m:t>,        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it-IT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GB" b="1" dirty="0"/>
              </a:p>
              <a:p>
                <a:pPr marL="457200" lvl="1" indent="0">
                  <a:buNone/>
                </a:pPr>
                <a:endParaRPr lang="en-GB" u="sng" dirty="0"/>
              </a:p>
              <a:p>
                <a:pPr lvl="1"/>
                <a:r>
                  <a:rPr lang="en-GB" u="sng" dirty="0" err="1"/>
                  <a:t>Hyperparameters</a:t>
                </a:r>
                <a:r>
                  <a:rPr lang="en-GB" dirty="0"/>
                  <a:t>: tuned with </a:t>
                </a:r>
                <a:r>
                  <a:rPr lang="en-US" dirty="0"/>
                  <a:t>a good mix of common sense and optimization algorithms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	e.g.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𝑦</m:t>
                      </m:r>
                      <m:r>
                        <a:rPr lang="en-GB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…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</m:sSup>
                      <m:r>
                        <a:rPr lang="it-IT" i="1">
                          <a:latin typeface="Cambria Math"/>
                          <a:ea typeface="Cambria Math"/>
                        </a:rPr>
                        <m:t>,       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it-IT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i="1" smtClean="0">
                          <a:latin typeface="Cambria Math"/>
                          <a:ea typeface="Cambria Math"/>
                        </a:rPr>
                        <m:t>ℤ</m:t>
                      </m:r>
                    </m:oMath>
                  </m:oMathPara>
                </a14:m>
                <a:endParaRPr lang="it-IT" dirty="0">
                  <a:ea typeface="Cambria Math"/>
                </a:endParaRPr>
              </a:p>
              <a:p>
                <a:pPr marL="457200" lvl="1" indent="0">
                  <a:buNone/>
                </a:pPr>
                <a:endParaRPr lang="it-IT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>
                          <a:latin typeface="Cambria Math"/>
                        </a:rPr>
                        <m:t>𝑎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        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∈(0,1)</m:t>
                      </m:r>
                    </m:oMath>
                  </m:oMathPara>
                </a14:m>
                <a:endParaRPr lang="it-IT" dirty="0">
                  <a:ea typeface="Cambria Math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 </a:t>
                </a:r>
                <a:r>
                  <a:rPr lang="en-GB" b="1" dirty="0"/>
                  <a:t>ML algorithm</a:t>
                </a:r>
                <a:r>
                  <a:rPr lang="en-GB" dirty="0"/>
                  <a:t>: the set of computational methods that manages parameter tuning</a:t>
                </a:r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blipFill rotWithShape="1">
                <a:blip r:embed="rId2"/>
                <a:stretch>
                  <a:fillRect l="-1263" t="-1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0999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>
            <a:off x="6495283" y="2151240"/>
            <a:ext cx="91440" cy="3734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7341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678147" y="3413741"/>
            <a:ext cx="266725" cy="2080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80460"/>
                </a:lnTo>
                <a:lnTo>
                  <a:pt x="266725" y="208046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3678147" y="3413741"/>
            <a:ext cx="266725" cy="8179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17958"/>
                </a:lnTo>
                <a:lnTo>
                  <a:pt x="266725" y="81795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343696" y="2151240"/>
            <a:ext cx="91440" cy="3734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7341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1526559" y="3413741"/>
            <a:ext cx="266725" cy="2080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80460"/>
                </a:lnTo>
                <a:lnTo>
                  <a:pt x="266725" y="208046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526559" y="3413741"/>
            <a:ext cx="266725" cy="8179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17958"/>
                </a:lnTo>
                <a:lnTo>
                  <a:pt x="266725" y="81795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192108" y="2151240"/>
            <a:ext cx="91440" cy="37341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7341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ounded Rectangle 16"/>
          <p:cNvSpPr/>
          <p:nvPr/>
        </p:nvSpPr>
        <p:spPr>
          <a:xfrm>
            <a:off x="1348742" y="1262154"/>
            <a:ext cx="1778171" cy="8890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Labelled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48742" y="2524656"/>
            <a:ext cx="1778171" cy="889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Supervised learning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793285" y="3787158"/>
            <a:ext cx="1778171" cy="8890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Classification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93285" y="5049659"/>
            <a:ext cx="1778171" cy="8890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Regression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500330" y="1262154"/>
            <a:ext cx="1778171" cy="8890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Unlabelled data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00330" y="2524656"/>
            <a:ext cx="1778171" cy="889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Unsupervised learning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44873" y="3787158"/>
            <a:ext cx="1778171" cy="8890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Clustering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944873" y="5049659"/>
            <a:ext cx="1778171" cy="8890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Dimensionality reduction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651917" y="1262154"/>
            <a:ext cx="1778171" cy="8890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Environment model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651917" y="2524656"/>
            <a:ext cx="1778171" cy="8890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93988" tIns="93988" rIns="93988" bIns="9398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GB" dirty="0"/>
              <a:t>Reinforcement learning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Machine Learning – by how they 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32240" y="5171035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+mn-lt"/>
              </a:rPr>
              <a:t>…but is this the most</a:t>
            </a:r>
          </a:p>
          <a:p>
            <a:pPr algn="r"/>
            <a:r>
              <a:rPr lang="en-GB" dirty="0">
                <a:latin typeface="+mn-lt"/>
              </a:rPr>
              <a:t>effective taxonomy?</a:t>
            </a:r>
          </a:p>
        </p:txBody>
      </p:sp>
    </p:spTree>
    <p:extLst>
      <p:ext uri="{BB962C8B-B14F-4D97-AF65-F5344CB8AC3E}">
        <p14:creationId xmlns:p14="http://schemas.microsoft.com/office/powerpoint/2010/main" val="26917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30" y="1260475"/>
            <a:ext cx="7506314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61" y="1261011"/>
            <a:ext cx="3401389" cy="19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hlinkClick r:id="rId3"/>
              </a:rPr>
              <a:t>http://scikit-learn.org/stable/tutorial/machine_learning_map/index.html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7</a:t>
            </a:fld>
            <a:endParaRPr lang="en-GB" noProof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Machine Learning – by what we need them to do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4022" y="5560778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+mn-lt"/>
              </a:rPr>
              <a:t>we will focus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372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928" y="1032164"/>
            <a:ext cx="2062386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A.M. Legendre: least squares method</a:t>
            </a:r>
          </a:p>
        </p:txBody>
      </p:sp>
      <p:cxnSp>
        <p:nvCxnSpPr>
          <p:cNvPr id="218" name="Straight Connector 217"/>
          <p:cNvCxnSpPr/>
          <p:nvPr/>
        </p:nvCxnSpPr>
        <p:spPr>
          <a:xfrm>
            <a:off x="6450557" y="4982525"/>
            <a:ext cx="0" cy="90414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543530" y="5230431"/>
            <a:ext cx="0" cy="65623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6641746" y="1280785"/>
            <a:ext cx="0" cy="460588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826044" y="1520424"/>
            <a:ext cx="0" cy="436624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7014820" y="2004707"/>
            <a:ext cx="0" cy="38819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28146" y="4236100"/>
            <a:ext cx="2875699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IBM: machine beats chess world champion Kasparov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5218372" y="4224386"/>
            <a:ext cx="0" cy="166228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034804" y="3731944"/>
            <a:ext cx="0" cy="2154723"/>
          </a:xfrm>
          <a:prstGeom prst="line">
            <a:avLst/>
          </a:prstGeom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513092" y="2512553"/>
            <a:ext cx="0" cy="337411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28843" y="1524606"/>
            <a:ext cx="1760512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F. Rosenblatt: the perceptron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7035" y="1278385"/>
            <a:ext cx="1830056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IBM: programs that play checkers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72027" y="4481694"/>
            <a:ext cx="2694468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Netflix Prize competition launched (won in 2009)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https://en.wikipedia.org/wiki/Timeline_of_machine_learning</a:t>
            </a:r>
            <a:endParaRPr lang="it-I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nothing</a:t>
            </a:r>
            <a:r>
              <a:rPr lang="it-IT"/>
              <a:t> new, </a:t>
            </a:r>
            <a:r>
              <a:rPr lang="it-IT" dirty="0" err="1"/>
              <a:t>why</a:t>
            </a:r>
            <a:r>
              <a:rPr lang="it-IT" dirty="0"/>
              <a:t> the </a:t>
            </a:r>
            <a:r>
              <a:rPr lang="it-IT" dirty="0" err="1"/>
              <a:t>hype</a:t>
            </a:r>
            <a:r>
              <a:rPr lang="it-IT" dirty="0"/>
              <a:t>?</a:t>
            </a:r>
          </a:p>
        </p:txBody>
      </p:sp>
      <p:sp>
        <p:nvSpPr>
          <p:cNvPr id="8" name="Chevron 7"/>
          <p:cNvSpPr/>
          <p:nvPr/>
        </p:nvSpPr>
        <p:spPr>
          <a:xfrm>
            <a:off x="270001" y="5893051"/>
            <a:ext cx="449999" cy="13002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720000" y="5893051"/>
            <a:ext cx="8233199" cy="13002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76082" y="1770827"/>
            <a:ext cx="1609768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T. Cover, P. Hart: k-NN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0679" y="2017048"/>
            <a:ext cx="2257908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S. </a:t>
            </a:r>
            <a:r>
              <a:rPr lang="en-GB" sz="1000" dirty="0" err="1">
                <a:latin typeface="+mn-lt"/>
              </a:rPr>
              <a:t>Linnainmaa</a:t>
            </a:r>
            <a:r>
              <a:rPr lang="en-GB" sz="1000" dirty="0">
                <a:latin typeface="+mn-lt"/>
              </a:rPr>
              <a:t>: automatic differentiation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17314" y="2266332"/>
            <a:ext cx="3918380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Stanford University: a cart that can navigate and avoid obstacles in a room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09030" y="2512553"/>
            <a:ext cx="2003205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K. Fukushima - the </a:t>
            </a:r>
            <a:r>
              <a:rPr lang="en-GB" sz="1000" dirty="0" err="1">
                <a:latin typeface="+mn-lt"/>
              </a:rPr>
              <a:t>neocognitron</a:t>
            </a:r>
            <a:endParaRPr lang="en-GB" sz="1000" dirty="0"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73802" y="2758774"/>
            <a:ext cx="3031331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D. </a:t>
            </a:r>
            <a:r>
              <a:rPr lang="en-GB" sz="1000" dirty="0" err="1">
                <a:latin typeface="+mn-lt"/>
              </a:rPr>
              <a:t>Rumelhart</a:t>
            </a:r>
            <a:r>
              <a:rPr lang="en-GB" sz="1000" dirty="0">
                <a:latin typeface="+mn-lt"/>
              </a:rPr>
              <a:t>, G. Hinton, R.J. Williams: backpropagation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464437" y="3004995"/>
            <a:ext cx="3324898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C. Watkins - Q-learning for reinforcement learning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35699" y="3251216"/>
            <a:ext cx="3053636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G. </a:t>
            </a:r>
            <a:r>
              <a:rPr lang="en-GB" sz="1000" dirty="0" err="1">
                <a:latin typeface="+mn-lt"/>
              </a:rPr>
              <a:t>Tesauro</a:t>
            </a:r>
            <a:r>
              <a:rPr lang="en-GB" sz="1000" dirty="0">
                <a:latin typeface="+mn-lt"/>
              </a:rPr>
              <a:t>: machine playing backgammon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33309" y="3497437"/>
            <a:ext cx="1812547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T.K. </a:t>
            </a:r>
            <a:r>
              <a:rPr lang="en-GB" sz="1000" dirty="0" err="1">
                <a:latin typeface="+mn-lt"/>
              </a:rPr>
              <a:t>Ho</a:t>
            </a:r>
            <a:r>
              <a:rPr lang="en-GB" sz="1000" dirty="0">
                <a:latin typeface="+mn-lt"/>
              </a:rPr>
              <a:t>: random decision forests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50244" y="3743658"/>
            <a:ext cx="1442991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C. Cortes, V. </a:t>
            </a:r>
            <a:r>
              <a:rPr lang="en-GB" sz="1000" dirty="0" err="1">
                <a:latin typeface="+mn-lt"/>
              </a:rPr>
              <a:t>Vapnik</a:t>
            </a:r>
            <a:r>
              <a:rPr lang="en-GB" sz="1000" dirty="0">
                <a:latin typeface="+mn-lt"/>
              </a:rPr>
              <a:t>: SVM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19680" y="3989879"/>
            <a:ext cx="2867308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S. </a:t>
            </a:r>
            <a:r>
              <a:rPr lang="en-GB" sz="1000" dirty="0" err="1">
                <a:latin typeface="+mn-lt"/>
              </a:rPr>
              <a:t>Hochreiter</a:t>
            </a:r>
            <a:r>
              <a:rPr lang="en-GB" sz="1000" dirty="0">
                <a:latin typeface="+mn-lt"/>
              </a:rPr>
              <a:t>, J. </a:t>
            </a:r>
            <a:r>
              <a:rPr lang="en-GB" sz="1000" dirty="0" err="1">
                <a:latin typeface="+mn-lt"/>
              </a:rPr>
              <a:t>Schmidhuber</a:t>
            </a:r>
            <a:r>
              <a:rPr lang="en-GB" sz="1000" dirty="0">
                <a:latin typeface="+mn-lt"/>
              </a:rPr>
              <a:t>: LSTM for recurrent NNs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0387" y="1280785"/>
            <a:ext cx="2016000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 rot="16200000">
            <a:off x="6202003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2010</a:t>
            </a:r>
          </a:p>
        </p:txBody>
      </p:sp>
      <p:sp>
        <p:nvSpPr>
          <p:cNvPr id="102" name="Rectangle 101"/>
          <p:cNvSpPr/>
          <p:nvPr/>
        </p:nvSpPr>
        <p:spPr>
          <a:xfrm rot="16200000">
            <a:off x="6293961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2011</a:t>
            </a:r>
          </a:p>
        </p:txBody>
      </p:sp>
      <p:sp>
        <p:nvSpPr>
          <p:cNvPr id="112" name="Rectangle 111"/>
          <p:cNvSpPr/>
          <p:nvPr/>
        </p:nvSpPr>
        <p:spPr>
          <a:xfrm rot="16200000">
            <a:off x="6397163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2012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34628" y="1034181"/>
            <a:ext cx="248397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Google Brain: NN to recognize cats in videos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828327" y="1280066"/>
            <a:ext cx="2134701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Facebook: </a:t>
            </a:r>
            <a:r>
              <a:rPr lang="en-GB" sz="1000" dirty="0" err="1">
                <a:latin typeface="+mn-lt"/>
              </a:rPr>
              <a:t>DeepFace</a:t>
            </a:r>
            <a:r>
              <a:rPr lang="en-GB" sz="1000" dirty="0">
                <a:latin typeface="+mn-lt"/>
              </a:rPr>
              <a:t> to recognize faces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35251" y="1522498"/>
            <a:ext cx="2033032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Google: Sibyl to predict user </a:t>
            </a:r>
            <a:r>
              <a:rPr lang="en-GB" sz="1000" dirty="0" err="1">
                <a:latin typeface="+mn-lt"/>
              </a:rPr>
              <a:t>behavior</a:t>
            </a:r>
            <a:endParaRPr lang="en-GB" sz="1000" dirty="0">
              <a:latin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21490" y="1773254"/>
            <a:ext cx="2105342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n-lt"/>
              </a:rPr>
              <a:t>Google: </a:t>
            </a:r>
            <a:r>
              <a:rPr lang="en-GB" sz="1000" dirty="0" err="1">
                <a:latin typeface="+mn-lt"/>
              </a:rPr>
              <a:t>AlphaGo</a:t>
            </a:r>
            <a:r>
              <a:rPr lang="en-GB" sz="1000" dirty="0">
                <a:latin typeface="+mn-lt"/>
              </a:rPr>
              <a:t> beats humans at Go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63009" y="1278385"/>
            <a:ext cx="0" cy="4608282"/>
          </a:xfrm>
          <a:prstGeom prst="line">
            <a:avLst/>
          </a:prstGeom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54586" y="1526287"/>
            <a:ext cx="0" cy="436038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944743" y="1520424"/>
            <a:ext cx="190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425540" y="1773254"/>
            <a:ext cx="0" cy="411341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415696" y="1766485"/>
            <a:ext cx="1620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369205" y="2008995"/>
            <a:ext cx="1260000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374286" y="2004707"/>
            <a:ext cx="0" cy="3881960"/>
          </a:xfrm>
          <a:prstGeom prst="line">
            <a:avLst/>
          </a:prstGeom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658810" y="2266332"/>
            <a:ext cx="0" cy="36203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649760" y="2263269"/>
            <a:ext cx="2160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506424" y="2512553"/>
            <a:ext cx="388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609029" y="2758774"/>
            <a:ext cx="0" cy="312789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601909" y="2759570"/>
            <a:ext cx="1840164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76487" y="3004995"/>
            <a:ext cx="0" cy="28816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73444" y="3004995"/>
            <a:ext cx="289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454141" y="3251216"/>
            <a:ext cx="2679676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464436" y="3251216"/>
            <a:ext cx="0" cy="2635451"/>
          </a:xfrm>
          <a:prstGeom prst="line">
            <a:avLst/>
          </a:prstGeom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736021" y="3497437"/>
            <a:ext cx="2322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737398" y="3485723"/>
            <a:ext cx="0" cy="240404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032975" y="3743658"/>
            <a:ext cx="1836000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032976" y="3989879"/>
            <a:ext cx="1450800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A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212287" y="4236100"/>
            <a:ext cx="280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5211228" y="4482321"/>
            <a:ext cx="280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217391" y="4481694"/>
            <a:ext cx="0" cy="14049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065863" y="4727915"/>
            <a:ext cx="2628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072027" y="4727915"/>
            <a:ext cx="0" cy="115875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6631903" y="1280066"/>
            <a:ext cx="23452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816201" y="1522083"/>
            <a:ext cx="214682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816201" y="1773254"/>
            <a:ext cx="204361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7013444" y="2014916"/>
            <a:ext cx="2016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 rot="16200000">
            <a:off x="6586061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2014</a:t>
            </a:r>
          </a:p>
        </p:txBody>
      </p:sp>
      <p:sp>
        <p:nvSpPr>
          <p:cNvPr id="239" name="Rectangle 238"/>
          <p:cNvSpPr/>
          <p:nvPr/>
        </p:nvSpPr>
        <p:spPr>
          <a:xfrm rot="16200000">
            <a:off x="214445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1805</a:t>
            </a:r>
          </a:p>
        </p:txBody>
      </p:sp>
      <p:sp>
        <p:nvSpPr>
          <p:cNvPr id="240" name="Rectangle 239"/>
          <p:cNvSpPr/>
          <p:nvPr/>
        </p:nvSpPr>
        <p:spPr>
          <a:xfrm rot="16200000">
            <a:off x="709033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1952</a:t>
            </a:r>
          </a:p>
        </p:txBody>
      </p:sp>
      <p:sp>
        <p:nvSpPr>
          <p:cNvPr id="241" name="Rectangle 240"/>
          <p:cNvSpPr/>
          <p:nvPr/>
        </p:nvSpPr>
        <p:spPr>
          <a:xfrm rot="16200000">
            <a:off x="1178541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1957</a:t>
            </a:r>
          </a:p>
        </p:txBody>
      </p:sp>
      <p:sp>
        <p:nvSpPr>
          <p:cNvPr id="242" name="Rectangle 241"/>
          <p:cNvSpPr/>
          <p:nvPr/>
        </p:nvSpPr>
        <p:spPr>
          <a:xfrm rot="16200000">
            <a:off x="2127877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1967</a:t>
            </a:r>
          </a:p>
        </p:txBody>
      </p:sp>
      <p:sp>
        <p:nvSpPr>
          <p:cNvPr id="243" name="Rectangle 242"/>
          <p:cNvSpPr/>
          <p:nvPr/>
        </p:nvSpPr>
        <p:spPr>
          <a:xfrm rot="16200000">
            <a:off x="2411276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1970</a:t>
            </a:r>
          </a:p>
        </p:txBody>
      </p:sp>
      <p:sp>
        <p:nvSpPr>
          <p:cNvPr id="244" name="Rectangle 243"/>
          <p:cNvSpPr/>
          <p:nvPr/>
        </p:nvSpPr>
        <p:spPr>
          <a:xfrm rot="16200000">
            <a:off x="3266780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1979</a:t>
            </a:r>
          </a:p>
        </p:txBody>
      </p:sp>
      <p:sp>
        <p:nvSpPr>
          <p:cNvPr id="245" name="Rectangle 244"/>
          <p:cNvSpPr/>
          <p:nvPr/>
        </p:nvSpPr>
        <p:spPr>
          <a:xfrm rot="16200000">
            <a:off x="3365428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1980</a:t>
            </a:r>
          </a:p>
        </p:txBody>
      </p:sp>
      <p:sp>
        <p:nvSpPr>
          <p:cNvPr id="246" name="Rectangle 245"/>
          <p:cNvSpPr/>
          <p:nvPr/>
        </p:nvSpPr>
        <p:spPr>
          <a:xfrm rot="16200000">
            <a:off x="3929128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1986</a:t>
            </a:r>
          </a:p>
        </p:txBody>
      </p:sp>
      <p:sp>
        <p:nvSpPr>
          <p:cNvPr id="247" name="Rectangle 246"/>
          <p:cNvSpPr/>
          <p:nvPr/>
        </p:nvSpPr>
        <p:spPr>
          <a:xfrm rot="16200000">
            <a:off x="4214679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1989</a:t>
            </a:r>
          </a:p>
        </p:txBody>
      </p:sp>
      <p:sp>
        <p:nvSpPr>
          <p:cNvPr id="248" name="Rectangle 247"/>
          <p:cNvSpPr/>
          <p:nvPr/>
        </p:nvSpPr>
        <p:spPr>
          <a:xfrm rot="16200000">
            <a:off x="4786718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1995</a:t>
            </a:r>
          </a:p>
        </p:txBody>
      </p:sp>
      <p:sp>
        <p:nvSpPr>
          <p:cNvPr id="250" name="Rectangle 249"/>
          <p:cNvSpPr/>
          <p:nvPr/>
        </p:nvSpPr>
        <p:spPr>
          <a:xfrm rot="16200000">
            <a:off x="4970016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1997</a:t>
            </a:r>
          </a:p>
        </p:txBody>
      </p:sp>
      <p:sp>
        <p:nvSpPr>
          <p:cNvPr id="251" name="Rectangle 250"/>
          <p:cNvSpPr/>
          <p:nvPr/>
        </p:nvSpPr>
        <p:spPr>
          <a:xfrm rot="16200000">
            <a:off x="5824137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2006</a:t>
            </a:r>
          </a:p>
        </p:txBody>
      </p:sp>
      <p:sp>
        <p:nvSpPr>
          <p:cNvPr id="252" name="Rectangle 251"/>
          <p:cNvSpPr/>
          <p:nvPr/>
        </p:nvSpPr>
        <p:spPr>
          <a:xfrm rot="16200000">
            <a:off x="6768909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2016</a:t>
            </a:r>
          </a:p>
        </p:txBody>
      </p:sp>
      <p:sp>
        <p:nvSpPr>
          <p:cNvPr id="253" name="Rectangle 252"/>
          <p:cNvSpPr/>
          <p:nvPr/>
        </p:nvSpPr>
        <p:spPr>
          <a:xfrm rot="16200000">
            <a:off x="4495187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1992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456796" y="4736304"/>
            <a:ext cx="1830056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00">
                <a:latin typeface="+mn-lt"/>
              </a:defRPr>
            </a:lvl1pPr>
          </a:lstStyle>
          <a:p>
            <a:r>
              <a:rPr lang="en-GB" dirty="0"/>
              <a:t>IBM: programs that play checkers</a:t>
            </a:r>
          </a:p>
        </p:txBody>
      </p:sp>
      <p:cxnSp>
        <p:nvCxnSpPr>
          <p:cNvPr id="256" name="Straight Connector 255"/>
          <p:cNvCxnSpPr/>
          <p:nvPr/>
        </p:nvCxnSpPr>
        <p:spPr>
          <a:xfrm>
            <a:off x="6440714" y="4980955"/>
            <a:ext cx="1836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6546256" y="4987589"/>
            <a:ext cx="1830056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+mn-lt"/>
              </a:rPr>
              <a:t>Kaggle</a:t>
            </a:r>
            <a:r>
              <a:rPr lang="en-GB" sz="1000" dirty="0">
                <a:latin typeface="+mn-lt"/>
              </a:rPr>
              <a:t> is born</a:t>
            </a:r>
          </a:p>
        </p:txBody>
      </p:sp>
      <p:cxnSp>
        <p:nvCxnSpPr>
          <p:cNvPr id="258" name="Straight Connector 257"/>
          <p:cNvCxnSpPr/>
          <p:nvPr/>
        </p:nvCxnSpPr>
        <p:spPr>
          <a:xfrm>
            <a:off x="6533687" y="5230431"/>
            <a:ext cx="900000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10037" y="5237505"/>
            <a:ext cx="1919408" cy="246221"/>
          </a:xfrm>
          <a:prstGeom prst="rect">
            <a:avLst/>
          </a:prstGeom>
          <a:solidFill>
            <a:srgbClr val="F8F8F8">
              <a:alpha val="69804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+mn-lt"/>
              </a:rPr>
              <a:t>G. Hinton: capsule networks</a:t>
            </a:r>
            <a:endParaRPr lang="en-GB" sz="1000" dirty="0"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110036" y="5484522"/>
            <a:ext cx="0" cy="4021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102916" y="5484522"/>
            <a:ext cx="1516151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 rot="16200000">
            <a:off x="6866435" y="5523076"/>
            <a:ext cx="39600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+mn-lt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215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0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00"/>
                            </p:stCondLst>
                            <p:childTnLst>
                              <p:par>
                                <p:cTn id="2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5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000"/>
                            </p:stCondLst>
                            <p:childTnLst>
                              <p:par>
                                <p:cTn id="2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5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000"/>
                            </p:stCondLst>
                            <p:childTnLst>
                              <p:par>
                                <p:cTn id="2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95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4" grpId="0" animBg="1"/>
      <p:bldP spid="37" grpId="0" animBg="1"/>
      <p:bldP spid="26" grpId="0" animBg="1"/>
      <p:bldP spid="71" grpId="0" animBg="1"/>
      <p:bldP spid="43" grpId="0" animBg="1"/>
      <p:bldP spid="53" grpId="0" animBg="1"/>
      <p:bldP spid="67" grpId="0" animBg="1"/>
      <p:bldP spid="77" grpId="0" animBg="1"/>
      <p:bldP spid="83" grpId="0" animBg="1"/>
      <p:bldP spid="89" grpId="0" animBg="1"/>
      <p:bldP spid="99" grpId="0" animBg="1"/>
      <p:bldP spid="105" grpId="0" animBg="1"/>
      <p:bldP spid="109" grpId="0" animBg="1"/>
      <p:bldP spid="115" grpId="0" animBg="1"/>
      <p:bldP spid="94" grpId="0"/>
      <p:bldP spid="102" grpId="0"/>
      <p:bldP spid="112" grpId="0"/>
      <p:bldP spid="118" grpId="0"/>
      <p:bldP spid="123" grpId="0" animBg="1"/>
      <p:bldP spid="125" grpId="0" animBg="1"/>
      <p:bldP spid="131" grpId="0" animBg="1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50" grpId="0"/>
      <p:bldP spid="251" grpId="0"/>
      <p:bldP spid="252" grpId="0"/>
      <p:bldP spid="253" grpId="0"/>
      <p:bldP spid="255" grpId="0" animBg="1"/>
      <p:bldP spid="257" grpId="0" animBg="1"/>
      <p:bldP spid="87" grpId="0" animBg="1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https://cran.r-project.org/package=tidyverse</a:t>
            </a:r>
            <a:r>
              <a:rPr lang="it-IT" dirty="0"/>
              <a:t>, </a:t>
            </a:r>
            <a:r>
              <a:rPr lang="en-US" dirty="0"/>
              <a:t>Wickham, Hadley (2017). "R for data science"</a:t>
            </a:r>
            <a:endParaRPr lang="it-IT" dirty="0"/>
          </a:p>
          <a:p>
            <a:r>
              <a:rPr lang="it-IT" dirty="0">
                <a:hlinkClick r:id="rId3"/>
              </a:rPr>
              <a:t>https://cran.r-project.org/package=caret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043DC-2681-49D5-9D69-158B3FA3398E}" type="slidenum">
              <a:rPr lang="en-GB" noProof="1" smtClean="0"/>
              <a:pPr>
                <a:defRPr/>
              </a:pPr>
              <a:t>9</a:t>
            </a:fld>
            <a:endParaRPr lang="en-GB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70000" y="1260000"/>
            <a:ext cx="8537570" cy="4680000"/>
          </a:xfrm>
        </p:spPr>
        <p:txBody>
          <a:bodyPr/>
          <a:lstStyle/>
          <a:p>
            <a:r>
              <a:rPr lang="en-GB" dirty="0"/>
              <a:t>You just need the right R packages!</a:t>
            </a:r>
          </a:p>
          <a:p>
            <a:pPr marL="1371600" lvl="3" indent="0">
              <a:buNone/>
            </a:pPr>
            <a:endParaRPr lang="en-GB" dirty="0"/>
          </a:p>
          <a:p>
            <a:pPr marL="2311400" lvl="2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/>
              <a:t>developed by Hadley Wickham, Chief Scientist at </a:t>
            </a:r>
            <a:r>
              <a:rPr lang="en-US" dirty="0" err="1"/>
              <a:t>Rstudio</a:t>
            </a:r>
            <a:r>
              <a:rPr lang="en-US" dirty="0"/>
              <a:t>)</a:t>
            </a:r>
          </a:p>
          <a:p>
            <a:pPr marL="2311400" lvl="2" indent="0">
              <a:buNone/>
            </a:pPr>
            <a:endParaRPr lang="en-GB" dirty="0"/>
          </a:p>
          <a:p>
            <a:pPr marL="2781300" lvl="3">
              <a:buClrTx/>
            </a:pPr>
            <a:r>
              <a:rPr lang="en-US" dirty="0"/>
              <a:t>"a set of packages that work in harmony because they share common data representations and API design"</a:t>
            </a:r>
          </a:p>
          <a:p>
            <a:pPr marL="2781300" lvl="3">
              <a:buClrTx/>
            </a:pPr>
            <a:r>
              <a:rPr lang="en-US" dirty="0"/>
              <a:t>including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pPr marL="2311400" lvl="2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caret</a:t>
            </a:r>
            <a:r>
              <a:rPr lang="en-GB" dirty="0"/>
              <a:t> (Classification And </a:t>
            </a:r>
            <a:r>
              <a:rPr lang="en-GB" dirty="0" err="1"/>
              <a:t>REgression</a:t>
            </a:r>
            <a:r>
              <a:rPr lang="en-GB" dirty="0"/>
              <a:t> Training)</a:t>
            </a:r>
          </a:p>
          <a:p>
            <a:pPr marL="2311400" lvl="2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81300" lvl="3">
              <a:buClrTx/>
            </a:pPr>
            <a:r>
              <a:rPr lang="en-US" dirty="0"/>
              <a:t>"a set of functions that attempt to streamline the process for creating predictive models"</a:t>
            </a:r>
          </a:p>
          <a:p>
            <a:pPr marL="2781300" lvl="3">
              <a:buClrTx/>
            </a:pPr>
            <a:r>
              <a:rPr lang="en-US" dirty="0"/>
              <a:t>calls packages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e1071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mlbench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need for Machine Learning?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8" y="4223471"/>
            <a:ext cx="1800000" cy="48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38" y="2321216"/>
            <a:ext cx="62368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0C998-D570-4A5F-A432-E41CE1BD8B02}"/>
              </a:ext>
            </a:extLst>
          </p:cNvPr>
          <p:cNvSpPr/>
          <p:nvPr/>
        </p:nvSpPr>
        <p:spPr>
          <a:xfrm>
            <a:off x="-696997" y="363885"/>
            <a:ext cx="2833993" cy="1426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to </a:t>
            </a:r>
            <a:r>
              <a:rPr lang="en-GB" dirty="0" err="1"/>
              <a:t>tidyverse</a:t>
            </a:r>
            <a:r>
              <a:rPr lang="en-GB" dirty="0"/>
              <a:t> and caret notebook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Link to caret and </a:t>
            </a:r>
            <a:r>
              <a:rPr lang="en-GB" dirty="0" err="1"/>
              <a:t>tidyverse</a:t>
            </a:r>
            <a:r>
              <a:rPr lang="en-GB" dirty="0"/>
              <a:t> </a:t>
            </a:r>
            <a:r>
              <a:rPr lang="en-GB" dirty="0" err="1"/>
              <a:t>cheatsheets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4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UniPower"/>
  <p:tag name="BRANDKEY" val="BK0015"/>
  <p:tag name="FONT" val="UniCredit"/>
  <p:tag name="FORMAT" val="Standard"/>
  <p:tag name="VARIATION" val="Default"/>
</p:tagLst>
</file>

<file path=ppt/theme/theme1.xml><?xml version="1.0" encoding="utf-8"?>
<a:theme xmlns:a="http://schemas.openxmlformats.org/drawingml/2006/main" name="Blank">
  <a:themeElements>
    <a:clrScheme name="UCG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00AFD0"/>
      </a:accent1>
      <a:accent2>
        <a:srgbClr val="C0E4ED"/>
      </a:accent2>
      <a:accent3>
        <a:srgbClr val="3B8BCA"/>
      </a:accent3>
      <a:accent4>
        <a:srgbClr val="005095"/>
      </a:accent4>
      <a:accent5>
        <a:srgbClr val="9FCA7A"/>
      </a:accent5>
      <a:accent6>
        <a:srgbClr val="9E3A8B"/>
      </a:accent6>
      <a:hlink>
        <a:srgbClr val="3B8BCA"/>
      </a:hlink>
      <a:folHlink>
        <a:srgbClr val="000000"/>
      </a:folHlink>
    </a:clrScheme>
    <a:fontScheme name="UniCredit">
      <a:majorFont>
        <a:latin typeface="UniCredit"/>
        <a:ea typeface=""/>
        <a:cs typeface=""/>
      </a:majorFont>
      <a:minorFont>
        <a:latin typeface="UniCredi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FD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iCredit_4_3.potx" id="{3B308D82-0A1A-4596-9552-0D004D502A7F}" vid="{740313D7-B2BC-4B8B-A9B4-9C7B7B4F5C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AD50702BB6954F8C744E84FEC0F9AA" ma:contentTypeVersion="0" ma:contentTypeDescription="Ein neues Dokument erstellen." ma:contentTypeScope="" ma:versionID="5acdcf21646717152045cea69f664a46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34BFED0-AF3A-425B-A3DF-D1FE9B2516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1C3CE-1206-4616-80E4-1B877A72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D82C2DB-D42D-4D9F-A730-8F802D302C9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1057</Words>
  <Application>Microsoft Office PowerPoint</Application>
  <PresentationFormat>On-screen Show (4:3)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Berlin Sans FB Demi</vt:lpstr>
      <vt:lpstr>Calibri</vt:lpstr>
      <vt:lpstr>Cambria Math</vt:lpstr>
      <vt:lpstr>Courier New</vt:lpstr>
      <vt:lpstr>UniCredit</vt:lpstr>
      <vt:lpstr>Blank</vt:lpstr>
      <vt:lpstr>Machine Learning Models:  a hands-on experience</vt:lpstr>
      <vt:lpstr>Why do we need Machine Learning?</vt:lpstr>
      <vt:lpstr>What is Machine Learning used for?</vt:lpstr>
      <vt:lpstr>What is Machine Learning?</vt:lpstr>
      <vt:lpstr>What is Machine Learning?</vt:lpstr>
      <vt:lpstr>Types of Machine Learning – by how they work</vt:lpstr>
      <vt:lpstr>Types of Machine Learning – by what we need them to do</vt:lpstr>
      <vt:lpstr>Machine Learning is nothing new, why the hype?</vt:lpstr>
      <vt:lpstr>What do you need for Machine Learning?</vt:lpstr>
      <vt:lpstr>Machine Learning models: linear and logistic regressions</vt:lpstr>
      <vt:lpstr>Machine Learning models: k-Nearest Neighbors (k-NN)</vt:lpstr>
      <vt:lpstr>Machine Learning models: Support Vector Machine (SVM)</vt:lpstr>
      <vt:lpstr>Machine Learning models: Decision Trees and Random Forest</vt:lpstr>
      <vt:lpstr>Machine Learning models: Decision Trees and Random Forest</vt:lpstr>
      <vt:lpstr>Machine Learning: model comparison</vt:lpstr>
      <vt:lpstr>Machine Learning: model evaluation and selection</vt:lpstr>
    </vt:vector>
  </TitlesOfParts>
  <Company>UGIS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Models:  a hands-on experience</dc:title>
  <dc:creator>LUCA MAMMI</dc:creator>
  <cp:lastModifiedBy>Gabriele Bonomi</cp:lastModifiedBy>
  <cp:revision>211</cp:revision>
  <dcterms:created xsi:type="dcterms:W3CDTF">2018-03-14T13:30:48Z</dcterms:created>
  <dcterms:modified xsi:type="dcterms:W3CDTF">2018-04-24T13:33:06Z</dcterms:modified>
  <cp:version>3.4.2.0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0x01010051AD50702BB6954F8C744E84FEC0F9AA</vt:lpwstr>
  </property>
</Properties>
</file>