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6"/>
  </p:notesMasterIdLst>
  <p:sldIdLst>
    <p:sldId id="256" r:id="rId5"/>
    <p:sldId id="297" r:id="rId6"/>
    <p:sldId id="300" r:id="rId7"/>
    <p:sldId id="298" r:id="rId8"/>
    <p:sldId id="305" r:id="rId9"/>
    <p:sldId id="306" r:id="rId10"/>
    <p:sldId id="307" r:id="rId11"/>
    <p:sldId id="308" r:id="rId12"/>
    <p:sldId id="309" r:id="rId13"/>
    <p:sldId id="310" r:id="rId14"/>
    <p:sldId id="304" r:id="rId15"/>
  </p:sldIdLst>
  <p:sldSz cx="9144000" cy="6858000" type="screen4x3"/>
  <p:notesSz cx="6858000" cy="9144000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26"/>
    <a:srgbClr val="F8F8F8"/>
    <a:srgbClr val="FFA376"/>
    <a:srgbClr val="4E4E4E"/>
    <a:srgbClr val="696969"/>
    <a:srgbClr val="686868"/>
    <a:srgbClr val="800080"/>
    <a:srgbClr val="0000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0" y="432000"/>
            <a:ext cx="972225" cy="1072800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1"/>
              <a:t>fffdsfs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19362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UniCredit" panose="02000506040000020004" pitchFamily="2" charset="0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sp>
        <p:nvSpPr>
          <p:cNvPr id="6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/>
          </p:cNvSpPr>
          <p:nvPr>
            <p:ph type="body" sz="quarter" idx="16"/>
          </p:nvPr>
        </p:nvSpPr>
        <p:spPr bwMode="gray">
          <a:xfrm>
            <a:off x="7754400" y="432000"/>
            <a:ext cx="972000" cy="1072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Rtidt" TargetMode="External"/><Relationship Id="rId2" Type="http://schemas.openxmlformats.org/officeDocument/2006/relationships/hyperlink" Target="https://goo.gl/jBryj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oaAMS6" TargetMode="External"/><Relationship Id="rId4" Type="http://schemas.openxmlformats.org/officeDocument/2006/relationships/hyperlink" Target="https://goo.gl/1C2BL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Milan, </a:t>
            </a:r>
            <a:r>
              <a:rPr lang="en-GB" dirty="0" smtClean="0"/>
              <a:t>June </a:t>
            </a:r>
            <a:r>
              <a:rPr lang="en-GB" dirty="0" smtClean="0"/>
              <a:t>14</a:t>
            </a:r>
            <a:r>
              <a:rPr lang="en-GB" baseline="30000" dirty="0" smtClean="0"/>
              <a:t>th</a:t>
            </a:r>
            <a:r>
              <a:rPr lang="en-GB" dirty="0"/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Gabriele Bonomi Boseggia, Fabio Colombo, Luca Mammi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UniCredit Quant Community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</a:t>
            </a:r>
            <a:r>
              <a:rPr lang="en-GB" dirty="0" smtClean="0"/>
              <a:t>Learning: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10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examples of </a:t>
            </a:r>
            <a:r>
              <a:rPr lang="en-GB" smtClean="0"/>
              <a:t>activation functions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11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Let's try our hand by trying to detect some Credit Card Frauds!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Deep Learning?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34310" y="5334692"/>
            <a:ext cx="4276371" cy="821701"/>
            <a:chOff x="4934310" y="2850293"/>
            <a:chExt cx="4276371" cy="821701"/>
          </a:xfrm>
        </p:grpSpPr>
        <p:sp>
          <p:nvSpPr>
            <p:cNvPr id="16" name="Rounded Rectangle 15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</a:rPr>
                <a:t>2_5_CreditCardFraud.ipynb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10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2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we start talking, let's get the systems up and running: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followed the instructions and want to run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  <a:r>
              <a:rPr lang="en-US" b="1" dirty="0" smtClean="0"/>
              <a:t>locally</a:t>
            </a:r>
            <a:r>
              <a:rPr lang="en-US" dirty="0" smtClean="0"/>
              <a:t>, please download the zip file </a:t>
            </a:r>
            <a:r>
              <a:rPr lang="en-US" dirty="0"/>
              <a:t>with today's notebooks at </a:t>
            </a:r>
            <a:r>
              <a:rPr lang="en-US" u="sng" dirty="0" smtClean="0"/>
              <a:t>one of these two links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80975" indent="0">
              <a:buNone/>
            </a:pPr>
            <a:endParaRPr lang="en-US" dirty="0" smtClean="0"/>
          </a:p>
          <a:p>
            <a:pPr marL="180975" indent="0" algn="ctr">
              <a:buNone/>
            </a:pPr>
            <a:r>
              <a:rPr lang="en-US" b="1" dirty="0" smtClean="0"/>
              <a:t>OR</a:t>
            </a:r>
          </a:p>
          <a:p>
            <a:pPr marL="180975" indent="0">
              <a:buNone/>
            </a:pPr>
            <a:endParaRPr lang="en-US" dirty="0" smtClean="0"/>
          </a:p>
          <a:p>
            <a:pPr marL="180975" indent="0">
              <a:buNone/>
            </a:pPr>
            <a:endParaRPr lang="en-US" dirty="0" smtClean="0"/>
          </a:p>
          <a:p>
            <a:r>
              <a:rPr lang="en-US" dirty="0" smtClean="0"/>
              <a:t>If you want to follow the lessons </a:t>
            </a:r>
            <a:r>
              <a:rPr lang="en-US" b="1" dirty="0" smtClean="0"/>
              <a:t>online</a:t>
            </a:r>
            <a:r>
              <a:rPr lang="en-US" dirty="0" smtClean="0"/>
              <a:t> please follow </a:t>
            </a:r>
            <a:r>
              <a:rPr lang="en-US" u="sng" dirty="0" smtClean="0"/>
              <a:t>one of these links</a:t>
            </a:r>
            <a:endParaRPr lang="en-US" u="sng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thanks for being here!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176"/>
              </p:ext>
            </p:extLst>
          </p:nvPr>
        </p:nvGraphicFramePr>
        <p:xfrm>
          <a:off x="719998" y="2828793"/>
          <a:ext cx="770400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001"/>
                <a:gridCol w="385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hlinkClick r:id="rId2"/>
                        </a:rPr>
                        <a:t>goo.gl/</a:t>
                      </a:r>
                      <a:r>
                        <a:rPr lang="en-US" sz="2800" dirty="0" err="1" smtClean="0">
                          <a:hlinkClick r:id="rId2"/>
                        </a:rPr>
                        <a:t>jBryjq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hlinkClick r:id="rId3"/>
                        </a:rPr>
                        <a:t>goo.gl/</a:t>
                      </a:r>
                      <a:r>
                        <a:rPr lang="en-US" sz="2800" dirty="0" err="1" smtClean="0">
                          <a:hlinkClick r:id="rId3"/>
                        </a:rPr>
                        <a:t>VRtidt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56428"/>
              </p:ext>
            </p:extLst>
          </p:nvPr>
        </p:nvGraphicFramePr>
        <p:xfrm>
          <a:off x="719999" y="5172345"/>
          <a:ext cx="770400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001"/>
                <a:gridCol w="385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goo.gl/1C2BLi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goo.gl/oaAMS6</a:t>
                      </a:r>
                      <a:endParaRPr lang="en-GB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 b="1497"/>
          <a:stretch/>
        </p:blipFill>
        <p:spPr bwMode="auto">
          <a:xfrm>
            <a:off x="971100" y="1716666"/>
            <a:ext cx="7200900" cy="391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3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any questions you have today, please join us on sli.do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thanks for being here!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4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Session 1: Introduction </a:t>
            </a:r>
            <a:r>
              <a:rPr lang="en-US" b="1" dirty="0"/>
              <a:t>to Machine </a:t>
            </a:r>
            <a:r>
              <a:rPr lang="en-US" b="1" dirty="0" smtClean="0"/>
              <a:t>Learning</a:t>
            </a:r>
          </a:p>
          <a:p>
            <a:pPr lvl="1">
              <a:buClrTx/>
            </a:pPr>
            <a:r>
              <a:rPr lang="en-US" dirty="0" smtClean="0"/>
              <a:t>an introduction to Machine Learning</a:t>
            </a:r>
          </a:p>
          <a:p>
            <a:pPr lvl="1">
              <a:buClrTx/>
            </a:pPr>
            <a:r>
              <a:rPr lang="en-US" dirty="0" smtClean="0"/>
              <a:t>an introduction to the necessary R tools</a:t>
            </a:r>
          </a:p>
          <a:p>
            <a:pPr lvl="1">
              <a:buClrTx/>
            </a:pPr>
            <a:r>
              <a:rPr lang="en-US" dirty="0" smtClean="0"/>
              <a:t>some Machine Learning </a:t>
            </a:r>
            <a:r>
              <a:rPr lang="en-US" dirty="0"/>
              <a:t>algorithms and </a:t>
            </a:r>
            <a:r>
              <a:rPr lang="en-US" dirty="0" smtClean="0"/>
              <a:t>models</a:t>
            </a:r>
          </a:p>
          <a:p>
            <a:pPr marL="630238" lvl="1" indent="0">
              <a:buClrTx/>
              <a:buNone/>
            </a:pPr>
            <a:r>
              <a:rPr lang="en-US" dirty="0" smtClean="0"/>
              <a:t>…with code – hands on!</a:t>
            </a:r>
          </a:p>
          <a:p>
            <a:pPr lvl="1">
              <a:buClrTx/>
            </a:pPr>
            <a:endParaRPr lang="en-US" dirty="0"/>
          </a:p>
          <a:p>
            <a:r>
              <a:rPr lang="en-US" b="1" dirty="0"/>
              <a:t>Session </a:t>
            </a:r>
            <a:r>
              <a:rPr lang="en-US" b="1" dirty="0" smtClean="0"/>
              <a:t>2: </a:t>
            </a:r>
            <a:r>
              <a:rPr lang="en-US" b="1" dirty="0"/>
              <a:t>Model Selection and Validation</a:t>
            </a:r>
          </a:p>
          <a:p>
            <a:pPr lvl="1">
              <a:buClrTx/>
            </a:pPr>
            <a:r>
              <a:rPr lang="en-US" dirty="0" smtClean="0"/>
              <a:t>more </a:t>
            </a:r>
            <a:r>
              <a:rPr lang="en-US" dirty="0"/>
              <a:t>Machine Learning </a:t>
            </a:r>
            <a:r>
              <a:rPr lang="en-US" dirty="0" smtClean="0"/>
              <a:t>models</a:t>
            </a:r>
          </a:p>
          <a:p>
            <a:pPr lvl="1">
              <a:buClrTx/>
            </a:pPr>
            <a:r>
              <a:rPr lang="en-US" dirty="0" smtClean="0"/>
              <a:t>Model Selection </a:t>
            </a:r>
            <a:r>
              <a:rPr lang="en-US" dirty="0"/>
              <a:t>and </a:t>
            </a:r>
            <a:r>
              <a:rPr lang="en-US" dirty="0" smtClean="0"/>
              <a:t>Validation</a:t>
            </a:r>
          </a:p>
          <a:p>
            <a:pPr lvl="1">
              <a:buClrTx/>
            </a:pPr>
            <a:r>
              <a:rPr lang="en-US" dirty="0" smtClean="0"/>
              <a:t>Model Training Strategies </a:t>
            </a:r>
            <a:r>
              <a:rPr lang="en-US" dirty="0"/>
              <a:t>and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marL="630238" lvl="1" indent="0">
              <a:buClrTx/>
              <a:buNone/>
            </a:pPr>
            <a:r>
              <a:rPr lang="en-US" dirty="0" smtClean="0"/>
              <a:t>…with </a:t>
            </a:r>
            <a:r>
              <a:rPr lang="en-US" dirty="0"/>
              <a:t>code – hands on</a:t>
            </a:r>
            <a:r>
              <a:rPr lang="en-US" dirty="0" smtClean="0"/>
              <a:t>!</a:t>
            </a:r>
          </a:p>
          <a:p>
            <a:pPr lvl="1">
              <a:buClrTx/>
            </a:pPr>
            <a:endParaRPr lang="en-US" dirty="0"/>
          </a:p>
          <a:p>
            <a:r>
              <a:rPr lang="en-US" b="1" dirty="0"/>
              <a:t>Session 3</a:t>
            </a:r>
            <a:r>
              <a:rPr lang="en-US" b="1" dirty="0" smtClean="0"/>
              <a:t>: Neural Networks</a:t>
            </a:r>
          </a:p>
          <a:p>
            <a:pPr lvl="1">
              <a:buClrTx/>
            </a:pPr>
            <a:r>
              <a:rPr lang="en-US" dirty="0" smtClean="0"/>
              <a:t>an introduction to Neural </a:t>
            </a:r>
            <a:r>
              <a:rPr lang="en-US" dirty="0"/>
              <a:t>Networks (w/ code, hands on</a:t>
            </a:r>
            <a:r>
              <a:rPr lang="en-US" dirty="0" smtClean="0"/>
              <a:t>!)</a:t>
            </a:r>
          </a:p>
          <a:p>
            <a:pPr lvl="1">
              <a:buClrTx/>
            </a:pPr>
            <a:r>
              <a:rPr lang="en-US" dirty="0" smtClean="0"/>
              <a:t>some Deep Learning examples</a:t>
            </a:r>
            <a:endParaRPr lang="en-US" dirty="0"/>
          </a:p>
          <a:p>
            <a:pPr marL="630238" lvl="1" indent="0">
              <a:buClrTx/>
              <a:buNone/>
            </a:pPr>
            <a:r>
              <a:rPr lang="en-US" dirty="0" smtClean="0"/>
              <a:t>…with </a:t>
            </a:r>
            <a:r>
              <a:rPr lang="en-US" dirty="0"/>
              <a:t>code – hands on!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4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5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Deep Learning</a:t>
            </a:r>
            <a:endParaRPr lang="en-GB" b="1" dirty="0" smtClean="0"/>
          </a:p>
          <a:p>
            <a:pPr lvl="1"/>
            <a:r>
              <a:rPr lang="en-GB" dirty="0" smtClean="0"/>
              <a:t>is </a:t>
            </a:r>
            <a:r>
              <a:rPr lang="en-US" dirty="0" smtClean="0"/>
              <a:t>a </a:t>
            </a:r>
            <a:r>
              <a:rPr lang="en-US" dirty="0"/>
              <a:t>subfield of </a:t>
            </a:r>
            <a:r>
              <a:rPr lang="en-US" b="1" dirty="0"/>
              <a:t>machine </a:t>
            </a:r>
            <a:r>
              <a:rPr lang="en-US" b="1" dirty="0" smtClean="0"/>
              <a:t>learning</a:t>
            </a:r>
            <a:endParaRPr lang="en-US" b="1" dirty="0"/>
          </a:p>
          <a:p>
            <a:pPr lvl="1"/>
            <a:r>
              <a:rPr lang="en-US" dirty="0" smtClean="0"/>
              <a:t>it consists of </a:t>
            </a:r>
            <a:r>
              <a:rPr lang="en-US" dirty="0"/>
              <a:t>successive </a:t>
            </a:r>
            <a:r>
              <a:rPr lang="en-US" b="1" dirty="0"/>
              <a:t>layers </a:t>
            </a:r>
            <a:r>
              <a:rPr lang="en-US" dirty="0"/>
              <a:t>of </a:t>
            </a:r>
            <a:r>
              <a:rPr lang="en-US" dirty="0" smtClean="0"/>
              <a:t>representations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</a:t>
            </a:r>
            <a:r>
              <a:rPr lang="en-US" dirty="0"/>
              <a:t>representations are all </a:t>
            </a:r>
            <a:r>
              <a:rPr lang="en-US" u="sng" dirty="0"/>
              <a:t>automatically learnt </a:t>
            </a:r>
            <a:r>
              <a:rPr lang="en-US" dirty="0"/>
              <a:t>from </a:t>
            </a:r>
            <a:r>
              <a:rPr lang="en-US" dirty="0" smtClean="0"/>
              <a:t>data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Deep Learning?</a:t>
            </a:r>
            <a:endParaRPr lang="en-GB" dirty="0"/>
          </a:p>
        </p:txBody>
      </p:sp>
      <p:pic>
        <p:nvPicPr>
          <p:cNvPr id="12" name="Picture 3" descr="C:\Users\C305392\Desktop\mlTeachings\fig\trained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490767"/>
            <a:ext cx="45656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C305392\Desktop\mlTeachings\fig\neur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4" y="288202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07363" y="2812858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707363" y="4825519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707363" y="2812858"/>
            <a:ext cx="3200400" cy="243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/>
              <a:t>Apart from initial and basic inspiration, deep learning models are not models of the </a:t>
            </a:r>
            <a:r>
              <a:rPr lang="en-US" u="sng" dirty="0" smtClean="0"/>
              <a:t>brain</a:t>
            </a:r>
            <a:r>
              <a:rPr lang="it-IT" u="sng" dirty="0"/>
              <a:t>!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6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representations are (almost always) learned via models called </a:t>
            </a:r>
            <a:r>
              <a:rPr lang="en-GB" b="1" dirty="0"/>
              <a:t>Neural </a:t>
            </a:r>
            <a:r>
              <a:rPr lang="en-GB" b="1" dirty="0" smtClean="0"/>
              <a:t>Networks</a:t>
            </a:r>
            <a:endParaRPr lang="en-US" dirty="0" smtClean="0"/>
          </a:p>
          <a:p>
            <a:r>
              <a:rPr lang="en-US" dirty="0" smtClean="0"/>
              <a:t>The main block for a Neural Network was initially inspired by a neuron and is called a </a:t>
            </a:r>
            <a:r>
              <a:rPr lang="en-US" b="1" dirty="0" smtClean="0"/>
              <a:t>perceptron</a:t>
            </a:r>
            <a:endParaRPr lang="en-GB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Networks are</a:t>
            </a:r>
            <a:r>
              <a:rPr lang="en-GB" dirty="0" smtClean="0"/>
              <a:t> the main models for Deep Learning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/>
          </a:p>
        </p:txBody>
      </p:sp>
      <p:cxnSp>
        <p:nvCxnSpPr>
          <p:cNvPr id="2060" name="Straight Connector 2059"/>
          <p:cNvCxnSpPr>
            <a:stCxn id="36" idx="0"/>
            <a:endCxn id="36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7" name="TextBox 2066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8" name="TextBox 2067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2068" name="TextBox 2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0" name="Straight Arrow Connector 2069"/>
          <p:cNvCxnSpPr>
            <a:stCxn id="31" idx="6"/>
            <a:endCxn id="36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8" idx="6"/>
            <a:endCxn id="36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0" idx="6"/>
            <a:endCxn id="36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Oval 75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6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𝑠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b="0" i="1" dirty="0" smtClean="0">
                  <a:latin typeface="Cambria Math"/>
                </a:endParaRPr>
              </a:p>
              <a:p>
                <a:endParaRPr lang="it-IT" sz="16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sz="160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sz="16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3"/>
          <a:stretch/>
        </p:blipFill>
        <p:spPr bwMode="auto">
          <a:xfrm>
            <a:off x="7839435" y="4367269"/>
            <a:ext cx="916377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6" r="192"/>
          <a:stretch/>
        </p:blipFill>
        <p:spPr bwMode="auto">
          <a:xfrm>
            <a:off x="7792270" y="5269090"/>
            <a:ext cx="935660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17930" y="2084286"/>
            <a:ext cx="5790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INPUT</a:t>
            </a:r>
            <a:endParaRPr lang="en-GB" sz="1200" b="1" dirty="0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78617" y="2082987"/>
            <a:ext cx="76976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WEIGHTS</a:t>
            </a:r>
            <a:endParaRPr lang="en-GB" sz="1200" b="1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30061" y="2082986"/>
            <a:ext cx="70083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OUT</a:t>
            </a:r>
            <a:r>
              <a:rPr lang="en-GB" sz="1200" b="1" dirty="0" smtClean="0">
                <a:latin typeface="+mn-lt"/>
              </a:rPr>
              <a:t>PUT</a:t>
            </a:r>
            <a:endParaRPr lang="en-GB" sz="1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597879" y="3745677"/>
                <a:ext cx="4121065" cy="236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6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dirty="0" err="1" smtClean="0">
                    <a:latin typeface="+mj-lt"/>
                  </a:rPr>
                  <a:t>is</a:t>
                </a:r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dirty="0" err="1" smtClean="0">
                    <a:latin typeface="+mj-lt"/>
                  </a:rPr>
                  <a:t>called</a:t>
                </a:r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b="1" dirty="0" err="1" smtClean="0">
                    <a:latin typeface="+mj-lt"/>
                  </a:rPr>
                  <a:t>activation</a:t>
                </a:r>
                <a:r>
                  <a:rPr lang="it-IT" sz="1600" b="1" dirty="0" smtClean="0">
                    <a:latin typeface="+mj-lt"/>
                  </a:rPr>
                  <a:t> </a:t>
                </a:r>
                <a:r>
                  <a:rPr lang="it-IT" sz="1600" b="1" dirty="0" err="1" smtClean="0">
                    <a:latin typeface="+mj-lt"/>
                  </a:rPr>
                  <a:t>function</a:t>
                </a:r>
                <a:r>
                  <a:rPr lang="it-IT" sz="1600" dirty="0" smtClean="0">
                    <a:latin typeface="+mj-lt"/>
                  </a:rPr>
                  <a:t>, </a:t>
                </a:r>
                <a:r>
                  <a:rPr lang="it-IT" sz="1600" dirty="0" err="1" smtClean="0">
                    <a:latin typeface="+mj-lt"/>
                  </a:rPr>
                  <a:t>examples</a:t>
                </a:r>
                <a:r>
                  <a:rPr lang="it-IT" sz="1600" dirty="0" smtClean="0">
                    <a:latin typeface="+mj-lt"/>
                  </a:rPr>
                  <a:t> are:</a:t>
                </a:r>
                <a:endParaRPr lang="it-IT" sz="1600" dirty="0">
                  <a:latin typeface="+mj-lt"/>
                </a:endParaRPr>
              </a:p>
              <a:p>
                <a:endParaRPr lang="it-IT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+mj-lt"/>
                          </a:rPr>
                        </m:ctrlPr>
                      </m:dPr>
                      <m:e>
                        <m:r>
                          <a:rPr lang="it-IT" sz="1600" i="1">
                            <a:latin typeface="+mj-lt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600" i="1">
                            <a:latin typeface="+mj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+mj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+mj-lt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+mj-lt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+mj-lt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+mj-lt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1600" i="1">
                                      <a:latin typeface="+mj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1600" i="1">
                                      <a:latin typeface="+mj-lt"/>
                                    </a:rPr>
                                    <m:t>𝑖</m:t>
                                  </m:r>
                                  <m:r>
                                    <a:rPr lang="it-IT" sz="1600" i="1">
                                      <a:latin typeface="+mj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+mj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+mj-lt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+mj-lt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+mj-lt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+mj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+mj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+mj-lt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+mj-lt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+mj-lt"/>
                                </a:rPr>
                                <m:t>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+mj-lt"/>
                          </a:rPr>
                        </m:ctrlPr>
                      </m:dPr>
                      <m:e>
                        <m:r>
                          <a:rPr lang="it-IT" sz="1600" i="1">
                            <a:latin typeface="+mj-lt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+mj-lt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latin typeface="+mj-lt"/>
                          </a:rPr>
                        </m:ctrlPr>
                      </m:fPr>
                      <m:num>
                        <m:r>
                          <a:rPr lang="it-IT" sz="1600" i="1"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a:rPr lang="it-IT" sz="1600" i="1">
                            <a:latin typeface="+mj-lt"/>
                          </a:rPr>
                          <m:t>1+</m:t>
                        </m:r>
                        <m:sSup>
                          <m:sSupPr>
                            <m:ctrlPr>
                              <a:rPr lang="it-IT" sz="1600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+mj-lt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600" i="1">
                                <a:latin typeface="+mj-lt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it-IT" sz="1600" i="1" dirty="0">
                  <a:latin typeface="+mj-lt"/>
                </a:endParaRPr>
              </a:p>
              <a:p>
                <a:endParaRPr lang="en-GB" sz="1600" dirty="0">
                  <a:latin typeface="+mj-lt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9" y="3745677"/>
                <a:ext cx="4121065" cy="2369110"/>
              </a:xfrm>
              <a:prstGeom prst="rect">
                <a:avLst/>
              </a:prstGeom>
              <a:blipFill rotWithShape="1">
                <a:blip r:embed="rId15"/>
                <a:stretch>
                  <a:fillRect t="-7198" b="-10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" grpId="0" build="p"/>
      <p:bldP spid="36" grpId="0" animBg="1"/>
      <p:bldP spid="2067" grpId="0"/>
      <p:bldP spid="2068" grpId="0"/>
      <p:bldP spid="95" grpId="0"/>
      <p:bldP spid="78" grpId="0"/>
      <p:bldP spid="81" grpId="0"/>
      <p:bldP spid="82" grpId="0"/>
      <p:bldP spid="103" grpId="0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Perceptron Convergence Theorem says that a perceptron will </a:t>
            </a:r>
            <a:r>
              <a:rPr lang="en-US" dirty="0" smtClean="0"/>
              <a:t>converge if the </a:t>
            </a:r>
            <a:r>
              <a:rPr lang="en-US" dirty="0"/>
              <a:t>classes are linearly separable, regardless of the learning </a:t>
            </a:r>
            <a:r>
              <a:rPr lang="en-US" dirty="0" smtClean="0"/>
              <a:t>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7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Here's how it works: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single layer algorithm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/>
          </a:p>
        </p:txBody>
      </p:sp>
      <p:cxnSp>
        <p:nvCxnSpPr>
          <p:cNvPr id="12" name="Straight Connector 11"/>
          <p:cNvCxnSpPr>
            <a:stCxn id="11" idx="0"/>
            <a:endCxn id="11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0" idx="6"/>
            <a:endCxn id="11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11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6"/>
            <a:endCxn id="11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1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930" y="2084286"/>
            <a:ext cx="5790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INPUT</a:t>
            </a:r>
            <a:endParaRPr lang="en-GB" sz="12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8617" y="2082987"/>
            <a:ext cx="76976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WEIGHTS</a:t>
            </a:r>
            <a:endParaRPr lang="en-GB" sz="12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0061" y="2082986"/>
            <a:ext cx="70083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OUT</a:t>
            </a:r>
            <a:r>
              <a:rPr lang="en-GB" sz="1200" b="1" dirty="0" smtClean="0">
                <a:latin typeface="+mn-lt"/>
              </a:rPr>
              <a:t>PUT</a:t>
            </a:r>
            <a:endParaRPr lang="en-GB" sz="1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+mj-lt"/>
                  </a:rPr>
                  <a:t>The initial weights are assigned randomly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+mj-lt"/>
                  </a:rPr>
                  <a:t>The input values are </a:t>
                </a:r>
                <a:r>
                  <a:rPr lang="en-US" dirty="0" smtClean="0">
                    <a:latin typeface="+mj-lt"/>
                  </a:rPr>
                  <a:t>run through </a:t>
                </a:r>
                <a:r>
                  <a:rPr lang="en-US" dirty="0">
                    <a:latin typeface="+mj-lt"/>
                  </a:rPr>
                  <a:t>the </a:t>
                </a:r>
                <a:r>
                  <a:rPr lang="en-US" dirty="0" smtClean="0">
                    <a:latin typeface="+mj-lt"/>
                  </a:rPr>
                  <a:t>perceptron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+mj-lt"/>
                        </a:rPr>
                        <m:t>𝑦</m:t>
                      </m:r>
                      <m:r>
                        <a:rPr lang="it-IT" i="1">
                          <a:latin typeface="+mj-lt"/>
                        </a:rPr>
                        <m:t>=</m:t>
                      </m:r>
                      <m:r>
                        <a:rPr lang="it-IT" i="1">
                          <a:latin typeface="+mj-lt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+mj-lt"/>
                            </a:rPr>
                          </m:ctrlPr>
                        </m:dPr>
                        <m:e>
                          <m:r>
                            <a:rPr lang="it-IT" i="1">
                              <a:latin typeface="+mj-lt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+mj-lt"/>
                        </a:rPr>
                        <m:t>=</m:t>
                      </m:r>
                      <m:r>
                        <a:rPr lang="it-IT" i="1">
                          <a:latin typeface="+mj-lt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+mj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+mj-lt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+mj-lt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+mj-lt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+mj-lt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+mj-lt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+mj-lt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+mj-lt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+mj-l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+mj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+mj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+mj-lt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+mj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+mj-lt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error </a:t>
                </a:r>
                <a14:m>
                  <m:oMath xmlns:m="http://schemas.openxmlformats.org/officeDocument/2006/math">
                    <m:r>
                      <a:rPr lang="it-IT" i="1">
                        <a:latin typeface="+mj-lt"/>
                      </a:rPr>
                      <m:t>𝑒</m:t>
                    </m:r>
                  </m:oMath>
                </a14:m>
                <a:r>
                  <a:rPr lang="en-US" dirty="0" smtClean="0">
                    <a:latin typeface="+mj-lt"/>
                  </a:rPr>
                  <a:t> is the difference from the desired outcome:</a:t>
                </a:r>
                <a:endParaRPr lang="it-IT" b="0" i="1" dirty="0" smtClean="0">
                  <a:latin typeface="+mj-lt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+mj-lt"/>
                        </a:rPr>
                        <m:t>𝑒</m:t>
                      </m:r>
                      <m:r>
                        <a:rPr lang="it-IT" b="0" i="1" smtClean="0">
                          <a:latin typeface="+mj-lt"/>
                        </a:rPr>
                        <m:t>=</m:t>
                      </m:r>
                      <m:r>
                        <a:rPr lang="it-IT" b="0" i="1" smtClean="0">
                          <a:latin typeface="+mj-lt"/>
                        </a:rPr>
                        <m:t>𝑑</m:t>
                      </m:r>
                      <m:r>
                        <a:rPr lang="it-IT" b="0" i="1" smtClean="0">
                          <a:latin typeface="+mj-lt"/>
                        </a:rPr>
                        <m:t>−</m:t>
                      </m:r>
                      <m:r>
                        <a:rPr lang="it-IT" b="0" i="1" smtClean="0">
                          <a:latin typeface="+mj-lt"/>
                        </a:rPr>
                        <m:t>𝑦</m:t>
                      </m:r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weights </a:t>
                </a:r>
                <a:r>
                  <a:rPr lang="en-US" dirty="0" smtClean="0">
                    <a:latin typeface="+mj-lt"/>
                  </a:rPr>
                  <a:t>are changed to reduce the error:</a:t>
                </a:r>
                <a:endParaRPr lang="en-US" dirty="0">
                  <a:latin typeface="+mj-lt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+mj-lt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+mj-l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+mj-lt"/>
                                    <a:ea typeface="Cambria Math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+mj-l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+mj-lt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+mj-lt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+mj-lt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+mj-lt"/>
                        </a:rPr>
                        <m:t>=</m:t>
                      </m:r>
                      <m:r>
                        <a:rPr lang="it-IT" i="1" smtClean="0">
                          <a:latin typeface="+mj-lt"/>
                          <a:ea typeface="Cambria Math"/>
                        </a:rPr>
                        <m:t>𝜂</m:t>
                      </m:r>
                      <m:r>
                        <a:rPr lang="it-IT" i="1" smtClean="0">
                          <a:latin typeface="+mj-lt"/>
                          <a:ea typeface="Cambria Math"/>
                        </a:rPr>
                        <m:t>∙</m:t>
                      </m:r>
                      <m:r>
                        <a:rPr lang="it-IT" i="1">
                          <a:latin typeface="+mj-lt"/>
                        </a:rPr>
                        <m:t>𝑒</m:t>
                      </m:r>
                      <m:r>
                        <a:rPr lang="it-IT" i="1" smtClean="0">
                          <a:latin typeface="+mj-lt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+mj-lt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+mj-lt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 marL="180975" indent="0">
                  <a:buNone/>
                </a:pPr>
                <a:r>
                  <a:rPr lang="en-US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it-IT" i="1">
                        <a:latin typeface="+mj-lt"/>
                        <a:ea typeface="Cambria Math"/>
                      </a:rPr>
                      <m:t>𝜂</m:t>
                    </m:r>
                  </m:oMath>
                </a14:m>
                <a:r>
                  <a:rPr lang="en-US" dirty="0" smtClean="0">
                    <a:latin typeface="+mj-lt"/>
                  </a:rPr>
                  <a:t> is the </a:t>
                </a:r>
                <a:r>
                  <a:rPr lang="en-US" dirty="0" err="1" smtClean="0">
                    <a:latin typeface="+mj-lt"/>
                  </a:rPr>
                  <a:t>hyperparameter</a:t>
                </a:r>
                <a:r>
                  <a:rPr lang="en-US" dirty="0" smtClean="0">
                    <a:latin typeface="+mj-lt"/>
                  </a:rPr>
                  <a:t> indicating the </a:t>
                </a:r>
                <a:r>
                  <a:rPr lang="en-US" b="1" dirty="0" smtClean="0">
                    <a:latin typeface="+mj-lt"/>
                  </a:rPr>
                  <a:t>learning rate</a:t>
                </a:r>
              </a:p>
              <a:p>
                <a:r>
                  <a:rPr lang="en-US" dirty="0" smtClean="0">
                    <a:latin typeface="+mj-lt"/>
                  </a:rPr>
                  <a:t>Each cycle is called an </a:t>
                </a:r>
                <a:r>
                  <a:rPr lang="en-US" b="1" dirty="0" smtClean="0">
                    <a:latin typeface="+mj-lt"/>
                  </a:rPr>
                  <a:t>epoch</a:t>
                </a:r>
              </a:p>
            </p:txBody>
          </p:sp>
        </mc:Choice>
        <mc:Fallback>
          <p:sp>
            <p:nvSpPr>
              <p:cNvPr id="3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  <a:blipFill rotWithShape="1">
                <a:blip r:embed="rId12"/>
                <a:stretch>
                  <a:fillRect l="-2659" t="-1434" b="-5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456347" y="1435468"/>
            <a:ext cx="369332" cy="17033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FORWARD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6347" y="3669353"/>
            <a:ext cx="369332" cy="17883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BACKWARD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99851" y="570598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8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If classes are not linearly separable, we must add layers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Multi-Layer Perceptron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20" idx="6"/>
            <a:endCxn id="40" idx="2"/>
          </p:cNvCxnSpPr>
          <p:nvPr/>
        </p:nvCxnSpPr>
        <p:spPr>
          <a:xfrm>
            <a:off x="1031451" y="2810911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40" idx="3"/>
          </p:cNvCxnSpPr>
          <p:nvPr/>
        </p:nvCxnSpPr>
        <p:spPr>
          <a:xfrm flipV="1">
            <a:off x="1031451" y="3104926"/>
            <a:ext cx="813584" cy="611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7"/>
            <a:endCxn id="40" idx="3"/>
          </p:cNvCxnSpPr>
          <p:nvPr/>
        </p:nvCxnSpPr>
        <p:spPr>
          <a:xfrm flipV="1"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9851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26147" y="1953144"/>
            <a:ext cx="57900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INPUT</a:t>
            </a: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4244" y="1951845"/>
            <a:ext cx="68961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HIDDEN</a:t>
            </a:r>
            <a:endParaRPr lang="en-GB" sz="1200" b="1" dirty="0">
              <a:latin typeface="+mn-lt"/>
            </a:endParaRP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2033" y="1951844"/>
            <a:ext cx="70083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OUT</a:t>
            </a:r>
            <a:r>
              <a:rPr lang="en-GB" sz="1200" b="1" dirty="0">
                <a:latin typeface="+mn-lt"/>
              </a:rPr>
              <a:t>PUT</a:t>
            </a: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3250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/>
          <p:cNvCxnSpPr>
            <a:stCxn id="20" idx="5"/>
            <a:endCxn id="41" idx="1"/>
          </p:cNvCxnSpPr>
          <p:nvPr/>
        </p:nvCxnSpPr>
        <p:spPr>
          <a:xfrm>
            <a:off x="909666" y="3104926"/>
            <a:ext cx="935369" cy="3178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5"/>
            <a:endCxn id="42" idx="1"/>
          </p:cNvCxnSpPr>
          <p:nvPr/>
        </p:nvCxnSpPr>
        <p:spPr>
          <a:xfrm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6"/>
            <a:endCxn id="41" idx="2"/>
          </p:cNvCxnSpPr>
          <p:nvPr/>
        </p:nvCxnSpPr>
        <p:spPr>
          <a:xfrm>
            <a:off x="1031451" y="3716815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6"/>
            <a:endCxn id="42" idx="1"/>
          </p:cNvCxnSpPr>
          <p:nvPr/>
        </p:nvCxnSpPr>
        <p:spPr>
          <a:xfrm>
            <a:off x="1031451" y="3716815"/>
            <a:ext cx="813584" cy="12362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7"/>
            <a:endCxn id="41" idx="3"/>
          </p:cNvCxnSpPr>
          <p:nvPr/>
        </p:nvCxnSpPr>
        <p:spPr>
          <a:xfrm flipV="1">
            <a:off x="909666" y="4010830"/>
            <a:ext cx="935369" cy="9422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6"/>
            <a:endCxn id="42" idx="2"/>
          </p:cNvCxnSpPr>
          <p:nvPr/>
        </p:nvCxnSpPr>
        <p:spPr>
          <a:xfrm>
            <a:off x="1031451" y="5247052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/>
              <p:cNvSpPr/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44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40" idx="5"/>
            <a:endCxn id="71" idx="1"/>
          </p:cNvCxnSpPr>
          <p:nvPr/>
        </p:nvCxnSpPr>
        <p:spPr>
          <a:xfrm>
            <a:off x="2433065" y="3104926"/>
            <a:ext cx="935370" cy="63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71" idx="2"/>
          </p:cNvCxnSpPr>
          <p:nvPr/>
        </p:nvCxnSpPr>
        <p:spPr>
          <a:xfrm>
            <a:off x="2554850" y="3716815"/>
            <a:ext cx="691800" cy="31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7"/>
            <a:endCxn id="71" idx="3"/>
          </p:cNvCxnSpPr>
          <p:nvPr/>
        </p:nvCxnSpPr>
        <p:spPr>
          <a:xfrm flipV="1">
            <a:off x="2433065" y="4322996"/>
            <a:ext cx="935370" cy="6300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6"/>
          </p:cNvCxnSpPr>
          <p:nvPr/>
        </p:nvCxnSpPr>
        <p:spPr>
          <a:xfrm>
            <a:off x="4078250" y="4028981"/>
            <a:ext cx="486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91633" y="577674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it-IT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,2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i="1">
                          <a:latin typeface="Cambria Math"/>
                        </a:rPr>
                        <m:t>,  </m:t>
                      </m:r>
                      <m:r>
                        <a:rPr lang="it-IT" i="1">
                          <a:latin typeface="Cambria Math"/>
                        </a:rPr>
                        <m:t>𝑗</m:t>
                      </m:r>
                      <m:r>
                        <a:rPr lang="it-IT" i="1">
                          <a:latin typeface="Cambria Math"/>
                        </a:rPr>
                        <m:t>=1…</m:t>
                      </m:r>
                      <m:r>
                        <a:rPr lang="it-IT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 smtClean="0"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Here it gets tricky…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errors </a:t>
                </a:r>
                <a:r>
                  <a:rPr lang="en-US" dirty="0" smtClean="0">
                    <a:latin typeface="+mj-lt"/>
                  </a:rPr>
                  <a:t>must be backward propagated to </a:t>
                </a:r>
                <a:r>
                  <a:rPr lang="en-US" dirty="0">
                    <a:latin typeface="+mj-lt"/>
                  </a:rPr>
                  <a:t>each </a:t>
                </a:r>
                <a:r>
                  <a:rPr lang="en-US" dirty="0" smtClean="0">
                    <a:latin typeface="+mj-lt"/>
                  </a:rPr>
                  <a:t>unit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and since convergence is not ensured, we must do so in small steps</a:t>
                </a:r>
                <a:endParaRPr lang="en-US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10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  <a:blipFill rotWithShape="1">
                <a:blip r:embed="rId11"/>
                <a:stretch>
                  <a:fillRect l="-2659" r="-2363" b="-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456347" y="1724675"/>
            <a:ext cx="369332" cy="17033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FORWARD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56347" y="4136924"/>
            <a:ext cx="369332" cy="17883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BACKWARD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ight Arrow 103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71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9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Based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7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82C2DB-D42D-4D9F-A730-8F802D302C9A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868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Machine Learning:  a hands-on experience</vt:lpstr>
      <vt:lpstr>Welcome and thanks for being here!</vt:lpstr>
      <vt:lpstr>Welcome and thanks for being here!</vt:lpstr>
      <vt:lpstr>AGENDA</vt:lpstr>
      <vt:lpstr>What is Deep Learning?</vt:lpstr>
      <vt:lpstr>Neural Networks are the main models for Deep Learning</vt:lpstr>
      <vt:lpstr>The single layer algorithm</vt:lpstr>
      <vt:lpstr>The Multi-Layer Perceptron</vt:lpstr>
      <vt:lpstr>Gradient Based Optimization</vt:lpstr>
      <vt:lpstr>A few examples of activation functions</vt:lpstr>
      <vt:lpstr>What is Deep Learning?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309</cp:revision>
  <dcterms:created xsi:type="dcterms:W3CDTF">2018-03-14T13:30:48Z</dcterms:created>
  <dcterms:modified xsi:type="dcterms:W3CDTF">2018-06-11T16:16:35Z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