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46"/>
  </p:notesMasterIdLst>
  <p:sldIdLst>
    <p:sldId id="256" r:id="rId2"/>
    <p:sldId id="257" r:id="rId3"/>
    <p:sldId id="261" r:id="rId4"/>
    <p:sldId id="260" r:id="rId5"/>
    <p:sldId id="259" r:id="rId6"/>
    <p:sldId id="262" r:id="rId7"/>
    <p:sldId id="263" r:id="rId8"/>
    <p:sldId id="264" r:id="rId9"/>
    <p:sldId id="265" r:id="rId10"/>
    <p:sldId id="266" r:id="rId11"/>
    <p:sldId id="268" r:id="rId12"/>
    <p:sldId id="267" r:id="rId13"/>
    <p:sldId id="269" r:id="rId14"/>
    <p:sldId id="270" r:id="rId15"/>
    <p:sldId id="271" r:id="rId16"/>
    <p:sldId id="272" r:id="rId17"/>
    <p:sldId id="273" r:id="rId18"/>
    <p:sldId id="274" r:id="rId19"/>
    <p:sldId id="276" r:id="rId20"/>
    <p:sldId id="277" r:id="rId21"/>
    <p:sldId id="278" r:id="rId22"/>
    <p:sldId id="279" r:id="rId23"/>
    <p:sldId id="281" r:id="rId24"/>
    <p:sldId id="282" r:id="rId25"/>
    <p:sldId id="280"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7" r:id="rId40"/>
    <p:sldId id="296" r:id="rId41"/>
    <p:sldId id="298" r:id="rId42"/>
    <p:sldId id="300" r:id="rId43"/>
    <p:sldId id="301" r:id="rId44"/>
    <p:sldId id="299"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100" d="100"/>
          <a:sy n="100" d="100"/>
        </p:scale>
        <p:origin x="883"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A2F318-0192-429B-A539-8A348AB0BBFF}" type="datetimeFigureOut">
              <a:rPr lang="it-IT" smtClean="0"/>
              <a:t>25/02/2020</a:t>
            </a:fld>
            <a:endParaRPr lang="it-IT"/>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2581F-1351-48AA-8D01-C0FED49631F0}" type="slidenum">
              <a:rPr lang="it-IT" smtClean="0"/>
              <a:t>‹#›</a:t>
            </a:fld>
            <a:endParaRPr lang="it-IT"/>
          </a:p>
        </p:txBody>
      </p:sp>
    </p:spTree>
    <p:extLst>
      <p:ext uri="{BB962C8B-B14F-4D97-AF65-F5344CB8AC3E}">
        <p14:creationId xmlns:p14="http://schemas.microsoft.com/office/powerpoint/2010/main" val="3792029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7BA65360-8FD2-4A20-8B3B-7D085025FD22}" type="datetime1">
              <a:rPr lang="it-IT" smtClean="0"/>
              <a:t>25/02/2020</a:t>
            </a:fld>
            <a:endParaRPr lang="it-IT"/>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it-IT"/>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329DCC71-A824-494C-97DC-031940824863}" type="slidenum">
              <a:rPr lang="it-IT" smtClean="0"/>
              <a:t>‹#›</a:t>
            </a:fld>
            <a:endParaRPr lang="it-IT"/>
          </a:p>
        </p:txBody>
      </p:sp>
    </p:spTree>
    <p:extLst>
      <p:ext uri="{BB962C8B-B14F-4D97-AF65-F5344CB8AC3E}">
        <p14:creationId xmlns:p14="http://schemas.microsoft.com/office/powerpoint/2010/main" val="3064782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615B4F-6962-4EFB-A1E3-C7C14D8CD124}" type="datetime1">
              <a:rPr lang="it-IT" smtClean="0"/>
              <a:t>25/02/2020</a:t>
            </a:fld>
            <a:endParaRPr lang="it-IT"/>
          </a:p>
        </p:txBody>
      </p:sp>
      <p:sp>
        <p:nvSpPr>
          <p:cNvPr id="6" name="Footer Placeholder 5"/>
          <p:cNvSpPr>
            <a:spLocks noGrp="1"/>
          </p:cNvSpPr>
          <p:nvPr>
            <p:ph type="ftr" sz="quarter" idx="11"/>
          </p:nvPr>
        </p:nvSpPr>
        <p:spPr/>
        <p:txBody>
          <a:bodyPr/>
          <a:lstStyle/>
          <a:p>
            <a:endParaRPr lang="it-IT"/>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329DCC71-A824-494C-97DC-031940824863}" type="slidenum">
              <a:rPr lang="it-IT" smtClean="0"/>
              <a:t>‹#›</a:t>
            </a:fld>
            <a:endParaRPr lang="it-IT"/>
          </a:p>
        </p:txBody>
      </p:sp>
    </p:spTree>
    <p:extLst>
      <p:ext uri="{BB962C8B-B14F-4D97-AF65-F5344CB8AC3E}">
        <p14:creationId xmlns:p14="http://schemas.microsoft.com/office/powerpoint/2010/main" val="1238837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0329089-B575-4C82-8E17-B161E8F19FB3}" type="datetime1">
              <a:rPr lang="it-IT" smtClean="0"/>
              <a:t>25/02/2020</a:t>
            </a:fld>
            <a:endParaRPr lang="it-IT"/>
          </a:p>
        </p:txBody>
      </p:sp>
      <p:sp>
        <p:nvSpPr>
          <p:cNvPr id="5" name="Footer Placeholder 4"/>
          <p:cNvSpPr>
            <a:spLocks noGrp="1"/>
          </p:cNvSpPr>
          <p:nvPr>
            <p:ph type="ftr" sz="quarter" idx="11"/>
          </p:nvPr>
        </p:nvSpPr>
        <p:spPr/>
        <p:txBody>
          <a:bodyPr/>
          <a:lstStyle/>
          <a:p>
            <a:endParaRPr lang="it-IT"/>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329DCC71-A824-494C-97DC-031940824863}" type="slidenum">
              <a:rPr lang="it-IT" smtClean="0"/>
              <a:t>‹#›</a:t>
            </a:fld>
            <a:endParaRPr lang="it-IT"/>
          </a:p>
        </p:txBody>
      </p:sp>
    </p:spTree>
    <p:extLst>
      <p:ext uri="{BB962C8B-B14F-4D97-AF65-F5344CB8AC3E}">
        <p14:creationId xmlns:p14="http://schemas.microsoft.com/office/powerpoint/2010/main" val="3485695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321CF5F-113B-4B1B-B994-86ED69E952D7}" type="datetime1">
              <a:rPr lang="it-IT" smtClean="0"/>
              <a:t>25/02/2020</a:t>
            </a:fld>
            <a:endParaRPr lang="it-IT"/>
          </a:p>
        </p:txBody>
      </p:sp>
      <p:sp>
        <p:nvSpPr>
          <p:cNvPr id="5" name="Footer Placeholder 4"/>
          <p:cNvSpPr>
            <a:spLocks noGrp="1"/>
          </p:cNvSpPr>
          <p:nvPr>
            <p:ph type="ftr" sz="quarter" idx="11"/>
          </p:nvPr>
        </p:nvSpPr>
        <p:spPr/>
        <p:txBody>
          <a:bodyPr/>
          <a:lstStyle/>
          <a:p>
            <a:endParaRPr lang="it-IT"/>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329DCC71-A824-494C-97DC-031940824863}" type="slidenum">
              <a:rPr lang="it-IT" smtClean="0"/>
              <a:t>‹#›</a:t>
            </a:fld>
            <a:endParaRPr lang="it-IT"/>
          </a:p>
        </p:txBody>
      </p:sp>
    </p:spTree>
    <p:extLst>
      <p:ext uri="{BB962C8B-B14F-4D97-AF65-F5344CB8AC3E}">
        <p14:creationId xmlns:p14="http://schemas.microsoft.com/office/powerpoint/2010/main" val="4099479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6D6AF7-798E-4A23-B27C-36CC278BD6E8}" type="datetime1">
              <a:rPr lang="it-IT" smtClean="0"/>
              <a:t>25/02/2020</a:t>
            </a:fld>
            <a:endParaRPr lang="it-IT"/>
          </a:p>
        </p:txBody>
      </p:sp>
      <p:sp>
        <p:nvSpPr>
          <p:cNvPr id="5" name="Footer Placeholder 4"/>
          <p:cNvSpPr>
            <a:spLocks noGrp="1"/>
          </p:cNvSpPr>
          <p:nvPr>
            <p:ph type="ftr" sz="quarter" idx="11"/>
          </p:nvPr>
        </p:nvSpPr>
        <p:spPr/>
        <p:txBody>
          <a:bodyPr/>
          <a:lstStyle/>
          <a:p>
            <a:endParaRPr lang="it-IT"/>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329DCC71-A824-494C-97DC-031940824863}" type="slidenum">
              <a:rPr lang="it-IT" smtClean="0"/>
              <a:t>‹#›</a:t>
            </a:fld>
            <a:endParaRPr lang="it-IT"/>
          </a:p>
        </p:txBody>
      </p:sp>
    </p:spTree>
    <p:extLst>
      <p:ext uri="{BB962C8B-B14F-4D97-AF65-F5344CB8AC3E}">
        <p14:creationId xmlns:p14="http://schemas.microsoft.com/office/powerpoint/2010/main" val="2879654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82280AB-51D3-4569-A5FF-7B2438C088D4}" type="datetime1">
              <a:rPr lang="it-IT" smtClean="0"/>
              <a:t>25/02/2020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329DCC71-A824-494C-97DC-031940824863}" type="slidenum">
              <a:rPr lang="it-IT" smtClean="0"/>
              <a:t>‹#›</a:t>
            </a:fld>
            <a:endParaRPr lang="it-IT"/>
          </a:p>
        </p:txBody>
      </p:sp>
    </p:spTree>
    <p:extLst>
      <p:ext uri="{BB962C8B-B14F-4D97-AF65-F5344CB8AC3E}">
        <p14:creationId xmlns:p14="http://schemas.microsoft.com/office/powerpoint/2010/main" val="1204830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D3DA91F-DB8A-447E-9FD6-E897C9D140D9}" type="datetime1">
              <a:rPr lang="it-IT" smtClean="0"/>
              <a:t>25/02/2020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329DCC71-A824-494C-97DC-031940824863}" type="slidenum">
              <a:rPr lang="it-IT" smtClean="0"/>
              <a:t>‹#›</a:t>
            </a:fld>
            <a:endParaRPr lang="it-IT"/>
          </a:p>
        </p:txBody>
      </p:sp>
    </p:spTree>
    <p:extLst>
      <p:ext uri="{BB962C8B-B14F-4D97-AF65-F5344CB8AC3E}">
        <p14:creationId xmlns:p14="http://schemas.microsoft.com/office/powerpoint/2010/main" val="2783849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8F1ADFE8-1CCF-4F6F-903E-8CEA09B3DA2D}" type="datetime1">
              <a:rPr lang="it-IT" smtClean="0"/>
              <a:t>25/02/2020</a:t>
            </a:fld>
            <a:endParaRPr lang="it-IT"/>
          </a:p>
        </p:txBody>
      </p:sp>
      <p:sp>
        <p:nvSpPr>
          <p:cNvPr id="5" name="Footer Placeholder 4"/>
          <p:cNvSpPr>
            <a:spLocks noGrp="1"/>
          </p:cNvSpPr>
          <p:nvPr>
            <p:ph type="ftr" sz="quarter" idx="11"/>
          </p:nvPr>
        </p:nvSpPr>
        <p:spPr>
          <a:xfrm>
            <a:off x="516133" y="6387910"/>
            <a:ext cx="3859795" cy="228660"/>
          </a:xfrm>
        </p:spPr>
        <p:txBody>
          <a:bodyPr/>
          <a:lstStyle/>
          <a:p>
            <a:endParaRPr lang="it-IT"/>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329DCC71-A824-494C-97DC-031940824863}" type="slidenum">
              <a:rPr lang="it-IT" smtClean="0"/>
              <a:t>‹#›</a:t>
            </a:fld>
            <a:endParaRPr lang="it-IT"/>
          </a:p>
        </p:txBody>
      </p:sp>
    </p:spTree>
    <p:extLst>
      <p:ext uri="{BB962C8B-B14F-4D97-AF65-F5344CB8AC3E}">
        <p14:creationId xmlns:p14="http://schemas.microsoft.com/office/powerpoint/2010/main" val="832495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1B35F3-0E40-4777-BBD5-BD606C89CF09}" type="datetime1">
              <a:rPr lang="it-IT" smtClean="0"/>
              <a:t>25/02/2020</a:t>
            </a:fld>
            <a:endParaRPr lang="it-IT"/>
          </a:p>
        </p:txBody>
      </p:sp>
      <p:sp>
        <p:nvSpPr>
          <p:cNvPr id="5" name="Footer Placeholder 4"/>
          <p:cNvSpPr>
            <a:spLocks noGrp="1"/>
          </p:cNvSpPr>
          <p:nvPr>
            <p:ph type="ftr" sz="quarter" idx="11"/>
          </p:nvPr>
        </p:nvSpPr>
        <p:spPr>
          <a:xfrm>
            <a:off x="538546" y="6365498"/>
            <a:ext cx="3859795" cy="228660"/>
          </a:xfrm>
        </p:spPr>
        <p:txBody>
          <a:bodyPr/>
          <a:lstStyle/>
          <a:p>
            <a:endParaRPr lang="it-IT"/>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329DCC71-A824-494C-97DC-031940824863}" type="slidenum">
              <a:rPr lang="it-IT" smtClean="0"/>
              <a:t>‹#›</a:t>
            </a:fld>
            <a:endParaRPr lang="it-IT"/>
          </a:p>
        </p:txBody>
      </p:sp>
    </p:spTree>
    <p:extLst>
      <p:ext uri="{BB962C8B-B14F-4D97-AF65-F5344CB8AC3E}">
        <p14:creationId xmlns:p14="http://schemas.microsoft.com/office/powerpoint/2010/main" val="2197711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05663-FB03-4CE1-A1CC-A5A7F5DDC47D}" type="datetime1">
              <a:rPr lang="it-IT" smtClean="0"/>
              <a:t>25/02/2020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329DCC71-A824-494C-97DC-031940824863}" type="slidenum">
              <a:rPr lang="it-IT" smtClean="0"/>
              <a:t>‹#›</a:t>
            </a:fld>
            <a:endParaRPr lang="it-IT"/>
          </a:p>
        </p:txBody>
      </p:sp>
    </p:spTree>
    <p:extLst>
      <p:ext uri="{BB962C8B-B14F-4D97-AF65-F5344CB8AC3E}">
        <p14:creationId xmlns:p14="http://schemas.microsoft.com/office/powerpoint/2010/main" val="2572252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805508-5766-4F18-BB32-9642D9FBB7EC}" type="datetime1">
              <a:rPr lang="it-IT" smtClean="0"/>
              <a:t>25/02/2020</a:t>
            </a:fld>
            <a:endParaRPr lang="it-IT"/>
          </a:p>
        </p:txBody>
      </p:sp>
      <p:sp>
        <p:nvSpPr>
          <p:cNvPr id="5" name="Footer Placeholder 4"/>
          <p:cNvSpPr>
            <a:spLocks noGrp="1"/>
          </p:cNvSpPr>
          <p:nvPr>
            <p:ph type="ftr" sz="quarter" idx="11"/>
          </p:nvPr>
        </p:nvSpPr>
        <p:spPr/>
        <p:txBody>
          <a:bodyPr/>
          <a:lstStyle/>
          <a:p>
            <a:endParaRPr lang="it-IT"/>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329DCC71-A824-494C-97DC-031940824863}" type="slidenum">
              <a:rPr lang="it-IT" smtClean="0"/>
              <a:t>‹#›</a:t>
            </a:fld>
            <a:endParaRPr lang="it-IT"/>
          </a:p>
        </p:txBody>
      </p:sp>
    </p:spTree>
    <p:extLst>
      <p:ext uri="{BB962C8B-B14F-4D97-AF65-F5344CB8AC3E}">
        <p14:creationId xmlns:p14="http://schemas.microsoft.com/office/powerpoint/2010/main" val="3015303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005E24-A45C-47FC-A058-768BF3F2D0CF}" type="datetime1">
              <a:rPr lang="it-IT" smtClean="0"/>
              <a:t>25/02/2020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329DCC71-A824-494C-97DC-031940824863}" type="slidenum">
              <a:rPr lang="it-IT" smtClean="0"/>
              <a:t>‹#›</a:t>
            </a:fld>
            <a:endParaRPr lang="it-IT"/>
          </a:p>
        </p:txBody>
      </p:sp>
    </p:spTree>
    <p:extLst>
      <p:ext uri="{BB962C8B-B14F-4D97-AF65-F5344CB8AC3E}">
        <p14:creationId xmlns:p14="http://schemas.microsoft.com/office/powerpoint/2010/main" val="1609168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A829AD-117B-4210-86C8-0E8F4D8707AC}" type="datetime1">
              <a:rPr lang="it-IT" smtClean="0"/>
              <a:t>25/02/2020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329DCC71-A824-494C-97DC-031940824863}" type="slidenum">
              <a:rPr lang="it-IT" smtClean="0"/>
              <a:t>‹#›</a:t>
            </a:fld>
            <a:endParaRPr lang="it-IT"/>
          </a:p>
        </p:txBody>
      </p:sp>
    </p:spTree>
    <p:extLst>
      <p:ext uri="{BB962C8B-B14F-4D97-AF65-F5344CB8AC3E}">
        <p14:creationId xmlns:p14="http://schemas.microsoft.com/office/powerpoint/2010/main" val="162461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5AF3C0-FF93-41F6-8B80-2DE1724EC9CE}" type="datetime1">
              <a:rPr lang="it-IT" smtClean="0"/>
              <a:t>25/02/2020</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329DCC71-A824-494C-97DC-031940824863}" type="slidenum">
              <a:rPr lang="it-IT" smtClean="0"/>
              <a:t>‹#›</a:t>
            </a:fld>
            <a:endParaRPr lang="it-IT"/>
          </a:p>
        </p:txBody>
      </p:sp>
    </p:spTree>
    <p:extLst>
      <p:ext uri="{BB962C8B-B14F-4D97-AF65-F5344CB8AC3E}">
        <p14:creationId xmlns:p14="http://schemas.microsoft.com/office/powerpoint/2010/main" val="1879138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DD60F1CB-93C2-4D8A-BC04-E324864C5C5F}" type="datetime1">
              <a:rPr lang="it-IT" smtClean="0"/>
              <a:t>25/02/2020</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329DCC71-A824-494C-97DC-031940824863}" type="slidenum">
              <a:rPr lang="it-IT" smtClean="0"/>
              <a:t>‹#›</a:t>
            </a:fld>
            <a:endParaRPr lang="it-IT"/>
          </a:p>
        </p:txBody>
      </p:sp>
    </p:spTree>
    <p:extLst>
      <p:ext uri="{BB962C8B-B14F-4D97-AF65-F5344CB8AC3E}">
        <p14:creationId xmlns:p14="http://schemas.microsoft.com/office/powerpoint/2010/main" val="2087228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2A6C1E-6574-4CE1-B842-84E742A37309}" type="datetime1">
              <a:rPr lang="it-IT" smtClean="0"/>
              <a:t>25/02/2020</a:t>
            </a:fld>
            <a:endParaRPr lang="it-IT"/>
          </a:p>
        </p:txBody>
      </p:sp>
      <p:sp>
        <p:nvSpPr>
          <p:cNvPr id="6" name="Footer Placeholder 5"/>
          <p:cNvSpPr>
            <a:spLocks noGrp="1"/>
          </p:cNvSpPr>
          <p:nvPr>
            <p:ph type="ftr" sz="quarter" idx="11"/>
          </p:nvPr>
        </p:nvSpPr>
        <p:spPr/>
        <p:txBody>
          <a:bodyPr/>
          <a:lstStyle/>
          <a:p>
            <a:endParaRPr lang="it-IT"/>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329DCC71-A824-494C-97DC-031940824863}" type="slidenum">
              <a:rPr lang="it-IT" smtClean="0"/>
              <a:t>‹#›</a:t>
            </a:fld>
            <a:endParaRPr lang="it-IT"/>
          </a:p>
        </p:txBody>
      </p:sp>
    </p:spTree>
    <p:extLst>
      <p:ext uri="{BB962C8B-B14F-4D97-AF65-F5344CB8AC3E}">
        <p14:creationId xmlns:p14="http://schemas.microsoft.com/office/powerpoint/2010/main" val="3907991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098C1-8D5D-4E80-8A96-A7BB3CA46F14}" type="datetime1">
              <a:rPr lang="it-IT" smtClean="0"/>
              <a:t>25/02/2020</a:t>
            </a:fld>
            <a:endParaRPr lang="it-IT"/>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329DCC71-A824-494C-97DC-031940824863}" type="slidenum">
              <a:rPr lang="it-IT" smtClean="0"/>
              <a:t>‹#›</a:t>
            </a:fld>
            <a:endParaRPr lang="it-IT"/>
          </a:p>
        </p:txBody>
      </p:sp>
    </p:spTree>
    <p:extLst>
      <p:ext uri="{BB962C8B-B14F-4D97-AF65-F5344CB8AC3E}">
        <p14:creationId xmlns:p14="http://schemas.microsoft.com/office/powerpoint/2010/main" val="2313326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329C6ADA-4B84-49FD-B45D-D16261021567}" type="datetime1">
              <a:rPr lang="it-IT" smtClean="0"/>
              <a:t>25/02/2020</a:t>
            </a:fld>
            <a:endParaRPr lang="it-IT"/>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it-IT"/>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329DCC71-A824-494C-97DC-031940824863}" type="slidenum">
              <a:rPr lang="it-IT" smtClean="0"/>
              <a:t>‹#›</a:t>
            </a:fld>
            <a:endParaRPr lang="it-IT"/>
          </a:p>
        </p:txBody>
      </p:sp>
    </p:spTree>
    <p:extLst>
      <p:ext uri="{BB962C8B-B14F-4D97-AF65-F5344CB8AC3E}">
        <p14:creationId xmlns:p14="http://schemas.microsoft.com/office/powerpoint/2010/main" val="975334542"/>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hf hdr="0" ftr="0" dt="0"/>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A1D8-F2E4-4D84-97FB-EC076039376D}"/>
              </a:ext>
            </a:extLst>
          </p:cNvPr>
          <p:cNvSpPr>
            <a:spLocks noGrp="1"/>
          </p:cNvSpPr>
          <p:nvPr>
            <p:ph type="ctrTitle"/>
          </p:nvPr>
        </p:nvSpPr>
        <p:spPr>
          <a:xfrm>
            <a:off x="685346" y="406400"/>
            <a:ext cx="7773308" cy="2387600"/>
          </a:xfrm>
        </p:spPr>
        <p:txBody>
          <a:bodyPr/>
          <a:lstStyle/>
          <a:p>
            <a:r>
              <a:rPr lang="it-IT" dirty="0"/>
              <a:t>Buy&amp;See</a:t>
            </a:r>
          </a:p>
        </p:txBody>
      </p:sp>
      <p:sp>
        <p:nvSpPr>
          <p:cNvPr id="3" name="Subtitle 2">
            <a:extLst>
              <a:ext uri="{FF2B5EF4-FFF2-40B4-BE49-F238E27FC236}">
                <a16:creationId xmlns:a16="http://schemas.microsoft.com/office/drawing/2014/main" id="{B2BB153A-33F8-442E-8A86-9A9EA21B62C7}"/>
              </a:ext>
            </a:extLst>
          </p:cNvPr>
          <p:cNvSpPr>
            <a:spLocks noGrp="1"/>
          </p:cNvSpPr>
          <p:nvPr>
            <p:ph type="subTitle" idx="1"/>
          </p:nvPr>
        </p:nvSpPr>
        <p:spPr>
          <a:xfrm>
            <a:off x="809333" y="2904614"/>
            <a:ext cx="5544972" cy="1655762"/>
          </a:xfrm>
        </p:spPr>
        <p:txBody>
          <a:bodyPr/>
          <a:lstStyle/>
          <a:p>
            <a:r>
              <a:rPr lang="it-IT" dirty="0"/>
              <a:t>Progetto Ingegneria del Software</a:t>
            </a:r>
          </a:p>
          <a:p>
            <a:r>
              <a:rPr lang="it-IT" dirty="0"/>
              <a:t>(Fabio Curci – Francesca Di Mauro – Anna Santoro – Francesco Ciampa)</a:t>
            </a:r>
          </a:p>
        </p:txBody>
      </p:sp>
      <p:sp>
        <p:nvSpPr>
          <p:cNvPr id="4" name="Slide Number Placeholder 3">
            <a:extLst>
              <a:ext uri="{FF2B5EF4-FFF2-40B4-BE49-F238E27FC236}">
                <a16:creationId xmlns:a16="http://schemas.microsoft.com/office/drawing/2014/main" id="{FF610F89-771A-401B-A0B2-2A88430674A5}"/>
              </a:ext>
            </a:extLst>
          </p:cNvPr>
          <p:cNvSpPr>
            <a:spLocks noGrp="1"/>
          </p:cNvSpPr>
          <p:nvPr>
            <p:ph type="sldNum" sz="quarter" idx="12"/>
          </p:nvPr>
        </p:nvSpPr>
        <p:spPr/>
        <p:txBody>
          <a:bodyPr/>
          <a:lstStyle/>
          <a:p>
            <a:fld id="{329DCC71-A824-494C-97DC-031940824863}" type="slidenum">
              <a:rPr lang="it-IT" smtClean="0"/>
              <a:t>1</a:t>
            </a:fld>
            <a:endParaRPr lang="it-IT"/>
          </a:p>
        </p:txBody>
      </p:sp>
    </p:spTree>
    <p:extLst>
      <p:ext uri="{BB962C8B-B14F-4D97-AF65-F5344CB8AC3E}">
        <p14:creationId xmlns:p14="http://schemas.microsoft.com/office/powerpoint/2010/main" val="2985668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5" y="485614"/>
            <a:ext cx="5413237" cy="1326321"/>
          </a:xfrm>
        </p:spPr>
        <p:txBody>
          <a:bodyPr>
            <a:normAutofit/>
          </a:bodyPr>
          <a:lstStyle/>
          <a:p>
            <a:r>
              <a:rPr lang="it-IT" dirty="0">
                <a:effectLst/>
              </a:rPr>
              <a:t>Caso d’uso – Acquisto film</a:t>
            </a:r>
          </a:p>
        </p:txBody>
      </p:sp>
      <p:sp>
        <p:nvSpPr>
          <p:cNvPr id="4" name="Content Placeholder 3">
            <a:extLst>
              <a:ext uri="{FF2B5EF4-FFF2-40B4-BE49-F238E27FC236}">
                <a16:creationId xmlns:a16="http://schemas.microsoft.com/office/drawing/2014/main" id="{0975796E-F6DF-416F-B82B-AB58E36D8F66}"/>
              </a:ext>
            </a:extLst>
          </p:cNvPr>
          <p:cNvSpPr>
            <a:spLocks noGrp="1"/>
          </p:cNvSpPr>
          <p:nvPr>
            <p:ph idx="1"/>
          </p:nvPr>
        </p:nvSpPr>
        <p:spPr>
          <a:xfrm>
            <a:off x="864382" y="2394488"/>
            <a:ext cx="6345260" cy="3874576"/>
          </a:xfrm>
        </p:spPr>
        <p:txBody>
          <a:bodyPr/>
          <a:lstStyle/>
          <a:p>
            <a:r>
              <a:rPr lang="it-IT" dirty="0"/>
              <a:t>Inoltre i casi d’uso sono raggruppati e rappresentati con gli Use Case Diagrams</a:t>
            </a:r>
          </a:p>
          <a:p>
            <a:pPr marL="0" indent="0">
              <a:buNone/>
            </a:pPr>
            <a:endParaRPr lang="it-IT" dirty="0"/>
          </a:p>
          <a:p>
            <a:pPr marL="0" indent="0">
              <a:buNone/>
            </a:pPr>
            <a:r>
              <a:rPr lang="it-IT" dirty="0"/>
              <a:t>Ecco un esempio di diagramma in cui si trova il caso d’uso acquisto film</a:t>
            </a:r>
          </a:p>
          <a:p>
            <a:pPr marL="0" indent="0">
              <a:buNone/>
            </a:pPr>
            <a:endParaRPr lang="it-IT" dirty="0"/>
          </a:p>
        </p:txBody>
      </p:sp>
      <p:pic>
        <p:nvPicPr>
          <p:cNvPr id="6" name="Picture 5">
            <a:extLst>
              <a:ext uri="{FF2B5EF4-FFF2-40B4-BE49-F238E27FC236}">
                <a16:creationId xmlns:a16="http://schemas.microsoft.com/office/drawing/2014/main" id="{D402035E-7959-4DD3-9F58-BF0ACD9BB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309" y="4247071"/>
            <a:ext cx="5534462" cy="1943211"/>
          </a:xfrm>
          <a:prstGeom prst="rect">
            <a:avLst/>
          </a:prstGeom>
        </p:spPr>
      </p:pic>
      <p:sp>
        <p:nvSpPr>
          <p:cNvPr id="3" name="Slide Number Placeholder 2">
            <a:extLst>
              <a:ext uri="{FF2B5EF4-FFF2-40B4-BE49-F238E27FC236}">
                <a16:creationId xmlns:a16="http://schemas.microsoft.com/office/drawing/2014/main" id="{B74DB438-59E9-4591-B2A6-EB226CF5D4E6}"/>
              </a:ext>
            </a:extLst>
          </p:cNvPr>
          <p:cNvSpPr>
            <a:spLocks noGrp="1"/>
          </p:cNvSpPr>
          <p:nvPr>
            <p:ph type="sldNum" sz="quarter" idx="12"/>
          </p:nvPr>
        </p:nvSpPr>
        <p:spPr/>
        <p:txBody>
          <a:bodyPr/>
          <a:lstStyle/>
          <a:p>
            <a:fld id="{329DCC71-A824-494C-97DC-031940824863}" type="slidenum">
              <a:rPr lang="it-IT" smtClean="0"/>
              <a:t>10</a:t>
            </a:fld>
            <a:endParaRPr lang="it-IT"/>
          </a:p>
        </p:txBody>
      </p:sp>
    </p:spTree>
    <p:extLst>
      <p:ext uri="{BB962C8B-B14F-4D97-AF65-F5344CB8AC3E}">
        <p14:creationId xmlns:p14="http://schemas.microsoft.com/office/powerpoint/2010/main" val="3899068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4" y="485614"/>
            <a:ext cx="6345259" cy="1326321"/>
          </a:xfrm>
        </p:spPr>
        <p:txBody>
          <a:bodyPr>
            <a:normAutofit/>
          </a:bodyPr>
          <a:lstStyle/>
          <a:p>
            <a:r>
              <a:rPr lang="it-IT" dirty="0"/>
              <a:t>System Model - </a:t>
            </a:r>
            <a:r>
              <a:rPr lang="it-IT" dirty="0">
                <a:effectLst/>
              </a:rPr>
              <a:t>Object Model</a:t>
            </a:r>
          </a:p>
        </p:txBody>
      </p:sp>
      <p:sp>
        <p:nvSpPr>
          <p:cNvPr id="4" name="Content Placeholder 3">
            <a:extLst>
              <a:ext uri="{FF2B5EF4-FFF2-40B4-BE49-F238E27FC236}">
                <a16:creationId xmlns:a16="http://schemas.microsoft.com/office/drawing/2014/main" id="{0975796E-F6DF-416F-B82B-AB58E36D8F66}"/>
              </a:ext>
            </a:extLst>
          </p:cNvPr>
          <p:cNvSpPr>
            <a:spLocks noGrp="1"/>
          </p:cNvSpPr>
          <p:nvPr>
            <p:ph idx="1"/>
          </p:nvPr>
        </p:nvSpPr>
        <p:spPr>
          <a:xfrm>
            <a:off x="864382" y="2394488"/>
            <a:ext cx="6345260" cy="3874576"/>
          </a:xfrm>
        </p:spPr>
        <p:txBody>
          <a:bodyPr/>
          <a:lstStyle/>
          <a:p>
            <a:r>
              <a:rPr lang="it-IT" dirty="0"/>
              <a:t>In questa fase abbiamo individuato gli oggetti che fanno parte del nostro sistema:</a:t>
            </a:r>
          </a:p>
          <a:p>
            <a:pPr marL="0" indent="0">
              <a:buNone/>
            </a:pPr>
            <a:endParaRPr lang="it-IT" dirty="0"/>
          </a:p>
          <a:p>
            <a:pPr lvl="1"/>
            <a:r>
              <a:rPr lang="it-IT" b="1" dirty="0"/>
              <a:t>Entity Object</a:t>
            </a:r>
            <a:r>
              <a:rPr lang="it-IT" dirty="0"/>
              <a:t>: rappresentano l’informazione persistente tracciata dal sistema </a:t>
            </a:r>
          </a:p>
          <a:p>
            <a:pPr lvl="1"/>
            <a:r>
              <a:rPr lang="it-IT" b="1" dirty="0"/>
              <a:t>Boundary Object</a:t>
            </a:r>
            <a:r>
              <a:rPr lang="it-IT" dirty="0"/>
              <a:t>: rappresentano l’interazione tra l’utente e il sistema. </a:t>
            </a:r>
          </a:p>
          <a:p>
            <a:pPr lvl="1"/>
            <a:r>
              <a:rPr lang="it-IT" b="1" dirty="0"/>
              <a:t>Control Object</a:t>
            </a:r>
            <a:r>
              <a:rPr lang="it-IT" dirty="0"/>
              <a:t>: rappresentano le operazioni eseguite dal sistema</a:t>
            </a:r>
          </a:p>
          <a:p>
            <a:pPr marL="0" indent="0">
              <a:buNone/>
            </a:pPr>
            <a:endParaRPr lang="it-IT" dirty="0"/>
          </a:p>
          <a:p>
            <a:pPr marL="0" indent="0">
              <a:buNone/>
            </a:pPr>
            <a:endParaRPr lang="it-IT" dirty="0"/>
          </a:p>
        </p:txBody>
      </p:sp>
      <p:sp>
        <p:nvSpPr>
          <p:cNvPr id="3" name="Slide Number Placeholder 2">
            <a:extLst>
              <a:ext uri="{FF2B5EF4-FFF2-40B4-BE49-F238E27FC236}">
                <a16:creationId xmlns:a16="http://schemas.microsoft.com/office/drawing/2014/main" id="{4DF4F5BD-FE1A-4E94-B20A-8D9F203189E1}"/>
              </a:ext>
            </a:extLst>
          </p:cNvPr>
          <p:cNvSpPr>
            <a:spLocks noGrp="1"/>
          </p:cNvSpPr>
          <p:nvPr>
            <p:ph type="sldNum" sz="quarter" idx="12"/>
          </p:nvPr>
        </p:nvSpPr>
        <p:spPr/>
        <p:txBody>
          <a:bodyPr/>
          <a:lstStyle/>
          <a:p>
            <a:fld id="{329DCC71-A824-494C-97DC-031940824863}" type="slidenum">
              <a:rPr lang="it-IT" smtClean="0"/>
              <a:t>11</a:t>
            </a:fld>
            <a:endParaRPr lang="it-IT"/>
          </a:p>
        </p:txBody>
      </p:sp>
    </p:spTree>
    <p:extLst>
      <p:ext uri="{BB962C8B-B14F-4D97-AF65-F5344CB8AC3E}">
        <p14:creationId xmlns:p14="http://schemas.microsoft.com/office/powerpoint/2010/main" val="2084233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5" y="485614"/>
            <a:ext cx="6288892" cy="1326321"/>
          </a:xfrm>
        </p:spPr>
        <p:txBody>
          <a:bodyPr>
            <a:normAutofit/>
          </a:bodyPr>
          <a:lstStyle/>
          <a:p>
            <a:r>
              <a:rPr lang="it-IT" dirty="0">
                <a:effectLst/>
              </a:rPr>
              <a:t>Object Model</a:t>
            </a:r>
            <a:r>
              <a:rPr lang="it-IT" dirty="0"/>
              <a:t> – Class Diagram</a:t>
            </a:r>
            <a:endParaRPr lang="it-IT" dirty="0">
              <a:effectLst/>
            </a:endParaRPr>
          </a:p>
        </p:txBody>
      </p:sp>
      <p:sp>
        <p:nvSpPr>
          <p:cNvPr id="4" name="Content Placeholder 3">
            <a:extLst>
              <a:ext uri="{FF2B5EF4-FFF2-40B4-BE49-F238E27FC236}">
                <a16:creationId xmlns:a16="http://schemas.microsoft.com/office/drawing/2014/main" id="{0975796E-F6DF-416F-B82B-AB58E36D8F66}"/>
              </a:ext>
            </a:extLst>
          </p:cNvPr>
          <p:cNvSpPr>
            <a:spLocks noGrp="1"/>
          </p:cNvSpPr>
          <p:nvPr>
            <p:ph idx="1"/>
          </p:nvPr>
        </p:nvSpPr>
        <p:spPr>
          <a:xfrm>
            <a:off x="864382" y="2394488"/>
            <a:ext cx="6345260" cy="3874576"/>
          </a:xfrm>
        </p:spPr>
        <p:txBody>
          <a:bodyPr/>
          <a:lstStyle/>
          <a:p>
            <a:r>
              <a:rPr lang="it-IT" dirty="0"/>
              <a:t>Rappresenta la struttura statica del sistema:</a:t>
            </a:r>
          </a:p>
          <a:p>
            <a:pPr marL="0" indent="0">
              <a:buNone/>
            </a:pPr>
            <a:endParaRPr lang="it-IT" dirty="0"/>
          </a:p>
          <a:p>
            <a:pPr marL="402336" lvl="1" indent="0">
              <a:buNone/>
            </a:pPr>
            <a:endParaRPr lang="it-IT" dirty="0"/>
          </a:p>
          <a:p>
            <a:pPr marL="0" indent="0">
              <a:buNone/>
            </a:pPr>
            <a:endParaRPr lang="it-IT" dirty="0"/>
          </a:p>
        </p:txBody>
      </p:sp>
      <p:pic>
        <p:nvPicPr>
          <p:cNvPr id="8" name="Picture 7">
            <a:extLst>
              <a:ext uri="{FF2B5EF4-FFF2-40B4-BE49-F238E27FC236}">
                <a16:creationId xmlns:a16="http://schemas.microsoft.com/office/drawing/2014/main" id="{A4A5C9B8-E416-4BB3-A93D-C4339860E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4358" y="2909080"/>
            <a:ext cx="5178085" cy="3708696"/>
          </a:xfrm>
          <a:prstGeom prst="rect">
            <a:avLst/>
          </a:prstGeom>
        </p:spPr>
      </p:pic>
      <p:sp>
        <p:nvSpPr>
          <p:cNvPr id="3" name="Slide Number Placeholder 2">
            <a:extLst>
              <a:ext uri="{FF2B5EF4-FFF2-40B4-BE49-F238E27FC236}">
                <a16:creationId xmlns:a16="http://schemas.microsoft.com/office/drawing/2014/main" id="{3A5B3128-9D0B-49F5-B05D-282EFAAAA049}"/>
              </a:ext>
            </a:extLst>
          </p:cNvPr>
          <p:cNvSpPr>
            <a:spLocks noGrp="1"/>
          </p:cNvSpPr>
          <p:nvPr>
            <p:ph type="sldNum" sz="quarter" idx="12"/>
          </p:nvPr>
        </p:nvSpPr>
        <p:spPr/>
        <p:txBody>
          <a:bodyPr/>
          <a:lstStyle/>
          <a:p>
            <a:fld id="{329DCC71-A824-494C-97DC-031940824863}" type="slidenum">
              <a:rPr lang="it-IT" smtClean="0"/>
              <a:t>12</a:t>
            </a:fld>
            <a:endParaRPr lang="it-IT"/>
          </a:p>
        </p:txBody>
      </p:sp>
    </p:spTree>
    <p:extLst>
      <p:ext uri="{BB962C8B-B14F-4D97-AF65-F5344CB8AC3E}">
        <p14:creationId xmlns:p14="http://schemas.microsoft.com/office/powerpoint/2010/main" val="4202599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4" y="485614"/>
            <a:ext cx="7621747" cy="1326321"/>
          </a:xfrm>
        </p:spPr>
        <p:txBody>
          <a:bodyPr>
            <a:normAutofit/>
          </a:bodyPr>
          <a:lstStyle/>
          <a:p>
            <a:r>
              <a:rPr lang="it-IT" dirty="0">
                <a:effectLst/>
              </a:rPr>
              <a:t>System Model – Sequence Diagrams</a:t>
            </a:r>
          </a:p>
        </p:txBody>
      </p:sp>
      <p:sp>
        <p:nvSpPr>
          <p:cNvPr id="4" name="Content Placeholder 3">
            <a:extLst>
              <a:ext uri="{FF2B5EF4-FFF2-40B4-BE49-F238E27FC236}">
                <a16:creationId xmlns:a16="http://schemas.microsoft.com/office/drawing/2014/main" id="{0975796E-F6DF-416F-B82B-AB58E36D8F66}"/>
              </a:ext>
            </a:extLst>
          </p:cNvPr>
          <p:cNvSpPr>
            <a:spLocks noGrp="1"/>
          </p:cNvSpPr>
          <p:nvPr>
            <p:ph idx="1"/>
          </p:nvPr>
        </p:nvSpPr>
        <p:spPr>
          <a:xfrm>
            <a:off x="864382" y="2394488"/>
            <a:ext cx="6345260" cy="3874576"/>
          </a:xfrm>
        </p:spPr>
        <p:txBody>
          <a:bodyPr>
            <a:normAutofit lnSpcReduction="10000"/>
          </a:bodyPr>
          <a:lstStyle/>
          <a:p>
            <a:r>
              <a:rPr lang="it-IT" dirty="0"/>
              <a:t>Insieme agli </a:t>
            </a:r>
            <a:r>
              <a:rPr lang="it-IT" b="1" dirty="0"/>
              <a:t>State Chart Diagrams</a:t>
            </a:r>
            <a:r>
              <a:rPr lang="it-IT" dirty="0"/>
              <a:t>, i </a:t>
            </a:r>
            <a:r>
              <a:rPr lang="it-IT" b="1" dirty="0"/>
              <a:t>Sequence Diagrams </a:t>
            </a:r>
            <a:r>
              <a:rPr lang="it-IT" dirty="0"/>
              <a:t>modelleno la struttura dinamica del sistema</a:t>
            </a:r>
          </a:p>
          <a:p>
            <a:r>
              <a:rPr lang="it-IT" dirty="0"/>
              <a:t>Il loro scopo è quello di mostrare il comportamento dinamico di un insieme di oggetti organizzati in sequenze di tempo</a:t>
            </a:r>
          </a:p>
          <a:p>
            <a:r>
              <a:rPr lang="it-IT" dirty="0"/>
              <a:t>I protagonisti dei Sequence Diagrams sono: </a:t>
            </a:r>
            <a:r>
              <a:rPr lang="it-IT" b="1" dirty="0"/>
              <a:t>attori, Boundary object, Control object, Manager object ed Entity</a:t>
            </a:r>
          </a:p>
          <a:p>
            <a:endParaRPr lang="it-IT" b="1" dirty="0"/>
          </a:p>
          <a:p>
            <a:pPr marL="0" indent="0">
              <a:buNone/>
            </a:pPr>
            <a:r>
              <a:rPr lang="it-IT" dirty="0"/>
              <a:t>Di seguito ecco un esempio relativo al Sequence Diagrams...</a:t>
            </a:r>
          </a:p>
          <a:p>
            <a:pPr marL="0" indent="0">
              <a:buNone/>
            </a:pPr>
            <a:endParaRPr lang="it-IT" dirty="0"/>
          </a:p>
          <a:p>
            <a:pPr marL="402336" lvl="1" indent="0">
              <a:buNone/>
            </a:pPr>
            <a:endParaRPr lang="it-IT" dirty="0"/>
          </a:p>
          <a:p>
            <a:pPr marL="0" indent="0">
              <a:buNone/>
            </a:pPr>
            <a:endParaRPr lang="it-IT" dirty="0"/>
          </a:p>
        </p:txBody>
      </p:sp>
      <p:sp>
        <p:nvSpPr>
          <p:cNvPr id="3" name="Slide Number Placeholder 2">
            <a:extLst>
              <a:ext uri="{FF2B5EF4-FFF2-40B4-BE49-F238E27FC236}">
                <a16:creationId xmlns:a16="http://schemas.microsoft.com/office/drawing/2014/main" id="{65F72F63-AB2C-46BB-B8C5-AA22166F1A67}"/>
              </a:ext>
            </a:extLst>
          </p:cNvPr>
          <p:cNvSpPr>
            <a:spLocks noGrp="1"/>
          </p:cNvSpPr>
          <p:nvPr>
            <p:ph type="sldNum" sz="quarter" idx="12"/>
          </p:nvPr>
        </p:nvSpPr>
        <p:spPr/>
        <p:txBody>
          <a:bodyPr/>
          <a:lstStyle/>
          <a:p>
            <a:fld id="{329DCC71-A824-494C-97DC-031940824863}" type="slidenum">
              <a:rPr lang="it-IT" smtClean="0"/>
              <a:t>13</a:t>
            </a:fld>
            <a:endParaRPr lang="it-IT"/>
          </a:p>
        </p:txBody>
      </p:sp>
    </p:spTree>
    <p:extLst>
      <p:ext uri="{BB962C8B-B14F-4D97-AF65-F5344CB8AC3E}">
        <p14:creationId xmlns:p14="http://schemas.microsoft.com/office/powerpoint/2010/main" val="2434814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4" y="485614"/>
            <a:ext cx="7621747" cy="1326321"/>
          </a:xfrm>
        </p:spPr>
        <p:txBody>
          <a:bodyPr>
            <a:normAutofit/>
          </a:bodyPr>
          <a:lstStyle/>
          <a:p>
            <a:r>
              <a:rPr lang="it-IT" dirty="0">
                <a:effectLst/>
              </a:rPr>
              <a:t>Sequence Diagrams – Acquisto Film</a:t>
            </a:r>
          </a:p>
        </p:txBody>
      </p:sp>
      <p:sp>
        <p:nvSpPr>
          <p:cNvPr id="4" name="Content Placeholder 3">
            <a:extLst>
              <a:ext uri="{FF2B5EF4-FFF2-40B4-BE49-F238E27FC236}">
                <a16:creationId xmlns:a16="http://schemas.microsoft.com/office/drawing/2014/main" id="{0975796E-F6DF-416F-B82B-AB58E36D8F66}"/>
              </a:ext>
            </a:extLst>
          </p:cNvPr>
          <p:cNvSpPr>
            <a:spLocks noGrp="1"/>
          </p:cNvSpPr>
          <p:nvPr>
            <p:ph idx="1"/>
          </p:nvPr>
        </p:nvSpPr>
        <p:spPr>
          <a:xfrm>
            <a:off x="864382" y="2394488"/>
            <a:ext cx="6345260" cy="3874576"/>
          </a:xfrm>
        </p:spPr>
        <p:txBody>
          <a:bodyPr>
            <a:normAutofit/>
          </a:bodyPr>
          <a:lstStyle/>
          <a:p>
            <a:pPr marL="0" indent="0">
              <a:buNone/>
            </a:pPr>
            <a:endParaRPr lang="it-IT" dirty="0"/>
          </a:p>
          <a:p>
            <a:pPr marL="402336" lvl="1" indent="0">
              <a:buNone/>
            </a:pPr>
            <a:endParaRPr lang="it-IT" dirty="0"/>
          </a:p>
          <a:p>
            <a:pPr marL="0" indent="0">
              <a:buNone/>
            </a:pPr>
            <a:endParaRPr lang="it-IT" dirty="0"/>
          </a:p>
        </p:txBody>
      </p:sp>
      <p:pic>
        <p:nvPicPr>
          <p:cNvPr id="5" name="Picture 4">
            <a:extLst>
              <a:ext uri="{FF2B5EF4-FFF2-40B4-BE49-F238E27FC236}">
                <a16:creationId xmlns:a16="http://schemas.microsoft.com/office/drawing/2014/main" id="{138AF0C8-2CDB-4CD4-9516-CAB3346C4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224" y="2360341"/>
            <a:ext cx="8663552" cy="4012045"/>
          </a:xfrm>
          <a:prstGeom prst="rect">
            <a:avLst/>
          </a:prstGeom>
        </p:spPr>
      </p:pic>
      <p:sp>
        <p:nvSpPr>
          <p:cNvPr id="3" name="Slide Number Placeholder 2">
            <a:extLst>
              <a:ext uri="{FF2B5EF4-FFF2-40B4-BE49-F238E27FC236}">
                <a16:creationId xmlns:a16="http://schemas.microsoft.com/office/drawing/2014/main" id="{2E27AA2A-E9FA-407A-BACD-2ACAC0AC3C25}"/>
              </a:ext>
            </a:extLst>
          </p:cNvPr>
          <p:cNvSpPr>
            <a:spLocks noGrp="1"/>
          </p:cNvSpPr>
          <p:nvPr>
            <p:ph type="sldNum" sz="quarter" idx="12"/>
          </p:nvPr>
        </p:nvSpPr>
        <p:spPr/>
        <p:txBody>
          <a:bodyPr/>
          <a:lstStyle/>
          <a:p>
            <a:fld id="{329DCC71-A824-494C-97DC-031940824863}" type="slidenum">
              <a:rPr lang="it-IT" smtClean="0"/>
              <a:t>14</a:t>
            </a:fld>
            <a:endParaRPr lang="it-IT"/>
          </a:p>
        </p:txBody>
      </p:sp>
    </p:spTree>
    <p:extLst>
      <p:ext uri="{BB962C8B-B14F-4D97-AF65-F5344CB8AC3E}">
        <p14:creationId xmlns:p14="http://schemas.microsoft.com/office/powerpoint/2010/main" val="2242734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4" y="485614"/>
            <a:ext cx="7621747" cy="1326321"/>
          </a:xfrm>
        </p:spPr>
        <p:txBody>
          <a:bodyPr>
            <a:normAutofit/>
          </a:bodyPr>
          <a:lstStyle/>
          <a:p>
            <a:r>
              <a:rPr lang="it-IT" dirty="0"/>
              <a:t>System Model – StateChart Diagrams</a:t>
            </a:r>
            <a:endParaRPr lang="it-IT" dirty="0">
              <a:effectLst/>
            </a:endParaRPr>
          </a:p>
        </p:txBody>
      </p:sp>
      <p:sp>
        <p:nvSpPr>
          <p:cNvPr id="4" name="Content Placeholder 3">
            <a:extLst>
              <a:ext uri="{FF2B5EF4-FFF2-40B4-BE49-F238E27FC236}">
                <a16:creationId xmlns:a16="http://schemas.microsoft.com/office/drawing/2014/main" id="{0975796E-F6DF-416F-B82B-AB58E36D8F66}"/>
              </a:ext>
            </a:extLst>
          </p:cNvPr>
          <p:cNvSpPr>
            <a:spLocks noGrp="1"/>
          </p:cNvSpPr>
          <p:nvPr>
            <p:ph idx="1"/>
          </p:nvPr>
        </p:nvSpPr>
        <p:spPr>
          <a:xfrm>
            <a:off x="864382" y="2394488"/>
            <a:ext cx="6345260" cy="3874576"/>
          </a:xfrm>
        </p:spPr>
        <p:txBody>
          <a:bodyPr>
            <a:normAutofit/>
          </a:bodyPr>
          <a:lstStyle/>
          <a:p>
            <a:r>
              <a:rPr lang="it-IT" dirty="0"/>
              <a:t>Modelleno la struttura dinamica del sistema</a:t>
            </a:r>
          </a:p>
          <a:p>
            <a:pPr marL="0" indent="0">
              <a:buNone/>
            </a:pPr>
            <a:endParaRPr lang="it-IT" dirty="0"/>
          </a:p>
          <a:p>
            <a:r>
              <a:rPr lang="it-IT" dirty="0"/>
              <a:t>Aiutano a identificare i cambiamenti in un oggetto individuale nel tempo</a:t>
            </a:r>
          </a:p>
          <a:p>
            <a:endParaRPr lang="it-IT" b="1" dirty="0"/>
          </a:p>
          <a:p>
            <a:endParaRPr lang="it-IT" b="1" dirty="0"/>
          </a:p>
          <a:p>
            <a:pPr marL="0" indent="0">
              <a:buNone/>
            </a:pPr>
            <a:r>
              <a:rPr lang="it-IT" dirty="0"/>
              <a:t>Di seguito ecco un esempio relativo allo StateChart Diagrams...</a:t>
            </a:r>
          </a:p>
          <a:p>
            <a:pPr marL="0" indent="0">
              <a:buNone/>
            </a:pPr>
            <a:endParaRPr lang="it-IT" dirty="0"/>
          </a:p>
          <a:p>
            <a:pPr marL="402336" lvl="1" indent="0">
              <a:buNone/>
            </a:pPr>
            <a:endParaRPr lang="it-IT" dirty="0"/>
          </a:p>
          <a:p>
            <a:pPr marL="0" indent="0">
              <a:buNone/>
            </a:pPr>
            <a:endParaRPr lang="it-IT" dirty="0"/>
          </a:p>
        </p:txBody>
      </p:sp>
      <p:sp>
        <p:nvSpPr>
          <p:cNvPr id="3" name="Slide Number Placeholder 2">
            <a:extLst>
              <a:ext uri="{FF2B5EF4-FFF2-40B4-BE49-F238E27FC236}">
                <a16:creationId xmlns:a16="http://schemas.microsoft.com/office/drawing/2014/main" id="{87D11242-E839-4BBF-B22D-C80375EC1C44}"/>
              </a:ext>
            </a:extLst>
          </p:cNvPr>
          <p:cNvSpPr>
            <a:spLocks noGrp="1"/>
          </p:cNvSpPr>
          <p:nvPr>
            <p:ph type="sldNum" sz="quarter" idx="12"/>
          </p:nvPr>
        </p:nvSpPr>
        <p:spPr/>
        <p:txBody>
          <a:bodyPr/>
          <a:lstStyle/>
          <a:p>
            <a:fld id="{329DCC71-A824-494C-97DC-031940824863}" type="slidenum">
              <a:rPr lang="it-IT" smtClean="0"/>
              <a:t>15</a:t>
            </a:fld>
            <a:endParaRPr lang="it-IT"/>
          </a:p>
        </p:txBody>
      </p:sp>
    </p:spTree>
    <p:extLst>
      <p:ext uri="{BB962C8B-B14F-4D97-AF65-F5344CB8AC3E}">
        <p14:creationId xmlns:p14="http://schemas.microsoft.com/office/powerpoint/2010/main" val="2081603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4" y="485614"/>
            <a:ext cx="7621747" cy="1326321"/>
          </a:xfrm>
        </p:spPr>
        <p:txBody>
          <a:bodyPr>
            <a:normAutofit/>
          </a:bodyPr>
          <a:lstStyle/>
          <a:p>
            <a:r>
              <a:rPr lang="it-IT" dirty="0"/>
              <a:t>StateChart Diagrams</a:t>
            </a:r>
            <a:endParaRPr lang="it-IT" dirty="0">
              <a:effectLst/>
            </a:endParaRPr>
          </a:p>
        </p:txBody>
      </p:sp>
      <p:sp>
        <p:nvSpPr>
          <p:cNvPr id="4" name="Content Placeholder 3">
            <a:extLst>
              <a:ext uri="{FF2B5EF4-FFF2-40B4-BE49-F238E27FC236}">
                <a16:creationId xmlns:a16="http://schemas.microsoft.com/office/drawing/2014/main" id="{0975796E-F6DF-416F-B82B-AB58E36D8F66}"/>
              </a:ext>
            </a:extLst>
          </p:cNvPr>
          <p:cNvSpPr>
            <a:spLocks noGrp="1"/>
          </p:cNvSpPr>
          <p:nvPr>
            <p:ph idx="1"/>
          </p:nvPr>
        </p:nvSpPr>
        <p:spPr>
          <a:xfrm>
            <a:off x="864382" y="2394488"/>
            <a:ext cx="6345260" cy="3874576"/>
          </a:xfrm>
        </p:spPr>
        <p:txBody>
          <a:bodyPr>
            <a:normAutofit/>
          </a:bodyPr>
          <a:lstStyle/>
          <a:p>
            <a:pPr marL="0" indent="0">
              <a:buNone/>
            </a:pPr>
            <a:endParaRPr lang="it-IT" dirty="0"/>
          </a:p>
          <a:p>
            <a:pPr marL="402336" lvl="1" indent="0">
              <a:buNone/>
            </a:pPr>
            <a:endParaRPr lang="it-IT" dirty="0"/>
          </a:p>
          <a:p>
            <a:pPr marL="0" indent="0">
              <a:buNone/>
            </a:pPr>
            <a:endParaRPr lang="it-IT" dirty="0"/>
          </a:p>
        </p:txBody>
      </p:sp>
      <p:pic>
        <p:nvPicPr>
          <p:cNvPr id="5" name="Picture 4">
            <a:extLst>
              <a:ext uri="{FF2B5EF4-FFF2-40B4-BE49-F238E27FC236}">
                <a16:creationId xmlns:a16="http://schemas.microsoft.com/office/drawing/2014/main" id="{29645ADF-9A1E-4323-A9DE-48F48461A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930" y="2497810"/>
            <a:ext cx="4684342" cy="3874576"/>
          </a:xfrm>
          <a:prstGeom prst="rect">
            <a:avLst/>
          </a:prstGeom>
        </p:spPr>
      </p:pic>
      <p:sp>
        <p:nvSpPr>
          <p:cNvPr id="3" name="Slide Number Placeholder 2">
            <a:extLst>
              <a:ext uri="{FF2B5EF4-FFF2-40B4-BE49-F238E27FC236}">
                <a16:creationId xmlns:a16="http://schemas.microsoft.com/office/drawing/2014/main" id="{6C2FC492-EA93-447E-812B-1A235E737732}"/>
              </a:ext>
            </a:extLst>
          </p:cNvPr>
          <p:cNvSpPr>
            <a:spLocks noGrp="1"/>
          </p:cNvSpPr>
          <p:nvPr>
            <p:ph type="sldNum" sz="quarter" idx="12"/>
          </p:nvPr>
        </p:nvSpPr>
        <p:spPr/>
        <p:txBody>
          <a:bodyPr/>
          <a:lstStyle/>
          <a:p>
            <a:fld id="{329DCC71-A824-494C-97DC-031940824863}" type="slidenum">
              <a:rPr lang="it-IT" smtClean="0"/>
              <a:t>16</a:t>
            </a:fld>
            <a:endParaRPr lang="it-IT"/>
          </a:p>
        </p:txBody>
      </p:sp>
    </p:spTree>
    <p:extLst>
      <p:ext uri="{BB962C8B-B14F-4D97-AF65-F5344CB8AC3E}">
        <p14:creationId xmlns:p14="http://schemas.microsoft.com/office/powerpoint/2010/main" val="3972936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4" y="485614"/>
            <a:ext cx="7621747" cy="1326321"/>
          </a:xfrm>
        </p:spPr>
        <p:txBody>
          <a:bodyPr>
            <a:normAutofit/>
          </a:bodyPr>
          <a:lstStyle/>
          <a:p>
            <a:r>
              <a:rPr lang="it-IT" dirty="0"/>
              <a:t>System Model – Activity Diagrams</a:t>
            </a:r>
            <a:endParaRPr lang="it-IT" dirty="0">
              <a:effectLst/>
            </a:endParaRPr>
          </a:p>
        </p:txBody>
      </p:sp>
      <p:sp>
        <p:nvSpPr>
          <p:cNvPr id="4" name="Content Placeholder 3">
            <a:extLst>
              <a:ext uri="{FF2B5EF4-FFF2-40B4-BE49-F238E27FC236}">
                <a16:creationId xmlns:a16="http://schemas.microsoft.com/office/drawing/2014/main" id="{0975796E-F6DF-416F-B82B-AB58E36D8F66}"/>
              </a:ext>
            </a:extLst>
          </p:cNvPr>
          <p:cNvSpPr>
            <a:spLocks noGrp="1"/>
          </p:cNvSpPr>
          <p:nvPr>
            <p:ph idx="1"/>
          </p:nvPr>
        </p:nvSpPr>
        <p:spPr>
          <a:xfrm>
            <a:off x="864382" y="2394488"/>
            <a:ext cx="6345260" cy="3874576"/>
          </a:xfrm>
        </p:spPr>
        <p:txBody>
          <a:bodyPr>
            <a:normAutofit/>
          </a:bodyPr>
          <a:lstStyle/>
          <a:p>
            <a:r>
              <a:rPr lang="it-IT" dirty="0"/>
              <a:t>Gli </a:t>
            </a:r>
            <a:r>
              <a:rPr lang="it-IT" b="1" dirty="0"/>
              <a:t>Activity Diagrams </a:t>
            </a:r>
            <a:r>
              <a:rPr lang="it-IT" dirty="0"/>
              <a:t>Modelleno il comportamento dinamico del nostro sistema, in particolare il </a:t>
            </a:r>
            <a:r>
              <a:rPr lang="it-IT" b="1" dirty="0"/>
              <a:t>work-flow</a:t>
            </a:r>
          </a:p>
          <a:p>
            <a:pPr marL="0" indent="0">
              <a:buNone/>
            </a:pPr>
            <a:endParaRPr lang="it-IT" dirty="0"/>
          </a:p>
          <a:p>
            <a:endParaRPr lang="it-IT" b="1" dirty="0"/>
          </a:p>
          <a:p>
            <a:endParaRPr lang="it-IT" b="1" dirty="0"/>
          </a:p>
          <a:p>
            <a:pPr marL="0" indent="0">
              <a:buNone/>
            </a:pPr>
            <a:r>
              <a:rPr lang="it-IT" dirty="0"/>
              <a:t>Di seguito ecco un esempio relativo all’Activity Diagram relativo alla richiesta di aggiunta film...</a:t>
            </a:r>
          </a:p>
          <a:p>
            <a:pPr marL="0" indent="0">
              <a:buNone/>
            </a:pPr>
            <a:endParaRPr lang="it-IT" dirty="0"/>
          </a:p>
          <a:p>
            <a:pPr marL="402336" lvl="1" indent="0">
              <a:buNone/>
            </a:pPr>
            <a:endParaRPr lang="it-IT" dirty="0"/>
          </a:p>
          <a:p>
            <a:pPr marL="0" indent="0">
              <a:buNone/>
            </a:pPr>
            <a:endParaRPr lang="it-IT" dirty="0"/>
          </a:p>
        </p:txBody>
      </p:sp>
      <p:sp>
        <p:nvSpPr>
          <p:cNvPr id="3" name="Slide Number Placeholder 2">
            <a:extLst>
              <a:ext uri="{FF2B5EF4-FFF2-40B4-BE49-F238E27FC236}">
                <a16:creationId xmlns:a16="http://schemas.microsoft.com/office/drawing/2014/main" id="{17970791-3ED7-41C9-8A66-E83B3E0A28F9}"/>
              </a:ext>
            </a:extLst>
          </p:cNvPr>
          <p:cNvSpPr>
            <a:spLocks noGrp="1"/>
          </p:cNvSpPr>
          <p:nvPr>
            <p:ph type="sldNum" sz="quarter" idx="12"/>
          </p:nvPr>
        </p:nvSpPr>
        <p:spPr/>
        <p:txBody>
          <a:bodyPr/>
          <a:lstStyle/>
          <a:p>
            <a:fld id="{329DCC71-A824-494C-97DC-031940824863}" type="slidenum">
              <a:rPr lang="it-IT" smtClean="0"/>
              <a:t>17</a:t>
            </a:fld>
            <a:endParaRPr lang="it-IT"/>
          </a:p>
        </p:txBody>
      </p:sp>
    </p:spTree>
    <p:extLst>
      <p:ext uri="{BB962C8B-B14F-4D97-AF65-F5344CB8AC3E}">
        <p14:creationId xmlns:p14="http://schemas.microsoft.com/office/powerpoint/2010/main" val="3971999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4" y="485614"/>
            <a:ext cx="7621747" cy="1326321"/>
          </a:xfrm>
        </p:spPr>
        <p:txBody>
          <a:bodyPr>
            <a:normAutofit/>
          </a:bodyPr>
          <a:lstStyle/>
          <a:p>
            <a:r>
              <a:rPr lang="it-IT" dirty="0"/>
              <a:t>Activity Diagrams – Richiedi film</a:t>
            </a:r>
            <a:endParaRPr lang="it-IT" dirty="0">
              <a:effectLst/>
            </a:endParaRPr>
          </a:p>
        </p:txBody>
      </p:sp>
      <p:sp>
        <p:nvSpPr>
          <p:cNvPr id="4" name="Content Placeholder 3">
            <a:extLst>
              <a:ext uri="{FF2B5EF4-FFF2-40B4-BE49-F238E27FC236}">
                <a16:creationId xmlns:a16="http://schemas.microsoft.com/office/drawing/2014/main" id="{0975796E-F6DF-416F-B82B-AB58E36D8F66}"/>
              </a:ext>
            </a:extLst>
          </p:cNvPr>
          <p:cNvSpPr>
            <a:spLocks noGrp="1"/>
          </p:cNvSpPr>
          <p:nvPr>
            <p:ph idx="1"/>
          </p:nvPr>
        </p:nvSpPr>
        <p:spPr>
          <a:xfrm>
            <a:off x="864382" y="2394488"/>
            <a:ext cx="6345260" cy="3874576"/>
          </a:xfrm>
        </p:spPr>
        <p:txBody>
          <a:bodyPr>
            <a:normAutofit/>
          </a:bodyPr>
          <a:lstStyle/>
          <a:p>
            <a:pPr marL="0" indent="0">
              <a:buNone/>
            </a:pPr>
            <a:endParaRPr lang="it-IT" dirty="0"/>
          </a:p>
          <a:p>
            <a:pPr marL="402336" lvl="1" indent="0">
              <a:buNone/>
            </a:pPr>
            <a:endParaRPr lang="it-IT" dirty="0"/>
          </a:p>
          <a:p>
            <a:pPr marL="0" indent="0">
              <a:buNone/>
            </a:pPr>
            <a:endParaRPr lang="it-IT" dirty="0"/>
          </a:p>
        </p:txBody>
      </p:sp>
      <p:pic>
        <p:nvPicPr>
          <p:cNvPr id="5" name="Picture 4">
            <a:extLst>
              <a:ext uri="{FF2B5EF4-FFF2-40B4-BE49-F238E27FC236}">
                <a16:creationId xmlns:a16="http://schemas.microsoft.com/office/drawing/2014/main" id="{6F36E56E-0F18-45B4-902C-32D62F02B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4" y="2620163"/>
            <a:ext cx="8218432" cy="3604212"/>
          </a:xfrm>
          <a:prstGeom prst="rect">
            <a:avLst/>
          </a:prstGeom>
        </p:spPr>
      </p:pic>
      <p:sp>
        <p:nvSpPr>
          <p:cNvPr id="3" name="Slide Number Placeholder 2">
            <a:extLst>
              <a:ext uri="{FF2B5EF4-FFF2-40B4-BE49-F238E27FC236}">
                <a16:creationId xmlns:a16="http://schemas.microsoft.com/office/drawing/2014/main" id="{5F314F97-06F6-4CEB-8595-CDC9043680C8}"/>
              </a:ext>
            </a:extLst>
          </p:cNvPr>
          <p:cNvSpPr>
            <a:spLocks noGrp="1"/>
          </p:cNvSpPr>
          <p:nvPr>
            <p:ph type="sldNum" sz="quarter" idx="12"/>
          </p:nvPr>
        </p:nvSpPr>
        <p:spPr/>
        <p:txBody>
          <a:bodyPr/>
          <a:lstStyle/>
          <a:p>
            <a:fld id="{329DCC71-A824-494C-97DC-031940824863}" type="slidenum">
              <a:rPr lang="it-IT" smtClean="0"/>
              <a:t>18</a:t>
            </a:fld>
            <a:endParaRPr lang="it-IT"/>
          </a:p>
        </p:txBody>
      </p:sp>
    </p:spTree>
    <p:extLst>
      <p:ext uri="{BB962C8B-B14F-4D97-AF65-F5344CB8AC3E}">
        <p14:creationId xmlns:p14="http://schemas.microsoft.com/office/powerpoint/2010/main" val="634440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A1D8-F2E4-4D84-97FB-EC076039376D}"/>
              </a:ext>
            </a:extLst>
          </p:cNvPr>
          <p:cNvSpPr>
            <a:spLocks noGrp="1"/>
          </p:cNvSpPr>
          <p:nvPr>
            <p:ph type="ctrTitle"/>
          </p:nvPr>
        </p:nvSpPr>
        <p:spPr>
          <a:xfrm>
            <a:off x="685346" y="406400"/>
            <a:ext cx="7773308" cy="2387600"/>
          </a:xfrm>
        </p:spPr>
        <p:txBody>
          <a:bodyPr/>
          <a:lstStyle/>
          <a:p>
            <a:r>
              <a:rPr lang="it-IT" dirty="0"/>
              <a:t>Buy&amp;See</a:t>
            </a:r>
          </a:p>
        </p:txBody>
      </p:sp>
      <p:sp>
        <p:nvSpPr>
          <p:cNvPr id="3" name="Subtitle 2">
            <a:extLst>
              <a:ext uri="{FF2B5EF4-FFF2-40B4-BE49-F238E27FC236}">
                <a16:creationId xmlns:a16="http://schemas.microsoft.com/office/drawing/2014/main" id="{B2BB153A-33F8-442E-8A86-9A9EA21B62C7}"/>
              </a:ext>
            </a:extLst>
          </p:cNvPr>
          <p:cNvSpPr>
            <a:spLocks noGrp="1"/>
          </p:cNvSpPr>
          <p:nvPr>
            <p:ph type="subTitle" idx="1"/>
          </p:nvPr>
        </p:nvSpPr>
        <p:spPr>
          <a:xfrm>
            <a:off x="809333" y="2904614"/>
            <a:ext cx="5544972" cy="1655762"/>
          </a:xfrm>
        </p:spPr>
        <p:txBody>
          <a:bodyPr/>
          <a:lstStyle/>
          <a:p>
            <a:r>
              <a:rPr lang="it-IT" dirty="0"/>
              <a:t>SDD (System Design Document)</a:t>
            </a:r>
          </a:p>
        </p:txBody>
      </p:sp>
      <p:sp>
        <p:nvSpPr>
          <p:cNvPr id="4" name="Slide Number Placeholder 3">
            <a:extLst>
              <a:ext uri="{FF2B5EF4-FFF2-40B4-BE49-F238E27FC236}">
                <a16:creationId xmlns:a16="http://schemas.microsoft.com/office/drawing/2014/main" id="{A04FE670-3122-47CC-ADAB-C99AEEE888E9}"/>
              </a:ext>
            </a:extLst>
          </p:cNvPr>
          <p:cNvSpPr>
            <a:spLocks noGrp="1"/>
          </p:cNvSpPr>
          <p:nvPr>
            <p:ph type="sldNum" sz="quarter" idx="12"/>
          </p:nvPr>
        </p:nvSpPr>
        <p:spPr/>
        <p:txBody>
          <a:bodyPr/>
          <a:lstStyle/>
          <a:p>
            <a:fld id="{329DCC71-A824-494C-97DC-031940824863}" type="slidenum">
              <a:rPr lang="it-IT" smtClean="0"/>
              <a:t>19</a:t>
            </a:fld>
            <a:endParaRPr lang="it-IT"/>
          </a:p>
        </p:txBody>
      </p:sp>
    </p:spTree>
    <p:extLst>
      <p:ext uri="{BB962C8B-B14F-4D97-AF65-F5344CB8AC3E}">
        <p14:creationId xmlns:p14="http://schemas.microsoft.com/office/powerpoint/2010/main" val="225697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6" y="485614"/>
            <a:ext cx="1883043" cy="1326321"/>
          </a:xfrm>
          <a:noFill/>
        </p:spPr>
        <p:txBody>
          <a:bodyPr/>
          <a:lstStyle/>
          <a:p>
            <a:r>
              <a:rPr lang="it-IT" dirty="0">
                <a:effectLst/>
              </a:rPr>
              <a:t>Indice</a:t>
            </a:r>
          </a:p>
        </p:txBody>
      </p:sp>
      <p:sp>
        <p:nvSpPr>
          <p:cNvPr id="3" name="Content Placeholder 2">
            <a:extLst>
              <a:ext uri="{FF2B5EF4-FFF2-40B4-BE49-F238E27FC236}">
                <a16:creationId xmlns:a16="http://schemas.microsoft.com/office/drawing/2014/main" id="{D0C5A738-150D-4B97-A471-C38F988D4D9C}"/>
              </a:ext>
            </a:extLst>
          </p:cNvPr>
          <p:cNvSpPr>
            <a:spLocks noGrp="1"/>
          </p:cNvSpPr>
          <p:nvPr>
            <p:ph idx="1"/>
          </p:nvPr>
        </p:nvSpPr>
        <p:spPr>
          <a:solidFill>
            <a:schemeClr val="bg1"/>
          </a:solidFill>
        </p:spPr>
        <p:txBody>
          <a:bodyPr/>
          <a:lstStyle/>
          <a:p>
            <a:r>
              <a:rPr lang="it-IT" dirty="0">
                <a:effectLst>
                  <a:outerShdw blurRad="38100" dist="38100" dir="2700000" algn="tl">
                    <a:srgbClr val="000000">
                      <a:alpha val="43137"/>
                    </a:srgbClr>
                  </a:outerShdw>
                </a:effectLst>
              </a:rPr>
              <a:t>Buy&amp;See</a:t>
            </a:r>
          </a:p>
          <a:p>
            <a:r>
              <a:rPr lang="it-IT" dirty="0">
                <a:effectLst>
                  <a:outerShdw blurRad="38100" dist="38100" dir="2700000" algn="tl">
                    <a:srgbClr val="000000">
                      <a:alpha val="43137"/>
                    </a:srgbClr>
                  </a:outerShdw>
                </a:effectLst>
              </a:rPr>
              <a:t>RAD</a:t>
            </a:r>
          </a:p>
          <a:p>
            <a:r>
              <a:rPr lang="it-IT" dirty="0">
                <a:effectLst>
                  <a:outerShdw blurRad="38100" dist="38100" dir="2700000" algn="tl">
                    <a:srgbClr val="000000">
                      <a:alpha val="43137"/>
                    </a:srgbClr>
                  </a:outerShdw>
                </a:effectLst>
              </a:rPr>
              <a:t>SDD</a:t>
            </a:r>
          </a:p>
          <a:p>
            <a:r>
              <a:rPr lang="it-IT" dirty="0">
                <a:effectLst>
                  <a:outerShdw blurRad="38100" dist="38100" dir="2700000" algn="tl">
                    <a:srgbClr val="000000">
                      <a:alpha val="43137"/>
                    </a:srgbClr>
                  </a:outerShdw>
                </a:effectLst>
              </a:rPr>
              <a:t>ODD</a:t>
            </a:r>
          </a:p>
          <a:p>
            <a:r>
              <a:rPr lang="it-IT" dirty="0">
                <a:effectLst>
                  <a:outerShdw blurRad="38100" dist="38100" dir="2700000" algn="tl">
                    <a:srgbClr val="000000">
                      <a:alpha val="43137"/>
                    </a:srgbClr>
                  </a:outerShdw>
                </a:effectLst>
              </a:rPr>
              <a:t>Implementazione </a:t>
            </a:r>
          </a:p>
          <a:p>
            <a:r>
              <a:rPr lang="it-IT" dirty="0">
                <a:effectLst>
                  <a:outerShdw blurRad="38100" dist="38100" dir="2700000" algn="tl">
                    <a:srgbClr val="000000">
                      <a:alpha val="43137"/>
                    </a:srgbClr>
                  </a:outerShdw>
                </a:effectLst>
              </a:rPr>
              <a:t>Testing</a:t>
            </a:r>
          </a:p>
          <a:p>
            <a:endParaRPr lang="it-IT" dirty="0">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81C7A89E-0371-4D9A-8B10-1D39A8F76177}"/>
              </a:ext>
            </a:extLst>
          </p:cNvPr>
          <p:cNvSpPr>
            <a:spLocks noGrp="1"/>
          </p:cNvSpPr>
          <p:nvPr>
            <p:ph type="sldNum" sz="quarter" idx="12"/>
          </p:nvPr>
        </p:nvSpPr>
        <p:spPr/>
        <p:txBody>
          <a:bodyPr/>
          <a:lstStyle/>
          <a:p>
            <a:fld id="{329DCC71-A824-494C-97DC-031940824863}" type="slidenum">
              <a:rPr lang="it-IT" smtClean="0"/>
              <a:t>2</a:t>
            </a:fld>
            <a:endParaRPr lang="it-IT"/>
          </a:p>
        </p:txBody>
      </p:sp>
    </p:spTree>
    <p:extLst>
      <p:ext uri="{BB962C8B-B14F-4D97-AF65-F5344CB8AC3E}">
        <p14:creationId xmlns:p14="http://schemas.microsoft.com/office/powerpoint/2010/main" val="916076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4" y="485614"/>
            <a:ext cx="7621747" cy="1326321"/>
          </a:xfrm>
        </p:spPr>
        <p:txBody>
          <a:bodyPr>
            <a:normAutofit/>
          </a:bodyPr>
          <a:lstStyle/>
          <a:p>
            <a:r>
              <a:rPr lang="it-IT" dirty="0"/>
              <a:t>Design Goals</a:t>
            </a:r>
            <a:endParaRPr lang="it-IT" dirty="0">
              <a:effectLst/>
            </a:endParaRPr>
          </a:p>
        </p:txBody>
      </p:sp>
      <p:sp>
        <p:nvSpPr>
          <p:cNvPr id="4" name="Content Placeholder 3">
            <a:extLst>
              <a:ext uri="{FF2B5EF4-FFF2-40B4-BE49-F238E27FC236}">
                <a16:creationId xmlns:a16="http://schemas.microsoft.com/office/drawing/2014/main" id="{0975796E-F6DF-416F-B82B-AB58E36D8F66}"/>
              </a:ext>
            </a:extLst>
          </p:cNvPr>
          <p:cNvSpPr>
            <a:spLocks noGrp="1"/>
          </p:cNvSpPr>
          <p:nvPr>
            <p:ph idx="1"/>
          </p:nvPr>
        </p:nvSpPr>
        <p:spPr>
          <a:xfrm>
            <a:off x="864382" y="2394488"/>
            <a:ext cx="6345260" cy="4324028"/>
          </a:xfrm>
        </p:spPr>
        <p:txBody>
          <a:bodyPr>
            <a:normAutofit fontScale="92500"/>
          </a:bodyPr>
          <a:lstStyle/>
          <a:p>
            <a:r>
              <a:rPr lang="it-IT" b="1" dirty="0"/>
              <a:t>Performance</a:t>
            </a:r>
          </a:p>
          <a:p>
            <a:pPr lvl="1"/>
            <a:r>
              <a:rPr lang="it-IT" b="1" dirty="0"/>
              <a:t>Tempo di risposta: </a:t>
            </a:r>
            <a:r>
              <a:rPr lang="it-IT" dirty="0"/>
              <a:t>Il sistema deve essere reattivo per tutte le operazioni più immediate e avere brevi tempi di risposta</a:t>
            </a:r>
            <a:endParaRPr lang="it-IT" b="1" dirty="0"/>
          </a:p>
          <a:p>
            <a:pPr lvl="1"/>
            <a:r>
              <a:rPr lang="it-IT" b="1" dirty="0"/>
              <a:t>Throughput: </a:t>
            </a:r>
            <a:r>
              <a:rPr lang="it-IT" dirty="0"/>
              <a:t>devono essere gestiti i picchi di carico, fino a circa 500 utenti simultaneamente collegati</a:t>
            </a:r>
            <a:endParaRPr lang="it-IT" b="1" dirty="0"/>
          </a:p>
          <a:p>
            <a:pPr lvl="1"/>
            <a:r>
              <a:rPr lang="it-IT" b="1" dirty="0"/>
              <a:t>Dati persistenti: </a:t>
            </a:r>
            <a:r>
              <a:rPr lang="it-IT" dirty="0"/>
              <a:t>il sistema utilizza un database relazionale per reperire e memorizzare tutti i dati più velocemente. </a:t>
            </a:r>
            <a:endParaRPr lang="it-IT" b="1" dirty="0"/>
          </a:p>
          <a:p>
            <a:r>
              <a:rPr lang="it-IT" b="1" dirty="0"/>
              <a:t>Affidabilità</a:t>
            </a:r>
          </a:p>
          <a:p>
            <a:pPr lvl="1"/>
            <a:r>
              <a:rPr lang="it-IT" b="1" dirty="0"/>
              <a:t>Sicurezza: </a:t>
            </a:r>
            <a:r>
              <a:rPr lang="it-IT" dirty="0"/>
              <a:t>il sistema, tramite username e password, riuscirà ad individuare il tipo di utente e a garantire accessi sicuri</a:t>
            </a:r>
          </a:p>
          <a:p>
            <a:pPr lvl="1"/>
            <a:r>
              <a:rPr lang="it-IT" b="1" dirty="0"/>
              <a:t>Disponibilità: </a:t>
            </a:r>
            <a:r>
              <a:rPr lang="it-IT" dirty="0"/>
              <a:t>il sistema sarà attivo 24 ore su 24</a:t>
            </a:r>
          </a:p>
          <a:p>
            <a:pPr lvl="1"/>
            <a:r>
              <a:rPr lang="it-IT" b="1" dirty="0"/>
              <a:t>Robustezza: </a:t>
            </a:r>
            <a:r>
              <a:rPr lang="it-IT" dirty="0"/>
              <a:t>i componenti devono essere affidabili ed essere in grado di poter mantenere i propri dati anche in caso di guasti </a:t>
            </a:r>
            <a:endParaRPr lang="it-IT" b="1" dirty="0"/>
          </a:p>
          <a:p>
            <a:pPr marL="0" indent="0">
              <a:buNone/>
            </a:pPr>
            <a:endParaRPr lang="it-IT" dirty="0"/>
          </a:p>
          <a:p>
            <a:endParaRPr lang="it-IT" b="1" dirty="0"/>
          </a:p>
          <a:p>
            <a:pPr marL="0" indent="0">
              <a:buNone/>
            </a:pPr>
            <a:endParaRPr lang="it-IT" dirty="0"/>
          </a:p>
          <a:p>
            <a:pPr marL="402336" lvl="1" indent="0">
              <a:buNone/>
            </a:pPr>
            <a:endParaRPr lang="it-IT" dirty="0"/>
          </a:p>
          <a:p>
            <a:pPr marL="0" indent="0">
              <a:buNone/>
            </a:pPr>
            <a:endParaRPr lang="it-IT" dirty="0"/>
          </a:p>
        </p:txBody>
      </p:sp>
      <p:sp>
        <p:nvSpPr>
          <p:cNvPr id="3" name="Slide Number Placeholder 2">
            <a:extLst>
              <a:ext uri="{FF2B5EF4-FFF2-40B4-BE49-F238E27FC236}">
                <a16:creationId xmlns:a16="http://schemas.microsoft.com/office/drawing/2014/main" id="{DC2FB8E6-FE95-44E4-A20E-84CCA8EB3A53}"/>
              </a:ext>
            </a:extLst>
          </p:cNvPr>
          <p:cNvSpPr>
            <a:spLocks noGrp="1"/>
          </p:cNvSpPr>
          <p:nvPr>
            <p:ph type="sldNum" sz="quarter" idx="12"/>
          </p:nvPr>
        </p:nvSpPr>
        <p:spPr/>
        <p:txBody>
          <a:bodyPr/>
          <a:lstStyle/>
          <a:p>
            <a:fld id="{329DCC71-A824-494C-97DC-031940824863}" type="slidenum">
              <a:rPr lang="it-IT" smtClean="0"/>
              <a:t>20</a:t>
            </a:fld>
            <a:endParaRPr lang="it-IT"/>
          </a:p>
        </p:txBody>
      </p:sp>
    </p:spTree>
    <p:extLst>
      <p:ext uri="{BB962C8B-B14F-4D97-AF65-F5344CB8AC3E}">
        <p14:creationId xmlns:p14="http://schemas.microsoft.com/office/powerpoint/2010/main" val="3243769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4" y="485614"/>
            <a:ext cx="7621747" cy="1326321"/>
          </a:xfrm>
        </p:spPr>
        <p:txBody>
          <a:bodyPr>
            <a:normAutofit/>
          </a:bodyPr>
          <a:lstStyle/>
          <a:p>
            <a:r>
              <a:rPr lang="it-IT" dirty="0"/>
              <a:t>Design Goals</a:t>
            </a:r>
            <a:endParaRPr lang="it-IT" dirty="0">
              <a:effectLst/>
            </a:endParaRPr>
          </a:p>
        </p:txBody>
      </p:sp>
      <p:sp>
        <p:nvSpPr>
          <p:cNvPr id="4" name="Content Placeholder 3">
            <a:extLst>
              <a:ext uri="{FF2B5EF4-FFF2-40B4-BE49-F238E27FC236}">
                <a16:creationId xmlns:a16="http://schemas.microsoft.com/office/drawing/2014/main" id="{0975796E-F6DF-416F-B82B-AB58E36D8F66}"/>
              </a:ext>
            </a:extLst>
          </p:cNvPr>
          <p:cNvSpPr>
            <a:spLocks noGrp="1"/>
          </p:cNvSpPr>
          <p:nvPr>
            <p:ph idx="1"/>
          </p:nvPr>
        </p:nvSpPr>
        <p:spPr>
          <a:xfrm>
            <a:off x="864382" y="2394488"/>
            <a:ext cx="6345260" cy="3874576"/>
          </a:xfrm>
        </p:spPr>
        <p:txBody>
          <a:bodyPr>
            <a:normAutofit/>
          </a:bodyPr>
          <a:lstStyle/>
          <a:p>
            <a:r>
              <a:rPr lang="it-IT" b="1" dirty="0"/>
              <a:t>Costi</a:t>
            </a:r>
          </a:p>
          <a:p>
            <a:pPr lvl="1"/>
            <a:r>
              <a:rPr lang="it-IT" b="1" dirty="0"/>
              <a:t>Sviluppo: </a:t>
            </a:r>
            <a:r>
              <a:rPr lang="it-IT" dirty="0"/>
              <a:t>verranno valutati i costi di sviluppo del sistema, costi di manutenzione e costi di amministrazione.</a:t>
            </a:r>
          </a:p>
          <a:p>
            <a:pPr lvl="1"/>
            <a:r>
              <a:rPr lang="it-IT" b="1" dirty="0"/>
              <a:t>Deployment: </a:t>
            </a:r>
            <a:r>
              <a:rPr lang="it-IT" dirty="0"/>
              <a:t>non sono previsti costi di deployment</a:t>
            </a:r>
          </a:p>
          <a:p>
            <a:pPr marL="402336" lvl="1" indent="0">
              <a:buNone/>
            </a:pPr>
            <a:endParaRPr lang="it-IT" b="1" dirty="0"/>
          </a:p>
          <a:p>
            <a:r>
              <a:rPr lang="it-IT" b="1" dirty="0"/>
              <a:t>Utente finale</a:t>
            </a:r>
          </a:p>
          <a:p>
            <a:pPr lvl="1"/>
            <a:r>
              <a:rPr lang="it-IT" dirty="0"/>
              <a:t>Usabilità: il sistema deve essere User-Friendly </a:t>
            </a:r>
          </a:p>
          <a:p>
            <a:pPr marL="0" indent="0">
              <a:buNone/>
            </a:pPr>
            <a:endParaRPr lang="it-IT" dirty="0"/>
          </a:p>
          <a:p>
            <a:endParaRPr lang="it-IT" b="1" dirty="0"/>
          </a:p>
          <a:p>
            <a:pPr marL="0" indent="0">
              <a:buNone/>
            </a:pPr>
            <a:endParaRPr lang="it-IT" dirty="0"/>
          </a:p>
          <a:p>
            <a:pPr marL="402336" lvl="1" indent="0">
              <a:buNone/>
            </a:pPr>
            <a:endParaRPr lang="it-IT" dirty="0"/>
          </a:p>
          <a:p>
            <a:pPr marL="0" indent="0">
              <a:buNone/>
            </a:pPr>
            <a:endParaRPr lang="it-IT" dirty="0"/>
          </a:p>
        </p:txBody>
      </p:sp>
      <p:sp>
        <p:nvSpPr>
          <p:cNvPr id="3" name="Slide Number Placeholder 2">
            <a:extLst>
              <a:ext uri="{FF2B5EF4-FFF2-40B4-BE49-F238E27FC236}">
                <a16:creationId xmlns:a16="http://schemas.microsoft.com/office/drawing/2014/main" id="{4DCCA620-05A0-4919-95A8-D1BDA40D1CC2}"/>
              </a:ext>
            </a:extLst>
          </p:cNvPr>
          <p:cNvSpPr>
            <a:spLocks noGrp="1"/>
          </p:cNvSpPr>
          <p:nvPr>
            <p:ph type="sldNum" sz="quarter" idx="12"/>
          </p:nvPr>
        </p:nvSpPr>
        <p:spPr/>
        <p:txBody>
          <a:bodyPr/>
          <a:lstStyle/>
          <a:p>
            <a:fld id="{329DCC71-A824-494C-97DC-031940824863}" type="slidenum">
              <a:rPr lang="it-IT" smtClean="0"/>
              <a:t>21</a:t>
            </a:fld>
            <a:endParaRPr lang="it-IT"/>
          </a:p>
        </p:txBody>
      </p:sp>
    </p:spTree>
    <p:extLst>
      <p:ext uri="{BB962C8B-B14F-4D97-AF65-F5344CB8AC3E}">
        <p14:creationId xmlns:p14="http://schemas.microsoft.com/office/powerpoint/2010/main" val="3073027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4" y="485614"/>
            <a:ext cx="7621747" cy="1326321"/>
          </a:xfrm>
        </p:spPr>
        <p:txBody>
          <a:bodyPr>
            <a:normAutofit/>
          </a:bodyPr>
          <a:lstStyle/>
          <a:p>
            <a:r>
              <a:rPr lang="it-IT" dirty="0">
                <a:effectLst/>
              </a:rPr>
              <a:t>Architettura del sistema</a:t>
            </a:r>
          </a:p>
        </p:txBody>
      </p:sp>
      <p:sp>
        <p:nvSpPr>
          <p:cNvPr id="4" name="Content Placeholder 3">
            <a:extLst>
              <a:ext uri="{FF2B5EF4-FFF2-40B4-BE49-F238E27FC236}">
                <a16:creationId xmlns:a16="http://schemas.microsoft.com/office/drawing/2014/main" id="{0975796E-F6DF-416F-B82B-AB58E36D8F66}"/>
              </a:ext>
            </a:extLst>
          </p:cNvPr>
          <p:cNvSpPr>
            <a:spLocks noGrp="1"/>
          </p:cNvSpPr>
          <p:nvPr>
            <p:ph idx="1"/>
          </p:nvPr>
        </p:nvSpPr>
        <p:spPr>
          <a:xfrm>
            <a:off x="864382" y="2394487"/>
            <a:ext cx="6345260" cy="4107051"/>
          </a:xfrm>
        </p:spPr>
        <p:txBody>
          <a:bodyPr>
            <a:normAutofit/>
          </a:bodyPr>
          <a:lstStyle/>
          <a:p>
            <a:pPr lvl="1"/>
            <a:r>
              <a:rPr lang="it-IT" sz="1700" b="1" dirty="0"/>
              <a:t>Il pattern architetturale scelto è MVC:</a:t>
            </a:r>
            <a:endParaRPr lang="it-IT" b="1" dirty="0"/>
          </a:p>
          <a:p>
            <a:pPr lvl="2"/>
            <a:r>
              <a:rPr lang="it-IT" sz="1500" b="1" dirty="0"/>
              <a:t>Model: </a:t>
            </a:r>
            <a:r>
              <a:rPr lang="it-IT" sz="1500" dirty="0"/>
              <a:t>rappresenta lo strato di businness dell’applicazione e fornisce i metodi per accedere ai dati dell’applicazione</a:t>
            </a:r>
          </a:p>
          <a:p>
            <a:pPr lvl="2"/>
            <a:r>
              <a:rPr lang="it-IT" sz="1500" b="1" dirty="0"/>
              <a:t>View</a:t>
            </a:r>
            <a:r>
              <a:rPr lang="it-IT" sz="1500" dirty="0"/>
              <a:t>: visualizza i dati contenuti nel Model e si occupa dell’interazione con l’utente</a:t>
            </a:r>
          </a:p>
          <a:p>
            <a:pPr lvl="2"/>
            <a:r>
              <a:rPr lang="it-IT" sz="1500" b="1" dirty="0"/>
              <a:t>Controller: </a:t>
            </a:r>
            <a:r>
              <a:rPr lang="it-IT" sz="1500" dirty="0"/>
              <a:t>gestisce la logica dell’applicazione, riceve i comandi dell'utente e li attua modificando lo stato degli altri due componenti.</a:t>
            </a:r>
          </a:p>
          <a:p>
            <a:pPr marL="731520" lvl="2" indent="0">
              <a:buNone/>
            </a:pPr>
            <a:endParaRPr lang="it-IT" dirty="0"/>
          </a:p>
          <a:p>
            <a:pPr marL="731520" lvl="2" indent="0">
              <a:buNone/>
            </a:pPr>
            <a:r>
              <a:rPr lang="it-IT" dirty="0"/>
              <a:t>L’architettura MVC è molto utilizzata per sistemi web-based ed è stato scelto poichè tra i suoi vantaggi permette l’indipendenza fra le varie componenti in modo da poter suddividere il lavoro nei casi in cui, al sistema, ci debbano lavorare più persone con competenze diverse</a:t>
            </a:r>
            <a:endParaRPr lang="it-IT" sz="1500" dirty="0"/>
          </a:p>
          <a:p>
            <a:pPr marL="342900" lvl="1" indent="0">
              <a:buNone/>
            </a:pPr>
            <a:endParaRPr lang="it-IT" dirty="0"/>
          </a:p>
          <a:p>
            <a:endParaRPr lang="it-IT" b="1" dirty="0"/>
          </a:p>
          <a:p>
            <a:pPr marL="0" indent="0">
              <a:buNone/>
            </a:pPr>
            <a:endParaRPr lang="it-IT" dirty="0"/>
          </a:p>
          <a:p>
            <a:pPr marL="402336" lvl="1" indent="0">
              <a:buNone/>
            </a:pPr>
            <a:endParaRPr lang="it-IT" dirty="0"/>
          </a:p>
          <a:p>
            <a:pPr marL="0" indent="0">
              <a:buNone/>
            </a:pPr>
            <a:endParaRPr lang="it-IT" dirty="0"/>
          </a:p>
        </p:txBody>
      </p:sp>
      <p:sp>
        <p:nvSpPr>
          <p:cNvPr id="3" name="Slide Number Placeholder 2">
            <a:extLst>
              <a:ext uri="{FF2B5EF4-FFF2-40B4-BE49-F238E27FC236}">
                <a16:creationId xmlns:a16="http://schemas.microsoft.com/office/drawing/2014/main" id="{53584662-29C2-41FF-91CA-5118C78CEC70}"/>
              </a:ext>
            </a:extLst>
          </p:cNvPr>
          <p:cNvSpPr>
            <a:spLocks noGrp="1"/>
          </p:cNvSpPr>
          <p:nvPr>
            <p:ph type="sldNum" sz="quarter" idx="12"/>
          </p:nvPr>
        </p:nvSpPr>
        <p:spPr/>
        <p:txBody>
          <a:bodyPr/>
          <a:lstStyle/>
          <a:p>
            <a:fld id="{329DCC71-A824-494C-97DC-031940824863}" type="slidenum">
              <a:rPr lang="it-IT" smtClean="0"/>
              <a:t>22</a:t>
            </a:fld>
            <a:endParaRPr lang="it-IT"/>
          </a:p>
        </p:txBody>
      </p:sp>
    </p:spTree>
    <p:extLst>
      <p:ext uri="{BB962C8B-B14F-4D97-AF65-F5344CB8AC3E}">
        <p14:creationId xmlns:p14="http://schemas.microsoft.com/office/powerpoint/2010/main" val="1522088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4" y="485614"/>
            <a:ext cx="7621747" cy="1326321"/>
          </a:xfrm>
        </p:spPr>
        <p:txBody>
          <a:bodyPr>
            <a:normAutofit/>
          </a:bodyPr>
          <a:lstStyle/>
          <a:p>
            <a:r>
              <a:rPr lang="it-IT" dirty="0"/>
              <a:t>Decomposizione del sistema</a:t>
            </a:r>
            <a:endParaRPr lang="it-IT" dirty="0">
              <a:effectLst/>
            </a:endParaRPr>
          </a:p>
        </p:txBody>
      </p:sp>
      <p:sp>
        <p:nvSpPr>
          <p:cNvPr id="4" name="Content Placeholder 3">
            <a:extLst>
              <a:ext uri="{FF2B5EF4-FFF2-40B4-BE49-F238E27FC236}">
                <a16:creationId xmlns:a16="http://schemas.microsoft.com/office/drawing/2014/main" id="{0975796E-F6DF-416F-B82B-AB58E36D8F66}"/>
              </a:ext>
            </a:extLst>
          </p:cNvPr>
          <p:cNvSpPr>
            <a:spLocks noGrp="1"/>
          </p:cNvSpPr>
          <p:nvPr>
            <p:ph idx="1"/>
          </p:nvPr>
        </p:nvSpPr>
        <p:spPr>
          <a:xfrm>
            <a:off x="864382" y="2394488"/>
            <a:ext cx="6345260" cy="3874576"/>
          </a:xfrm>
        </p:spPr>
        <p:txBody>
          <a:bodyPr>
            <a:normAutofit/>
          </a:bodyPr>
          <a:lstStyle/>
          <a:p>
            <a:r>
              <a:rPr lang="it-IT" dirty="0"/>
              <a:t>Il sistema è stato decomposto in sottosistemi per permettere una progettazione più semplice e la possibilità di poter aggiungere funzionalità in modo più facile possibile.</a:t>
            </a:r>
            <a:endParaRPr lang="it-IT" b="1" dirty="0"/>
          </a:p>
          <a:p>
            <a:r>
              <a:rPr lang="it-IT" dirty="0"/>
              <a:t>La decomposizione del sottosistema è stata effettuata cercando di mantenere massima la coesione all’interno degli stessi sottosistemi e minima l’accoppiamento fra i vari sottosistemi. </a:t>
            </a:r>
          </a:p>
          <a:p>
            <a:endParaRPr lang="it-IT" b="1" dirty="0"/>
          </a:p>
          <a:p>
            <a:pPr marL="0" indent="0">
              <a:buNone/>
            </a:pPr>
            <a:r>
              <a:rPr lang="it-IT" dirty="0"/>
              <a:t>Di seguito, ecco la decomposizione del sistema nei seguenti sottosistemi...</a:t>
            </a:r>
          </a:p>
          <a:p>
            <a:pPr marL="402336" lvl="1" indent="0">
              <a:buNone/>
            </a:pPr>
            <a:endParaRPr lang="it-IT" dirty="0"/>
          </a:p>
          <a:p>
            <a:pPr marL="0" indent="0">
              <a:buNone/>
            </a:pPr>
            <a:endParaRPr lang="it-IT" dirty="0"/>
          </a:p>
        </p:txBody>
      </p:sp>
      <p:sp>
        <p:nvSpPr>
          <p:cNvPr id="3" name="Slide Number Placeholder 2">
            <a:extLst>
              <a:ext uri="{FF2B5EF4-FFF2-40B4-BE49-F238E27FC236}">
                <a16:creationId xmlns:a16="http://schemas.microsoft.com/office/drawing/2014/main" id="{5DDC5EBB-B6B4-4F2C-B032-A3BF18444351}"/>
              </a:ext>
            </a:extLst>
          </p:cNvPr>
          <p:cNvSpPr>
            <a:spLocks noGrp="1"/>
          </p:cNvSpPr>
          <p:nvPr>
            <p:ph type="sldNum" sz="quarter" idx="12"/>
          </p:nvPr>
        </p:nvSpPr>
        <p:spPr/>
        <p:txBody>
          <a:bodyPr/>
          <a:lstStyle/>
          <a:p>
            <a:fld id="{329DCC71-A824-494C-97DC-031940824863}" type="slidenum">
              <a:rPr lang="it-IT" smtClean="0"/>
              <a:t>23</a:t>
            </a:fld>
            <a:endParaRPr lang="it-IT"/>
          </a:p>
        </p:txBody>
      </p:sp>
    </p:spTree>
    <p:extLst>
      <p:ext uri="{BB962C8B-B14F-4D97-AF65-F5344CB8AC3E}">
        <p14:creationId xmlns:p14="http://schemas.microsoft.com/office/powerpoint/2010/main" val="534568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4" y="485614"/>
            <a:ext cx="7621747" cy="1326321"/>
          </a:xfrm>
        </p:spPr>
        <p:txBody>
          <a:bodyPr>
            <a:normAutofit/>
          </a:bodyPr>
          <a:lstStyle/>
          <a:p>
            <a:r>
              <a:rPr lang="it-IT" dirty="0"/>
              <a:t>Decomposizione del sistema</a:t>
            </a:r>
            <a:endParaRPr lang="it-IT" dirty="0">
              <a:effectLst/>
            </a:endParaRPr>
          </a:p>
        </p:txBody>
      </p:sp>
      <p:sp>
        <p:nvSpPr>
          <p:cNvPr id="4" name="Content Placeholder 3">
            <a:extLst>
              <a:ext uri="{FF2B5EF4-FFF2-40B4-BE49-F238E27FC236}">
                <a16:creationId xmlns:a16="http://schemas.microsoft.com/office/drawing/2014/main" id="{0975796E-F6DF-416F-B82B-AB58E36D8F66}"/>
              </a:ext>
            </a:extLst>
          </p:cNvPr>
          <p:cNvSpPr>
            <a:spLocks noGrp="1"/>
          </p:cNvSpPr>
          <p:nvPr>
            <p:ph idx="1"/>
          </p:nvPr>
        </p:nvSpPr>
        <p:spPr>
          <a:xfrm>
            <a:off x="864382" y="2394488"/>
            <a:ext cx="6345260" cy="3874576"/>
          </a:xfrm>
        </p:spPr>
        <p:txBody>
          <a:bodyPr>
            <a:normAutofit/>
          </a:bodyPr>
          <a:lstStyle/>
          <a:p>
            <a:pPr lvl="0"/>
            <a:r>
              <a:rPr lang="it-IT" dirty="0"/>
              <a:t>Autenticazione</a:t>
            </a:r>
          </a:p>
          <a:p>
            <a:pPr lvl="0"/>
            <a:r>
              <a:rPr lang="it-IT" dirty="0"/>
              <a:t>Catalogo</a:t>
            </a:r>
          </a:p>
          <a:p>
            <a:pPr lvl="0"/>
            <a:r>
              <a:rPr lang="it-IT" dirty="0"/>
              <a:t>Account</a:t>
            </a:r>
          </a:p>
          <a:p>
            <a:pPr lvl="0"/>
            <a:r>
              <a:rPr lang="it-IT" dirty="0"/>
              <a:t>Visione Contenuti</a:t>
            </a:r>
          </a:p>
          <a:p>
            <a:endParaRPr lang="it-IT" dirty="0"/>
          </a:p>
          <a:p>
            <a:endParaRPr lang="it-IT" dirty="0"/>
          </a:p>
          <a:p>
            <a:pPr marL="0" indent="0">
              <a:buNone/>
            </a:pPr>
            <a:r>
              <a:rPr lang="it-IT" dirty="0"/>
              <a:t>Di seguito ecco il diagramma che mostra le relazioni di dipendenza tra i package di ogni sottosistema e tra i diversi sottosistemi..</a:t>
            </a:r>
          </a:p>
          <a:p>
            <a:endParaRPr lang="it-IT" dirty="0"/>
          </a:p>
          <a:p>
            <a:pPr marL="0" indent="0">
              <a:buNone/>
            </a:pPr>
            <a:endParaRPr lang="it-IT" dirty="0"/>
          </a:p>
        </p:txBody>
      </p:sp>
      <p:sp>
        <p:nvSpPr>
          <p:cNvPr id="3" name="Slide Number Placeholder 2">
            <a:extLst>
              <a:ext uri="{FF2B5EF4-FFF2-40B4-BE49-F238E27FC236}">
                <a16:creationId xmlns:a16="http://schemas.microsoft.com/office/drawing/2014/main" id="{5957B6D6-0168-4EFF-AD15-E4497E6D3D2F}"/>
              </a:ext>
            </a:extLst>
          </p:cNvPr>
          <p:cNvSpPr>
            <a:spLocks noGrp="1"/>
          </p:cNvSpPr>
          <p:nvPr>
            <p:ph type="sldNum" sz="quarter" idx="12"/>
          </p:nvPr>
        </p:nvSpPr>
        <p:spPr/>
        <p:txBody>
          <a:bodyPr/>
          <a:lstStyle/>
          <a:p>
            <a:fld id="{329DCC71-A824-494C-97DC-031940824863}" type="slidenum">
              <a:rPr lang="it-IT" smtClean="0"/>
              <a:t>24</a:t>
            </a:fld>
            <a:endParaRPr lang="it-IT"/>
          </a:p>
        </p:txBody>
      </p:sp>
    </p:spTree>
    <p:extLst>
      <p:ext uri="{BB962C8B-B14F-4D97-AF65-F5344CB8AC3E}">
        <p14:creationId xmlns:p14="http://schemas.microsoft.com/office/powerpoint/2010/main" val="471906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4" y="485614"/>
            <a:ext cx="7621747" cy="1326321"/>
          </a:xfrm>
        </p:spPr>
        <p:txBody>
          <a:bodyPr>
            <a:normAutofit/>
          </a:bodyPr>
          <a:lstStyle/>
          <a:p>
            <a:r>
              <a:rPr lang="it-IT" dirty="0"/>
              <a:t>Architettura del sistema</a:t>
            </a:r>
            <a:endParaRPr lang="it-IT" dirty="0">
              <a:effectLst/>
            </a:endParaRPr>
          </a:p>
        </p:txBody>
      </p:sp>
      <p:sp>
        <p:nvSpPr>
          <p:cNvPr id="4" name="Content Placeholder 3">
            <a:extLst>
              <a:ext uri="{FF2B5EF4-FFF2-40B4-BE49-F238E27FC236}">
                <a16:creationId xmlns:a16="http://schemas.microsoft.com/office/drawing/2014/main" id="{0975796E-F6DF-416F-B82B-AB58E36D8F66}"/>
              </a:ext>
            </a:extLst>
          </p:cNvPr>
          <p:cNvSpPr>
            <a:spLocks noGrp="1"/>
          </p:cNvSpPr>
          <p:nvPr>
            <p:ph idx="1"/>
          </p:nvPr>
        </p:nvSpPr>
        <p:spPr>
          <a:xfrm>
            <a:off x="864382" y="2394488"/>
            <a:ext cx="6345260" cy="3874576"/>
          </a:xfrm>
        </p:spPr>
        <p:txBody>
          <a:bodyPr>
            <a:normAutofit/>
          </a:bodyPr>
          <a:lstStyle/>
          <a:p>
            <a:pPr marL="0" indent="0">
              <a:buNone/>
            </a:pPr>
            <a:endParaRPr lang="it-IT" dirty="0"/>
          </a:p>
          <a:p>
            <a:endParaRPr lang="it-IT" b="1" dirty="0"/>
          </a:p>
          <a:p>
            <a:pPr marL="0" indent="0">
              <a:buNone/>
            </a:pPr>
            <a:endParaRPr lang="it-IT" dirty="0"/>
          </a:p>
          <a:p>
            <a:pPr marL="402336" lvl="1" indent="0">
              <a:buNone/>
            </a:pPr>
            <a:endParaRPr lang="it-IT" dirty="0"/>
          </a:p>
          <a:p>
            <a:pPr marL="0" indent="0">
              <a:buNone/>
            </a:pPr>
            <a:endParaRPr lang="it-IT" dirty="0"/>
          </a:p>
        </p:txBody>
      </p:sp>
      <p:pic>
        <p:nvPicPr>
          <p:cNvPr id="5" name="Picture 4">
            <a:extLst>
              <a:ext uri="{FF2B5EF4-FFF2-40B4-BE49-F238E27FC236}">
                <a16:creationId xmlns:a16="http://schemas.microsoft.com/office/drawing/2014/main" id="{0B272256-839F-4B73-AE6A-5E0D412B8C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4358" y="2174928"/>
            <a:ext cx="5275284" cy="4313695"/>
          </a:xfrm>
          <a:prstGeom prst="rect">
            <a:avLst/>
          </a:prstGeom>
        </p:spPr>
      </p:pic>
      <p:sp>
        <p:nvSpPr>
          <p:cNvPr id="3" name="Slide Number Placeholder 2">
            <a:extLst>
              <a:ext uri="{FF2B5EF4-FFF2-40B4-BE49-F238E27FC236}">
                <a16:creationId xmlns:a16="http://schemas.microsoft.com/office/drawing/2014/main" id="{A12E8A7A-0FC0-45E2-8A8F-E24ACA00C2A0}"/>
              </a:ext>
            </a:extLst>
          </p:cNvPr>
          <p:cNvSpPr>
            <a:spLocks noGrp="1"/>
          </p:cNvSpPr>
          <p:nvPr>
            <p:ph type="sldNum" sz="quarter" idx="12"/>
          </p:nvPr>
        </p:nvSpPr>
        <p:spPr/>
        <p:txBody>
          <a:bodyPr/>
          <a:lstStyle/>
          <a:p>
            <a:fld id="{329DCC71-A824-494C-97DC-031940824863}" type="slidenum">
              <a:rPr lang="it-IT" smtClean="0"/>
              <a:t>25</a:t>
            </a:fld>
            <a:endParaRPr lang="it-IT"/>
          </a:p>
        </p:txBody>
      </p:sp>
    </p:spTree>
    <p:extLst>
      <p:ext uri="{BB962C8B-B14F-4D97-AF65-F5344CB8AC3E}">
        <p14:creationId xmlns:p14="http://schemas.microsoft.com/office/powerpoint/2010/main" val="1114678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4" y="485614"/>
            <a:ext cx="7621747" cy="1326321"/>
          </a:xfrm>
        </p:spPr>
        <p:txBody>
          <a:bodyPr>
            <a:normAutofit/>
          </a:bodyPr>
          <a:lstStyle/>
          <a:p>
            <a:r>
              <a:rPr lang="it-IT" dirty="0"/>
              <a:t>Mapping Hardware/Software</a:t>
            </a:r>
            <a:endParaRPr lang="it-IT" dirty="0">
              <a:effectLst/>
            </a:endParaRPr>
          </a:p>
        </p:txBody>
      </p:sp>
      <p:sp>
        <p:nvSpPr>
          <p:cNvPr id="4" name="Content Placeholder 3">
            <a:extLst>
              <a:ext uri="{FF2B5EF4-FFF2-40B4-BE49-F238E27FC236}">
                <a16:creationId xmlns:a16="http://schemas.microsoft.com/office/drawing/2014/main" id="{0975796E-F6DF-416F-B82B-AB58E36D8F66}"/>
              </a:ext>
            </a:extLst>
          </p:cNvPr>
          <p:cNvSpPr>
            <a:spLocks noGrp="1"/>
          </p:cNvSpPr>
          <p:nvPr>
            <p:ph idx="1"/>
          </p:nvPr>
        </p:nvSpPr>
        <p:spPr>
          <a:xfrm>
            <a:off x="864382" y="2394488"/>
            <a:ext cx="6345260" cy="3874576"/>
          </a:xfrm>
        </p:spPr>
        <p:txBody>
          <a:bodyPr>
            <a:normAutofit/>
          </a:bodyPr>
          <a:lstStyle/>
          <a:p>
            <a:pPr marL="0" indent="0">
              <a:buNone/>
            </a:pPr>
            <a:r>
              <a:rPr lang="it-IT" dirty="0"/>
              <a:t>Ecco come sono stati mappati gli oggetti sul HW e SW</a:t>
            </a:r>
          </a:p>
          <a:p>
            <a:endParaRPr lang="it-IT" b="1" dirty="0"/>
          </a:p>
          <a:p>
            <a:pPr marL="0" indent="0">
              <a:buNone/>
            </a:pPr>
            <a:endParaRPr lang="it-IT" dirty="0"/>
          </a:p>
          <a:p>
            <a:pPr marL="402336" lvl="1" indent="0">
              <a:buNone/>
            </a:pPr>
            <a:endParaRPr lang="it-IT" dirty="0"/>
          </a:p>
          <a:p>
            <a:pPr marL="0" indent="0">
              <a:buNone/>
            </a:pPr>
            <a:endParaRPr lang="it-IT" dirty="0"/>
          </a:p>
        </p:txBody>
      </p:sp>
      <p:pic>
        <p:nvPicPr>
          <p:cNvPr id="6" name="Picture 5">
            <a:extLst>
              <a:ext uri="{FF2B5EF4-FFF2-40B4-BE49-F238E27FC236}">
                <a16:creationId xmlns:a16="http://schemas.microsoft.com/office/drawing/2014/main" id="{0766CAA0-97EC-4C58-8CA8-E7231D7FB2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188" y="2805193"/>
            <a:ext cx="5589553" cy="3874576"/>
          </a:xfrm>
          <a:prstGeom prst="rect">
            <a:avLst/>
          </a:prstGeom>
        </p:spPr>
      </p:pic>
      <p:sp>
        <p:nvSpPr>
          <p:cNvPr id="3" name="Slide Number Placeholder 2">
            <a:extLst>
              <a:ext uri="{FF2B5EF4-FFF2-40B4-BE49-F238E27FC236}">
                <a16:creationId xmlns:a16="http://schemas.microsoft.com/office/drawing/2014/main" id="{396F1A67-A20A-4C18-8ED8-2B8DE4649CDF}"/>
              </a:ext>
            </a:extLst>
          </p:cNvPr>
          <p:cNvSpPr>
            <a:spLocks noGrp="1"/>
          </p:cNvSpPr>
          <p:nvPr>
            <p:ph type="sldNum" sz="quarter" idx="12"/>
          </p:nvPr>
        </p:nvSpPr>
        <p:spPr/>
        <p:txBody>
          <a:bodyPr/>
          <a:lstStyle/>
          <a:p>
            <a:fld id="{329DCC71-A824-494C-97DC-031940824863}" type="slidenum">
              <a:rPr lang="it-IT" smtClean="0"/>
              <a:t>26</a:t>
            </a:fld>
            <a:endParaRPr lang="it-IT"/>
          </a:p>
        </p:txBody>
      </p:sp>
    </p:spTree>
    <p:extLst>
      <p:ext uri="{BB962C8B-B14F-4D97-AF65-F5344CB8AC3E}">
        <p14:creationId xmlns:p14="http://schemas.microsoft.com/office/powerpoint/2010/main" val="3894188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4" y="485614"/>
            <a:ext cx="7621747" cy="1326321"/>
          </a:xfrm>
        </p:spPr>
        <p:txBody>
          <a:bodyPr>
            <a:normAutofit/>
          </a:bodyPr>
          <a:lstStyle/>
          <a:p>
            <a:r>
              <a:rPr lang="it-IT" dirty="0"/>
              <a:t>Gestione della persistenza</a:t>
            </a:r>
            <a:endParaRPr lang="it-IT" dirty="0">
              <a:effectLst/>
            </a:endParaRPr>
          </a:p>
        </p:txBody>
      </p:sp>
      <p:sp>
        <p:nvSpPr>
          <p:cNvPr id="4" name="Content Placeholder 3">
            <a:extLst>
              <a:ext uri="{FF2B5EF4-FFF2-40B4-BE49-F238E27FC236}">
                <a16:creationId xmlns:a16="http://schemas.microsoft.com/office/drawing/2014/main" id="{0975796E-F6DF-416F-B82B-AB58E36D8F66}"/>
              </a:ext>
            </a:extLst>
          </p:cNvPr>
          <p:cNvSpPr>
            <a:spLocks noGrp="1"/>
          </p:cNvSpPr>
          <p:nvPr>
            <p:ph idx="1"/>
          </p:nvPr>
        </p:nvSpPr>
        <p:spPr>
          <a:xfrm>
            <a:off x="864382" y="2402108"/>
            <a:ext cx="6345260" cy="3874576"/>
          </a:xfrm>
        </p:spPr>
        <p:txBody>
          <a:bodyPr>
            <a:normAutofit/>
          </a:bodyPr>
          <a:lstStyle/>
          <a:p>
            <a:pPr marL="0" indent="0">
              <a:buNone/>
            </a:pPr>
            <a:r>
              <a:rPr lang="it-IT" dirty="0"/>
              <a:t>Il sistema  utilizzerà un DBMS capace di effettuare le operazioni principali tra cui inserimento, rimozione e visualizzazione dei dati immagazzinate nel sistema. Per questo abbiamo scelto MySQL, che soddisfa tutti i nostri requisiti.</a:t>
            </a:r>
          </a:p>
          <a:p>
            <a:endParaRPr lang="it-IT" b="1" dirty="0"/>
          </a:p>
          <a:p>
            <a:pPr marL="0" indent="0">
              <a:buNone/>
            </a:pPr>
            <a:endParaRPr lang="it-IT" dirty="0"/>
          </a:p>
          <a:p>
            <a:pPr marL="402336" lvl="1" indent="0">
              <a:buNone/>
            </a:pPr>
            <a:endParaRPr lang="it-IT" dirty="0"/>
          </a:p>
          <a:p>
            <a:pPr marL="0" indent="0">
              <a:buNone/>
            </a:pPr>
            <a:endParaRPr lang="it-IT" dirty="0"/>
          </a:p>
        </p:txBody>
      </p:sp>
      <p:pic>
        <p:nvPicPr>
          <p:cNvPr id="5" name="Picture 4">
            <a:extLst>
              <a:ext uri="{FF2B5EF4-FFF2-40B4-BE49-F238E27FC236}">
                <a16:creationId xmlns:a16="http://schemas.microsoft.com/office/drawing/2014/main" id="{9B7D0520-99A2-4D9D-BBE1-EF7AD06A6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112" y="3883387"/>
            <a:ext cx="5835112" cy="2788633"/>
          </a:xfrm>
          <a:prstGeom prst="rect">
            <a:avLst/>
          </a:prstGeom>
        </p:spPr>
      </p:pic>
      <p:sp>
        <p:nvSpPr>
          <p:cNvPr id="3" name="Slide Number Placeholder 2">
            <a:extLst>
              <a:ext uri="{FF2B5EF4-FFF2-40B4-BE49-F238E27FC236}">
                <a16:creationId xmlns:a16="http://schemas.microsoft.com/office/drawing/2014/main" id="{BA24B772-9975-4105-ABFC-B93B1F0588E2}"/>
              </a:ext>
            </a:extLst>
          </p:cNvPr>
          <p:cNvSpPr>
            <a:spLocks noGrp="1"/>
          </p:cNvSpPr>
          <p:nvPr>
            <p:ph type="sldNum" sz="quarter" idx="12"/>
          </p:nvPr>
        </p:nvSpPr>
        <p:spPr/>
        <p:txBody>
          <a:bodyPr/>
          <a:lstStyle/>
          <a:p>
            <a:fld id="{329DCC71-A824-494C-97DC-031940824863}" type="slidenum">
              <a:rPr lang="it-IT" smtClean="0"/>
              <a:t>27</a:t>
            </a:fld>
            <a:endParaRPr lang="it-IT"/>
          </a:p>
        </p:txBody>
      </p:sp>
    </p:spTree>
    <p:extLst>
      <p:ext uri="{BB962C8B-B14F-4D97-AF65-F5344CB8AC3E}">
        <p14:creationId xmlns:p14="http://schemas.microsoft.com/office/powerpoint/2010/main" val="3288021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4" y="485614"/>
            <a:ext cx="7621747" cy="1326321"/>
          </a:xfrm>
        </p:spPr>
        <p:txBody>
          <a:bodyPr>
            <a:normAutofit/>
          </a:bodyPr>
          <a:lstStyle/>
          <a:p>
            <a:r>
              <a:rPr lang="it-IT" dirty="0"/>
              <a:t>Gestione degli accessi</a:t>
            </a:r>
            <a:endParaRPr lang="it-IT" dirty="0">
              <a:effectLst/>
            </a:endParaRPr>
          </a:p>
        </p:txBody>
      </p:sp>
      <p:sp>
        <p:nvSpPr>
          <p:cNvPr id="4" name="Content Placeholder 3">
            <a:extLst>
              <a:ext uri="{FF2B5EF4-FFF2-40B4-BE49-F238E27FC236}">
                <a16:creationId xmlns:a16="http://schemas.microsoft.com/office/drawing/2014/main" id="{0975796E-F6DF-416F-B82B-AB58E36D8F66}"/>
              </a:ext>
            </a:extLst>
          </p:cNvPr>
          <p:cNvSpPr>
            <a:spLocks noGrp="1"/>
          </p:cNvSpPr>
          <p:nvPr>
            <p:ph idx="1"/>
          </p:nvPr>
        </p:nvSpPr>
        <p:spPr>
          <a:xfrm>
            <a:off x="864382" y="2394488"/>
            <a:ext cx="6345260" cy="3874576"/>
          </a:xfrm>
        </p:spPr>
        <p:txBody>
          <a:bodyPr>
            <a:normAutofit/>
          </a:bodyPr>
          <a:lstStyle/>
          <a:p>
            <a:r>
              <a:rPr lang="it-IT" dirty="0"/>
              <a:t>Il nostro sistema, essendo multi-utente, è composto da più utenti che possono accedere a funzionalità diverse a seconda del ruolo che hanno. </a:t>
            </a:r>
          </a:p>
          <a:p>
            <a:r>
              <a:rPr lang="it-IT" dirty="0"/>
              <a:t>Ognuno di essi potrà accedere esclusivamente ad un determinato tipo di funzionalità, ovviamente previa autenticazione. </a:t>
            </a:r>
          </a:p>
          <a:p>
            <a:r>
              <a:rPr lang="it-IT" dirty="0"/>
              <a:t>Al fine di ottenere una visione più compatta e dettagliata abbiamo utilizzato una matrice degli accessi...</a:t>
            </a:r>
          </a:p>
          <a:p>
            <a:endParaRPr lang="it-IT" b="1" dirty="0"/>
          </a:p>
          <a:p>
            <a:pPr marL="0" indent="0">
              <a:buNone/>
            </a:pPr>
            <a:endParaRPr lang="it-IT" dirty="0"/>
          </a:p>
          <a:p>
            <a:pPr marL="402336" lvl="1" indent="0">
              <a:buNone/>
            </a:pPr>
            <a:endParaRPr lang="it-IT" dirty="0"/>
          </a:p>
          <a:p>
            <a:pPr marL="0" indent="0">
              <a:buNone/>
            </a:pPr>
            <a:endParaRPr lang="it-IT" dirty="0"/>
          </a:p>
        </p:txBody>
      </p:sp>
      <p:sp>
        <p:nvSpPr>
          <p:cNvPr id="3" name="Slide Number Placeholder 2">
            <a:extLst>
              <a:ext uri="{FF2B5EF4-FFF2-40B4-BE49-F238E27FC236}">
                <a16:creationId xmlns:a16="http://schemas.microsoft.com/office/drawing/2014/main" id="{9DA68594-A7AD-40FC-9E03-71484E7CFDDD}"/>
              </a:ext>
            </a:extLst>
          </p:cNvPr>
          <p:cNvSpPr>
            <a:spLocks noGrp="1"/>
          </p:cNvSpPr>
          <p:nvPr>
            <p:ph type="sldNum" sz="quarter" idx="12"/>
          </p:nvPr>
        </p:nvSpPr>
        <p:spPr/>
        <p:txBody>
          <a:bodyPr/>
          <a:lstStyle/>
          <a:p>
            <a:fld id="{329DCC71-A824-494C-97DC-031940824863}" type="slidenum">
              <a:rPr lang="it-IT" smtClean="0"/>
              <a:t>28</a:t>
            </a:fld>
            <a:endParaRPr lang="it-IT"/>
          </a:p>
        </p:txBody>
      </p:sp>
    </p:spTree>
    <p:extLst>
      <p:ext uri="{BB962C8B-B14F-4D97-AF65-F5344CB8AC3E}">
        <p14:creationId xmlns:p14="http://schemas.microsoft.com/office/powerpoint/2010/main" val="1846766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4" y="485614"/>
            <a:ext cx="7621747" cy="1326321"/>
          </a:xfrm>
        </p:spPr>
        <p:txBody>
          <a:bodyPr>
            <a:normAutofit/>
          </a:bodyPr>
          <a:lstStyle/>
          <a:p>
            <a:r>
              <a:rPr lang="it-IT" dirty="0"/>
              <a:t>Matrice degli accessi</a:t>
            </a:r>
            <a:endParaRPr lang="it-IT" dirty="0">
              <a:effectLst/>
            </a:endParaRPr>
          </a:p>
        </p:txBody>
      </p:sp>
      <p:sp>
        <p:nvSpPr>
          <p:cNvPr id="4" name="Content Placeholder 3">
            <a:extLst>
              <a:ext uri="{FF2B5EF4-FFF2-40B4-BE49-F238E27FC236}">
                <a16:creationId xmlns:a16="http://schemas.microsoft.com/office/drawing/2014/main" id="{0975796E-F6DF-416F-B82B-AB58E36D8F66}"/>
              </a:ext>
            </a:extLst>
          </p:cNvPr>
          <p:cNvSpPr>
            <a:spLocks noGrp="1"/>
          </p:cNvSpPr>
          <p:nvPr>
            <p:ph idx="1"/>
          </p:nvPr>
        </p:nvSpPr>
        <p:spPr>
          <a:xfrm>
            <a:off x="864382" y="2394488"/>
            <a:ext cx="6345260" cy="3874576"/>
          </a:xfrm>
        </p:spPr>
        <p:txBody>
          <a:bodyPr>
            <a:normAutofit/>
          </a:bodyPr>
          <a:lstStyle/>
          <a:p>
            <a:endParaRPr lang="it-IT" b="1" dirty="0"/>
          </a:p>
          <a:p>
            <a:pPr marL="0" indent="0">
              <a:buNone/>
            </a:pPr>
            <a:endParaRPr lang="it-IT" dirty="0"/>
          </a:p>
          <a:p>
            <a:pPr marL="402336" lvl="1" indent="0">
              <a:buNone/>
            </a:pPr>
            <a:endParaRPr lang="it-IT" dirty="0"/>
          </a:p>
          <a:p>
            <a:pPr marL="0" indent="0">
              <a:buNone/>
            </a:pPr>
            <a:endParaRPr lang="it-IT" dirty="0"/>
          </a:p>
        </p:txBody>
      </p:sp>
      <p:pic>
        <p:nvPicPr>
          <p:cNvPr id="5" name="Picture 4">
            <a:extLst>
              <a:ext uri="{FF2B5EF4-FFF2-40B4-BE49-F238E27FC236}">
                <a16:creationId xmlns:a16="http://schemas.microsoft.com/office/drawing/2014/main" id="{1317B93F-D413-42CB-A42B-CE72E26F1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560" y="2524228"/>
            <a:ext cx="6679977" cy="3744836"/>
          </a:xfrm>
          <a:prstGeom prst="rect">
            <a:avLst/>
          </a:prstGeom>
        </p:spPr>
      </p:pic>
      <p:sp>
        <p:nvSpPr>
          <p:cNvPr id="3" name="Slide Number Placeholder 2">
            <a:extLst>
              <a:ext uri="{FF2B5EF4-FFF2-40B4-BE49-F238E27FC236}">
                <a16:creationId xmlns:a16="http://schemas.microsoft.com/office/drawing/2014/main" id="{5ED63FFA-B667-4482-A8CE-15591B4EEA73}"/>
              </a:ext>
            </a:extLst>
          </p:cNvPr>
          <p:cNvSpPr>
            <a:spLocks noGrp="1"/>
          </p:cNvSpPr>
          <p:nvPr>
            <p:ph type="sldNum" sz="quarter" idx="12"/>
          </p:nvPr>
        </p:nvSpPr>
        <p:spPr/>
        <p:txBody>
          <a:bodyPr/>
          <a:lstStyle/>
          <a:p>
            <a:fld id="{329DCC71-A824-494C-97DC-031940824863}" type="slidenum">
              <a:rPr lang="it-IT" smtClean="0"/>
              <a:t>29</a:t>
            </a:fld>
            <a:endParaRPr lang="it-IT"/>
          </a:p>
        </p:txBody>
      </p:sp>
    </p:spTree>
    <p:extLst>
      <p:ext uri="{BB962C8B-B14F-4D97-AF65-F5344CB8AC3E}">
        <p14:creationId xmlns:p14="http://schemas.microsoft.com/office/powerpoint/2010/main" val="935344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74076" y="607534"/>
            <a:ext cx="7387884" cy="1326321"/>
          </a:xfrm>
        </p:spPr>
        <p:txBody>
          <a:bodyPr/>
          <a:lstStyle/>
          <a:p>
            <a:r>
              <a:rPr lang="it-IT" dirty="0">
                <a:effectLst/>
              </a:rPr>
              <a:t>Buy&amp;See – Descrizione del sistema</a:t>
            </a:r>
          </a:p>
        </p:txBody>
      </p:sp>
      <p:sp>
        <p:nvSpPr>
          <p:cNvPr id="3" name="Content Placeholder 2">
            <a:extLst>
              <a:ext uri="{FF2B5EF4-FFF2-40B4-BE49-F238E27FC236}">
                <a16:creationId xmlns:a16="http://schemas.microsoft.com/office/drawing/2014/main" id="{D0C5A738-150D-4B97-A471-C38F988D4D9C}"/>
              </a:ext>
            </a:extLst>
          </p:cNvPr>
          <p:cNvSpPr>
            <a:spLocks noGrp="1"/>
          </p:cNvSpPr>
          <p:nvPr>
            <p:ph idx="1"/>
          </p:nvPr>
        </p:nvSpPr>
        <p:spPr>
          <a:xfrm>
            <a:off x="864381" y="2489200"/>
            <a:ext cx="7775923" cy="3530600"/>
          </a:xfrm>
        </p:spPr>
        <p:txBody>
          <a:bodyPr>
            <a:normAutofit/>
          </a:bodyPr>
          <a:lstStyle/>
          <a:p>
            <a:r>
              <a:rPr lang="it-IT" dirty="0"/>
              <a:t>E’ una piattaforma di streaming per film come Tim Vision, Netflix.</a:t>
            </a:r>
          </a:p>
          <a:p>
            <a:r>
              <a:rPr lang="it-IT" dirty="0"/>
              <a:t>E’ portabile: consente agli utenti di guardare film ovunque si trovino con qualsiasi dispositivo</a:t>
            </a:r>
          </a:p>
          <a:p>
            <a:r>
              <a:rPr lang="it-IT" dirty="0"/>
              <a:t>Un film può essere gratis o acquistato e si potrà rilasciare una recensione </a:t>
            </a:r>
          </a:p>
          <a:p>
            <a:r>
              <a:rPr lang="it-IT" dirty="0"/>
              <a:t>E’ accessibile alla maggior parte delle persone essendo intuitivo e facile da utilizzare</a:t>
            </a:r>
          </a:p>
          <a:p>
            <a:r>
              <a:rPr lang="it-IT" dirty="0"/>
              <a:t>Va in aiuto per chi ha problemi di mobilità come handicap fisici, chi è costretto a viaggiare costantemente per motivi di lavoro e per chi preferisce, per comodità, guardare un film da casa</a:t>
            </a:r>
            <a:endParaRPr lang="it-IT" dirty="0">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F5CBDFE6-9EAA-4F8E-9DB4-790B30F2CB64}"/>
              </a:ext>
            </a:extLst>
          </p:cNvPr>
          <p:cNvSpPr>
            <a:spLocks noGrp="1"/>
          </p:cNvSpPr>
          <p:nvPr>
            <p:ph type="sldNum" sz="quarter" idx="12"/>
          </p:nvPr>
        </p:nvSpPr>
        <p:spPr/>
        <p:txBody>
          <a:bodyPr/>
          <a:lstStyle/>
          <a:p>
            <a:fld id="{329DCC71-A824-494C-97DC-031940824863}" type="slidenum">
              <a:rPr lang="it-IT" smtClean="0"/>
              <a:t>3</a:t>
            </a:fld>
            <a:endParaRPr lang="it-IT"/>
          </a:p>
        </p:txBody>
      </p:sp>
    </p:spTree>
    <p:extLst>
      <p:ext uri="{BB962C8B-B14F-4D97-AF65-F5344CB8AC3E}">
        <p14:creationId xmlns:p14="http://schemas.microsoft.com/office/powerpoint/2010/main" val="18814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4" y="485614"/>
            <a:ext cx="7621747" cy="1326321"/>
          </a:xfrm>
        </p:spPr>
        <p:txBody>
          <a:bodyPr>
            <a:normAutofit/>
          </a:bodyPr>
          <a:lstStyle/>
          <a:p>
            <a:r>
              <a:rPr lang="it-IT" dirty="0">
                <a:effectLst/>
              </a:rPr>
              <a:t>Boundary Condition</a:t>
            </a:r>
          </a:p>
        </p:txBody>
      </p:sp>
      <p:sp>
        <p:nvSpPr>
          <p:cNvPr id="4" name="Content Placeholder 3">
            <a:extLst>
              <a:ext uri="{FF2B5EF4-FFF2-40B4-BE49-F238E27FC236}">
                <a16:creationId xmlns:a16="http://schemas.microsoft.com/office/drawing/2014/main" id="{0975796E-F6DF-416F-B82B-AB58E36D8F66}"/>
              </a:ext>
            </a:extLst>
          </p:cNvPr>
          <p:cNvSpPr>
            <a:spLocks noGrp="1"/>
          </p:cNvSpPr>
          <p:nvPr>
            <p:ph idx="1"/>
          </p:nvPr>
        </p:nvSpPr>
        <p:spPr>
          <a:xfrm>
            <a:off x="864382" y="2394488"/>
            <a:ext cx="6345260" cy="3874576"/>
          </a:xfrm>
        </p:spPr>
        <p:txBody>
          <a:bodyPr>
            <a:normAutofit lnSpcReduction="10000"/>
          </a:bodyPr>
          <a:lstStyle/>
          <a:p>
            <a:r>
              <a:rPr lang="it-IT" b="1" dirty="0"/>
              <a:t>Avvio del sistema</a:t>
            </a:r>
            <a:r>
              <a:rPr lang="it-IT" dirty="0"/>
              <a:t>: per il primo avvio del sistema è necessario l'avvio di un web server che fornisca il servizio di un Database MySQL per la gestione dei dati persistenti e l’interpretazione ed esecuzione del codice lato server</a:t>
            </a:r>
          </a:p>
          <a:p>
            <a:r>
              <a:rPr lang="it-IT" b="1" dirty="0"/>
              <a:t>Terminazione del sistema</a:t>
            </a:r>
            <a:r>
              <a:rPr lang="it-IT" dirty="0"/>
              <a:t>: al momento della chiusura della pagina web, si ha la terminazione del sistema come un regolare logout</a:t>
            </a:r>
          </a:p>
          <a:p>
            <a:r>
              <a:rPr lang="it-IT" b="1" dirty="0"/>
              <a:t>Fallimento del sistema</a:t>
            </a:r>
            <a:r>
              <a:rPr lang="it-IT" dirty="0"/>
              <a:t>: nel caso si verifichi un errore dovuto all’hardware o al software si cercherà di ripristinare una configurazione del sistema precedente allo stato d’errore. Poiché i dati sono gestiti dal DBMS non c’è alcun rischio di perderli. </a:t>
            </a:r>
            <a:endParaRPr lang="it-IT" b="1" dirty="0"/>
          </a:p>
          <a:p>
            <a:pPr marL="0" indent="0">
              <a:buNone/>
            </a:pPr>
            <a:endParaRPr lang="it-IT" dirty="0"/>
          </a:p>
          <a:p>
            <a:pPr marL="402336" lvl="1" indent="0">
              <a:buNone/>
            </a:pPr>
            <a:endParaRPr lang="it-IT" dirty="0"/>
          </a:p>
          <a:p>
            <a:pPr marL="0" indent="0">
              <a:buNone/>
            </a:pPr>
            <a:endParaRPr lang="it-IT" dirty="0"/>
          </a:p>
        </p:txBody>
      </p:sp>
      <p:sp>
        <p:nvSpPr>
          <p:cNvPr id="3" name="Slide Number Placeholder 2">
            <a:extLst>
              <a:ext uri="{FF2B5EF4-FFF2-40B4-BE49-F238E27FC236}">
                <a16:creationId xmlns:a16="http://schemas.microsoft.com/office/drawing/2014/main" id="{83B03D44-9BF5-429E-85D7-129D4246F7E8}"/>
              </a:ext>
            </a:extLst>
          </p:cNvPr>
          <p:cNvSpPr>
            <a:spLocks noGrp="1"/>
          </p:cNvSpPr>
          <p:nvPr>
            <p:ph type="sldNum" sz="quarter" idx="12"/>
          </p:nvPr>
        </p:nvSpPr>
        <p:spPr/>
        <p:txBody>
          <a:bodyPr/>
          <a:lstStyle/>
          <a:p>
            <a:fld id="{329DCC71-A824-494C-97DC-031940824863}" type="slidenum">
              <a:rPr lang="it-IT" smtClean="0"/>
              <a:t>30</a:t>
            </a:fld>
            <a:endParaRPr lang="it-IT"/>
          </a:p>
        </p:txBody>
      </p:sp>
    </p:spTree>
    <p:extLst>
      <p:ext uri="{BB962C8B-B14F-4D97-AF65-F5344CB8AC3E}">
        <p14:creationId xmlns:p14="http://schemas.microsoft.com/office/powerpoint/2010/main" val="1400489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A1D8-F2E4-4D84-97FB-EC076039376D}"/>
              </a:ext>
            </a:extLst>
          </p:cNvPr>
          <p:cNvSpPr>
            <a:spLocks noGrp="1"/>
          </p:cNvSpPr>
          <p:nvPr>
            <p:ph type="ctrTitle"/>
          </p:nvPr>
        </p:nvSpPr>
        <p:spPr>
          <a:xfrm>
            <a:off x="685346" y="406400"/>
            <a:ext cx="7773308" cy="2387600"/>
          </a:xfrm>
        </p:spPr>
        <p:txBody>
          <a:bodyPr/>
          <a:lstStyle/>
          <a:p>
            <a:r>
              <a:rPr lang="it-IT" dirty="0"/>
              <a:t>Buy&amp;See</a:t>
            </a:r>
          </a:p>
        </p:txBody>
      </p:sp>
      <p:sp>
        <p:nvSpPr>
          <p:cNvPr id="3" name="Subtitle 2">
            <a:extLst>
              <a:ext uri="{FF2B5EF4-FFF2-40B4-BE49-F238E27FC236}">
                <a16:creationId xmlns:a16="http://schemas.microsoft.com/office/drawing/2014/main" id="{B2BB153A-33F8-442E-8A86-9A9EA21B62C7}"/>
              </a:ext>
            </a:extLst>
          </p:cNvPr>
          <p:cNvSpPr>
            <a:spLocks noGrp="1"/>
          </p:cNvSpPr>
          <p:nvPr>
            <p:ph type="subTitle" idx="1"/>
          </p:nvPr>
        </p:nvSpPr>
        <p:spPr>
          <a:xfrm>
            <a:off x="809333" y="2904614"/>
            <a:ext cx="5544972" cy="1655762"/>
          </a:xfrm>
        </p:spPr>
        <p:txBody>
          <a:bodyPr/>
          <a:lstStyle/>
          <a:p>
            <a:r>
              <a:rPr lang="it-IT" dirty="0"/>
              <a:t>ODD (Object Design Document)</a:t>
            </a:r>
          </a:p>
        </p:txBody>
      </p:sp>
      <p:sp>
        <p:nvSpPr>
          <p:cNvPr id="4" name="Slide Number Placeholder 3">
            <a:extLst>
              <a:ext uri="{FF2B5EF4-FFF2-40B4-BE49-F238E27FC236}">
                <a16:creationId xmlns:a16="http://schemas.microsoft.com/office/drawing/2014/main" id="{7D60C10D-F485-434B-83AE-6488B4D9851B}"/>
              </a:ext>
            </a:extLst>
          </p:cNvPr>
          <p:cNvSpPr>
            <a:spLocks noGrp="1"/>
          </p:cNvSpPr>
          <p:nvPr>
            <p:ph type="sldNum" sz="quarter" idx="12"/>
          </p:nvPr>
        </p:nvSpPr>
        <p:spPr/>
        <p:txBody>
          <a:bodyPr/>
          <a:lstStyle/>
          <a:p>
            <a:fld id="{329DCC71-A824-494C-97DC-031940824863}" type="slidenum">
              <a:rPr lang="it-IT" smtClean="0"/>
              <a:t>31</a:t>
            </a:fld>
            <a:endParaRPr lang="it-IT"/>
          </a:p>
        </p:txBody>
      </p:sp>
    </p:spTree>
    <p:extLst>
      <p:ext uri="{BB962C8B-B14F-4D97-AF65-F5344CB8AC3E}">
        <p14:creationId xmlns:p14="http://schemas.microsoft.com/office/powerpoint/2010/main" val="358396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4" y="485614"/>
            <a:ext cx="7621747" cy="1326321"/>
          </a:xfrm>
        </p:spPr>
        <p:txBody>
          <a:bodyPr>
            <a:normAutofit/>
          </a:bodyPr>
          <a:lstStyle/>
          <a:p>
            <a:r>
              <a:rPr lang="it-IT" dirty="0">
                <a:effectLst/>
              </a:rPr>
              <a:t>Trade-offs</a:t>
            </a:r>
          </a:p>
        </p:txBody>
      </p:sp>
      <p:sp>
        <p:nvSpPr>
          <p:cNvPr id="4" name="Content Placeholder 3">
            <a:extLst>
              <a:ext uri="{FF2B5EF4-FFF2-40B4-BE49-F238E27FC236}">
                <a16:creationId xmlns:a16="http://schemas.microsoft.com/office/drawing/2014/main" id="{0975796E-F6DF-416F-B82B-AB58E36D8F66}"/>
              </a:ext>
            </a:extLst>
          </p:cNvPr>
          <p:cNvSpPr>
            <a:spLocks noGrp="1"/>
          </p:cNvSpPr>
          <p:nvPr>
            <p:ph idx="1"/>
          </p:nvPr>
        </p:nvSpPr>
        <p:spPr>
          <a:xfrm>
            <a:off x="864382" y="2394488"/>
            <a:ext cx="6345260" cy="3874576"/>
          </a:xfrm>
        </p:spPr>
        <p:txBody>
          <a:bodyPr>
            <a:normAutofit lnSpcReduction="10000"/>
          </a:bodyPr>
          <a:lstStyle/>
          <a:p>
            <a:r>
              <a:rPr lang="it-IT" b="1" dirty="0"/>
              <a:t>Comprensibilità VS Tempo</a:t>
            </a:r>
            <a:r>
              <a:rPr lang="it-IT" dirty="0"/>
              <a:t>: Il codice del sistema deve essere comprensibile il più possibile, in modo da facilitare la fase di testing ed eventuali future modifiche da apportare. Questo comporterà un aumento del tempo di sviluppo del nostro progetto</a:t>
            </a:r>
          </a:p>
          <a:p>
            <a:r>
              <a:rPr lang="it-IT" b="1" dirty="0"/>
              <a:t>Prestazioni VS Costi</a:t>
            </a:r>
            <a:r>
              <a:rPr lang="it-IT" dirty="0"/>
              <a:t>: dato che il nostro progetto è sprovvisto di budget, per poter mantenere prestazioni elevate, in determinate funzionalità verranno utilizzati dei template open source esterni, in particolare Bootstrap.</a:t>
            </a:r>
          </a:p>
          <a:p>
            <a:r>
              <a:rPr lang="it-IT" b="1" dirty="0"/>
              <a:t>Sicurezza VS Efficienza</a:t>
            </a:r>
            <a:r>
              <a:rPr lang="it-IT" dirty="0"/>
              <a:t>: dati i tempi di sviluppo molto limitati, ci limiteremo ad implementare sistemi di sicurezza basati su username e password degli utenti.</a:t>
            </a:r>
            <a:endParaRPr lang="it-IT" b="1" dirty="0"/>
          </a:p>
          <a:p>
            <a:endParaRPr lang="it-IT" b="1" dirty="0"/>
          </a:p>
          <a:p>
            <a:endParaRPr lang="it-IT" b="1" dirty="0"/>
          </a:p>
          <a:p>
            <a:pPr marL="0" indent="0">
              <a:buNone/>
            </a:pPr>
            <a:endParaRPr lang="it-IT" dirty="0"/>
          </a:p>
          <a:p>
            <a:pPr marL="402336" lvl="1" indent="0">
              <a:buNone/>
            </a:pPr>
            <a:endParaRPr lang="it-IT" dirty="0"/>
          </a:p>
          <a:p>
            <a:pPr marL="0" indent="0">
              <a:buNone/>
            </a:pPr>
            <a:endParaRPr lang="it-IT" dirty="0"/>
          </a:p>
        </p:txBody>
      </p:sp>
      <p:sp>
        <p:nvSpPr>
          <p:cNvPr id="3" name="Slide Number Placeholder 2">
            <a:extLst>
              <a:ext uri="{FF2B5EF4-FFF2-40B4-BE49-F238E27FC236}">
                <a16:creationId xmlns:a16="http://schemas.microsoft.com/office/drawing/2014/main" id="{70838564-C8EB-48EC-92B2-00C5CE3665D9}"/>
              </a:ext>
            </a:extLst>
          </p:cNvPr>
          <p:cNvSpPr>
            <a:spLocks noGrp="1"/>
          </p:cNvSpPr>
          <p:nvPr>
            <p:ph type="sldNum" sz="quarter" idx="12"/>
          </p:nvPr>
        </p:nvSpPr>
        <p:spPr/>
        <p:txBody>
          <a:bodyPr/>
          <a:lstStyle/>
          <a:p>
            <a:fld id="{329DCC71-A824-494C-97DC-031940824863}" type="slidenum">
              <a:rPr lang="it-IT" smtClean="0"/>
              <a:t>32</a:t>
            </a:fld>
            <a:endParaRPr lang="it-IT"/>
          </a:p>
        </p:txBody>
      </p:sp>
    </p:spTree>
    <p:extLst>
      <p:ext uri="{BB962C8B-B14F-4D97-AF65-F5344CB8AC3E}">
        <p14:creationId xmlns:p14="http://schemas.microsoft.com/office/powerpoint/2010/main" val="2500892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4" y="485614"/>
            <a:ext cx="7621747" cy="1326321"/>
          </a:xfrm>
        </p:spPr>
        <p:txBody>
          <a:bodyPr>
            <a:normAutofit/>
          </a:bodyPr>
          <a:lstStyle/>
          <a:p>
            <a:r>
              <a:rPr lang="it-IT" dirty="0">
                <a:effectLst/>
              </a:rPr>
              <a:t>Descrizione delle classi</a:t>
            </a:r>
          </a:p>
        </p:txBody>
      </p:sp>
      <p:sp>
        <p:nvSpPr>
          <p:cNvPr id="4" name="Content Placeholder 3">
            <a:extLst>
              <a:ext uri="{FF2B5EF4-FFF2-40B4-BE49-F238E27FC236}">
                <a16:creationId xmlns:a16="http://schemas.microsoft.com/office/drawing/2014/main" id="{0975796E-F6DF-416F-B82B-AB58E36D8F66}"/>
              </a:ext>
            </a:extLst>
          </p:cNvPr>
          <p:cNvSpPr>
            <a:spLocks noGrp="1"/>
          </p:cNvSpPr>
          <p:nvPr>
            <p:ph idx="1"/>
          </p:nvPr>
        </p:nvSpPr>
        <p:spPr>
          <a:xfrm>
            <a:off x="864382" y="2394488"/>
            <a:ext cx="6345260" cy="3874576"/>
          </a:xfrm>
        </p:spPr>
        <p:txBody>
          <a:bodyPr>
            <a:normAutofit/>
          </a:bodyPr>
          <a:lstStyle/>
          <a:p>
            <a:pPr marL="0" indent="0">
              <a:buNone/>
            </a:pPr>
            <a:r>
              <a:rPr lang="it-IT" dirty="0"/>
              <a:t>Le classi del sistema sono descritte come segue e in questo caso, ossia nel Model, sottoforma di package, vengono rappresentate le classi java rappresentanti le entità presenti all’interno del sistema.</a:t>
            </a:r>
            <a:r>
              <a:rPr lang="it-IT" b="1" dirty="0"/>
              <a:t>  </a:t>
            </a:r>
          </a:p>
          <a:p>
            <a:endParaRPr lang="it-IT" b="1" dirty="0"/>
          </a:p>
          <a:p>
            <a:pPr marL="0" indent="0">
              <a:buNone/>
            </a:pPr>
            <a:endParaRPr lang="it-IT" dirty="0"/>
          </a:p>
          <a:p>
            <a:pPr marL="402336" lvl="1" indent="0">
              <a:buNone/>
            </a:pPr>
            <a:endParaRPr lang="it-IT" dirty="0"/>
          </a:p>
          <a:p>
            <a:pPr marL="0" indent="0">
              <a:buNone/>
            </a:pPr>
            <a:endParaRPr lang="it-IT" dirty="0"/>
          </a:p>
        </p:txBody>
      </p:sp>
      <p:pic>
        <p:nvPicPr>
          <p:cNvPr id="5" name="Picture 4">
            <a:extLst>
              <a:ext uri="{FF2B5EF4-FFF2-40B4-BE49-F238E27FC236}">
                <a16:creationId xmlns:a16="http://schemas.microsoft.com/office/drawing/2014/main" id="{03D62B08-81C2-413A-A7B1-FE6D2FE291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602" y="3804834"/>
            <a:ext cx="4414748" cy="3053166"/>
          </a:xfrm>
          <a:prstGeom prst="rect">
            <a:avLst/>
          </a:prstGeom>
        </p:spPr>
      </p:pic>
      <p:sp>
        <p:nvSpPr>
          <p:cNvPr id="3" name="Slide Number Placeholder 2">
            <a:extLst>
              <a:ext uri="{FF2B5EF4-FFF2-40B4-BE49-F238E27FC236}">
                <a16:creationId xmlns:a16="http://schemas.microsoft.com/office/drawing/2014/main" id="{7F6D51DD-B80D-4AC3-9DCC-04FF6A7AE205}"/>
              </a:ext>
            </a:extLst>
          </p:cNvPr>
          <p:cNvSpPr>
            <a:spLocks noGrp="1"/>
          </p:cNvSpPr>
          <p:nvPr>
            <p:ph type="sldNum" sz="quarter" idx="12"/>
          </p:nvPr>
        </p:nvSpPr>
        <p:spPr/>
        <p:txBody>
          <a:bodyPr/>
          <a:lstStyle/>
          <a:p>
            <a:fld id="{329DCC71-A824-494C-97DC-031940824863}" type="slidenum">
              <a:rPr lang="it-IT" smtClean="0"/>
              <a:t>33</a:t>
            </a:fld>
            <a:endParaRPr lang="it-IT"/>
          </a:p>
        </p:txBody>
      </p:sp>
    </p:spTree>
    <p:extLst>
      <p:ext uri="{BB962C8B-B14F-4D97-AF65-F5344CB8AC3E}">
        <p14:creationId xmlns:p14="http://schemas.microsoft.com/office/powerpoint/2010/main" val="462181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4" y="485614"/>
            <a:ext cx="7621747" cy="1326321"/>
          </a:xfrm>
        </p:spPr>
        <p:txBody>
          <a:bodyPr>
            <a:normAutofit/>
          </a:bodyPr>
          <a:lstStyle/>
          <a:p>
            <a:r>
              <a:rPr lang="it-IT" dirty="0">
                <a:effectLst/>
              </a:rPr>
              <a:t>Interfaccia delle classi</a:t>
            </a:r>
          </a:p>
        </p:txBody>
      </p:sp>
      <p:sp>
        <p:nvSpPr>
          <p:cNvPr id="4" name="Content Placeholder 3">
            <a:extLst>
              <a:ext uri="{FF2B5EF4-FFF2-40B4-BE49-F238E27FC236}">
                <a16:creationId xmlns:a16="http://schemas.microsoft.com/office/drawing/2014/main" id="{0975796E-F6DF-416F-B82B-AB58E36D8F66}"/>
              </a:ext>
            </a:extLst>
          </p:cNvPr>
          <p:cNvSpPr>
            <a:spLocks noGrp="1"/>
          </p:cNvSpPr>
          <p:nvPr>
            <p:ph idx="1"/>
          </p:nvPr>
        </p:nvSpPr>
        <p:spPr>
          <a:xfrm>
            <a:off x="864382" y="2394488"/>
            <a:ext cx="6345260" cy="3874576"/>
          </a:xfrm>
        </p:spPr>
        <p:txBody>
          <a:bodyPr>
            <a:normAutofit/>
          </a:bodyPr>
          <a:lstStyle/>
          <a:p>
            <a:r>
              <a:rPr lang="it-IT" dirty="0"/>
              <a:t>Di seguito descrviamo l’interfaccia con cui è possibile accedere alla classe</a:t>
            </a:r>
          </a:p>
          <a:p>
            <a:pPr marL="0" indent="0">
              <a:buNone/>
            </a:pPr>
            <a:r>
              <a:rPr lang="it-IT" dirty="0"/>
              <a:t>In questi due esempi descriviamo l’interfaccia relativa al Film e all’acquisto film</a:t>
            </a:r>
          </a:p>
          <a:p>
            <a:endParaRPr lang="it-IT" b="1" dirty="0"/>
          </a:p>
          <a:p>
            <a:pPr marL="0" indent="0">
              <a:buNone/>
            </a:pPr>
            <a:endParaRPr lang="it-IT" dirty="0"/>
          </a:p>
          <a:p>
            <a:pPr marL="402336" lvl="1" indent="0">
              <a:buNone/>
            </a:pPr>
            <a:endParaRPr lang="it-IT" dirty="0"/>
          </a:p>
          <a:p>
            <a:pPr marL="0" indent="0">
              <a:buNone/>
            </a:pPr>
            <a:endParaRPr lang="it-IT" dirty="0"/>
          </a:p>
        </p:txBody>
      </p:sp>
      <p:pic>
        <p:nvPicPr>
          <p:cNvPr id="6" name="Picture 5">
            <a:extLst>
              <a:ext uri="{FF2B5EF4-FFF2-40B4-BE49-F238E27FC236}">
                <a16:creationId xmlns:a16="http://schemas.microsoft.com/office/drawing/2014/main" id="{96BF805E-8EF4-419D-A35F-4A931CF9A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739" y="3649849"/>
            <a:ext cx="5881903" cy="3076415"/>
          </a:xfrm>
          <a:prstGeom prst="rect">
            <a:avLst/>
          </a:prstGeom>
        </p:spPr>
      </p:pic>
      <p:sp>
        <p:nvSpPr>
          <p:cNvPr id="3" name="Slide Number Placeholder 2">
            <a:extLst>
              <a:ext uri="{FF2B5EF4-FFF2-40B4-BE49-F238E27FC236}">
                <a16:creationId xmlns:a16="http://schemas.microsoft.com/office/drawing/2014/main" id="{FBB24059-1C07-465F-8B9F-B896009083E3}"/>
              </a:ext>
            </a:extLst>
          </p:cNvPr>
          <p:cNvSpPr>
            <a:spLocks noGrp="1"/>
          </p:cNvSpPr>
          <p:nvPr>
            <p:ph type="sldNum" sz="quarter" idx="12"/>
          </p:nvPr>
        </p:nvSpPr>
        <p:spPr/>
        <p:txBody>
          <a:bodyPr/>
          <a:lstStyle/>
          <a:p>
            <a:fld id="{329DCC71-A824-494C-97DC-031940824863}" type="slidenum">
              <a:rPr lang="it-IT" smtClean="0"/>
              <a:t>34</a:t>
            </a:fld>
            <a:endParaRPr lang="it-IT"/>
          </a:p>
        </p:txBody>
      </p:sp>
    </p:spTree>
    <p:extLst>
      <p:ext uri="{BB962C8B-B14F-4D97-AF65-F5344CB8AC3E}">
        <p14:creationId xmlns:p14="http://schemas.microsoft.com/office/powerpoint/2010/main" val="24251663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4" y="485614"/>
            <a:ext cx="7621747" cy="1326321"/>
          </a:xfrm>
        </p:spPr>
        <p:txBody>
          <a:bodyPr>
            <a:normAutofit/>
          </a:bodyPr>
          <a:lstStyle/>
          <a:p>
            <a:r>
              <a:rPr lang="it-IT" dirty="0">
                <a:effectLst/>
              </a:rPr>
              <a:t>OCL (Object Constraint Language)</a:t>
            </a:r>
          </a:p>
        </p:txBody>
      </p:sp>
      <p:sp>
        <p:nvSpPr>
          <p:cNvPr id="4" name="Content Placeholder 3">
            <a:extLst>
              <a:ext uri="{FF2B5EF4-FFF2-40B4-BE49-F238E27FC236}">
                <a16:creationId xmlns:a16="http://schemas.microsoft.com/office/drawing/2014/main" id="{0975796E-F6DF-416F-B82B-AB58E36D8F66}"/>
              </a:ext>
            </a:extLst>
          </p:cNvPr>
          <p:cNvSpPr>
            <a:spLocks noGrp="1"/>
          </p:cNvSpPr>
          <p:nvPr>
            <p:ph idx="1"/>
          </p:nvPr>
        </p:nvSpPr>
        <p:spPr>
          <a:xfrm>
            <a:off x="864382" y="2394488"/>
            <a:ext cx="6345260" cy="3874576"/>
          </a:xfrm>
        </p:spPr>
        <p:txBody>
          <a:bodyPr>
            <a:normAutofit/>
          </a:bodyPr>
          <a:lstStyle/>
          <a:p>
            <a:r>
              <a:rPr lang="it-IT" dirty="0"/>
              <a:t>OCL ci permetterà di applicare contratti alle classi del nostro sistema, specificandone:</a:t>
            </a:r>
          </a:p>
          <a:p>
            <a:pPr lvl="1"/>
            <a:r>
              <a:rPr lang="it-IT" dirty="0"/>
              <a:t>pre-condizione</a:t>
            </a:r>
          </a:p>
          <a:p>
            <a:pPr lvl="1"/>
            <a:r>
              <a:rPr lang="it-IT" dirty="0"/>
              <a:t>post-condizione</a:t>
            </a:r>
          </a:p>
          <a:p>
            <a:pPr lvl="1"/>
            <a:r>
              <a:rPr lang="it-IT" dirty="0"/>
              <a:t>invarianti</a:t>
            </a:r>
          </a:p>
          <a:p>
            <a:endParaRPr lang="it-IT" b="1" dirty="0"/>
          </a:p>
          <a:p>
            <a:pPr marL="0" indent="0">
              <a:buNone/>
            </a:pPr>
            <a:endParaRPr lang="it-IT" dirty="0"/>
          </a:p>
          <a:p>
            <a:pPr marL="0" indent="0">
              <a:buNone/>
            </a:pPr>
            <a:r>
              <a:rPr lang="it-IT" dirty="0"/>
              <a:t>Di seguito ecco un esempio dell’uso di OCL relativo all’acquisto film...</a:t>
            </a:r>
          </a:p>
          <a:p>
            <a:pPr marL="402336" lvl="1" indent="0">
              <a:buNone/>
            </a:pPr>
            <a:endParaRPr lang="it-IT" dirty="0"/>
          </a:p>
          <a:p>
            <a:pPr marL="0" indent="0">
              <a:buNone/>
            </a:pPr>
            <a:endParaRPr lang="it-IT" dirty="0"/>
          </a:p>
        </p:txBody>
      </p:sp>
      <p:sp>
        <p:nvSpPr>
          <p:cNvPr id="3" name="Slide Number Placeholder 2">
            <a:extLst>
              <a:ext uri="{FF2B5EF4-FFF2-40B4-BE49-F238E27FC236}">
                <a16:creationId xmlns:a16="http://schemas.microsoft.com/office/drawing/2014/main" id="{5F41F705-CFC6-48E4-BD1E-32C3B7CC4CBF}"/>
              </a:ext>
            </a:extLst>
          </p:cNvPr>
          <p:cNvSpPr>
            <a:spLocks noGrp="1"/>
          </p:cNvSpPr>
          <p:nvPr>
            <p:ph type="sldNum" sz="quarter" idx="12"/>
          </p:nvPr>
        </p:nvSpPr>
        <p:spPr/>
        <p:txBody>
          <a:bodyPr/>
          <a:lstStyle/>
          <a:p>
            <a:fld id="{329DCC71-A824-494C-97DC-031940824863}" type="slidenum">
              <a:rPr lang="it-IT" smtClean="0"/>
              <a:t>35</a:t>
            </a:fld>
            <a:endParaRPr lang="it-IT"/>
          </a:p>
        </p:txBody>
      </p:sp>
    </p:spTree>
    <p:extLst>
      <p:ext uri="{BB962C8B-B14F-4D97-AF65-F5344CB8AC3E}">
        <p14:creationId xmlns:p14="http://schemas.microsoft.com/office/powerpoint/2010/main" val="2343203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4" y="485614"/>
            <a:ext cx="7621747" cy="1326321"/>
          </a:xfrm>
        </p:spPr>
        <p:txBody>
          <a:bodyPr>
            <a:normAutofit/>
          </a:bodyPr>
          <a:lstStyle/>
          <a:p>
            <a:r>
              <a:rPr lang="it-IT" dirty="0">
                <a:effectLst/>
              </a:rPr>
              <a:t>OCL (Object Constraint Language)</a:t>
            </a:r>
          </a:p>
        </p:txBody>
      </p:sp>
      <p:sp>
        <p:nvSpPr>
          <p:cNvPr id="4" name="Content Placeholder 3">
            <a:extLst>
              <a:ext uri="{FF2B5EF4-FFF2-40B4-BE49-F238E27FC236}">
                <a16:creationId xmlns:a16="http://schemas.microsoft.com/office/drawing/2014/main" id="{0975796E-F6DF-416F-B82B-AB58E36D8F66}"/>
              </a:ext>
            </a:extLst>
          </p:cNvPr>
          <p:cNvSpPr>
            <a:spLocks noGrp="1"/>
          </p:cNvSpPr>
          <p:nvPr>
            <p:ph idx="1"/>
          </p:nvPr>
        </p:nvSpPr>
        <p:spPr>
          <a:xfrm>
            <a:off x="864382" y="2394488"/>
            <a:ext cx="6345260" cy="3874576"/>
          </a:xfrm>
        </p:spPr>
        <p:txBody>
          <a:bodyPr>
            <a:normAutofit/>
          </a:bodyPr>
          <a:lstStyle/>
          <a:p>
            <a:endParaRPr lang="it-IT" b="1" dirty="0"/>
          </a:p>
          <a:p>
            <a:pPr marL="0" indent="0">
              <a:buNone/>
            </a:pPr>
            <a:endParaRPr lang="it-IT" dirty="0"/>
          </a:p>
          <a:p>
            <a:pPr marL="402336" lvl="1" indent="0">
              <a:buNone/>
            </a:pPr>
            <a:endParaRPr lang="it-IT" dirty="0"/>
          </a:p>
          <a:p>
            <a:pPr marL="0" indent="0">
              <a:buNone/>
            </a:pPr>
            <a:endParaRPr lang="it-IT" dirty="0"/>
          </a:p>
        </p:txBody>
      </p:sp>
      <p:pic>
        <p:nvPicPr>
          <p:cNvPr id="5" name="Picture 4">
            <a:extLst>
              <a:ext uri="{FF2B5EF4-FFF2-40B4-BE49-F238E27FC236}">
                <a16:creationId xmlns:a16="http://schemas.microsoft.com/office/drawing/2014/main" id="{2831ECBA-DAF4-4698-9171-3AC088EC5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440" y="2208059"/>
            <a:ext cx="6223158" cy="4425216"/>
          </a:xfrm>
          <a:prstGeom prst="rect">
            <a:avLst/>
          </a:prstGeom>
        </p:spPr>
      </p:pic>
      <p:sp>
        <p:nvSpPr>
          <p:cNvPr id="3" name="Slide Number Placeholder 2">
            <a:extLst>
              <a:ext uri="{FF2B5EF4-FFF2-40B4-BE49-F238E27FC236}">
                <a16:creationId xmlns:a16="http://schemas.microsoft.com/office/drawing/2014/main" id="{E9D125E9-F65D-4F71-B54D-42F4D27B13BF}"/>
              </a:ext>
            </a:extLst>
          </p:cNvPr>
          <p:cNvSpPr>
            <a:spLocks noGrp="1"/>
          </p:cNvSpPr>
          <p:nvPr>
            <p:ph type="sldNum" sz="quarter" idx="12"/>
          </p:nvPr>
        </p:nvSpPr>
        <p:spPr/>
        <p:txBody>
          <a:bodyPr/>
          <a:lstStyle/>
          <a:p>
            <a:fld id="{329DCC71-A824-494C-97DC-031940824863}" type="slidenum">
              <a:rPr lang="it-IT" smtClean="0"/>
              <a:t>36</a:t>
            </a:fld>
            <a:endParaRPr lang="it-IT"/>
          </a:p>
        </p:txBody>
      </p:sp>
    </p:spTree>
    <p:extLst>
      <p:ext uri="{BB962C8B-B14F-4D97-AF65-F5344CB8AC3E}">
        <p14:creationId xmlns:p14="http://schemas.microsoft.com/office/powerpoint/2010/main" val="2716049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A1D8-F2E4-4D84-97FB-EC076039376D}"/>
              </a:ext>
            </a:extLst>
          </p:cNvPr>
          <p:cNvSpPr>
            <a:spLocks noGrp="1"/>
          </p:cNvSpPr>
          <p:nvPr>
            <p:ph type="ctrTitle"/>
          </p:nvPr>
        </p:nvSpPr>
        <p:spPr>
          <a:xfrm>
            <a:off x="685346" y="406400"/>
            <a:ext cx="7773308" cy="2387600"/>
          </a:xfrm>
        </p:spPr>
        <p:txBody>
          <a:bodyPr/>
          <a:lstStyle/>
          <a:p>
            <a:r>
              <a:rPr lang="it-IT" dirty="0"/>
              <a:t>Buy&amp;See</a:t>
            </a:r>
          </a:p>
        </p:txBody>
      </p:sp>
      <p:sp>
        <p:nvSpPr>
          <p:cNvPr id="3" name="Subtitle 2">
            <a:extLst>
              <a:ext uri="{FF2B5EF4-FFF2-40B4-BE49-F238E27FC236}">
                <a16:creationId xmlns:a16="http://schemas.microsoft.com/office/drawing/2014/main" id="{B2BB153A-33F8-442E-8A86-9A9EA21B62C7}"/>
              </a:ext>
            </a:extLst>
          </p:cNvPr>
          <p:cNvSpPr>
            <a:spLocks noGrp="1"/>
          </p:cNvSpPr>
          <p:nvPr>
            <p:ph type="subTitle" idx="1"/>
          </p:nvPr>
        </p:nvSpPr>
        <p:spPr>
          <a:xfrm>
            <a:off x="809333" y="2904614"/>
            <a:ext cx="5544972" cy="1655762"/>
          </a:xfrm>
        </p:spPr>
        <p:txBody>
          <a:bodyPr/>
          <a:lstStyle/>
          <a:p>
            <a:r>
              <a:rPr lang="it-IT" dirty="0"/>
              <a:t>Testing</a:t>
            </a:r>
          </a:p>
        </p:txBody>
      </p:sp>
      <p:sp>
        <p:nvSpPr>
          <p:cNvPr id="4" name="Slide Number Placeholder 3">
            <a:extLst>
              <a:ext uri="{FF2B5EF4-FFF2-40B4-BE49-F238E27FC236}">
                <a16:creationId xmlns:a16="http://schemas.microsoft.com/office/drawing/2014/main" id="{505A6891-C4E3-4497-A91C-23C14E9B5FC5}"/>
              </a:ext>
            </a:extLst>
          </p:cNvPr>
          <p:cNvSpPr>
            <a:spLocks noGrp="1"/>
          </p:cNvSpPr>
          <p:nvPr>
            <p:ph type="sldNum" sz="quarter" idx="12"/>
          </p:nvPr>
        </p:nvSpPr>
        <p:spPr/>
        <p:txBody>
          <a:bodyPr/>
          <a:lstStyle/>
          <a:p>
            <a:fld id="{329DCC71-A824-494C-97DC-031940824863}" type="slidenum">
              <a:rPr lang="it-IT" smtClean="0"/>
              <a:t>37</a:t>
            </a:fld>
            <a:endParaRPr lang="it-IT"/>
          </a:p>
        </p:txBody>
      </p:sp>
    </p:spTree>
    <p:extLst>
      <p:ext uri="{BB962C8B-B14F-4D97-AF65-F5344CB8AC3E}">
        <p14:creationId xmlns:p14="http://schemas.microsoft.com/office/powerpoint/2010/main" val="2198879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4" y="485614"/>
            <a:ext cx="7621747" cy="1326321"/>
          </a:xfrm>
        </p:spPr>
        <p:txBody>
          <a:bodyPr>
            <a:normAutofit/>
          </a:bodyPr>
          <a:lstStyle/>
          <a:p>
            <a:r>
              <a:rPr lang="it-IT" dirty="0">
                <a:effectLst/>
              </a:rPr>
              <a:t>Testing</a:t>
            </a:r>
          </a:p>
        </p:txBody>
      </p:sp>
      <p:sp>
        <p:nvSpPr>
          <p:cNvPr id="4" name="Content Placeholder 3">
            <a:extLst>
              <a:ext uri="{FF2B5EF4-FFF2-40B4-BE49-F238E27FC236}">
                <a16:creationId xmlns:a16="http://schemas.microsoft.com/office/drawing/2014/main" id="{0975796E-F6DF-416F-B82B-AB58E36D8F66}"/>
              </a:ext>
            </a:extLst>
          </p:cNvPr>
          <p:cNvSpPr>
            <a:spLocks noGrp="1"/>
          </p:cNvSpPr>
          <p:nvPr>
            <p:ph idx="1"/>
          </p:nvPr>
        </p:nvSpPr>
        <p:spPr>
          <a:xfrm>
            <a:off x="864382" y="2394488"/>
            <a:ext cx="6345260" cy="3874576"/>
          </a:xfrm>
        </p:spPr>
        <p:txBody>
          <a:bodyPr>
            <a:normAutofit/>
          </a:bodyPr>
          <a:lstStyle/>
          <a:p>
            <a:r>
              <a:rPr lang="it-IT" dirty="0"/>
              <a:t>Durante la fase di testing abbiamo utilizzato la  tecnica Black-Box, che si concentra sul comportamento Input/Output ignorando la struttura interna di una componente. </a:t>
            </a:r>
          </a:p>
          <a:p>
            <a:r>
              <a:rPr lang="it-IT" dirty="0"/>
              <a:t>Per minimizzare il numero di test cases, i possibili input verranno partizionati in classi di equivalenza e per ogni classe verrà usato un test case</a:t>
            </a:r>
          </a:p>
          <a:p>
            <a:endParaRPr lang="it-IT" dirty="0"/>
          </a:p>
          <a:p>
            <a:pPr marL="402336" lvl="1" indent="0">
              <a:buNone/>
            </a:pPr>
            <a:endParaRPr lang="it-IT" dirty="0"/>
          </a:p>
          <a:p>
            <a:pPr marL="0" indent="0">
              <a:buNone/>
            </a:pPr>
            <a:endParaRPr lang="it-IT" dirty="0"/>
          </a:p>
        </p:txBody>
      </p:sp>
      <p:sp>
        <p:nvSpPr>
          <p:cNvPr id="3" name="Slide Number Placeholder 2">
            <a:extLst>
              <a:ext uri="{FF2B5EF4-FFF2-40B4-BE49-F238E27FC236}">
                <a16:creationId xmlns:a16="http://schemas.microsoft.com/office/drawing/2014/main" id="{A4ECE1B2-C79A-4757-8D0B-2CDE1F4585DA}"/>
              </a:ext>
            </a:extLst>
          </p:cNvPr>
          <p:cNvSpPr>
            <a:spLocks noGrp="1"/>
          </p:cNvSpPr>
          <p:nvPr>
            <p:ph type="sldNum" sz="quarter" idx="12"/>
          </p:nvPr>
        </p:nvSpPr>
        <p:spPr/>
        <p:txBody>
          <a:bodyPr/>
          <a:lstStyle/>
          <a:p>
            <a:fld id="{329DCC71-A824-494C-97DC-031940824863}" type="slidenum">
              <a:rPr lang="it-IT" smtClean="0"/>
              <a:t>38</a:t>
            </a:fld>
            <a:endParaRPr lang="it-IT"/>
          </a:p>
        </p:txBody>
      </p:sp>
    </p:spTree>
    <p:extLst>
      <p:ext uri="{BB962C8B-B14F-4D97-AF65-F5344CB8AC3E}">
        <p14:creationId xmlns:p14="http://schemas.microsoft.com/office/powerpoint/2010/main" val="31562525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4" y="485614"/>
            <a:ext cx="7621747" cy="1326321"/>
          </a:xfrm>
        </p:spPr>
        <p:txBody>
          <a:bodyPr>
            <a:normAutofit/>
          </a:bodyPr>
          <a:lstStyle/>
          <a:p>
            <a:r>
              <a:rPr lang="it-IT" dirty="0">
                <a:effectLst/>
              </a:rPr>
              <a:t>Testing</a:t>
            </a:r>
          </a:p>
        </p:txBody>
      </p:sp>
      <p:sp>
        <p:nvSpPr>
          <p:cNvPr id="4" name="Content Placeholder 3">
            <a:extLst>
              <a:ext uri="{FF2B5EF4-FFF2-40B4-BE49-F238E27FC236}">
                <a16:creationId xmlns:a16="http://schemas.microsoft.com/office/drawing/2014/main" id="{0975796E-F6DF-416F-B82B-AB58E36D8F66}"/>
              </a:ext>
            </a:extLst>
          </p:cNvPr>
          <p:cNvSpPr>
            <a:spLocks noGrp="1"/>
          </p:cNvSpPr>
          <p:nvPr>
            <p:ph idx="1"/>
          </p:nvPr>
        </p:nvSpPr>
        <p:spPr>
          <a:xfrm>
            <a:off x="864382" y="2394488"/>
            <a:ext cx="6345260" cy="3874576"/>
          </a:xfrm>
        </p:spPr>
        <p:txBody>
          <a:bodyPr>
            <a:normAutofit/>
          </a:bodyPr>
          <a:lstStyle/>
          <a:p>
            <a:r>
              <a:rPr lang="it-IT" dirty="0"/>
              <a:t>Di seguito abbiamo utilizzato il </a:t>
            </a:r>
            <a:r>
              <a:rPr lang="it-IT" b="1" dirty="0"/>
              <a:t>category partition</a:t>
            </a:r>
          </a:p>
          <a:p>
            <a:pPr marL="0" indent="0">
              <a:buNone/>
            </a:pPr>
            <a:r>
              <a:rPr lang="it-IT" dirty="0"/>
              <a:t>Ecco un esempio sulla funzionalità acquisto film...</a:t>
            </a:r>
          </a:p>
          <a:p>
            <a:endParaRPr lang="it-IT" dirty="0"/>
          </a:p>
          <a:p>
            <a:pPr marL="402336" lvl="1" indent="0">
              <a:buNone/>
            </a:pPr>
            <a:endParaRPr lang="it-IT" dirty="0"/>
          </a:p>
          <a:p>
            <a:pPr marL="0" indent="0">
              <a:buNone/>
            </a:pPr>
            <a:endParaRPr lang="it-IT" dirty="0"/>
          </a:p>
        </p:txBody>
      </p:sp>
      <p:pic>
        <p:nvPicPr>
          <p:cNvPr id="6" name="Picture 5">
            <a:extLst>
              <a:ext uri="{FF2B5EF4-FFF2-40B4-BE49-F238E27FC236}">
                <a16:creationId xmlns:a16="http://schemas.microsoft.com/office/drawing/2014/main" id="{CBB5F933-16C3-484F-BCD1-F6D758C03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0756" y="3345052"/>
            <a:ext cx="5455580" cy="3156488"/>
          </a:xfrm>
          <a:prstGeom prst="rect">
            <a:avLst/>
          </a:prstGeom>
        </p:spPr>
      </p:pic>
      <p:sp>
        <p:nvSpPr>
          <p:cNvPr id="3" name="Slide Number Placeholder 2">
            <a:extLst>
              <a:ext uri="{FF2B5EF4-FFF2-40B4-BE49-F238E27FC236}">
                <a16:creationId xmlns:a16="http://schemas.microsoft.com/office/drawing/2014/main" id="{03E59701-189C-4C84-B2C3-711F8F9D3A0C}"/>
              </a:ext>
            </a:extLst>
          </p:cNvPr>
          <p:cNvSpPr>
            <a:spLocks noGrp="1"/>
          </p:cNvSpPr>
          <p:nvPr>
            <p:ph type="sldNum" sz="quarter" idx="12"/>
          </p:nvPr>
        </p:nvSpPr>
        <p:spPr/>
        <p:txBody>
          <a:bodyPr/>
          <a:lstStyle/>
          <a:p>
            <a:fld id="{329DCC71-A824-494C-97DC-031940824863}" type="slidenum">
              <a:rPr lang="it-IT" smtClean="0"/>
              <a:t>39</a:t>
            </a:fld>
            <a:endParaRPr lang="it-IT"/>
          </a:p>
        </p:txBody>
      </p:sp>
    </p:spTree>
    <p:extLst>
      <p:ext uri="{BB962C8B-B14F-4D97-AF65-F5344CB8AC3E}">
        <p14:creationId xmlns:p14="http://schemas.microsoft.com/office/powerpoint/2010/main" val="573672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7" y="485614"/>
            <a:ext cx="4793304" cy="1326321"/>
          </a:xfrm>
        </p:spPr>
        <p:txBody>
          <a:bodyPr>
            <a:normAutofit/>
          </a:bodyPr>
          <a:lstStyle/>
          <a:p>
            <a:r>
              <a:rPr lang="it-IT" dirty="0"/>
              <a:t>System Model - </a:t>
            </a:r>
            <a:r>
              <a:rPr lang="it-IT" dirty="0">
                <a:effectLst/>
              </a:rPr>
              <a:t>Scenari</a:t>
            </a:r>
          </a:p>
        </p:txBody>
      </p:sp>
      <p:sp>
        <p:nvSpPr>
          <p:cNvPr id="4" name="Content Placeholder 3">
            <a:extLst>
              <a:ext uri="{FF2B5EF4-FFF2-40B4-BE49-F238E27FC236}">
                <a16:creationId xmlns:a16="http://schemas.microsoft.com/office/drawing/2014/main" id="{45049A98-693A-49DD-A14F-E27E8B8129D4}"/>
              </a:ext>
            </a:extLst>
          </p:cNvPr>
          <p:cNvSpPr>
            <a:spLocks noGrp="1"/>
          </p:cNvSpPr>
          <p:nvPr>
            <p:ph idx="1"/>
          </p:nvPr>
        </p:nvSpPr>
        <p:spPr/>
        <p:txBody>
          <a:bodyPr/>
          <a:lstStyle/>
          <a:p>
            <a:r>
              <a:rPr lang="it-IT" dirty="0"/>
              <a:t>Usiamo gli scenari per descrivere esempi di utilizzo del sistema in termini di interazione fra l’utente e il sistema</a:t>
            </a:r>
          </a:p>
          <a:p>
            <a:r>
              <a:rPr lang="it-IT" dirty="0"/>
              <a:t>Servono per comprendere meglio i requisiti funzionali e per scoprirne dei nuovi</a:t>
            </a:r>
          </a:p>
          <a:p>
            <a:r>
              <a:rPr lang="it-IT" dirty="0"/>
              <a:t>Sono scritti in linguaggio naturale e sono molto discorsivi</a:t>
            </a:r>
          </a:p>
          <a:p>
            <a:endParaRPr lang="it-IT" dirty="0"/>
          </a:p>
          <a:p>
            <a:pPr marL="0" indent="0">
              <a:buNone/>
            </a:pPr>
            <a:r>
              <a:rPr lang="it-IT" dirty="0"/>
              <a:t>Di seguito, ecco un esempio di Scenario relativo all’acquisto di un film...</a:t>
            </a:r>
          </a:p>
        </p:txBody>
      </p:sp>
      <p:sp>
        <p:nvSpPr>
          <p:cNvPr id="3" name="Slide Number Placeholder 2">
            <a:extLst>
              <a:ext uri="{FF2B5EF4-FFF2-40B4-BE49-F238E27FC236}">
                <a16:creationId xmlns:a16="http://schemas.microsoft.com/office/drawing/2014/main" id="{7BEF027C-B85B-400C-AB95-EEE1C4FE361D}"/>
              </a:ext>
            </a:extLst>
          </p:cNvPr>
          <p:cNvSpPr>
            <a:spLocks noGrp="1"/>
          </p:cNvSpPr>
          <p:nvPr>
            <p:ph type="sldNum" sz="quarter" idx="12"/>
          </p:nvPr>
        </p:nvSpPr>
        <p:spPr/>
        <p:txBody>
          <a:bodyPr/>
          <a:lstStyle/>
          <a:p>
            <a:fld id="{329DCC71-A824-494C-97DC-031940824863}" type="slidenum">
              <a:rPr lang="it-IT" smtClean="0"/>
              <a:t>4</a:t>
            </a:fld>
            <a:endParaRPr lang="it-IT"/>
          </a:p>
        </p:txBody>
      </p:sp>
    </p:spTree>
    <p:extLst>
      <p:ext uri="{BB962C8B-B14F-4D97-AF65-F5344CB8AC3E}">
        <p14:creationId xmlns:p14="http://schemas.microsoft.com/office/powerpoint/2010/main" val="35789422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4" y="485614"/>
            <a:ext cx="7621747" cy="1326321"/>
          </a:xfrm>
        </p:spPr>
        <p:txBody>
          <a:bodyPr>
            <a:normAutofit/>
          </a:bodyPr>
          <a:lstStyle/>
          <a:p>
            <a:r>
              <a:rPr lang="it-IT" dirty="0">
                <a:effectLst/>
              </a:rPr>
              <a:t>Testing</a:t>
            </a:r>
          </a:p>
        </p:txBody>
      </p:sp>
      <p:sp>
        <p:nvSpPr>
          <p:cNvPr id="4" name="Content Placeholder 3">
            <a:extLst>
              <a:ext uri="{FF2B5EF4-FFF2-40B4-BE49-F238E27FC236}">
                <a16:creationId xmlns:a16="http://schemas.microsoft.com/office/drawing/2014/main" id="{0975796E-F6DF-416F-B82B-AB58E36D8F66}"/>
              </a:ext>
            </a:extLst>
          </p:cNvPr>
          <p:cNvSpPr>
            <a:spLocks noGrp="1"/>
          </p:cNvSpPr>
          <p:nvPr>
            <p:ph idx="1"/>
          </p:nvPr>
        </p:nvSpPr>
        <p:spPr>
          <a:xfrm>
            <a:off x="864382" y="2394488"/>
            <a:ext cx="6345260" cy="3874576"/>
          </a:xfrm>
        </p:spPr>
        <p:txBody>
          <a:bodyPr>
            <a:normAutofit/>
          </a:bodyPr>
          <a:lstStyle/>
          <a:p>
            <a:pPr marL="0" indent="0">
              <a:buNone/>
            </a:pPr>
            <a:endParaRPr lang="it-IT" dirty="0"/>
          </a:p>
          <a:p>
            <a:pPr marL="402336" lvl="1" indent="0">
              <a:buNone/>
            </a:pPr>
            <a:endParaRPr lang="it-IT" dirty="0"/>
          </a:p>
          <a:p>
            <a:pPr marL="0" indent="0">
              <a:buNone/>
            </a:pPr>
            <a:endParaRPr lang="it-IT" dirty="0"/>
          </a:p>
        </p:txBody>
      </p:sp>
      <p:pic>
        <p:nvPicPr>
          <p:cNvPr id="7" name="Picture 6">
            <a:extLst>
              <a:ext uri="{FF2B5EF4-FFF2-40B4-BE49-F238E27FC236}">
                <a16:creationId xmlns:a16="http://schemas.microsoft.com/office/drawing/2014/main" id="{060F22B6-E9C6-4932-98B4-953862852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806" y="2695486"/>
            <a:ext cx="6355044" cy="3676900"/>
          </a:xfrm>
          <a:prstGeom prst="rect">
            <a:avLst/>
          </a:prstGeom>
        </p:spPr>
      </p:pic>
      <p:sp>
        <p:nvSpPr>
          <p:cNvPr id="3" name="Slide Number Placeholder 2">
            <a:extLst>
              <a:ext uri="{FF2B5EF4-FFF2-40B4-BE49-F238E27FC236}">
                <a16:creationId xmlns:a16="http://schemas.microsoft.com/office/drawing/2014/main" id="{7B4D03AC-957D-437B-912B-18C98DB5B4A6}"/>
              </a:ext>
            </a:extLst>
          </p:cNvPr>
          <p:cNvSpPr>
            <a:spLocks noGrp="1"/>
          </p:cNvSpPr>
          <p:nvPr>
            <p:ph type="sldNum" sz="quarter" idx="12"/>
          </p:nvPr>
        </p:nvSpPr>
        <p:spPr/>
        <p:txBody>
          <a:bodyPr/>
          <a:lstStyle/>
          <a:p>
            <a:fld id="{329DCC71-A824-494C-97DC-031940824863}" type="slidenum">
              <a:rPr lang="it-IT" smtClean="0"/>
              <a:t>40</a:t>
            </a:fld>
            <a:endParaRPr lang="it-IT"/>
          </a:p>
        </p:txBody>
      </p:sp>
    </p:spTree>
    <p:extLst>
      <p:ext uri="{BB962C8B-B14F-4D97-AF65-F5344CB8AC3E}">
        <p14:creationId xmlns:p14="http://schemas.microsoft.com/office/powerpoint/2010/main" val="5367061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4" y="485614"/>
            <a:ext cx="7621747" cy="1326321"/>
          </a:xfrm>
        </p:spPr>
        <p:txBody>
          <a:bodyPr>
            <a:normAutofit/>
          </a:bodyPr>
          <a:lstStyle/>
          <a:p>
            <a:r>
              <a:rPr lang="it-IT" dirty="0">
                <a:effectLst/>
              </a:rPr>
              <a:t>Testing</a:t>
            </a:r>
          </a:p>
        </p:txBody>
      </p:sp>
      <p:sp>
        <p:nvSpPr>
          <p:cNvPr id="4" name="Content Placeholder 3">
            <a:extLst>
              <a:ext uri="{FF2B5EF4-FFF2-40B4-BE49-F238E27FC236}">
                <a16:creationId xmlns:a16="http://schemas.microsoft.com/office/drawing/2014/main" id="{0975796E-F6DF-416F-B82B-AB58E36D8F66}"/>
              </a:ext>
            </a:extLst>
          </p:cNvPr>
          <p:cNvSpPr>
            <a:spLocks noGrp="1"/>
          </p:cNvSpPr>
          <p:nvPr>
            <p:ph idx="1"/>
          </p:nvPr>
        </p:nvSpPr>
        <p:spPr>
          <a:xfrm>
            <a:off x="864382" y="2394488"/>
            <a:ext cx="6345260" cy="3874576"/>
          </a:xfrm>
        </p:spPr>
        <p:txBody>
          <a:bodyPr>
            <a:normAutofit/>
          </a:bodyPr>
          <a:lstStyle/>
          <a:p>
            <a:pPr marL="0" indent="0">
              <a:buNone/>
            </a:pPr>
            <a:r>
              <a:rPr lang="it-IT" dirty="0"/>
              <a:t>Infine abbiamo utilizzato il tool Selenium per l’automazione dei test</a:t>
            </a:r>
          </a:p>
          <a:p>
            <a:endParaRPr lang="it-IT" dirty="0"/>
          </a:p>
          <a:p>
            <a:pPr marL="402336" lvl="1" indent="0">
              <a:buNone/>
            </a:pPr>
            <a:endParaRPr lang="it-IT" dirty="0"/>
          </a:p>
          <a:p>
            <a:pPr marL="0" indent="0">
              <a:buNone/>
            </a:pPr>
            <a:endParaRPr lang="it-IT" dirty="0"/>
          </a:p>
        </p:txBody>
      </p:sp>
      <p:pic>
        <p:nvPicPr>
          <p:cNvPr id="5" name="Picture 4">
            <a:extLst>
              <a:ext uri="{FF2B5EF4-FFF2-40B4-BE49-F238E27FC236}">
                <a16:creationId xmlns:a16="http://schemas.microsoft.com/office/drawing/2014/main" id="{A5CC5C5F-1B0F-4514-8E3A-BDC42E30E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791" y="3298601"/>
            <a:ext cx="5935851" cy="3217709"/>
          </a:xfrm>
          <a:prstGeom prst="rect">
            <a:avLst/>
          </a:prstGeom>
        </p:spPr>
      </p:pic>
      <p:sp>
        <p:nvSpPr>
          <p:cNvPr id="3" name="Slide Number Placeholder 2">
            <a:extLst>
              <a:ext uri="{FF2B5EF4-FFF2-40B4-BE49-F238E27FC236}">
                <a16:creationId xmlns:a16="http://schemas.microsoft.com/office/drawing/2014/main" id="{C19B75AF-EF5E-4749-A088-649C600C18E5}"/>
              </a:ext>
            </a:extLst>
          </p:cNvPr>
          <p:cNvSpPr>
            <a:spLocks noGrp="1"/>
          </p:cNvSpPr>
          <p:nvPr>
            <p:ph type="sldNum" sz="quarter" idx="12"/>
          </p:nvPr>
        </p:nvSpPr>
        <p:spPr/>
        <p:txBody>
          <a:bodyPr/>
          <a:lstStyle/>
          <a:p>
            <a:fld id="{329DCC71-A824-494C-97DC-031940824863}" type="slidenum">
              <a:rPr lang="it-IT" smtClean="0"/>
              <a:t>41</a:t>
            </a:fld>
            <a:endParaRPr lang="it-IT"/>
          </a:p>
        </p:txBody>
      </p:sp>
    </p:spTree>
    <p:extLst>
      <p:ext uri="{BB962C8B-B14F-4D97-AF65-F5344CB8AC3E}">
        <p14:creationId xmlns:p14="http://schemas.microsoft.com/office/powerpoint/2010/main" val="8048867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4" y="485614"/>
            <a:ext cx="7621747" cy="1326321"/>
          </a:xfrm>
        </p:spPr>
        <p:txBody>
          <a:bodyPr>
            <a:normAutofit/>
          </a:bodyPr>
          <a:lstStyle/>
          <a:p>
            <a:r>
              <a:rPr lang="it-IT" dirty="0">
                <a:effectLst/>
              </a:rPr>
              <a:t>Testing</a:t>
            </a:r>
          </a:p>
        </p:txBody>
      </p:sp>
      <p:sp>
        <p:nvSpPr>
          <p:cNvPr id="4" name="Content Placeholder 3">
            <a:extLst>
              <a:ext uri="{FF2B5EF4-FFF2-40B4-BE49-F238E27FC236}">
                <a16:creationId xmlns:a16="http://schemas.microsoft.com/office/drawing/2014/main" id="{0975796E-F6DF-416F-B82B-AB58E36D8F66}"/>
              </a:ext>
            </a:extLst>
          </p:cNvPr>
          <p:cNvSpPr>
            <a:spLocks noGrp="1"/>
          </p:cNvSpPr>
          <p:nvPr>
            <p:ph idx="1"/>
          </p:nvPr>
        </p:nvSpPr>
        <p:spPr>
          <a:xfrm>
            <a:off x="864382" y="2394488"/>
            <a:ext cx="6345260" cy="3874576"/>
          </a:xfrm>
        </p:spPr>
        <p:txBody>
          <a:bodyPr>
            <a:normAutofit/>
          </a:bodyPr>
          <a:lstStyle/>
          <a:p>
            <a:pPr marL="0" indent="0">
              <a:buNone/>
            </a:pPr>
            <a:r>
              <a:rPr lang="it-IT"/>
              <a:t>Per concludere, </a:t>
            </a:r>
            <a:r>
              <a:rPr lang="it-IT" dirty="0"/>
              <a:t>ecco un esempio di test case sull’acquisto di un film</a:t>
            </a:r>
          </a:p>
          <a:p>
            <a:endParaRPr lang="it-IT" dirty="0"/>
          </a:p>
          <a:p>
            <a:pPr marL="402336" lvl="1" indent="0">
              <a:buNone/>
            </a:pPr>
            <a:endParaRPr lang="it-IT" dirty="0"/>
          </a:p>
          <a:p>
            <a:pPr marL="0" indent="0">
              <a:buNone/>
            </a:pPr>
            <a:endParaRPr lang="it-IT" dirty="0"/>
          </a:p>
        </p:txBody>
      </p:sp>
      <p:sp>
        <p:nvSpPr>
          <p:cNvPr id="3" name="Slide Number Placeholder 2">
            <a:extLst>
              <a:ext uri="{FF2B5EF4-FFF2-40B4-BE49-F238E27FC236}">
                <a16:creationId xmlns:a16="http://schemas.microsoft.com/office/drawing/2014/main" id="{FE7D641F-AD40-41C7-B04E-A16CFB35BE57}"/>
              </a:ext>
            </a:extLst>
          </p:cNvPr>
          <p:cNvSpPr>
            <a:spLocks noGrp="1"/>
          </p:cNvSpPr>
          <p:nvPr>
            <p:ph type="sldNum" sz="quarter" idx="12"/>
          </p:nvPr>
        </p:nvSpPr>
        <p:spPr/>
        <p:txBody>
          <a:bodyPr/>
          <a:lstStyle/>
          <a:p>
            <a:fld id="{329DCC71-A824-494C-97DC-031940824863}" type="slidenum">
              <a:rPr lang="it-IT" smtClean="0"/>
              <a:t>42</a:t>
            </a:fld>
            <a:endParaRPr lang="it-IT"/>
          </a:p>
        </p:txBody>
      </p:sp>
    </p:spTree>
    <p:extLst>
      <p:ext uri="{BB962C8B-B14F-4D97-AF65-F5344CB8AC3E}">
        <p14:creationId xmlns:p14="http://schemas.microsoft.com/office/powerpoint/2010/main" val="370354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4" y="485614"/>
            <a:ext cx="7621747" cy="1326321"/>
          </a:xfrm>
        </p:spPr>
        <p:txBody>
          <a:bodyPr>
            <a:normAutofit/>
          </a:bodyPr>
          <a:lstStyle/>
          <a:p>
            <a:r>
              <a:rPr lang="it-IT" dirty="0">
                <a:effectLst/>
              </a:rPr>
              <a:t>Github - Contributors</a:t>
            </a:r>
          </a:p>
        </p:txBody>
      </p:sp>
      <p:sp>
        <p:nvSpPr>
          <p:cNvPr id="4" name="Content Placeholder 3">
            <a:extLst>
              <a:ext uri="{FF2B5EF4-FFF2-40B4-BE49-F238E27FC236}">
                <a16:creationId xmlns:a16="http://schemas.microsoft.com/office/drawing/2014/main" id="{0975796E-F6DF-416F-B82B-AB58E36D8F66}"/>
              </a:ext>
            </a:extLst>
          </p:cNvPr>
          <p:cNvSpPr>
            <a:spLocks noGrp="1"/>
          </p:cNvSpPr>
          <p:nvPr>
            <p:ph idx="1"/>
          </p:nvPr>
        </p:nvSpPr>
        <p:spPr>
          <a:xfrm>
            <a:off x="864382" y="2394488"/>
            <a:ext cx="6345260" cy="3874576"/>
          </a:xfrm>
        </p:spPr>
        <p:txBody>
          <a:bodyPr>
            <a:normAutofit/>
          </a:bodyPr>
          <a:lstStyle/>
          <a:p>
            <a:pPr marL="0" indent="0">
              <a:buNone/>
            </a:pPr>
            <a:endParaRPr lang="it-IT" dirty="0"/>
          </a:p>
          <a:p>
            <a:endParaRPr lang="it-IT" dirty="0"/>
          </a:p>
          <a:p>
            <a:pPr marL="402336" lvl="1" indent="0">
              <a:buNone/>
            </a:pPr>
            <a:endParaRPr lang="it-IT" dirty="0"/>
          </a:p>
          <a:p>
            <a:pPr marL="0" indent="0">
              <a:buNone/>
            </a:pPr>
            <a:endParaRPr lang="it-IT" dirty="0"/>
          </a:p>
        </p:txBody>
      </p:sp>
      <p:pic>
        <p:nvPicPr>
          <p:cNvPr id="5" name="Picture 4">
            <a:extLst>
              <a:ext uri="{FF2B5EF4-FFF2-40B4-BE49-F238E27FC236}">
                <a16:creationId xmlns:a16="http://schemas.microsoft.com/office/drawing/2014/main" id="{6EA20FE5-2AE2-4F60-94FF-D027636CE7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71" y="2218067"/>
            <a:ext cx="7500669" cy="4546943"/>
          </a:xfrm>
          <a:prstGeom prst="rect">
            <a:avLst/>
          </a:prstGeom>
        </p:spPr>
      </p:pic>
      <p:sp>
        <p:nvSpPr>
          <p:cNvPr id="6" name="Slide Number Placeholder 5">
            <a:extLst>
              <a:ext uri="{FF2B5EF4-FFF2-40B4-BE49-F238E27FC236}">
                <a16:creationId xmlns:a16="http://schemas.microsoft.com/office/drawing/2014/main" id="{714B9948-8B35-45A8-99CD-52DF9881D2FC}"/>
              </a:ext>
            </a:extLst>
          </p:cNvPr>
          <p:cNvSpPr>
            <a:spLocks noGrp="1"/>
          </p:cNvSpPr>
          <p:nvPr>
            <p:ph type="sldNum" sz="quarter" idx="12"/>
          </p:nvPr>
        </p:nvSpPr>
        <p:spPr/>
        <p:txBody>
          <a:bodyPr/>
          <a:lstStyle/>
          <a:p>
            <a:fld id="{329DCC71-A824-494C-97DC-031940824863}" type="slidenum">
              <a:rPr lang="it-IT" smtClean="0"/>
              <a:t>43</a:t>
            </a:fld>
            <a:endParaRPr lang="it-IT"/>
          </a:p>
        </p:txBody>
      </p:sp>
    </p:spTree>
    <p:extLst>
      <p:ext uri="{BB962C8B-B14F-4D97-AF65-F5344CB8AC3E}">
        <p14:creationId xmlns:p14="http://schemas.microsoft.com/office/powerpoint/2010/main" val="8103195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A1D8-F2E4-4D84-97FB-EC076039376D}"/>
              </a:ext>
            </a:extLst>
          </p:cNvPr>
          <p:cNvSpPr>
            <a:spLocks noGrp="1"/>
          </p:cNvSpPr>
          <p:nvPr>
            <p:ph type="ctrTitle"/>
          </p:nvPr>
        </p:nvSpPr>
        <p:spPr>
          <a:xfrm>
            <a:off x="1010811" y="1460285"/>
            <a:ext cx="7773308" cy="2387600"/>
          </a:xfrm>
        </p:spPr>
        <p:txBody>
          <a:bodyPr/>
          <a:lstStyle/>
          <a:p>
            <a:r>
              <a:rPr lang="it-IT" dirty="0"/>
              <a:t>Grazie per l’attenzione</a:t>
            </a:r>
          </a:p>
        </p:txBody>
      </p:sp>
      <p:sp>
        <p:nvSpPr>
          <p:cNvPr id="3" name="Slide Number Placeholder 2">
            <a:extLst>
              <a:ext uri="{FF2B5EF4-FFF2-40B4-BE49-F238E27FC236}">
                <a16:creationId xmlns:a16="http://schemas.microsoft.com/office/drawing/2014/main" id="{B258EEDE-8B7F-4A75-A955-7D6AC7655F55}"/>
              </a:ext>
            </a:extLst>
          </p:cNvPr>
          <p:cNvSpPr>
            <a:spLocks noGrp="1"/>
          </p:cNvSpPr>
          <p:nvPr>
            <p:ph type="sldNum" sz="quarter" idx="12"/>
          </p:nvPr>
        </p:nvSpPr>
        <p:spPr/>
        <p:txBody>
          <a:bodyPr/>
          <a:lstStyle/>
          <a:p>
            <a:fld id="{329DCC71-A824-494C-97DC-031940824863}" type="slidenum">
              <a:rPr lang="it-IT" smtClean="0"/>
              <a:t>44</a:t>
            </a:fld>
            <a:endParaRPr lang="it-IT"/>
          </a:p>
        </p:txBody>
      </p:sp>
    </p:spTree>
    <p:extLst>
      <p:ext uri="{BB962C8B-B14F-4D97-AF65-F5344CB8AC3E}">
        <p14:creationId xmlns:p14="http://schemas.microsoft.com/office/powerpoint/2010/main" val="1775481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7" y="485614"/>
            <a:ext cx="4832050" cy="1326321"/>
          </a:xfrm>
        </p:spPr>
        <p:txBody>
          <a:bodyPr>
            <a:normAutofit/>
          </a:bodyPr>
          <a:lstStyle/>
          <a:p>
            <a:r>
              <a:rPr lang="it-IT" dirty="0"/>
              <a:t>System Model - </a:t>
            </a:r>
            <a:r>
              <a:rPr lang="it-IT" dirty="0">
                <a:effectLst/>
              </a:rPr>
              <a:t>Scenari</a:t>
            </a:r>
          </a:p>
        </p:txBody>
      </p:sp>
      <p:pic>
        <p:nvPicPr>
          <p:cNvPr id="6" name="Content Placeholder 5">
            <a:extLst>
              <a:ext uri="{FF2B5EF4-FFF2-40B4-BE49-F238E27FC236}">
                <a16:creationId xmlns:a16="http://schemas.microsoft.com/office/drawing/2014/main" id="{83A99244-C518-4714-AF1F-7B1FAF07D1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2596" y="1945969"/>
            <a:ext cx="3799404" cy="4742024"/>
          </a:xfrm>
        </p:spPr>
      </p:pic>
      <p:pic>
        <p:nvPicPr>
          <p:cNvPr id="8" name="Picture 7">
            <a:extLst>
              <a:ext uri="{FF2B5EF4-FFF2-40B4-BE49-F238E27FC236}">
                <a16:creationId xmlns:a16="http://schemas.microsoft.com/office/drawing/2014/main" id="{4A1FC409-8CF9-45D6-BCBC-CA45AA3CC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9275" y="1905457"/>
            <a:ext cx="3262575" cy="4782536"/>
          </a:xfrm>
          <a:prstGeom prst="rect">
            <a:avLst/>
          </a:prstGeom>
        </p:spPr>
      </p:pic>
      <p:sp>
        <p:nvSpPr>
          <p:cNvPr id="3" name="Slide Number Placeholder 2">
            <a:extLst>
              <a:ext uri="{FF2B5EF4-FFF2-40B4-BE49-F238E27FC236}">
                <a16:creationId xmlns:a16="http://schemas.microsoft.com/office/drawing/2014/main" id="{9138492E-0F8F-46CE-8ACF-49DF1BE0FB6E}"/>
              </a:ext>
            </a:extLst>
          </p:cNvPr>
          <p:cNvSpPr>
            <a:spLocks noGrp="1"/>
          </p:cNvSpPr>
          <p:nvPr>
            <p:ph type="sldNum" sz="quarter" idx="12"/>
          </p:nvPr>
        </p:nvSpPr>
        <p:spPr/>
        <p:txBody>
          <a:bodyPr/>
          <a:lstStyle/>
          <a:p>
            <a:fld id="{329DCC71-A824-494C-97DC-031940824863}" type="slidenum">
              <a:rPr lang="it-IT" smtClean="0"/>
              <a:t>5</a:t>
            </a:fld>
            <a:endParaRPr lang="it-IT"/>
          </a:p>
        </p:txBody>
      </p:sp>
    </p:spTree>
    <p:extLst>
      <p:ext uri="{BB962C8B-B14F-4D97-AF65-F5344CB8AC3E}">
        <p14:creationId xmlns:p14="http://schemas.microsoft.com/office/powerpoint/2010/main" val="3852041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6" y="485614"/>
            <a:ext cx="4072634" cy="1326321"/>
          </a:xfrm>
        </p:spPr>
        <p:txBody>
          <a:bodyPr>
            <a:normAutofit/>
          </a:bodyPr>
          <a:lstStyle/>
          <a:p>
            <a:r>
              <a:rPr lang="it-IT" dirty="0"/>
              <a:t>Requisiti funzionali</a:t>
            </a:r>
            <a:endParaRPr lang="it-IT" dirty="0">
              <a:effectLst/>
            </a:endParaRPr>
          </a:p>
        </p:txBody>
      </p:sp>
      <p:sp>
        <p:nvSpPr>
          <p:cNvPr id="4" name="Content Placeholder 3">
            <a:extLst>
              <a:ext uri="{FF2B5EF4-FFF2-40B4-BE49-F238E27FC236}">
                <a16:creationId xmlns:a16="http://schemas.microsoft.com/office/drawing/2014/main" id="{45049A98-693A-49DD-A14F-E27E8B8129D4}"/>
              </a:ext>
            </a:extLst>
          </p:cNvPr>
          <p:cNvSpPr>
            <a:spLocks noGrp="1"/>
          </p:cNvSpPr>
          <p:nvPr>
            <p:ph idx="1"/>
          </p:nvPr>
        </p:nvSpPr>
        <p:spPr/>
        <p:txBody>
          <a:bodyPr>
            <a:normAutofit fontScale="92500" lnSpcReduction="10000"/>
          </a:bodyPr>
          <a:lstStyle/>
          <a:p>
            <a:r>
              <a:rPr lang="it-IT" dirty="0"/>
              <a:t>Esprimono le funzionalità che il sistema Buy&amp;See è in grado di fornire</a:t>
            </a:r>
          </a:p>
          <a:p>
            <a:endParaRPr lang="it-IT" dirty="0"/>
          </a:p>
          <a:p>
            <a:pPr marL="0" indent="0">
              <a:buNone/>
            </a:pPr>
            <a:r>
              <a:rPr lang="it-IT" dirty="0"/>
              <a:t>Alcuni esempi:</a:t>
            </a:r>
          </a:p>
          <a:p>
            <a:pPr lvl="0"/>
            <a:r>
              <a:rPr lang="it-IT" b="1" dirty="0"/>
              <a:t>RF_4.1 Acquisto film: </a:t>
            </a:r>
            <a:r>
              <a:rPr lang="it-IT" dirty="0"/>
              <a:t>consente all’utente registrato di effettuare l’acquisto di un film all’interno del catalogo </a:t>
            </a:r>
          </a:p>
          <a:p>
            <a:pPr lvl="0"/>
            <a:r>
              <a:rPr lang="it-IT" b="1" dirty="0"/>
              <a:t>RF_4.2 Visione film: </a:t>
            </a:r>
            <a:r>
              <a:rPr lang="it-IT" dirty="0"/>
              <a:t>consente ad un utente registrato di vedere un film</a:t>
            </a:r>
          </a:p>
          <a:p>
            <a:r>
              <a:rPr lang="it-IT" b="1" dirty="0"/>
              <a:t>RF_1.6 Aggiorna sezione novità: </a:t>
            </a:r>
            <a:r>
              <a:rPr lang="it-IT" dirty="0"/>
              <a:t>consente al gestore del catalogo di gestire la sezione novità aggiungendo all’interno di essa i film usciti più recentemente</a:t>
            </a:r>
          </a:p>
          <a:p>
            <a:endParaRPr lang="it-IT" dirty="0"/>
          </a:p>
        </p:txBody>
      </p:sp>
      <p:sp>
        <p:nvSpPr>
          <p:cNvPr id="3" name="Slide Number Placeholder 2">
            <a:extLst>
              <a:ext uri="{FF2B5EF4-FFF2-40B4-BE49-F238E27FC236}">
                <a16:creationId xmlns:a16="http://schemas.microsoft.com/office/drawing/2014/main" id="{B335E4E3-F020-4246-89AF-B60FCFC41C09}"/>
              </a:ext>
            </a:extLst>
          </p:cNvPr>
          <p:cNvSpPr>
            <a:spLocks noGrp="1"/>
          </p:cNvSpPr>
          <p:nvPr>
            <p:ph type="sldNum" sz="quarter" idx="12"/>
          </p:nvPr>
        </p:nvSpPr>
        <p:spPr/>
        <p:txBody>
          <a:bodyPr/>
          <a:lstStyle/>
          <a:p>
            <a:fld id="{329DCC71-A824-494C-97DC-031940824863}" type="slidenum">
              <a:rPr lang="it-IT" smtClean="0"/>
              <a:t>6</a:t>
            </a:fld>
            <a:endParaRPr lang="it-IT"/>
          </a:p>
        </p:txBody>
      </p:sp>
    </p:spTree>
    <p:extLst>
      <p:ext uri="{BB962C8B-B14F-4D97-AF65-F5344CB8AC3E}">
        <p14:creationId xmlns:p14="http://schemas.microsoft.com/office/powerpoint/2010/main" val="3408636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6" y="485614"/>
            <a:ext cx="5056776" cy="1326321"/>
          </a:xfrm>
        </p:spPr>
        <p:txBody>
          <a:bodyPr>
            <a:normAutofit/>
          </a:bodyPr>
          <a:lstStyle/>
          <a:p>
            <a:r>
              <a:rPr lang="it-IT" dirty="0"/>
              <a:t>Requisiti non funzionali </a:t>
            </a:r>
            <a:endParaRPr lang="it-IT" dirty="0">
              <a:effectLst/>
            </a:endParaRPr>
          </a:p>
        </p:txBody>
      </p:sp>
      <p:sp>
        <p:nvSpPr>
          <p:cNvPr id="4" name="Content Placeholder 3">
            <a:extLst>
              <a:ext uri="{FF2B5EF4-FFF2-40B4-BE49-F238E27FC236}">
                <a16:creationId xmlns:a16="http://schemas.microsoft.com/office/drawing/2014/main" id="{45049A98-693A-49DD-A14F-E27E8B8129D4}"/>
              </a:ext>
            </a:extLst>
          </p:cNvPr>
          <p:cNvSpPr>
            <a:spLocks noGrp="1"/>
          </p:cNvSpPr>
          <p:nvPr>
            <p:ph idx="1"/>
          </p:nvPr>
        </p:nvSpPr>
        <p:spPr/>
        <p:txBody>
          <a:bodyPr>
            <a:normAutofit fontScale="85000" lnSpcReduction="20000"/>
          </a:bodyPr>
          <a:lstStyle/>
          <a:p>
            <a:r>
              <a:rPr lang="it-IT" dirty="0"/>
              <a:t>Esprimono le caratteristiche determineranno la qualità del nostro sistema</a:t>
            </a:r>
          </a:p>
          <a:p>
            <a:r>
              <a:rPr lang="it-IT" b="1" dirty="0"/>
              <a:t>RNF 1 – Usabilità: </a:t>
            </a:r>
            <a:r>
              <a:rPr lang="it-IT" dirty="0"/>
              <a:t>il sistema deve essere facilmente apprendibile, flessibile e robusto</a:t>
            </a:r>
          </a:p>
          <a:p>
            <a:r>
              <a:rPr lang="it-IT" b="1" dirty="0"/>
              <a:t>RNF 2 – Affidabilità: </a:t>
            </a:r>
            <a:r>
              <a:rPr lang="it-IT" dirty="0"/>
              <a:t>il sitema dev’essere attivo 24/h. </a:t>
            </a:r>
          </a:p>
          <a:p>
            <a:r>
              <a:rPr lang="it-IT" b="1" dirty="0"/>
              <a:t>RNF 3 – Performance: </a:t>
            </a:r>
            <a:r>
              <a:rPr lang="it-IT" dirty="0"/>
              <a:t>il sistema deve garantire tempi di risposta ragionevoli di pochi secondi </a:t>
            </a:r>
          </a:p>
          <a:p>
            <a:r>
              <a:rPr lang="it-IT" b="1" dirty="0"/>
              <a:t>RNF 4 – Manutenibiità: </a:t>
            </a:r>
            <a:r>
              <a:rPr lang="it-IT" dirty="0"/>
              <a:t>il sistema deve essere facilmente manutenibile ed estendibile per sviluppi futuri</a:t>
            </a:r>
          </a:p>
          <a:p>
            <a:r>
              <a:rPr lang="it-IT" b="1" dirty="0"/>
              <a:t>RNF 5 – Implementazione: </a:t>
            </a:r>
            <a:r>
              <a:rPr lang="it-IT" dirty="0"/>
              <a:t>sarà utilizzato il linguaggio Java per il back-end. Pei dati un DB MySql. Per il front-end HTML5, bootstrap e CSS</a:t>
            </a:r>
          </a:p>
          <a:p>
            <a:r>
              <a:rPr lang="it-IT" b="1" dirty="0"/>
              <a:t>RNF 6 – Sicurezza: </a:t>
            </a:r>
            <a:r>
              <a:rPr lang="it-IT" dirty="0"/>
              <a:t>sarà garantita tramite un modulo di autenticazione (registrazione, login)</a:t>
            </a:r>
          </a:p>
          <a:p>
            <a:pPr lvl="0"/>
            <a:endParaRPr lang="it-IT" dirty="0"/>
          </a:p>
        </p:txBody>
      </p:sp>
      <p:sp>
        <p:nvSpPr>
          <p:cNvPr id="3" name="Slide Number Placeholder 2">
            <a:extLst>
              <a:ext uri="{FF2B5EF4-FFF2-40B4-BE49-F238E27FC236}">
                <a16:creationId xmlns:a16="http://schemas.microsoft.com/office/drawing/2014/main" id="{6E994CE3-54A1-4A73-B16E-20136A845C54}"/>
              </a:ext>
            </a:extLst>
          </p:cNvPr>
          <p:cNvSpPr>
            <a:spLocks noGrp="1"/>
          </p:cNvSpPr>
          <p:nvPr>
            <p:ph type="sldNum" sz="quarter" idx="12"/>
          </p:nvPr>
        </p:nvSpPr>
        <p:spPr/>
        <p:txBody>
          <a:bodyPr/>
          <a:lstStyle/>
          <a:p>
            <a:fld id="{329DCC71-A824-494C-97DC-031940824863}" type="slidenum">
              <a:rPr lang="it-IT" smtClean="0"/>
              <a:t>7</a:t>
            </a:fld>
            <a:endParaRPr lang="it-IT"/>
          </a:p>
        </p:txBody>
      </p:sp>
    </p:spTree>
    <p:extLst>
      <p:ext uri="{BB962C8B-B14F-4D97-AF65-F5344CB8AC3E}">
        <p14:creationId xmlns:p14="http://schemas.microsoft.com/office/powerpoint/2010/main" val="3026778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5" y="485614"/>
            <a:ext cx="5723204" cy="1326321"/>
          </a:xfrm>
        </p:spPr>
        <p:txBody>
          <a:bodyPr>
            <a:normAutofit/>
          </a:bodyPr>
          <a:lstStyle/>
          <a:p>
            <a:r>
              <a:rPr lang="it-IT" dirty="0"/>
              <a:t>System Model - </a:t>
            </a:r>
            <a:r>
              <a:rPr lang="it-IT" dirty="0">
                <a:effectLst/>
              </a:rPr>
              <a:t>Casi d’uso</a:t>
            </a:r>
          </a:p>
        </p:txBody>
      </p:sp>
      <p:sp>
        <p:nvSpPr>
          <p:cNvPr id="4" name="Content Placeholder 3">
            <a:extLst>
              <a:ext uri="{FF2B5EF4-FFF2-40B4-BE49-F238E27FC236}">
                <a16:creationId xmlns:a16="http://schemas.microsoft.com/office/drawing/2014/main" id="{45049A98-693A-49DD-A14F-E27E8B8129D4}"/>
              </a:ext>
            </a:extLst>
          </p:cNvPr>
          <p:cNvSpPr>
            <a:spLocks noGrp="1"/>
          </p:cNvSpPr>
          <p:nvPr>
            <p:ph idx="1"/>
          </p:nvPr>
        </p:nvSpPr>
        <p:spPr>
          <a:xfrm>
            <a:off x="864382" y="2489200"/>
            <a:ext cx="6345260" cy="3803112"/>
          </a:xfrm>
        </p:spPr>
        <p:txBody>
          <a:bodyPr>
            <a:normAutofit fontScale="92500"/>
          </a:bodyPr>
          <a:lstStyle/>
          <a:p>
            <a:r>
              <a:rPr lang="it-IT" dirty="0"/>
              <a:t>Sono astrazioni che descrivono una classe di scenari</a:t>
            </a:r>
          </a:p>
          <a:p>
            <a:endParaRPr lang="it-IT" dirty="0"/>
          </a:p>
          <a:p>
            <a:r>
              <a:rPr lang="it-IT" dirty="0"/>
              <a:t>Rappresentano una sequenza di interazioni per un tipo di funzionalità</a:t>
            </a:r>
          </a:p>
          <a:p>
            <a:endParaRPr lang="it-IT" dirty="0"/>
          </a:p>
          <a:p>
            <a:r>
              <a:rPr lang="it-IT" dirty="0"/>
              <a:t>Modellano il sistema dal punto di vista dell’utente, definenendo ogni possibile flusso di eventi attraverso il sistema e descrivendo l’interazione fra gli oggetti</a:t>
            </a:r>
          </a:p>
          <a:p>
            <a:endParaRPr lang="it-IT" dirty="0"/>
          </a:p>
          <a:p>
            <a:pPr marL="0" indent="0">
              <a:buNone/>
            </a:pPr>
            <a:r>
              <a:rPr lang="it-IT" dirty="0"/>
              <a:t>Di seguito un esempio al caso d’uso riferito all’acquisto di un film...</a:t>
            </a:r>
          </a:p>
        </p:txBody>
      </p:sp>
      <p:sp>
        <p:nvSpPr>
          <p:cNvPr id="3" name="Slide Number Placeholder 2">
            <a:extLst>
              <a:ext uri="{FF2B5EF4-FFF2-40B4-BE49-F238E27FC236}">
                <a16:creationId xmlns:a16="http://schemas.microsoft.com/office/drawing/2014/main" id="{85ED2749-D7CE-4426-AE36-3D27DC6D7F35}"/>
              </a:ext>
            </a:extLst>
          </p:cNvPr>
          <p:cNvSpPr>
            <a:spLocks noGrp="1"/>
          </p:cNvSpPr>
          <p:nvPr>
            <p:ph type="sldNum" sz="quarter" idx="12"/>
          </p:nvPr>
        </p:nvSpPr>
        <p:spPr/>
        <p:txBody>
          <a:bodyPr/>
          <a:lstStyle/>
          <a:p>
            <a:fld id="{329DCC71-A824-494C-97DC-031940824863}" type="slidenum">
              <a:rPr lang="it-IT" smtClean="0"/>
              <a:t>8</a:t>
            </a:fld>
            <a:endParaRPr lang="it-IT"/>
          </a:p>
        </p:txBody>
      </p:sp>
    </p:spTree>
    <p:extLst>
      <p:ext uri="{BB962C8B-B14F-4D97-AF65-F5344CB8AC3E}">
        <p14:creationId xmlns:p14="http://schemas.microsoft.com/office/powerpoint/2010/main" val="4208644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88DB-01F3-45F4-802C-BCBFAF63E104}"/>
              </a:ext>
            </a:extLst>
          </p:cNvPr>
          <p:cNvSpPr>
            <a:spLocks noGrp="1"/>
          </p:cNvSpPr>
          <p:nvPr>
            <p:ph type="title"/>
          </p:nvPr>
        </p:nvSpPr>
        <p:spPr>
          <a:xfrm>
            <a:off x="685345" y="485614"/>
            <a:ext cx="5413237" cy="1326321"/>
          </a:xfrm>
        </p:spPr>
        <p:txBody>
          <a:bodyPr>
            <a:normAutofit/>
          </a:bodyPr>
          <a:lstStyle/>
          <a:p>
            <a:r>
              <a:rPr lang="it-IT" dirty="0">
                <a:effectLst/>
              </a:rPr>
              <a:t>Caso d’uso – Acquisto film</a:t>
            </a:r>
          </a:p>
        </p:txBody>
      </p:sp>
      <p:pic>
        <p:nvPicPr>
          <p:cNvPr id="13" name="Content Placeholder 12">
            <a:extLst>
              <a:ext uri="{FF2B5EF4-FFF2-40B4-BE49-F238E27FC236}">
                <a16:creationId xmlns:a16="http://schemas.microsoft.com/office/drawing/2014/main" id="{4DBD2642-280D-4A4A-B366-5C4C046489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0542" y="2123269"/>
            <a:ext cx="4150907" cy="4734732"/>
          </a:xfrm>
        </p:spPr>
      </p:pic>
      <p:sp>
        <p:nvSpPr>
          <p:cNvPr id="3" name="Slide Number Placeholder 2">
            <a:extLst>
              <a:ext uri="{FF2B5EF4-FFF2-40B4-BE49-F238E27FC236}">
                <a16:creationId xmlns:a16="http://schemas.microsoft.com/office/drawing/2014/main" id="{D5549986-7E79-4453-916D-520A1C899932}"/>
              </a:ext>
            </a:extLst>
          </p:cNvPr>
          <p:cNvSpPr>
            <a:spLocks noGrp="1"/>
          </p:cNvSpPr>
          <p:nvPr>
            <p:ph type="sldNum" sz="quarter" idx="12"/>
          </p:nvPr>
        </p:nvSpPr>
        <p:spPr/>
        <p:txBody>
          <a:bodyPr/>
          <a:lstStyle/>
          <a:p>
            <a:fld id="{329DCC71-A824-494C-97DC-031940824863}" type="slidenum">
              <a:rPr lang="it-IT" smtClean="0"/>
              <a:t>9</a:t>
            </a:fld>
            <a:endParaRPr lang="it-IT"/>
          </a:p>
        </p:txBody>
      </p:sp>
    </p:spTree>
    <p:extLst>
      <p:ext uri="{BB962C8B-B14F-4D97-AF65-F5344CB8AC3E}">
        <p14:creationId xmlns:p14="http://schemas.microsoft.com/office/powerpoint/2010/main" val="11413349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558</TotalTime>
  <Words>1656</Words>
  <Application>Microsoft Office PowerPoint</Application>
  <PresentationFormat>On-screen Show (4:3)</PresentationFormat>
  <Paragraphs>256</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Century Gothic</vt:lpstr>
      <vt:lpstr>Wingdings 3</vt:lpstr>
      <vt:lpstr>Ion Boardroom</vt:lpstr>
      <vt:lpstr>Buy&amp;See</vt:lpstr>
      <vt:lpstr>Indice</vt:lpstr>
      <vt:lpstr>Buy&amp;See – Descrizione del sistema</vt:lpstr>
      <vt:lpstr>System Model - Scenari</vt:lpstr>
      <vt:lpstr>System Model - Scenari</vt:lpstr>
      <vt:lpstr>Requisiti funzionali</vt:lpstr>
      <vt:lpstr>Requisiti non funzionali </vt:lpstr>
      <vt:lpstr>System Model - Casi d’uso</vt:lpstr>
      <vt:lpstr>Caso d’uso – Acquisto film</vt:lpstr>
      <vt:lpstr>Caso d’uso – Acquisto film</vt:lpstr>
      <vt:lpstr>System Model - Object Model</vt:lpstr>
      <vt:lpstr>Object Model – Class Diagram</vt:lpstr>
      <vt:lpstr>System Model – Sequence Diagrams</vt:lpstr>
      <vt:lpstr>Sequence Diagrams – Acquisto Film</vt:lpstr>
      <vt:lpstr>System Model – StateChart Diagrams</vt:lpstr>
      <vt:lpstr>StateChart Diagrams</vt:lpstr>
      <vt:lpstr>System Model – Activity Diagrams</vt:lpstr>
      <vt:lpstr>Activity Diagrams – Richiedi film</vt:lpstr>
      <vt:lpstr>Buy&amp;See</vt:lpstr>
      <vt:lpstr>Design Goals</vt:lpstr>
      <vt:lpstr>Design Goals</vt:lpstr>
      <vt:lpstr>Architettura del sistema</vt:lpstr>
      <vt:lpstr>Decomposizione del sistema</vt:lpstr>
      <vt:lpstr>Decomposizione del sistema</vt:lpstr>
      <vt:lpstr>Architettura del sistema</vt:lpstr>
      <vt:lpstr>Mapping Hardware/Software</vt:lpstr>
      <vt:lpstr>Gestione della persistenza</vt:lpstr>
      <vt:lpstr>Gestione degli accessi</vt:lpstr>
      <vt:lpstr>Matrice degli accessi</vt:lpstr>
      <vt:lpstr>Boundary Condition</vt:lpstr>
      <vt:lpstr>Buy&amp;See</vt:lpstr>
      <vt:lpstr>Trade-offs</vt:lpstr>
      <vt:lpstr>Descrizione delle classi</vt:lpstr>
      <vt:lpstr>Interfaccia delle classi</vt:lpstr>
      <vt:lpstr>OCL (Object Constraint Language)</vt:lpstr>
      <vt:lpstr>OCL (Object Constraint Language)</vt:lpstr>
      <vt:lpstr>Buy&amp;See</vt:lpstr>
      <vt:lpstr>Testing</vt:lpstr>
      <vt:lpstr>Testing</vt:lpstr>
      <vt:lpstr>Testing</vt:lpstr>
      <vt:lpstr>Testing</vt:lpstr>
      <vt:lpstr>Testing</vt:lpstr>
      <vt:lpstr>Github - Contributors</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Buy&amp;See</dc:title>
  <dc:creator>fabio curci</dc:creator>
  <cp:lastModifiedBy>fabio curci</cp:lastModifiedBy>
  <cp:revision>45</cp:revision>
  <dcterms:created xsi:type="dcterms:W3CDTF">2020-02-25T10:22:41Z</dcterms:created>
  <dcterms:modified xsi:type="dcterms:W3CDTF">2020-02-25T21:43:41Z</dcterms:modified>
</cp:coreProperties>
</file>