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73" r:id="rId5"/>
    <p:sldId id="274" r:id="rId6"/>
    <p:sldId id="275" r:id="rId7"/>
    <p:sldId id="270" r:id="rId8"/>
    <p:sldId id="271" r:id="rId9"/>
    <p:sldId id="272" r:id="rId10"/>
    <p:sldId id="276" r:id="rId11"/>
    <p:sldId id="277" r:id="rId12"/>
    <p:sldId id="278" r:id="rId13"/>
    <p:sldId id="279" r:id="rId14"/>
    <p:sldId id="280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5" r:id="rId28"/>
    <p:sldId id="296" r:id="rId29"/>
    <p:sldId id="281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5" r:id="rId57"/>
    <p:sldId id="324" r:id="rId58"/>
    <p:sldId id="326" r:id="rId59"/>
    <p:sldId id="327" r:id="rId60"/>
    <p:sldId id="328" r:id="rId61"/>
    <p:sldId id="329" r:id="rId62"/>
    <p:sldId id="330" r:id="rId63"/>
    <p:sldId id="258" r:id="rId6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5741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7E0A1D-5EE6-449B-B208-400E223E09C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DC33958-841F-40C0-92C5-D8A89CEC3408}">
      <dgm:prSet phldrT="[Texto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pt-BR" dirty="0"/>
            <a:t>Entrada</a:t>
          </a:r>
        </a:p>
      </dgm:t>
    </dgm:pt>
    <dgm:pt modelId="{C1CC9943-96ED-46AD-969B-BD2C0AB07371}" type="parTrans" cxnId="{9AA63BD0-5E85-4D8D-96C3-DBA8F7749DF8}">
      <dgm:prSet/>
      <dgm:spPr/>
      <dgm:t>
        <a:bodyPr/>
        <a:lstStyle/>
        <a:p>
          <a:endParaRPr lang="pt-BR"/>
        </a:p>
      </dgm:t>
    </dgm:pt>
    <dgm:pt modelId="{E8BDF02E-4B2E-434A-BC61-56B7C5023BC4}" type="sibTrans" cxnId="{9AA63BD0-5E85-4D8D-96C3-DBA8F7749DF8}">
      <dgm:prSet/>
      <dgm:spPr/>
      <dgm:t>
        <a:bodyPr/>
        <a:lstStyle/>
        <a:p>
          <a:endParaRPr lang="pt-BR"/>
        </a:p>
      </dgm:t>
    </dgm:pt>
    <dgm:pt modelId="{34F5597B-69BF-4FF4-A6D3-83F5D7186FB1}">
      <dgm:prSet phldrT="[Texto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pt-BR" dirty="0"/>
            <a:t>Processo</a:t>
          </a:r>
        </a:p>
      </dgm:t>
    </dgm:pt>
    <dgm:pt modelId="{512A4613-E745-4458-AE78-631C76848A50}" type="parTrans" cxnId="{AE135F15-BD3F-45B0-AAC0-4AA8EC5CA62F}">
      <dgm:prSet/>
      <dgm:spPr/>
      <dgm:t>
        <a:bodyPr/>
        <a:lstStyle/>
        <a:p>
          <a:endParaRPr lang="pt-BR"/>
        </a:p>
      </dgm:t>
    </dgm:pt>
    <dgm:pt modelId="{EF376645-872C-410A-9FF3-45AC1A8D87F0}" type="sibTrans" cxnId="{AE135F15-BD3F-45B0-AAC0-4AA8EC5CA62F}">
      <dgm:prSet/>
      <dgm:spPr/>
      <dgm:t>
        <a:bodyPr/>
        <a:lstStyle/>
        <a:p>
          <a:endParaRPr lang="pt-BR"/>
        </a:p>
      </dgm:t>
    </dgm:pt>
    <dgm:pt modelId="{7769ECA6-2F7C-4261-BC62-6850FD8C5B86}">
      <dgm:prSet phldrT="[Texto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pt-BR" dirty="0"/>
            <a:t>Saída</a:t>
          </a:r>
        </a:p>
      </dgm:t>
    </dgm:pt>
    <dgm:pt modelId="{C253EE94-4FE2-4423-9AA8-F56D8985D344}" type="parTrans" cxnId="{03B1D1F6-B638-41F2-89E0-380C6D83A1DD}">
      <dgm:prSet/>
      <dgm:spPr/>
      <dgm:t>
        <a:bodyPr/>
        <a:lstStyle/>
        <a:p>
          <a:endParaRPr lang="pt-BR"/>
        </a:p>
      </dgm:t>
    </dgm:pt>
    <dgm:pt modelId="{FEE95D77-CC42-46F7-9735-51C8676BCD94}" type="sibTrans" cxnId="{03B1D1F6-B638-41F2-89E0-380C6D83A1DD}">
      <dgm:prSet/>
      <dgm:spPr/>
      <dgm:t>
        <a:bodyPr/>
        <a:lstStyle/>
        <a:p>
          <a:endParaRPr lang="pt-BR"/>
        </a:p>
      </dgm:t>
    </dgm:pt>
    <dgm:pt modelId="{F20249BA-A620-4A80-948C-B4E8EEE23499}" type="pres">
      <dgm:prSet presAssocID="{2A7E0A1D-5EE6-449B-B208-400E223E09CB}" presName="Name0" presStyleCnt="0">
        <dgm:presLayoutVars>
          <dgm:dir/>
          <dgm:animLvl val="lvl"/>
          <dgm:resizeHandles val="exact"/>
        </dgm:presLayoutVars>
      </dgm:prSet>
      <dgm:spPr/>
    </dgm:pt>
    <dgm:pt modelId="{731C607A-FF6B-4346-BB41-A580F0F8B1AB}" type="pres">
      <dgm:prSet presAssocID="{5DC33958-841F-40C0-92C5-D8A89CEC3408}" presName="parTxOnly" presStyleLbl="node1" presStyleIdx="0" presStyleCnt="3" custLinFactNeighborX="-34498" custLinFactNeighborY="47104">
        <dgm:presLayoutVars>
          <dgm:chMax val="0"/>
          <dgm:chPref val="0"/>
          <dgm:bulletEnabled val="1"/>
        </dgm:presLayoutVars>
      </dgm:prSet>
      <dgm:spPr/>
    </dgm:pt>
    <dgm:pt modelId="{9F70676C-C9B1-4292-8F2D-04692596D816}" type="pres">
      <dgm:prSet presAssocID="{E8BDF02E-4B2E-434A-BC61-56B7C5023BC4}" presName="parTxOnlySpace" presStyleCnt="0"/>
      <dgm:spPr/>
    </dgm:pt>
    <dgm:pt modelId="{8479CF79-F862-44D6-9488-677FF958630B}" type="pres">
      <dgm:prSet presAssocID="{34F5597B-69BF-4FF4-A6D3-83F5D7186FB1}" presName="parTxOnly" presStyleLbl="node1" presStyleIdx="1" presStyleCnt="3" custLinFactNeighborX="5613" custLinFactNeighborY="47922">
        <dgm:presLayoutVars>
          <dgm:chMax val="0"/>
          <dgm:chPref val="0"/>
          <dgm:bulletEnabled val="1"/>
        </dgm:presLayoutVars>
      </dgm:prSet>
      <dgm:spPr/>
    </dgm:pt>
    <dgm:pt modelId="{CD4C9F53-401D-4E24-8C4A-57DB571BE8B6}" type="pres">
      <dgm:prSet presAssocID="{EF376645-872C-410A-9FF3-45AC1A8D87F0}" presName="parTxOnlySpace" presStyleCnt="0"/>
      <dgm:spPr/>
    </dgm:pt>
    <dgm:pt modelId="{6C609A50-9090-4DDE-9BA1-9F2EA757E0A8}" type="pres">
      <dgm:prSet presAssocID="{7769ECA6-2F7C-4261-BC62-6850FD8C5B86}" presName="parTxOnly" presStyleLbl="node1" presStyleIdx="2" presStyleCnt="3" custLinFactNeighborX="82609" custLinFactNeighborY="46632">
        <dgm:presLayoutVars>
          <dgm:chMax val="0"/>
          <dgm:chPref val="0"/>
          <dgm:bulletEnabled val="1"/>
        </dgm:presLayoutVars>
      </dgm:prSet>
      <dgm:spPr/>
    </dgm:pt>
  </dgm:ptLst>
  <dgm:cxnLst>
    <dgm:cxn modelId="{AE135F15-BD3F-45B0-AAC0-4AA8EC5CA62F}" srcId="{2A7E0A1D-5EE6-449B-B208-400E223E09CB}" destId="{34F5597B-69BF-4FF4-A6D3-83F5D7186FB1}" srcOrd="1" destOrd="0" parTransId="{512A4613-E745-4458-AE78-631C76848A50}" sibTransId="{EF376645-872C-410A-9FF3-45AC1A8D87F0}"/>
    <dgm:cxn modelId="{D3202924-86AA-474B-B680-0F9B6B428F52}" type="presOf" srcId="{7769ECA6-2F7C-4261-BC62-6850FD8C5B86}" destId="{6C609A50-9090-4DDE-9BA1-9F2EA757E0A8}" srcOrd="0" destOrd="0" presId="urn:microsoft.com/office/officeart/2005/8/layout/chevron1"/>
    <dgm:cxn modelId="{1C34695B-1209-43B1-BDBA-CA9A895A2B9E}" type="presOf" srcId="{5DC33958-841F-40C0-92C5-D8A89CEC3408}" destId="{731C607A-FF6B-4346-BB41-A580F0F8B1AB}" srcOrd="0" destOrd="0" presId="urn:microsoft.com/office/officeart/2005/8/layout/chevron1"/>
    <dgm:cxn modelId="{164D909E-F7C8-4257-A289-5F0C9756C472}" type="presOf" srcId="{34F5597B-69BF-4FF4-A6D3-83F5D7186FB1}" destId="{8479CF79-F862-44D6-9488-677FF958630B}" srcOrd="0" destOrd="0" presId="urn:microsoft.com/office/officeart/2005/8/layout/chevron1"/>
    <dgm:cxn modelId="{9AA63BD0-5E85-4D8D-96C3-DBA8F7749DF8}" srcId="{2A7E0A1D-5EE6-449B-B208-400E223E09CB}" destId="{5DC33958-841F-40C0-92C5-D8A89CEC3408}" srcOrd="0" destOrd="0" parTransId="{C1CC9943-96ED-46AD-969B-BD2C0AB07371}" sibTransId="{E8BDF02E-4B2E-434A-BC61-56B7C5023BC4}"/>
    <dgm:cxn modelId="{4B8FE7DD-1C04-47CE-B21E-2FD3A10D23C8}" type="presOf" srcId="{2A7E0A1D-5EE6-449B-B208-400E223E09CB}" destId="{F20249BA-A620-4A80-948C-B4E8EEE23499}" srcOrd="0" destOrd="0" presId="urn:microsoft.com/office/officeart/2005/8/layout/chevron1"/>
    <dgm:cxn modelId="{03B1D1F6-B638-41F2-89E0-380C6D83A1DD}" srcId="{2A7E0A1D-5EE6-449B-B208-400E223E09CB}" destId="{7769ECA6-2F7C-4261-BC62-6850FD8C5B86}" srcOrd="2" destOrd="0" parTransId="{C253EE94-4FE2-4423-9AA8-F56D8985D344}" sibTransId="{FEE95D77-CC42-46F7-9735-51C8676BCD94}"/>
    <dgm:cxn modelId="{472E2DE2-BA98-4461-A91F-0A0959C4984D}" type="presParOf" srcId="{F20249BA-A620-4A80-948C-B4E8EEE23499}" destId="{731C607A-FF6B-4346-BB41-A580F0F8B1AB}" srcOrd="0" destOrd="0" presId="urn:microsoft.com/office/officeart/2005/8/layout/chevron1"/>
    <dgm:cxn modelId="{7A73EB8E-0B11-4074-9658-5778436C8F3A}" type="presParOf" srcId="{F20249BA-A620-4A80-948C-B4E8EEE23499}" destId="{9F70676C-C9B1-4292-8F2D-04692596D816}" srcOrd="1" destOrd="0" presId="urn:microsoft.com/office/officeart/2005/8/layout/chevron1"/>
    <dgm:cxn modelId="{5F12CBBA-7D72-437E-8DB0-2B919B8173E0}" type="presParOf" srcId="{F20249BA-A620-4A80-948C-B4E8EEE23499}" destId="{8479CF79-F862-44D6-9488-677FF958630B}" srcOrd="2" destOrd="0" presId="urn:microsoft.com/office/officeart/2005/8/layout/chevron1"/>
    <dgm:cxn modelId="{E7BBAA89-EA0D-4B6B-812E-491425057495}" type="presParOf" srcId="{F20249BA-A620-4A80-948C-B4E8EEE23499}" destId="{CD4C9F53-401D-4E24-8C4A-57DB571BE8B6}" srcOrd="3" destOrd="0" presId="urn:microsoft.com/office/officeart/2005/8/layout/chevron1"/>
    <dgm:cxn modelId="{A8B9B06D-E847-4A73-8610-DBDF4C563C2D}" type="presParOf" srcId="{F20249BA-A620-4A80-948C-B4E8EEE23499}" destId="{6C609A50-9090-4DDE-9BA1-9F2EA757E0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8B7733-8EBC-4081-9A77-5BC1135384F3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4331EF9-B25F-407F-96DC-3B794B1FF147}">
      <dgm:prSet phldrT="[Texto]"/>
      <dgm:spPr/>
      <dgm:t>
        <a:bodyPr/>
        <a:lstStyle/>
        <a:p>
          <a:r>
            <a:rPr lang="pt-BR" dirty="0"/>
            <a:t>Processos</a:t>
          </a:r>
        </a:p>
      </dgm:t>
    </dgm:pt>
    <dgm:pt modelId="{8E61DCC8-1E2E-44C9-AC60-BCF5D2D12925}" type="parTrans" cxnId="{1ACDF462-8B24-4908-8D3F-D79E97FCC7B0}">
      <dgm:prSet/>
      <dgm:spPr/>
      <dgm:t>
        <a:bodyPr/>
        <a:lstStyle/>
        <a:p>
          <a:endParaRPr lang="pt-BR"/>
        </a:p>
      </dgm:t>
    </dgm:pt>
    <dgm:pt modelId="{E1F51A6B-A94D-40D2-A99F-ACD814CBA54D}" type="sibTrans" cxnId="{1ACDF462-8B24-4908-8D3F-D79E97FCC7B0}">
      <dgm:prSet/>
      <dgm:spPr/>
      <dgm:t>
        <a:bodyPr/>
        <a:lstStyle/>
        <a:p>
          <a:endParaRPr lang="pt-BR"/>
        </a:p>
      </dgm:t>
    </dgm:pt>
    <dgm:pt modelId="{C5646231-14AA-4E9C-A88F-D0D69FC8AD0A}">
      <dgm:prSet phldrT="[Texto]"/>
      <dgm:spPr/>
      <dgm:t>
        <a:bodyPr/>
        <a:lstStyle/>
        <a:p>
          <a:r>
            <a:rPr lang="pt-BR" dirty="0"/>
            <a:t>Pessoas</a:t>
          </a:r>
        </a:p>
      </dgm:t>
    </dgm:pt>
    <dgm:pt modelId="{C597014A-06FA-4EF6-BD8E-11CBC8F9484B}" type="parTrans" cxnId="{7C8EDCBC-1EB0-4081-B3F9-D52913037514}">
      <dgm:prSet/>
      <dgm:spPr/>
      <dgm:t>
        <a:bodyPr/>
        <a:lstStyle/>
        <a:p>
          <a:endParaRPr lang="pt-BR"/>
        </a:p>
      </dgm:t>
    </dgm:pt>
    <dgm:pt modelId="{97C11BC4-A7BB-4792-956F-B5D08E3DED97}" type="sibTrans" cxnId="{7C8EDCBC-1EB0-4081-B3F9-D52913037514}">
      <dgm:prSet/>
      <dgm:spPr/>
      <dgm:t>
        <a:bodyPr/>
        <a:lstStyle/>
        <a:p>
          <a:endParaRPr lang="pt-BR"/>
        </a:p>
      </dgm:t>
    </dgm:pt>
    <dgm:pt modelId="{2606BEDA-5372-4339-884B-FA2D1A14D025}">
      <dgm:prSet phldrT="[Texto]"/>
      <dgm:spPr/>
      <dgm:t>
        <a:bodyPr/>
        <a:lstStyle/>
        <a:p>
          <a:r>
            <a:rPr lang="pt-BR" dirty="0"/>
            <a:t>Tecnologia</a:t>
          </a:r>
        </a:p>
      </dgm:t>
    </dgm:pt>
    <dgm:pt modelId="{3D852AF0-BC41-4932-99C5-2C85AF152CCF}" type="parTrans" cxnId="{16CA237C-82EC-4C44-8949-37D5DB5242C7}">
      <dgm:prSet/>
      <dgm:spPr/>
      <dgm:t>
        <a:bodyPr/>
        <a:lstStyle/>
        <a:p>
          <a:endParaRPr lang="pt-BR"/>
        </a:p>
      </dgm:t>
    </dgm:pt>
    <dgm:pt modelId="{40DD791F-F2E2-4538-8E0F-583A24FA2C86}" type="sibTrans" cxnId="{16CA237C-82EC-4C44-8949-37D5DB5242C7}">
      <dgm:prSet/>
      <dgm:spPr/>
      <dgm:t>
        <a:bodyPr/>
        <a:lstStyle/>
        <a:p>
          <a:endParaRPr lang="pt-BR"/>
        </a:p>
      </dgm:t>
    </dgm:pt>
    <dgm:pt modelId="{841B41D0-1463-4C4E-9318-D76BA9130850}">
      <dgm:prSet phldrT="[Texto]"/>
      <dgm:spPr/>
      <dgm:t>
        <a:bodyPr/>
        <a:lstStyle/>
        <a:p>
          <a:r>
            <a:rPr lang="pt-BR" dirty="0"/>
            <a:t>Organização</a:t>
          </a:r>
        </a:p>
      </dgm:t>
    </dgm:pt>
    <dgm:pt modelId="{8B3C356B-627D-4C53-9F9C-E2BFBA6D939D}" type="parTrans" cxnId="{828C8A85-4DC2-4432-922A-5404285BB463}">
      <dgm:prSet/>
      <dgm:spPr/>
      <dgm:t>
        <a:bodyPr/>
        <a:lstStyle/>
        <a:p>
          <a:endParaRPr lang="pt-BR"/>
        </a:p>
      </dgm:t>
    </dgm:pt>
    <dgm:pt modelId="{39AEBC0E-EFCB-43C0-BFD9-529060227794}" type="sibTrans" cxnId="{828C8A85-4DC2-4432-922A-5404285BB463}">
      <dgm:prSet/>
      <dgm:spPr/>
      <dgm:t>
        <a:bodyPr/>
        <a:lstStyle/>
        <a:p>
          <a:endParaRPr lang="pt-BR"/>
        </a:p>
      </dgm:t>
    </dgm:pt>
    <dgm:pt modelId="{2858D77D-E54D-423D-859B-A6010C59774D}" type="pres">
      <dgm:prSet presAssocID="{D08B7733-8EBC-4081-9A77-5BC1135384F3}" presName="matrix" presStyleCnt="0">
        <dgm:presLayoutVars>
          <dgm:chMax val="1"/>
          <dgm:dir/>
          <dgm:resizeHandles val="exact"/>
        </dgm:presLayoutVars>
      </dgm:prSet>
      <dgm:spPr/>
    </dgm:pt>
    <dgm:pt modelId="{39F171CB-A76A-4209-A204-9D13C5BD3364}" type="pres">
      <dgm:prSet presAssocID="{D08B7733-8EBC-4081-9A77-5BC1135384F3}" presName="diamond" presStyleLbl="bgShp" presStyleIdx="0" presStyleCnt="1"/>
      <dgm:spPr/>
    </dgm:pt>
    <dgm:pt modelId="{B9D102EC-0892-491A-A352-B22F3EB43B5E}" type="pres">
      <dgm:prSet presAssocID="{D08B7733-8EBC-4081-9A77-5BC1135384F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99362DF-027A-4977-8D5A-397535525767}" type="pres">
      <dgm:prSet presAssocID="{D08B7733-8EBC-4081-9A77-5BC1135384F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AAA8019-13D3-4B80-89B0-82A447F46BBA}" type="pres">
      <dgm:prSet presAssocID="{D08B7733-8EBC-4081-9A77-5BC1135384F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CB40C55-43EB-457F-84E5-CAB004A66F14}" type="pres">
      <dgm:prSet presAssocID="{D08B7733-8EBC-4081-9A77-5BC1135384F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9AB7212-0CC2-4545-BD48-5B416D8B24EC}" type="presOf" srcId="{2606BEDA-5372-4339-884B-FA2D1A14D025}" destId="{4AAA8019-13D3-4B80-89B0-82A447F46BBA}" srcOrd="0" destOrd="0" presId="urn:microsoft.com/office/officeart/2005/8/layout/matrix3"/>
    <dgm:cxn modelId="{8B029A13-BBE3-4D40-B139-FEEF25F83C8B}" type="presOf" srcId="{841B41D0-1463-4C4E-9318-D76BA9130850}" destId="{4CB40C55-43EB-457F-84E5-CAB004A66F14}" srcOrd="0" destOrd="0" presId="urn:microsoft.com/office/officeart/2005/8/layout/matrix3"/>
    <dgm:cxn modelId="{1ACDF462-8B24-4908-8D3F-D79E97FCC7B0}" srcId="{D08B7733-8EBC-4081-9A77-5BC1135384F3}" destId="{74331EF9-B25F-407F-96DC-3B794B1FF147}" srcOrd="0" destOrd="0" parTransId="{8E61DCC8-1E2E-44C9-AC60-BCF5D2D12925}" sibTransId="{E1F51A6B-A94D-40D2-A99F-ACD814CBA54D}"/>
    <dgm:cxn modelId="{D955F063-7985-4EDC-8C24-6DFB1DCB47A6}" type="presOf" srcId="{74331EF9-B25F-407F-96DC-3B794B1FF147}" destId="{B9D102EC-0892-491A-A352-B22F3EB43B5E}" srcOrd="0" destOrd="0" presId="urn:microsoft.com/office/officeart/2005/8/layout/matrix3"/>
    <dgm:cxn modelId="{16CA237C-82EC-4C44-8949-37D5DB5242C7}" srcId="{D08B7733-8EBC-4081-9A77-5BC1135384F3}" destId="{2606BEDA-5372-4339-884B-FA2D1A14D025}" srcOrd="2" destOrd="0" parTransId="{3D852AF0-BC41-4932-99C5-2C85AF152CCF}" sibTransId="{40DD791F-F2E2-4538-8E0F-583A24FA2C86}"/>
    <dgm:cxn modelId="{828C8A85-4DC2-4432-922A-5404285BB463}" srcId="{D08B7733-8EBC-4081-9A77-5BC1135384F3}" destId="{841B41D0-1463-4C4E-9318-D76BA9130850}" srcOrd="3" destOrd="0" parTransId="{8B3C356B-627D-4C53-9F9C-E2BFBA6D939D}" sibTransId="{39AEBC0E-EFCB-43C0-BFD9-529060227794}"/>
    <dgm:cxn modelId="{4E37C0AF-60CF-489C-8940-B1C543C55BAA}" type="presOf" srcId="{C5646231-14AA-4E9C-A88F-D0D69FC8AD0A}" destId="{399362DF-027A-4977-8D5A-397535525767}" srcOrd="0" destOrd="0" presId="urn:microsoft.com/office/officeart/2005/8/layout/matrix3"/>
    <dgm:cxn modelId="{D4B16FB1-EAEE-4ACC-B82D-535AF84D5DE7}" type="presOf" srcId="{D08B7733-8EBC-4081-9A77-5BC1135384F3}" destId="{2858D77D-E54D-423D-859B-A6010C59774D}" srcOrd="0" destOrd="0" presId="urn:microsoft.com/office/officeart/2005/8/layout/matrix3"/>
    <dgm:cxn modelId="{7C8EDCBC-1EB0-4081-B3F9-D52913037514}" srcId="{D08B7733-8EBC-4081-9A77-5BC1135384F3}" destId="{C5646231-14AA-4E9C-A88F-D0D69FC8AD0A}" srcOrd="1" destOrd="0" parTransId="{C597014A-06FA-4EF6-BD8E-11CBC8F9484B}" sibTransId="{97C11BC4-A7BB-4792-956F-B5D08E3DED97}"/>
    <dgm:cxn modelId="{32B92CEA-D202-4D44-B8BA-D3D7030EF904}" type="presParOf" srcId="{2858D77D-E54D-423D-859B-A6010C59774D}" destId="{39F171CB-A76A-4209-A204-9D13C5BD3364}" srcOrd="0" destOrd="0" presId="urn:microsoft.com/office/officeart/2005/8/layout/matrix3"/>
    <dgm:cxn modelId="{90CE4631-6E90-44EE-AA0D-B83819748BCF}" type="presParOf" srcId="{2858D77D-E54D-423D-859B-A6010C59774D}" destId="{B9D102EC-0892-491A-A352-B22F3EB43B5E}" srcOrd="1" destOrd="0" presId="urn:microsoft.com/office/officeart/2005/8/layout/matrix3"/>
    <dgm:cxn modelId="{0FB02BEC-3728-413C-9739-7E51B091864D}" type="presParOf" srcId="{2858D77D-E54D-423D-859B-A6010C59774D}" destId="{399362DF-027A-4977-8D5A-397535525767}" srcOrd="2" destOrd="0" presId="urn:microsoft.com/office/officeart/2005/8/layout/matrix3"/>
    <dgm:cxn modelId="{837E3FC0-BCA4-442D-AF06-AB0A69DF1BBB}" type="presParOf" srcId="{2858D77D-E54D-423D-859B-A6010C59774D}" destId="{4AAA8019-13D3-4B80-89B0-82A447F46BBA}" srcOrd="3" destOrd="0" presId="urn:microsoft.com/office/officeart/2005/8/layout/matrix3"/>
    <dgm:cxn modelId="{C8B70EBB-FA26-4173-A537-108C8C0E03EC}" type="presParOf" srcId="{2858D77D-E54D-423D-859B-A6010C59774D}" destId="{4CB40C55-43EB-457F-84E5-CAB004A66F1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1C607A-FF6B-4346-BB41-A580F0F8B1AB}">
      <dsp:nvSpPr>
        <dsp:cNvPr id="0" name=""/>
        <dsp:cNvSpPr/>
      </dsp:nvSpPr>
      <dsp:spPr>
        <a:xfrm>
          <a:off x="0" y="2828663"/>
          <a:ext cx="3334421" cy="1333768"/>
        </a:xfrm>
        <a:prstGeom prst="chevron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900" kern="1200" dirty="0"/>
            <a:t>Entrada</a:t>
          </a:r>
        </a:p>
      </dsp:txBody>
      <dsp:txXfrm>
        <a:off x="666884" y="2828663"/>
        <a:ext cx="2000653" cy="1333768"/>
      </dsp:txXfrm>
    </dsp:sp>
    <dsp:sp modelId="{8479CF79-F862-44D6-9488-677FF958630B}">
      <dsp:nvSpPr>
        <dsp:cNvPr id="0" name=""/>
        <dsp:cNvSpPr/>
      </dsp:nvSpPr>
      <dsp:spPr>
        <a:xfrm>
          <a:off x="3022432" y="2839573"/>
          <a:ext cx="3334421" cy="1333768"/>
        </a:xfrm>
        <a:prstGeom prst="chevron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900" kern="1200" dirty="0"/>
            <a:t>Processo</a:t>
          </a:r>
        </a:p>
      </dsp:txBody>
      <dsp:txXfrm>
        <a:off x="3689316" y="2839573"/>
        <a:ext cx="2000653" cy="1333768"/>
      </dsp:txXfrm>
    </dsp:sp>
    <dsp:sp modelId="{6C609A50-9090-4DDE-9BA1-9F2EA757E0A8}">
      <dsp:nvSpPr>
        <dsp:cNvPr id="0" name=""/>
        <dsp:cNvSpPr/>
      </dsp:nvSpPr>
      <dsp:spPr>
        <a:xfrm>
          <a:off x="6007431" y="2822368"/>
          <a:ext cx="3334421" cy="1333768"/>
        </a:xfrm>
        <a:prstGeom prst="chevron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900" kern="1200" dirty="0"/>
            <a:t>Saída</a:t>
          </a:r>
        </a:p>
      </dsp:txBody>
      <dsp:txXfrm>
        <a:off x="6674315" y="2822368"/>
        <a:ext cx="2000653" cy="13337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F171CB-A76A-4209-A204-9D13C5BD3364}">
      <dsp:nvSpPr>
        <dsp:cNvPr id="0" name=""/>
        <dsp:cNvSpPr/>
      </dsp:nvSpPr>
      <dsp:spPr>
        <a:xfrm>
          <a:off x="161778" y="0"/>
          <a:ext cx="2658793" cy="265879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102EC-0892-491A-A352-B22F3EB43B5E}">
      <dsp:nvSpPr>
        <dsp:cNvPr id="0" name=""/>
        <dsp:cNvSpPr/>
      </dsp:nvSpPr>
      <dsp:spPr>
        <a:xfrm>
          <a:off x="414363" y="252585"/>
          <a:ext cx="1036929" cy="1036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Processos</a:t>
          </a:r>
        </a:p>
      </dsp:txBody>
      <dsp:txXfrm>
        <a:off x="464982" y="303204"/>
        <a:ext cx="935691" cy="935691"/>
      </dsp:txXfrm>
    </dsp:sp>
    <dsp:sp modelId="{399362DF-027A-4977-8D5A-397535525767}">
      <dsp:nvSpPr>
        <dsp:cNvPr id="0" name=""/>
        <dsp:cNvSpPr/>
      </dsp:nvSpPr>
      <dsp:spPr>
        <a:xfrm>
          <a:off x="1531056" y="252585"/>
          <a:ext cx="1036929" cy="1036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Pessoas</a:t>
          </a:r>
        </a:p>
      </dsp:txBody>
      <dsp:txXfrm>
        <a:off x="1581675" y="303204"/>
        <a:ext cx="935691" cy="935691"/>
      </dsp:txXfrm>
    </dsp:sp>
    <dsp:sp modelId="{4AAA8019-13D3-4B80-89B0-82A447F46BBA}">
      <dsp:nvSpPr>
        <dsp:cNvPr id="0" name=""/>
        <dsp:cNvSpPr/>
      </dsp:nvSpPr>
      <dsp:spPr>
        <a:xfrm>
          <a:off x="414363" y="1369278"/>
          <a:ext cx="1036929" cy="1036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Tecnologia</a:t>
          </a:r>
        </a:p>
      </dsp:txBody>
      <dsp:txXfrm>
        <a:off x="464982" y="1419897"/>
        <a:ext cx="935691" cy="935691"/>
      </dsp:txXfrm>
    </dsp:sp>
    <dsp:sp modelId="{4CB40C55-43EB-457F-84E5-CAB004A66F14}">
      <dsp:nvSpPr>
        <dsp:cNvPr id="0" name=""/>
        <dsp:cNvSpPr/>
      </dsp:nvSpPr>
      <dsp:spPr>
        <a:xfrm>
          <a:off x="1531056" y="1369278"/>
          <a:ext cx="1036929" cy="1036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Organização</a:t>
          </a:r>
        </a:p>
      </dsp:txBody>
      <dsp:txXfrm>
        <a:off x="1581675" y="1419897"/>
        <a:ext cx="935691" cy="9356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5A8D8-F891-1179-4ABA-A7A331875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482258-4A7E-BB73-88F4-3FE217E22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31C289-B031-C153-48F4-A0494FDE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CCAE-01B6-B246-82B3-2CB3517FBC1F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666FD8-7B65-C1E8-C479-04A32331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C452D7-45CC-40C3-0BA8-F2EF65A6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BC80-D40B-F149-93B6-D2FD1EFD43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92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A3AFF-2928-FCBE-8007-D13702EE4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D3C02C-B60D-3CF9-07F7-02E9016DC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25E7EC-D959-3124-AAEF-524E9FF4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CCAE-01B6-B246-82B3-2CB3517FBC1F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4ED79F-117F-3048-BD73-4720FCEC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3C2DB5-002F-A24B-8A20-377806E0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BC80-D40B-F149-93B6-D2FD1EFD43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23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47D620-45EB-A330-F46B-C5AF8303B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E81F54-EAA4-C1AD-5BC1-62F016D32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EA2228-BAE4-5847-7CBC-22E637B1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CCAE-01B6-B246-82B3-2CB3517FBC1F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039B47-C09D-2B33-94DC-5E13F01E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8436B2-20FC-5378-0BAD-791D99C7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BC80-D40B-F149-93B6-D2FD1EFD43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91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92EE2-713D-D660-CE50-3D9184D3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CFEFD8-B1AB-8D8A-8EE2-23DB2F224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A8824A-C11A-E1CD-8754-63B4C1EA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CCAE-01B6-B246-82B3-2CB3517FBC1F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AB9A42-3319-D769-B4A3-491F4135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6AC5E8-933A-4361-D3A3-16D9E525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BC80-D40B-F149-93B6-D2FD1EFD43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0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28DD9-CC25-7CE7-8992-7845CEFF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0238D0-335B-2139-456A-640316503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306B4B-D8EB-1FAF-086A-6CF2F955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CCAE-01B6-B246-82B3-2CB3517FBC1F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17C9D7-24DA-6549-4402-7E72B12F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0D14A9-092E-D277-5A74-4CA56452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BC80-D40B-F149-93B6-D2FD1EFD43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75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FE12B-8D9C-3C3B-CBE9-BD6F940B7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409AD9-CB97-B83F-7630-FC1B6E0BF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46F636-A835-A3C6-8847-CBED9BFC7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D47464-A273-A865-FF1A-672265F0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CCAE-01B6-B246-82B3-2CB3517FBC1F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0C1C89-4DE8-AC5F-603B-9E7805EC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6302F1-9B8A-CCB0-CB1D-D49E99426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BC80-D40B-F149-93B6-D2FD1EFD43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94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603AB-E761-5137-A9D7-A9FCD4F1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43B3E5-6BFB-3B89-39F6-7B797AB38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B45A49-66D6-5E82-06EC-1AAB58014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7EF47AE-73CD-3B77-B93F-7B5D750A6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05368B-A7D2-7EF5-4066-89D9071D2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B123CCA-67AD-86BD-E8F9-084CF497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CCAE-01B6-B246-82B3-2CB3517FBC1F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2D69D5-B601-7B62-9822-52889614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EDDB24B-0D57-7FB0-8777-4BFF902E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BC80-D40B-F149-93B6-D2FD1EFD43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05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39A85-BB2E-00CD-3CCE-1517CDA7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82FF1F0-CDA9-DB71-FD7B-78ECCEF7C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CCAE-01B6-B246-82B3-2CB3517FBC1F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697E40-C590-01A4-9D0F-D7A7C3D1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A5B3CA-663D-0FA3-2E9D-24512D45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BC80-D40B-F149-93B6-D2FD1EFD43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26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DA3906-314B-C335-9836-1DD2716E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CCAE-01B6-B246-82B3-2CB3517FBC1F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A6FB410-9F5D-2B94-0413-BDED3A86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AA74F5-218B-DA8A-0424-A9FFFEB9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BC80-D40B-F149-93B6-D2FD1EFD43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365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3672E-EE9F-B845-ED7A-88AD9451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567846-3371-2A1C-D77B-6D8F4DAEA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BC5A3C-50CC-3403-B5AA-42A1B4FE6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B9309F-D26B-2CC9-F6A6-FAA764D6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CCAE-01B6-B246-82B3-2CB3517FBC1F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BDB092-8E47-A0D8-EE3D-24562AF0D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0D4C15-1237-BCD8-E871-ED8C084C4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BC80-D40B-F149-93B6-D2FD1EFD43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64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60C20-8C64-C5DF-88FB-EAEE3888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6EEB19A-A8C1-1CB0-7332-A208EA4F6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8B1D8F-3D4C-13D0-EAC1-DFF802A8D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5B77CB-8D46-4F77-D1B3-9FEE6B16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CCAE-01B6-B246-82B3-2CB3517FBC1F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F529DB-3063-08A4-4C0C-4845B315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9ECA8E-66A7-7176-165F-C77B4EAE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BC80-D40B-F149-93B6-D2FD1EFD43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46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B6CCEF-F3A5-20E9-3D37-7AD673E10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2491C2-040D-157C-2338-96E439B0E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4C5EB8-7864-59FF-C5BF-90A173724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9CCAE-01B6-B246-82B3-2CB3517FBC1F}" type="datetimeFigureOut">
              <a:rPr lang="pt-BR" smtClean="0"/>
              <a:t>12/03/2023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32961C-0154-0CBF-5746-ACE43AF58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540090-D965-B484-33A6-EC4C2E560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7BC80-D40B-F149-93B6-D2FD1EFD43B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08DE94-3FA5-A01B-DABC-7ACEC8E07D6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8988" y="0"/>
            <a:ext cx="4826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317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PÚBLICO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14FD200-20C7-1900-2C1E-9382C2057AA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68988" y="6705600"/>
            <a:ext cx="4826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317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PÚBLICO</a:t>
            </a:r>
          </a:p>
        </p:txBody>
      </p:sp>
    </p:spTree>
    <p:extLst>
      <p:ext uri="{BB962C8B-B14F-4D97-AF65-F5344CB8AC3E}">
        <p14:creationId xmlns:p14="http://schemas.microsoft.com/office/powerpoint/2010/main" val="419554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19C18-CFDA-3EF7-0BEE-6CBB936D64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Helvetica" pitchFamily="2" charset="0"/>
              </a:rPr>
              <a:t>Análise e Projeto de Sistemas </a:t>
            </a:r>
            <a:r>
              <a:rPr lang="pt-BR" dirty="0" err="1">
                <a:effectLst/>
                <a:latin typeface="Helvetica" pitchFamily="2" charset="0"/>
              </a:rPr>
              <a:t>I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FC53D2-2545-6FE5-50B6-CB7EEA10C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493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79D72-531A-4BE0-AA2A-474495D8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62CF82-F7DE-C4BA-B893-FDCED7FC4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b="0" i="0" u="none" strike="noStrike" baseline="0" dirty="0">
                <a:latin typeface="Arial" panose="020B0604020202020204" pitchFamily="34" charset="0"/>
              </a:rPr>
              <a:t>Uma empresa tem </a:t>
            </a:r>
            <a:r>
              <a:rPr lang="pt-BR" b="0" i="0" u="sng" strike="noStrike" baseline="0" dirty="0">
                <a:latin typeface="Arial" panose="020B0604020202020204" pitchFamily="34" charset="0"/>
              </a:rPr>
              <a:t>macroprocessos</a:t>
            </a:r>
            <a:r>
              <a:rPr lang="pt-BR" b="0" i="0" u="none" strike="noStrike" baseline="0" dirty="0">
                <a:latin typeface="Arial" panose="020B0604020202020204" pitchFamily="34" charset="0"/>
              </a:rPr>
              <a:t> que são divididos em subprocessos, que são divididos em atividades e, por fim, tarefas. </a:t>
            </a:r>
          </a:p>
          <a:p>
            <a:r>
              <a:rPr lang="pt-BR" b="0" i="0" u="none" strike="noStrike" baseline="0" dirty="0">
                <a:latin typeface="Arial" panose="020B0604020202020204" pitchFamily="34" charset="0"/>
              </a:rPr>
              <a:t>Essa divisão ajuda a minimizar o tempo de cada processo ou, também, para focar em problemas específicos de cada área (HARRINGTON, 1991). </a:t>
            </a:r>
          </a:p>
          <a:p>
            <a:r>
              <a:rPr lang="pt-BR" b="0" i="0" u="none" strike="noStrike" baseline="0" dirty="0">
                <a:latin typeface="Arial" panose="020B0604020202020204" pitchFamily="34" charset="0"/>
              </a:rPr>
              <a:t>Davenport (1994) explica que os processos precisam de gestores claramente definidos e que sejam responsáveis pelo projeto e pela execução. A estrutura funcional da empresa precisa ser desestabilizada dando espaço para uma visão horizontal do negócio, começando pelos insumos dos produtos e terminando com o produto final.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0924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9E4F7-99CC-913F-E895-372FA5F19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 de processos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7AB679-6CFA-167E-E228-5E9F954D6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Para identificar os processos é preciso, primeiramente, entender o que a empresa faz, para que, assim, consiga se identificar as atividades-chave que operam a organização (BARBARÁ, 2012). </a:t>
            </a:r>
          </a:p>
          <a:p>
            <a:r>
              <a:rPr lang="pt-BR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0570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0C54D-1E3A-334E-8E27-6E8E61ECE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 de processos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7C7734-44D3-5492-E47F-BA51CC479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pt-BR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fundamental entender como os processos da empresa estão organizados e estruturados para uma melhor compreensão da situação atual da empresa. </a:t>
            </a:r>
          </a:p>
          <a:p>
            <a:r>
              <a:rPr lang="pt-BR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Essa fase de entendimento da condição real da empresa levanta algumas informações, de acordo com </a:t>
            </a:r>
            <a:r>
              <a:rPr lang="pt-BR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Sordi</a:t>
            </a:r>
            <a:r>
              <a:rPr lang="pt-BR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(2012, p. 277), como:</a:t>
            </a:r>
          </a:p>
        </p:txBody>
      </p:sp>
    </p:spTree>
    <p:extLst>
      <p:ext uri="{BB962C8B-B14F-4D97-AF65-F5344CB8AC3E}">
        <p14:creationId xmlns:p14="http://schemas.microsoft.com/office/powerpoint/2010/main" val="299765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DBAF7-BB6C-B352-2749-3FF2A4DD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 de processos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E1F2E5-016E-BE8F-44CC-32DAF4ECB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fluxo de atividades; </a:t>
            </a:r>
          </a:p>
          <a:p>
            <a:r>
              <a:rPr lang="pt-BR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regras de negócio; </a:t>
            </a:r>
          </a:p>
          <a:p>
            <a:r>
              <a:rPr lang="pt-BR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indicadores de desempenho; </a:t>
            </a:r>
          </a:p>
          <a:p>
            <a:r>
              <a:rPr lang="pt-BR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estrutura organizacional; </a:t>
            </a:r>
          </a:p>
          <a:p>
            <a:r>
              <a:rPr lang="pt-BR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problemas e oportunidades; </a:t>
            </a:r>
          </a:p>
          <a:p>
            <a:r>
              <a:rPr lang="pt-BR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insumos (ou inputs); </a:t>
            </a:r>
          </a:p>
          <a:p>
            <a:r>
              <a:rPr lang="pt-BR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produtos gerados; </a:t>
            </a:r>
          </a:p>
          <a:p>
            <a:r>
              <a:rPr lang="pt-BR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tecnologias usadas; </a:t>
            </a:r>
          </a:p>
          <a:p>
            <a:r>
              <a:rPr lang="pt-BR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 recursos humanos abrangidos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922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88CF4-B0A8-1682-C5A6-DE7E5AC0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171E95-0A2B-02AA-0CF1-A3FB77225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 importância de se conhecer os processos atuais da empresa para que toda a equipe de gerenciamento dos processos tenha uma visão ampla dos acontecimentos e, a partir disto, consiga propor melhorias, no caso de Análise e Projetos de Sistemas esse conhecimento é fundamental, sem ele você poderá receber informações erradas.</a:t>
            </a:r>
          </a:p>
          <a:p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“Como diria o grande Aristóteles, às vezes a educação tem raízes amargas, mas os seus frutos são doces”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7332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0A159-DF42-42AC-D34C-DCDE9CF5A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Processos de negócio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0A0319-F875-580B-7506-D0A7C83CD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atividades rotineiras que visam transformar entradas de fornecedores em saídas para atender às necessidades dos clientes.</a:t>
            </a:r>
          </a:p>
          <a:p>
            <a:r>
              <a:rPr lang="pt-BR" dirty="0"/>
              <a:t>Uma empresa é composta por vários processos </a:t>
            </a:r>
          </a:p>
          <a:p>
            <a:r>
              <a:rPr lang="pt-BR" dirty="0"/>
              <a:t>Os processos são executados por pessoas, trabalhando em equipes (departamentos, diretorias...)</a:t>
            </a:r>
          </a:p>
          <a:p>
            <a:r>
              <a:rPr lang="pt-BR" dirty="0"/>
              <a:t>Todos os dias produzimos saídas parecidas em um processo</a:t>
            </a:r>
          </a:p>
        </p:txBody>
      </p:sp>
    </p:spTree>
    <p:extLst>
      <p:ext uri="{BB962C8B-B14F-4D97-AF65-F5344CB8AC3E}">
        <p14:creationId xmlns:p14="http://schemas.microsoft.com/office/powerpoint/2010/main" val="317363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284F2-1043-74EB-F65B-676360963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Processos de negócio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3EDB5F0-9625-152A-353E-5B001C767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167" y="2250955"/>
            <a:ext cx="8394279" cy="392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64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57370-C2DC-3F79-24C8-473126A5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processos no tempo...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2BD478D-F507-9BDD-AA6C-72E2BE726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429" y="2023352"/>
            <a:ext cx="11356348" cy="4469523"/>
          </a:xfrm>
        </p:spPr>
      </p:pic>
    </p:spTree>
    <p:extLst>
      <p:ext uri="{BB962C8B-B14F-4D97-AF65-F5344CB8AC3E}">
        <p14:creationId xmlns:p14="http://schemas.microsoft.com/office/powerpoint/2010/main" val="741609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A58C0-3642-92F6-274F-8863AC61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era dos Artesãos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6E2A23-B1BE-C3C5-D8A5-BE59BF6C9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9232" cy="4351338"/>
          </a:xfrm>
        </p:spPr>
        <p:txBody>
          <a:bodyPr/>
          <a:lstStyle/>
          <a:p>
            <a:r>
              <a:rPr lang="pt-BR" dirty="0"/>
              <a:t>O artesão controla todo o processo de produção dentro do escopo de seu ofício</a:t>
            </a:r>
          </a:p>
          <a:p>
            <a:r>
              <a:rPr lang="pt-BR" dirty="0"/>
              <a:t>Cada peça produzida é única</a:t>
            </a:r>
          </a:p>
          <a:p>
            <a:r>
              <a:rPr lang="pt-BR" dirty="0"/>
              <a:t>O processo é passado adiante de mestre para aprendiz</a:t>
            </a:r>
          </a:p>
          <a:p>
            <a:r>
              <a:rPr lang="pt-BR" dirty="0"/>
              <a:t>Não existe padrões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F3B0AE-7DD5-3D5B-2428-7A874C4E6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776" y="1825625"/>
            <a:ext cx="5498487" cy="414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18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A5AA0-F6B8-2EA8-A88B-5DECF053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 era das fabricas e o Taylorismo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865FE5-A422-BEA9-B662-7595BB3F5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4663" cy="4667250"/>
          </a:xfrm>
        </p:spPr>
        <p:txBody>
          <a:bodyPr/>
          <a:lstStyle/>
          <a:p>
            <a:r>
              <a:rPr lang="pt-BR" dirty="0"/>
              <a:t>Aparecimento de grandes fábricas</a:t>
            </a:r>
          </a:p>
          <a:p>
            <a:r>
              <a:rPr lang="pt-BR" dirty="0"/>
              <a:t>Especialização do trabalho</a:t>
            </a:r>
          </a:p>
          <a:p>
            <a:r>
              <a:rPr lang="pt-BR" dirty="0"/>
              <a:t>Surgimento dos padrões e dos gerentes</a:t>
            </a:r>
          </a:p>
          <a:p>
            <a:r>
              <a:rPr lang="pt-BR" dirty="0" err="1"/>
              <a:t>Taylot</a:t>
            </a:r>
            <a:r>
              <a:rPr lang="pt-BR" dirty="0"/>
              <a:t>: administração científica</a:t>
            </a:r>
          </a:p>
          <a:p>
            <a:r>
              <a:rPr lang="pt-BR" dirty="0"/>
              <a:t>Qualidade: produto bom e produto ruim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2E6E3D-DD45-3F2F-14F2-50ACC0ED3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880971"/>
            <a:ext cx="4824663" cy="416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6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CFF7B-FFE6-D996-415C-70E32429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  <a:latin typeface="Helvetica" pitchFamily="2" charset="0"/>
              </a:rPr>
              <a:t>Modelos de Processos de Negócio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D46FEB-80C2-256F-022F-111DDFAC6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effectLst/>
                <a:latin typeface="Helvetica" pitchFamily="2" charset="0"/>
              </a:rPr>
              <a:t>Mapeamento de processos via Business </a:t>
            </a:r>
            <a:r>
              <a:rPr lang="pt-BR" dirty="0" err="1">
                <a:effectLst/>
                <a:latin typeface="Helvetica" pitchFamily="2" charset="0"/>
              </a:rPr>
              <a:t>Process</a:t>
            </a:r>
            <a:r>
              <a:rPr lang="pt-BR" dirty="0">
                <a:effectLst/>
                <a:latin typeface="Helvetica" pitchFamily="2" charset="0"/>
              </a:rPr>
              <a:t> </a:t>
            </a:r>
            <a:r>
              <a:rPr lang="pt-BR" dirty="0" err="1">
                <a:effectLst/>
                <a:latin typeface="Helvetica" pitchFamily="2" charset="0"/>
              </a:rPr>
              <a:t>Modeling</a:t>
            </a:r>
            <a:r>
              <a:rPr lang="pt-BR" dirty="0">
                <a:effectLst/>
                <a:latin typeface="Helvetica" pitchFamily="2" charset="0"/>
              </a:rPr>
              <a:t> </a:t>
            </a:r>
            <a:r>
              <a:rPr lang="pt-BR" dirty="0" err="1">
                <a:effectLst/>
                <a:latin typeface="Helvetica" pitchFamily="2" charset="0"/>
              </a:rPr>
              <a:t>Notation</a:t>
            </a:r>
            <a:r>
              <a:rPr lang="pt-BR" dirty="0">
                <a:effectLst/>
                <a:latin typeface="Helvetica" pitchFamily="2" charset="0"/>
              </a:rPr>
              <a:t> - BPMN e Software </a:t>
            </a:r>
            <a:r>
              <a:rPr lang="pt-BR" dirty="0" err="1">
                <a:effectLst/>
                <a:latin typeface="Helvetica" pitchFamily="2" charset="0"/>
              </a:rPr>
              <a:t>Bizagi</a:t>
            </a:r>
            <a:endParaRPr lang="pt-BR" dirty="0">
              <a:effectLst/>
              <a:latin typeface="Helvetica" pitchFamily="2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4728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23F4E-B28D-2199-08D7-8A36F6D77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Fordismo – até 1930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EDD5A7-478D-C287-2D32-72CDA434A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7168" cy="4667250"/>
          </a:xfrm>
        </p:spPr>
        <p:txBody>
          <a:bodyPr/>
          <a:lstStyle/>
          <a:p>
            <a:r>
              <a:rPr lang="pt-BR" dirty="0"/>
              <a:t>Criação da linha de montagem</a:t>
            </a:r>
          </a:p>
          <a:p>
            <a:r>
              <a:rPr lang="pt-BR" dirty="0"/>
              <a:t>Padronização extrema</a:t>
            </a:r>
          </a:p>
          <a:p>
            <a:r>
              <a:rPr lang="pt-BR" dirty="0"/>
              <a:t>Início da mentalidade de qualidade do produto</a:t>
            </a:r>
          </a:p>
          <a:p>
            <a:r>
              <a:rPr lang="pt-BR" dirty="0"/>
              <a:t>Popularização da melhoria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19A3002-88EB-9E7D-EF34-3FD4A769C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412" y="1890498"/>
            <a:ext cx="5723958" cy="418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61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68014-A101-7BE2-91E2-07F8C854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sofisticação da melhoria 1930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EA3AB9-24EA-34F3-78F3-46E7316A3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87779" cy="4667250"/>
          </a:xfrm>
        </p:spPr>
        <p:txBody>
          <a:bodyPr/>
          <a:lstStyle/>
          <a:p>
            <a:r>
              <a:rPr lang="pt-BR" dirty="0"/>
              <a:t>Inicio do uso da estatística em melhoria de processos</a:t>
            </a:r>
          </a:p>
          <a:p>
            <a:r>
              <a:rPr lang="pt-BR" dirty="0"/>
              <a:t>Criação de algumas das ferramentas básicas usada atualmente</a:t>
            </a:r>
          </a:p>
          <a:p>
            <a:r>
              <a:rPr lang="pt-BR" dirty="0"/>
              <a:t>Busca por previsibilidade da resposta dos processos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73B0A03-941E-3A3C-0BA5-F6DE30442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890497"/>
            <a:ext cx="5012987" cy="469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00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880E0-31BD-0A31-AB85-9122E4A5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reconstrução do Japão e o avanço da qualidade 1945 / 1980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F85B38-DC70-3650-26EF-A6E319B0B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9232" cy="4667250"/>
          </a:xfrm>
        </p:spPr>
        <p:txBody>
          <a:bodyPr/>
          <a:lstStyle/>
          <a:p>
            <a:r>
              <a:rPr lang="pt-BR" dirty="0"/>
              <a:t>Popularização da qualidade</a:t>
            </a:r>
          </a:p>
          <a:p>
            <a:r>
              <a:rPr lang="pt-BR" dirty="0"/>
              <a:t>Aplicação da estatística</a:t>
            </a:r>
          </a:p>
          <a:p>
            <a:r>
              <a:rPr lang="pt-BR" dirty="0"/>
              <a:t>Popularização da melhoria como vantagem estratégica</a:t>
            </a:r>
          </a:p>
          <a:p>
            <a:r>
              <a:rPr lang="pt-BR" dirty="0"/>
              <a:t>Desenvolvimento do Sistema Toyota de Produção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459E91D-67A0-1E5C-5E80-656BC8889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907" y="1909550"/>
            <a:ext cx="5437080" cy="419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64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0101C-4956-BF2F-DE7E-82904468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i="0" u="none" strike="noStrike" baseline="0" dirty="0">
                <a:solidFill>
                  <a:srgbClr val="565656"/>
                </a:solidFill>
                <a:latin typeface="Lato" panose="020B0604020202020204" pitchFamily="34" charset="0"/>
              </a:rPr>
              <a:t>ISO, Seis Sigma, Lean, WCM e Modelo de Melhoria </a:t>
            </a:r>
            <a:br>
              <a:rPr lang="pt-BR" sz="3200" b="1" i="0" u="none" strike="noStrike" baseline="0" dirty="0">
                <a:solidFill>
                  <a:srgbClr val="565656"/>
                </a:solidFill>
                <a:latin typeface="Lato" panose="020B0604020202020204" pitchFamily="34" charset="0"/>
              </a:rPr>
            </a:br>
            <a:r>
              <a:rPr lang="pt-BR" sz="3200" b="1" i="0" u="none" strike="noStrike" baseline="0" dirty="0">
                <a:solidFill>
                  <a:srgbClr val="EE4036"/>
                </a:solidFill>
                <a:latin typeface="Lato" panose="020B0604020202020204" pitchFamily="34" charset="0"/>
              </a:rPr>
              <a:t>A era moderna (desde 1980)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115463-3F23-3527-C607-AD8B9ED2E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pt-BR" dirty="0"/>
              <a:t>Da manufatura para o resto da organização (qualidade toma outra proporção)</a:t>
            </a:r>
          </a:p>
          <a:p>
            <a:r>
              <a:rPr lang="pt-BR" dirty="0"/>
              <a:t>A estatística também se populariza</a:t>
            </a:r>
          </a:p>
          <a:p>
            <a:r>
              <a:rPr lang="pt-BR" dirty="0"/>
              <a:t>A parte humana é consolidada e disseminada</a:t>
            </a:r>
          </a:p>
          <a:p>
            <a:r>
              <a:rPr lang="pt-BR" dirty="0"/>
              <a:t>Criam-se metodologias</a:t>
            </a:r>
          </a:p>
          <a:p>
            <a:r>
              <a:rPr lang="pt-BR" dirty="0"/>
              <a:t>Automação de processos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20C8F3C-0360-E88A-0E13-2BFBF9159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522" y="1890498"/>
            <a:ext cx="4804278" cy="443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42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27E00-0266-5B57-EAEC-7B1EB6EE9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visão sistema e as empresas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5DF9652-38BA-BC3C-FCDE-12C66A3C9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13" y="1966708"/>
            <a:ext cx="10130087" cy="400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57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87DAB-5B55-A106-8F18-97607A52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Visões sobre um processo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9176A6-E8FC-88AC-0754-FF49C91D3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01" y="1690688"/>
            <a:ext cx="10072045" cy="428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19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C98F8-0A84-758E-FD6D-7A1DF08D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processo?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8183D-CDB5-FE14-2E53-9E0FFE9B8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453"/>
            <a:ext cx="10515600" cy="4861510"/>
          </a:xfrm>
        </p:spPr>
        <p:txBody>
          <a:bodyPr>
            <a:normAutofit/>
          </a:bodyPr>
          <a:lstStyle/>
          <a:p>
            <a:pPr algn="l"/>
            <a:r>
              <a:rPr lang="pt-BR" b="0" i="0" u="none" strike="noStrike" baseline="0" dirty="0">
                <a:latin typeface="Constantia" panose="02030602050306030303" pitchFamily="18" charset="0"/>
              </a:rPr>
              <a:t>Um processo é um grupo de atividades realizadas numa sequência lógica com o objetivo de produzir um bem ou um serviço que tem valor para um grupo específico de clientes. (Hammer e </a:t>
            </a:r>
            <a:r>
              <a:rPr lang="pt-BR" b="0" i="0" u="none" strike="noStrike" baseline="0" dirty="0" err="1">
                <a:latin typeface="Constantia" panose="02030602050306030303" pitchFamily="18" charset="0"/>
              </a:rPr>
              <a:t>Champy</a:t>
            </a:r>
            <a:r>
              <a:rPr lang="pt-BR" b="0" i="0" u="none" strike="noStrike" baseline="0" dirty="0">
                <a:latin typeface="Constantia" panose="02030602050306030303" pitchFamily="18" charset="0"/>
              </a:rPr>
              <a:t>, 1994)</a:t>
            </a:r>
          </a:p>
          <a:p>
            <a:pPr algn="l"/>
            <a:endParaRPr lang="pt-BR" dirty="0"/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DBE1C1B7-CAD7-3AC4-34EE-23CAB6DFA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2556274"/>
              </p:ext>
            </p:extLst>
          </p:nvPr>
        </p:nvGraphicFramePr>
        <p:xfrm>
          <a:off x="604252" y="878918"/>
          <a:ext cx="9341853" cy="5734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8816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1CB04-2068-693B-DA1E-CCD3858B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da organização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12F6425-3231-7EFE-C52C-64AAB7312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140" y="2087365"/>
            <a:ext cx="9610927" cy="4819725"/>
          </a:xfrm>
        </p:spPr>
      </p:pic>
    </p:spTree>
    <p:extLst>
      <p:ext uri="{BB962C8B-B14F-4D97-AF65-F5344CB8AC3E}">
        <p14:creationId xmlns:p14="http://schemas.microsoft.com/office/powerpoint/2010/main" val="394049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B1F84-DB24-65BD-045E-3EF44CE1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710341E-BED1-43CE-30C8-56D1BDE80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16" y="1657101"/>
            <a:ext cx="10515599" cy="483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89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108DE-71EA-9A0B-08F1-73A56E26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CEAF62-2A48-4C14-29ED-DBC168031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Davenport (1994, p. 161) cita que é importante explorar os processos já existentes dentro da organização, pois facilita a comunicação entre todos e um entendimento comum do que já existe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578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B80CB-7627-14CB-10A7-CD4605DC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  <a:latin typeface="Helvetica" pitchFamily="2" charset="0"/>
              </a:rPr>
              <a:t>Mapeamento de processos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31A0B5-7377-28A1-5F22-7801E6E11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Geralmente, nossos clientes querem um novo sistema porque ainda não existe um sistema ou porque o atual não atende as necessidades atuais.</a:t>
            </a:r>
          </a:p>
          <a:p>
            <a:r>
              <a:rPr lang="pt-BR" dirty="0"/>
              <a:t>Em ambos os casos, os documentos de requisitos nos informam sobre o problema que o sistema deve resolver.</a:t>
            </a:r>
          </a:p>
          <a:p>
            <a:r>
              <a:rPr lang="pt-BR" dirty="0"/>
              <a:t>PROJETO, é o processo criativo de transformar o problema em uma solução: a descrição de uma solução também é chamada de projeto. </a:t>
            </a:r>
          </a:p>
          <a:p>
            <a:r>
              <a:rPr lang="pt-BR" dirty="0"/>
              <a:t>Para visualizar como os requisitos diferem do projeto. Considere um exemplo de uma casa nova.</a:t>
            </a:r>
          </a:p>
        </p:txBody>
      </p:sp>
    </p:spTree>
    <p:extLst>
      <p:ext uri="{BB962C8B-B14F-4D97-AF65-F5344CB8AC3E}">
        <p14:creationId xmlns:p14="http://schemas.microsoft.com/office/powerpoint/2010/main" val="2979433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11FCE-D5D8-1684-238C-EDA48908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 dos processos para a organização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9B5355-DB18-5540-2F2F-C8B0136EE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Os processos ajudam a implementar a estratégia nas operações do negócio.</a:t>
            </a:r>
          </a:p>
          <a:p>
            <a:r>
              <a:rPr lang="pt-BR" dirty="0"/>
              <a:t>A visão, missão e valores da empresa serão colocados em pratica através de processos</a:t>
            </a:r>
          </a:p>
          <a:p>
            <a:r>
              <a:rPr lang="pt-BR" dirty="0"/>
              <a:t>Processos são ativos de grande valor para a organização. Empresas criam diferenciais competitivos através de seus processos.</a:t>
            </a:r>
          </a:p>
          <a:p>
            <a:r>
              <a:rPr lang="pt-BR" dirty="0"/>
              <a:t>Os processos refletem como a empresa funciona. São os processos que produzem o serviço ou produto que será entregue ao cliente.</a:t>
            </a:r>
          </a:p>
          <a:p>
            <a:r>
              <a:rPr lang="pt-BR" dirty="0"/>
              <a:t>Os processos são responsáveis pela criação de valor na perspectiva do cliente.</a:t>
            </a:r>
          </a:p>
        </p:txBody>
      </p:sp>
    </p:spTree>
    <p:extLst>
      <p:ext uri="{BB962C8B-B14F-4D97-AF65-F5344CB8AC3E}">
        <p14:creationId xmlns:p14="http://schemas.microsoft.com/office/powerpoint/2010/main" val="4100447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AD315-F89B-13FD-5DF1-ABA8174C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Processos são a ponte entre TI e Negócio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1C2C43C-4D5D-F4E9-AC62-E0AFC8E08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9336" y="3788691"/>
            <a:ext cx="3814464" cy="2573614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531971C-DD1A-8F9A-1A2B-253352531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358" y="2988479"/>
            <a:ext cx="2722288" cy="160042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F15C8EB-231C-2AF9-DC21-C1ECC026C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78" y="1690688"/>
            <a:ext cx="3409563" cy="224295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92BEFC6-70EE-D9E6-D571-D035812B0777}"/>
              </a:ext>
            </a:extLst>
          </p:cNvPr>
          <p:cNvSpPr txBox="1"/>
          <p:nvPr/>
        </p:nvSpPr>
        <p:spPr>
          <a:xfrm>
            <a:off x="124018" y="4138291"/>
            <a:ext cx="4347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Pessoas do lado do negócio precisam entender como os sistemas funcionam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9626C03-7D7E-28D0-6A30-3EB7369DC64B}"/>
              </a:ext>
            </a:extLst>
          </p:cNvPr>
          <p:cNvSpPr txBox="1"/>
          <p:nvPr/>
        </p:nvSpPr>
        <p:spPr>
          <a:xfrm>
            <a:off x="7539336" y="1582599"/>
            <a:ext cx="3692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Pessoas e TI tem que entender como o negócio funcionam para projetar sistemas que atendam a necessidade do processo de negócio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2D9168B-BC9D-508F-221C-BC41AA18D824}"/>
              </a:ext>
            </a:extLst>
          </p:cNvPr>
          <p:cNvSpPr txBox="1"/>
          <p:nvPr/>
        </p:nvSpPr>
        <p:spPr>
          <a:xfrm>
            <a:off x="4017799" y="5075498"/>
            <a:ext cx="3409564" cy="1223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processo é ponte entre os dois lados, o seu entendimento colabora no desenvolvimento do sistema que se </a:t>
            </a:r>
            <a:r>
              <a:rPr lang="pt-BR" dirty="0" err="1"/>
              <a:t>expera</a:t>
            </a:r>
            <a:endParaRPr lang="pt-BR" dirty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98242B4-CEC3-8167-4EFF-3C4833CABDD9}"/>
              </a:ext>
            </a:extLst>
          </p:cNvPr>
          <p:cNvCxnSpPr/>
          <p:nvPr/>
        </p:nvCxnSpPr>
        <p:spPr>
          <a:xfrm>
            <a:off x="4017799" y="1380565"/>
            <a:ext cx="0" cy="530710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3132B2D-1023-2812-DFC9-FF68F7D0AC38}"/>
              </a:ext>
            </a:extLst>
          </p:cNvPr>
          <p:cNvCxnSpPr/>
          <p:nvPr/>
        </p:nvCxnSpPr>
        <p:spPr>
          <a:xfrm>
            <a:off x="7427363" y="1484738"/>
            <a:ext cx="0" cy="5307106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039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A276B-DDE0-BD0B-83D3-BAC0DE639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Mapeamento e modelagem de processos?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3E92BE-904C-6F02-648B-A30CF0BC1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Mapeamento de Processo é uma ferramenta gerencial e  de comunicação que tem a finalidade de ajudar a melhorar os processos existentes ou de implantar uma estrutura voltada para processos.</a:t>
            </a:r>
          </a:p>
          <a:p>
            <a:r>
              <a:rPr lang="pt-BR" dirty="0"/>
              <a:t>O mapeamento também auxilia a empresa a enxergar claramente os pontos fortes, pontos fracos, além de ser uma excelente forma de melhorar o entendimento sobre os processos e aumentar a performance do negócio.</a:t>
            </a:r>
          </a:p>
        </p:txBody>
      </p:sp>
    </p:spTree>
    <p:extLst>
      <p:ext uri="{BB962C8B-B14F-4D97-AF65-F5344CB8AC3E}">
        <p14:creationId xmlns:p14="http://schemas.microsoft.com/office/powerpoint/2010/main" val="3401320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02125-A0B0-ECFD-5B44-1F7A2FA0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Fracos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2A75DB-23D6-2ABB-3592-6896DA497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Complexidade da operação</a:t>
            </a:r>
          </a:p>
          <a:p>
            <a:r>
              <a:rPr lang="pt-BR" dirty="0"/>
              <a:t>Reduzir custos</a:t>
            </a:r>
          </a:p>
          <a:p>
            <a:r>
              <a:rPr lang="pt-BR" dirty="0"/>
              <a:t>Gargalos</a:t>
            </a:r>
          </a:p>
          <a:p>
            <a:r>
              <a:rPr lang="pt-BR" dirty="0"/>
              <a:t>Falhas de integração</a:t>
            </a:r>
          </a:p>
          <a:p>
            <a:r>
              <a:rPr lang="pt-BR" dirty="0"/>
              <a:t>Atividades redundantes</a:t>
            </a:r>
          </a:p>
          <a:p>
            <a:r>
              <a:rPr lang="pt-BR" dirty="0"/>
              <a:t>Excesso de documentação e aprovação</a:t>
            </a:r>
          </a:p>
          <a:p>
            <a:r>
              <a:rPr lang="pt-BR" dirty="0"/>
              <a:t>Informações duplicadas</a:t>
            </a:r>
          </a:p>
          <a:p>
            <a:r>
              <a:rPr lang="pt-BR" dirty="0"/>
              <a:t>Relatórios duplicados</a:t>
            </a:r>
          </a:p>
        </p:txBody>
      </p:sp>
    </p:spTree>
    <p:extLst>
      <p:ext uri="{BB962C8B-B14F-4D97-AF65-F5344CB8AC3E}">
        <p14:creationId xmlns:p14="http://schemas.microsoft.com/office/powerpoint/2010/main" val="1980361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87DAB-5B55-A106-8F18-97607A52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Visões sobre um processo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9176A6-E8FC-88AC-0754-FF49C91D3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01" y="1690688"/>
            <a:ext cx="10072045" cy="428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84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F0F02-A022-0EDA-CA87-3C617101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e técnicas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6508EA-33AE-F2EE-4664-D64E65C66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b="1" i="0" u="none" strike="noStrike" baseline="0" dirty="0">
                <a:solidFill>
                  <a:srgbClr val="000000"/>
                </a:solidFill>
                <a:latin typeface="Constantia-Bold"/>
              </a:rPr>
              <a:t>Objetivo do Mapeamento de Processos:</a:t>
            </a:r>
          </a:p>
          <a:p>
            <a:pPr marL="0" indent="0" algn="l">
              <a:buNone/>
            </a:pPr>
            <a:r>
              <a:rPr lang="pt-BR" b="0" i="0" u="none" strike="noStrike" baseline="0" dirty="0">
                <a:solidFill>
                  <a:srgbClr val="0F6FC7"/>
                </a:solidFill>
                <a:latin typeface="Wingdings2"/>
              </a:rPr>
              <a:t> </a:t>
            </a:r>
            <a:r>
              <a:rPr lang="pt-BR" b="0" i="0" u="none" strike="noStrike" baseline="0" dirty="0">
                <a:solidFill>
                  <a:srgbClr val="000000"/>
                </a:solidFill>
                <a:latin typeface="Constantia" panose="02030602050306030303" pitchFamily="18" charset="0"/>
              </a:rPr>
              <a:t>É buscar um melhor entendimento dos processos de negócios existentes e dos futuros para melhorar o nível de satisfação do cliente e aumentar desempenho do negócio.</a:t>
            </a:r>
          </a:p>
        </p:txBody>
      </p:sp>
    </p:spTree>
    <p:extLst>
      <p:ext uri="{BB962C8B-B14F-4D97-AF65-F5344CB8AC3E}">
        <p14:creationId xmlns:p14="http://schemas.microsoft.com/office/powerpoint/2010/main" val="29570181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5548F-CB74-1D74-785C-6AF94D14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e técnicas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8AD8E1-A11A-AFBE-A066-EEF2A4B45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b="1" i="0" u="none" strike="noStrike" baseline="0" dirty="0">
                <a:solidFill>
                  <a:srgbClr val="000000"/>
                </a:solidFill>
                <a:latin typeface="Constantia-Bold"/>
              </a:rPr>
              <a:t>Técnicas de Mapeamento de Processos:</a:t>
            </a:r>
          </a:p>
          <a:p>
            <a:pPr algn="l"/>
            <a:r>
              <a:rPr lang="pt-BR" b="0" i="0" u="none" strike="noStrike" baseline="0" dirty="0">
                <a:solidFill>
                  <a:srgbClr val="000000"/>
                </a:solidFill>
                <a:latin typeface="Constantia" panose="02030602050306030303" pitchFamily="18" charset="0"/>
              </a:rPr>
              <a:t>Entrevistas, questionários, reuniões e workshops;</a:t>
            </a:r>
          </a:p>
          <a:p>
            <a:pPr algn="l"/>
            <a:r>
              <a:rPr lang="pt-BR" b="0" i="0" u="none" strike="noStrike" baseline="0" dirty="0">
                <a:solidFill>
                  <a:srgbClr val="000000"/>
                </a:solidFill>
                <a:latin typeface="Constantia" panose="02030602050306030303" pitchFamily="18" charset="0"/>
              </a:rPr>
              <a:t>Observação de campo;</a:t>
            </a:r>
          </a:p>
          <a:p>
            <a:pPr algn="l"/>
            <a:r>
              <a:rPr lang="pt-BR" b="0" i="0" u="none" strike="noStrike" baseline="0" dirty="0">
                <a:solidFill>
                  <a:srgbClr val="000000"/>
                </a:solidFill>
                <a:latin typeface="Constantia" panose="02030602050306030303" pitchFamily="18" charset="0"/>
              </a:rPr>
              <a:t>Análise da documentação existente;</a:t>
            </a:r>
          </a:p>
          <a:p>
            <a:pPr algn="l"/>
            <a:r>
              <a:rPr lang="pt-BR" b="0" i="0" u="none" strike="noStrike" baseline="0" dirty="0">
                <a:solidFill>
                  <a:srgbClr val="000000"/>
                </a:solidFill>
                <a:latin typeface="Constantia" panose="02030602050306030303" pitchFamily="18" charset="0"/>
              </a:rPr>
              <a:t>Análise de sistemas legados</a:t>
            </a:r>
          </a:p>
          <a:p>
            <a:pPr algn="l"/>
            <a:r>
              <a:rPr lang="pt-BR" b="0" i="0" u="none" strike="noStrike" baseline="0" dirty="0">
                <a:solidFill>
                  <a:srgbClr val="000000"/>
                </a:solidFill>
                <a:latin typeface="Constantia" panose="02030602050306030303" pitchFamily="18" charset="0"/>
              </a:rPr>
              <a:t>Coleta de evidências.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95317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AD1FC-F510-5F9F-EBA5-65F27E96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10 passos para Mapear e modelar um processo: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51AA44-7FEA-4B48-D5B6-4FA147B1B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onstantia" panose="02030602050306030303" pitchFamily="18" charset="0"/>
              </a:rPr>
              <a:t>Identificar os objetivos do processo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onstantia" panose="02030602050306030303" pitchFamily="18" charset="0"/>
              </a:rPr>
              <a:t>Identificar as saídas do processo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onstantia" panose="02030602050306030303" pitchFamily="18" charset="0"/>
              </a:rPr>
              <a:t>Identificar os clientes do processo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onstantia" panose="02030602050306030303" pitchFamily="18" charset="0"/>
              </a:rPr>
              <a:t>Identificar as entradas e componentes do processo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onstantia" panose="02030602050306030303" pitchFamily="18" charset="0"/>
              </a:rPr>
              <a:t>Identificar os fornecedores do processo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onstantia" panose="02030602050306030303" pitchFamily="18" charset="0"/>
              </a:rPr>
              <a:t>Determinar os limites do processo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onstantia" panose="02030602050306030303" pitchFamily="18" charset="0"/>
              </a:rPr>
              <a:t>Documentar o processo atual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onstantia" panose="02030602050306030303" pitchFamily="18" charset="0"/>
              </a:rPr>
              <a:t>Identificar melhorias necessárias ao processo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onstantia" panose="02030602050306030303" pitchFamily="18" charset="0"/>
              </a:rPr>
              <a:t>Consenso sobre melhorias a serem aplicadas ao processo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onstantia" panose="02030602050306030303" pitchFamily="18" charset="0"/>
              </a:rPr>
              <a:t>Documentar o processo revisado.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79687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57E75-5105-1567-150C-45A5E111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BPM – O que é?</a:t>
            </a:r>
            <a:br>
              <a:rPr lang="pt-BR" dirty="0"/>
            </a:br>
            <a:r>
              <a:rPr lang="pt-BR" dirty="0"/>
              <a:t>(Business </a:t>
            </a:r>
            <a:r>
              <a:rPr lang="pt-BR" dirty="0" err="1"/>
              <a:t>Process</a:t>
            </a:r>
            <a:r>
              <a:rPr lang="pt-BR" dirty="0"/>
              <a:t> Management)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BE365B-1776-FE5B-1E3E-10FF1FFDF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47006" cy="435133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Gerenciamento de processos de negócio ou BPM, é uma abordagem disciplinada para identificar, desenhar, monitorar, controlar e melhorar processos de negócio para alcançar resultados pretendidos, consistentes e alinhados com as metas estratégicas de uma organização.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abordagem do BPM surgiu na década de 90.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26" name="Picture 2" descr="As 6 Fases do Ciclo de Vida BPM – Passo a passo completo em ...">
            <a:extLst>
              <a:ext uri="{FF2B5EF4-FFF2-40B4-BE49-F238E27FC236}">
                <a16:creationId xmlns:a16="http://schemas.microsoft.com/office/drawing/2014/main" id="{6E24571B-0066-AA09-45DC-5C7DD0015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206" y="707373"/>
            <a:ext cx="5784722" cy="615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1973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1E763-A83E-204D-348C-BCC4C753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elementos do BPM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A2AC6B-FD27-EA5E-0909-89458DB6B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4823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O BPM é uma disciplina de gestão que considera:</a:t>
            </a:r>
          </a:p>
          <a:p>
            <a:pPr lvl="1"/>
            <a:r>
              <a:rPr lang="pt-BR" dirty="0"/>
              <a:t>As pessoas e forma como elas se relacionam (trabalham juntas)</a:t>
            </a:r>
          </a:p>
          <a:p>
            <a:pPr lvl="1"/>
            <a:r>
              <a:rPr lang="pt-BR" dirty="0"/>
              <a:t>A descoberta, análise, </a:t>
            </a:r>
            <a:r>
              <a:rPr lang="pt-BR" dirty="0" err="1"/>
              <a:t>re-desenho</a:t>
            </a:r>
            <a:r>
              <a:rPr lang="pt-BR" dirty="0"/>
              <a:t> e implantação de processos de negócio</a:t>
            </a:r>
          </a:p>
          <a:p>
            <a:pPr lvl="1"/>
            <a:r>
              <a:rPr lang="pt-BR" dirty="0"/>
              <a:t>O cumprimento de objetivos que os processos devem sustentar (ligação entre os processos e estratégia)</a:t>
            </a:r>
          </a:p>
          <a:p>
            <a:pPr lvl="1"/>
            <a:r>
              <a:rPr lang="pt-BR" dirty="0"/>
              <a:t>O gerenciamento dos processo de ponto a ponta</a:t>
            </a:r>
          </a:p>
          <a:p>
            <a:pPr lvl="1"/>
            <a:r>
              <a:rPr lang="pt-BR" dirty="0"/>
              <a:t>Mudanças na organização, para suportar o gerenciamento de processos sugerindo novos papéis e responsabilidades</a:t>
            </a:r>
          </a:p>
          <a:p>
            <a:pPr lvl="1"/>
            <a:r>
              <a:rPr lang="pt-BR" dirty="0"/>
              <a:t>Tecnologias habilitadoras como</a:t>
            </a:r>
          </a:p>
          <a:p>
            <a:pPr lvl="2"/>
            <a:r>
              <a:rPr lang="pt-BR" dirty="0"/>
              <a:t>BPMS ou </a:t>
            </a:r>
            <a:r>
              <a:rPr lang="pt-BR" dirty="0" err="1"/>
              <a:t>Suite</a:t>
            </a:r>
            <a:r>
              <a:rPr lang="pt-BR" dirty="0"/>
              <a:t> BPM</a:t>
            </a:r>
          </a:p>
          <a:p>
            <a:pPr lvl="2"/>
            <a:r>
              <a:rPr lang="pt-BR" dirty="0"/>
              <a:t>Ferramentas para modelagem</a:t>
            </a:r>
          </a:p>
          <a:p>
            <a:pPr lvl="1"/>
            <a:endParaRPr lang="pt-BR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823EE38A-8048-7478-D336-2318CB5451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4516465"/>
              </p:ext>
            </p:extLst>
          </p:nvPr>
        </p:nvGraphicFramePr>
        <p:xfrm>
          <a:off x="8510955" y="4044461"/>
          <a:ext cx="2982350" cy="2658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4C0C2DE7-9A55-D7FC-ACE9-6E01208F8EFA}"/>
              </a:ext>
            </a:extLst>
          </p:cNvPr>
          <p:cNvSpPr txBox="1"/>
          <p:nvPr/>
        </p:nvSpPr>
        <p:spPr>
          <a:xfrm>
            <a:off x="838200" y="5613009"/>
            <a:ext cx="7897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BPM combina Processos, </a:t>
            </a:r>
            <a:r>
              <a:rPr lang="pt-BR" dirty="0" err="1"/>
              <a:t>pessoas,Tecnologia</a:t>
            </a:r>
            <a:r>
              <a:rPr lang="pt-BR" dirty="0"/>
              <a:t> e organização para criar uma visão única e integrada de negócio.</a:t>
            </a:r>
          </a:p>
        </p:txBody>
      </p:sp>
    </p:spTree>
    <p:extLst>
      <p:ext uri="{BB962C8B-B14F-4D97-AF65-F5344CB8AC3E}">
        <p14:creationId xmlns:p14="http://schemas.microsoft.com/office/powerpoint/2010/main" val="247941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93D8F-B5D9-487A-EB29-85C0CB123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  <a:latin typeface="Helvetica" pitchFamily="2" charset="0"/>
              </a:rPr>
              <a:t>Mapeamento de processos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D5395B-C03F-ED4B-7D77-E2E004B6E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Todos os projetos resolvem o problema, e pode ser que não exista uma projeto melhor que o outro, a escolha será do cliente e dependera da sua preferencia quanto as características de uma casa.</a:t>
            </a:r>
          </a:p>
          <a:p>
            <a:r>
              <a:rPr lang="pt-BR" dirty="0"/>
              <a:t>O projeto de software pode ser visto da mesma maneira. Utilizamos a especificação dos requisitos para definição do </a:t>
            </a:r>
            <a:r>
              <a:rPr lang="pt-BR" b="1" u="sng" dirty="0"/>
              <a:t>problema. </a:t>
            </a:r>
            <a:endParaRPr lang="pt-BR" dirty="0"/>
          </a:p>
          <a:p>
            <a:r>
              <a:rPr lang="pt-BR" dirty="0"/>
              <a:t>Depois, declaramos que determinada solução é adequada a uma problema, se ela satisfazer a todos os requisitos da especificação. Em muitos casos o numero de soluções possíveis é ilimitado.</a:t>
            </a:r>
          </a:p>
        </p:txBody>
      </p:sp>
    </p:spTree>
    <p:extLst>
      <p:ext uri="{BB962C8B-B14F-4D97-AF65-F5344CB8AC3E}">
        <p14:creationId xmlns:p14="http://schemas.microsoft.com/office/powerpoint/2010/main" val="24770458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29963-C6C6-1F54-AB0B-0083DB51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Razões para adotar o BPM</a:t>
            </a:r>
          </a:p>
        </p:txBody>
      </p:sp>
      <p:pic>
        <p:nvPicPr>
          <p:cNvPr id="2050" name="Picture 2" descr="O que é um processo">
            <a:extLst>
              <a:ext uri="{FF2B5EF4-FFF2-40B4-BE49-F238E27FC236}">
                <a16:creationId xmlns:a16="http://schemas.microsoft.com/office/drawing/2014/main" id="{A78ED4FC-FC5E-7045-CF88-1F4D1A69D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690688"/>
            <a:ext cx="885825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4594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2A69E-4120-49CB-750E-C37B720E4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BPMN – 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659624-1A82-2A76-5940-DADB9CE31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b="0" i="0" u="none" strike="noStrike" baseline="0" dirty="0">
                <a:solidFill>
                  <a:srgbClr val="000000"/>
                </a:solidFill>
                <a:latin typeface="Constantia" panose="02030602050306030303" pitchFamily="18" charset="0"/>
              </a:rPr>
              <a:t>Business </a:t>
            </a:r>
            <a:r>
              <a:rPr lang="pt-BR" b="0" i="0" u="none" strike="noStrike" baseline="0" dirty="0" err="1">
                <a:solidFill>
                  <a:srgbClr val="000000"/>
                </a:solidFill>
                <a:latin typeface="Constantia" panose="02030602050306030303" pitchFamily="18" charset="0"/>
              </a:rPr>
              <a:t>Process</a:t>
            </a:r>
            <a:r>
              <a:rPr lang="pt-BR" b="0" i="0" u="none" strike="noStrike" baseline="0" dirty="0">
                <a:solidFill>
                  <a:srgbClr val="000000"/>
                </a:solidFill>
                <a:latin typeface="Constantia" panose="02030602050306030303" pitchFamily="18" charset="0"/>
              </a:rPr>
              <a:t> </a:t>
            </a:r>
            <a:r>
              <a:rPr lang="pt-BR" b="0" i="0" u="none" strike="noStrike" baseline="0" dirty="0" err="1">
                <a:solidFill>
                  <a:srgbClr val="000000"/>
                </a:solidFill>
                <a:latin typeface="Constantia" panose="02030602050306030303" pitchFamily="18" charset="0"/>
              </a:rPr>
              <a:t>Modeling</a:t>
            </a:r>
            <a:r>
              <a:rPr lang="pt-BR" b="0" i="0" u="none" strike="noStrike" baseline="0" dirty="0">
                <a:solidFill>
                  <a:srgbClr val="000000"/>
                </a:solidFill>
                <a:latin typeface="Constantia" panose="02030602050306030303" pitchFamily="18" charset="0"/>
              </a:rPr>
              <a:t> </a:t>
            </a:r>
            <a:r>
              <a:rPr lang="pt-BR" b="0" i="0" u="none" strike="noStrike" baseline="0" dirty="0" err="1">
                <a:solidFill>
                  <a:srgbClr val="000000"/>
                </a:solidFill>
                <a:latin typeface="Constantia" panose="02030602050306030303" pitchFamily="18" charset="0"/>
              </a:rPr>
              <a:t>Notation</a:t>
            </a:r>
            <a:endParaRPr lang="pt-BR" b="0" i="0" u="none" strike="noStrike" baseline="0" dirty="0">
              <a:solidFill>
                <a:srgbClr val="000000"/>
              </a:solidFill>
              <a:latin typeface="Constantia" panose="02030602050306030303" pitchFamily="18" charset="0"/>
            </a:endParaRPr>
          </a:p>
          <a:p>
            <a:pPr algn="l"/>
            <a:r>
              <a:rPr lang="pt-BR" b="0" i="0" u="none" strike="noStrike" baseline="0" dirty="0">
                <a:solidFill>
                  <a:srgbClr val="000000"/>
                </a:solidFill>
                <a:latin typeface="Constantia" panose="02030602050306030303" pitchFamily="18" charset="0"/>
              </a:rPr>
              <a:t>É uma notação gráfica para expressar os processos de negócio em forma de diagrama de processo de</a:t>
            </a:r>
          </a:p>
          <a:p>
            <a:pPr marL="0" indent="0" algn="l">
              <a:buNone/>
            </a:pPr>
            <a:r>
              <a:rPr lang="pt-BR" b="0" i="0" u="none" strike="noStrike" baseline="0" dirty="0">
                <a:solidFill>
                  <a:srgbClr val="000000"/>
                </a:solidFill>
                <a:latin typeface="Constantia" panose="02030602050306030303" pitchFamily="18" charset="0"/>
              </a:rPr>
              <a:t>negócio.</a:t>
            </a:r>
          </a:p>
          <a:p>
            <a:pPr algn="l"/>
            <a:r>
              <a:rPr lang="pt-BR" b="0" i="0" u="none" strike="noStrike" baseline="0" dirty="0">
                <a:solidFill>
                  <a:srgbClr val="000000"/>
                </a:solidFill>
                <a:latin typeface="Constantia" panose="02030602050306030303" pitchFamily="18" charset="0"/>
              </a:rPr>
              <a:t>O objetivo do BPMN é dar suporte ao gerenciamento de processo de negócio, tanto para os usuários técnicos quanto para os usuários de negócio, fornecendo uma notação intuitiva para os usuários, tornando-os capazes de representarem semânticas de processos complexos.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3847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0557A-F6CB-7B0D-C148-FFACFB3B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modelar com BPMN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6B9448-B508-25C3-5171-95CAD5706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b="0" i="0" u="none" strike="noStrike" baseline="0" dirty="0">
                <a:solidFill>
                  <a:srgbClr val="000000"/>
                </a:solidFill>
                <a:latin typeface="Constantia" panose="02030602050306030303" pitchFamily="18" charset="0"/>
              </a:rPr>
              <a:t>BPMN é um padrão internacional de modelador de processos aceito pela comunidade</a:t>
            </a:r>
          </a:p>
          <a:p>
            <a:pPr algn="l"/>
            <a:r>
              <a:rPr lang="pt-BR" b="0" i="0" u="none" strike="noStrike" baseline="0" dirty="0">
                <a:solidFill>
                  <a:srgbClr val="000000"/>
                </a:solidFill>
                <a:latin typeface="Constantia" panose="02030602050306030303" pitchFamily="18" charset="0"/>
              </a:rPr>
              <a:t>BPMN é independente de qualquer metodologia de modelador de processos</a:t>
            </a:r>
          </a:p>
          <a:p>
            <a:pPr algn="l"/>
            <a:r>
              <a:rPr lang="pt-BR" b="0" i="0" u="none" strike="noStrike" baseline="0" dirty="0">
                <a:solidFill>
                  <a:srgbClr val="000000"/>
                </a:solidFill>
                <a:latin typeface="Constantia" panose="02030602050306030303" pitchFamily="18" charset="0"/>
              </a:rPr>
              <a:t>BPMN cria uma ponte padronizada para diminuir a lacuna entre os processos de negócios e sua implementação</a:t>
            </a:r>
          </a:p>
          <a:p>
            <a:pPr marL="0" indent="0" algn="l">
              <a:buNone/>
            </a:pPr>
            <a:r>
              <a:rPr lang="pt-BR" b="0" i="0" u="none" strike="noStrike" baseline="0" dirty="0">
                <a:solidFill>
                  <a:srgbClr val="000000"/>
                </a:solidFill>
                <a:latin typeface="Constantia" panose="02030602050306030303" pitchFamily="18" charset="0"/>
              </a:rPr>
              <a:t>BPMN permite modelar o processo de uma maneira unificada e padronizada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92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E272A-E916-61CB-0F2E-91FA8896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o </a:t>
            </a:r>
            <a:r>
              <a:rPr lang="pt-BR" dirty="0" err="1"/>
              <a:t>BizAgi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27DFF9-7C1C-AD25-A72F-1A03D5501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b="0" i="0" u="none" strike="noStrike" baseline="0" dirty="0">
                <a:latin typeface="Constantia" panose="02030602050306030303" pitchFamily="18" charset="0"/>
              </a:rPr>
              <a:t>“</a:t>
            </a:r>
            <a:r>
              <a:rPr lang="pt-BR" b="0" i="0" u="none" strike="noStrike" baseline="0" dirty="0" err="1">
                <a:latin typeface="Constantia" panose="02030602050306030303" pitchFamily="18" charset="0"/>
              </a:rPr>
              <a:t>BizAgi</a:t>
            </a:r>
            <a:r>
              <a:rPr lang="pt-BR" b="0" i="0" u="none" strike="noStrike" baseline="0" dirty="0">
                <a:latin typeface="Constantia" panose="02030602050306030303" pitchFamily="18" charset="0"/>
              </a:rPr>
              <a:t> é um software BPM (Business </a:t>
            </a:r>
            <a:r>
              <a:rPr lang="pt-BR" b="0" i="0" u="none" strike="noStrike" baseline="0" dirty="0" err="1">
                <a:latin typeface="Constantia" panose="02030602050306030303" pitchFamily="18" charset="0"/>
              </a:rPr>
              <a:t>Process</a:t>
            </a:r>
            <a:r>
              <a:rPr lang="pt-BR" b="0" i="0" u="none" strike="noStrike" baseline="0" dirty="0">
                <a:latin typeface="Constantia" panose="02030602050306030303" pitchFamily="18" charset="0"/>
              </a:rPr>
              <a:t> Management), que permite automatizar os processos de negócio de forma ágil e simples em um ambiente gráfico intuitivo.”</a:t>
            </a:r>
          </a:p>
          <a:p>
            <a:pPr marL="0" indent="0" algn="l">
              <a:buNone/>
            </a:pPr>
            <a:endParaRPr lang="pt-BR" b="0" i="0" u="none" strike="noStrike" baseline="0" dirty="0">
              <a:latin typeface="Constantia" panose="02030602050306030303" pitchFamily="18" charset="0"/>
            </a:endParaRPr>
          </a:p>
          <a:p>
            <a:pPr marL="0" indent="0" algn="l">
              <a:buNone/>
            </a:pPr>
            <a:r>
              <a:rPr lang="pt-BR" b="0" i="0" u="none" strike="noStrike" baseline="0" dirty="0" err="1">
                <a:latin typeface="Constantia" panose="02030602050306030303" pitchFamily="18" charset="0"/>
              </a:rPr>
              <a:t>BizAgi</a:t>
            </a:r>
            <a:r>
              <a:rPr lang="pt-BR" b="0" i="0" u="none" strike="noStrike" baseline="0" dirty="0">
                <a:latin typeface="Constantia" panose="02030602050306030303" pitchFamily="18" charset="0"/>
              </a:rPr>
              <a:t>® foi idealizado para diagramar processos em BPMN, definir regras de negócio, definir interface do usuário, otimização e balanceamento de carga de trabalho, indicadores de desempenho de processos, monitor de atividades e muito mais.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06984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66A7A-932F-AD6D-9B53-1726550C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www.bizagi.com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2CB7AF9-79D6-6D0E-6C1D-12DEE3A40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91" y="1690688"/>
            <a:ext cx="10653409" cy="46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14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375E9-F5E7-0E63-7FCD-ECDC6A4B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Diagramas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39C247-80D3-6EBA-D1A5-F26B25B66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o processo não tem interação com outros processos ele é chamado Privado – Preocupa-se com o ter desse fluxo em si.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4AFB3C-E787-26C4-1017-0817AC37B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10" y="2813538"/>
            <a:ext cx="8479228" cy="346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020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6B481-9CF2-2FF6-8E19-885A0A8A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E42B2F-7DAD-0406-096A-07DF1C519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pt-BR" dirty="0"/>
              <a:t>Representa a interação entre um processo principal e outro processo participante. Em relação ao processo participante, não preocupação om o conteúdo do fluxo em si, mas sim como ele colabora com os fluxos dentro de um sistema.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C0A107-6412-AE4F-F905-5610A8A86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166" y="1690688"/>
            <a:ext cx="5444145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882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8D776-495F-885A-E8A7-0EF19421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Colaborativo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8B0115-4511-9123-660B-CE909D346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55979" cy="4351338"/>
          </a:xfrm>
        </p:spPr>
        <p:txBody>
          <a:bodyPr/>
          <a:lstStyle/>
          <a:p>
            <a:r>
              <a:rPr lang="pt-BR" dirty="0"/>
              <a:t>Descreve a interação entre duas ou mais entidades do negócio, sendo que o conteúdo do fluxo é especificado em todas as entidades.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C5D84D-E21E-4741-FFD8-96AFE25EE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587" y="1031132"/>
            <a:ext cx="5954746" cy="538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481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ED919-6162-F54A-8EF2-AD36A00F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elementos BPMN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186AE7-9BEB-387E-01AA-B73D6B220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Pool: Representa um processo ou entidade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F7711A9-6489-727E-364F-52DCA971B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354" y="2486025"/>
            <a:ext cx="68484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309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9C033-5008-B89D-53E2-59C3725C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Lane (raia)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2CA194-463C-F2FB-A2FD-151DE9145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18005" cy="4351338"/>
          </a:xfrm>
        </p:spPr>
        <p:txBody>
          <a:bodyPr/>
          <a:lstStyle/>
          <a:p>
            <a:r>
              <a:rPr lang="pt-BR" dirty="0"/>
              <a:t>É uma </a:t>
            </a:r>
            <a:r>
              <a:rPr lang="pt-BR" dirty="0" err="1"/>
              <a:t>sub-particpação</a:t>
            </a:r>
            <a:r>
              <a:rPr lang="pt-BR" dirty="0"/>
              <a:t> dentro de um pool. São usadas para organizar categorizar a pool. Cada raia pode ser usada para representar os vários departamentos por onde um processo circula.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DAB992F-F6C8-6A4C-49E8-60031DFF8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197" y="1825625"/>
            <a:ext cx="7509249" cy="483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7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A7780-FB99-39EF-AB24-E6928C51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  <a:latin typeface="Helvetica" pitchFamily="2" charset="0"/>
              </a:rPr>
              <a:t>Mapeamento de processos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D3F817-6D41-43AB-BFF1-12F36C719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cliente poderá escolher uma solução dentre as diversas possibilidades. A natureza da solução pode ser modificada, à medida que a solução é descrita ou implementada.</a:t>
            </a:r>
          </a:p>
          <a:p>
            <a:r>
              <a:rPr lang="pt-BR" dirty="0"/>
              <a:t>A descrição de uma sistema pode ser modificada durante o ciclo de desenvolvimento, na verdade, frequentemente, um cliente, em concordância com  os desenvolvedores, modifica os requisitos bem depois de a análise dos requisitos ter sido concluída. </a:t>
            </a:r>
          </a:p>
        </p:txBody>
      </p:sp>
    </p:spTree>
    <p:extLst>
      <p:ext uri="{BB962C8B-B14F-4D97-AF65-F5344CB8AC3E}">
        <p14:creationId xmlns:p14="http://schemas.microsoft.com/office/powerpoint/2010/main" val="18079032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93CA5-348D-30B6-529D-6CB24708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D0F069-5443-BB74-D6AD-4B69D575A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Fluxo de sequencia indica a ordem em que as atividades serão executadas.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FBAA9D-5CD1-A49B-2CA9-9538FE37D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566" y="3146121"/>
            <a:ext cx="3522629" cy="162040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A43A751-8E1D-0AEA-9672-3C52C8322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934" y="2860950"/>
            <a:ext cx="47625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634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62C5A-7721-A002-AC4F-4E54D41A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28283E-261E-329E-40E3-2BC2808C8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Fluxo de mensagem é usado para mostrar o fluxo de mensagem entre dois participantes, ou seja, duas pools.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1C5E187-317E-CFB0-2577-37BB4C4D4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403" y="2838450"/>
            <a:ext cx="68675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263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26BE5-24AB-0486-E6AB-D4C5239F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5E240A-DED2-AA53-294B-D0998102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Associação é usada para associar informações com objetos de fluxo.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81C0CB-D1F5-2F84-52A8-6B24AC656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072" y="3128557"/>
            <a:ext cx="6674391" cy="335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634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7FCAB-2962-D7AD-C4CA-598B3EC29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FB882F-CC02-0BF5-913F-861743D3B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Atividade: é um termo genérico para o trabalha que a empresa realiza.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2979C0-62FF-AFF7-43AA-CB3C83BCC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461" y="2743201"/>
            <a:ext cx="8249054" cy="351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952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D65F0-4C25-C4D6-FE08-102B5782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AFBDD8-A7E6-E8C1-1994-3D2DBA661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Gateway: Usado para controlar as ramificações e encontros dos fluxos sequenciais.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63DB3D-32D0-0113-49BE-3F37C5A32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838" y="3429000"/>
            <a:ext cx="6653285" cy="288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676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21498-2E97-1BF6-6679-C929EA94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A6F748-B3F9-0608-5133-E94BB4C1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Evento início: É usado para iniciar o processo. Cada processo só pode ter uma único início.</a:t>
            </a:r>
          </a:p>
          <a:p>
            <a:endParaRPr lang="pt-BR" dirty="0"/>
          </a:p>
          <a:p>
            <a:r>
              <a:rPr lang="pt-BR" dirty="0"/>
              <a:t>Evento Intermediário: acontece durante o curso de um processo. Um processo pode ter vários eventos intermediários</a:t>
            </a:r>
          </a:p>
          <a:p>
            <a:endParaRPr lang="pt-BR" dirty="0"/>
          </a:p>
          <a:p>
            <a:r>
              <a:rPr lang="pt-BR" dirty="0"/>
              <a:t>Evento de Fim: Finaliza o fluxo de processo. Uma processo pode ter um ou mais eventos de fim.</a:t>
            </a:r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650BF07-AC1C-2D1E-6848-60668AD67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719" y="2347080"/>
            <a:ext cx="843724" cy="74247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A1C477F-46AB-3F21-096B-A6F6AB5D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677" y="3608938"/>
            <a:ext cx="843724" cy="104605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7EB47B2-A6DA-5AF5-0658-C441965FB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448" y="5144972"/>
            <a:ext cx="843724" cy="104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427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23602-F1A2-497D-CE59-8880E700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F6517-6B0F-A454-1892-CD33A09D55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Anotação – utilizada para fornecer informações adicionais que facilitem a leitura do diagrama por parte do usuário.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288B42-522F-234E-5C10-C8FAE9B4BA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Objetos de dados – podem fornecer informações sobre o que a atividade necessita para ser executada.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8FB873F-6ED7-90DA-65CC-BCEAB5EAD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231" y="3986213"/>
            <a:ext cx="9610926" cy="250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035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1EBCA-4B1A-812B-A067-592B1064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FFE122B-2EED-81A6-CE49-533FE348A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180" y="1690688"/>
            <a:ext cx="10627619" cy="4231810"/>
          </a:xfrm>
        </p:spPr>
      </p:pic>
    </p:spTree>
    <p:extLst>
      <p:ext uri="{BB962C8B-B14F-4D97-AF65-F5344CB8AC3E}">
        <p14:creationId xmlns:p14="http://schemas.microsoft.com/office/powerpoint/2010/main" val="9067252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43BD9-B499-0A1F-EAC5-1615ED16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AB819DF-519B-DE9A-0C55-DBBDC93FA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067" y="1439695"/>
            <a:ext cx="8718353" cy="4509734"/>
          </a:xfrm>
        </p:spPr>
      </p:pic>
    </p:spTree>
    <p:extLst>
      <p:ext uri="{BB962C8B-B14F-4D97-AF65-F5344CB8AC3E}">
        <p14:creationId xmlns:p14="http://schemas.microsoft.com/office/powerpoint/2010/main" val="41176880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18D0E-9508-1310-B9C9-F422533C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tradicional com raias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7A6D7D7-9BD9-3606-DEE6-E0AD4BA1E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954" y="1400783"/>
            <a:ext cx="9241276" cy="4581987"/>
          </a:xfrm>
        </p:spPr>
      </p:pic>
    </p:spTree>
    <p:extLst>
      <p:ext uri="{BB962C8B-B14F-4D97-AF65-F5344CB8AC3E}">
        <p14:creationId xmlns:p14="http://schemas.microsoft.com/office/powerpoint/2010/main" val="1736513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B0775-2002-0D9A-EC73-FA271C40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D4F9A6-4B1B-BFE7-EF13-70658D1EB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 divisão do trabalho, em um exemplo frequente, é descrita por Smith (1998) na fabricação de um único alfinete. Ele descreve este processo dividido em 18 operações e enfatiza uma adequada divisão de trabalho para combiná-las. </a:t>
            </a:r>
          </a:p>
          <a:p>
            <a:r>
              <a:rPr lang="pt-BR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Smith (1998) também evidencia a quantidade de operações e fornecedores necessários para a criação de um único produto. Por conseguinte, Gonçalves (2000, p.7) afirma que uma organização não fabrica um produto sem um processo empresarial.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28845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17074-5C9D-C8ED-7DC3-5A54FBA3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colaboração (utilização de piscinas, artefatos e mensagens)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8DB1FB1-9B9A-32E4-6A40-FAD365DBB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257" y="1704203"/>
            <a:ext cx="9840685" cy="4456159"/>
          </a:xfrm>
        </p:spPr>
      </p:pic>
    </p:spTree>
    <p:extLst>
      <p:ext uri="{BB962C8B-B14F-4D97-AF65-F5344CB8AC3E}">
        <p14:creationId xmlns:p14="http://schemas.microsoft.com/office/powerpoint/2010/main" val="24808499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3C634-5A30-139C-DE64-5B7E5F49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processo de negócio em alto nível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754A08E-6391-ECB9-A35B-A85D4D928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10205293" cy="3665082"/>
          </a:xfrm>
        </p:spPr>
      </p:pic>
    </p:spTree>
    <p:extLst>
      <p:ext uri="{BB962C8B-B14F-4D97-AF65-F5344CB8AC3E}">
        <p14:creationId xmlns:p14="http://schemas.microsoft.com/office/powerpoint/2010/main" val="31255695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032F5-CBE2-4AE2-6FA0-1F320AB37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processo de negócio em alto nível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94D96FC-E964-2381-04F9-5C536FF2C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497" y="1850571"/>
            <a:ext cx="10770325" cy="4441371"/>
          </a:xfrm>
        </p:spPr>
      </p:pic>
    </p:spTree>
    <p:extLst>
      <p:ext uri="{BB962C8B-B14F-4D97-AF65-F5344CB8AC3E}">
        <p14:creationId xmlns:p14="http://schemas.microsoft.com/office/powerpoint/2010/main" val="21095357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0529A-1687-F523-0990-12C3AB30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  <a:latin typeface="Helvetica" pitchFamily="2" charset="0"/>
              </a:rPr>
              <a:t>Engenharia de Requisitos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48D9BF-9E95-A08B-001C-17CC5E167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effectLst/>
                <a:latin typeface="Helvetica" pitchFamily="2" charset="0"/>
              </a:rPr>
              <a:t>Elicitação</a:t>
            </a:r>
            <a:r>
              <a:rPr lang="pt-BR" dirty="0">
                <a:effectLst/>
                <a:latin typeface="Helvetica" pitchFamily="2" charset="0"/>
              </a:rPr>
              <a:t> de requisitos funcionais e não-funcionais, de sistema e de usuário, regras de negócio e histórias de usuário. </a:t>
            </a:r>
          </a:p>
          <a:p>
            <a:endParaRPr lang="pt-BR" dirty="0">
              <a:latin typeface="Helvetica" pitchFamily="2" charset="0"/>
            </a:endParaRPr>
          </a:p>
          <a:p>
            <a:r>
              <a:rPr lang="pt-BR" dirty="0">
                <a:effectLst/>
                <a:latin typeface="Helvetica" pitchFamily="2" charset="0"/>
              </a:rPr>
              <a:t>Aula da Engenharia - </a:t>
            </a:r>
            <a:r>
              <a:rPr lang="pt-BR" dirty="0" err="1">
                <a:effectLst/>
                <a:latin typeface="Helvetica" pitchFamily="2" charset="0"/>
              </a:rPr>
              <a:t>Exercicio</a:t>
            </a:r>
            <a:endParaRPr lang="pt-BR" dirty="0">
              <a:effectLst/>
              <a:latin typeface="Helvetica" pitchFamily="2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9863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B0DD6-C0CF-5DFA-F982-02E10819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9830F6-667A-1369-4595-3EDDCAC22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Harrington (1991) exemplifica que é preciso trinta subprocessos para apenas adquirir o pedido do cliente, passar para a fábrica e distribuir as funções para a fabricação do produto. </a:t>
            </a:r>
          </a:p>
          <a:p>
            <a:r>
              <a:rPr lang="pt-BR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Explicando o conceito de processo, para Davenport (1994, p. 7), é uma estrutura para a realização de uma ação, ou seja, uma ordem determinada de atividades com começo e fim e com inputs e outputs evidentemente definidos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0769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EA40A-EC4A-FE98-CC30-4AE2606A4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2923D5-E734-056B-39ED-5F989E58A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Gonçalves (2000, p. 7) explica que os inputs “podem ser materiais – equipamentos e outros bem tangíveis -, mas também podem ser informações e conhecimento. ”, assim como também assegura que os processos têm:</a:t>
            </a:r>
          </a:p>
          <a:p>
            <a:r>
              <a:rPr lang="pt-BR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o início e o fim bem determinados e que “são atividades coordenadas que envolvem pessoas, procedimentos e tecnologia. ” (GONÇALVES, 2000, p. 8).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298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DDCAD-DAFD-BC13-0625-BF3744C1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Processos Organizacionais e Gerenciais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67E17D-86BF-9F74-7594-8797B7410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Gonçalves (2000) divide os processos em: </a:t>
            </a:r>
          </a:p>
          <a:p>
            <a:r>
              <a:rPr lang="pt-BR" b="1" i="0" u="sng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Os processos de negócio </a:t>
            </a:r>
            <a:r>
              <a:rPr lang="pt-BR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são fundamentais para o funcionamento da empresa, transformam os insumos em produtos finais; já os processos organizacionais dão suporte à empresa como, por exemplo, pagamento de contas, suprimento de material, entre outros; e os </a:t>
            </a:r>
          </a:p>
          <a:p>
            <a:r>
              <a:rPr lang="pt-BR" b="1" i="0" u="sng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processos </a:t>
            </a:r>
            <a:r>
              <a:rPr lang="pt-BR" b="1" i="0" u="sng" strike="noStrike" baseline="0" dirty="0">
                <a:latin typeface="Arial" panose="020B0604020202020204" pitchFamily="34" charset="0"/>
              </a:rPr>
              <a:t>gerenciais </a:t>
            </a:r>
            <a:r>
              <a:rPr lang="pt-BR" b="0" i="0" u="none" strike="noStrike" baseline="0" dirty="0">
                <a:latin typeface="Arial" panose="020B0604020202020204" pitchFamily="34" charset="0"/>
              </a:rPr>
              <a:t>também dão suporte no caso de definição de metas, preços, planejamento e outros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42402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2407</Words>
  <Application>Microsoft Office PowerPoint</Application>
  <PresentationFormat>Widescreen</PresentationFormat>
  <Paragraphs>223</Paragraphs>
  <Slides>63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63</vt:i4>
      </vt:variant>
    </vt:vector>
  </HeadingPairs>
  <TitlesOfParts>
    <vt:vector size="72" baseType="lpstr">
      <vt:lpstr>Arial</vt:lpstr>
      <vt:lpstr>Calibri</vt:lpstr>
      <vt:lpstr>Calibri Light</vt:lpstr>
      <vt:lpstr>Constantia</vt:lpstr>
      <vt:lpstr>Constantia-Bold</vt:lpstr>
      <vt:lpstr>Helvetica</vt:lpstr>
      <vt:lpstr>Lato</vt:lpstr>
      <vt:lpstr>Wingdings2</vt:lpstr>
      <vt:lpstr>Tema do Office</vt:lpstr>
      <vt:lpstr>Análise e Projeto de Sistemas I</vt:lpstr>
      <vt:lpstr>Modelos de Processos de Negócio</vt:lpstr>
      <vt:lpstr>Mapeamento de processos</vt:lpstr>
      <vt:lpstr>Mapeamento de processos</vt:lpstr>
      <vt:lpstr>Mapeamento de processos</vt:lpstr>
      <vt:lpstr>Processo</vt:lpstr>
      <vt:lpstr>Processo </vt:lpstr>
      <vt:lpstr>Processo </vt:lpstr>
      <vt:lpstr>Processos Organizacionais e Gerenciais</vt:lpstr>
      <vt:lpstr>Processos</vt:lpstr>
      <vt:lpstr>Mapeamento de processos</vt:lpstr>
      <vt:lpstr>Mapeamento de processos</vt:lpstr>
      <vt:lpstr>Mapeamento de processos</vt:lpstr>
      <vt:lpstr>Apresentação do PowerPoint</vt:lpstr>
      <vt:lpstr>Processos de negócio</vt:lpstr>
      <vt:lpstr>Processos de negócio</vt:lpstr>
      <vt:lpstr>Os processos no tempo...</vt:lpstr>
      <vt:lpstr>A era dos Artesãos</vt:lpstr>
      <vt:lpstr>A  era das fabricas e o Taylorismo</vt:lpstr>
      <vt:lpstr>O Fordismo – até 1930</vt:lpstr>
      <vt:lpstr>A sofisticação da melhoria 1930</vt:lpstr>
      <vt:lpstr>A reconstrução do Japão e o avanço da qualidade 1945 / 1980</vt:lpstr>
      <vt:lpstr>ISO, Seis Sigma, Lean, WCM e Modelo de Melhoria  A era moderna (desde 1980)</vt:lpstr>
      <vt:lpstr>A visão sistema e as empresas</vt:lpstr>
      <vt:lpstr>Visões sobre um processo</vt:lpstr>
      <vt:lpstr>O que é um processo?</vt:lpstr>
      <vt:lpstr>Estrutura da organização</vt:lpstr>
      <vt:lpstr>Como funciona</vt:lpstr>
      <vt:lpstr>Processos </vt:lpstr>
      <vt:lpstr>Valor dos processos para a organização</vt:lpstr>
      <vt:lpstr>Processos são a ponte entre TI e Negócio</vt:lpstr>
      <vt:lpstr>O que é o Mapeamento e modelagem de processos?</vt:lpstr>
      <vt:lpstr>Pontos Fracos</vt:lpstr>
      <vt:lpstr>Visões sobre um processo</vt:lpstr>
      <vt:lpstr>Objetivos e técnicas</vt:lpstr>
      <vt:lpstr>Objetivos e técnicas</vt:lpstr>
      <vt:lpstr>10 passos para Mapear e modelar um processo:</vt:lpstr>
      <vt:lpstr>BPM – O que é? (Business Process Management)</vt:lpstr>
      <vt:lpstr>Principais elementos do BPM</vt:lpstr>
      <vt:lpstr>Razões para adotar o BPM</vt:lpstr>
      <vt:lpstr>BPMN – O que é?</vt:lpstr>
      <vt:lpstr>Porque modelar com BPMN ?</vt:lpstr>
      <vt:lpstr>O que é o BizAgi?</vt:lpstr>
      <vt:lpstr>www.bizagi.com</vt:lpstr>
      <vt:lpstr>Tipos de Diagramas</vt:lpstr>
      <vt:lpstr>Abstrato</vt:lpstr>
      <vt:lpstr>Colaborativo</vt:lpstr>
      <vt:lpstr>Principais elementos BPMN</vt:lpstr>
      <vt:lpstr>Lane (raia)</vt:lpstr>
      <vt:lpstr>Elementos</vt:lpstr>
      <vt:lpstr>Elementos</vt:lpstr>
      <vt:lpstr>Elementos</vt:lpstr>
      <vt:lpstr>Elementos</vt:lpstr>
      <vt:lpstr>Elementos</vt:lpstr>
      <vt:lpstr>Elementos</vt:lpstr>
      <vt:lpstr>Elementos</vt:lpstr>
      <vt:lpstr>Exemplo 1</vt:lpstr>
      <vt:lpstr>Exemplo 2</vt:lpstr>
      <vt:lpstr>Diagrama tradicional com raias</vt:lpstr>
      <vt:lpstr>Diagrama de colaboração (utilização de piscinas, artefatos e mensagens)</vt:lpstr>
      <vt:lpstr>Diagrama de processo de negócio em alto nível</vt:lpstr>
      <vt:lpstr>Diagrama de processo de negócio em alto nível</vt:lpstr>
      <vt:lpstr>Engenharia de Requisitos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 I</dc:title>
  <dc:creator>agnaldo mota</dc:creator>
  <cp:lastModifiedBy>FABIO PEREIRA DA SILVA</cp:lastModifiedBy>
  <cp:revision>8</cp:revision>
  <dcterms:created xsi:type="dcterms:W3CDTF">2023-01-19T12:51:05Z</dcterms:created>
  <dcterms:modified xsi:type="dcterms:W3CDTF">2023-03-12T20:22:40Z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30a06ae-7468-4094-919e-f8549f23c840_Enabled">
    <vt:lpwstr>true</vt:lpwstr>
  </property>
  <property fmtid="{D5CDD505-2E9C-101B-9397-08002B2CF9AE}" pid="3" name="MSIP_Label_330a06ae-7468-4094-919e-f8549f23c840_SetDate">
    <vt:lpwstr>2023-01-24T13:34:56Z</vt:lpwstr>
  </property>
  <property fmtid="{D5CDD505-2E9C-101B-9397-08002B2CF9AE}" pid="4" name="MSIP_Label_330a06ae-7468-4094-919e-f8549f23c840_Method">
    <vt:lpwstr>Privileged</vt:lpwstr>
  </property>
  <property fmtid="{D5CDD505-2E9C-101B-9397-08002B2CF9AE}" pid="5" name="MSIP_Label_330a06ae-7468-4094-919e-f8549f23c840_Name">
    <vt:lpwstr>330a06ae-7468-4094-919e-f8549f23c840</vt:lpwstr>
  </property>
  <property fmtid="{D5CDD505-2E9C-101B-9397-08002B2CF9AE}" pid="6" name="MSIP_Label_330a06ae-7468-4094-919e-f8549f23c840_SiteId">
    <vt:lpwstr>3a2fea74-aebf-4b69-9a89-449fecf2cad4</vt:lpwstr>
  </property>
  <property fmtid="{D5CDD505-2E9C-101B-9397-08002B2CF9AE}" pid="7" name="MSIP_Label_330a06ae-7468-4094-919e-f8549f23c840_ActionId">
    <vt:lpwstr>ef2282f1-2d30-485f-af1b-e1673dcb95b7</vt:lpwstr>
  </property>
  <property fmtid="{D5CDD505-2E9C-101B-9397-08002B2CF9AE}" pid="8" name="MSIP_Label_330a06ae-7468-4094-919e-f8549f23c840_ContentBits">
    <vt:lpwstr>3</vt:lpwstr>
  </property>
  <property fmtid="{D5CDD505-2E9C-101B-9397-08002B2CF9AE}" pid="9" name="ClassificationContentMarkingFooterLocations">
    <vt:lpwstr>Tema do Office:10</vt:lpwstr>
  </property>
  <property fmtid="{D5CDD505-2E9C-101B-9397-08002B2CF9AE}" pid="10" name="ClassificationContentMarkingFooterText">
    <vt:lpwstr>PÚBLICO</vt:lpwstr>
  </property>
  <property fmtid="{D5CDD505-2E9C-101B-9397-08002B2CF9AE}" pid="11" name="ClassificationContentMarkingHeaderLocations">
    <vt:lpwstr>Tema do Office:9</vt:lpwstr>
  </property>
  <property fmtid="{D5CDD505-2E9C-101B-9397-08002B2CF9AE}" pid="12" name="ClassificationContentMarkingHeaderText">
    <vt:lpwstr>PÚBLICO</vt:lpwstr>
  </property>
</Properties>
</file>