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4"/>
  </p:notesMasterIdLst>
  <p:sldIdLst>
    <p:sldId id="1370" r:id="rId2"/>
    <p:sldId id="1373" r:id="rId3"/>
    <p:sldId id="1304" r:id="rId4"/>
    <p:sldId id="1305" r:id="rId5"/>
    <p:sldId id="1306" r:id="rId6"/>
    <p:sldId id="1307" r:id="rId7"/>
    <p:sldId id="1308" r:id="rId8"/>
    <p:sldId id="1342" r:id="rId9"/>
    <p:sldId id="1343" r:id="rId10"/>
    <p:sldId id="1344" r:id="rId11"/>
    <p:sldId id="1345" r:id="rId12"/>
    <p:sldId id="1346" r:id="rId13"/>
    <p:sldId id="1309" r:id="rId14"/>
    <p:sldId id="1310" r:id="rId15"/>
    <p:sldId id="1311" r:id="rId16"/>
    <p:sldId id="1312" r:id="rId17"/>
    <p:sldId id="1371" r:id="rId18"/>
    <p:sldId id="1313" r:id="rId19"/>
    <p:sldId id="1316" r:id="rId20"/>
    <p:sldId id="1347" r:id="rId21"/>
    <p:sldId id="1315" r:id="rId22"/>
    <p:sldId id="1318" r:id="rId23"/>
    <p:sldId id="1319" r:id="rId24"/>
    <p:sldId id="1320" r:id="rId25"/>
    <p:sldId id="1322" r:id="rId26"/>
    <p:sldId id="1323" r:id="rId27"/>
    <p:sldId id="1324" r:id="rId28"/>
    <p:sldId id="1325" r:id="rId29"/>
    <p:sldId id="1326" r:id="rId30"/>
    <p:sldId id="1327" r:id="rId31"/>
    <p:sldId id="1328" r:id="rId32"/>
    <p:sldId id="1329" r:id="rId33"/>
    <p:sldId id="1330" r:id="rId34"/>
    <p:sldId id="1331" r:id="rId35"/>
    <p:sldId id="1332" r:id="rId36"/>
    <p:sldId id="1367" r:id="rId37"/>
    <p:sldId id="1333" r:id="rId38"/>
    <p:sldId id="1334" r:id="rId39"/>
    <p:sldId id="1353" r:id="rId40"/>
    <p:sldId id="1335" r:id="rId41"/>
    <p:sldId id="1368" r:id="rId42"/>
    <p:sldId id="1369" r:id="rId43"/>
    <p:sldId id="1355" r:id="rId44"/>
    <p:sldId id="1356" r:id="rId45"/>
    <p:sldId id="1339" r:id="rId46"/>
    <p:sldId id="1358" r:id="rId47"/>
    <p:sldId id="1359" r:id="rId48"/>
    <p:sldId id="1360" r:id="rId49"/>
    <p:sldId id="1336" r:id="rId50"/>
    <p:sldId id="1337" r:id="rId51"/>
    <p:sldId id="1362" r:id="rId52"/>
    <p:sldId id="1363" r:id="rId5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20000"/>
      </a:spcBef>
      <a:spcAft>
        <a:spcPct val="0"/>
      </a:spcAft>
      <a:buChar char="•"/>
      <a:defRPr sz="36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36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36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36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36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0711"/>
    <a:srgbClr val="890918"/>
    <a:srgbClr val="A50B1D"/>
    <a:srgbClr val="FA1C46"/>
    <a:srgbClr val="BB2133"/>
    <a:srgbClr val="CF2539"/>
    <a:srgbClr val="FF9900"/>
    <a:srgbClr val="5AD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>
    <p:restoredLeft sz="15620"/>
    <p:restoredTop sz="91887" autoAdjust="0"/>
  </p:normalViewPr>
  <p:slideViewPr>
    <p:cSldViewPr>
      <p:cViewPr>
        <p:scale>
          <a:sx n="75" d="100"/>
          <a:sy n="75" d="100"/>
        </p:scale>
        <p:origin x="-174" y="5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5.xml"/><Relationship Id="rId2" Type="http://schemas.openxmlformats.org/officeDocument/2006/relationships/slide" Target="slides/slide10.xml"/><Relationship Id="rId1" Type="http://schemas.openxmlformats.org/officeDocument/2006/relationships/slide" Target="slides/slide9.xml"/><Relationship Id="rId5" Type="http://schemas.openxmlformats.org/officeDocument/2006/relationships/slide" Target="slides/slide41.xml"/><Relationship Id="rId4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530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11CED5E0-34FE-47DB-ADEF-7B5C2C1B1B6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BA924C-67AE-4F74-96E3-C63BB97E2AD6}" type="slidenum">
              <a:rPr lang="pt-BR" smtClean="0"/>
              <a:pPr/>
              <a:t>1</a:t>
            </a:fld>
            <a:endParaRPr lang="pt-BR" smtClean="0"/>
          </a:p>
        </p:txBody>
      </p:sp>
      <p:sp>
        <p:nvSpPr>
          <p:cNvPr id="56323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6324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42413D-3FE8-4B80-984E-313FFBD9B6C9}" type="slidenum">
              <a:rPr lang="pt-BR" smtClean="0"/>
              <a:pPr/>
              <a:t>10</a:t>
            </a:fld>
            <a:endParaRPr lang="pt-BR" smtClean="0"/>
          </a:p>
        </p:txBody>
      </p:sp>
      <p:sp>
        <p:nvSpPr>
          <p:cNvPr id="65539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40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1CAF93-785C-4CF4-9FEF-99082D7789C7}" type="slidenum">
              <a:rPr lang="pt-BR" smtClean="0"/>
              <a:pPr/>
              <a:t>11</a:t>
            </a:fld>
            <a:endParaRPr lang="pt-BR" smtClean="0"/>
          </a:p>
        </p:txBody>
      </p:sp>
      <p:sp>
        <p:nvSpPr>
          <p:cNvPr id="66563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CC8E2C-A283-479F-B077-39FE9158E4EF}" type="slidenum">
              <a:rPr lang="pt-BR" smtClean="0"/>
              <a:pPr/>
              <a:t>12</a:t>
            </a:fld>
            <a:endParaRPr lang="pt-BR" smtClean="0"/>
          </a:p>
        </p:txBody>
      </p:sp>
      <p:sp>
        <p:nvSpPr>
          <p:cNvPr id="67587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0B1D51-D849-43E0-8632-7D127BEE0BF9}" type="slidenum">
              <a:rPr lang="pt-BR" smtClean="0"/>
              <a:pPr/>
              <a:t>13</a:t>
            </a:fld>
            <a:endParaRPr lang="pt-BR" smtClean="0"/>
          </a:p>
        </p:txBody>
      </p:sp>
      <p:sp>
        <p:nvSpPr>
          <p:cNvPr id="68611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A5AF59-814F-423B-8287-5A7D413322C6}" type="slidenum">
              <a:rPr lang="pt-BR" smtClean="0"/>
              <a:pPr/>
              <a:t>14</a:t>
            </a:fld>
            <a:endParaRPr lang="pt-BR" smtClean="0"/>
          </a:p>
        </p:txBody>
      </p:sp>
      <p:sp>
        <p:nvSpPr>
          <p:cNvPr id="696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EAAD6E-A988-4F0C-B6C5-AEABB94801EA}" type="slidenum">
              <a:rPr lang="pt-BR" smtClean="0"/>
              <a:pPr/>
              <a:t>15</a:t>
            </a:fld>
            <a:endParaRPr lang="pt-BR" smtClean="0"/>
          </a:p>
        </p:txBody>
      </p:sp>
      <p:sp>
        <p:nvSpPr>
          <p:cNvPr id="706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3DFE5D-9847-4C2A-A086-82B1545A35EA}" type="slidenum">
              <a:rPr lang="pt-BR" smtClean="0"/>
              <a:pPr/>
              <a:t>16</a:t>
            </a:fld>
            <a:endParaRPr lang="pt-BR" smtClean="0"/>
          </a:p>
        </p:txBody>
      </p:sp>
      <p:sp>
        <p:nvSpPr>
          <p:cNvPr id="716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CC98F7-2EEF-46CA-B56C-51C5C703AE0C}" type="slidenum">
              <a:rPr lang="pt-BR" smtClean="0"/>
              <a:pPr/>
              <a:t>17</a:t>
            </a:fld>
            <a:endParaRPr lang="pt-BR" smtClean="0"/>
          </a:p>
        </p:txBody>
      </p:sp>
      <p:sp>
        <p:nvSpPr>
          <p:cNvPr id="72707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7461E2-896D-41AC-8B80-B564EF9553B7}" type="slidenum">
              <a:rPr lang="pt-BR" smtClean="0"/>
              <a:pPr/>
              <a:t>18</a:t>
            </a:fld>
            <a:endParaRPr lang="pt-BR" smtClean="0"/>
          </a:p>
        </p:txBody>
      </p:sp>
      <p:sp>
        <p:nvSpPr>
          <p:cNvPr id="73731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2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C08720-9663-4419-AE18-230ADD950C8E}" type="slidenum">
              <a:rPr lang="pt-BR" smtClean="0"/>
              <a:pPr/>
              <a:t>19</a:t>
            </a:fld>
            <a:endParaRPr lang="pt-BR" smtClean="0"/>
          </a:p>
        </p:txBody>
      </p:sp>
      <p:sp>
        <p:nvSpPr>
          <p:cNvPr id="747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2085B6-163C-4424-BC27-626FC143D2D9}" type="slidenum">
              <a:rPr lang="pt-BR" smtClean="0"/>
              <a:pPr/>
              <a:t>2</a:t>
            </a:fld>
            <a:endParaRPr lang="pt-BR" smtClean="0"/>
          </a:p>
        </p:txBody>
      </p:sp>
      <p:sp>
        <p:nvSpPr>
          <p:cNvPr id="573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1E19E0-4A58-41B7-982A-9317E36492DF}" type="slidenum">
              <a:rPr lang="pt-BR" smtClean="0"/>
              <a:pPr/>
              <a:t>20</a:t>
            </a:fld>
            <a:endParaRPr lang="pt-BR" smtClean="0"/>
          </a:p>
        </p:txBody>
      </p:sp>
      <p:sp>
        <p:nvSpPr>
          <p:cNvPr id="75779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80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i="1" smtClean="0"/>
              <a:t>O </a:t>
            </a:r>
            <a:r>
              <a:rPr lang="en-US" b="1" i="1" smtClean="0"/>
              <a:t>relacionamento de comunicação</a:t>
            </a:r>
            <a:r>
              <a:rPr lang="en-US" i="1" smtClean="0"/>
              <a:t> e</a:t>
            </a:r>
            <a:r>
              <a:rPr lang="pt-BR" i="1" smtClean="0"/>
              <a:t>xiste somente entre </a:t>
            </a:r>
            <a:r>
              <a:rPr lang="en-US" i="1" smtClean="0"/>
              <a:t>um ator e um </a:t>
            </a:r>
            <a:r>
              <a:rPr lang="pt-BR" i="1" smtClean="0"/>
              <a:t>caso de uso.</a:t>
            </a:r>
          </a:p>
          <a:p>
            <a:pPr eaLnBrk="1" hangingPunct="1">
              <a:lnSpc>
                <a:spcPct val="80000"/>
              </a:lnSpc>
            </a:pPr>
            <a:r>
              <a:rPr lang="pt-BR" sz="1400" smtClean="0"/>
              <a:t>Um relacionamento de comunicação é representado por um segmento de reta ligando ator e caso de uso.</a:t>
            </a:r>
          </a:p>
          <a:p>
            <a:pPr eaLnBrk="1" hangingPunct="1">
              <a:lnSpc>
                <a:spcPct val="80000"/>
              </a:lnSpc>
            </a:pPr>
            <a:endParaRPr lang="en-US" i="1" smtClean="0"/>
          </a:p>
          <a:p>
            <a:pPr eaLnBrk="1" hangingPunct="1">
              <a:lnSpc>
                <a:spcPct val="80000"/>
              </a:lnSpc>
            </a:pPr>
            <a:r>
              <a:rPr lang="en-US" b="1" i="1" smtClean="0"/>
              <a:t>Relacionamento de inclusão</a:t>
            </a:r>
            <a:r>
              <a:rPr lang="pt-BR" b="1" i="1" smtClean="0"/>
              <a:t> </a:t>
            </a:r>
            <a:endParaRPr lang="en-US" b="1" i="1" smtClean="0"/>
          </a:p>
          <a:p>
            <a:pPr eaLnBrk="1" hangingPunct="1">
              <a:lnSpc>
                <a:spcPct val="80000"/>
              </a:lnSpc>
            </a:pPr>
            <a:r>
              <a:rPr lang="pt-BR" i="1" smtClean="0"/>
              <a:t>Analogia útil: rotina.</a:t>
            </a:r>
          </a:p>
          <a:p>
            <a:pPr lvl="1" eaLnBrk="1" hangingPunct="1">
              <a:lnSpc>
                <a:spcPct val="80000"/>
              </a:lnSpc>
            </a:pPr>
            <a:r>
              <a:rPr lang="pt-BR" i="1" smtClean="0"/>
              <a:t>Em uma linguagem de programação, instruções podem ser agrupadas em uma unidade lógica chamada rotina.</a:t>
            </a:r>
          </a:p>
          <a:p>
            <a:pPr lvl="1" eaLnBrk="1" hangingPunct="1">
              <a:lnSpc>
                <a:spcPct val="80000"/>
              </a:lnSpc>
            </a:pPr>
            <a:r>
              <a:rPr lang="pt-BR" i="1" smtClean="0"/>
              <a:t>Sempre que essas instruções devem ser executada, a rotina correspondente é chamada.</a:t>
            </a:r>
          </a:p>
          <a:p>
            <a:pPr eaLnBrk="1" hangingPunct="1">
              <a:lnSpc>
                <a:spcPct val="80000"/>
              </a:lnSpc>
            </a:pPr>
            <a:r>
              <a:rPr lang="pt-BR" i="1" smtClean="0"/>
              <a:t>Quando dois ou mais casos de uso incluem uma seqüência de interações comum, esta seqüência comum pode ser descrita em um outro caso de uso.</a:t>
            </a:r>
            <a:r>
              <a:rPr lang="en-US" i="1" smtClean="0"/>
              <a:t> </a:t>
            </a:r>
          </a:p>
          <a:p>
            <a:pPr eaLnBrk="1" hangingPunct="1">
              <a:lnSpc>
                <a:spcPct val="80000"/>
              </a:lnSpc>
            </a:pPr>
            <a:endParaRPr lang="en-US" i="1" smtClean="0"/>
          </a:p>
          <a:p>
            <a:pPr eaLnBrk="1" hangingPunct="1">
              <a:lnSpc>
                <a:spcPct val="80000"/>
              </a:lnSpc>
            </a:pPr>
            <a:r>
              <a:rPr lang="en-US" i="1" smtClean="0"/>
              <a:t>O  </a:t>
            </a:r>
            <a:r>
              <a:rPr lang="en-US" smtClean="0"/>
              <a:t>relacionamento de inclusão</a:t>
            </a:r>
            <a:r>
              <a:rPr lang="pt-BR" i="1" smtClean="0"/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pt-BR" i="1" smtClean="0"/>
              <a:t>evita a descrição de uma mesma seqüência de interações mais de uma vez e</a:t>
            </a:r>
          </a:p>
          <a:p>
            <a:pPr lvl="1" eaLnBrk="1" hangingPunct="1">
              <a:lnSpc>
                <a:spcPct val="80000"/>
              </a:lnSpc>
            </a:pPr>
            <a:r>
              <a:rPr lang="pt-BR" i="1" smtClean="0"/>
              <a:t>torna a descrição dos casos de uso mais simples.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O </a:t>
            </a:r>
            <a:r>
              <a:rPr lang="en-US" b="1" smtClean="0"/>
              <a:t>relacionamento de extensão</a:t>
            </a:r>
            <a:r>
              <a:rPr lang="en-US" smtClean="0"/>
              <a:t> é u</a:t>
            </a:r>
            <a:r>
              <a:rPr lang="pt-BR" smtClean="0"/>
              <a:t>tilizado para modelar situações onde diferentes seqüências de interações podem ser inseridas em um caso de uso.</a:t>
            </a:r>
          </a:p>
          <a:p>
            <a:pPr eaLnBrk="1" hangingPunct="1">
              <a:lnSpc>
                <a:spcPct val="80000"/>
              </a:lnSpc>
            </a:pPr>
            <a:r>
              <a:rPr lang="pt-BR" smtClean="0"/>
              <a:t>Sejam A e B dois casos de uso.</a:t>
            </a:r>
          </a:p>
          <a:p>
            <a:pPr lvl="1" eaLnBrk="1" hangingPunct="1">
              <a:lnSpc>
                <a:spcPct val="80000"/>
              </a:lnSpc>
            </a:pPr>
            <a:r>
              <a:rPr lang="pt-BR" smtClean="0"/>
              <a:t>Um relacionamento de extensão de A para B indica que um ou mais dos cenários de B </a:t>
            </a:r>
            <a:r>
              <a:rPr lang="pt-BR" i="1" smtClean="0"/>
              <a:t>podem</a:t>
            </a:r>
            <a:r>
              <a:rPr lang="pt-BR" smtClean="0"/>
              <a:t> incluir o comportamento especificado por A.</a:t>
            </a:r>
          </a:p>
          <a:p>
            <a:pPr lvl="1" eaLnBrk="1" hangingPunct="1">
              <a:lnSpc>
                <a:spcPct val="80000"/>
              </a:lnSpc>
            </a:pPr>
            <a:r>
              <a:rPr lang="pt-BR" smtClean="0"/>
              <a:t>Neste caso, diz-se que B </a:t>
            </a:r>
            <a:r>
              <a:rPr lang="pt-BR" i="1" smtClean="0"/>
              <a:t>estende</a:t>
            </a:r>
            <a:r>
              <a:rPr lang="pt-BR" smtClean="0"/>
              <a:t> A.</a:t>
            </a:r>
          </a:p>
          <a:p>
            <a:pPr lvl="1" eaLnBrk="1" hangingPunct="1">
              <a:lnSpc>
                <a:spcPct val="80000"/>
              </a:lnSpc>
            </a:pPr>
            <a:r>
              <a:rPr lang="pt-BR" smtClean="0"/>
              <a:t>O caso de uso A é chamado de </a:t>
            </a:r>
            <a:r>
              <a:rPr lang="pt-BR" i="1" smtClean="0"/>
              <a:t>estendido</a:t>
            </a:r>
            <a:r>
              <a:rPr lang="pt-BR" smtClean="0"/>
              <a:t> e o caso de uso B de </a:t>
            </a:r>
            <a:r>
              <a:rPr lang="pt-BR" i="1" smtClean="0"/>
              <a:t>extensor</a:t>
            </a:r>
            <a:r>
              <a:rPr lang="pt-BR" smtClean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pt-BR" smtClean="0"/>
              <a:t>Cada uma das diferentes seqüências representa um comportamento </a:t>
            </a:r>
            <a:r>
              <a:rPr lang="pt-BR" i="1" smtClean="0"/>
              <a:t>opcional</a:t>
            </a:r>
            <a:r>
              <a:rPr lang="pt-BR" smtClean="0"/>
              <a:t>, que só ocorre sob certas condições ou cuja realização depende da escolha do ator.</a:t>
            </a:r>
          </a:p>
          <a:p>
            <a:pPr eaLnBrk="1" hangingPunct="1">
              <a:lnSpc>
                <a:spcPct val="80000"/>
              </a:lnSpc>
            </a:pPr>
            <a:r>
              <a:rPr lang="pt-BR" smtClean="0"/>
              <a:t>Quando um ator opta por executar a seqüência de interações definida no extensor, este é executado.</a:t>
            </a:r>
          </a:p>
          <a:p>
            <a:pPr lvl="1" eaLnBrk="1" hangingPunct="1">
              <a:lnSpc>
                <a:spcPct val="80000"/>
              </a:lnSpc>
            </a:pPr>
            <a:r>
              <a:rPr lang="pt-BR" smtClean="0"/>
              <a:t>Após a sua execução, o fluxo de interações volta ao caso de uso estendido, recomeçando logo após o ponto em que o extensor foi inserido.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O </a:t>
            </a:r>
            <a:r>
              <a:rPr lang="en-US" b="1" smtClean="0"/>
              <a:t>r</a:t>
            </a:r>
            <a:r>
              <a:rPr lang="pt-BR" b="1" smtClean="0"/>
              <a:t>elacionamento </a:t>
            </a:r>
            <a:r>
              <a:rPr lang="en-US" b="1" smtClean="0"/>
              <a:t>de generalização</a:t>
            </a:r>
            <a:r>
              <a:rPr lang="en-US" smtClean="0"/>
              <a:t> é aquele </a:t>
            </a:r>
            <a:r>
              <a:rPr lang="pt-BR" smtClean="0"/>
              <a:t>no qual o reuso é mais evidente.</a:t>
            </a:r>
          </a:p>
          <a:p>
            <a:pPr eaLnBrk="1" hangingPunct="1">
              <a:lnSpc>
                <a:spcPct val="80000"/>
              </a:lnSpc>
            </a:pPr>
            <a:r>
              <a:rPr lang="pt-BR" smtClean="0"/>
              <a:t>Este relacionamento permite que um caso de uso (ou um ator) herde características de um caso de uso (ator) mais genérico.</a:t>
            </a:r>
          </a:p>
          <a:p>
            <a:pPr eaLnBrk="1" hangingPunct="1">
              <a:lnSpc>
                <a:spcPct val="80000"/>
              </a:lnSpc>
            </a:pPr>
            <a:r>
              <a:rPr lang="pt-BR" smtClean="0"/>
              <a:t>O caso de uso (ator) herdeiro pode especializar o comportamento do caso de uso (ator) base.</a:t>
            </a:r>
          </a:p>
          <a:p>
            <a:pPr eaLnBrk="1" hangingPunct="1">
              <a:lnSpc>
                <a:spcPct val="80000"/>
              </a:lnSpc>
            </a:pPr>
            <a:r>
              <a:rPr lang="pt-BR" smtClean="0"/>
              <a:t>Pode existir entre dois casos de uso ou entre dois atores.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O uso do relacionamento de</a:t>
            </a:r>
            <a:r>
              <a:rPr lang="pt-BR" smtClean="0"/>
              <a:t> </a:t>
            </a:r>
            <a:r>
              <a:rPr lang="pt-BR" b="1" smtClean="0"/>
              <a:t>generalização entre atores</a:t>
            </a:r>
            <a:r>
              <a:rPr lang="pt-BR" smtClean="0"/>
              <a:t> significa que o herdeiro possui o mesmo comportamento que o ator do qual ele herda.</a:t>
            </a:r>
          </a:p>
          <a:p>
            <a:pPr eaLnBrk="1" hangingPunct="1">
              <a:lnSpc>
                <a:spcPct val="80000"/>
              </a:lnSpc>
            </a:pPr>
            <a:r>
              <a:rPr lang="pt-BR" smtClean="0"/>
              <a:t>Além disso, o ator herdeiro pode participar em casos de uso em que o ator do qual ele herda não participa.</a:t>
            </a:r>
          </a:p>
          <a:p>
            <a:pPr eaLnBrk="1" hangingPunct="1">
              <a:lnSpc>
                <a:spcPct val="80000"/>
              </a:lnSpc>
            </a:pPr>
            <a:r>
              <a:rPr lang="pt-BR" smtClean="0"/>
              <a:t>Na </a:t>
            </a:r>
            <a:r>
              <a:rPr lang="pt-BR" b="1" smtClean="0"/>
              <a:t>generalização entre casos de uso</a:t>
            </a:r>
            <a:r>
              <a:rPr lang="pt-BR" smtClean="0"/>
              <a:t>, sejam A e B dois casos de uso.</a:t>
            </a:r>
          </a:p>
          <a:p>
            <a:pPr lvl="1" eaLnBrk="1" hangingPunct="1">
              <a:lnSpc>
                <a:spcPct val="80000"/>
              </a:lnSpc>
            </a:pPr>
            <a:r>
              <a:rPr lang="pt-BR" smtClean="0"/>
              <a:t>Quando B herda de A, as seqüências de comportamento de A valem também para B.</a:t>
            </a:r>
          </a:p>
          <a:p>
            <a:pPr lvl="1" eaLnBrk="1" hangingPunct="1">
              <a:lnSpc>
                <a:spcPct val="80000"/>
              </a:lnSpc>
            </a:pPr>
            <a:r>
              <a:rPr lang="pt-BR" smtClean="0"/>
              <a:t>Quando for necessário, B pode redefinir as seqüências de comportamento de A.</a:t>
            </a:r>
          </a:p>
          <a:p>
            <a:pPr lvl="1" eaLnBrk="1" hangingPunct="1">
              <a:lnSpc>
                <a:spcPct val="80000"/>
              </a:lnSpc>
            </a:pPr>
            <a:r>
              <a:rPr lang="pt-BR" smtClean="0"/>
              <a:t>Além disso, B participa em qualquer relacionamento no qual A participa.</a:t>
            </a:r>
          </a:p>
          <a:p>
            <a:pPr eaLnBrk="1" hangingPunct="1">
              <a:lnSpc>
                <a:spcPct val="80000"/>
              </a:lnSpc>
            </a:pPr>
            <a:r>
              <a:rPr lang="pt-BR" smtClean="0"/>
              <a:t>Vantagem: comportamento do caso de uso original é reutilizado pelos casos de uso herdeiros.</a:t>
            </a:r>
          </a:p>
          <a:p>
            <a:pPr lvl="1" eaLnBrk="1" hangingPunct="1">
              <a:lnSpc>
                <a:spcPct val="80000"/>
              </a:lnSpc>
            </a:pPr>
            <a:r>
              <a:rPr lang="pt-BR" smtClean="0"/>
              <a:t>Somente o comportamento que não faz sentido ou é diferente para um herdeiro precisa ser redefinido.</a:t>
            </a:r>
          </a:p>
          <a:p>
            <a:pPr eaLnBrk="1" hangingPunct="1">
              <a:lnSpc>
                <a:spcPct val="90000"/>
              </a:lnSpc>
            </a:pPr>
            <a:endParaRPr lang="pt-B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DCAFA1-F30E-4D96-9685-9E5135C1AC50}" type="slidenum">
              <a:rPr lang="pt-BR" smtClean="0"/>
              <a:pPr/>
              <a:t>21</a:t>
            </a:fld>
            <a:endParaRPr lang="pt-BR" smtClean="0"/>
          </a:p>
        </p:txBody>
      </p:sp>
      <p:sp>
        <p:nvSpPr>
          <p:cNvPr id="76803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sz="1400" smtClean="0"/>
              <a:t>A notação para um ator em um DCU é a figura de um boneco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400" smtClean="0"/>
              <a:t>com o nome do ator definido abaixo desta figura.</a:t>
            </a:r>
          </a:p>
          <a:p>
            <a:pPr eaLnBrk="1" hangingPunct="1">
              <a:lnSpc>
                <a:spcPct val="80000"/>
              </a:lnSpc>
            </a:pPr>
            <a:r>
              <a:rPr lang="pt-BR" sz="1400" smtClean="0"/>
              <a:t>Cada caso de uso é representado por uma elipse.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400" smtClean="0"/>
              <a:t>O nome do caso de uso é posicionado abaixo ou dentro da elipse.</a:t>
            </a:r>
          </a:p>
          <a:p>
            <a:pPr eaLnBrk="1" hangingPunct="1">
              <a:lnSpc>
                <a:spcPct val="80000"/>
              </a:lnSpc>
            </a:pPr>
            <a:r>
              <a:rPr lang="pt-BR" sz="1400" smtClean="0"/>
              <a:t>Pode-se também representar a fronteira do sistema em um diagrama de casos de uso. 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5291AA-1638-4A42-A0F2-4E76FB47BC60}" type="slidenum">
              <a:rPr lang="pt-BR" smtClean="0"/>
              <a:pPr/>
              <a:t>22</a:t>
            </a:fld>
            <a:endParaRPr lang="pt-BR" smtClean="0"/>
          </a:p>
        </p:txBody>
      </p:sp>
      <p:sp>
        <p:nvSpPr>
          <p:cNvPr id="77827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7828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i="1" smtClean="0"/>
              <a:t>Neste e</a:t>
            </a:r>
            <a:r>
              <a:rPr lang="pt-BR" i="1" smtClean="0"/>
              <a:t>xemplo</a:t>
            </a:r>
            <a:r>
              <a:rPr lang="en-US" i="1" smtClean="0"/>
              <a:t>, c</a:t>
            </a:r>
            <a:r>
              <a:rPr lang="pt-BR" i="1" smtClean="0"/>
              <a:t>onsidere um sistema de controle de transações bancárias. </a:t>
            </a:r>
            <a:endParaRPr lang="en-US" i="1" smtClean="0"/>
          </a:p>
          <a:p>
            <a:pPr lvl="1" eaLnBrk="1" hangingPunct="1">
              <a:lnSpc>
                <a:spcPct val="80000"/>
              </a:lnSpc>
            </a:pPr>
            <a:r>
              <a:rPr lang="pt-BR" i="1" smtClean="0"/>
              <a:t>Alguns casos de uso deste sistema são </a:t>
            </a:r>
            <a:r>
              <a:rPr lang="pt-BR" b="1" i="1" smtClean="0"/>
              <a:t>Obter Extrato</a:t>
            </a:r>
            <a:r>
              <a:rPr lang="pt-BR" i="1" smtClean="0"/>
              <a:t>, </a:t>
            </a:r>
            <a:r>
              <a:rPr lang="pt-BR" b="1" i="1" smtClean="0"/>
              <a:t>Realizar Saque</a:t>
            </a:r>
            <a:r>
              <a:rPr lang="pt-BR" i="1" smtClean="0"/>
              <a:t> e </a:t>
            </a:r>
            <a:r>
              <a:rPr lang="pt-BR" b="1" i="1" smtClean="0"/>
              <a:t>Realizar Transferência</a:t>
            </a:r>
            <a:r>
              <a:rPr lang="pt-BR" i="1" smtClean="0"/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pt-BR" i="1" smtClean="0"/>
              <a:t>Há uma seqüência de interações em comum: a seqüência de interações para validar a senha do cliente.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541BF0-1AD9-47B1-8B5F-6B474D0CEDBC}" type="slidenum">
              <a:rPr lang="pt-BR" smtClean="0"/>
              <a:pPr/>
              <a:t>23</a:t>
            </a:fld>
            <a:endParaRPr lang="pt-BR" smtClean="0"/>
          </a:p>
        </p:txBody>
      </p:sp>
      <p:sp>
        <p:nvSpPr>
          <p:cNvPr id="78851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Neste e</a:t>
            </a:r>
            <a:r>
              <a:rPr lang="pt-BR" smtClean="0"/>
              <a:t>xemplo</a:t>
            </a:r>
            <a:r>
              <a:rPr lang="en-US" smtClean="0"/>
              <a:t>,</a:t>
            </a:r>
            <a:r>
              <a:rPr lang="pt-BR" smtClean="0"/>
              <a:t> considere um </a:t>
            </a:r>
            <a:r>
              <a:rPr lang="en-US" smtClean="0"/>
              <a:t>sistema correspondente a um </a:t>
            </a:r>
            <a:r>
              <a:rPr lang="pt-BR" smtClean="0"/>
              <a:t>processador de textos. Considere que um dos casos de uso deste sistema seja </a:t>
            </a:r>
            <a:r>
              <a:rPr lang="pt-BR" b="1" smtClean="0"/>
              <a:t>Editar Documento</a:t>
            </a:r>
            <a:r>
              <a:rPr lang="pt-BR" smtClean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pt-BR" smtClean="0"/>
              <a:t>No cenário típico deste caso de uso, o ator abre o documento, modifica-o, salva as modificações e fecha o documento.</a:t>
            </a:r>
          </a:p>
          <a:p>
            <a:pPr eaLnBrk="1" hangingPunct="1">
              <a:lnSpc>
                <a:spcPct val="80000"/>
              </a:lnSpc>
            </a:pPr>
            <a:r>
              <a:rPr lang="pt-BR" smtClean="0"/>
              <a:t>Mas, em outro cenário, o ator pode desejar que o sistema faça uma verificação ortográfica no documento.</a:t>
            </a:r>
          </a:p>
          <a:p>
            <a:pPr eaLnBrk="1" hangingPunct="1">
              <a:lnSpc>
                <a:spcPct val="80000"/>
              </a:lnSpc>
            </a:pPr>
            <a:r>
              <a:rPr lang="pt-BR" smtClean="0"/>
              <a:t>Em outro, o ele pode querer realizar a substituição de um fragmento de texto por outro.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B67938-C537-4ED0-93C0-B7255BC6CE67}" type="slidenum">
              <a:rPr lang="pt-BR" smtClean="0"/>
              <a:pPr/>
              <a:t>24</a:t>
            </a:fld>
            <a:endParaRPr lang="pt-BR" smtClean="0"/>
          </a:p>
        </p:txBody>
      </p:sp>
      <p:sp>
        <p:nvSpPr>
          <p:cNvPr id="79875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6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Neste exemplo, </a:t>
            </a:r>
            <a:r>
              <a:rPr lang="pt-BR" smtClean="0"/>
              <a:t>considere uma biblioteca na qual pode haver alunos e professores como usuários.</a:t>
            </a:r>
          </a:p>
          <a:p>
            <a:pPr lvl="1" eaLnBrk="1" hangingPunct="1">
              <a:lnSpc>
                <a:spcPct val="80000"/>
              </a:lnSpc>
            </a:pPr>
            <a:r>
              <a:rPr lang="pt-BR" smtClean="0"/>
              <a:t>Ambos podem realizar empréstimos de títulos de livros e reservas de exemplares.</a:t>
            </a:r>
          </a:p>
          <a:p>
            <a:pPr lvl="1" eaLnBrk="1" hangingPunct="1">
              <a:lnSpc>
                <a:spcPct val="80000"/>
              </a:lnSpc>
            </a:pPr>
            <a:r>
              <a:rPr lang="pt-BR" smtClean="0"/>
              <a:t>No entanto, somente o professor pode requisitar a compra de títulos de livros à biblioteca.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FB0F35-6FF1-4678-8D87-926AA504979E}" type="slidenum">
              <a:rPr lang="pt-BR" smtClean="0"/>
              <a:pPr/>
              <a:t>25</a:t>
            </a:fld>
            <a:endParaRPr lang="pt-BR" smtClean="0"/>
          </a:p>
        </p:txBody>
      </p:sp>
      <p:sp>
        <p:nvSpPr>
          <p:cNvPr id="8089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solidFill>
            <a:srgbClr val="FFFFFF"/>
          </a:solidFill>
          <a:ln/>
        </p:spPr>
      </p:sp>
      <p:sp>
        <p:nvSpPr>
          <p:cNvPr id="80900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148" tIns="43574" rIns="87148" bIns="43574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D1B166-3A76-4010-A0C2-DC506C104592}" type="slidenum">
              <a:rPr lang="pt-BR" smtClean="0"/>
              <a:pPr/>
              <a:t>26</a:t>
            </a:fld>
            <a:endParaRPr lang="pt-BR" smtClean="0"/>
          </a:p>
        </p:txBody>
      </p:sp>
      <p:sp>
        <p:nvSpPr>
          <p:cNvPr id="81923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4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BEF754-05C3-4B25-9E4D-1A27B7F28778}" type="slidenum">
              <a:rPr lang="pt-BR" smtClean="0"/>
              <a:pPr/>
              <a:t>27</a:t>
            </a:fld>
            <a:endParaRPr lang="pt-BR" smtClean="0"/>
          </a:p>
        </p:txBody>
      </p:sp>
      <p:sp>
        <p:nvSpPr>
          <p:cNvPr id="829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A8DE35-B48E-451B-922F-7F2B7B39AE81}" type="slidenum">
              <a:rPr lang="pt-BR" smtClean="0"/>
              <a:pPr/>
              <a:t>28</a:t>
            </a:fld>
            <a:endParaRPr lang="pt-BR" smtClean="0"/>
          </a:p>
        </p:txBody>
      </p:sp>
      <p:sp>
        <p:nvSpPr>
          <p:cNvPr id="83971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2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20E036-9EEE-4F12-B60C-CF64B43D9DAD}" type="slidenum">
              <a:rPr lang="pt-BR" smtClean="0"/>
              <a:pPr/>
              <a:t>29</a:t>
            </a:fld>
            <a:endParaRPr lang="pt-BR" smtClean="0"/>
          </a:p>
        </p:txBody>
      </p:sp>
      <p:sp>
        <p:nvSpPr>
          <p:cNvPr id="849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6716C6-C50F-47EC-8ABD-4D499218EDEE}" type="slidenum">
              <a:rPr lang="pt-BR" smtClean="0"/>
              <a:pPr/>
              <a:t>3</a:t>
            </a:fld>
            <a:endParaRPr lang="pt-BR" smtClean="0"/>
          </a:p>
        </p:txBody>
      </p:sp>
      <p:sp>
        <p:nvSpPr>
          <p:cNvPr id="583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B1C69A-8A0B-4C11-8664-2631FBB2D701}" type="slidenum">
              <a:rPr lang="pt-BR" smtClean="0"/>
              <a:pPr/>
              <a:t>30</a:t>
            </a:fld>
            <a:endParaRPr lang="pt-BR" smtClean="0"/>
          </a:p>
        </p:txBody>
      </p:sp>
      <p:sp>
        <p:nvSpPr>
          <p:cNvPr id="860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68DD2A-C8FB-40D3-BE66-B707EA4C47AE}" type="slidenum">
              <a:rPr lang="pt-BR" smtClean="0"/>
              <a:pPr/>
              <a:t>31</a:t>
            </a:fld>
            <a:endParaRPr lang="pt-BR" smtClean="0"/>
          </a:p>
        </p:txBody>
      </p:sp>
      <p:sp>
        <p:nvSpPr>
          <p:cNvPr id="87043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E515B5-15F8-44FD-A6D8-E0F5428C243C}" type="slidenum">
              <a:rPr lang="pt-BR" smtClean="0"/>
              <a:pPr/>
              <a:t>32</a:t>
            </a:fld>
            <a:endParaRPr lang="pt-BR" smtClean="0"/>
          </a:p>
        </p:txBody>
      </p:sp>
      <p:sp>
        <p:nvSpPr>
          <p:cNvPr id="88067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8068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2F02E0-2178-4129-B1E7-2A5CE1414D5A}" type="slidenum">
              <a:rPr lang="pt-BR" smtClean="0"/>
              <a:pPr/>
              <a:t>33</a:t>
            </a:fld>
            <a:endParaRPr lang="pt-BR" smtClean="0"/>
          </a:p>
        </p:txBody>
      </p:sp>
      <p:sp>
        <p:nvSpPr>
          <p:cNvPr id="89091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6D4849-B62D-4893-91CA-4D9CD378CAEB}" type="slidenum">
              <a:rPr lang="pt-BR" smtClean="0"/>
              <a:pPr/>
              <a:t>34</a:t>
            </a:fld>
            <a:endParaRPr lang="pt-BR" smtClean="0"/>
          </a:p>
        </p:txBody>
      </p:sp>
      <p:sp>
        <p:nvSpPr>
          <p:cNvPr id="90115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0116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A6B5F1-E2DB-4062-A471-4C734E9404C7}" type="slidenum">
              <a:rPr lang="pt-BR" smtClean="0"/>
              <a:pPr/>
              <a:t>35</a:t>
            </a:fld>
            <a:endParaRPr lang="pt-BR" smtClean="0"/>
          </a:p>
        </p:txBody>
      </p:sp>
      <p:sp>
        <p:nvSpPr>
          <p:cNvPr id="91139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40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240694-E6EC-414D-8EF1-A9636A65CA87}" type="slidenum">
              <a:rPr lang="pt-BR" smtClean="0"/>
              <a:pPr/>
              <a:t>36</a:t>
            </a:fld>
            <a:endParaRPr lang="pt-BR" smtClean="0"/>
          </a:p>
        </p:txBody>
      </p:sp>
      <p:sp>
        <p:nvSpPr>
          <p:cNvPr id="921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84D3D3-EC40-4EE1-9AFD-40B5A11A01C9}" type="slidenum">
              <a:rPr lang="pt-BR" smtClean="0"/>
              <a:pPr/>
              <a:t>37</a:t>
            </a:fld>
            <a:endParaRPr lang="pt-BR" smtClean="0"/>
          </a:p>
        </p:txBody>
      </p:sp>
      <p:sp>
        <p:nvSpPr>
          <p:cNvPr id="931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761E4D-EB48-49C8-AFFE-056F7DA939E8}" type="slidenum">
              <a:rPr lang="pt-BR" smtClean="0"/>
              <a:pPr/>
              <a:t>38</a:t>
            </a:fld>
            <a:endParaRPr lang="pt-BR" smtClean="0"/>
          </a:p>
        </p:txBody>
      </p:sp>
      <p:sp>
        <p:nvSpPr>
          <p:cNvPr id="942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099541-8CA1-4037-8199-3FDA077C8E9C}" type="slidenum">
              <a:rPr lang="pt-BR" smtClean="0"/>
              <a:pPr/>
              <a:t>39</a:t>
            </a:fld>
            <a:endParaRPr lang="pt-BR" smtClean="0"/>
          </a:p>
        </p:txBody>
      </p:sp>
      <p:sp>
        <p:nvSpPr>
          <p:cNvPr id="95235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5236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A40080-D6DA-486B-9F0F-7BF31CEF34AA}" type="slidenum">
              <a:rPr lang="pt-BR" smtClean="0"/>
              <a:pPr/>
              <a:t>4</a:t>
            </a:fld>
            <a:endParaRPr lang="pt-BR" smtClean="0"/>
          </a:p>
        </p:txBody>
      </p:sp>
      <p:sp>
        <p:nvSpPr>
          <p:cNvPr id="593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E58F11-948D-4F45-8ADB-25555969A688}" type="slidenum">
              <a:rPr lang="pt-BR" smtClean="0"/>
              <a:pPr/>
              <a:t>40</a:t>
            </a:fld>
            <a:endParaRPr lang="pt-BR" smtClean="0"/>
          </a:p>
        </p:txBody>
      </p:sp>
      <p:sp>
        <p:nvSpPr>
          <p:cNvPr id="962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4CB244-C646-4FFE-AE72-8DB2B7D83A63}" type="slidenum">
              <a:rPr lang="pt-BR" smtClean="0"/>
              <a:pPr/>
              <a:t>41</a:t>
            </a:fld>
            <a:endParaRPr lang="pt-BR" smtClean="0"/>
          </a:p>
        </p:txBody>
      </p:sp>
      <p:sp>
        <p:nvSpPr>
          <p:cNvPr id="972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958E16-8FEF-4ACA-B91E-5A13813C16CD}" type="slidenum">
              <a:rPr lang="pt-BR" smtClean="0"/>
              <a:pPr/>
              <a:t>42</a:t>
            </a:fld>
            <a:endParaRPr lang="pt-BR" smtClean="0"/>
          </a:p>
        </p:txBody>
      </p:sp>
      <p:sp>
        <p:nvSpPr>
          <p:cNvPr id="98307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8308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7C0250-73A9-4C85-B3AE-FCC958DD6662}" type="slidenum">
              <a:rPr lang="pt-BR" smtClean="0"/>
              <a:pPr/>
              <a:t>43</a:t>
            </a:fld>
            <a:endParaRPr lang="pt-BR" smtClean="0"/>
          </a:p>
        </p:txBody>
      </p:sp>
      <p:sp>
        <p:nvSpPr>
          <p:cNvPr id="99331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9332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98658C-826E-443B-8B0C-C2FB1521E68D}" type="slidenum">
              <a:rPr lang="pt-BR" smtClean="0"/>
              <a:pPr/>
              <a:t>44</a:t>
            </a:fld>
            <a:endParaRPr lang="pt-BR" smtClean="0"/>
          </a:p>
        </p:txBody>
      </p:sp>
      <p:sp>
        <p:nvSpPr>
          <p:cNvPr id="100355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6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785A74-5DF9-4A4F-9222-B01958D97657}" type="slidenum">
              <a:rPr lang="pt-BR" smtClean="0"/>
              <a:pPr/>
              <a:t>45</a:t>
            </a:fld>
            <a:endParaRPr lang="pt-BR" smtClean="0"/>
          </a:p>
        </p:txBody>
      </p:sp>
      <p:sp>
        <p:nvSpPr>
          <p:cNvPr id="1013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F985EF-CBF4-443D-9E08-E2E529A299E2}" type="slidenum">
              <a:rPr lang="pt-BR" smtClean="0"/>
              <a:pPr/>
              <a:t>46</a:t>
            </a:fld>
            <a:endParaRPr lang="pt-BR" smtClean="0"/>
          </a:p>
        </p:txBody>
      </p:sp>
      <p:sp>
        <p:nvSpPr>
          <p:cNvPr id="102403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4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6FA818-2700-4F70-90CB-27C5B1509B9F}" type="slidenum">
              <a:rPr lang="pt-BR" smtClean="0"/>
              <a:pPr/>
              <a:t>47</a:t>
            </a:fld>
            <a:endParaRPr lang="pt-BR" smtClean="0"/>
          </a:p>
        </p:txBody>
      </p:sp>
      <p:sp>
        <p:nvSpPr>
          <p:cNvPr id="103427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3428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812699-099C-416E-8B1C-E39F44028FF5}" type="slidenum">
              <a:rPr lang="pt-BR" smtClean="0"/>
              <a:pPr/>
              <a:t>48</a:t>
            </a:fld>
            <a:endParaRPr lang="pt-BR" smtClean="0"/>
          </a:p>
        </p:txBody>
      </p:sp>
      <p:sp>
        <p:nvSpPr>
          <p:cNvPr id="104451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2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8FBD3F-695F-47B5-8B88-8E218093B924}" type="slidenum">
              <a:rPr lang="pt-BR" smtClean="0"/>
              <a:pPr/>
              <a:t>49</a:t>
            </a:fld>
            <a:endParaRPr lang="pt-BR" smtClean="0"/>
          </a:p>
        </p:txBody>
      </p:sp>
      <p:sp>
        <p:nvSpPr>
          <p:cNvPr id="1054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ADA7B4-7D85-46CB-848F-ED721258A406}" type="slidenum">
              <a:rPr lang="pt-BR" smtClean="0"/>
              <a:pPr/>
              <a:t>5</a:t>
            </a:fld>
            <a:endParaRPr lang="pt-BR" smtClean="0"/>
          </a:p>
        </p:txBody>
      </p:sp>
      <p:sp>
        <p:nvSpPr>
          <p:cNvPr id="604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1D3104-5B39-4EBC-AB64-FD812C5FE3CB}" type="slidenum">
              <a:rPr lang="pt-BR" smtClean="0"/>
              <a:pPr/>
              <a:t>50</a:t>
            </a:fld>
            <a:endParaRPr lang="pt-BR" smtClean="0"/>
          </a:p>
        </p:txBody>
      </p:sp>
      <p:sp>
        <p:nvSpPr>
          <p:cNvPr id="1064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72EF36-208C-4C30-B45D-506EC0DB6F8F}" type="slidenum">
              <a:rPr lang="pt-BR" smtClean="0"/>
              <a:pPr/>
              <a:t>51</a:t>
            </a:fld>
            <a:endParaRPr lang="pt-BR" smtClean="0"/>
          </a:p>
        </p:txBody>
      </p:sp>
      <p:sp>
        <p:nvSpPr>
          <p:cNvPr id="107523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7524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46E044-7EC4-4D6F-B5C7-58413F54479C}" type="slidenum">
              <a:rPr lang="pt-BR" smtClean="0"/>
              <a:pPr/>
              <a:t>52</a:t>
            </a:fld>
            <a:endParaRPr lang="pt-BR" smtClean="0"/>
          </a:p>
        </p:txBody>
      </p:sp>
      <p:sp>
        <p:nvSpPr>
          <p:cNvPr id="108547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8548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94833D-A836-4EF4-ADE3-C6D820510488}" type="slidenum">
              <a:rPr lang="pt-BR" smtClean="0"/>
              <a:pPr/>
              <a:t>6</a:t>
            </a:fld>
            <a:endParaRPr lang="pt-BR" smtClean="0"/>
          </a:p>
        </p:txBody>
      </p:sp>
      <p:sp>
        <p:nvSpPr>
          <p:cNvPr id="614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005C75-B9DD-411D-950D-ED589B4A2B75}" type="slidenum">
              <a:rPr lang="pt-BR" smtClean="0"/>
              <a:pPr/>
              <a:t>7</a:t>
            </a:fld>
            <a:endParaRPr lang="pt-BR" smtClean="0"/>
          </a:p>
        </p:txBody>
      </p:sp>
      <p:sp>
        <p:nvSpPr>
          <p:cNvPr id="624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09144B-3198-447E-90F7-6D36B26EC454}" type="slidenum">
              <a:rPr lang="pt-BR" smtClean="0"/>
              <a:pPr/>
              <a:t>8</a:t>
            </a:fld>
            <a:endParaRPr lang="pt-BR" smtClean="0"/>
          </a:p>
        </p:txBody>
      </p:sp>
      <p:sp>
        <p:nvSpPr>
          <p:cNvPr id="63491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pt-BR" smtClean="0"/>
              <a:t>O grau de detalhamento a ser utilizado na descrição de um caso de uso também pode variar.</a:t>
            </a:r>
          </a:p>
          <a:p>
            <a:pPr eaLnBrk="1" hangingPunct="1"/>
            <a:r>
              <a:rPr lang="pt-BR" smtClean="0"/>
              <a:t>Um</a:t>
            </a:r>
            <a:r>
              <a:rPr lang="en-US" smtClean="0"/>
              <a:t>a </a:t>
            </a:r>
            <a:r>
              <a:rPr lang="pt-BR" smtClean="0"/>
              <a:t>descrição</a:t>
            </a:r>
            <a:r>
              <a:rPr lang="en-US" smtClean="0"/>
              <a:t> de </a:t>
            </a:r>
            <a:r>
              <a:rPr lang="pt-BR" smtClean="0"/>
              <a:t>caso de uso </a:t>
            </a:r>
            <a:r>
              <a:rPr lang="pt-BR" b="1" i="1" smtClean="0"/>
              <a:t>sucinta</a:t>
            </a:r>
            <a:r>
              <a:rPr lang="pt-BR" smtClean="0"/>
              <a:t> descreve as interações sem muitos detalhes.</a:t>
            </a:r>
          </a:p>
          <a:p>
            <a:pPr eaLnBrk="1" hangingPunct="1"/>
            <a:r>
              <a:rPr lang="pt-BR" smtClean="0"/>
              <a:t>Um</a:t>
            </a:r>
            <a:r>
              <a:rPr lang="en-US" smtClean="0"/>
              <a:t>a </a:t>
            </a:r>
            <a:r>
              <a:rPr lang="pt-BR" smtClean="0"/>
              <a:t>descrição</a:t>
            </a:r>
            <a:r>
              <a:rPr lang="en-US" smtClean="0"/>
              <a:t> de </a:t>
            </a:r>
            <a:r>
              <a:rPr lang="pt-BR" smtClean="0"/>
              <a:t>caso de uso </a:t>
            </a:r>
            <a:r>
              <a:rPr lang="pt-BR" b="1" i="1" smtClean="0"/>
              <a:t>expandida </a:t>
            </a:r>
            <a:r>
              <a:rPr lang="pt-BR" smtClean="0"/>
              <a:t>descreve as interações em detalhes.</a:t>
            </a:r>
          </a:p>
          <a:p>
            <a:pPr eaLnBrk="1" hangingPunct="1"/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pt-BR" smtClean="0"/>
              <a:t>O grau de abstração de um caso de uso diz respeito à existência ou não de </a:t>
            </a:r>
            <a:r>
              <a:rPr lang="pt-BR" b="1" i="1" smtClean="0"/>
              <a:t>menção à tecnologia</a:t>
            </a:r>
            <a:r>
              <a:rPr lang="pt-BR" smtClean="0"/>
              <a:t> a ser utilizada na descrição deste caso de uso.</a:t>
            </a:r>
          </a:p>
          <a:p>
            <a:pPr eaLnBrk="1" hangingPunct="1">
              <a:lnSpc>
                <a:spcPct val="90000"/>
              </a:lnSpc>
            </a:pPr>
            <a:r>
              <a:rPr lang="pt-BR" smtClean="0"/>
              <a:t>Um caso de uso </a:t>
            </a:r>
            <a:r>
              <a:rPr lang="pt-BR" b="1" i="1" smtClean="0"/>
              <a:t>essencial</a:t>
            </a:r>
            <a:r>
              <a:rPr lang="pt-BR" smtClean="0"/>
              <a:t> </a:t>
            </a:r>
            <a:r>
              <a:rPr lang="pt-BR" i="1" smtClean="0"/>
              <a:t>não</a:t>
            </a:r>
            <a:r>
              <a:rPr lang="pt-BR" smtClean="0"/>
              <a:t> faz menção à tecnologia a ser utilizada. </a:t>
            </a:r>
          </a:p>
          <a:p>
            <a:pPr eaLnBrk="1" hangingPunct="1">
              <a:lnSpc>
                <a:spcPct val="90000"/>
              </a:lnSpc>
            </a:pPr>
            <a:r>
              <a:rPr lang="pt-BR" smtClean="0"/>
              <a:t>Um caso de uso </a:t>
            </a:r>
            <a:r>
              <a:rPr lang="pt-BR" b="1" i="1" smtClean="0"/>
              <a:t>real</a:t>
            </a:r>
            <a:r>
              <a:rPr lang="pt-BR" smtClean="0"/>
              <a:t> apresenta detalhes da tecnologia a ser utilizada na implementação deste caso de uso .</a:t>
            </a:r>
          </a:p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1C1F58-CB2D-4B03-879D-3CAFA6EB4EA8}" type="slidenum">
              <a:rPr lang="pt-BR" smtClean="0"/>
              <a:pPr/>
              <a:t>9</a:t>
            </a:fld>
            <a:endParaRPr lang="pt-BR" smtClean="0"/>
          </a:p>
        </p:txBody>
      </p:sp>
      <p:sp>
        <p:nvSpPr>
          <p:cNvPr id="64515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Princípios de Análise e Projeto de Sistemas com UML - 2ª edição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2BA391-3CEF-477C-BED4-833C7F7072A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Princípios de Análise e Projeto de Sistemas com UML - 2ª edição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B364DF-CCDB-40F1-9D55-66CD05CBDA8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Princípios de Análise e Projeto de Sistemas com UML - 2ª edição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32D0F-6A0F-4B38-9C77-CDB144AF226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pt-BR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Princípios de Análise e Projeto de Sistemas com UML - 2ª edição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86C9A9-E4A9-409B-A2F8-747D43601E0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Princípios de Análise e Projeto de Sistemas com UML - 2ª edição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338548-B68E-440D-8DE0-EE543E4ED16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Princípios de Análise e Projeto de Sistemas com UML - 2ª edição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64BDD8-84D7-4668-A407-DE7D6C401DA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Princípios de Análise e Projeto de Sistemas com UML - 2ª edição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72AF84-A750-4A53-B3A2-59D7ACC553D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Princípios de Análise e Projeto de Sistemas com UML - 2ª edição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473574-1908-42D9-9681-5FBD98EC04D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Princípios de Análise e Projeto de Sistemas com UML - 2ª edição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33E347-A1FE-48EC-A112-7BA255546D8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Princípios de Análise e Projeto de Sistemas com UML - 2ª edição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CA70D-C0C1-453B-9E93-CFC7556E4F4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Princípios de Análise e Projeto de Sistemas com UML - 2ª edição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A338B2-990B-4ECB-A459-6DA45173416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Princípios de Análise e Projeto de Sistemas com UML - 2ª edição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F0708-8FE8-40E5-B72B-66E8D0C37B2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Princípios de Análise e Projeto de Sistemas com UML - 2ª edição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C721CF-0D60-4C40-930D-ADA093054DD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Princípios de Análise e Projeto de Sistemas com UML - 2ª edição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5F46EE-E09F-4868-8DE0-52A89CDFBBE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52600" y="6245225"/>
            <a:ext cx="5638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r>
              <a:rPr lang="pt-BR"/>
              <a:t>Princípios de Análise e Projeto de Sistemas com UML - 2ª edição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245225"/>
            <a:ext cx="1219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400"/>
            </a:lvl1pPr>
          </a:lstStyle>
          <a:p>
            <a:pPr>
              <a:defRPr/>
            </a:pPr>
            <a:fld id="{4AA50F90-3DBE-4E13-BC79-1406F6EDF79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6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7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8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9.bin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522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925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066800" y="1066800"/>
            <a:ext cx="7010400" cy="23622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pt-BR" smtClean="0">
                <a:solidFill>
                  <a:srgbClr val="FFBB1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Princípios de Análise </a:t>
            </a:r>
            <a:br>
              <a:rPr lang="pt-BR" smtClean="0">
                <a:solidFill>
                  <a:srgbClr val="FFBB1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</a:br>
            <a:r>
              <a:rPr lang="pt-BR" smtClean="0">
                <a:solidFill>
                  <a:srgbClr val="FFBB1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e Projeto de Sistemas </a:t>
            </a:r>
            <a:br>
              <a:rPr lang="pt-BR" smtClean="0">
                <a:solidFill>
                  <a:srgbClr val="FFBB1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</a:br>
            <a:r>
              <a:rPr lang="pt-BR" smtClean="0">
                <a:solidFill>
                  <a:srgbClr val="FFBB1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com UML</a:t>
            </a:r>
            <a:r>
              <a:rPr lang="pt-BR" smtClean="0">
                <a:solidFill>
                  <a:srgbClr val="FFBB1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pt-BR" smtClean="0">
                <a:solidFill>
                  <a:srgbClr val="FFBB1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pt-BR" sz="3200" smtClean="0">
                <a:solidFill>
                  <a:srgbClr val="FFBB1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2ª edição</a:t>
            </a:r>
            <a:endParaRPr lang="pt-BR" sz="4000" smtClean="0">
              <a:solidFill>
                <a:srgbClr val="FFBB1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219" name="Oval 1027"/>
          <p:cNvSpPr>
            <a:spLocks noChangeArrowheads="1"/>
          </p:cNvSpPr>
          <p:nvPr/>
        </p:nvSpPr>
        <p:spPr bwMode="auto">
          <a:xfrm>
            <a:off x="4594225" y="1401763"/>
            <a:ext cx="46038" cy="12700"/>
          </a:xfrm>
          <a:prstGeom prst="ellipse">
            <a:avLst/>
          </a:prstGeom>
          <a:solidFill>
            <a:srgbClr val="8C8C8C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220" name="Rectangle 1028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FFBB1C"/>
                </a:solidFill>
              </a:rPr>
              <a:t>Eduardo Bezerra</a:t>
            </a:r>
            <a:br>
              <a:rPr lang="en-US" smtClean="0">
                <a:solidFill>
                  <a:srgbClr val="FFBB1C"/>
                </a:solidFill>
              </a:rPr>
            </a:br>
            <a:endParaRPr lang="en-US" smtClean="0">
              <a:solidFill>
                <a:srgbClr val="FFBB1C"/>
              </a:solidFill>
            </a:endParaRPr>
          </a:p>
          <a:p>
            <a:pPr eaLnBrk="1" hangingPunct="1"/>
            <a:r>
              <a:rPr lang="pt-BR" smtClean="0">
                <a:solidFill>
                  <a:srgbClr val="FFBB1C"/>
                </a:solidFill>
              </a:rPr>
              <a:t>Editora</a:t>
            </a:r>
            <a:r>
              <a:rPr lang="en-US" smtClean="0">
                <a:solidFill>
                  <a:srgbClr val="FFBB1C"/>
                </a:solidFill>
              </a:rPr>
              <a:t> Campus/Elsevier</a:t>
            </a:r>
          </a:p>
        </p:txBody>
      </p:sp>
      <p:pic>
        <p:nvPicPr>
          <p:cNvPr id="9221" name="Picture 1029" descr="cap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3683000"/>
            <a:ext cx="2003425" cy="2870200"/>
          </a:xfrm>
          <a:prstGeom prst="rect">
            <a:avLst/>
          </a:prstGeom>
          <a:solidFill>
            <a:srgbClr val="CC3300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smtClean="0"/>
              <a:t>Princípios de Análise e Projeto de Sistemas com UML - 2ª edição</a:t>
            </a:r>
          </a:p>
        </p:txBody>
      </p:sp>
      <p:sp>
        <p:nvSpPr>
          <p:cNvPr id="17411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06649AA-5667-4165-AEB2-A25F19FB0A61}" type="slidenum">
              <a:rPr lang="pt-BR" smtClean="0"/>
              <a:pPr/>
              <a:t>10</a:t>
            </a:fld>
            <a:endParaRPr lang="pt-BR" smtClean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Formato</a:t>
            </a:r>
          </a:p>
        </p:txBody>
      </p:sp>
      <p:grpSp>
        <p:nvGrpSpPr>
          <p:cNvPr id="17413" name="Group 3"/>
          <p:cNvGrpSpPr>
            <a:grpSpLocks/>
          </p:cNvGrpSpPr>
          <p:nvPr/>
        </p:nvGrpSpPr>
        <p:grpSpPr bwMode="auto">
          <a:xfrm>
            <a:off x="685800" y="2438400"/>
            <a:ext cx="7815263" cy="3705225"/>
            <a:chOff x="-3" y="-3"/>
            <a:chExt cx="3806" cy="1101"/>
          </a:xfrm>
        </p:grpSpPr>
        <p:grpSp>
          <p:nvGrpSpPr>
            <p:cNvPr id="17415" name="Group 4"/>
            <p:cNvGrpSpPr>
              <a:grpSpLocks/>
            </p:cNvGrpSpPr>
            <p:nvPr/>
          </p:nvGrpSpPr>
          <p:grpSpPr bwMode="auto">
            <a:xfrm>
              <a:off x="0" y="0"/>
              <a:ext cx="3800" cy="1095"/>
              <a:chOff x="0" y="0"/>
              <a:chExt cx="3800" cy="1095"/>
            </a:xfrm>
          </p:grpSpPr>
          <p:sp>
            <p:nvSpPr>
              <p:cNvPr id="17417" name="Rectangle 5"/>
              <p:cNvSpPr>
                <a:spLocks noChangeArrowheads="1"/>
              </p:cNvSpPr>
              <p:nvPr/>
            </p:nvSpPr>
            <p:spPr bwMode="auto">
              <a:xfrm>
                <a:off x="28" y="0"/>
                <a:ext cx="3744" cy="1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/>
              <a:lstStyle/>
              <a:p>
                <a:pPr algn="just">
                  <a:spcBef>
                    <a:spcPct val="0"/>
                  </a:spcBef>
                  <a:buFontTx/>
                  <a:buNone/>
                </a:pPr>
                <a:r>
                  <a:rPr lang="pt-BR" sz="2000">
                    <a:latin typeface="Berkeley" charset="0"/>
                    <a:cs typeface="Times New Roman" pitchFamily="18" charset="0"/>
                  </a:rPr>
                  <a:t>1) Cliente insere seu cartão no caixa eletrônico.</a:t>
                </a:r>
                <a:endParaRPr lang="pt-BR" sz="2400">
                  <a:cs typeface="Times New Roman" pitchFamily="18" charset="0"/>
                </a:endParaRPr>
              </a:p>
              <a:p>
                <a:pPr algn="just" eaLnBrk="0" hangingPunct="0">
                  <a:spcBef>
                    <a:spcPct val="0"/>
                  </a:spcBef>
                  <a:buFontTx/>
                  <a:buNone/>
                </a:pPr>
                <a:r>
                  <a:rPr lang="pt-BR" sz="2000">
                    <a:latin typeface="Berkeley" charset="0"/>
                    <a:cs typeface="Times New Roman" pitchFamily="18" charset="0"/>
                  </a:rPr>
                  <a:t>2) Sistema apresenta solicitação de senha.</a:t>
                </a:r>
                <a:endParaRPr lang="pt-BR" sz="2400">
                  <a:cs typeface="Times New Roman" pitchFamily="18" charset="0"/>
                </a:endParaRPr>
              </a:p>
              <a:p>
                <a:pPr algn="just" eaLnBrk="0" hangingPunct="0">
                  <a:spcBef>
                    <a:spcPct val="0"/>
                  </a:spcBef>
                  <a:buFontTx/>
                  <a:buNone/>
                </a:pPr>
                <a:r>
                  <a:rPr lang="pt-BR" sz="2000">
                    <a:latin typeface="Berkeley" charset="0"/>
                    <a:cs typeface="Times New Roman" pitchFamily="18" charset="0"/>
                  </a:rPr>
                  <a:t>3) Cliente digita senha.</a:t>
                </a:r>
                <a:endParaRPr lang="pt-BR" sz="2400">
                  <a:cs typeface="Times New Roman" pitchFamily="18" charset="0"/>
                </a:endParaRPr>
              </a:p>
              <a:p>
                <a:pPr algn="just" eaLnBrk="0" hangingPunct="0">
                  <a:spcBef>
                    <a:spcPct val="0"/>
                  </a:spcBef>
                  <a:buFontTx/>
                  <a:buNone/>
                </a:pPr>
                <a:r>
                  <a:rPr lang="pt-BR" sz="2000">
                    <a:latin typeface="Berkeley" charset="0"/>
                    <a:cs typeface="Times New Roman" pitchFamily="18" charset="0"/>
                  </a:rPr>
                  <a:t>4) Sistema valida a senha e exibe menu de operações disponíveis.</a:t>
                </a:r>
                <a:endParaRPr lang="pt-BR" sz="2400">
                  <a:cs typeface="Times New Roman" pitchFamily="18" charset="0"/>
                </a:endParaRPr>
              </a:p>
              <a:p>
                <a:pPr algn="just" eaLnBrk="0" hangingPunct="0">
                  <a:spcBef>
                    <a:spcPct val="0"/>
                  </a:spcBef>
                  <a:buFontTx/>
                  <a:buNone/>
                </a:pPr>
                <a:r>
                  <a:rPr lang="pt-BR" sz="2000">
                    <a:latin typeface="Berkeley" charset="0"/>
                    <a:cs typeface="Times New Roman" pitchFamily="18" charset="0"/>
                  </a:rPr>
                  <a:t>5) Cliente indica que deseja realizar um saque.</a:t>
                </a:r>
                <a:endParaRPr lang="pt-BR" sz="2400">
                  <a:cs typeface="Times New Roman" pitchFamily="18" charset="0"/>
                </a:endParaRPr>
              </a:p>
              <a:p>
                <a:pPr algn="just" eaLnBrk="0" hangingPunct="0">
                  <a:spcBef>
                    <a:spcPct val="0"/>
                  </a:spcBef>
                  <a:buFontTx/>
                  <a:buNone/>
                </a:pPr>
                <a:r>
                  <a:rPr lang="pt-BR" sz="2000">
                    <a:latin typeface="Berkeley" charset="0"/>
                    <a:cs typeface="Times New Roman" pitchFamily="18" charset="0"/>
                  </a:rPr>
                  <a:t>6) Sistema requisita o valor da quantia a ser sacada.</a:t>
                </a:r>
                <a:endParaRPr lang="pt-BR" sz="2400">
                  <a:cs typeface="Times New Roman" pitchFamily="18" charset="0"/>
                </a:endParaRPr>
              </a:p>
              <a:p>
                <a:pPr algn="just" eaLnBrk="0" hangingPunct="0">
                  <a:spcBef>
                    <a:spcPct val="0"/>
                  </a:spcBef>
                  <a:buFontTx/>
                  <a:buNone/>
                </a:pPr>
                <a:r>
                  <a:rPr lang="pt-BR" sz="2000">
                    <a:latin typeface="Berkeley" charset="0"/>
                    <a:cs typeface="Times New Roman" pitchFamily="18" charset="0"/>
                  </a:rPr>
                  <a:t>7) </a:t>
                </a:r>
                <a:r>
                  <a:rPr lang="pt-BR" sz="2000">
                    <a:solidFill>
                      <a:srgbClr val="000000"/>
                    </a:solidFill>
                    <a:latin typeface="Berkeley" charset="0"/>
                    <a:cs typeface="Times New Roman" pitchFamily="18" charset="0"/>
                  </a:rPr>
                  <a:t>Cliente fornece o valor da quantia que deseja sacar.</a:t>
                </a:r>
                <a:endParaRPr lang="pt-BR" sz="2400">
                  <a:cs typeface="Times New Roman" pitchFamily="18" charset="0"/>
                </a:endParaRPr>
              </a:p>
              <a:p>
                <a:pPr algn="just" eaLnBrk="0" hangingPunct="0">
                  <a:spcBef>
                    <a:spcPct val="0"/>
                  </a:spcBef>
                  <a:buFontTx/>
                  <a:buNone/>
                </a:pPr>
                <a:r>
                  <a:rPr lang="pt-BR" sz="2000">
                    <a:solidFill>
                      <a:srgbClr val="000000"/>
                    </a:solidFill>
                    <a:latin typeface="Berkeley" charset="0"/>
                    <a:cs typeface="Times New Roman" pitchFamily="18" charset="0"/>
                  </a:rPr>
                  <a:t>8) Sistema fornece a quantia desejada e imprime o recibo para o Cliente</a:t>
                </a:r>
                <a:endParaRPr lang="pt-BR" sz="2400">
                  <a:cs typeface="Times New Roman" pitchFamily="18" charset="0"/>
                </a:endParaRPr>
              </a:p>
              <a:p>
                <a:pPr algn="just" eaLnBrk="0" hangingPunct="0">
                  <a:spcBef>
                    <a:spcPct val="0"/>
                  </a:spcBef>
                  <a:buFontTx/>
                  <a:buNone/>
                </a:pPr>
                <a:r>
                  <a:rPr lang="en-US" sz="2000">
                    <a:latin typeface="Berkeley" charset="0"/>
                    <a:cs typeface="Times New Roman" pitchFamily="18" charset="0"/>
                  </a:rPr>
                  <a:t>9</a:t>
                </a:r>
                <a:r>
                  <a:rPr lang="pt-BR" sz="2000">
                    <a:latin typeface="Berkeley" charset="0"/>
                    <a:cs typeface="Times New Roman" pitchFamily="18" charset="0"/>
                  </a:rPr>
                  <a:t>) Cliente retira a quantia e o recibo, e o caso de uso termina.</a:t>
                </a:r>
                <a:endParaRPr lang="pt-BR"/>
              </a:p>
            </p:txBody>
          </p:sp>
          <p:sp>
            <p:nvSpPr>
              <p:cNvPr id="17418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00" cy="1095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pt-BR"/>
              </a:p>
            </p:txBody>
          </p:sp>
        </p:grpSp>
        <p:sp>
          <p:nvSpPr>
            <p:cNvPr id="17416" name="Rectangle 7"/>
            <p:cNvSpPr>
              <a:spLocks noChangeArrowheads="1"/>
            </p:cNvSpPr>
            <p:nvPr/>
          </p:nvSpPr>
          <p:spPr bwMode="auto">
            <a:xfrm>
              <a:off x="-3" y="-3"/>
              <a:ext cx="3806" cy="1101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</p:grpSp>
      <p:sp>
        <p:nvSpPr>
          <p:cNvPr id="17414" name="Rectangle 8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pt-BR" smtClean="0"/>
              <a:t>Exemplo de descrição </a:t>
            </a:r>
            <a:r>
              <a:rPr lang="en-US" smtClean="0"/>
              <a:t>numerada</a:t>
            </a:r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smtClean="0"/>
              <a:t>Princípios de Análise e Projeto de Sistemas com UML - 2ª edição</a:t>
            </a:r>
          </a:p>
        </p:txBody>
      </p:sp>
      <p:sp>
        <p:nvSpPr>
          <p:cNvPr id="18435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A1C8678-5C6F-4A8B-A188-E0FAA2B29D29}" type="slidenum">
              <a:rPr lang="pt-BR" smtClean="0"/>
              <a:pPr/>
              <a:t>11</a:t>
            </a:fld>
            <a:endParaRPr lang="pt-BR" smtClean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Formato</a:t>
            </a:r>
          </a:p>
        </p:txBody>
      </p:sp>
      <p:grpSp>
        <p:nvGrpSpPr>
          <p:cNvPr id="18437" name="Group 3"/>
          <p:cNvGrpSpPr>
            <a:grpSpLocks/>
          </p:cNvGrpSpPr>
          <p:nvPr/>
        </p:nvGrpSpPr>
        <p:grpSpPr bwMode="auto">
          <a:xfrm>
            <a:off x="76200" y="2133600"/>
            <a:ext cx="8991600" cy="4029075"/>
            <a:chOff x="-3" y="-3"/>
            <a:chExt cx="3862" cy="1620"/>
          </a:xfrm>
        </p:grpSpPr>
        <p:grpSp>
          <p:nvGrpSpPr>
            <p:cNvPr id="18439" name="Group 4"/>
            <p:cNvGrpSpPr>
              <a:grpSpLocks/>
            </p:cNvGrpSpPr>
            <p:nvPr/>
          </p:nvGrpSpPr>
          <p:grpSpPr bwMode="auto">
            <a:xfrm>
              <a:off x="0" y="0"/>
              <a:ext cx="3856" cy="1614"/>
              <a:chOff x="0" y="0"/>
              <a:chExt cx="3856" cy="1614"/>
            </a:xfrm>
          </p:grpSpPr>
          <p:grpSp>
            <p:nvGrpSpPr>
              <p:cNvPr id="18441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1928" cy="327"/>
                <a:chOff x="0" y="0"/>
                <a:chExt cx="1928" cy="327"/>
              </a:xfrm>
            </p:grpSpPr>
            <p:sp>
              <p:nvSpPr>
                <p:cNvPr id="18453" name="Rectangle 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928" cy="32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pt-BR"/>
                </a:p>
              </p:txBody>
            </p:sp>
            <p:grpSp>
              <p:nvGrpSpPr>
                <p:cNvPr id="18454" name="Group 7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928" cy="327"/>
                  <a:chOff x="0" y="0"/>
                  <a:chExt cx="1928" cy="327"/>
                </a:xfrm>
              </p:grpSpPr>
              <p:sp>
                <p:nvSpPr>
                  <p:cNvPr id="18455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28" y="0"/>
                    <a:ext cx="1872" cy="327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90000" tIns="46800" rIns="90000" bIns="46800"/>
                  <a:lstStyle/>
                  <a:p>
                    <a:pPr algn="just">
                      <a:spcBef>
                        <a:spcPct val="0"/>
                      </a:spcBef>
                      <a:buFontTx/>
                      <a:buNone/>
                    </a:pPr>
                    <a:r>
                      <a:rPr lang="pt-BR" sz="1800" b="1">
                        <a:latin typeface="Berkeley" charset="0"/>
                        <a:cs typeface="Times New Roman" pitchFamily="18" charset="0"/>
                      </a:rPr>
                      <a:t>Cliente</a:t>
                    </a:r>
                    <a:endParaRPr lang="pt-BR" sz="3200"/>
                  </a:p>
                </p:txBody>
              </p:sp>
              <p:sp>
                <p:nvSpPr>
                  <p:cNvPr id="18456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928" cy="327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pt-BR"/>
                  </a:p>
                </p:txBody>
              </p:sp>
            </p:grpSp>
          </p:grpSp>
          <p:grpSp>
            <p:nvGrpSpPr>
              <p:cNvPr id="18442" name="Group 10"/>
              <p:cNvGrpSpPr>
                <a:grpSpLocks/>
              </p:cNvGrpSpPr>
              <p:nvPr/>
            </p:nvGrpSpPr>
            <p:grpSpPr bwMode="auto">
              <a:xfrm>
                <a:off x="1928" y="0"/>
                <a:ext cx="1928" cy="327"/>
                <a:chOff x="1928" y="0"/>
                <a:chExt cx="1928" cy="327"/>
              </a:xfrm>
            </p:grpSpPr>
            <p:sp>
              <p:nvSpPr>
                <p:cNvPr id="18449" name="Rectangle 11"/>
                <p:cNvSpPr>
                  <a:spLocks noChangeArrowheads="1"/>
                </p:cNvSpPr>
                <p:nvPr/>
              </p:nvSpPr>
              <p:spPr bwMode="auto">
                <a:xfrm>
                  <a:off x="1928" y="0"/>
                  <a:ext cx="1928" cy="32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pt-BR"/>
                </a:p>
              </p:txBody>
            </p:sp>
            <p:grpSp>
              <p:nvGrpSpPr>
                <p:cNvPr id="18450" name="Group 12"/>
                <p:cNvGrpSpPr>
                  <a:grpSpLocks/>
                </p:cNvGrpSpPr>
                <p:nvPr/>
              </p:nvGrpSpPr>
              <p:grpSpPr bwMode="auto">
                <a:xfrm>
                  <a:off x="1928" y="0"/>
                  <a:ext cx="1928" cy="327"/>
                  <a:chOff x="1928" y="0"/>
                  <a:chExt cx="1928" cy="327"/>
                </a:xfrm>
              </p:grpSpPr>
              <p:sp>
                <p:nvSpPr>
                  <p:cNvPr id="18451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1956" y="0"/>
                    <a:ext cx="1872" cy="327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90000" tIns="46800" rIns="90000" bIns="46800"/>
                  <a:lstStyle/>
                  <a:p>
                    <a:pPr algn="just">
                      <a:spcBef>
                        <a:spcPct val="0"/>
                      </a:spcBef>
                      <a:buFontTx/>
                      <a:buNone/>
                    </a:pPr>
                    <a:r>
                      <a:rPr lang="pt-BR" sz="1800" b="1">
                        <a:latin typeface="Berkeley" charset="0"/>
                        <a:cs typeface="Times New Roman" pitchFamily="18" charset="0"/>
                      </a:rPr>
                      <a:t>Sistema</a:t>
                    </a:r>
                    <a:endParaRPr lang="pt-BR" sz="3200"/>
                  </a:p>
                </p:txBody>
              </p:sp>
              <p:sp>
                <p:nvSpPr>
                  <p:cNvPr id="18452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1928" y="0"/>
                    <a:ext cx="1928" cy="327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pt-BR"/>
                  </a:p>
                </p:txBody>
              </p:sp>
            </p:grpSp>
          </p:grpSp>
          <p:grpSp>
            <p:nvGrpSpPr>
              <p:cNvPr id="18443" name="Group 15"/>
              <p:cNvGrpSpPr>
                <a:grpSpLocks/>
              </p:cNvGrpSpPr>
              <p:nvPr/>
            </p:nvGrpSpPr>
            <p:grpSpPr bwMode="auto">
              <a:xfrm>
                <a:off x="0" y="327"/>
                <a:ext cx="1928" cy="1287"/>
                <a:chOff x="0" y="327"/>
                <a:chExt cx="1928" cy="1287"/>
              </a:xfrm>
            </p:grpSpPr>
            <p:sp>
              <p:nvSpPr>
                <p:cNvPr id="18447" name="Rectangle 16"/>
                <p:cNvSpPr>
                  <a:spLocks noChangeArrowheads="1"/>
                </p:cNvSpPr>
                <p:nvPr/>
              </p:nvSpPr>
              <p:spPr bwMode="auto">
                <a:xfrm>
                  <a:off x="28" y="327"/>
                  <a:ext cx="1872" cy="12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0000" tIns="46800" rIns="90000" bIns="46800"/>
                <a:lstStyle/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pt-BR" sz="1800">
                      <a:latin typeface="Berkeley" charset="0"/>
                      <a:cs typeface="Times New Roman" pitchFamily="18" charset="0"/>
                    </a:rPr>
                    <a:t>Insere seu cartão no caixa eletrônico.</a:t>
                  </a:r>
                  <a:endParaRPr lang="pt-BR" sz="2000">
                    <a:cs typeface="Times New Roman" pitchFamily="18" charset="0"/>
                  </a:endParaRPr>
                </a:p>
                <a:p>
                  <a:pPr algn="just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lang="pt-BR" sz="1800">
                      <a:cs typeface="Times New Roman" pitchFamily="18" charset="0"/>
                    </a:rPr>
                    <a:t> </a:t>
                  </a:r>
                  <a:endParaRPr lang="pt-BR" sz="2000">
                    <a:cs typeface="Times New Roman" pitchFamily="18" charset="0"/>
                  </a:endParaRPr>
                </a:p>
                <a:p>
                  <a:pPr algn="just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lang="pt-BR" sz="1800">
                      <a:latin typeface="Berkeley" charset="0"/>
                      <a:cs typeface="Times New Roman" pitchFamily="18" charset="0"/>
                    </a:rPr>
                    <a:t>Digita senha.</a:t>
                  </a:r>
                  <a:endParaRPr lang="pt-BR" sz="2000">
                    <a:cs typeface="Times New Roman" pitchFamily="18" charset="0"/>
                  </a:endParaRPr>
                </a:p>
                <a:p>
                  <a:pPr algn="just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lang="pt-BR" sz="1800">
                      <a:cs typeface="Times New Roman" pitchFamily="18" charset="0"/>
                    </a:rPr>
                    <a:t> </a:t>
                  </a:r>
                  <a:endParaRPr lang="pt-BR" sz="2000">
                    <a:cs typeface="Times New Roman" pitchFamily="18" charset="0"/>
                  </a:endParaRPr>
                </a:p>
                <a:p>
                  <a:pPr algn="just" eaLnBrk="0" hangingPunct="0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Berkeley" charset="0"/>
                    <a:cs typeface="Times New Roman" pitchFamily="18" charset="0"/>
                  </a:endParaRPr>
                </a:p>
                <a:p>
                  <a:pPr algn="just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lang="pt-BR" sz="1800">
                      <a:latin typeface="Berkeley" charset="0"/>
                      <a:cs typeface="Times New Roman" pitchFamily="18" charset="0"/>
                    </a:rPr>
                    <a:t>Solicita realização de saque.</a:t>
                  </a:r>
                  <a:endParaRPr lang="pt-BR" sz="2000">
                    <a:cs typeface="Times New Roman" pitchFamily="18" charset="0"/>
                  </a:endParaRPr>
                </a:p>
                <a:p>
                  <a:pPr algn="just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lang="pt-BR" sz="1800">
                      <a:cs typeface="Times New Roman" pitchFamily="18" charset="0"/>
                    </a:rPr>
                    <a:t> </a:t>
                  </a:r>
                  <a:endParaRPr lang="pt-BR" sz="2000">
                    <a:cs typeface="Times New Roman" pitchFamily="18" charset="0"/>
                  </a:endParaRPr>
                </a:p>
                <a:p>
                  <a:pPr algn="just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lang="pt-BR" sz="1800">
                      <a:solidFill>
                        <a:srgbClr val="000000"/>
                      </a:solidFill>
                      <a:latin typeface="Berkeley" charset="0"/>
                      <a:cs typeface="Times New Roman" pitchFamily="18" charset="0"/>
                    </a:rPr>
                    <a:t>Fornece o valor da quantia que deseja sacar.</a:t>
                  </a:r>
                  <a:endParaRPr lang="pt-BR" sz="2000">
                    <a:cs typeface="Times New Roman" pitchFamily="18" charset="0"/>
                  </a:endParaRPr>
                </a:p>
                <a:p>
                  <a:pPr algn="just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lang="pt-BR" sz="1800">
                      <a:cs typeface="Times New Roman" pitchFamily="18" charset="0"/>
                    </a:rPr>
                    <a:t> </a:t>
                  </a:r>
                  <a:endParaRPr lang="pt-BR" sz="2000">
                    <a:cs typeface="Times New Roman" pitchFamily="18" charset="0"/>
                  </a:endParaRPr>
                </a:p>
                <a:p>
                  <a:pPr algn="just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lang="pt-BR" sz="1800">
                      <a:cs typeface="Times New Roman" pitchFamily="18" charset="0"/>
                    </a:rPr>
                    <a:t> </a:t>
                  </a:r>
                  <a:r>
                    <a:rPr lang="pt-BR" sz="1800">
                      <a:latin typeface="Berkeley" charset="0"/>
                      <a:cs typeface="Times New Roman" pitchFamily="18" charset="0"/>
                    </a:rPr>
                    <a:t>Retira a quantia e o recibo.</a:t>
                  </a:r>
                  <a:endParaRPr lang="pt-BR" sz="3200"/>
                </a:p>
              </p:txBody>
            </p:sp>
            <p:sp>
              <p:nvSpPr>
                <p:cNvPr id="18448" name="Rectangle 17"/>
                <p:cNvSpPr>
                  <a:spLocks noChangeArrowheads="1"/>
                </p:cNvSpPr>
                <p:nvPr/>
              </p:nvSpPr>
              <p:spPr bwMode="auto">
                <a:xfrm>
                  <a:off x="0" y="327"/>
                  <a:ext cx="1928" cy="128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pt-BR"/>
                </a:p>
              </p:txBody>
            </p:sp>
          </p:grpSp>
          <p:grpSp>
            <p:nvGrpSpPr>
              <p:cNvPr id="18444" name="Group 18"/>
              <p:cNvGrpSpPr>
                <a:grpSpLocks/>
              </p:cNvGrpSpPr>
              <p:nvPr/>
            </p:nvGrpSpPr>
            <p:grpSpPr bwMode="auto">
              <a:xfrm>
                <a:off x="1928" y="327"/>
                <a:ext cx="1928" cy="1287"/>
                <a:chOff x="1928" y="327"/>
                <a:chExt cx="1928" cy="1287"/>
              </a:xfrm>
            </p:grpSpPr>
            <p:sp>
              <p:nvSpPr>
                <p:cNvPr id="18445" name="Rectangle 19"/>
                <p:cNvSpPr>
                  <a:spLocks noChangeArrowheads="1"/>
                </p:cNvSpPr>
                <p:nvPr/>
              </p:nvSpPr>
              <p:spPr bwMode="auto">
                <a:xfrm>
                  <a:off x="1956" y="327"/>
                  <a:ext cx="1872" cy="12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0000" tIns="46800" rIns="90000" bIns="46800"/>
                <a:lstStyle/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pt-BR" sz="1800">
                      <a:cs typeface="Times New Roman" pitchFamily="18" charset="0"/>
                    </a:rPr>
                    <a:t> </a:t>
                  </a:r>
                  <a:endParaRPr lang="pt-BR" sz="2000">
                    <a:cs typeface="Times New Roman" pitchFamily="18" charset="0"/>
                  </a:endParaRPr>
                </a:p>
                <a:p>
                  <a:pPr algn="just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lang="pt-BR" sz="1800">
                      <a:latin typeface="Berkeley" charset="0"/>
                      <a:cs typeface="Times New Roman" pitchFamily="18" charset="0"/>
                    </a:rPr>
                    <a:t>Apresenta solicitação de senha.</a:t>
                  </a:r>
                  <a:endParaRPr lang="pt-BR" sz="2000">
                    <a:cs typeface="Times New Roman" pitchFamily="18" charset="0"/>
                  </a:endParaRPr>
                </a:p>
                <a:p>
                  <a:pPr algn="just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lang="pt-BR" sz="1800">
                      <a:latin typeface="Berkeley" charset="0"/>
                      <a:cs typeface="Times New Roman" pitchFamily="18" charset="0"/>
                    </a:rPr>
                    <a:t> </a:t>
                  </a:r>
                  <a:endParaRPr lang="pt-BR" sz="2000">
                    <a:cs typeface="Times New Roman" pitchFamily="18" charset="0"/>
                  </a:endParaRPr>
                </a:p>
                <a:p>
                  <a:pPr algn="just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lang="pt-BR" sz="1800">
                      <a:latin typeface="Berkeley" charset="0"/>
                      <a:cs typeface="Times New Roman" pitchFamily="18" charset="0"/>
                    </a:rPr>
                    <a:t>Valida senha e exibe menu de operações disponíveis.</a:t>
                  </a:r>
                  <a:endParaRPr lang="pt-BR" sz="2000">
                    <a:cs typeface="Times New Roman" pitchFamily="18" charset="0"/>
                  </a:endParaRPr>
                </a:p>
                <a:p>
                  <a:pPr algn="just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lang="pt-BR" sz="1800">
                      <a:latin typeface="Berkeley" charset="0"/>
                      <a:cs typeface="Times New Roman" pitchFamily="18" charset="0"/>
                    </a:rPr>
                    <a:t> </a:t>
                  </a:r>
                  <a:endParaRPr lang="pt-BR" sz="2000">
                    <a:cs typeface="Times New Roman" pitchFamily="18" charset="0"/>
                  </a:endParaRPr>
                </a:p>
                <a:p>
                  <a:pPr algn="just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lang="pt-BR" sz="1800">
                      <a:latin typeface="Berkeley" charset="0"/>
                      <a:cs typeface="Times New Roman" pitchFamily="18" charset="0"/>
                    </a:rPr>
                    <a:t>Requisita quantia a ser sacada.</a:t>
                  </a:r>
                  <a:endParaRPr lang="pt-BR" sz="2000">
                    <a:cs typeface="Times New Roman" pitchFamily="18" charset="0"/>
                  </a:endParaRPr>
                </a:p>
                <a:p>
                  <a:pPr algn="just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lang="pt-BR" sz="1800">
                      <a:latin typeface="Berkeley" charset="0"/>
                      <a:cs typeface="Times New Roman" pitchFamily="18" charset="0"/>
                    </a:rPr>
                    <a:t> </a:t>
                  </a:r>
                  <a:endParaRPr lang="pt-BR" sz="2000">
                    <a:cs typeface="Times New Roman" pitchFamily="18" charset="0"/>
                  </a:endParaRPr>
                </a:p>
                <a:p>
                  <a:pPr algn="just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lang="pt-BR" sz="1800">
                      <a:solidFill>
                        <a:srgbClr val="000000"/>
                      </a:solidFill>
                      <a:latin typeface="Berkeley" charset="0"/>
                      <a:cs typeface="Times New Roman" pitchFamily="18" charset="0"/>
                    </a:rPr>
                    <a:t>Fornece a quantia desejada e imprime o recibo para o Cliente</a:t>
                  </a:r>
                  <a:endParaRPr lang="pt-BR" sz="3200"/>
                </a:p>
              </p:txBody>
            </p:sp>
            <p:sp>
              <p:nvSpPr>
                <p:cNvPr id="18446" name="Rectangle 20"/>
                <p:cNvSpPr>
                  <a:spLocks noChangeArrowheads="1"/>
                </p:cNvSpPr>
                <p:nvPr/>
              </p:nvSpPr>
              <p:spPr bwMode="auto">
                <a:xfrm>
                  <a:off x="1928" y="327"/>
                  <a:ext cx="1928" cy="128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pt-BR"/>
                </a:p>
              </p:txBody>
            </p:sp>
          </p:grpSp>
        </p:grpSp>
        <p:sp>
          <p:nvSpPr>
            <p:cNvPr id="18440" name="Rectangle 21"/>
            <p:cNvSpPr>
              <a:spLocks noChangeArrowheads="1"/>
            </p:cNvSpPr>
            <p:nvPr/>
          </p:nvSpPr>
          <p:spPr bwMode="auto">
            <a:xfrm>
              <a:off x="-3" y="-3"/>
              <a:ext cx="3862" cy="1620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</p:grpSp>
      <p:sp>
        <p:nvSpPr>
          <p:cNvPr id="18438" name="Rectangle 22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pt-BR" sz="2400">
                <a:latin typeface="Times New Roman" pitchFamily="18" charset="0"/>
              </a:rPr>
              <a:t>Exemplo de descrição </a:t>
            </a:r>
            <a:r>
              <a:rPr lang="en-US" sz="2400">
                <a:latin typeface="Times New Roman" pitchFamily="18" charset="0"/>
              </a:rPr>
              <a:t>tabular</a:t>
            </a:r>
            <a:endParaRPr lang="pt-BR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smtClean="0"/>
              <a:t>Princípios de Análise e Projeto de Sistemas com UML - 2ª edição</a:t>
            </a:r>
          </a:p>
        </p:txBody>
      </p:sp>
      <p:sp>
        <p:nvSpPr>
          <p:cNvPr id="19459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E2EFD02-95DC-4397-89E1-55E1DDBDF9D2}" type="slidenum">
              <a:rPr lang="pt-BR" smtClean="0"/>
              <a:pPr/>
              <a:t>12</a:t>
            </a:fld>
            <a:endParaRPr lang="pt-BR" smtClean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Grau de </a:t>
            </a:r>
            <a:r>
              <a:rPr lang="en-US" smtClean="0"/>
              <a:t>A</a:t>
            </a:r>
            <a:r>
              <a:rPr lang="pt-BR" smtClean="0"/>
              <a:t>bstração </a:t>
            </a:r>
            <a:endParaRPr lang="en-US" smtClean="0"/>
          </a:p>
        </p:txBody>
      </p:sp>
      <p:sp>
        <p:nvSpPr>
          <p:cNvPr id="19461" name="Rectangle 9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71500" y="1676400"/>
            <a:ext cx="80010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pt-BR" sz="2400">
                <a:latin typeface="Times New Roman" pitchFamily="18" charset="0"/>
              </a:rPr>
              <a:t>Exemplo de descrição essencial (e numerada):</a:t>
            </a:r>
          </a:p>
        </p:txBody>
      </p:sp>
      <p:sp>
        <p:nvSpPr>
          <p:cNvPr id="19462" name="Text Box 10"/>
          <p:cNvSpPr txBox="1">
            <a:spLocks noChangeArrowheads="1"/>
          </p:cNvSpPr>
          <p:nvPr/>
        </p:nvSpPr>
        <p:spPr bwMode="auto">
          <a:xfrm>
            <a:off x="1433513" y="5676900"/>
            <a:ext cx="29368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1800" i="1">
                <a:latin typeface="Berkeley" charset="0"/>
                <a:cs typeface="Times New Roman" pitchFamily="18" charset="0"/>
              </a:rPr>
              <a:t>Dica: </a:t>
            </a:r>
            <a:r>
              <a:rPr lang="pt-BR" sz="1800" i="1">
                <a:latin typeface="Berkeley" charset="0"/>
                <a:cs typeface="Times New Roman" pitchFamily="18" charset="0"/>
              </a:rPr>
              <a:t>regra dos 100 anos</a:t>
            </a:r>
            <a:r>
              <a:rPr lang="pt-BR" sz="1800"/>
              <a:t> </a:t>
            </a:r>
          </a:p>
        </p:txBody>
      </p:sp>
      <p:grpSp>
        <p:nvGrpSpPr>
          <p:cNvPr id="19463" name="Group 15"/>
          <p:cNvGrpSpPr>
            <a:grpSpLocks/>
          </p:cNvGrpSpPr>
          <p:nvPr/>
        </p:nvGrpSpPr>
        <p:grpSpPr bwMode="auto">
          <a:xfrm>
            <a:off x="685800" y="2438400"/>
            <a:ext cx="6958013" cy="3205163"/>
            <a:chOff x="-3" y="-3"/>
            <a:chExt cx="3806" cy="1005"/>
          </a:xfrm>
        </p:grpSpPr>
        <p:grpSp>
          <p:nvGrpSpPr>
            <p:cNvPr id="19464" name="Group 13"/>
            <p:cNvGrpSpPr>
              <a:grpSpLocks/>
            </p:cNvGrpSpPr>
            <p:nvPr/>
          </p:nvGrpSpPr>
          <p:grpSpPr bwMode="auto">
            <a:xfrm>
              <a:off x="0" y="0"/>
              <a:ext cx="3800" cy="999"/>
              <a:chOff x="0" y="0"/>
              <a:chExt cx="3800" cy="999"/>
            </a:xfrm>
          </p:grpSpPr>
          <p:sp>
            <p:nvSpPr>
              <p:cNvPr id="19466" name="Rectangle 11"/>
              <p:cNvSpPr>
                <a:spLocks noChangeArrowheads="1"/>
              </p:cNvSpPr>
              <p:nvPr/>
            </p:nvSpPr>
            <p:spPr bwMode="auto">
              <a:xfrm>
                <a:off x="28" y="0"/>
                <a:ext cx="3744" cy="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/>
              <a:lstStyle/>
              <a:p>
                <a:pPr algn="just">
                  <a:spcBef>
                    <a:spcPct val="0"/>
                  </a:spcBef>
                  <a:buFontTx/>
                  <a:buNone/>
                </a:pPr>
                <a:r>
                  <a:rPr lang="pt-BR" sz="2000">
                    <a:latin typeface="Berkeley" charset="0"/>
                    <a:cs typeface="Times New Roman" pitchFamily="18" charset="0"/>
                  </a:rPr>
                  <a:t>1) Cliente fornece sua identificação.</a:t>
                </a:r>
                <a:endParaRPr lang="pt-BR" sz="2400">
                  <a:cs typeface="Times New Roman" pitchFamily="18" charset="0"/>
                </a:endParaRPr>
              </a:p>
              <a:p>
                <a:pPr algn="just" eaLnBrk="0" hangingPunct="0">
                  <a:spcBef>
                    <a:spcPct val="0"/>
                  </a:spcBef>
                  <a:buFontTx/>
                  <a:buNone/>
                </a:pPr>
                <a:r>
                  <a:rPr lang="pt-BR" sz="2000">
                    <a:latin typeface="Berkeley" charset="0"/>
                    <a:cs typeface="Times New Roman" pitchFamily="18" charset="0"/>
                  </a:rPr>
                  <a:t>2) Sistema identifica o usuário.</a:t>
                </a:r>
                <a:endParaRPr lang="pt-BR" sz="2400">
                  <a:cs typeface="Times New Roman" pitchFamily="18" charset="0"/>
                </a:endParaRPr>
              </a:p>
              <a:p>
                <a:pPr algn="just" eaLnBrk="0" hangingPunct="0">
                  <a:spcBef>
                    <a:spcPct val="0"/>
                  </a:spcBef>
                  <a:buFontTx/>
                  <a:buNone/>
                </a:pPr>
                <a:r>
                  <a:rPr lang="pt-BR" sz="2000">
                    <a:latin typeface="Berkeley" charset="0"/>
                    <a:cs typeface="Times New Roman" pitchFamily="18" charset="0"/>
                  </a:rPr>
                  <a:t>3) Sistema fornece opções disponíveis para movimentação da conta.</a:t>
                </a:r>
                <a:endParaRPr lang="pt-BR" sz="2400">
                  <a:cs typeface="Times New Roman" pitchFamily="18" charset="0"/>
                </a:endParaRPr>
              </a:p>
              <a:p>
                <a:pPr algn="just" eaLnBrk="0" hangingPunct="0">
                  <a:spcBef>
                    <a:spcPct val="0"/>
                  </a:spcBef>
                  <a:buFontTx/>
                  <a:buNone/>
                </a:pPr>
                <a:r>
                  <a:rPr lang="pt-BR" sz="2000">
                    <a:latin typeface="Berkeley" charset="0"/>
                    <a:cs typeface="Times New Roman" pitchFamily="18" charset="0"/>
                  </a:rPr>
                  <a:t>4) Cliente solicita o saque de uma determinada quantia.</a:t>
                </a:r>
                <a:endParaRPr lang="pt-BR" sz="2400">
                  <a:cs typeface="Times New Roman" pitchFamily="18" charset="0"/>
                </a:endParaRPr>
              </a:p>
              <a:p>
                <a:pPr algn="just" eaLnBrk="0" hangingPunct="0">
                  <a:spcBef>
                    <a:spcPct val="0"/>
                  </a:spcBef>
                  <a:buFontTx/>
                  <a:buNone/>
                </a:pPr>
                <a:r>
                  <a:rPr lang="pt-BR" sz="2000">
                    <a:latin typeface="Berkeley" charset="0"/>
                    <a:cs typeface="Times New Roman" pitchFamily="18" charset="0"/>
                  </a:rPr>
                  <a:t>5) Sistema requisita o valor da quantia a ser sacada.</a:t>
                </a:r>
                <a:endParaRPr lang="pt-BR" sz="2400">
                  <a:cs typeface="Times New Roman" pitchFamily="18" charset="0"/>
                </a:endParaRPr>
              </a:p>
              <a:p>
                <a:pPr algn="just" eaLnBrk="0" hangingPunct="0">
                  <a:spcBef>
                    <a:spcPct val="0"/>
                  </a:spcBef>
                  <a:buFontTx/>
                  <a:buNone/>
                </a:pPr>
                <a:r>
                  <a:rPr lang="pt-BR" sz="2000">
                    <a:latin typeface="Berkeley" charset="0"/>
                    <a:cs typeface="Times New Roman" pitchFamily="18" charset="0"/>
                  </a:rPr>
                  <a:t>6) </a:t>
                </a:r>
                <a:r>
                  <a:rPr lang="pt-BR" sz="2000">
                    <a:solidFill>
                      <a:srgbClr val="000000"/>
                    </a:solidFill>
                    <a:latin typeface="Berkeley" charset="0"/>
                    <a:cs typeface="Times New Roman" pitchFamily="18" charset="0"/>
                  </a:rPr>
                  <a:t>Cliente fornece o valor da quantia que deseja sacar.</a:t>
                </a:r>
                <a:endParaRPr lang="pt-BR" sz="2400">
                  <a:cs typeface="Times New Roman" pitchFamily="18" charset="0"/>
                </a:endParaRPr>
              </a:p>
              <a:p>
                <a:pPr algn="just" eaLnBrk="0" hangingPunct="0">
                  <a:spcBef>
                    <a:spcPct val="0"/>
                  </a:spcBef>
                  <a:buFontTx/>
                  <a:buNone/>
                </a:pPr>
                <a:r>
                  <a:rPr lang="en-US" sz="2000">
                    <a:latin typeface="Berkeley" charset="0"/>
                    <a:cs typeface="Times New Roman" pitchFamily="18" charset="0"/>
                  </a:rPr>
                  <a:t>7</a:t>
                </a:r>
                <a:r>
                  <a:rPr lang="pt-BR" sz="2000">
                    <a:latin typeface="Berkeley" charset="0"/>
                    <a:cs typeface="Times New Roman" pitchFamily="18" charset="0"/>
                  </a:rPr>
                  <a:t>) Sistema fornece a quantia desejada.</a:t>
                </a:r>
                <a:endParaRPr lang="pt-BR" sz="2400">
                  <a:cs typeface="Times New Roman" pitchFamily="18" charset="0"/>
                </a:endParaRPr>
              </a:p>
              <a:p>
                <a:pPr algn="just" eaLnBrk="0" hangingPunct="0">
                  <a:spcBef>
                    <a:spcPct val="0"/>
                  </a:spcBef>
                  <a:buFontTx/>
                  <a:buNone/>
                </a:pPr>
                <a:r>
                  <a:rPr lang="en-US" sz="2000">
                    <a:latin typeface="Berkeley" charset="0"/>
                    <a:cs typeface="Times New Roman" pitchFamily="18" charset="0"/>
                  </a:rPr>
                  <a:t>8</a:t>
                </a:r>
                <a:r>
                  <a:rPr lang="pt-BR" sz="2000">
                    <a:latin typeface="Berkeley" charset="0"/>
                    <a:cs typeface="Times New Roman" pitchFamily="18" charset="0"/>
                  </a:rPr>
                  <a:t>) Cliente retira dinheiro e recibo e o caso de uso termina.</a:t>
                </a:r>
                <a:endParaRPr lang="pt-BR"/>
              </a:p>
            </p:txBody>
          </p:sp>
          <p:sp>
            <p:nvSpPr>
              <p:cNvPr id="19467" name="Rectangle 1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00" cy="9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pt-BR"/>
              </a:p>
            </p:txBody>
          </p:sp>
        </p:grpSp>
        <p:sp>
          <p:nvSpPr>
            <p:cNvPr id="19465" name="Rectangle 14"/>
            <p:cNvSpPr>
              <a:spLocks noChangeArrowheads="1"/>
            </p:cNvSpPr>
            <p:nvPr/>
          </p:nvSpPr>
          <p:spPr bwMode="auto">
            <a:xfrm>
              <a:off x="-3" y="-3"/>
              <a:ext cx="3806" cy="1005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Rodapé 5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smtClean="0"/>
              <a:t>Princípios de Análise e Projeto de Sistemas com UML - 2ª edição</a:t>
            </a:r>
          </a:p>
        </p:txBody>
      </p:sp>
      <p:sp>
        <p:nvSpPr>
          <p:cNvPr id="20483" name="Espaço Reservado para Número de Slide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AF35EF8-FE74-4B59-8B36-BD718DE12BB9}" type="slidenum">
              <a:rPr lang="pt-BR" smtClean="0"/>
              <a:pPr/>
              <a:t>13</a:t>
            </a:fld>
            <a:endParaRPr lang="pt-BR" smtClean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Atores </a:t>
            </a:r>
            <a:endParaRPr lang="en-US" smtClean="0"/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62950" cy="4525963"/>
          </a:xfrm>
        </p:spPr>
        <p:txBody>
          <a:bodyPr/>
          <a:lstStyle/>
          <a:p>
            <a:pPr eaLnBrk="1" hangingPunct="1"/>
            <a:r>
              <a:rPr lang="pt-BR" sz="2800" smtClean="0"/>
              <a:t>Elemento </a:t>
            </a:r>
            <a:r>
              <a:rPr lang="pt-BR" sz="2800" i="1" u="sng" smtClean="0"/>
              <a:t>externo</a:t>
            </a:r>
            <a:r>
              <a:rPr lang="pt-BR" sz="2800" smtClean="0"/>
              <a:t> que </a:t>
            </a:r>
            <a:r>
              <a:rPr lang="pt-BR" sz="2800" i="1" u="sng" smtClean="0"/>
              <a:t>interage</a:t>
            </a:r>
            <a:r>
              <a:rPr lang="pt-BR" sz="2800" smtClean="0"/>
              <a:t> com o sistema.</a:t>
            </a:r>
          </a:p>
          <a:p>
            <a:pPr lvl="1" eaLnBrk="1" hangingPunct="1"/>
            <a:r>
              <a:rPr lang="pt-BR" smtClean="0"/>
              <a:t>“externo”: atores </a:t>
            </a:r>
            <a:r>
              <a:rPr lang="pt-BR" i="1" u="sng" smtClean="0"/>
              <a:t>não</a:t>
            </a:r>
            <a:r>
              <a:rPr lang="pt-BR" smtClean="0"/>
              <a:t> fazem parte do sistema.</a:t>
            </a:r>
          </a:p>
          <a:p>
            <a:pPr lvl="1" eaLnBrk="1" hangingPunct="1"/>
            <a:r>
              <a:rPr lang="pt-BR" smtClean="0"/>
              <a:t>“interage”: um ator </a:t>
            </a:r>
            <a:r>
              <a:rPr lang="pt-BR" u="sng" smtClean="0"/>
              <a:t>troca informações</a:t>
            </a:r>
            <a:r>
              <a:rPr lang="pt-BR" smtClean="0"/>
              <a:t> com o sistema.</a:t>
            </a:r>
          </a:p>
          <a:p>
            <a:pPr eaLnBrk="1" hangingPunct="1"/>
            <a:r>
              <a:rPr lang="pt-BR" sz="2800" smtClean="0"/>
              <a:t>Casos de uso representam uma </a:t>
            </a:r>
            <a:r>
              <a:rPr lang="pt-BR" sz="2800" u="sng" smtClean="0"/>
              <a:t>seqüência de interações</a:t>
            </a:r>
            <a:r>
              <a:rPr lang="pt-BR" sz="2800" smtClean="0"/>
              <a:t> entre o sistema e o ator.</a:t>
            </a:r>
          </a:p>
          <a:p>
            <a:pPr lvl="1" eaLnBrk="1" hangingPunct="1"/>
            <a:r>
              <a:rPr lang="pt-BR" sz="2400" smtClean="0"/>
              <a:t>no sentido de troca de informações entre eles.</a:t>
            </a:r>
          </a:p>
          <a:p>
            <a:pPr eaLnBrk="1" hangingPunct="1"/>
            <a:r>
              <a:rPr lang="pt-BR" sz="2800" smtClean="0"/>
              <a:t>Normalmente um agente externo inicia a seqüência de interações como o sistema.</a:t>
            </a:r>
            <a:endParaRPr lang="pt-BR" smtClean="0"/>
          </a:p>
        </p:txBody>
      </p:sp>
      <p:pic>
        <p:nvPicPr>
          <p:cNvPr id="20486" name="Picture 4" descr="3"/>
          <p:cNvPicPr>
            <a:picLocks noChangeAspect="1" noChangeArrowheads="1"/>
          </p:cNvPicPr>
          <p:nvPr>
            <p:ph sz="quarter" idx="2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6732588" y="333375"/>
            <a:ext cx="1511300" cy="14224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smtClean="0"/>
              <a:t>Princípios de Análise e Projeto de Sistemas com UML - 2ª edição</a:t>
            </a:r>
          </a:p>
        </p:txBody>
      </p:sp>
      <p:sp>
        <p:nvSpPr>
          <p:cNvPr id="2054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6A34573-691C-4880-8D47-5F6C02A07C7D}" type="slidenum">
              <a:rPr lang="pt-BR" smtClean="0"/>
              <a:pPr/>
              <a:t>14</a:t>
            </a:fld>
            <a:endParaRPr lang="pt-BR" smtClean="0"/>
          </a:p>
        </p:txBody>
      </p:sp>
      <p:sp>
        <p:nvSpPr>
          <p:cNvPr id="20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Atores</a:t>
            </a:r>
          </a:p>
        </p:txBody>
      </p:sp>
      <p:sp>
        <p:nvSpPr>
          <p:cNvPr id="20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z="2800" smtClean="0"/>
              <a:t>Categorias de atores:</a:t>
            </a:r>
            <a:endParaRPr lang="pt-BR" sz="2800" i="1" smtClean="0"/>
          </a:p>
          <a:p>
            <a:pPr lvl="1" eaLnBrk="1" hangingPunct="1"/>
            <a:r>
              <a:rPr lang="pt-BR" sz="2400" b="1" i="1" smtClean="0"/>
              <a:t>cargos</a:t>
            </a:r>
            <a:r>
              <a:rPr lang="pt-BR" sz="2400" smtClean="0"/>
              <a:t> (Empregado, Cliente, Gerente, Almoxarife, Vendedor, etc);</a:t>
            </a:r>
            <a:endParaRPr lang="pt-BR" sz="2400" i="1" smtClean="0"/>
          </a:p>
          <a:p>
            <a:pPr lvl="1" eaLnBrk="1" hangingPunct="1"/>
            <a:r>
              <a:rPr lang="pt-BR" sz="2400" b="1" i="1" smtClean="0"/>
              <a:t>organizações</a:t>
            </a:r>
            <a:r>
              <a:rPr lang="pt-BR" sz="2400" smtClean="0"/>
              <a:t> (Empresa Fornecedora, Agência de Impostos, Administradora de Cartões, etc);</a:t>
            </a:r>
            <a:endParaRPr lang="pt-BR" sz="2400" i="1" smtClean="0"/>
          </a:p>
          <a:p>
            <a:pPr lvl="1" eaLnBrk="1" hangingPunct="1"/>
            <a:r>
              <a:rPr lang="pt-BR" sz="2400" b="1" i="1" smtClean="0"/>
              <a:t>outros sistemas</a:t>
            </a:r>
            <a:r>
              <a:rPr lang="pt-BR" sz="2400" smtClean="0"/>
              <a:t> (Sistema de Cobrança, Sistema de Estoque de Produtos, etc).</a:t>
            </a:r>
            <a:endParaRPr lang="pt-BR" sz="2400" i="1" smtClean="0"/>
          </a:p>
          <a:p>
            <a:pPr lvl="1" eaLnBrk="1" hangingPunct="1"/>
            <a:r>
              <a:rPr lang="pt-BR" sz="2400" b="1" i="1" smtClean="0"/>
              <a:t>equipamentos</a:t>
            </a:r>
            <a:r>
              <a:rPr lang="pt-BR" sz="2400" smtClean="0"/>
              <a:t> (Leitora de Código de Barras, Sensor, etc.)</a:t>
            </a:r>
          </a:p>
          <a:p>
            <a:pPr eaLnBrk="1" hangingPunct="1"/>
            <a:r>
              <a:rPr lang="pt-BR" sz="2800" smtClean="0"/>
              <a:t>Essa categorização indica para nós que o conceito de ator depende do </a:t>
            </a:r>
            <a:r>
              <a:rPr lang="pt-BR" sz="2800" b="1" smtClean="0"/>
              <a:t>escopo</a:t>
            </a:r>
            <a:r>
              <a:rPr lang="pt-BR" sz="2800" smtClean="0"/>
              <a:t> do sistema.</a:t>
            </a:r>
            <a:endParaRPr lang="pt-BR" sz="2000" smtClean="0"/>
          </a:p>
        </p:txBody>
      </p:sp>
      <p:graphicFrame>
        <p:nvGraphicFramePr>
          <p:cNvPr id="2050" name="Object 4"/>
          <p:cNvGraphicFramePr>
            <a:graphicFrameLocks/>
          </p:cNvGraphicFramePr>
          <p:nvPr/>
        </p:nvGraphicFramePr>
        <p:xfrm>
          <a:off x="7019925" y="549275"/>
          <a:ext cx="1562100" cy="927100"/>
        </p:xfrm>
        <a:graphic>
          <a:graphicData uri="http://schemas.openxmlformats.org/presentationml/2006/ole">
            <p:oleObj spid="_x0000_s2050" name="Clip" r:id="rId4" imgW="1562040" imgH="927000" progId="MS_ClipArt_Gallery.2">
              <p:embed/>
            </p:oleObj>
          </a:graphicData>
        </a:graphic>
      </p:graphicFrame>
      <p:graphicFrame>
        <p:nvGraphicFramePr>
          <p:cNvPr id="2051" name="Object 5"/>
          <p:cNvGraphicFramePr>
            <a:graphicFrameLocks/>
          </p:cNvGraphicFramePr>
          <p:nvPr/>
        </p:nvGraphicFramePr>
        <p:xfrm>
          <a:off x="7451725" y="5516563"/>
          <a:ext cx="1547813" cy="1268412"/>
        </p:xfrm>
        <a:graphic>
          <a:graphicData uri="http://schemas.openxmlformats.org/presentationml/2006/ole">
            <p:oleObj spid="_x0000_s2051" name="Clip" r:id="rId5" imgW="1866600" imgH="1630080" progId="MS_ClipArt_Gallery.2">
              <p:embed/>
            </p:oleObj>
          </a:graphicData>
        </a:graphic>
      </p:graphicFrame>
      <p:graphicFrame>
        <p:nvGraphicFramePr>
          <p:cNvPr id="2052" name="Object 6"/>
          <p:cNvGraphicFramePr>
            <a:graphicFrameLocks/>
          </p:cNvGraphicFramePr>
          <p:nvPr/>
        </p:nvGraphicFramePr>
        <p:xfrm>
          <a:off x="539750" y="71438"/>
          <a:ext cx="1655763" cy="1557337"/>
        </p:xfrm>
        <a:graphic>
          <a:graphicData uri="http://schemas.openxmlformats.org/presentationml/2006/ole">
            <p:oleObj spid="_x0000_s2052" name="Clip" r:id="rId6" imgW="1950840" imgH="1950840" progId="MS_ClipArt_Gallery.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smtClean="0"/>
              <a:t>Princípios de Análise e Projeto de Sistemas com UML - 2ª edição</a:t>
            </a:r>
          </a:p>
        </p:txBody>
      </p:sp>
      <p:sp>
        <p:nvSpPr>
          <p:cNvPr id="21507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092A17E-7352-4634-BCE6-29FE3684C84A}" type="slidenum">
              <a:rPr lang="pt-BR" smtClean="0"/>
              <a:pPr/>
              <a:t>15</a:t>
            </a:fld>
            <a:endParaRPr lang="pt-BR" smtClean="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Atores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2800" smtClean="0"/>
              <a:t>Um ator corresponde a um </a:t>
            </a:r>
            <a:r>
              <a:rPr lang="pt-BR" sz="2800" b="1" i="1" smtClean="0"/>
              <a:t>papel</a:t>
            </a:r>
            <a:r>
              <a:rPr lang="pt-BR" sz="2800" smtClean="0"/>
              <a:t> representado em relação ao sistema.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400" smtClean="0"/>
              <a:t>O mesmo indivíduo pode ser o </a:t>
            </a:r>
            <a:r>
              <a:rPr lang="pt-BR" sz="2400" b="1" smtClean="0"/>
              <a:t>Cliente</a:t>
            </a:r>
            <a:r>
              <a:rPr lang="pt-BR" sz="2400" smtClean="0"/>
              <a:t> que compra mercadorias e o </a:t>
            </a:r>
            <a:r>
              <a:rPr lang="pt-BR" sz="2400" b="1" smtClean="0"/>
              <a:t>Vendedor</a:t>
            </a:r>
            <a:r>
              <a:rPr lang="pt-BR" sz="2400" smtClean="0"/>
              <a:t> que processa vendas.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400" smtClean="0"/>
              <a:t>Uma pessoa pode representar o papel de </a:t>
            </a:r>
            <a:r>
              <a:rPr lang="pt-BR" sz="2400" b="1" smtClean="0"/>
              <a:t>Funcionário</a:t>
            </a:r>
            <a:r>
              <a:rPr lang="pt-BR" sz="2400" smtClean="0"/>
              <a:t> de uma instituição bancária que realiza a manutenção de um caixa eletrônico, mas também pode ser o </a:t>
            </a:r>
            <a:r>
              <a:rPr lang="pt-BR" sz="2400" b="1" smtClean="0"/>
              <a:t>Cliente</a:t>
            </a:r>
            <a:r>
              <a:rPr lang="pt-BR" sz="2400" smtClean="0"/>
              <a:t> do banco que realiza o saque de uma quantia.</a:t>
            </a:r>
          </a:p>
          <a:p>
            <a:pPr eaLnBrk="1" hangingPunct="1">
              <a:lnSpc>
                <a:spcPct val="90000"/>
              </a:lnSpc>
            </a:pPr>
            <a:r>
              <a:rPr lang="pt-BR" sz="2800" smtClean="0"/>
              <a:t>O nome dado a um ator deve lembrar o seu papel, em vez de lembrar quem o representa.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400" smtClean="0"/>
              <a:t>e.g.: </a:t>
            </a:r>
            <a:r>
              <a:rPr lang="pt-BR" sz="2400" u="sng" smtClean="0"/>
              <a:t>João Fernandes</a:t>
            </a:r>
            <a:r>
              <a:rPr lang="pt-BR" sz="2400" smtClean="0"/>
              <a:t> </a:t>
            </a:r>
            <a:r>
              <a:rPr lang="pt-BR" sz="2400" i="1" smtClean="0"/>
              <a:t>versus</a:t>
            </a:r>
            <a:r>
              <a:rPr lang="pt-BR" sz="2400" smtClean="0"/>
              <a:t> </a:t>
            </a:r>
            <a:r>
              <a:rPr lang="pt-BR" sz="2400" u="sng" smtClean="0"/>
              <a:t>Fornecedor</a:t>
            </a:r>
            <a:endParaRPr lang="pt-BR" u="sng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smtClean="0"/>
              <a:t>Princípios de Análise e Projeto de Sistemas com UML - 2ª edição</a:t>
            </a:r>
          </a:p>
        </p:txBody>
      </p:sp>
      <p:sp>
        <p:nvSpPr>
          <p:cNvPr id="22531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2115058-B131-4BD6-848E-FCA1DFB0F98D}" type="slidenum">
              <a:rPr lang="pt-BR" smtClean="0"/>
              <a:pPr/>
              <a:t>16</a:t>
            </a:fld>
            <a:endParaRPr lang="pt-BR" smtClean="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Atores versus Casos de Uso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mtClean="0"/>
              <a:t>Um </a:t>
            </a:r>
            <a:r>
              <a:rPr lang="pt-BR" b="1" smtClean="0"/>
              <a:t>ator</a:t>
            </a:r>
            <a:r>
              <a:rPr lang="pt-BR" smtClean="0"/>
              <a:t> representa um conjunto coerente de papéis que os usuários de casos desempenham quando interagem com o sistema </a:t>
            </a:r>
          </a:p>
          <a:p>
            <a:pPr eaLnBrk="1" hangingPunct="1">
              <a:lnSpc>
                <a:spcPct val="90000"/>
              </a:lnSpc>
            </a:pPr>
            <a:r>
              <a:rPr lang="pt-BR" smtClean="0"/>
              <a:t>Um </a:t>
            </a:r>
            <a:r>
              <a:rPr lang="pt-BR" b="1" smtClean="0"/>
              <a:t>caso de uso</a:t>
            </a:r>
            <a:r>
              <a:rPr lang="pt-BR" smtClean="0"/>
              <a:t> representa o que um ator quer que o sistema faça. </a:t>
            </a:r>
          </a:p>
          <a:p>
            <a:pPr eaLnBrk="1" hangingPunct="1">
              <a:lnSpc>
                <a:spcPct val="90000"/>
              </a:lnSpc>
            </a:pPr>
            <a:r>
              <a:rPr lang="pt-BR" smtClean="0"/>
              <a:t>Atores servem para definir o </a:t>
            </a:r>
            <a:r>
              <a:rPr lang="pt-BR" b="1" smtClean="0"/>
              <a:t>ambiente do sistema</a:t>
            </a:r>
            <a:r>
              <a:rPr lang="pt-BR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pt-BR" smtClean="0"/>
              <a:t>Atores representam um </a:t>
            </a:r>
            <a:r>
              <a:rPr lang="pt-BR" b="1" smtClean="0"/>
              <a:t>papel</a:t>
            </a:r>
            <a:r>
              <a:rPr lang="pt-BR" smtClean="0"/>
              <a:t> exercido por uma pessoa ou por um sistema externo que interage com o sistema.</a:t>
            </a:r>
          </a:p>
          <a:p>
            <a:pPr eaLnBrk="1" hangingPunct="1">
              <a:lnSpc>
                <a:spcPct val="90000"/>
              </a:lnSpc>
            </a:pPr>
            <a:r>
              <a:rPr lang="pt-BR" smtClean="0"/>
              <a:t>Se comunicam enviando mensagens e/ou recebendo mensagens do sistema, conforme o caso de uso é executado</a:t>
            </a:r>
          </a:p>
          <a:p>
            <a:pPr eaLnBrk="1" hangingPunct="1">
              <a:lnSpc>
                <a:spcPct val="90000"/>
              </a:lnSpc>
            </a:pPr>
            <a:r>
              <a:rPr lang="pt-BR" smtClean="0"/>
              <a:t>Quando definimos o que os atores fazem e o que os casos de uso fazem, delimitamos, de forma clara, o </a:t>
            </a:r>
            <a:r>
              <a:rPr lang="pt-BR" b="1" smtClean="0"/>
              <a:t>escopo do sistema</a:t>
            </a:r>
            <a:r>
              <a:rPr lang="pt-BR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27050" y="3860800"/>
            <a:ext cx="8007350" cy="1800225"/>
          </a:xfrm>
        </p:spPr>
        <p:txBody>
          <a:bodyPr/>
          <a:lstStyle/>
          <a:p>
            <a:pPr eaLnBrk="1" hangingPunct="1"/>
            <a:r>
              <a:rPr lang="en-US" smtClean="0"/>
              <a:t>4.2 Diagrama de casos de uso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2987675" y="981075"/>
          <a:ext cx="3276600" cy="2503488"/>
        </p:xfrm>
        <a:graphic>
          <a:graphicData uri="http://schemas.openxmlformats.org/presentationml/2006/ole">
            <p:oleObj spid="_x0000_s3074" name="Clip" r:id="rId4" imgW="2286000" imgH="1259640" progId="MS_ClipArt_Gallery.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smtClean="0"/>
              <a:t>Princípios de Análise e Projeto de Sistemas com UML - 2ª edição</a:t>
            </a:r>
          </a:p>
        </p:txBody>
      </p:sp>
      <p:sp>
        <p:nvSpPr>
          <p:cNvPr id="23555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FAB7BBE-26C7-43B1-BBAA-95735A221D4B}" type="slidenum">
              <a:rPr lang="pt-BR" smtClean="0"/>
              <a:pPr/>
              <a:t>18</a:t>
            </a:fld>
            <a:endParaRPr lang="pt-BR" smtClean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Diagrama de casos de uso (DCU) </a:t>
            </a:r>
            <a:endParaRPr lang="en-US" smtClean="0"/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sz="2800" smtClean="0"/>
              <a:t>Representa </a:t>
            </a:r>
            <a:r>
              <a:rPr lang="pt-BR" sz="2800" i="1" smtClean="0"/>
              <a:t>graficamente</a:t>
            </a:r>
            <a:r>
              <a:rPr lang="pt-BR" sz="2800" smtClean="0"/>
              <a:t> os atores, casos de uso e relacionamentos entre os elementos.</a:t>
            </a:r>
          </a:p>
          <a:p>
            <a:pPr eaLnBrk="1" hangingPunct="1">
              <a:lnSpc>
                <a:spcPct val="80000"/>
              </a:lnSpc>
            </a:pPr>
            <a:r>
              <a:rPr lang="pt-BR" sz="2800" smtClean="0"/>
              <a:t>Tem o objetivo de ilustrar em um nível alto de abstração quais elementos externos interagem com que funcionalidades do sistema.</a:t>
            </a:r>
          </a:p>
          <a:p>
            <a:pPr eaLnBrk="1" hangingPunct="1">
              <a:lnSpc>
                <a:spcPct val="80000"/>
              </a:lnSpc>
            </a:pPr>
            <a:r>
              <a:rPr lang="pt-BR" sz="2800" smtClean="0"/>
              <a:t>Uma espécie de “diagrama de contexto”.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2400" smtClean="0"/>
              <a:t>Apresenta os elementos externos de um sistema e as maneiras segundo as quais eles as utilizam.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smtClean="0"/>
              <a:t>Princípios de Análise e Projeto de Sistemas com UML - 2ª edição</a:t>
            </a:r>
          </a:p>
        </p:txBody>
      </p:sp>
      <p:sp>
        <p:nvSpPr>
          <p:cNvPr id="24579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6819710-1549-45A0-B99E-DCABBBC90FA4}" type="slidenum">
              <a:rPr lang="pt-BR" smtClean="0"/>
              <a:pPr/>
              <a:t>19</a:t>
            </a:fld>
            <a:endParaRPr lang="pt-BR" smtClean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Exemplo</a:t>
            </a:r>
            <a:r>
              <a:rPr lang="en-US" smtClean="0"/>
              <a:t> de DCU</a:t>
            </a:r>
            <a:endParaRPr lang="pt-BR" smtClean="0"/>
          </a:p>
        </p:txBody>
      </p:sp>
      <p:pic>
        <p:nvPicPr>
          <p:cNvPr id="24581" name="Picture 5" descr="Figura_04_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1613" y="1800225"/>
            <a:ext cx="6200775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smtClean="0"/>
              <a:t>Princípios de Análise e Projeto de Sistemas com UML - 2ª edição</a:t>
            </a:r>
          </a:p>
        </p:txBody>
      </p:sp>
      <p:sp>
        <p:nvSpPr>
          <p:cNvPr id="1028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338350D-EA9E-417E-930A-5F23589D8A63}" type="slidenum">
              <a:rPr lang="pt-BR" smtClean="0"/>
              <a:pPr/>
              <a:t>2</a:t>
            </a:fld>
            <a:endParaRPr lang="pt-BR" smtClean="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Tópicos</a:t>
            </a:r>
            <a:endParaRPr lang="pt-BR" smtClean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Introdução</a:t>
            </a:r>
          </a:p>
          <a:p>
            <a:pPr eaLnBrk="1" hangingPunct="1"/>
            <a:r>
              <a:rPr lang="pt-BR" smtClean="0"/>
              <a:t>Diagrama de casos de uso</a:t>
            </a:r>
          </a:p>
          <a:p>
            <a:pPr eaLnBrk="1" hangingPunct="1"/>
            <a:r>
              <a:rPr lang="pt-BR" smtClean="0"/>
              <a:t>Identificação dos elementos do MCU</a:t>
            </a:r>
          </a:p>
          <a:p>
            <a:pPr eaLnBrk="1" hangingPunct="1"/>
            <a:r>
              <a:rPr lang="pt-BR" smtClean="0"/>
              <a:t>Construção do MCU</a:t>
            </a:r>
          </a:p>
          <a:p>
            <a:pPr eaLnBrk="1" hangingPunct="1"/>
            <a:r>
              <a:rPr lang="pt-BR" smtClean="0"/>
              <a:t>Documentação suplementar ao MCU</a:t>
            </a:r>
          </a:p>
          <a:p>
            <a:pPr eaLnBrk="1" hangingPunct="1"/>
            <a:r>
              <a:rPr lang="pt-BR" smtClean="0"/>
              <a:t>O MCU em um processo de desenvolvimento iterativo e incremental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7620000" y="304800"/>
          <a:ext cx="1311275" cy="1001713"/>
        </p:xfrm>
        <a:graphic>
          <a:graphicData uri="http://schemas.openxmlformats.org/presentationml/2006/ole">
            <p:oleObj spid="_x0000_s1026" name="Clip" r:id="rId4" imgW="2286000" imgH="1259640" progId="MS_ClipArt_Gallery.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smtClean="0"/>
              <a:t>Princípios de Análise e Projeto de Sistemas com UML - 2ª edição</a:t>
            </a:r>
          </a:p>
        </p:txBody>
      </p:sp>
      <p:sp>
        <p:nvSpPr>
          <p:cNvPr id="25603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316BFFD-3AD1-457B-865A-EF79496086F0}" type="slidenum">
              <a:rPr lang="pt-BR" smtClean="0"/>
              <a:pPr/>
              <a:t>20</a:t>
            </a:fld>
            <a:endParaRPr lang="pt-BR" smtClean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Elementos de um MCU</a:t>
            </a:r>
            <a:r>
              <a:rPr lang="pt-BR" smtClean="0"/>
              <a:t> </a:t>
            </a:r>
            <a:endParaRPr lang="en-US" smtClean="0"/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smtClean="0"/>
              <a:t>Um MCU possui diversos elementos, e cada um deles pode ser representado graficamente. Os elementos mais comuns em um MCU são:</a:t>
            </a:r>
          </a:p>
          <a:p>
            <a:pPr lvl="1" eaLnBrk="1" hangingPunct="1">
              <a:lnSpc>
                <a:spcPct val="80000"/>
              </a:lnSpc>
            </a:pPr>
            <a:r>
              <a:rPr lang="pt-BR" i="1" smtClean="0"/>
              <a:t>Ator</a:t>
            </a:r>
          </a:p>
          <a:p>
            <a:pPr lvl="1" eaLnBrk="1" hangingPunct="1">
              <a:lnSpc>
                <a:spcPct val="80000"/>
              </a:lnSpc>
            </a:pPr>
            <a:r>
              <a:rPr lang="pt-BR" i="1" smtClean="0"/>
              <a:t>Caso de uso</a:t>
            </a:r>
          </a:p>
          <a:p>
            <a:pPr eaLnBrk="1" hangingPunct="1">
              <a:lnSpc>
                <a:spcPct val="80000"/>
              </a:lnSpc>
            </a:pPr>
            <a:r>
              <a:rPr lang="pt-BR" smtClean="0"/>
              <a:t>Além disso, a UML define diversos de relacionamentos entre esses elementos para serem usados no modelo de casos de uso:</a:t>
            </a:r>
          </a:p>
          <a:p>
            <a:pPr lvl="1" eaLnBrk="1" hangingPunct="1">
              <a:lnSpc>
                <a:spcPct val="80000"/>
              </a:lnSpc>
            </a:pPr>
            <a:r>
              <a:rPr lang="pt-BR" i="1" smtClean="0"/>
              <a:t>Comunicação</a:t>
            </a:r>
          </a:p>
          <a:p>
            <a:pPr lvl="1" eaLnBrk="1" hangingPunct="1">
              <a:lnSpc>
                <a:spcPct val="80000"/>
              </a:lnSpc>
            </a:pPr>
            <a:r>
              <a:rPr lang="pt-BR" i="1" smtClean="0"/>
              <a:t>Inclusão</a:t>
            </a:r>
          </a:p>
          <a:p>
            <a:pPr lvl="1" eaLnBrk="1" hangingPunct="1">
              <a:lnSpc>
                <a:spcPct val="80000"/>
              </a:lnSpc>
            </a:pPr>
            <a:r>
              <a:rPr lang="pt-BR" i="1" smtClean="0"/>
              <a:t>Extensão</a:t>
            </a:r>
          </a:p>
          <a:p>
            <a:pPr lvl="1" eaLnBrk="1" hangingPunct="1">
              <a:lnSpc>
                <a:spcPct val="80000"/>
              </a:lnSpc>
            </a:pPr>
            <a:r>
              <a:rPr lang="pt-BR" i="1" smtClean="0"/>
              <a:t>Generalização</a:t>
            </a:r>
          </a:p>
          <a:p>
            <a:pPr eaLnBrk="1" hangingPunct="1">
              <a:lnSpc>
                <a:spcPct val="80000"/>
              </a:lnSpc>
            </a:pPr>
            <a:r>
              <a:rPr lang="pt-BR" smtClean="0"/>
              <a:t>Para cada um desses elementos, a UML define uma notação gráfica e uma semântica específicas.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smtClean="0"/>
              <a:t>Princípios de Análise e Projeto de Sistemas com UML - 2ª edição</a:t>
            </a:r>
          </a:p>
        </p:txBody>
      </p:sp>
      <p:sp>
        <p:nvSpPr>
          <p:cNvPr id="26627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22DAAB4-57E7-4BAC-8348-9CC6CC555E72}" type="slidenum">
              <a:rPr lang="pt-BR" smtClean="0"/>
              <a:pPr/>
              <a:t>21</a:t>
            </a:fld>
            <a:endParaRPr lang="pt-BR" smtClean="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Ator, caso de uso, comunicação</a:t>
            </a:r>
          </a:p>
        </p:txBody>
      </p:sp>
      <p:pic>
        <p:nvPicPr>
          <p:cNvPr id="26629" name="Picture 21" descr="Figura_04_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2057400"/>
            <a:ext cx="5943600" cy="335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smtClean="0"/>
              <a:t>Princípios de Análise e Projeto de Sistemas com UML - 2ª edição</a:t>
            </a:r>
          </a:p>
        </p:txBody>
      </p:sp>
      <p:sp>
        <p:nvSpPr>
          <p:cNvPr id="27651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B80EB8E-6232-43BC-8AE9-A009E4D370A3}" type="slidenum">
              <a:rPr lang="pt-BR" smtClean="0"/>
              <a:pPr/>
              <a:t>22</a:t>
            </a:fld>
            <a:endParaRPr lang="pt-BR" smtClean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Inclusão (include)</a:t>
            </a:r>
          </a:p>
        </p:txBody>
      </p:sp>
      <p:pic>
        <p:nvPicPr>
          <p:cNvPr id="27653" name="Picture 37" descr="Figura_04_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1676400"/>
            <a:ext cx="531495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4" name="Rectangle 38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pt-BR" sz="2400">
                <a:latin typeface="Berkeley" charset="0"/>
                <a:cs typeface="Times New Roman" pitchFamily="18" charset="0"/>
              </a:rPr>
              <a:t>Exemplo: </a:t>
            </a:r>
          </a:p>
          <a:p>
            <a:pPr marL="342900" indent="-342900"/>
            <a:endParaRPr lang="pt-BR" sz="2400">
              <a:latin typeface="Berkeley" charset="0"/>
              <a:cs typeface="Times New Roman" pitchFamily="18" charset="0"/>
            </a:endParaRPr>
          </a:p>
          <a:p>
            <a:pPr marL="342900" indent="-342900"/>
            <a:endParaRPr lang="pt-BR" sz="2400">
              <a:latin typeface="Berkeley" charset="0"/>
              <a:cs typeface="Times New Roman" pitchFamily="18" charset="0"/>
            </a:endParaRPr>
          </a:p>
          <a:p>
            <a:pPr marL="342900" indent="-342900"/>
            <a:endParaRPr lang="pt-BR" sz="2400">
              <a:latin typeface="Berkeley" charset="0"/>
              <a:cs typeface="Times New Roman" pitchFamily="18" charset="0"/>
            </a:endParaRPr>
          </a:p>
          <a:p>
            <a:pPr marL="342900" indent="-342900"/>
            <a:endParaRPr lang="pt-BR" sz="2400">
              <a:latin typeface="Berkeley" charset="0"/>
              <a:cs typeface="Times New Roman" pitchFamily="18" charset="0"/>
            </a:endParaRPr>
          </a:p>
          <a:p>
            <a:pPr marL="342900" indent="-342900"/>
            <a:endParaRPr lang="pt-BR" sz="2400">
              <a:latin typeface="Berkeley" charset="0"/>
              <a:cs typeface="Times New Roman" pitchFamily="18" charset="0"/>
            </a:endParaRPr>
          </a:p>
          <a:p>
            <a:pPr marL="342900" indent="-342900"/>
            <a:endParaRPr lang="pt-BR" sz="2400">
              <a:latin typeface="Berkeley" charset="0"/>
              <a:cs typeface="Times New Roman" pitchFamily="18" charset="0"/>
            </a:endParaRPr>
          </a:p>
          <a:p>
            <a:pPr marL="342900" indent="-342900"/>
            <a:endParaRPr lang="pt-BR" sz="2400">
              <a:latin typeface="Berkeley" charset="0"/>
              <a:cs typeface="Times New Roman" pitchFamily="18" charset="0"/>
            </a:endParaRPr>
          </a:p>
          <a:p>
            <a:pPr marL="342900" indent="-342900"/>
            <a:r>
              <a:rPr lang="pt-BR" sz="2400">
                <a:latin typeface="Berkeley" charset="0"/>
                <a:cs typeface="Times New Roman" pitchFamily="18" charset="0"/>
              </a:rPr>
              <a:t>Referência no texto do caso de uso inclusor: </a:t>
            </a:r>
          </a:p>
          <a:p>
            <a:pPr marL="342900" indent="-342900">
              <a:buFontTx/>
              <a:buNone/>
            </a:pPr>
            <a:r>
              <a:rPr lang="pt-BR" sz="2400" b="1" i="1">
                <a:latin typeface="Berkeley" charset="0"/>
                <a:cs typeface="Times New Roman" pitchFamily="18" charset="0"/>
              </a:rPr>
              <a:t>		Include(Fornecer Identificação)</a:t>
            </a:r>
            <a:r>
              <a:rPr lang="pt-BR" sz="240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smtClean="0"/>
              <a:t>Princípios de Análise e Projeto de Sistemas com UML - 2ª edição</a:t>
            </a:r>
          </a:p>
        </p:txBody>
      </p:sp>
      <p:sp>
        <p:nvSpPr>
          <p:cNvPr id="28675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798374-4B9F-4D41-A6F9-8B39F659A193}" type="slidenum">
              <a:rPr lang="pt-BR" smtClean="0"/>
              <a:pPr/>
              <a:t>23</a:t>
            </a:fld>
            <a:endParaRPr lang="pt-BR" smtClean="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Extensão (extend)</a:t>
            </a:r>
          </a:p>
        </p:txBody>
      </p:sp>
      <p:pic>
        <p:nvPicPr>
          <p:cNvPr id="28677" name="Picture 26" descr="Figura_04_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981200"/>
            <a:ext cx="7010400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smtClean="0"/>
              <a:t>Princípios de Análise e Projeto de Sistemas com UML - 2ª edição</a:t>
            </a:r>
          </a:p>
        </p:txBody>
      </p:sp>
      <p:sp>
        <p:nvSpPr>
          <p:cNvPr id="29699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D952DF2-7742-4466-B633-58C34ED32E67}" type="slidenum">
              <a:rPr lang="pt-BR" smtClean="0"/>
              <a:pPr/>
              <a:t>24</a:t>
            </a:fld>
            <a:endParaRPr lang="pt-BR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Generalização</a:t>
            </a:r>
          </a:p>
        </p:txBody>
      </p:sp>
      <p:pic>
        <p:nvPicPr>
          <p:cNvPr id="29701" name="Picture 5" descr="Figura_04_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978025"/>
            <a:ext cx="8834438" cy="300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smtClean="0"/>
              <a:t>Princípios de Análise e Projeto de Sistemas com UML - 2ª edição</a:t>
            </a:r>
          </a:p>
        </p:txBody>
      </p:sp>
      <p:sp>
        <p:nvSpPr>
          <p:cNvPr id="30723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E92D3BC-35C1-4C97-AB17-6E183CD40200}" type="slidenum">
              <a:rPr lang="pt-BR" smtClean="0"/>
              <a:pPr/>
              <a:t>25</a:t>
            </a:fld>
            <a:endParaRPr lang="pt-BR" smtClean="0"/>
          </a:p>
        </p:txBody>
      </p:sp>
      <p:sp>
        <p:nvSpPr>
          <p:cNvPr id="30724" name="Rectangle 30"/>
          <p:cNvSpPr>
            <a:spLocks noChangeArrowheads="1"/>
          </p:cNvSpPr>
          <p:nvPr/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>
                <a:solidFill>
                  <a:schemeClr val="tx2"/>
                </a:solidFill>
              </a:rPr>
              <a:t>Resumo da Notação</a:t>
            </a:r>
          </a:p>
        </p:txBody>
      </p:sp>
      <p:pic>
        <p:nvPicPr>
          <p:cNvPr id="30725" name="Picture 32" descr="Figura_04_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1676400"/>
            <a:ext cx="4329113" cy="408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3860800"/>
            <a:ext cx="8534400" cy="1800225"/>
          </a:xfrm>
        </p:spPr>
        <p:txBody>
          <a:bodyPr/>
          <a:lstStyle/>
          <a:p>
            <a:pPr eaLnBrk="1" hangingPunct="1"/>
            <a:r>
              <a:rPr lang="en-US" smtClean="0"/>
              <a:t>4.3 </a:t>
            </a:r>
            <a:r>
              <a:rPr lang="pt-BR" smtClean="0"/>
              <a:t>Identificação dos </a:t>
            </a:r>
            <a:r>
              <a:rPr lang="en-US" smtClean="0"/>
              <a:t>e</a:t>
            </a:r>
            <a:r>
              <a:rPr lang="pt-BR" smtClean="0"/>
              <a:t>lementos do M</a:t>
            </a:r>
            <a:r>
              <a:rPr lang="en-US" smtClean="0"/>
              <a:t>C</a:t>
            </a:r>
            <a:r>
              <a:rPr lang="pt-BR" smtClean="0"/>
              <a:t>U</a:t>
            </a:r>
            <a:endParaRPr lang="en-US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2987675" y="981075"/>
          <a:ext cx="3276600" cy="2503488"/>
        </p:xfrm>
        <a:graphic>
          <a:graphicData uri="http://schemas.openxmlformats.org/presentationml/2006/ole">
            <p:oleObj spid="_x0000_s4098" name="Clip" r:id="rId4" imgW="2286000" imgH="1259640" progId="MS_ClipArt_Gallery.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smtClean="0"/>
              <a:t>Princípios de Análise e Projeto de Sistemas com UML - 2ª edição</a:t>
            </a:r>
          </a:p>
        </p:txBody>
      </p:sp>
      <p:sp>
        <p:nvSpPr>
          <p:cNvPr id="31747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A7CCE98-49CB-4E20-8A79-05DBD2CADE92}" type="slidenum">
              <a:rPr lang="pt-BR" smtClean="0"/>
              <a:pPr/>
              <a:t>27</a:t>
            </a:fld>
            <a:endParaRPr lang="pt-BR" smtClean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Identificação dos elementos do MCU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2800" smtClean="0"/>
              <a:t>Atores e os casos de uso são identificados a partir de informações coletadas no levantamento de requisitos.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400" smtClean="0"/>
              <a:t>Durante esta fase, analistas devem identificar as atividades do negócio relevantes ao sistema a ser construído.</a:t>
            </a:r>
          </a:p>
          <a:p>
            <a:pPr eaLnBrk="1" hangingPunct="1">
              <a:lnSpc>
                <a:spcPct val="90000"/>
              </a:lnSpc>
            </a:pPr>
            <a:r>
              <a:rPr lang="pt-BR" sz="2800" smtClean="0"/>
              <a:t>Não há uma regra geral que indique quantos casos de uso e atores são necessários para descrever um sistema.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400" smtClean="0"/>
              <a:t>A quantidade de casos de uso e atores depende da complexidade do sistema.</a:t>
            </a:r>
          </a:p>
          <a:p>
            <a:pPr eaLnBrk="1" hangingPunct="1">
              <a:lnSpc>
                <a:spcPct val="80000"/>
              </a:lnSpc>
            </a:pPr>
            <a:r>
              <a:rPr lang="pt-BR" sz="2800" smtClean="0"/>
              <a:t>Note também que as identificações de atores e de casos de uso são atividades que se intercalam.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Rodapé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smtClean="0"/>
              <a:t>Princípios de Análise e Projeto de Sistemas com UML - 2ª edição</a:t>
            </a:r>
          </a:p>
        </p:txBody>
      </p:sp>
      <p:sp>
        <p:nvSpPr>
          <p:cNvPr id="32771" name="Espaço Reservado para Número de Slide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0EC16F5-A297-47B7-9C4D-535B00463401}" type="slidenum">
              <a:rPr lang="pt-BR" smtClean="0"/>
              <a:pPr/>
              <a:t>28</a:t>
            </a:fld>
            <a:endParaRPr lang="pt-BR" smtClean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Identificação de atores</a:t>
            </a:r>
            <a:endParaRPr lang="en-US" smtClean="0"/>
          </a:p>
        </p:txBody>
      </p:sp>
      <p:pic>
        <p:nvPicPr>
          <p:cNvPr id="32773" name="Picture 3" descr="pe01194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9925" y="333375"/>
            <a:ext cx="2016125" cy="118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65650"/>
          </a:xfrm>
          <a:noFill/>
        </p:spPr>
        <p:txBody>
          <a:bodyPr/>
          <a:lstStyle/>
          <a:p>
            <a:pPr eaLnBrk="1" hangingPunct="1"/>
            <a:r>
              <a:rPr lang="pt-BR" sz="2800" smtClean="0"/>
              <a:t>Fontes e os destinos das informações a serem processadas são atores em potencial.</a:t>
            </a:r>
          </a:p>
          <a:p>
            <a:pPr lvl="1" eaLnBrk="1" hangingPunct="1"/>
            <a:r>
              <a:rPr lang="pt-BR" sz="2400" smtClean="0"/>
              <a:t>uma vez que, por definição, um ator é todo elemento externo que </a:t>
            </a:r>
            <a:r>
              <a:rPr lang="pt-BR" sz="2400" i="1" smtClean="0"/>
              <a:t>interage</a:t>
            </a:r>
            <a:r>
              <a:rPr lang="pt-BR" sz="2400" smtClean="0"/>
              <a:t> com o sistema.</a:t>
            </a:r>
          </a:p>
          <a:p>
            <a:pPr eaLnBrk="1" hangingPunct="1"/>
            <a:r>
              <a:rPr lang="pt-BR" sz="2800" smtClean="0"/>
              <a:t>O analista deve identificar:</a:t>
            </a:r>
          </a:p>
          <a:p>
            <a:pPr lvl="1" eaLnBrk="1" hangingPunct="1"/>
            <a:r>
              <a:rPr lang="pt-BR" sz="2400" smtClean="0"/>
              <a:t>as áreas da empresa que serão afetadas ou utilizarão o sistema.</a:t>
            </a:r>
          </a:p>
          <a:p>
            <a:pPr lvl="1" eaLnBrk="1" hangingPunct="1"/>
            <a:r>
              <a:rPr lang="pt-BR" sz="2400" smtClean="0"/>
              <a:t>fontes de informações a serem processadas e os destinos das informações geradas pelo sistema.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smtClean="0"/>
              <a:t>Princípios de Análise e Projeto de Sistemas com UML - 2ª edição</a:t>
            </a:r>
          </a:p>
        </p:txBody>
      </p:sp>
      <p:sp>
        <p:nvSpPr>
          <p:cNvPr id="33795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362EC7C-0596-4B97-8AF2-D22922872408}" type="slidenum">
              <a:rPr lang="pt-BR" smtClean="0"/>
              <a:pPr/>
              <a:t>29</a:t>
            </a:fld>
            <a:endParaRPr lang="pt-BR" smtClean="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Identificação de atores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z="2800" smtClean="0"/>
              <a:t>Há algumas perguntas úteis cujas respostas potencialmente identificam atores.</a:t>
            </a:r>
          </a:p>
          <a:p>
            <a:pPr lvl="1" eaLnBrk="1" hangingPunct="1"/>
            <a:r>
              <a:rPr lang="pt-BR" sz="2400" smtClean="0"/>
              <a:t>Que órgãos, empresas ou pessoas (cargos) irão utilizar o sistema?</a:t>
            </a:r>
          </a:p>
          <a:p>
            <a:pPr lvl="1" eaLnBrk="1" hangingPunct="1"/>
            <a:r>
              <a:rPr lang="pt-BR" sz="2400" smtClean="0"/>
              <a:t>Que outros sistemas irão se comunicar com o sistema?</a:t>
            </a:r>
          </a:p>
          <a:p>
            <a:pPr lvl="1" eaLnBrk="1" hangingPunct="1"/>
            <a:r>
              <a:rPr lang="pt-BR" sz="2400" smtClean="0"/>
              <a:t>Alguém deve ser informado de alguma ocorrência no sistema?</a:t>
            </a:r>
          </a:p>
          <a:p>
            <a:pPr lvl="1" eaLnBrk="1" hangingPunct="1"/>
            <a:r>
              <a:rPr lang="pt-BR" sz="2400" smtClean="0"/>
              <a:t>Quem está interessado em um certo requisito funcional do sistema?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smtClean="0"/>
              <a:t>Princípios de Análise e Projeto de Sistemas com UML - 2ª edição</a:t>
            </a:r>
          </a:p>
        </p:txBody>
      </p:sp>
      <p:sp>
        <p:nvSpPr>
          <p:cNvPr id="10243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E39C5EB-866E-4FDF-B16F-26F33710FFDE}" type="slidenum">
              <a:rPr lang="pt-BR" smtClean="0"/>
              <a:pPr/>
              <a:t>3</a:t>
            </a:fld>
            <a:endParaRPr lang="pt-BR" smtClean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Introdução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2800" smtClean="0"/>
              <a:t>O </a:t>
            </a:r>
            <a:r>
              <a:rPr lang="pt-BR" sz="2800" b="1" i="1" smtClean="0"/>
              <a:t>modelo de casos de uso</a:t>
            </a:r>
            <a:r>
              <a:rPr lang="pt-BR" sz="2800" smtClean="0"/>
              <a:t> é uma representação das </a:t>
            </a:r>
            <a:r>
              <a:rPr lang="pt-BR" sz="2800" i="1" smtClean="0">
                <a:solidFill>
                  <a:srgbClr val="FF3300"/>
                </a:solidFill>
              </a:rPr>
              <a:t>funcionalidades</a:t>
            </a:r>
            <a:r>
              <a:rPr lang="pt-BR" sz="2800" smtClean="0"/>
              <a:t> externamente observáveis do sistema e dos </a:t>
            </a:r>
            <a:r>
              <a:rPr lang="pt-BR" sz="2800" i="1" smtClean="0">
                <a:solidFill>
                  <a:srgbClr val="FF3300"/>
                </a:solidFill>
              </a:rPr>
              <a:t>elementos externos</a:t>
            </a:r>
            <a:r>
              <a:rPr lang="pt-BR" sz="2800" smtClean="0"/>
              <a:t> ao sistema que interagem com o mesmo.</a:t>
            </a:r>
          </a:p>
          <a:p>
            <a:pPr eaLnBrk="1" hangingPunct="1">
              <a:lnSpc>
                <a:spcPct val="90000"/>
              </a:lnSpc>
            </a:pPr>
            <a:r>
              <a:rPr lang="pt-BR" sz="2800" smtClean="0"/>
              <a:t>Esse modelo representa os </a:t>
            </a:r>
            <a:r>
              <a:rPr lang="pt-BR" sz="2800" b="1" i="1" smtClean="0"/>
              <a:t>requisitos funcionais</a:t>
            </a:r>
            <a:r>
              <a:rPr lang="pt-BR" sz="2800" smtClean="0"/>
              <a:t> do sistema.</a:t>
            </a:r>
          </a:p>
          <a:p>
            <a:pPr algn="just" eaLnBrk="1" hangingPunct="1">
              <a:lnSpc>
                <a:spcPct val="90000"/>
              </a:lnSpc>
            </a:pPr>
            <a:r>
              <a:rPr lang="pt-BR" sz="2800" smtClean="0"/>
              <a:t>Também direciona diversas das atividades posteriores do ciclo de vida do sistema de software.</a:t>
            </a:r>
          </a:p>
          <a:p>
            <a:pPr algn="just" eaLnBrk="1" hangingPunct="1">
              <a:lnSpc>
                <a:spcPct val="90000"/>
              </a:lnSpc>
            </a:pPr>
            <a:r>
              <a:rPr lang="pt-BR" sz="2800" smtClean="0"/>
              <a:t>Além disso, força os desenvolvedores a moldar o sistema de acordo com as </a:t>
            </a:r>
            <a:r>
              <a:rPr lang="pt-BR" sz="2800" b="1" smtClean="0"/>
              <a:t>necessidades</a:t>
            </a:r>
            <a:r>
              <a:rPr lang="pt-BR" sz="2800" smtClean="0"/>
              <a:t> do usuário.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smtClean="0"/>
              <a:t>Princípios de Análise e Projeto de Sistemas com UML - 2ª edição</a:t>
            </a:r>
          </a:p>
        </p:txBody>
      </p:sp>
      <p:sp>
        <p:nvSpPr>
          <p:cNvPr id="34819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26FD503-CDFD-4998-A684-DD00AD9D5F36}" type="slidenum">
              <a:rPr lang="pt-BR" smtClean="0"/>
              <a:pPr/>
              <a:t>30</a:t>
            </a:fld>
            <a:endParaRPr lang="pt-BR" smtClean="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Identificação de Casos de Uso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z="2800" smtClean="0"/>
              <a:t>A partir da lista (inicial) de atores, deve-se passar à identificação dos casos de uso.</a:t>
            </a:r>
          </a:p>
          <a:p>
            <a:pPr eaLnBrk="1" hangingPunct="1"/>
            <a:r>
              <a:rPr lang="pt-BR" sz="2800" smtClean="0"/>
              <a:t>Nessa identificação, pode-se distinguir entre dois tipos de casos de uso</a:t>
            </a:r>
          </a:p>
          <a:p>
            <a:pPr lvl="1" eaLnBrk="1" hangingPunct="1"/>
            <a:r>
              <a:rPr lang="pt-BR" sz="2400" smtClean="0"/>
              <a:t>Primário: representa os </a:t>
            </a:r>
            <a:r>
              <a:rPr lang="pt-BR" sz="2400" i="1" smtClean="0"/>
              <a:t>objetivos</a:t>
            </a:r>
            <a:r>
              <a:rPr lang="pt-BR" sz="2400" smtClean="0"/>
              <a:t> dos atores. </a:t>
            </a:r>
          </a:p>
          <a:p>
            <a:pPr lvl="1" eaLnBrk="1" hangingPunct="1"/>
            <a:r>
              <a:rPr lang="pt-BR" sz="2400" smtClean="0"/>
              <a:t>Secundário: aquele que não traz benefício direto para os atores, mas que é necessário para que sistema funcione adequadamente. </a:t>
            </a:r>
          </a:p>
          <a:p>
            <a:pPr eaLnBrk="1" hangingPunct="1"/>
            <a:endParaRPr lang="pt-BR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smtClean="0"/>
              <a:t>Princípios de Análise e Projeto de Sistemas com UML - 2ª edição</a:t>
            </a:r>
          </a:p>
        </p:txBody>
      </p:sp>
      <p:sp>
        <p:nvSpPr>
          <p:cNvPr id="35843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A70C865-CE84-4C98-89BE-8D335EA0945C}" type="slidenum">
              <a:rPr lang="pt-BR" smtClean="0"/>
              <a:pPr/>
              <a:t>31</a:t>
            </a:fld>
            <a:endParaRPr lang="pt-BR" smtClean="0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Casos de Uso Primários</a:t>
            </a:r>
            <a:endParaRPr lang="en-US" smtClean="0"/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smtClean="0"/>
              <a:t>Perguntas úteis:</a:t>
            </a:r>
          </a:p>
          <a:p>
            <a:pPr lvl="1" eaLnBrk="1" hangingPunct="1">
              <a:lnSpc>
                <a:spcPct val="80000"/>
              </a:lnSpc>
            </a:pPr>
            <a:r>
              <a:rPr lang="pt-BR" smtClean="0"/>
              <a:t>Quais são as necessidades e objetivos de cada ator em relação ao sistema?</a:t>
            </a:r>
          </a:p>
          <a:p>
            <a:pPr lvl="1" eaLnBrk="1" hangingPunct="1">
              <a:lnSpc>
                <a:spcPct val="80000"/>
              </a:lnSpc>
            </a:pPr>
            <a:r>
              <a:rPr lang="pt-BR" smtClean="0"/>
              <a:t>Que informações o sistema deve produzir?</a:t>
            </a:r>
          </a:p>
          <a:p>
            <a:pPr lvl="1" eaLnBrk="1" hangingPunct="1">
              <a:lnSpc>
                <a:spcPct val="80000"/>
              </a:lnSpc>
            </a:pPr>
            <a:r>
              <a:rPr lang="pt-BR" smtClean="0"/>
              <a:t>O sistema deve realizar alguma ação que ocorre regularmente no tempo?</a:t>
            </a:r>
          </a:p>
          <a:p>
            <a:pPr lvl="1" eaLnBrk="1" hangingPunct="1">
              <a:lnSpc>
                <a:spcPct val="80000"/>
              </a:lnSpc>
            </a:pPr>
            <a:r>
              <a:rPr lang="pt-BR" smtClean="0"/>
              <a:t>Para cada requisito funcional, existe um (ou mais) caso(s) de uso para atendê-lo? </a:t>
            </a:r>
          </a:p>
          <a:p>
            <a:pPr eaLnBrk="1" hangingPunct="1">
              <a:lnSpc>
                <a:spcPct val="80000"/>
              </a:lnSpc>
            </a:pPr>
            <a:r>
              <a:rPr lang="pt-BR" smtClean="0"/>
              <a:t>Outras técnicas de identificação:</a:t>
            </a:r>
          </a:p>
          <a:p>
            <a:pPr lvl="1" eaLnBrk="1" hangingPunct="1">
              <a:lnSpc>
                <a:spcPct val="80000"/>
              </a:lnSpc>
            </a:pPr>
            <a:r>
              <a:rPr lang="pt-BR" i="1" smtClean="0"/>
              <a:t>Caso de uso “oposto”</a:t>
            </a:r>
          </a:p>
          <a:p>
            <a:pPr lvl="1" eaLnBrk="1" hangingPunct="1">
              <a:lnSpc>
                <a:spcPct val="80000"/>
              </a:lnSpc>
            </a:pPr>
            <a:r>
              <a:rPr lang="pt-BR" i="1" smtClean="0"/>
              <a:t>Caso de uso que precede/sucede a outro caso de uso</a:t>
            </a:r>
            <a:r>
              <a:rPr lang="pt-BR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pt-BR" i="1" smtClean="0"/>
              <a:t>Caso de uso temporal</a:t>
            </a:r>
            <a:r>
              <a:rPr lang="pt-BR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pt-BR" i="1" smtClean="0"/>
              <a:t>Caso de uso relacionado a uma condição interna</a:t>
            </a:r>
            <a:r>
              <a:rPr lang="pt-BR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smtClean="0"/>
              <a:t>Princípios de Análise e Projeto de Sistemas com UML - 2ª edição</a:t>
            </a:r>
          </a:p>
        </p:txBody>
      </p:sp>
      <p:sp>
        <p:nvSpPr>
          <p:cNvPr id="36867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2667EEF-03E1-4538-A7C3-051FD51F2CF2}" type="slidenum">
              <a:rPr lang="pt-BR" smtClean="0"/>
              <a:pPr/>
              <a:t>32</a:t>
            </a:fld>
            <a:endParaRPr lang="pt-BR" smtClean="0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274638"/>
            <a:ext cx="8893175" cy="1143000"/>
          </a:xfrm>
        </p:spPr>
        <p:txBody>
          <a:bodyPr/>
          <a:lstStyle/>
          <a:p>
            <a:pPr eaLnBrk="1" hangingPunct="1"/>
            <a:r>
              <a:rPr lang="pt-BR" smtClean="0"/>
              <a:t>Casos de Uso Secundários</a:t>
            </a:r>
            <a:endParaRPr lang="en-US" smtClean="0"/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35975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2800" smtClean="0"/>
              <a:t>Estes se encaixam nas seguintes categorias: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400" smtClean="0"/>
              <a:t>Manutenção de cadastros; 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400" smtClean="0"/>
              <a:t>Manutenção de usuários;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400" smtClean="0"/>
              <a:t>Gerenciamento de acesso;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400" smtClean="0"/>
              <a:t>Manutenção de informações provenientes de outros sistemas.</a:t>
            </a:r>
          </a:p>
          <a:p>
            <a:pPr eaLnBrk="1" hangingPunct="1">
              <a:lnSpc>
                <a:spcPct val="90000"/>
              </a:lnSpc>
            </a:pPr>
            <a:r>
              <a:rPr lang="pt-BR" sz="2800" smtClean="0"/>
              <a:t>Obs: casos de uso secundários, são menos importantes que os casos de uso primários.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400" smtClean="0"/>
              <a:t>O sistema de software não existe para cadastrar informações, nem tampouco para gerenciar os usuários.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400" smtClean="0"/>
              <a:t>O objetivo principal de um sistema é agregar </a:t>
            </a:r>
            <a:r>
              <a:rPr lang="pt-BR" sz="2400" smtClean="0">
                <a:solidFill>
                  <a:srgbClr val="FF3300"/>
                </a:solidFill>
              </a:rPr>
              <a:t>valor</a:t>
            </a:r>
            <a:r>
              <a:rPr lang="pt-BR" sz="2400" smtClean="0"/>
              <a:t> ao ambiente no qual ele está implantado.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3860800"/>
            <a:ext cx="7129462" cy="1800225"/>
          </a:xfrm>
        </p:spPr>
        <p:txBody>
          <a:bodyPr/>
          <a:lstStyle/>
          <a:p>
            <a:pPr eaLnBrk="1" hangingPunct="1"/>
            <a:r>
              <a:rPr lang="en-US" smtClean="0"/>
              <a:t>4.4 </a:t>
            </a:r>
            <a:r>
              <a:rPr lang="pt-BR" smtClean="0"/>
              <a:t>Construção do M</a:t>
            </a:r>
            <a:r>
              <a:rPr lang="en-US" smtClean="0"/>
              <a:t>CU</a:t>
            </a:r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2987675" y="981075"/>
          <a:ext cx="3276600" cy="2503488"/>
        </p:xfrm>
        <a:graphic>
          <a:graphicData uri="http://schemas.openxmlformats.org/presentationml/2006/ole">
            <p:oleObj spid="_x0000_s5122" name="Clip" r:id="rId4" imgW="2286000" imgH="1259640" progId="MS_ClipArt_Gallery.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smtClean="0"/>
              <a:t>Princípios de Análise e Projeto de Sistemas com UML - 2ª edição</a:t>
            </a:r>
          </a:p>
        </p:txBody>
      </p:sp>
      <p:sp>
        <p:nvSpPr>
          <p:cNvPr id="37891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771F2AD-C7A1-44A7-BE0C-264527C5C2F2}" type="slidenum">
              <a:rPr lang="pt-BR" smtClean="0"/>
              <a:pPr/>
              <a:t>34</a:t>
            </a:fld>
            <a:endParaRPr lang="pt-BR" smtClean="0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Construção do DCU</a:t>
            </a:r>
            <a:endParaRPr lang="en-US" smtClean="0"/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2800" smtClean="0"/>
              <a:t>Os diagramas de casos de uso devem servir para </a:t>
            </a:r>
            <a:r>
              <a:rPr lang="pt-BR" sz="2800" u="sng" smtClean="0"/>
              <a:t>dar suporte</a:t>
            </a:r>
            <a:r>
              <a:rPr lang="pt-BR" sz="2800" smtClean="0"/>
              <a:t> à parte textual do modelo, fornecendo uma visão de alto nível.</a:t>
            </a:r>
          </a:p>
          <a:p>
            <a:pPr eaLnBrk="1" hangingPunct="1">
              <a:lnSpc>
                <a:spcPct val="90000"/>
              </a:lnSpc>
            </a:pPr>
            <a:r>
              <a:rPr lang="pt-BR" sz="2800" smtClean="0"/>
              <a:t>Quanto mais fácil for a leitura do diagrama representando casos de uso, melhor.</a:t>
            </a:r>
          </a:p>
          <a:p>
            <a:pPr eaLnBrk="1" hangingPunct="1">
              <a:lnSpc>
                <a:spcPct val="90000"/>
              </a:lnSpc>
            </a:pPr>
            <a:r>
              <a:rPr lang="pt-BR" sz="2800" smtClean="0"/>
              <a:t>Se o sistema sendo modelado não for tão complexo, pode ser criado um único DCU.</a:t>
            </a:r>
          </a:p>
          <a:p>
            <a:pPr eaLnBrk="1" hangingPunct="1">
              <a:lnSpc>
                <a:spcPct val="90000"/>
              </a:lnSpc>
            </a:pPr>
            <a:r>
              <a:rPr lang="pt-BR" sz="2800" smtClean="0"/>
              <a:t>É útil e recomendada a utilização do </a:t>
            </a:r>
            <a:r>
              <a:rPr lang="pt-BR" sz="2800" u="sng" smtClean="0"/>
              <a:t>retângulo de fronteira</a:t>
            </a:r>
            <a:r>
              <a:rPr lang="pt-BR" sz="2800" smtClean="0"/>
              <a:t> para delimitar e separar visualmente casos de uso e atores.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smtClean="0"/>
              <a:t>Princípios de Análise e Projeto de Sistemas com UML - 2ª edição</a:t>
            </a:r>
          </a:p>
        </p:txBody>
      </p:sp>
      <p:sp>
        <p:nvSpPr>
          <p:cNvPr id="38915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D66DDEF-6FA7-427D-B7D8-4BE32F377CEA}" type="slidenum">
              <a:rPr lang="pt-BR" smtClean="0"/>
              <a:pPr/>
              <a:t>35</a:t>
            </a:fld>
            <a:endParaRPr lang="pt-BR" smtClean="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Construção do DCU (cont.) </a:t>
            </a:r>
            <a:endParaRPr lang="en-US" smtClean="0"/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2800" smtClean="0"/>
              <a:t>Em sistemas complexos, representar todos os casos de uso do sistema em um único DCU talvez o torne um tanto ilegível.</a:t>
            </a:r>
          </a:p>
          <a:p>
            <a:pPr eaLnBrk="1" hangingPunct="1">
              <a:lnSpc>
                <a:spcPct val="90000"/>
              </a:lnSpc>
            </a:pPr>
            <a:r>
              <a:rPr lang="pt-BR" sz="2800" smtClean="0"/>
              <a:t>Alternativa: criar vários diagramas (de acordo com as necessidades de visualização) e agrupá-los em </a:t>
            </a:r>
            <a:r>
              <a:rPr lang="pt-BR" sz="2800" smtClean="0">
                <a:solidFill>
                  <a:srgbClr val="FF3300"/>
                </a:solidFill>
              </a:rPr>
              <a:t>pacotes</a:t>
            </a:r>
            <a:r>
              <a:rPr lang="pt-BR" sz="2800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400" smtClean="0"/>
              <a:t>Todos os casos de uso para um ator;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400" smtClean="0"/>
              <a:t>Todos os casos de uso a serem implementados em um ciclo de desenvolvimento.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400" smtClean="0"/>
              <a:t>Todos os casos de uso de uma área (departamento, seção) específica da empresa.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Espaço Reservado para Rodapé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smtClean="0"/>
              <a:t>Princípios de Análise e Projeto de Sistemas com UML - 2ª edição</a:t>
            </a:r>
          </a:p>
        </p:txBody>
      </p:sp>
      <p:sp>
        <p:nvSpPr>
          <p:cNvPr id="39939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7E4EB81-1954-474A-8104-14B00E4FE98B}" type="slidenum">
              <a:rPr lang="pt-BR" smtClean="0"/>
              <a:pPr/>
              <a:t>36</a:t>
            </a:fld>
            <a:endParaRPr lang="pt-BR" smtClean="0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Construção do DCU (cont.)</a:t>
            </a:r>
          </a:p>
        </p:txBody>
      </p:sp>
      <p:pic>
        <p:nvPicPr>
          <p:cNvPr id="39941" name="Picture 3" descr="Figura_04_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88" y="1428750"/>
            <a:ext cx="6143625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smtClean="0"/>
              <a:t>Princípios de Análise e Projeto de Sistemas com UML - 2ª edição</a:t>
            </a:r>
          </a:p>
        </p:txBody>
      </p:sp>
      <p:sp>
        <p:nvSpPr>
          <p:cNvPr id="40963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DFC3DC6-DFCF-4D18-8FD4-061BC4C5999F}" type="slidenum">
              <a:rPr lang="pt-BR" smtClean="0"/>
              <a:pPr/>
              <a:t>37</a:t>
            </a:fld>
            <a:endParaRPr lang="pt-BR" smtClean="0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Documentação dos atores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71625"/>
            <a:ext cx="8229600" cy="4525963"/>
          </a:xfrm>
        </p:spPr>
        <p:txBody>
          <a:bodyPr/>
          <a:lstStyle/>
          <a:p>
            <a:pPr eaLnBrk="1" hangingPunct="1"/>
            <a:r>
              <a:rPr lang="pt-BR" smtClean="0"/>
              <a:t>Uma breve descrição para cada ator deve ser adicionada ao </a:t>
            </a:r>
            <a:r>
              <a:rPr lang="en-US" smtClean="0"/>
              <a:t>MCU</a:t>
            </a:r>
            <a:r>
              <a:rPr lang="pt-BR" smtClean="0"/>
              <a:t>.</a:t>
            </a:r>
          </a:p>
          <a:p>
            <a:pPr eaLnBrk="1" hangingPunct="1"/>
            <a:r>
              <a:rPr lang="pt-BR" smtClean="0"/>
              <a:t>O nome de um ator deve lembrar o </a:t>
            </a:r>
            <a:r>
              <a:rPr lang="pt-BR" u="sng" smtClean="0"/>
              <a:t>papel</a:t>
            </a:r>
            <a:r>
              <a:rPr lang="pt-BR" smtClean="0"/>
              <a:t> desempenhado pelo mesmo.</a:t>
            </a:r>
            <a:endParaRPr lang="en-US" smtClean="0"/>
          </a:p>
          <a:p>
            <a:pPr eaLnBrk="1" hangingPunct="1"/>
            <a:r>
              <a:rPr lang="pt-BR" smtClean="0"/>
              <a:t>Exemplo</a:t>
            </a:r>
            <a:endParaRPr lang="en-US" smtClean="0"/>
          </a:p>
          <a:p>
            <a:pPr lvl="1" eaLnBrk="1" hangingPunct="1">
              <a:buFontTx/>
              <a:buNone/>
            </a:pPr>
            <a:r>
              <a:rPr lang="en-US" b="1" smtClean="0"/>
              <a:t>“</a:t>
            </a:r>
            <a:r>
              <a:rPr lang="pt-BR" b="1" smtClean="0"/>
              <a:t>Aluno: representa pessoas que fazem um curso dentro da universidade.</a:t>
            </a:r>
            <a:r>
              <a:rPr lang="en-US" b="1" smtClean="0"/>
              <a:t>”</a:t>
            </a:r>
            <a:endParaRPr lang="pt-BR" b="1" smtClean="0"/>
          </a:p>
        </p:txBody>
      </p:sp>
      <p:pic>
        <p:nvPicPr>
          <p:cNvPr id="40966" name="Picture 4" descr="bs00975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4495800"/>
            <a:ext cx="1730375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smtClean="0"/>
              <a:t>Princípios de Análise e Projeto de Sistemas com UML - 2ª edição</a:t>
            </a:r>
          </a:p>
        </p:txBody>
      </p:sp>
      <p:sp>
        <p:nvSpPr>
          <p:cNvPr id="41987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7FFCFBD-AB50-4929-9A10-123CE69EB5CD}" type="slidenum">
              <a:rPr lang="pt-BR" smtClean="0"/>
              <a:pPr/>
              <a:t>38</a:t>
            </a:fld>
            <a:endParaRPr lang="pt-BR" smtClean="0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Documentação dos casos de uso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mtClean="0"/>
              <a:t>Infelizmente, a UML não define um padrão para descrição textual dos casos de uso de um sistema.</a:t>
            </a:r>
          </a:p>
          <a:p>
            <a:pPr eaLnBrk="1" hangingPunct="1">
              <a:lnSpc>
                <a:spcPct val="90000"/>
              </a:lnSpc>
            </a:pPr>
            <a:r>
              <a:rPr lang="pt-BR" smtClean="0"/>
              <a:t>Por conta disso, há diversos estilos de descrição possíveis (numerada, livre, tabular, etc).</a:t>
            </a:r>
          </a:p>
          <a:p>
            <a:pPr eaLnBrk="1" hangingPunct="1">
              <a:lnSpc>
                <a:spcPct val="90000"/>
              </a:lnSpc>
            </a:pPr>
            <a:r>
              <a:rPr lang="pt-BR" smtClean="0"/>
              <a:t>É necessário, no entanto que a equipe de desenvolvimento padronize o seu estilo de descrição.</a:t>
            </a:r>
          </a:p>
          <a:p>
            <a:pPr eaLnBrk="1" hangingPunct="1">
              <a:lnSpc>
                <a:spcPct val="90000"/>
              </a:lnSpc>
            </a:pPr>
            <a:r>
              <a:rPr lang="pt-BR" smtClean="0"/>
              <a:t>Algumas seções normalmente encontradas:</a:t>
            </a:r>
          </a:p>
          <a:p>
            <a:pPr lvl="1" eaLnBrk="1" hangingPunct="1">
              <a:lnSpc>
                <a:spcPct val="90000"/>
              </a:lnSpc>
            </a:pPr>
            <a:r>
              <a:rPr lang="pt-BR" smtClean="0"/>
              <a:t>Sumário</a:t>
            </a:r>
          </a:p>
          <a:p>
            <a:pPr lvl="1" eaLnBrk="1" hangingPunct="1">
              <a:lnSpc>
                <a:spcPct val="90000"/>
              </a:lnSpc>
            </a:pPr>
            <a:r>
              <a:rPr lang="pt-BR" smtClean="0"/>
              <a:t>Atores</a:t>
            </a:r>
          </a:p>
          <a:p>
            <a:pPr lvl="1" eaLnBrk="1" hangingPunct="1">
              <a:lnSpc>
                <a:spcPct val="90000"/>
              </a:lnSpc>
            </a:pPr>
            <a:r>
              <a:rPr lang="pt-BR" smtClean="0"/>
              <a:t>Fluxo principal</a:t>
            </a:r>
          </a:p>
          <a:p>
            <a:pPr lvl="1" eaLnBrk="1" hangingPunct="1">
              <a:lnSpc>
                <a:spcPct val="90000"/>
              </a:lnSpc>
            </a:pPr>
            <a:r>
              <a:rPr lang="pt-BR" smtClean="0"/>
              <a:t>Fluxos alternativos</a:t>
            </a:r>
          </a:p>
          <a:p>
            <a:pPr lvl="1" eaLnBrk="1" hangingPunct="1">
              <a:lnSpc>
                <a:spcPct val="90000"/>
              </a:lnSpc>
            </a:pPr>
            <a:r>
              <a:rPr lang="pt-BR" smtClean="0"/>
              <a:t>Referências cruzadas (para requisitos não funcionais)</a:t>
            </a:r>
          </a:p>
        </p:txBody>
      </p:sp>
      <p:pic>
        <p:nvPicPr>
          <p:cNvPr id="41990" name="Picture 4" descr="bs00975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12088" y="914400"/>
            <a:ext cx="1331912" cy="77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smtClean="0"/>
              <a:t>Princípios de Análise e Projeto de Sistemas com UML - 2ª edição</a:t>
            </a:r>
          </a:p>
        </p:txBody>
      </p:sp>
      <p:sp>
        <p:nvSpPr>
          <p:cNvPr id="43011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57418D4-9115-470C-9F10-52E1D48BFAC6}" type="slidenum">
              <a:rPr lang="pt-BR" smtClean="0"/>
              <a:pPr/>
              <a:t>39</a:t>
            </a:fld>
            <a:endParaRPr lang="pt-BR" smtClean="0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Documentação dos casos de uso </a:t>
            </a:r>
            <a:endParaRPr lang="en-US" smtClean="0"/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600200"/>
            <a:ext cx="3671887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mtClean="0"/>
              <a:t>Nome</a:t>
            </a:r>
          </a:p>
          <a:p>
            <a:pPr eaLnBrk="1" hangingPunct="1">
              <a:lnSpc>
                <a:spcPct val="90000"/>
              </a:lnSpc>
            </a:pPr>
            <a:r>
              <a:rPr lang="pt-BR" smtClean="0"/>
              <a:t>Descrição</a:t>
            </a:r>
          </a:p>
          <a:p>
            <a:pPr eaLnBrk="1" hangingPunct="1">
              <a:lnSpc>
                <a:spcPct val="90000"/>
              </a:lnSpc>
            </a:pPr>
            <a:r>
              <a:rPr lang="pt-BR" smtClean="0"/>
              <a:t>Identificador</a:t>
            </a:r>
          </a:p>
          <a:p>
            <a:pPr eaLnBrk="1" hangingPunct="1">
              <a:lnSpc>
                <a:spcPct val="90000"/>
              </a:lnSpc>
            </a:pPr>
            <a:r>
              <a:rPr lang="pt-BR" smtClean="0"/>
              <a:t>Importância</a:t>
            </a:r>
          </a:p>
          <a:p>
            <a:pPr eaLnBrk="1" hangingPunct="1">
              <a:lnSpc>
                <a:spcPct val="90000"/>
              </a:lnSpc>
            </a:pPr>
            <a:r>
              <a:rPr lang="pt-BR" smtClean="0"/>
              <a:t>Sumário</a:t>
            </a:r>
          </a:p>
          <a:p>
            <a:pPr eaLnBrk="1" hangingPunct="1">
              <a:lnSpc>
                <a:spcPct val="90000"/>
              </a:lnSpc>
            </a:pPr>
            <a:r>
              <a:rPr lang="pt-BR" smtClean="0"/>
              <a:t>Ator Primário</a:t>
            </a:r>
          </a:p>
          <a:p>
            <a:pPr eaLnBrk="1" hangingPunct="1">
              <a:lnSpc>
                <a:spcPct val="90000"/>
              </a:lnSpc>
            </a:pPr>
            <a:r>
              <a:rPr lang="pt-BR" smtClean="0"/>
              <a:t>Atores Secundários</a:t>
            </a:r>
          </a:p>
          <a:p>
            <a:pPr eaLnBrk="1" hangingPunct="1">
              <a:lnSpc>
                <a:spcPct val="90000"/>
              </a:lnSpc>
            </a:pPr>
            <a:r>
              <a:rPr lang="pt-BR" smtClean="0"/>
              <a:t>Pré-condições</a:t>
            </a:r>
          </a:p>
        </p:txBody>
      </p:sp>
      <p:sp>
        <p:nvSpPr>
          <p:cNvPr id="43014" name="Rectangle 4"/>
          <p:cNvSpPr>
            <a:spLocks noChangeArrowheads="1"/>
          </p:cNvSpPr>
          <p:nvPr/>
        </p:nvSpPr>
        <p:spPr bwMode="auto">
          <a:xfrm>
            <a:off x="4572000" y="1700213"/>
            <a:ext cx="4572000" cy="396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pt-BR" sz="2400">
                <a:latin typeface="Times New Roman" pitchFamily="18" charset="0"/>
              </a:rPr>
              <a:t>Fluxo Principal</a:t>
            </a:r>
          </a:p>
          <a:p>
            <a:pPr marL="342900" indent="-342900"/>
            <a:r>
              <a:rPr lang="pt-BR" sz="2400">
                <a:latin typeface="Times New Roman" pitchFamily="18" charset="0"/>
              </a:rPr>
              <a:t>Fluxos Alternativos</a:t>
            </a:r>
          </a:p>
          <a:p>
            <a:pPr marL="342900" indent="-342900"/>
            <a:r>
              <a:rPr lang="pt-BR" sz="2400">
                <a:latin typeface="Times New Roman" pitchFamily="18" charset="0"/>
              </a:rPr>
              <a:t>Fluxos de Exceção</a:t>
            </a:r>
          </a:p>
          <a:p>
            <a:pPr marL="342900" indent="-342900"/>
            <a:r>
              <a:rPr lang="pt-BR" sz="2400">
                <a:latin typeface="Times New Roman" pitchFamily="18" charset="0"/>
              </a:rPr>
              <a:t>Pós-condições</a:t>
            </a:r>
          </a:p>
          <a:p>
            <a:pPr marL="342900" indent="-342900"/>
            <a:r>
              <a:rPr lang="pt-BR" sz="2400">
                <a:latin typeface="Times New Roman" pitchFamily="18" charset="0"/>
              </a:rPr>
              <a:t>Regras do Negócio </a:t>
            </a:r>
          </a:p>
          <a:p>
            <a:pPr marL="342900" indent="-342900"/>
            <a:r>
              <a:rPr lang="pt-BR" sz="2400">
                <a:latin typeface="Times New Roman" pitchFamily="18" charset="0"/>
              </a:rPr>
              <a:t>Histórico</a:t>
            </a:r>
          </a:p>
          <a:p>
            <a:pPr marL="342900" indent="-342900"/>
            <a:r>
              <a:rPr lang="pt-BR" sz="2400">
                <a:latin typeface="Times New Roman" pitchFamily="18" charset="0"/>
              </a:rPr>
              <a:t>Notas de Implementação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smtClean="0"/>
              <a:t>Princípios de Análise e Projeto de Sistemas com UML - 2ª edição</a:t>
            </a:r>
          </a:p>
        </p:txBody>
      </p:sp>
      <p:sp>
        <p:nvSpPr>
          <p:cNvPr id="11267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462DC68-E3A4-4B3C-9617-C37D84519F4A}" type="slidenum">
              <a:rPr lang="pt-BR" smtClean="0"/>
              <a:pPr/>
              <a:t>4</a:t>
            </a:fld>
            <a:endParaRPr lang="pt-BR" smtClean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Utilidade dos Casos de Uso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35975" cy="4525963"/>
          </a:xfrm>
        </p:spPr>
        <p:txBody>
          <a:bodyPr/>
          <a:lstStyle/>
          <a:p>
            <a:pPr eaLnBrk="1" hangingPunct="1"/>
            <a:r>
              <a:rPr lang="pt-BR" sz="2800" smtClean="0"/>
              <a:t>Equipe de clientes (</a:t>
            </a:r>
            <a:r>
              <a:rPr lang="pt-BR" sz="2800" b="1" smtClean="0"/>
              <a:t>validação</a:t>
            </a:r>
            <a:r>
              <a:rPr lang="pt-BR" sz="2800" smtClean="0"/>
              <a:t>)</a:t>
            </a:r>
          </a:p>
          <a:p>
            <a:pPr lvl="1" eaLnBrk="1" hangingPunct="1"/>
            <a:r>
              <a:rPr lang="pt-BR" sz="2400" smtClean="0"/>
              <a:t>aprovam o que o sistema deverá fazer</a:t>
            </a:r>
          </a:p>
          <a:p>
            <a:pPr lvl="1" eaLnBrk="1" hangingPunct="1"/>
            <a:r>
              <a:rPr lang="pt-BR" sz="2400" smtClean="0"/>
              <a:t>entendem o que o sistema deverá fazer </a:t>
            </a:r>
          </a:p>
          <a:p>
            <a:pPr eaLnBrk="1" hangingPunct="1"/>
            <a:r>
              <a:rPr lang="pt-BR" sz="2800" smtClean="0"/>
              <a:t>Equipe de desenvolvedores </a:t>
            </a:r>
          </a:p>
          <a:p>
            <a:pPr lvl="1" eaLnBrk="1" hangingPunct="1"/>
            <a:r>
              <a:rPr lang="pt-BR" sz="2400" smtClean="0"/>
              <a:t>Ponto de partida para refinar requisitos de software.</a:t>
            </a:r>
          </a:p>
          <a:p>
            <a:pPr lvl="1" eaLnBrk="1" hangingPunct="1"/>
            <a:r>
              <a:rPr lang="pt-BR" sz="2400" smtClean="0"/>
              <a:t>Podem seguir um desenvolvimento dirigido a casos de uso.</a:t>
            </a:r>
          </a:p>
          <a:p>
            <a:pPr lvl="1" eaLnBrk="1" hangingPunct="1"/>
            <a:r>
              <a:rPr lang="pt-BR" sz="2400" smtClean="0"/>
              <a:t>Designer (projetista): encontrar classes </a:t>
            </a:r>
          </a:p>
          <a:p>
            <a:pPr lvl="1" eaLnBrk="1" hangingPunct="1"/>
            <a:r>
              <a:rPr lang="pt-BR" sz="2400" smtClean="0"/>
              <a:t>Testadores: usam como base para </a:t>
            </a:r>
            <a:r>
              <a:rPr lang="pt-BR" sz="2400" b="1" smtClean="0"/>
              <a:t>casos de teste</a:t>
            </a:r>
            <a:r>
              <a:rPr lang="pt-BR" sz="240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smtClean="0"/>
              <a:t>Princípios de Análise e Projeto de Sistemas com UML - 2ª edição</a:t>
            </a:r>
          </a:p>
        </p:txBody>
      </p:sp>
      <p:sp>
        <p:nvSpPr>
          <p:cNvPr id="44035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D55DADA-1A53-4CB4-A32C-889B3021D507}" type="slidenum">
              <a:rPr lang="pt-BR" smtClean="0"/>
              <a:pPr/>
              <a:t>40</a:t>
            </a:fld>
            <a:endParaRPr lang="pt-BR" smtClean="0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Documentação dos casos de uso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mtClean="0"/>
              <a:t>Algumas boas práticas na documentação de casos de uso.</a:t>
            </a:r>
          </a:p>
          <a:p>
            <a:pPr lvl="1" eaLnBrk="1" hangingPunct="1">
              <a:lnSpc>
                <a:spcPct val="90000"/>
              </a:lnSpc>
            </a:pPr>
            <a:r>
              <a:rPr lang="pt-BR" smtClean="0"/>
              <a:t>Comece o nome do caso de uso com um verbo no infinitivo (para indicar um processo ou ação).</a:t>
            </a:r>
          </a:p>
          <a:p>
            <a:pPr lvl="1" eaLnBrk="1" hangingPunct="1">
              <a:lnSpc>
                <a:spcPct val="90000"/>
              </a:lnSpc>
            </a:pPr>
            <a:r>
              <a:rPr lang="pt-BR" smtClean="0"/>
              <a:t>Tente descrever os passos </a:t>
            </a:r>
            <a:r>
              <a:rPr lang="en-US" smtClean="0"/>
              <a:t>de caso de </a:t>
            </a:r>
            <a:r>
              <a:rPr lang="pt-BR" smtClean="0"/>
              <a:t>sempre na forma sujeito + predicado.</a:t>
            </a:r>
            <a:r>
              <a:rPr lang="en-US" smtClean="0"/>
              <a:t> Ou seja, deixe explícito quem é o agente da ação.</a:t>
            </a:r>
            <a:endParaRPr lang="pt-BR" smtClean="0"/>
          </a:p>
          <a:p>
            <a:pPr lvl="1" eaLnBrk="1" hangingPunct="1">
              <a:lnSpc>
                <a:spcPct val="90000"/>
              </a:lnSpc>
            </a:pPr>
            <a:r>
              <a:rPr lang="pt-BR" smtClean="0"/>
              <a:t>Não descreva </a:t>
            </a:r>
            <a:r>
              <a:rPr lang="pt-BR" b="1" smtClean="0"/>
              <a:t>como</a:t>
            </a:r>
            <a:r>
              <a:rPr lang="pt-BR" smtClean="0"/>
              <a:t> o sistema realiza internamente um passo de um caso de uso.</a:t>
            </a:r>
          </a:p>
          <a:p>
            <a:pPr lvl="2" eaLnBrk="1" hangingPunct="1">
              <a:lnSpc>
                <a:spcPct val="90000"/>
              </a:lnSpc>
            </a:pPr>
            <a:r>
              <a:rPr lang="pt-BR" sz="1600" smtClean="0"/>
              <a:t>"You apply use cases to capture the intended behavior of the system [...], without having to specify how that behavior is implemented. (Booch)</a:t>
            </a:r>
            <a:endParaRPr lang="pt-BR" sz="1800" smtClean="0"/>
          </a:p>
          <a:p>
            <a:pPr lvl="1" eaLnBrk="1" hangingPunct="1">
              <a:lnSpc>
                <a:spcPct val="90000"/>
              </a:lnSpc>
            </a:pPr>
            <a:r>
              <a:rPr lang="pt-BR" smtClean="0"/>
              <a:t>Tente dar nomes a casos de uso seguindo perspectiva do ator primário. Foque no </a:t>
            </a:r>
            <a:r>
              <a:rPr lang="pt-BR" b="1" smtClean="0"/>
              <a:t>objetivo</a:t>
            </a:r>
            <a:r>
              <a:rPr lang="pt-BR" smtClean="0"/>
              <a:t> desse ator.</a:t>
            </a:r>
            <a:r>
              <a:rPr lang="en-US" smtClean="0"/>
              <a:t> Exemplos: Registrar Pedido, Abrir Ordem de Produção, Manter Referência, Alugar Filme, etc.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Tente manter a </a:t>
            </a:r>
            <a:r>
              <a:rPr lang="pt-BR" smtClean="0"/>
              <a:t>descrição d</a:t>
            </a:r>
            <a:r>
              <a:rPr lang="en-US" smtClean="0"/>
              <a:t>e cada caso de uso</a:t>
            </a:r>
            <a:r>
              <a:rPr lang="pt-BR" smtClean="0"/>
              <a:t> no nível mais simples possível...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smtClean="0"/>
              <a:t>Princípios de Análise e Projeto de Sistemas com UML - 2ª edição</a:t>
            </a:r>
          </a:p>
        </p:txBody>
      </p:sp>
      <p:sp>
        <p:nvSpPr>
          <p:cNvPr id="45059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FA34D6A-45DB-41C2-B84D-77F997120272}" type="slidenum">
              <a:rPr lang="pt-BR" smtClean="0"/>
              <a:pPr/>
              <a:t>41</a:t>
            </a:fld>
            <a:endParaRPr lang="pt-BR" smtClean="0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Documentação dos casos de uso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…repetindo: tente manter a </a:t>
            </a:r>
            <a:r>
              <a:rPr lang="pt-BR" smtClean="0"/>
              <a:t>descrição d</a:t>
            </a:r>
            <a:r>
              <a:rPr lang="en-US" smtClean="0"/>
              <a:t>e cada caso de uso</a:t>
            </a:r>
            <a:r>
              <a:rPr lang="pt-BR" smtClean="0"/>
              <a:t> no nível mais simples possível</a:t>
            </a:r>
            <a:r>
              <a:rPr lang="en-US" smtClean="0"/>
              <a:t>!</a:t>
            </a:r>
            <a:endParaRPr lang="pt-BR" smtClean="0"/>
          </a:p>
          <a:p>
            <a:pPr eaLnBrk="1" hangingPunct="1"/>
            <a:endParaRPr lang="pt-BR" smtClean="0"/>
          </a:p>
        </p:txBody>
      </p:sp>
      <p:pic>
        <p:nvPicPr>
          <p:cNvPr id="45062" name="Picture 4" descr="pencil_sharpen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2438400"/>
            <a:ext cx="6400800" cy="364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860800"/>
            <a:ext cx="7696200" cy="1800225"/>
          </a:xfrm>
        </p:spPr>
        <p:txBody>
          <a:bodyPr/>
          <a:lstStyle/>
          <a:p>
            <a:pPr eaLnBrk="1" hangingPunct="1"/>
            <a:r>
              <a:rPr lang="en-US" sz="3200" smtClean="0"/>
              <a:t>4.5 Documentação suplementar ao MCU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2987675" y="981075"/>
          <a:ext cx="3276600" cy="2503488"/>
        </p:xfrm>
        <a:graphic>
          <a:graphicData uri="http://schemas.openxmlformats.org/presentationml/2006/ole">
            <p:oleObj spid="_x0000_s6146" name="Clip" r:id="rId4" imgW="2286000" imgH="1259640" progId="MS_ClipArt_Gallery.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smtClean="0"/>
              <a:t>Princípios de Análise e Projeto de Sistemas com UML - 2ª edição</a:t>
            </a:r>
          </a:p>
        </p:txBody>
      </p:sp>
      <p:sp>
        <p:nvSpPr>
          <p:cNvPr id="46083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1003BB4-D270-402A-9F6F-1BEE3894F53F}" type="slidenum">
              <a:rPr lang="pt-BR" smtClean="0"/>
              <a:pPr/>
              <a:t>43</a:t>
            </a:fld>
            <a:endParaRPr lang="pt-BR" smtClean="0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Documentação Associada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mtClean="0"/>
              <a:t>O modelo de casos de uso força o desenvolvedor a pensar em como os agentes externos interagem com o sistema.</a:t>
            </a:r>
          </a:p>
          <a:p>
            <a:pPr eaLnBrk="1" hangingPunct="1">
              <a:lnSpc>
                <a:spcPct val="90000"/>
              </a:lnSpc>
            </a:pPr>
            <a:r>
              <a:rPr lang="pt-BR" smtClean="0"/>
              <a:t>No entanto, este modelo corresponde somente aos requisitos funcionais.</a:t>
            </a:r>
          </a:p>
          <a:p>
            <a:pPr eaLnBrk="1" hangingPunct="1">
              <a:lnSpc>
                <a:spcPct val="90000"/>
              </a:lnSpc>
            </a:pPr>
            <a:r>
              <a:rPr lang="pt-BR" smtClean="0"/>
              <a:t>Outros tipos de requisitos (desempenho, interface, segurança, regras do negócio, etc.) também devem ser identificados e modelados</a:t>
            </a:r>
            <a:r>
              <a:rPr lang="pt-BR" i="1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pt-BR" smtClean="0"/>
              <a:t>Esses outros requisitos fazem parte da documentação associada ao MCU.</a:t>
            </a:r>
          </a:p>
          <a:p>
            <a:pPr eaLnBrk="1" hangingPunct="1">
              <a:lnSpc>
                <a:spcPct val="90000"/>
              </a:lnSpc>
            </a:pPr>
            <a:r>
              <a:rPr lang="pt-BR" smtClean="0"/>
              <a:t>Dois itens importantes dessa documentação associada são o </a:t>
            </a:r>
            <a:r>
              <a:rPr lang="pt-BR" b="1" i="1" smtClean="0"/>
              <a:t>modelo de regras do negócio</a:t>
            </a:r>
            <a:r>
              <a:rPr lang="pt-BR" smtClean="0"/>
              <a:t> e os </a:t>
            </a:r>
            <a:r>
              <a:rPr lang="pt-BR" b="1" i="1" smtClean="0"/>
              <a:t>requisitos de desempenho</a:t>
            </a:r>
            <a:r>
              <a:rPr lang="pt-BR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smtClean="0"/>
              <a:t>Princípios de Análise e Projeto de Sistemas com UML - 2ª edição</a:t>
            </a:r>
          </a:p>
        </p:txBody>
      </p:sp>
      <p:sp>
        <p:nvSpPr>
          <p:cNvPr id="47107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33EA72-E686-42B9-B512-69F3A4447A77}" type="slidenum">
              <a:rPr lang="pt-BR" smtClean="0"/>
              <a:pPr/>
              <a:t>44</a:t>
            </a:fld>
            <a:endParaRPr lang="pt-BR" smtClean="0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Regras do </a:t>
            </a:r>
            <a:r>
              <a:rPr lang="en-US" smtClean="0"/>
              <a:t>N</a:t>
            </a:r>
            <a:r>
              <a:rPr lang="pt-BR" smtClean="0"/>
              <a:t>egócio  </a:t>
            </a:r>
            <a:endParaRPr lang="en-US" smtClean="0"/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São políticas, condições ou restrições que devem ser consideradas na execução dos processos de uma organização.</a:t>
            </a:r>
          </a:p>
          <a:p>
            <a:pPr lvl="1" eaLnBrk="1" hangingPunct="1"/>
            <a:r>
              <a:rPr lang="pt-BR" smtClean="0"/>
              <a:t>Descrevem a maneira pela qual a organização funciona.</a:t>
            </a:r>
          </a:p>
          <a:p>
            <a:pPr eaLnBrk="1" hangingPunct="1"/>
            <a:r>
              <a:rPr lang="pt-BR" smtClean="0"/>
              <a:t>Estas regras são identificadas e documentadas no chamado </a:t>
            </a:r>
            <a:r>
              <a:rPr lang="pt-BR" b="1" i="1" smtClean="0"/>
              <a:t>modelo de regras do negócio</a:t>
            </a:r>
            <a:r>
              <a:rPr lang="pt-BR" smtClean="0"/>
              <a:t> (MRN).</a:t>
            </a:r>
          </a:p>
          <a:p>
            <a:pPr lvl="1" eaLnBrk="1" hangingPunct="1"/>
            <a:r>
              <a:rPr lang="pt-BR" smtClean="0"/>
              <a:t>A descrição do modelo de regras do negócio pode ser feita utilizando-se texto informal, ou através de alguma forma de estruturação.</a:t>
            </a:r>
          </a:p>
          <a:p>
            <a:pPr eaLnBrk="1" hangingPunct="1">
              <a:lnSpc>
                <a:spcPct val="90000"/>
              </a:lnSpc>
            </a:pPr>
            <a:r>
              <a:rPr lang="pt-BR" smtClean="0"/>
              <a:t>Regras do negócio normalmente influenciam o comportamento de determinados casos de uso.</a:t>
            </a:r>
          </a:p>
          <a:p>
            <a:pPr lvl="1" eaLnBrk="1" hangingPunct="1">
              <a:lnSpc>
                <a:spcPct val="90000"/>
              </a:lnSpc>
            </a:pPr>
            <a:r>
              <a:rPr lang="pt-BR" smtClean="0"/>
              <a:t>Quando isso ocorre, os identificadores das regras do negócio devem ser adicionados à descrição dos casos de uso em questão.</a:t>
            </a:r>
          </a:p>
          <a:p>
            <a:pPr lvl="1" eaLnBrk="1" hangingPunct="1">
              <a:lnSpc>
                <a:spcPct val="90000"/>
              </a:lnSpc>
            </a:pPr>
            <a:r>
              <a:rPr lang="pt-BR" smtClean="0"/>
              <a:t>Uso da seção “regras do negócio” da descrição do caso de uso.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smtClean="0"/>
              <a:t>Princípios de Análise e Projeto de Sistemas com UML - 2ª edição</a:t>
            </a:r>
          </a:p>
        </p:txBody>
      </p:sp>
      <p:sp>
        <p:nvSpPr>
          <p:cNvPr id="48131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0ADEAC2-3060-4F37-AFFE-13E8620A86AB}" type="slidenum">
              <a:rPr lang="pt-BR" smtClean="0"/>
              <a:pPr/>
              <a:t>45</a:t>
            </a:fld>
            <a:endParaRPr lang="pt-BR" smtClean="0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Exemplos de Regras do Negócio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O valor total de um pedido é igual à soma dos totais dos itens do pedido acrescido de 10% de taxa de entrega.</a:t>
            </a:r>
          </a:p>
          <a:p>
            <a:pPr eaLnBrk="1" hangingPunct="1"/>
            <a:r>
              <a:rPr lang="pt-BR" smtClean="0"/>
              <a:t>Um professor só pode estar lecionando disciplinas para as quais esteja habilitado.</a:t>
            </a:r>
          </a:p>
          <a:p>
            <a:pPr eaLnBrk="1" hangingPunct="1"/>
            <a:r>
              <a:rPr lang="pt-BR" smtClean="0"/>
              <a:t>Um cliente de uma das agências do banco não pode retirar mais do que R$ 1.000 por dia de sua conta. Após as 18:00h, esse limite cai para R$ 100,00.</a:t>
            </a:r>
          </a:p>
          <a:p>
            <a:pPr eaLnBrk="1" hangingPunct="1"/>
            <a:r>
              <a:rPr lang="pt-BR" smtClean="0"/>
              <a:t>Os pedidos para um cliente não especial devem ser pagos antecipadamente.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Espaço Reservado para Rodapé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smtClean="0"/>
              <a:t>Princípios de Análise e Projeto de Sistemas com UML - 2ª edição</a:t>
            </a:r>
          </a:p>
        </p:txBody>
      </p:sp>
      <p:sp>
        <p:nvSpPr>
          <p:cNvPr id="49155" name="Espaço Reservado para Número de Slide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2854E56-5462-458C-8907-5CE60E747B30}" type="slidenum">
              <a:rPr lang="pt-BR" smtClean="0"/>
              <a:pPr/>
              <a:t>46</a:t>
            </a:fld>
            <a:endParaRPr lang="pt-BR" smtClean="0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Regras do </a:t>
            </a:r>
            <a:r>
              <a:rPr lang="en-US" smtClean="0"/>
              <a:t>N</a:t>
            </a:r>
            <a:r>
              <a:rPr lang="pt-BR" smtClean="0"/>
              <a:t>egócio  </a:t>
            </a:r>
            <a:endParaRPr lang="en-US" smtClean="0"/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18488" cy="9636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mtClean="0"/>
              <a:t>Possível formato para documentação de uma regra de negócio</a:t>
            </a:r>
            <a:r>
              <a:rPr lang="en-US" smtClean="0"/>
              <a:t> no MRN</a:t>
            </a:r>
            <a:r>
              <a:rPr lang="pt-BR" smtClean="0"/>
              <a:t>. </a:t>
            </a:r>
          </a:p>
        </p:txBody>
      </p:sp>
      <p:graphicFrame>
        <p:nvGraphicFramePr>
          <p:cNvPr id="2204676" name="Group 4"/>
          <p:cNvGraphicFramePr>
            <a:graphicFrameLocks noGrp="1"/>
          </p:cNvGraphicFramePr>
          <p:nvPr>
            <p:ph sz="half" idx="2"/>
          </p:nvPr>
        </p:nvGraphicFramePr>
        <p:xfrm>
          <a:off x="1033463" y="2781300"/>
          <a:ext cx="7715250" cy="2989263"/>
        </p:xfrm>
        <a:graphic>
          <a:graphicData uri="http://schemas.openxmlformats.org/drawingml/2006/table">
            <a:tbl>
              <a:tblPr/>
              <a:tblGrid>
                <a:gridCol w="1508125"/>
                <a:gridCol w="6207125"/>
              </a:tblGrid>
              <a:tr h="638175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Nome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Quantidade de inscrições possíveis (RN01)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Descrição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Um aluno não pode ser inscrever em mais de seis disciplinas por semestre letivo.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Fonte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Coordenador da escola de informática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2938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Histórico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Data de identificação: 12/07/2002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Espaço Reservado para Rodapé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smtClean="0"/>
              <a:t>Princípios de Análise e Projeto de Sistemas com UML - 2ª edição</a:t>
            </a:r>
          </a:p>
        </p:txBody>
      </p:sp>
      <p:sp>
        <p:nvSpPr>
          <p:cNvPr id="50179" name="Espaço Reservado para Número de Slide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244DD77-7AED-4990-95B6-E713072184CA}" type="slidenum">
              <a:rPr lang="pt-BR" smtClean="0"/>
              <a:pPr/>
              <a:t>47</a:t>
            </a:fld>
            <a:endParaRPr lang="pt-BR" smtClean="0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Requisitos de desempenho  </a:t>
            </a:r>
            <a:endParaRPr lang="en-US" smtClean="0"/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18488" cy="9636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mtClean="0"/>
              <a:t>Conexão de casos de uso a requisitos de desempenho.  </a:t>
            </a:r>
          </a:p>
        </p:txBody>
      </p:sp>
      <p:graphicFrame>
        <p:nvGraphicFramePr>
          <p:cNvPr id="2206724" name="Group 4"/>
          <p:cNvGraphicFramePr>
            <a:graphicFrameLocks noGrp="1"/>
          </p:cNvGraphicFramePr>
          <p:nvPr>
            <p:ph sz="half" idx="2"/>
          </p:nvPr>
        </p:nvGraphicFramePr>
        <p:xfrm>
          <a:off x="827088" y="2565400"/>
          <a:ext cx="7859712" cy="3565525"/>
        </p:xfrm>
        <a:graphic>
          <a:graphicData uri="http://schemas.openxmlformats.org/drawingml/2006/table">
            <a:tbl>
              <a:tblPr/>
              <a:tblGrid>
                <a:gridCol w="2165350"/>
                <a:gridCol w="2520950"/>
                <a:gridCol w="2295525"/>
                <a:gridCol w="877887"/>
              </a:tblGrid>
              <a:tr h="7112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Identificador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do caso de uso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Freqüência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da utilização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Tempo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máximo esperado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...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CSU01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5/mês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Interativo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…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CSU02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15/dia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 segundo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…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CSU03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60/dia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Interativo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…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CSU04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180/dia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3 segundos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…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CSU05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600/mês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10 segundos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…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CSU07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500/dia durante 10 dias seguidos.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10 segundos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...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860800"/>
            <a:ext cx="7924800" cy="1800225"/>
          </a:xfrm>
        </p:spPr>
        <p:txBody>
          <a:bodyPr/>
          <a:lstStyle/>
          <a:p>
            <a:pPr eaLnBrk="1" hangingPunct="1"/>
            <a:r>
              <a:rPr lang="en-US" sz="3200" smtClean="0"/>
              <a:t>4.6 O </a:t>
            </a:r>
            <a:r>
              <a:rPr lang="pt-BR" sz="3200" smtClean="0"/>
              <a:t>M</a:t>
            </a:r>
            <a:r>
              <a:rPr lang="en-US" sz="3200" smtClean="0"/>
              <a:t>CU em um </a:t>
            </a:r>
            <a:r>
              <a:rPr lang="pt-BR" sz="3200" smtClean="0"/>
              <a:t>processo de desenvolvimento </a:t>
            </a:r>
            <a:r>
              <a:rPr lang="en-US" sz="3200" smtClean="0"/>
              <a:t>iterativo e incremental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2987675" y="981075"/>
          <a:ext cx="3276600" cy="2503488"/>
        </p:xfrm>
        <a:graphic>
          <a:graphicData uri="http://schemas.openxmlformats.org/presentationml/2006/ole">
            <p:oleObj spid="_x0000_s7170" name="Clip" r:id="rId4" imgW="2286000" imgH="1259640" progId="MS_ClipArt_Gallery.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smtClean="0"/>
              <a:t>Princípios de Análise e Projeto de Sistemas com UML - 2ª edição</a:t>
            </a:r>
          </a:p>
        </p:txBody>
      </p:sp>
      <p:sp>
        <p:nvSpPr>
          <p:cNvPr id="51203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61DC1AC-3D14-4DE7-9100-BDE745F9C176}" type="slidenum">
              <a:rPr lang="pt-BR" smtClean="0"/>
              <a:pPr/>
              <a:t>49</a:t>
            </a:fld>
            <a:endParaRPr lang="pt-BR" smtClean="0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Casos de uso e outras atividades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Validação</a:t>
            </a:r>
          </a:p>
          <a:p>
            <a:pPr lvl="1" eaLnBrk="1" hangingPunct="1"/>
            <a:r>
              <a:rPr lang="pt-BR" smtClean="0"/>
              <a:t>Clientes e usuários devem entender o modelo (</a:t>
            </a:r>
            <a:r>
              <a:rPr lang="pt-BR" smtClean="0">
                <a:solidFill>
                  <a:srgbClr val="FF3300"/>
                </a:solidFill>
              </a:rPr>
              <a:t>validação</a:t>
            </a:r>
            <a:r>
              <a:rPr lang="pt-BR" smtClean="0"/>
              <a:t>) e usá-lo para comunicar suas necessidades de forma consistente e não redundante.</a:t>
            </a:r>
          </a:p>
          <a:p>
            <a:pPr eaLnBrk="1" hangingPunct="1"/>
            <a:r>
              <a:rPr lang="pt-BR" smtClean="0"/>
              <a:t>Planejamento e gerenciamento do projeto </a:t>
            </a:r>
          </a:p>
          <a:p>
            <a:pPr lvl="1" eaLnBrk="1" hangingPunct="1"/>
            <a:r>
              <a:rPr lang="pt-BR" smtClean="0"/>
              <a:t>Uma ferramenta fundamental para o gerente de um projeto no planejamento e controle de um processo de desenvolvimento incremental e iterativo </a:t>
            </a:r>
          </a:p>
          <a:p>
            <a:pPr algn="just" eaLnBrk="1" hangingPunct="1"/>
            <a:r>
              <a:rPr lang="pt-BR" smtClean="0"/>
              <a:t>Testes do sistema</a:t>
            </a:r>
          </a:p>
          <a:p>
            <a:pPr lvl="1" algn="just" eaLnBrk="1" hangingPunct="1"/>
            <a:r>
              <a:rPr lang="pt-BR" smtClean="0"/>
              <a:t>Os casos de uso e seus cenários oferecem </a:t>
            </a:r>
            <a:r>
              <a:rPr lang="pt-BR" i="1" smtClean="0"/>
              <a:t>casos de teste</a:t>
            </a:r>
            <a:r>
              <a:rPr lang="pt-BR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smtClean="0"/>
              <a:t>Princípios de Análise e Projeto de Sistemas com UML - 2ª edição</a:t>
            </a:r>
          </a:p>
        </p:txBody>
      </p:sp>
      <p:sp>
        <p:nvSpPr>
          <p:cNvPr id="12291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726023F-525F-40BC-BF04-E9D386EFF88A}" type="slidenum">
              <a:rPr lang="pt-BR" smtClean="0"/>
              <a:pPr/>
              <a:t>5</a:t>
            </a:fld>
            <a:endParaRPr lang="pt-BR" smtClean="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Utilidade dos Casos de Uso</a:t>
            </a:r>
          </a:p>
        </p:txBody>
      </p:sp>
      <p:pic>
        <p:nvPicPr>
          <p:cNvPr id="12293" name="Picture 3" descr="requirement"/>
          <p:cNvPicPr>
            <a:picLocks noChangeAspect="1" noChangeArrowheads="1"/>
          </p:cNvPicPr>
          <p:nvPr>
            <p:ph type="body" idx="1"/>
          </p:nvPr>
        </p:nvPicPr>
        <p:blipFill>
          <a:blip r:embed="rId3"/>
          <a:srcRect l="7491"/>
          <a:stretch>
            <a:fillRect/>
          </a:stretch>
        </p:blipFill>
        <p:spPr>
          <a:xfrm>
            <a:off x="1219200" y="1600200"/>
            <a:ext cx="6705600" cy="452596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smtClean="0"/>
              <a:t>Princípios de Análise e Projeto de Sistemas com UML - 2ª edição</a:t>
            </a:r>
          </a:p>
        </p:txBody>
      </p:sp>
      <p:sp>
        <p:nvSpPr>
          <p:cNvPr id="52227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1895C45-8408-474B-8801-9BBFFCD00875}" type="slidenum">
              <a:rPr lang="pt-BR" smtClean="0"/>
              <a:pPr/>
              <a:t>50</a:t>
            </a:fld>
            <a:endParaRPr lang="pt-BR" smtClean="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435975" cy="1143000"/>
          </a:xfrm>
        </p:spPr>
        <p:txBody>
          <a:bodyPr/>
          <a:lstStyle/>
          <a:p>
            <a:pPr eaLnBrk="1" hangingPunct="1"/>
            <a:r>
              <a:rPr lang="pt-BR" smtClean="0"/>
              <a:t>Casos de uso e outras atividades (cont)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pt-BR" smtClean="0"/>
              <a:t>Documentação do sistema para os usuários</a:t>
            </a:r>
          </a:p>
          <a:p>
            <a:pPr lvl="1" eaLnBrk="1" hangingPunct="1"/>
            <a:r>
              <a:rPr lang="pt-BR" smtClean="0"/>
              <a:t>manuais e guias do usuário podem ser construídos com base nos casos de uso. </a:t>
            </a:r>
          </a:p>
          <a:p>
            <a:pPr eaLnBrk="1" hangingPunct="1"/>
            <a:r>
              <a:rPr lang="pt-BR" smtClean="0"/>
              <a:t>Realização de uma iteração</a:t>
            </a:r>
          </a:p>
          <a:p>
            <a:pPr lvl="1" eaLnBrk="1" hangingPunct="1"/>
            <a:r>
              <a:rPr lang="pt-BR" smtClean="0"/>
              <a:t>Os casos de uso podem se </a:t>
            </a:r>
            <a:r>
              <a:rPr lang="pt-BR" b="1" smtClean="0"/>
              <a:t>alocados </a:t>
            </a:r>
            <a:r>
              <a:rPr lang="pt-BR" smtClean="0"/>
              <a:t>entre os membros de equipe de desenvolvimento </a:t>
            </a:r>
          </a:p>
          <a:p>
            <a:pPr eaLnBrk="1" hangingPunct="1"/>
            <a:r>
              <a:rPr lang="pt-BR" smtClean="0"/>
              <a:t>Essa estratégia de utilizar o MCU como ponto de partida para outras atividades é denominada </a:t>
            </a:r>
            <a:r>
              <a:rPr lang="pt-BR" b="1" smtClean="0"/>
              <a:t>Desenvolvimento Dirigido por Casos de Uso</a:t>
            </a:r>
          </a:p>
          <a:p>
            <a:pPr lvl="1" eaLnBrk="1" hangingPunct="1"/>
            <a:r>
              <a:rPr lang="pt-BR" b="1" smtClean="0"/>
              <a:t>Use Case Driven Development</a:t>
            </a:r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smtClean="0"/>
              <a:t>Princípios de Análise e Projeto de Sistemas com UML - 2ª edição</a:t>
            </a:r>
          </a:p>
        </p:txBody>
      </p:sp>
      <p:sp>
        <p:nvSpPr>
          <p:cNvPr id="53251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095537F-3B33-495F-A345-92F24D1BA265}" type="slidenum">
              <a:rPr lang="pt-BR" smtClean="0"/>
              <a:pPr/>
              <a:t>51</a:t>
            </a:fld>
            <a:endParaRPr lang="pt-BR" smtClean="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200" smtClean="0"/>
              <a:t>M</a:t>
            </a:r>
            <a:r>
              <a:rPr lang="en-US" sz="3200" smtClean="0"/>
              <a:t>CU </a:t>
            </a:r>
            <a:r>
              <a:rPr lang="pt-BR" sz="3200" smtClean="0"/>
              <a:t>no processo de desenvolvimento</a:t>
            </a:r>
            <a:endParaRPr lang="en-US" sz="3200" smtClean="0"/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</a:t>
            </a:r>
            <a:r>
              <a:rPr lang="pt-BR" smtClean="0"/>
              <a:t>asos de uso formam uma base natural através da qual podem-se realizar as iterações do desenvolvimento.</a:t>
            </a:r>
          </a:p>
          <a:p>
            <a:pPr eaLnBrk="1" hangingPunct="1"/>
            <a:r>
              <a:rPr lang="pt-BR" smtClean="0"/>
              <a:t>Um grupo de casos é alocado a cada iteração.</a:t>
            </a:r>
          </a:p>
          <a:p>
            <a:pPr eaLnBrk="1" hangingPunct="1"/>
            <a:r>
              <a:rPr lang="pt-BR" smtClean="0"/>
              <a:t>Em cada iteração, o grupo de casos de uso é detalhado e desenvolvido.</a:t>
            </a:r>
          </a:p>
          <a:p>
            <a:pPr eaLnBrk="1" hangingPunct="1"/>
            <a:r>
              <a:rPr lang="pt-BR" smtClean="0"/>
              <a:t>O processo continua até que todos os casos de uso tenham sido desenvolvidos e o sistema esteja completamente construído.</a:t>
            </a: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pt-BR" smtClean="0"/>
              <a:t>A descrição expandida de um caso de uso pode ser deixada para a iteração na qual este deve ser implementado.</a:t>
            </a:r>
          </a:p>
          <a:p>
            <a:pPr lvl="1" eaLnBrk="1" hangingPunct="1">
              <a:lnSpc>
                <a:spcPct val="90000"/>
              </a:lnSpc>
            </a:pPr>
            <a:r>
              <a:rPr lang="pt-BR" smtClean="0"/>
              <a:t>evita perda de tempo inicial no detalhamento.</a:t>
            </a:r>
          </a:p>
          <a:p>
            <a:pPr lvl="1" eaLnBrk="1" hangingPunct="1">
              <a:lnSpc>
                <a:spcPct val="90000"/>
              </a:lnSpc>
            </a:pPr>
            <a:r>
              <a:rPr lang="pt-BR" smtClean="0"/>
              <a:t>estratégia mais adaptável aos requisitos voláteis.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smtClean="0"/>
              <a:t>Princípios de Análise e Projeto de Sistemas com UML - 2ª edição</a:t>
            </a:r>
          </a:p>
        </p:txBody>
      </p:sp>
      <p:sp>
        <p:nvSpPr>
          <p:cNvPr id="54275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16953FD-EB47-4A18-AEB6-0EBCF52633C9}" type="slidenum">
              <a:rPr lang="pt-BR" smtClean="0"/>
              <a:pPr/>
              <a:t>52</a:t>
            </a:fld>
            <a:endParaRPr lang="pt-BR" smtClean="0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200" smtClean="0"/>
              <a:t>M</a:t>
            </a:r>
            <a:r>
              <a:rPr lang="en-US" sz="3200" smtClean="0"/>
              <a:t>CU</a:t>
            </a:r>
            <a:r>
              <a:rPr lang="pt-BR" sz="3200" smtClean="0"/>
              <a:t> no processo de desenvolvimento</a:t>
            </a:r>
            <a:endParaRPr lang="en-US" sz="3200" smtClean="0"/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Cantor propõe uma classificação em função do </a:t>
            </a:r>
            <a:r>
              <a:rPr lang="pt-BR" u="sng" smtClean="0"/>
              <a:t>risco de desenvolvimento</a:t>
            </a:r>
            <a:r>
              <a:rPr lang="pt-BR" smtClean="0"/>
              <a:t> e das </a:t>
            </a:r>
            <a:r>
              <a:rPr lang="pt-BR" u="sng" smtClean="0"/>
              <a:t>prioridades estabelecidas pelo usuário</a:t>
            </a:r>
            <a:r>
              <a:rPr lang="pt-BR" smtClean="0"/>
              <a:t>.</a:t>
            </a:r>
          </a:p>
          <a:p>
            <a:pPr lvl="1" eaLnBrk="1" hangingPunct="1">
              <a:buFontTx/>
              <a:buNone/>
            </a:pPr>
            <a:r>
              <a:rPr lang="pt-BR" smtClean="0"/>
              <a:t>1) Risco alto e prioridade alta</a:t>
            </a:r>
          </a:p>
          <a:p>
            <a:pPr lvl="1" eaLnBrk="1" hangingPunct="1">
              <a:buFontTx/>
              <a:buNone/>
            </a:pPr>
            <a:r>
              <a:rPr lang="pt-BR" smtClean="0"/>
              <a:t>2) Risco alto e prioridade baixa</a:t>
            </a:r>
          </a:p>
          <a:p>
            <a:pPr lvl="1" eaLnBrk="1" hangingPunct="1">
              <a:buFontTx/>
              <a:buNone/>
            </a:pPr>
            <a:r>
              <a:rPr lang="pt-BR" smtClean="0"/>
              <a:t>3) Risco baixo e prioridade alta</a:t>
            </a:r>
          </a:p>
          <a:p>
            <a:pPr lvl="1" eaLnBrk="1" hangingPunct="1">
              <a:buFontTx/>
              <a:buNone/>
            </a:pPr>
            <a:r>
              <a:rPr lang="pt-BR" smtClean="0"/>
              <a:t>4) Risco baixo e prioridade baixa</a:t>
            </a: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pt-BR" smtClean="0"/>
              <a:t>Considerando-se essa categorização, </a:t>
            </a:r>
            <a:r>
              <a:rPr lang="en-US" smtClean="0"/>
              <a:t>d</a:t>
            </a:r>
            <a:r>
              <a:rPr lang="pt-BR" smtClean="0"/>
              <a:t>eve</a:t>
            </a:r>
            <a:r>
              <a:rPr lang="en-US" smtClean="0"/>
              <a:t>mos </a:t>
            </a:r>
            <a:r>
              <a:rPr lang="pt-BR" smtClean="0"/>
              <a:t>considerar os casos de uso mais importantes </a:t>
            </a:r>
            <a:r>
              <a:rPr lang="en-US" smtClean="0"/>
              <a:t>e mais arriscados </a:t>
            </a:r>
            <a:r>
              <a:rPr lang="pt-BR" smtClean="0"/>
              <a:t>primeiramente.</a:t>
            </a: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pt-BR" smtClean="0"/>
              <a:t>Atacar o risco maior mais cedo...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smtClean="0"/>
              <a:t>Princípios de Análise e Projeto de Sistemas com UML - 2ª edição</a:t>
            </a:r>
          </a:p>
        </p:txBody>
      </p:sp>
      <p:sp>
        <p:nvSpPr>
          <p:cNvPr id="13315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A51ABB6-C224-4E63-A374-D17CF7005370}" type="slidenum">
              <a:rPr lang="pt-BR" smtClean="0"/>
              <a:pPr/>
              <a:t>6</a:t>
            </a:fld>
            <a:endParaRPr lang="pt-BR" smtClean="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Composição do MCU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pt-BR" sz="2800" smtClean="0"/>
              <a:t>O modelo de casos de uso de um sistema é composto de duas partes, uma </a:t>
            </a:r>
            <a:r>
              <a:rPr lang="pt-BR" sz="2800" b="1" smtClean="0"/>
              <a:t>textual</a:t>
            </a:r>
            <a:r>
              <a:rPr lang="pt-BR" sz="2800" smtClean="0"/>
              <a:t>, e outra </a:t>
            </a:r>
            <a:r>
              <a:rPr lang="pt-BR" sz="2800" b="1" smtClean="0"/>
              <a:t>gráfica</a:t>
            </a:r>
            <a:r>
              <a:rPr lang="pt-BR" sz="2800" smtClean="0"/>
              <a:t>.</a:t>
            </a:r>
          </a:p>
          <a:p>
            <a:pPr eaLnBrk="1" hangingPunct="1"/>
            <a:r>
              <a:rPr lang="pt-BR" sz="2800" smtClean="0"/>
              <a:t>O diagrama da UML utilizado na modelagem de gráfica é o </a:t>
            </a:r>
            <a:r>
              <a:rPr lang="pt-BR" sz="2800" b="1" i="1" smtClean="0"/>
              <a:t>diagrama de casos de uso</a:t>
            </a:r>
            <a:r>
              <a:rPr lang="pt-BR" sz="2800" smtClean="0"/>
              <a:t>.</a:t>
            </a:r>
          </a:p>
          <a:p>
            <a:pPr lvl="1" eaLnBrk="1" hangingPunct="1"/>
            <a:r>
              <a:rPr lang="pt-BR" sz="2400" smtClean="0"/>
              <a:t>Este diagrama permite dar uma visão global e de alto nível do sistema.</a:t>
            </a:r>
          </a:p>
          <a:p>
            <a:pPr lvl="1" eaLnBrk="1" hangingPunct="1"/>
            <a:r>
              <a:rPr lang="pt-BR" sz="2400" smtClean="0"/>
              <a:t>É também chamado de diagrama de contexto.</a:t>
            </a:r>
          </a:p>
          <a:p>
            <a:pPr algn="just" eaLnBrk="1" hangingPunct="1"/>
            <a:r>
              <a:rPr lang="pt-BR" sz="2800" smtClean="0"/>
              <a:t>Componentes: casos de uso, atores, relacionamentos entre os elementos anteriores.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smtClean="0"/>
              <a:t>Princípios de Análise e Projeto de Sistemas com UML - 2ª edição</a:t>
            </a:r>
          </a:p>
        </p:txBody>
      </p:sp>
      <p:sp>
        <p:nvSpPr>
          <p:cNvPr id="14339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6C5C0D0-FBB0-4BB7-9745-F2927F934653}" type="slidenum">
              <a:rPr lang="pt-BR" smtClean="0"/>
              <a:pPr/>
              <a:t>7</a:t>
            </a:fld>
            <a:endParaRPr lang="pt-BR" smtClean="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Casos de uso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Um caso de uso é a especificação de uma seqüência de interações entre um sistema e os agentes externos.</a:t>
            </a:r>
          </a:p>
          <a:p>
            <a:pPr eaLnBrk="1" hangingPunct="1"/>
            <a:r>
              <a:rPr lang="pt-BR" smtClean="0"/>
              <a:t>Define parte da funcionalidade de um sistema, </a:t>
            </a:r>
            <a:r>
              <a:rPr lang="pt-BR" b="1" i="1" smtClean="0"/>
              <a:t>sem revelar a estrutura e o comportamento internos deste sistema</a:t>
            </a:r>
            <a:r>
              <a:rPr lang="pt-BR" smtClean="0"/>
              <a:t>.</a:t>
            </a:r>
          </a:p>
          <a:p>
            <a:pPr eaLnBrk="1" hangingPunct="1"/>
            <a:r>
              <a:rPr lang="pt-BR" smtClean="0"/>
              <a:t>Um modelo de casos de uso típico é formado de vários casos de uso.</a:t>
            </a:r>
          </a:p>
          <a:p>
            <a:pPr eaLnBrk="1" hangingPunct="1"/>
            <a:r>
              <a:rPr lang="pt-BR" smtClean="0"/>
              <a:t>Cada caso de uso é definido através da </a:t>
            </a:r>
            <a:r>
              <a:rPr lang="pt-BR" b="1" smtClean="0"/>
              <a:t>descrição textual</a:t>
            </a:r>
            <a:r>
              <a:rPr lang="pt-BR" smtClean="0"/>
              <a:t> das interações que ocorrem entre o(s) elemento(s) externo(s) e o sistema.</a:t>
            </a:r>
          </a:p>
          <a:p>
            <a:pPr eaLnBrk="1" hangingPunct="1"/>
            <a:r>
              <a:rPr lang="pt-BR" smtClean="0"/>
              <a:t>Há várias “dimensões de estilo” para descrição de casos de uso: Grau de abstração; Formato; Grau de detalhamento.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smtClean="0"/>
              <a:t>Princípios de Análise e Projeto de Sistemas com UML - 2ª edição</a:t>
            </a:r>
          </a:p>
        </p:txBody>
      </p:sp>
      <p:sp>
        <p:nvSpPr>
          <p:cNvPr id="15363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4AA8462-1DF9-4DD0-9605-B9A2C78F0370}" type="slidenum">
              <a:rPr lang="pt-BR" smtClean="0"/>
              <a:pPr/>
              <a:t>8</a:t>
            </a:fld>
            <a:endParaRPr lang="pt-BR" smtClean="0"/>
          </a:p>
        </p:txBody>
      </p:sp>
      <p:pic>
        <p:nvPicPr>
          <p:cNvPr id="15364" name="Picture 2" descr="Figura_04_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8238" y="3124200"/>
            <a:ext cx="284956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Dimensões para Descrições Textuais</a:t>
            </a:r>
          </a:p>
        </p:txBody>
      </p:sp>
      <p:sp>
        <p:nvSpPr>
          <p:cNvPr id="1536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64770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smtClean="0"/>
              <a:t>Um caso de uso é definido através da descrição textual das interações entre o(s) elemento(s) externo(s) e o sistema.</a:t>
            </a:r>
          </a:p>
          <a:p>
            <a:pPr eaLnBrk="1" hangingPunct="1"/>
            <a:r>
              <a:rPr lang="pt-BR" smtClean="0"/>
              <a:t>Entretanto, a UML não define nada acerca de como essa descrição textual deve ser construída.</a:t>
            </a:r>
          </a:p>
          <a:p>
            <a:pPr eaLnBrk="1" hangingPunct="1">
              <a:lnSpc>
                <a:spcPct val="80000"/>
              </a:lnSpc>
            </a:pPr>
            <a:r>
              <a:rPr lang="pt-BR" smtClean="0"/>
              <a:t>Por conta disso, há várias dimensões independentes sobres as quais a descrição textual de um caso de uso pode variar:</a:t>
            </a:r>
          </a:p>
          <a:p>
            <a:pPr lvl="1" eaLnBrk="1" hangingPunct="1">
              <a:lnSpc>
                <a:spcPct val="80000"/>
              </a:lnSpc>
            </a:pPr>
            <a:r>
              <a:rPr lang="pt-BR" smtClean="0"/>
              <a:t>Grau de abstração (essencial ou real)</a:t>
            </a:r>
          </a:p>
          <a:p>
            <a:pPr lvl="1" eaLnBrk="1" hangingPunct="1">
              <a:lnSpc>
                <a:spcPct val="80000"/>
              </a:lnSpc>
            </a:pPr>
            <a:r>
              <a:rPr lang="pt-BR" smtClean="0"/>
              <a:t>Formato (contínua, tabular, numerado)</a:t>
            </a:r>
          </a:p>
          <a:p>
            <a:pPr lvl="1" eaLnBrk="1" hangingPunct="1">
              <a:lnSpc>
                <a:spcPct val="80000"/>
              </a:lnSpc>
            </a:pPr>
            <a:r>
              <a:rPr lang="pt-BR" smtClean="0"/>
              <a:t>Grau de detalhamento (sucinta ou expandida)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smtClean="0"/>
              <a:t>Princípios de Análise e Projeto de Sistemas com UML - 2ª edição</a:t>
            </a:r>
          </a:p>
        </p:txBody>
      </p:sp>
      <p:sp>
        <p:nvSpPr>
          <p:cNvPr id="16387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7D7EF57-9B92-4FD6-BDB1-FE591BD24510}" type="slidenum">
              <a:rPr lang="pt-BR" smtClean="0"/>
              <a:pPr/>
              <a:t>9</a:t>
            </a:fld>
            <a:endParaRPr lang="pt-BR" smtClean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Formato</a:t>
            </a:r>
          </a:p>
        </p:txBody>
      </p:sp>
      <p:grpSp>
        <p:nvGrpSpPr>
          <p:cNvPr id="16389" name="Group 3"/>
          <p:cNvGrpSpPr>
            <a:grpSpLocks/>
          </p:cNvGrpSpPr>
          <p:nvPr/>
        </p:nvGrpSpPr>
        <p:grpSpPr bwMode="auto">
          <a:xfrm>
            <a:off x="1143000" y="2438400"/>
            <a:ext cx="6858000" cy="3133725"/>
            <a:chOff x="-3" y="-3"/>
            <a:chExt cx="3806" cy="717"/>
          </a:xfrm>
        </p:grpSpPr>
        <p:grpSp>
          <p:nvGrpSpPr>
            <p:cNvPr id="16391" name="Group 4"/>
            <p:cNvGrpSpPr>
              <a:grpSpLocks/>
            </p:cNvGrpSpPr>
            <p:nvPr/>
          </p:nvGrpSpPr>
          <p:grpSpPr bwMode="auto">
            <a:xfrm>
              <a:off x="0" y="0"/>
              <a:ext cx="3800" cy="711"/>
              <a:chOff x="0" y="0"/>
              <a:chExt cx="3800" cy="711"/>
            </a:xfrm>
          </p:grpSpPr>
          <p:sp>
            <p:nvSpPr>
              <p:cNvPr id="16393" name="Rectangle 5"/>
              <p:cNvSpPr>
                <a:spLocks noChangeArrowheads="1"/>
              </p:cNvSpPr>
              <p:nvPr/>
            </p:nvSpPr>
            <p:spPr bwMode="auto">
              <a:xfrm>
                <a:off x="28" y="0"/>
                <a:ext cx="3744" cy="7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/>
              <a:lstStyle/>
              <a:p>
                <a:pPr algn="just">
                  <a:spcBef>
                    <a:spcPct val="0"/>
                  </a:spcBef>
                  <a:buFontTx/>
                  <a:buNone/>
                  <a:tabLst>
                    <a:tab pos="152400" algn="l"/>
                    <a:tab pos="304800" algn="l"/>
                    <a:tab pos="457200" algn="l"/>
                    <a:tab pos="609600" algn="l"/>
                    <a:tab pos="762000" algn="l"/>
                    <a:tab pos="914400" algn="l"/>
                    <a:tab pos="1066800" algn="l"/>
                    <a:tab pos="1219200" algn="l"/>
                    <a:tab pos="1371600" algn="l"/>
                    <a:tab pos="1524000" algn="l"/>
                    <a:tab pos="1676400" algn="l"/>
                    <a:tab pos="1828800" algn="l"/>
                    <a:tab pos="1981200" algn="l"/>
                    <a:tab pos="2133600" algn="l"/>
                    <a:tab pos="2286000" algn="l"/>
                    <a:tab pos="2438400" algn="l"/>
                    <a:tab pos="2590800" algn="l"/>
                    <a:tab pos="2743200" algn="l"/>
                    <a:tab pos="2895600" algn="l"/>
                    <a:tab pos="3048000" algn="l"/>
                    <a:tab pos="3200400" algn="l"/>
                    <a:tab pos="3352800" algn="l"/>
                    <a:tab pos="3505200" algn="l"/>
                    <a:tab pos="3657600" algn="l"/>
                    <a:tab pos="3810000" algn="l"/>
                    <a:tab pos="3962400" algn="l"/>
                    <a:tab pos="4114800" algn="l"/>
                    <a:tab pos="4267200" algn="l"/>
                    <a:tab pos="4419600" algn="l"/>
                    <a:tab pos="4572000" algn="l"/>
                    <a:tab pos="4724400" algn="l"/>
                    <a:tab pos="4876800" algn="l"/>
                  </a:tabLst>
                </a:pPr>
                <a:r>
                  <a:rPr lang="pt-BR" sz="2000">
                    <a:solidFill>
                      <a:srgbClr val="000000"/>
                    </a:solidFill>
                    <a:latin typeface="Berkeley" charset="0"/>
                    <a:cs typeface="Times New Roman" pitchFamily="18" charset="0"/>
                  </a:rPr>
                  <a:t>Este caso de uso inicia quanto o Cliente chega ao caixa eletrônico e insere seu cartão. O Sistema requisita a senha do Cliente. Após o Cliente fornecer sua senha e esta ser validada, o Sistema exibe as opções de operações possíveis. O Cliente opta por realizar um saque. Então o Sistema requisita o total a ser sacado. O Cliente fornece o valor da quantidade que deseja sacar. O Sistema fornece a quantia desejada e imprime o recibo para o Cliente. O </a:t>
                </a:r>
                <a:r>
                  <a:rPr lang="pt-BR" sz="2000">
                    <a:latin typeface="Berkeley" charset="0"/>
                    <a:cs typeface="Times New Roman" pitchFamily="18" charset="0"/>
                  </a:rPr>
                  <a:t>Cliente retira a quantia e o recibo, e o caso de uso termina.</a:t>
                </a:r>
                <a:endParaRPr lang="pt-BR"/>
              </a:p>
            </p:txBody>
          </p:sp>
          <p:sp>
            <p:nvSpPr>
              <p:cNvPr id="16394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00" cy="71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pt-BR"/>
              </a:p>
            </p:txBody>
          </p:sp>
        </p:grpSp>
        <p:sp>
          <p:nvSpPr>
            <p:cNvPr id="16392" name="Rectangle 7"/>
            <p:cNvSpPr>
              <a:spLocks noChangeArrowheads="1"/>
            </p:cNvSpPr>
            <p:nvPr/>
          </p:nvSpPr>
          <p:spPr bwMode="auto">
            <a:xfrm>
              <a:off x="-3" y="-3"/>
              <a:ext cx="3806" cy="717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</p:grpSp>
      <p:sp>
        <p:nvSpPr>
          <p:cNvPr id="16390" name="Rectangle 8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pt-BR" smtClean="0"/>
              <a:t>Exemplo de descrição </a:t>
            </a:r>
            <a:r>
              <a:rPr lang="en-US" smtClean="0"/>
              <a:t>contínua</a:t>
            </a:r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pt-BR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pt-BR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8136</TotalTime>
  <Words>4542</Words>
  <Application>Microsoft PowerPoint</Application>
  <PresentationFormat>Apresentação na tela (4:3)</PresentationFormat>
  <Paragraphs>546</Paragraphs>
  <Slides>52</Slides>
  <Notes>52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52</vt:i4>
      </vt:variant>
    </vt:vector>
  </HeadingPairs>
  <TitlesOfParts>
    <vt:vector size="59" baseType="lpstr">
      <vt:lpstr>Arial</vt:lpstr>
      <vt:lpstr>Times New Roman</vt:lpstr>
      <vt:lpstr>Arial Black</vt:lpstr>
      <vt:lpstr>Berkeley</vt:lpstr>
      <vt:lpstr>Courier New</vt:lpstr>
      <vt:lpstr>Design padrão</vt:lpstr>
      <vt:lpstr>Microsoft Clip Gallery</vt:lpstr>
      <vt:lpstr>Princípios de Análise  e Projeto de Sistemas  com UML 2ª edição</vt:lpstr>
      <vt:lpstr>Tópicos</vt:lpstr>
      <vt:lpstr>Introdução</vt:lpstr>
      <vt:lpstr>Utilidade dos Casos de Uso</vt:lpstr>
      <vt:lpstr>Utilidade dos Casos de Uso</vt:lpstr>
      <vt:lpstr>Composição do MCU</vt:lpstr>
      <vt:lpstr>Casos de uso</vt:lpstr>
      <vt:lpstr>Dimensões para Descrições Textuais</vt:lpstr>
      <vt:lpstr>Formato</vt:lpstr>
      <vt:lpstr>Formato</vt:lpstr>
      <vt:lpstr>Formato</vt:lpstr>
      <vt:lpstr>Grau de Abstração </vt:lpstr>
      <vt:lpstr>Atores </vt:lpstr>
      <vt:lpstr>Atores</vt:lpstr>
      <vt:lpstr>Atores</vt:lpstr>
      <vt:lpstr>Atores versus Casos de Uso</vt:lpstr>
      <vt:lpstr>4.2 Diagrama de casos de uso</vt:lpstr>
      <vt:lpstr>Diagrama de casos de uso (DCU) </vt:lpstr>
      <vt:lpstr>Exemplo de DCU</vt:lpstr>
      <vt:lpstr>Elementos de um MCU </vt:lpstr>
      <vt:lpstr>Ator, caso de uso, comunicação</vt:lpstr>
      <vt:lpstr>Inclusão (include)</vt:lpstr>
      <vt:lpstr>Extensão (extend)</vt:lpstr>
      <vt:lpstr>Generalização</vt:lpstr>
      <vt:lpstr>Slide 25</vt:lpstr>
      <vt:lpstr>4.3 Identificação dos elementos do MCU</vt:lpstr>
      <vt:lpstr>Identificação dos elementos do MCU</vt:lpstr>
      <vt:lpstr>Identificação de atores</vt:lpstr>
      <vt:lpstr>Identificação de atores</vt:lpstr>
      <vt:lpstr>Identificação de Casos de Uso</vt:lpstr>
      <vt:lpstr>Casos de Uso Primários</vt:lpstr>
      <vt:lpstr>Casos de Uso Secundários</vt:lpstr>
      <vt:lpstr>4.4 Construção do MCU</vt:lpstr>
      <vt:lpstr>Construção do DCU</vt:lpstr>
      <vt:lpstr>Construção do DCU (cont.) </vt:lpstr>
      <vt:lpstr>Construção do DCU (cont.)</vt:lpstr>
      <vt:lpstr>Documentação dos atores</vt:lpstr>
      <vt:lpstr>Documentação dos casos de uso</vt:lpstr>
      <vt:lpstr>Documentação dos casos de uso </vt:lpstr>
      <vt:lpstr>Documentação dos casos de uso</vt:lpstr>
      <vt:lpstr>Documentação dos casos de uso</vt:lpstr>
      <vt:lpstr>4.5 Documentação suplementar ao MCU</vt:lpstr>
      <vt:lpstr>Documentação Associada</vt:lpstr>
      <vt:lpstr>Regras do Negócio  </vt:lpstr>
      <vt:lpstr>Exemplos de Regras do Negócio</vt:lpstr>
      <vt:lpstr>Regras do Negócio  </vt:lpstr>
      <vt:lpstr>Requisitos de desempenho  </vt:lpstr>
      <vt:lpstr>4.6 O MCU em um processo de desenvolvimento iterativo e incremental</vt:lpstr>
      <vt:lpstr>Casos de uso e outras atividades</vt:lpstr>
      <vt:lpstr>Casos de uso e outras atividades (cont)</vt:lpstr>
      <vt:lpstr>MCU no processo de desenvolvimento</vt:lpstr>
      <vt:lpstr>MCU no processo de desenvolvimento</vt:lpstr>
    </vt:vector>
  </TitlesOfParts>
  <Company>Campus/Elsevier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Princípios de Análise e Projeto de Sistemas com UML</dc:title>
  <dc:creator>Eduardo Bezerra da Silva</dc:creator>
  <cp:lastModifiedBy>Fábio</cp:lastModifiedBy>
  <cp:revision>369</cp:revision>
  <dcterms:created xsi:type="dcterms:W3CDTF">2004-06-18T14:30:18Z</dcterms:created>
  <dcterms:modified xsi:type="dcterms:W3CDTF">2012-01-07T18:31:08Z</dcterms:modified>
</cp:coreProperties>
</file>