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5" r:id="rId11"/>
    <p:sldId id="266" r:id="rId12"/>
    <p:sldId id="271" r:id="rId13"/>
    <p:sldId id="272" r:id="rId14"/>
    <p:sldId id="273" r:id="rId15"/>
    <p:sldId id="267" r:id="rId16"/>
    <p:sldId id="274" r:id="rId17"/>
    <p:sldId id="26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6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BF8F-FEDA-4CC9-A1D4-7D47CF6F7642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6613A-61E6-4D69-B7BE-1B552D52AA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6613A-61E6-4D69-B7BE-1B552D52AA6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55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027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ABDF66-A2B5-4A08-B273-ACD3A79FF666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6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B22EDF-C02D-4B7D-8B6C-EF9879817C88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8748FF-E415-48FC-AC90-A54EFA9990E1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88925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10568"/>
              </p:ext>
            </p:extLst>
          </p:nvPr>
        </p:nvGraphicFramePr>
        <p:xfrm>
          <a:off x="179512" y="980726"/>
          <a:ext cx="8645708" cy="54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497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Recesso</a:t>
                      </a:r>
                      <a:r>
                        <a:rPr kumimoji="0" lang="pt-BR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acadêmico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Algoritmos de ordenação, </a:t>
                      </a:r>
                      <a:r>
                        <a:rPr lang="pt-BR" sz="1800" dirty="0" err="1"/>
                        <a:t>MergeSort</a:t>
                      </a:r>
                      <a:r>
                        <a:rPr lang="pt-BR" sz="1800" baseline="0" dirty="0"/>
                        <a:t> e </a:t>
                      </a:r>
                      <a:r>
                        <a:rPr lang="pt-BR" sz="1800" baseline="0" dirty="0" err="1"/>
                        <a:t>QuickSort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Árvore</a:t>
                      </a:r>
                      <a:r>
                        <a:rPr lang="pt-BR" sz="1800" baseline="0" dirty="0"/>
                        <a:t> Binária e </a:t>
                      </a:r>
                      <a:r>
                        <a:rPr kumimoji="0"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de ordenação, </a:t>
                      </a:r>
                      <a:r>
                        <a:rPr kumimoji="0"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  <a:endParaRPr lang="pt-BR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9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Árvore Binária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9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Grafos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 de Espalhamento</a:t>
                      </a:r>
                      <a:endParaRPr lang="pt-B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5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Listas de 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b="1" dirty="0">
                <a:latin typeface="+mj-lt"/>
              </a:rPr>
              <a:t>As listas de exercícios devem ser entregues pelo </a:t>
            </a:r>
            <a:r>
              <a:rPr lang="pt-BR" b="1" dirty="0" err="1">
                <a:latin typeface="+mj-lt"/>
              </a:rPr>
              <a:t>Teams</a:t>
            </a:r>
            <a:r>
              <a:rPr lang="pt-BR" b="1" dirty="0">
                <a:latin typeface="+mj-lt"/>
              </a:rPr>
              <a:t> incluindo o código fonte de cada exercício e documentação, quando aplicável para exercícios que envolvam questões dissertativas ou de múltipla escolha.</a:t>
            </a:r>
          </a:p>
          <a:p>
            <a:r>
              <a:rPr lang="pt-BR" dirty="0">
                <a:latin typeface="+mj-lt"/>
              </a:rPr>
              <a:t>Não serão permitidas entregas em atraso.</a:t>
            </a: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344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Listas de 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b="1" dirty="0">
                <a:latin typeface="+mj-lt"/>
              </a:rPr>
              <a:t>Quando identificado que o aluno não tentou resolver a lista a mesma será zerada.</a:t>
            </a:r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8352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54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Listas de exercícios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b="1" dirty="0">
                <a:latin typeface="+mj-lt"/>
              </a:rPr>
              <a:t>Quando identificado que o aluno não tentou resolver a lista a mesma será zerada.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Dadas as 3 questões abaixo, o aluno só fez a questão de em negrito</a:t>
            </a:r>
          </a:p>
          <a:p>
            <a:r>
              <a:rPr lang="pt-BR" dirty="0">
                <a:latin typeface="+mj-lt"/>
              </a:rPr>
              <a:t>1) Implemente  os métodos de adicionar e remover em uma lista simplesmente encadeada.</a:t>
            </a:r>
          </a:p>
          <a:p>
            <a:r>
              <a:rPr lang="pt-BR" dirty="0">
                <a:latin typeface="+mj-lt"/>
              </a:rPr>
              <a:t>2) Implemente o algoritmo de ordenação </a:t>
            </a:r>
            <a:r>
              <a:rPr lang="pt-BR" dirty="0" err="1">
                <a:latin typeface="+mj-lt"/>
              </a:rPr>
              <a:t>MergeSort</a:t>
            </a:r>
            <a:r>
              <a:rPr lang="pt-BR" dirty="0">
                <a:latin typeface="+mj-lt"/>
              </a:rPr>
              <a:t> para o conjunto de entrada 30, 40, 8.</a:t>
            </a:r>
          </a:p>
          <a:p>
            <a:r>
              <a:rPr lang="pt-BR" b="1" dirty="0">
                <a:latin typeface="+mj-lt"/>
              </a:rPr>
              <a:t>3) Assinale a alternativa correta sobre listas encadeadas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16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Avaliações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Avaliações iguais serão zeradas.</a:t>
            </a:r>
          </a:p>
          <a:p>
            <a:r>
              <a:rPr lang="pt-BR" dirty="0">
                <a:latin typeface="+mj-lt"/>
              </a:rPr>
              <a:t>Avaliações em que o aluno somente trocar o nome das variáveis e do método implementado serão zeradas.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36912"/>
            <a:ext cx="874193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16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Processo de avaliação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951452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1 -  Projeto / Prova - 10%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2 -  Projeto / Prova -  20%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3 -  Projeto / Prova - 30%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Avaliação 4 -  Projeto / Prova - 30%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Listas de Exercícios - 10%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Recuperação para alunos que ficarem entre 3 a 5.9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722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Recados gerais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5239484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>
                <a:latin typeface="+mj-lt"/>
              </a:rPr>
              <a:t>É pré-requisito para conseguir a aprovação em Estrutura de Dados saber Lógica de Programação.</a:t>
            </a:r>
          </a:p>
          <a:p>
            <a:r>
              <a:rPr lang="pt-BR" sz="3000" dirty="0">
                <a:latin typeface="+mj-lt"/>
              </a:rPr>
              <a:t>Estrutura de dados é uma matéria difícil.</a:t>
            </a:r>
          </a:p>
          <a:p>
            <a:r>
              <a:rPr lang="pt-BR" sz="3000" dirty="0">
                <a:latin typeface="+mj-lt"/>
              </a:rPr>
              <a:t>Estrutura de dados é uma matéria de ritmo muito mais intenso das disciplinas do primeiro e segundo semestre.</a:t>
            </a:r>
          </a:p>
          <a:p>
            <a:r>
              <a:rPr lang="pt-BR" sz="3000" dirty="0">
                <a:latin typeface="+mj-lt"/>
              </a:rPr>
              <a:t>Para estar matriculado na disciplina espera-se que o aluno desenvolva códigos por conta própria. Ou seja, saiba programar.</a:t>
            </a:r>
          </a:p>
          <a:p>
            <a:r>
              <a:rPr lang="pt-BR" sz="3000" dirty="0">
                <a:latin typeface="+mj-lt"/>
              </a:rPr>
              <a:t>Dúvidas sobre lógica de programação não serão tiradas durante as aulas. </a:t>
            </a:r>
          </a:p>
          <a:p>
            <a:r>
              <a:rPr lang="pt-BR" sz="3000" dirty="0">
                <a:latin typeface="+mj-lt"/>
              </a:rPr>
              <a:t>Estude desde a primeira aula.</a:t>
            </a:r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4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>
                <a:latin typeface="+mj-lt"/>
              </a:rPr>
              <a:t>Email: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0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Fabio, 30 anos</a:t>
            </a:r>
          </a:p>
          <a:p>
            <a:r>
              <a:rPr lang="pt-BR" sz="2400" dirty="0">
                <a:latin typeface="+mj-lt"/>
              </a:rPr>
              <a:t>Mestre em Sistemas de Informação pela Universidade de São Paulo (2017) com o tema “Ferramentas de depuração de software: Uma avaliação experimental”</a:t>
            </a:r>
          </a:p>
          <a:p>
            <a:r>
              <a:rPr lang="pt-BR" sz="2400" dirty="0">
                <a:latin typeface="+mj-lt"/>
              </a:rPr>
              <a:t>Tecnólogo em Análise e Desenvolvimento de Sistemas pela Faculdade de Tecnologia da Zona Leste em (2014)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120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Avaliação da eficácia, eficiência e usabilidade de duas       ferramentas visuais de depuração que técnicas de localização de defeitos baseadas em cobertura de código para a detecção de defeitos em um estudo com 119 pessoas.</a:t>
            </a:r>
          </a:p>
          <a:p>
            <a:r>
              <a:rPr lang="pt-BR" sz="2400" dirty="0"/>
              <a:t>Utilização de algoritmos de Data Mining</a:t>
            </a:r>
          </a:p>
          <a:p>
            <a:r>
              <a:rPr lang="pt-BR" sz="2400" dirty="0"/>
              <a:t>Análise e avaliação dos resultados por meio de testes estatísticos não paramétricos.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33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+mj-lt"/>
              </a:rPr>
              <a:t>Atuação em empresas de grande porte da área de tecnologia e do mercado financeiro em Sistemas de Gestão Integrada, incluindo cargos nas áreas de Engenharia de Software, Desenvolvimento e Gestão de Projetos Ágeis.</a:t>
            </a:r>
          </a:p>
          <a:p>
            <a:r>
              <a:rPr lang="pt-BR" sz="2400" dirty="0" err="1">
                <a:latin typeface="+mj-lt"/>
              </a:rPr>
              <a:t>Totvs</a:t>
            </a:r>
            <a:r>
              <a:rPr lang="pt-BR" sz="2400" dirty="0">
                <a:latin typeface="+mj-lt"/>
              </a:rPr>
              <a:t> S/A (2014 a 2018) - Analista de Sistemas</a:t>
            </a:r>
          </a:p>
          <a:p>
            <a:r>
              <a:rPr lang="pt-BR" sz="2400" dirty="0">
                <a:latin typeface="+mj-lt"/>
              </a:rPr>
              <a:t>B3 – Bolsa de Valores de São Paulo (2018 – Cargo Atual) -Arquiteto de Software</a:t>
            </a:r>
          </a:p>
          <a:p>
            <a:r>
              <a:rPr lang="pt-BR" sz="2400" dirty="0">
                <a:latin typeface="+mj-lt"/>
              </a:rPr>
              <a:t>Atuação como Professor Universitário da Fatec, ministrando diversas disciplinas como Lógica de Programação, Estrutura de Dados, Inteligência Artificial e Sistemas Distribuídos</a:t>
            </a:r>
            <a:endParaRPr lang="pt-BR" sz="2400" dirty="0"/>
          </a:p>
          <a:p>
            <a:r>
              <a:rPr lang="pt-BR" sz="2400" dirty="0">
                <a:latin typeface="+mj-lt"/>
              </a:rPr>
              <a:t>Atuação na Faculdade Impacta na disciplina de Desenvolvimento Mobile.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70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457200" y="24674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/>
              <a:t>Apresentação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4" name="Espaço Reservado para Conteúdo 5"/>
          <p:cNvSpPr txBox="1">
            <a:spLocks/>
          </p:cNvSpPr>
          <p:nvPr/>
        </p:nvSpPr>
        <p:spPr bwMode="auto">
          <a:xfrm>
            <a:off x="457200" y="887508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en-US" sz="2200" dirty="0">
                <a:latin typeface="+mj-lt"/>
              </a:rPr>
              <a:t>Evaluation of Tools to the Fault Localization</a:t>
            </a:r>
            <a:r>
              <a:rPr lang="pt-BR" sz="2200" dirty="0">
                <a:latin typeface="+mj-lt"/>
              </a:rPr>
              <a:t>” na 41th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- 2022.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An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empirical</a:t>
            </a:r>
            <a:r>
              <a:rPr lang="pt-BR" sz="2200" dirty="0">
                <a:latin typeface="+mj-lt"/>
              </a:rPr>
              <a:t> assessment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visual debugging tools </a:t>
            </a:r>
            <a:r>
              <a:rPr lang="pt-BR" sz="2200" dirty="0" err="1">
                <a:latin typeface="+mj-lt"/>
              </a:rPr>
              <a:t>effectiveness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and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efficiency</a:t>
            </a:r>
            <a:r>
              <a:rPr lang="pt-BR" sz="2200" dirty="0">
                <a:latin typeface="+mj-lt"/>
              </a:rPr>
              <a:t>” na 37th </a:t>
            </a:r>
            <a:r>
              <a:rPr lang="pt-BR" sz="2200" dirty="0" err="1">
                <a:latin typeface="+mj-lt"/>
              </a:rPr>
              <a:t>International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Conference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of</a:t>
            </a:r>
            <a:r>
              <a:rPr lang="pt-BR" sz="2200" dirty="0">
                <a:latin typeface="+mj-lt"/>
              </a:rPr>
              <a:t> </a:t>
            </a:r>
            <a:r>
              <a:rPr lang="pt-BR" sz="2200" dirty="0" err="1">
                <a:latin typeface="+mj-lt"/>
              </a:rPr>
              <a:t>Chilean</a:t>
            </a:r>
            <a:r>
              <a:rPr lang="pt-BR" sz="2200" dirty="0">
                <a:latin typeface="+mj-lt"/>
              </a:rPr>
              <a:t> Computer Society – Santiago, Chile - 2018.</a:t>
            </a:r>
          </a:p>
          <a:p>
            <a:r>
              <a:rPr lang="pt-BR" sz="2200" dirty="0">
                <a:latin typeface="+mj-lt"/>
              </a:rPr>
              <a:t>Publicação e apresentação do artigo “</a:t>
            </a:r>
            <a:r>
              <a:rPr lang="pt-BR" sz="2200" dirty="0" err="1">
                <a:latin typeface="+mj-lt"/>
              </a:rPr>
              <a:t>CodeForest</a:t>
            </a:r>
            <a:r>
              <a:rPr lang="pt-BR" sz="2200" dirty="0">
                <a:latin typeface="+mj-lt"/>
              </a:rPr>
              <a:t>: Uma ferramenta visual de depuração” na  XXI Conferência Ibero-Americana de Engenharia de Software - Bogotá, Colômbia - 2018.</a:t>
            </a:r>
          </a:p>
          <a:p>
            <a:r>
              <a:rPr lang="pt-BR" sz="2200" dirty="0">
                <a:latin typeface="+mj-lt"/>
              </a:rPr>
              <a:t>Publicação e apresentação do artigo “Avaliação de usabilidade de ferramentas de depuração de software” no XIV Simpósio Brasileiro de Sistemas de Informação - Caxias do Sul - 2018.</a:t>
            </a:r>
          </a:p>
          <a:p>
            <a:r>
              <a:rPr lang="pt-BR" sz="2200" dirty="0">
                <a:latin typeface="+mj-lt"/>
              </a:rPr>
              <a:t>Publicação e apresentação do artigo “O impacto da adoção dos Modelos de Maturidade TMMI e MPT.BR na Gestão de Projetos de Software” na Conferência Latino-Americana de Informática / 46º JAIIO – Córdoba, Argentina - 2017.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0265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10431"/>
          </a:xfrm>
        </p:spPr>
        <p:txBody>
          <a:bodyPr/>
          <a:lstStyle/>
          <a:p>
            <a:pPr eaLnBrk="1" hangingPunct="1"/>
            <a:r>
              <a:rPr lang="pt-BR" sz="4000" dirty="0"/>
              <a:t>Objetivo</a:t>
            </a:r>
          </a:p>
        </p:txBody>
      </p:sp>
      <p:sp>
        <p:nvSpPr>
          <p:cNvPr id="4" name="Espaço Reservado para Conteúdo 5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+mj-lt"/>
              </a:rPr>
              <a:t>Criar e manipular tipos abstratos de dados: listas, pilhas, filas e árvores.</a:t>
            </a:r>
          </a:p>
          <a:p>
            <a:pPr marL="0" indent="0"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9412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Conteúdo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>
            <a:normAutofit/>
          </a:bodyPr>
          <a:lstStyle/>
          <a:p>
            <a:r>
              <a:rPr lang="pt-BR" dirty="0">
                <a:latin typeface="+mj-lt"/>
              </a:rPr>
              <a:t>Listas: Definição, propriedades, aplicação, listas de arranjos, listas de nodos e implementação.</a:t>
            </a:r>
          </a:p>
          <a:p>
            <a:r>
              <a:rPr lang="pt-BR" dirty="0">
                <a:latin typeface="+mj-lt"/>
              </a:rPr>
              <a:t>Pilhas e Filas: Definição, propriedades, aplicação e operações.</a:t>
            </a:r>
          </a:p>
          <a:p>
            <a:r>
              <a:rPr lang="pt-BR" dirty="0">
                <a:latin typeface="+mj-lt"/>
              </a:rPr>
              <a:t>Recursividade.</a:t>
            </a:r>
          </a:p>
          <a:p>
            <a:r>
              <a:rPr lang="pt-BR" dirty="0">
                <a:latin typeface="+mj-lt"/>
              </a:rPr>
              <a:t>Listas, pilhas e filas de alocação dinâmica.</a:t>
            </a:r>
          </a:p>
          <a:p>
            <a:r>
              <a:rPr lang="pt-BR" dirty="0">
                <a:latin typeface="+mj-lt"/>
              </a:rPr>
              <a:t>Algoritmos de Ordenação</a:t>
            </a:r>
          </a:p>
          <a:p>
            <a:r>
              <a:rPr lang="pt-BR" dirty="0">
                <a:latin typeface="+mj-lt"/>
              </a:rPr>
              <a:t>Árvores Binárias: Definição, propriedades, aplicação e algoritmos.</a:t>
            </a: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27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17467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459D2AA-AA5D-EC45-8386-B80B4137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54394"/>
              </p:ext>
            </p:extLst>
          </p:nvPr>
        </p:nvGraphicFramePr>
        <p:xfrm>
          <a:off x="107504" y="916282"/>
          <a:ext cx="8064896" cy="568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74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Apresentação da disciplina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Revisão – Lógica de programação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723152"/>
                  </a:ext>
                </a:extLst>
              </a:tr>
              <a:tr h="405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Arial" panose="020B0604020202020204" pitchFamily="34" charset="0"/>
                        </a:rPr>
                        <a:t>  Revisão - Estruturas de decisão</a:t>
                      </a:r>
                      <a:endParaRPr lang="pt-BR" sz="1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Revisão - Estruturas de repetição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90357"/>
                  </a:ext>
                </a:extLst>
              </a:tr>
              <a:tr h="4062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22/03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Revisão – Vetores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29/03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Revisão – Vetores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05/04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 Revisão – Vetores</a:t>
                      </a:r>
                      <a:endParaRPr lang="pt-BR" sz="1400" b="1" i="0" u="none" strike="noStrike" kern="1200" cap="none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7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Desenvolvimento de projeto – Avaliação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Desenvolvimento de projeto – Avaliação 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0422207"/>
                  </a:ext>
                </a:extLst>
              </a:tr>
              <a:tr h="68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kern="1200" baseline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Apresentação do Projeto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398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7158" y="174670"/>
            <a:ext cx="8429684" cy="725510"/>
          </a:xfrm>
        </p:spPr>
        <p:txBody>
          <a:bodyPr/>
          <a:lstStyle/>
          <a:p>
            <a:pPr eaLnBrk="1" hangingPunct="1"/>
            <a:r>
              <a:rPr lang="pt-BR" sz="4000" dirty="0"/>
              <a:t>Cronograma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459D2AA-AA5D-EC45-8386-B80B41377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55807"/>
              </p:ext>
            </p:extLst>
          </p:nvPr>
        </p:nvGraphicFramePr>
        <p:xfrm>
          <a:off x="107504" y="916282"/>
          <a:ext cx="8064896" cy="5767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7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005"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Conteúdo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Conceitos básicos sobre linguagens de programação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043889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Listas Estáticas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7586551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17/05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Listas Estáticas – Exercícios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504743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24/05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Filas e Pilhas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743949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31/05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Filas e Pilhas – Exercícios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33758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07/06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 Recursividade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3612955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14/06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Prova semestral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03053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21/06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Vista de provas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79862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28/06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Dúvidas gerais sobre a disciplina – Cronograma do segundo semestre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0397208"/>
                  </a:ext>
                </a:extLst>
              </a:tr>
              <a:tr h="521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05/07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i="0" u="none" strike="noStrike" kern="1200" cap="none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  <a:sym typeface="Arial"/>
                        </a:rPr>
                        <a:t>Dúvidas gerais sobre a disciplina - Online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367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20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852</TotalTime>
  <Words>946</Words>
  <Application>Microsoft Office PowerPoint</Application>
  <PresentationFormat>Apresentação na tela (4:3)</PresentationFormat>
  <Paragraphs>146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Constantia</vt:lpstr>
      <vt:lpstr>Wingdings 2</vt:lpstr>
      <vt:lpstr>Fluxo</vt:lpstr>
      <vt:lpstr>Estrutura de Dados – 1º semestre de 2023</vt:lpstr>
      <vt:lpstr>Apresentação</vt:lpstr>
      <vt:lpstr>Apresentação</vt:lpstr>
      <vt:lpstr>Apresentação</vt:lpstr>
      <vt:lpstr>Apresentação</vt:lpstr>
      <vt:lpstr>Objetivo</vt:lpstr>
      <vt:lpstr>Conteúdo</vt:lpstr>
      <vt:lpstr>Cronograma</vt:lpstr>
      <vt:lpstr>Cronograma</vt:lpstr>
      <vt:lpstr>Cronograma</vt:lpstr>
      <vt:lpstr>Listas de exercícios</vt:lpstr>
      <vt:lpstr>Listas de exercícios</vt:lpstr>
      <vt:lpstr>Listas de exercícios</vt:lpstr>
      <vt:lpstr>Avaliações</vt:lpstr>
      <vt:lpstr>Processo de avaliação</vt:lpstr>
      <vt:lpstr>Recados gerais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FABIO PEREIRA DA SILVA</cp:lastModifiedBy>
  <cp:revision>84</cp:revision>
  <dcterms:created xsi:type="dcterms:W3CDTF">2020-02-01T22:46:43Z</dcterms:created>
  <dcterms:modified xsi:type="dcterms:W3CDTF">2023-04-12T21:59:43Z</dcterms:modified>
</cp:coreProperties>
</file>