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78" r:id="rId4"/>
    <p:sldId id="272" r:id="rId5"/>
    <p:sldId id="259" r:id="rId6"/>
    <p:sldId id="283" r:id="rId7"/>
    <p:sldId id="276" r:id="rId8"/>
    <p:sldId id="282" r:id="rId9"/>
    <p:sldId id="277" r:id="rId10"/>
    <p:sldId id="279" r:id="rId11"/>
    <p:sldId id="280" r:id="rId12"/>
    <p:sldId id="281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8" r:id="rId2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41" autoAdjust="0"/>
    <p:restoredTop sz="94662" autoAdjust="0"/>
  </p:normalViewPr>
  <p:slideViewPr>
    <p:cSldViewPr>
      <p:cViewPr varScale="1">
        <p:scale>
          <a:sx n="68" d="100"/>
          <a:sy n="68" d="100"/>
        </p:scale>
        <p:origin x="124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59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681C-B623-45D7-9B01-13785B969F04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543E-13EC-4BAD-8B69-94D7964BF308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681C-B623-45D7-9B01-13785B969F04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543E-13EC-4BAD-8B69-94D7964BF3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681C-B623-45D7-9B01-13785B969F04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543E-13EC-4BAD-8B69-94D7964BF3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681C-B623-45D7-9B01-13785B969F04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543E-13EC-4BAD-8B69-94D7964BF3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681C-B623-45D7-9B01-13785B969F04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543E-13EC-4BAD-8B69-94D7964BF308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681C-B623-45D7-9B01-13785B969F04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543E-13EC-4BAD-8B69-94D7964BF3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681C-B623-45D7-9B01-13785B969F04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543E-13EC-4BAD-8B69-94D7964BF3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681C-B623-45D7-9B01-13785B969F04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543E-13EC-4BAD-8B69-94D7964BF3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681C-B623-45D7-9B01-13785B969F04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543E-13EC-4BAD-8B69-94D7964BF3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681C-B623-45D7-9B01-13785B969F04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543E-13EC-4BAD-8B69-94D7964BF3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681C-B623-45D7-9B01-13785B969F04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82A543E-13EC-4BAD-8B69-94D7964BF308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113681C-B623-45D7-9B01-13785B969F04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82A543E-13EC-4BAD-8B69-94D7964BF308}" type="slidenum">
              <a:rPr lang="pt-BR" smtClean="0"/>
              <a:t>‹nº›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r.linkedin.com/in/b41a5269" TargetMode="External"/><Relationship Id="rId2" Type="http://schemas.openxmlformats.org/officeDocument/2006/relationships/hyperlink" Target="mailto:fabio.silva391@fatec.sp.gov.b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acebook.com/fabio.silva.5621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ítulo 1"/>
          <p:cNvSpPr>
            <a:spLocks noGrp="1"/>
          </p:cNvSpPr>
          <p:nvPr>
            <p:ph type="ctrTitle"/>
          </p:nvPr>
        </p:nvSpPr>
        <p:spPr>
          <a:xfrm>
            <a:off x="179512" y="1556792"/>
            <a:ext cx="8856984" cy="2028825"/>
          </a:xfrm>
        </p:spPr>
        <p:txBody>
          <a:bodyPr>
            <a:normAutofit/>
          </a:bodyPr>
          <a:lstStyle/>
          <a:p>
            <a:pPr algn="ctr" eaLnBrk="1" hangingPunct="1"/>
            <a:r>
              <a:rPr lang="pt-BR" sz="3400" dirty="0"/>
              <a:t>Estrutura de Dados  - 1º semestre de 2023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91680" y="5085184"/>
            <a:ext cx="7115194" cy="1209664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700" dirty="0">
                <a:solidFill>
                  <a:schemeClr val="tx1"/>
                </a:solidFill>
              </a:rPr>
              <a:t>Professor Mestre Fabio Pereira da Silva</a:t>
            </a:r>
          </a:p>
        </p:txBody>
      </p:sp>
    </p:spTree>
    <p:extLst>
      <p:ext uri="{BB962C8B-B14F-4D97-AF65-F5344CB8AC3E}">
        <p14:creationId xmlns:p14="http://schemas.microsoft.com/office/powerpoint/2010/main" val="846048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488828" y="0"/>
            <a:ext cx="8229600" cy="836712"/>
          </a:xfrm>
        </p:spPr>
        <p:txBody>
          <a:bodyPr>
            <a:normAutofit/>
          </a:bodyPr>
          <a:lstStyle/>
          <a:p>
            <a:r>
              <a:rPr lang="pt-BR" altLang="pt-BR" sz="3500" dirty="0"/>
              <a:t>Exemplo de Fluxograma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>
          <a:xfrm>
            <a:off x="467543" y="1006474"/>
            <a:ext cx="8229600" cy="5707509"/>
          </a:xfrm>
        </p:spPr>
        <p:txBody>
          <a:bodyPr>
            <a:noAutofit/>
          </a:bodyPr>
          <a:lstStyle/>
          <a:p>
            <a:pPr lvl="1"/>
            <a:r>
              <a:rPr lang="pt-BR" altLang="pt-BR" sz="2200" dirty="0"/>
              <a:t>Início (dentro de uma elipse)</a:t>
            </a:r>
          </a:p>
          <a:p>
            <a:pPr lvl="1"/>
            <a:r>
              <a:rPr lang="pt-BR" altLang="pt-BR" sz="2200" dirty="0"/>
              <a:t>Calcular média de duas notas (dentro de um retângulo com um dos cantos dobrados)</a:t>
            </a:r>
          </a:p>
          <a:p>
            <a:pPr lvl="1"/>
            <a:r>
              <a:rPr lang="pt-BR" altLang="pt-BR" sz="2200" dirty="0"/>
              <a:t>A média para passar é 7 (dentro de um retângulo)</a:t>
            </a:r>
          </a:p>
          <a:p>
            <a:pPr lvl="1"/>
            <a:r>
              <a:rPr lang="pt-BR" altLang="pt-BR" sz="2200" dirty="0"/>
              <a:t>Indicar “Aprovado” ou “Reprovado” como saída (verifica se a média é maior ou igual a 7 dentro de um losango)</a:t>
            </a:r>
          </a:p>
          <a:p>
            <a:pPr lvl="1"/>
            <a:r>
              <a:rPr lang="pt-BR" altLang="pt-BR" sz="2200" dirty="0"/>
              <a:t>Se a média for maior ou igual a 7 imprime “Aprovado” dentro de um retângulo com um dos lados recortado de maneira ondulada</a:t>
            </a:r>
          </a:p>
          <a:p>
            <a:pPr lvl="1"/>
            <a:r>
              <a:rPr lang="pt-BR" altLang="pt-BR" sz="2200" dirty="0"/>
              <a:t>Se a média for menor do que 7 imprime “Reprovado” dentro de um retângulo com um dos lados recortado de maneira ondulada</a:t>
            </a:r>
          </a:p>
          <a:p>
            <a:pPr lvl="1"/>
            <a:r>
              <a:rPr lang="pt-BR" altLang="pt-BR" sz="2200" dirty="0"/>
              <a:t>Fim de programa (dentro de uma elipse)</a:t>
            </a:r>
          </a:p>
          <a:p>
            <a:pPr>
              <a:defRPr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423887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488828" y="0"/>
            <a:ext cx="8229600" cy="836712"/>
          </a:xfrm>
        </p:spPr>
        <p:txBody>
          <a:bodyPr>
            <a:normAutofit/>
          </a:bodyPr>
          <a:lstStyle/>
          <a:p>
            <a:r>
              <a:rPr lang="pt-BR" altLang="pt-BR" sz="3500" dirty="0"/>
              <a:t>Exemplo de Fluxograma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836712"/>
            <a:ext cx="4896544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9490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488828" y="0"/>
            <a:ext cx="8229600" cy="836712"/>
          </a:xfrm>
        </p:spPr>
        <p:txBody>
          <a:bodyPr>
            <a:normAutofit/>
          </a:bodyPr>
          <a:lstStyle/>
          <a:p>
            <a:r>
              <a:rPr lang="pt-BR" altLang="pt-BR" sz="3500" dirty="0"/>
              <a:t>Exemplo de Fluxograma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836711"/>
            <a:ext cx="3240360" cy="5877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60710"/>
            <a:ext cx="4181475" cy="562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0550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pt-BR" altLang="pt-BR" sz="3500" dirty="0"/>
              <a:t>Formas de representação - Pseudocódigo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484505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altLang="pt-BR" sz="2400" b="1" dirty="0"/>
              <a:t>Pseudocódigo</a:t>
            </a:r>
            <a:r>
              <a:rPr lang="pt-BR" altLang="pt-BR" sz="2400" dirty="0"/>
              <a:t>: São independentes das linguagens de programação; </a:t>
            </a:r>
          </a:p>
          <a:p>
            <a:pPr>
              <a:defRPr/>
            </a:pPr>
            <a:r>
              <a:rPr lang="pt-BR" altLang="pt-BR" sz="2400" dirty="0"/>
              <a:t>Devem ser fácil de se interpretar e de </a:t>
            </a:r>
            <a:r>
              <a:rPr lang="pt-BR" altLang="pt-BR" sz="2400" dirty="0" err="1"/>
              <a:t>codiﬁcar</a:t>
            </a:r>
            <a:r>
              <a:rPr lang="pt-BR" altLang="pt-BR" sz="2400" dirty="0"/>
              <a:t>; </a:t>
            </a:r>
          </a:p>
          <a:p>
            <a:pPr>
              <a:defRPr/>
            </a:pPr>
            <a:r>
              <a:rPr lang="pt-BR" altLang="pt-BR" sz="2400" dirty="0"/>
              <a:t>Devem ser o intermediário entre a linguagem falada e a linguagem de programação (e.g., C, Java e Python). 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310763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467544" y="-33493"/>
            <a:ext cx="8229600" cy="1143000"/>
          </a:xfrm>
        </p:spPr>
        <p:txBody>
          <a:bodyPr>
            <a:normAutofit/>
          </a:bodyPr>
          <a:lstStyle/>
          <a:p>
            <a:r>
              <a:rPr lang="pt-BR" altLang="pt-BR" sz="3500" dirty="0"/>
              <a:t>Formas de representação - Pseudocódigo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4845050"/>
          </a:xfrm>
        </p:spPr>
        <p:txBody>
          <a:bodyPr>
            <a:noAutofit/>
          </a:bodyPr>
          <a:lstStyle/>
          <a:p>
            <a:r>
              <a:rPr lang="pt-BR" altLang="pt-BR" sz="2000" b="1" dirty="0"/>
              <a:t>Pseudocódigo</a:t>
            </a:r>
            <a:r>
              <a:rPr lang="pt-BR" altLang="pt-BR" sz="2000" dirty="0"/>
              <a:t>: forma de representação de algoritmos rica em detalhes</a:t>
            </a:r>
          </a:p>
          <a:p>
            <a:r>
              <a:rPr lang="pt-BR" altLang="pt-BR" sz="2000" dirty="0"/>
              <a:t>É uma aproximação do código final a ser escrito em uma linguagem de programação</a:t>
            </a:r>
          </a:p>
          <a:p>
            <a:r>
              <a:rPr lang="pt-BR" altLang="pt-BR" sz="2000" dirty="0"/>
              <a:t>Algoritmo é uma palavra que indica o início da definição de um algoritmo em forma de pseudocódigo</a:t>
            </a:r>
          </a:p>
          <a:p>
            <a:r>
              <a:rPr lang="pt-BR" altLang="pt-BR" sz="2000" dirty="0"/>
              <a:t>&lt;</a:t>
            </a:r>
            <a:r>
              <a:rPr lang="pt-BR" altLang="pt-BR" sz="2000" dirty="0" err="1"/>
              <a:t>nome_do_algoritmo</a:t>
            </a:r>
            <a:r>
              <a:rPr lang="pt-BR" altLang="pt-BR" sz="2000" dirty="0"/>
              <a:t>&gt; é um nome simbólico dado ao algoritmo com a finalidade de distingui-los dos demais</a:t>
            </a:r>
          </a:p>
          <a:p>
            <a:r>
              <a:rPr lang="pt-BR" altLang="pt-BR" sz="2000" dirty="0"/>
              <a:t>&lt;</a:t>
            </a:r>
            <a:r>
              <a:rPr lang="pt-BR" altLang="pt-BR" sz="2000" dirty="0" err="1"/>
              <a:t>declaração_de_variáveis</a:t>
            </a:r>
            <a:r>
              <a:rPr lang="pt-BR" altLang="pt-BR" sz="2000" dirty="0"/>
              <a:t>&gt; consiste em uma porção opcional onde são declaradas as variáveis globais usadas no algoritmo principal e, eventualmente, nos </a:t>
            </a:r>
            <a:r>
              <a:rPr lang="pt-BR" altLang="pt-BR" sz="2000" dirty="0" err="1"/>
              <a:t>subalgoritmos</a:t>
            </a:r>
            <a:endParaRPr lang="pt-BR" altLang="pt-BR" sz="2000" dirty="0"/>
          </a:p>
          <a:p>
            <a:r>
              <a:rPr lang="pt-BR" altLang="pt-BR" sz="2000" dirty="0"/>
              <a:t>&lt;</a:t>
            </a:r>
            <a:r>
              <a:rPr lang="pt-BR" altLang="pt-BR" sz="2000" dirty="0" err="1"/>
              <a:t>subalgoritmos</a:t>
            </a:r>
            <a:r>
              <a:rPr lang="pt-BR" altLang="pt-BR" sz="2000" dirty="0"/>
              <a:t>&gt; consiste de uma porção opcional de pseudocódigo onde são definidos os </a:t>
            </a:r>
            <a:r>
              <a:rPr lang="pt-BR" altLang="pt-BR" sz="2000" dirty="0" err="1"/>
              <a:t>subalgoritmos</a:t>
            </a:r>
            <a:endParaRPr lang="pt-BR" altLang="pt-BR" sz="2000" dirty="0"/>
          </a:p>
          <a:p>
            <a:r>
              <a:rPr lang="pt-BR" altLang="pt-BR" sz="2000" dirty="0"/>
              <a:t>Início e Fim são respectivamente as palavras que delimitam o início e o término do conjunto de instruções do corpo do algoritmo</a:t>
            </a:r>
          </a:p>
          <a:p>
            <a:pPr>
              <a:defRPr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334872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467544" y="-33493"/>
            <a:ext cx="8229600" cy="1143000"/>
          </a:xfrm>
        </p:spPr>
        <p:txBody>
          <a:bodyPr>
            <a:normAutofit/>
          </a:bodyPr>
          <a:lstStyle/>
          <a:p>
            <a:r>
              <a:rPr lang="pt-BR" altLang="pt-BR" sz="3500" dirty="0"/>
              <a:t>Exemplo de Pseudocódigo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484505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2500" dirty="0"/>
              <a:t>Exemplo: Calcular a média aritmética dos alunos. </a:t>
            </a:r>
          </a:p>
          <a:p>
            <a:pPr>
              <a:defRPr/>
            </a:pPr>
            <a:r>
              <a:rPr lang="pt-BR" sz="2500" dirty="0"/>
              <a:t>Os alunos realizarão quatro provas: P1, P2, P3 e P4. </a:t>
            </a:r>
          </a:p>
          <a:p>
            <a:pPr>
              <a:defRPr/>
            </a:pPr>
            <a:r>
              <a:rPr lang="pt-BR" sz="2500" dirty="0"/>
              <a:t>Quais são os dados de entrada? </a:t>
            </a:r>
          </a:p>
          <a:p>
            <a:pPr>
              <a:defRPr/>
            </a:pPr>
            <a:r>
              <a:rPr lang="pt-BR" sz="2500" dirty="0"/>
              <a:t>Qual será o processamento a ser utilizado? </a:t>
            </a:r>
          </a:p>
          <a:p>
            <a:pPr>
              <a:defRPr/>
            </a:pPr>
            <a:r>
              <a:rPr lang="pt-BR" sz="2500" dirty="0"/>
              <a:t>Quais serão os dados de saída?</a:t>
            </a:r>
          </a:p>
          <a:p>
            <a:pPr>
              <a:defRPr/>
            </a:pPr>
            <a:endParaRPr lang="en-US" sz="25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353" y="4077072"/>
            <a:ext cx="72771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3162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467544" y="-33493"/>
            <a:ext cx="8229600" cy="1143000"/>
          </a:xfrm>
        </p:spPr>
        <p:txBody>
          <a:bodyPr>
            <a:normAutofit/>
          </a:bodyPr>
          <a:lstStyle/>
          <a:p>
            <a:r>
              <a:rPr lang="pt-BR" altLang="pt-BR" sz="3500" dirty="0"/>
              <a:t>Exemplo de Pseudocódigo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484505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2500" dirty="0"/>
              <a:t>Receba a nota da prova 1 </a:t>
            </a:r>
          </a:p>
          <a:p>
            <a:pPr>
              <a:defRPr/>
            </a:pPr>
            <a:r>
              <a:rPr lang="pt-BR" sz="2500" dirty="0"/>
              <a:t>Receba a nota da prova 2 </a:t>
            </a:r>
          </a:p>
          <a:p>
            <a:pPr>
              <a:defRPr/>
            </a:pPr>
            <a:r>
              <a:rPr lang="pt-BR" sz="2500" dirty="0"/>
              <a:t>Receba a nota da prova 3 </a:t>
            </a:r>
          </a:p>
          <a:p>
            <a:pPr>
              <a:defRPr/>
            </a:pPr>
            <a:r>
              <a:rPr lang="pt-BR" sz="2500" dirty="0"/>
              <a:t>Receba a nota da prova 4 </a:t>
            </a:r>
          </a:p>
          <a:p>
            <a:pPr>
              <a:defRPr/>
            </a:pPr>
            <a:r>
              <a:rPr lang="pt-BR" sz="2500" dirty="0"/>
              <a:t>Some todas as notas e divida o resultado por 4 </a:t>
            </a:r>
          </a:p>
          <a:p>
            <a:pPr>
              <a:defRPr/>
            </a:pPr>
            <a:r>
              <a:rPr lang="pt-BR" sz="2500" dirty="0"/>
              <a:t>Mostre o resultado da divisão</a:t>
            </a:r>
          </a:p>
        </p:txBody>
      </p:sp>
    </p:spTree>
    <p:extLst>
      <p:ext uri="{BB962C8B-B14F-4D97-AF65-F5344CB8AC3E}">
        <p14:creationId xmlns:p14="http://schemas.microsoft.com/office/powerpoint/2010/main" val="1407293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467544" y="-33493"/>
            <a:ext cx="8229600" cy="1143000"/>
          </a:xfrm>
        </p:spPr>
        <p:txBody>
          <a:bodyPr>
            <a:normAutofit/>
          </a:bodyPr>
          <a:lstStyle/>
          <a:p>
            <a:r>
              <a:rPr lang="pt-BR" altLang="pt-BR" sz="3500" dirty="0"/>
              <a:t>Exemplo de Pseudocódigo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484505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2800" kern="0" dirty="0">
                <a:solidFill>
                  <a:srgbClr val="000000"/>
                </a:solidFill>
              </a:rPr>
              <a:t>Algoritmo da média de duas notas em pseudocódigo</a:t>
            </a:r>
          </a:p>
          <a:p>
            <a:pPr>
              <a:defRPr/>
            </a:pPr>
            <a:endParaRPr lang="pt-BR" sz="2500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2590800" y="2419052"/>
            <a:ext cx="5270500" cy="41783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pt-BR" altLang="pt-BR" sz="2000" b="1" dirty="0"/>
              <a:t>Algoritmo Media;</a:t>
            </a:r>
          </a:p>
          <a:p>
            <a:pPr>
              <a:buFontTx/>
              <a:buNone/>
            </a:pPr>
            <a:r>
              <a:rPr lang="pt-BR" altLang="pt-BR" sz="2000" b="1" dirty="0"/>
              <a:t>      Var N1, N2, MEDIA: real;</a:t>
            </a:r>
          </a:p>
          <a:p>
            <a:pPr>
              <a:buFontTx/>
              <a:buNone/>
            </a:pPr>
            <a:r>
              <a:rPr lang="pt-BR" altLang="pt-BR" sz="2000" b="1" dirty="0"/>
              <a:t>Início</a:t>
            </a:r>
          </a:p>
          <a:p>
            <a:pPr>
              <a:buFontTx/>
              <a:buNone/>
            </a:pPr>
            <a:r>
              <a:rPr lang="pt-BR" altLang="pt-BR" sz="2000" b="1" dirty="0"/>
              <a:t>         Leia (N1, N2);</a:t>
            </a:r>
          </a:p>
          <a:p>
            <a:pPr>
              <a:buFontTx/>
              <a:buNone/>
            </a:pPr>
            <a:r>
              <a:rPr lang="pt-BR" altLang="pt-BR" sz="2000" b="1" dirty="0"/>
              <a:t>        MEDIA ← (N1 + N2) / 2;</a:t>
            </a:r>
          </a:p>
          <a:p>
            <a:pPr>
              <a:buFontTx/>
              <a:buNone/>
            </a:pPr>
            <a:r>
              <a:rPr lang="pt-BR" altLang="pt-BR" sz="2000" b="1" dirty="0"/>
              <a:t>        Se MEDIA &gt;= 7 então</a:t>
            </a:r>
          </a:p>
          <a:p>
            <a:pPr>
              <a:buFontTx/>
              <a:buNone/>
            </a:pPr>
            <a:r>
              <a:rPr lang="pt-BR" altLang="pt-BR" sz="2000" b="1" dirty="0"/>
              <a:t>               Escreva “Aprovado”;</a:t>
            </a:r>
          </a:p>
          <a:p>
            <a:pPr>
              <a:buFontTx/>
              <a:buNone/>
            </a:pPr>
            <a:r>
              <a:rPr lang="pt-BR" altLang="pt-BR" sz="2000" b="1" dirty="0"/>
              <a:t>        Senão  </a:t>
            </a:r>
          </a:p>
          <a:p>
            <a:pPr>
              <a:buFontTx/>
              <a:buNone/>
            </a:pPr>
            <a:r>
              <a:rPr lang="pt-BR" altLang="pt-BR" sz="2000" b="1" dirty="0"/>
              <a:t>              Escreva “Reprovado”;</a:t>
            </a:r>
          </a:p>
          <a:p>
            <a:pPr>
              <a:buFontTx/>
              <a:buNone/>
            </a:pPr>
            <a:r>
              <a:rPr lang="pt-BR" altLang="pt-BR" sz="2000" b="1" dirty="0"/>
              <a:t>        </a:t>
            </a:r>
            <a:r>
              <a:rPr lang="pt-BR" altLang="pt-BR" sz="2000" b="1" dirty="0" err="1"/>
              <a:t>Fim_se</a:t>
            </a:r>
            <a:endParaRPr lang="pt-BR" altLang="pt-BR" sz="2000" b="1" dirty="0"/>
          </a:p>
          <a:p>
            <a:pPr>
              <a:buFontTx/>
              <a:buNone/>
            </a:pPr>
            <a:r>
              <a:rPr lang="pt-BR" altLang="pt-BR" sz="2000" b="1" dirty="0"/>
              <a:t>Fim</a:t>
            </a:r>
            <a:endParaRPr lang="pt-BR" altLang="pt-BR" sz="2000" dirty="0"/>
          </a:p>
        </p:txBody>
      </p:sp>
    </p:spTree>
    <p:extLst>
      <p:ext uri="{BB962C8B-B14F-4D97-AF65-F5344CB8AC3E}">
        <p14:creationId xmlns:p14="http://schemas.microsoft.com/office/powerpoint/2010/main" val="1900842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467544" y="-33493"/>
            <a:ext cx="8229600" cy="1086229"/>
          </a:xfrm>
        </p:spPr>
        <p:txBody>
          <a:bodyPr>
            <a:normAutofit/>
          </a:bodyPr>
          <a:lstStyle/>
          <a:p>
            <a:r>
              <a:rPr lang="pt-BR" altLang="pt-BR" sz="3500" dirty="0"/>
              <a:t>Exemplo de Pseudocódigo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1662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2800" kern="0" dirty="0">
                <a:solidFill>
                  <a:srgbClr val="000000"/>
                </a:solidFill>
              </a:rPr>
              <a:t>Algoritmo que realiza a divisão de dois números</a:t>
            </a:r>
            <a:endParaRPr lang="pt-BR" sz="2500" dirty="0"/>
          </a:p>
        </p:txBody>
      </p:sp>
      <p:sp>
        <p:nvSpPr>
          <p:cNvPr id="2" name="Retângulo 1"/>
          <p:cNvSpPr/>
          <p:nvPr/>
        </p:nvSpPr>
        <p:spPr>
          <a:xfrm>
            <a:off x="1403648" y="1772816"/>
            <a:ext cx="6750496" cy="3859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b="1" dirty="0"/>
              <a:t>Algoritmo Divisão;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b="1" dirty="0"/>
              <a:t>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b="1" dirty="0"/>
              <a:t>	Var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b="1" dirty="0"/>
              <a:t>		n1, n2: inteiro;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b="1" dirty="0"/>
              <a:t>		resultado: real;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b="1" dirty="0"/>
              <a:t>	Inicio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b="1" dirty="0"/>
              <a:t>		Escreva "Digite o dividendo";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b="1" dirty="0"/>
              <a:t>		Leia (n1);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b="1" dirty="0"/>
              <a:t>		Escreva "Digite o divisor ";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b="1" dirty="0"/>
              <a:t>		Leia (n2);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b="1" dirty="0"/>
              <a:t>		Se n2=0 então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b="1" dirty="0"/>
              <a:t>			Escreva “Impossível dividir por 0";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b="1" dirty="0"/>
              <a:t>		      Senão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b="1" dirty="0"/>
              <a:t>			resultado &lt;- n1/n2;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b="1" dirty="0"/>
              <a:t>			Escreva "O resultado é", resultado;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b="1" dirty="0"/>
              <a:t>		</a:t>
            </a:r>
            <a:r>
              <a:rPr lang="pt-BR" altLang="pt-BR" b="1" dirty="0" err="1"/>
              <a:t>Fim_se</a:t>
            </a:r>
            <a:endParaRPr lang="pt-BR" altLang="pt-BR" b="1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b="1" dirty="0"/>
              <a:t>	Fim</a:t>
            </a:r>
          </a:p>
        </p:txBody>
      </p:sp>
    </p:spTree>
    <p:extLst>
      <p:ext uri="{BB962C8B-B14F-4D97-AF65-F5344CB8AC3E}">
        <p14:creationId xmlns:p14="http://schemas.microsoft.com/office/powerpoint/2010/main" val="2786807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467544" y="-33493"/>
            <a:ext cx="8229600" cy="1086229"/>
          </a:xfrm>
        </p:spPr>
        <p:txBody>
          <a:bodyPr>
            <a:normAutofit/>
          </a:bodyPr>
          <a:lstStyle/>
          <a:p>
            <a:r>
              <a:rPr lang="pt-BR" altLang="pt-BR" sz="3500" dirty="0"/>
              <a:t>Tipos Básicos de Dados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16624"/>
          </a:xfrm>
        </p:spPr>
        <p:txBody>
          <a:bodyPr>
            <a:noAutofit/>
          </a:bodyPr>
          <a:lstStyle/>
          <a:p>
            <a:r>
              <a:rPr lang="pt-BR" altLang="pt-BR" dirty="0"/>
              <a:t>Dados Numéricos Inteiros</a:t>
            </a:r>
          </a:p>
          <a:p>
            <a:pPr lvl="1"/>
            <a:r>
              <a:rPr lang="pt-BR" altLang="pt-BR" dirty="0"/>
              <a:t>São os números positivos e negativos sem casas decimais</a:t>
            </a:r>
          </a:p>
          <a:p>
            <a:r>
              <a:rPr lang="pt-BR" altLang="pt-BR" dirty="0"/>
              <a:t>Dados Numéricos Reais</a:t>
            </a:r>
          </a:p>
          <a:p>
            <a:pPr lvl="1"/>
            <a:r>
              <a:rPr lang="pt-BR" altLang="pt-BR" dirty="0"/>
              <a:t>São os números positivos e negativos que possuem casas decimais</a:t>
            </a:r>
          </a:p>
          <a:p>
            <a:r>
              <a:rPr lang="pt-BR" altLang="pt-BR" dirty="0"/>
              <a:t>Dados Literais (caracteres)</a:t>
            </a:r>
          </a:p>
          <a:p>
            <a:pPr lvl="1"/>
            <a:r>
              <a:rPr lang="pt-BR" altLang="pt-BR" dirty="0"/>
              <a:t>São sequências de caracteres</a:t>
            </a:r>
          </a:p>
          <a:p>
            <a:r>
              <a:rPr lang="pt-BR" altLang="pt-BR" dirty="0"/>
              <a:t>Dados Lógicos ou Booleanos</a:t>
            </a:r>
          </a:p>
          <a:p>
            <a:pPr lvl="1"/>
            <a:r>
              <a:rPr lang="pt-BR" altLang="pt-BR" dirty="0"/>
              <a:t>Podem ser verdadeiros ou Falsos, apenas</a:t>
            </a:r>
          </a:p>
          <a:p>
            <a:pPr>
              <a:defRPr/>
            </a:pP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298264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pt-BR" altLang="pt-BR" dirty="0"/>
              <a:t>O que é um Algoritmo?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4845050"/>
          </a:xfrm>
        </p:spPr>
        <p:txBody>
          <a:bodyPr>
            <a:normAutofit/>
          </a:bodyPr>
          <a:lstStyle/>
          <a:p>
            <a:r>
              <a:rPr lang="pt-BR" sz="4000" dirty="0"/>
              <a:t>Um algoritmo pode ser definido como  uma sequência finita de passos, descritos em uma ordem lógica, que atingirão um objetivo bem definido.</a:t>
            </a:r>
          </a:p>
          <a:p>
            <a:r>
              <a:rPr lang="pt-BR" sz="4000" b="1" dirty="0"/>
              <a:t>Nunca esqueça esta definição</a:t>
            </a:r>
            <a:br>
              <a:rPr lang="pt-BR" sz="2400" b="1" dirty="0"/>
            </a:br>
            <a:r>
              <a:rPr lang="pt-BR" altLang="pt-BR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500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467544" y="-33493"/>
            <a:ext cx="8229600" cy="1086229"/>
          </a:xfrm>
        </p:spPr>
        <p:txBody>
          <a:bodyPr>
            <a:normAutofit/>
          </a:bodyPr>
          <a:lstStyle/>
          <a:p>
            <a:r>
              <a:rPr lang="pt-BR" altLang="pt-BR" sz="3500" dirty="0"/>
              <a:t>Variáveis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16624"/>
          </a:xfrm>
        </p:spPr>
        <p:txBody>
          <a:bodyPr>
            <a:noAutofit/>
          </a:bodyPr>
          <a:lstStyle/>
          <a:p>
            <a:r>
              <a:rPr lang="pt-BR" altLang="pt-BR" dirty="0"/>
              <a:t>O armazenamento de informações pelo computador em sua memória, se dá em uma região nomeada através de uma variável</a:t>
            </a:r>
          </a:p>
          <a:p>
            <a:r>
              <a:rPr lang="pt-BR" altLang="pt-BR" dirty="0"/>
              <a:t>Uma variável possui:</a:t>
            </a:r>
          </a:p>
          <a:p>
            <a:pPr lvl="1"/>
            <a:r>
              <a:rPr lang="pt-BR" altLang="pt-BR" dirty="0"/>
              <a:t>NOME</a:t>
            </a:r>
          </a:p>
          <a:p>
            <a:pPr lvl="1"/>
            <a:r>
              <a:rPr lang="pt-BR" altLang="pt-BR" dirty="0"/>
              <a:t>TIPO</a:t>
            </a:r>
          </a:p>
          <a:p>
            <a:pPr lvl="1"/>
            <a:r>
              <a:rPr lang="pt-BR" altLang="pt-BR" dirty="0"/>
              <a:t>CONTEÚDO</a:t>
            </a:r>
          </a:p>
          <a:p>
            <a:r>
              <a:rPr lang="pt-BR" altLang="pt-BR" dirty="0"/>
              <a:t>As regras para nomes de variáveis mudam de uma linguagem para outra</a:t>
            </a:r>
          </a:p>
          <a:p>
            <a:pPr>
              <a:defRPr/>
            </a:pP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1885958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467544" y="-33493"/>
            <a:ext cx="8229600" cy="1086229"/>
          </a:xfrm>
        </p:spPr>
        <p:txBody>
          <a:bodyPr>
            <a:normAutofit/>
          </a:bodyPr>
          <a:lstStyle/>
          <a:p>
            <a:r>
              <a:rPr lang="pt-BR" altLang="pt-BR" sz="3500" dirty="0"/>
              <a:t>Variáveis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16624"/>
          </a:xfrm>
        </p:spPr>
        <p:txBody>
          <a:bodyPr>
            <a:noAutofit/>
          </a:bodyPr>
          <a:lstStyle/>
          <a:p>
            <a:r>
              <a:rPr lang="pt-BR" altLang="pt-BR" dirty="0"/>
              <a:t>Variáveis devem ser declaradas antes de serem utilizadas</a:t>
            </a:r>
          </a:p>
          <a:p>
            <a:r>
              <a:rPr lang="pt-BR" altLang="pt-BR" dirty="0"/>
              <a:t>Ao declarar uma variável, o computador reserva um espaço na memória para ela</a:t>
            </a:r>
          </a:p>
          <a:p>
            <a:r>
              <a:rPr lang="pt-BR" altLang="pt-BR" dirty="0"/>
              <a:t>A memória é constituída de bytes, que são conjuntos de 8 bits</a:t>
            </a:r>
          </a:p>
          <a:p>
            <a:r>
              <a:rPr lang="pt-BR" altLang="pt-BR" dirty="0"/>
              <a:t>Cada tipo de variável ocupa um tamanho diferente na memória, isso varia para cada linguagem de programação</a:t>
            </a:r>
          </a:p>
          <a:p>
            <a:endParaRPr lang="pt-BR" altLang="pt-BR" dirty="0"/>
          </a:p>
          <a:p>
            <a:pPr>
              <a:defRPr/>
            </a:pP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3811779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982439"/>
          </a:xfrm>
        </p:spPr>
        <p:txBody>
          <a:bodyPr/>
          <a:lstStyle/>
          <a:p>
            <a:pPr eaLnBrk="1" hangingPunct="1"/>
            <a:r>
              <a:rPr lang="pt-BR" sz="4000" dirty="0"/>
              <a:t>Contatos</a:t>
            </a:r>
          </a:p>
        </p:txBody>
      </p:sp>
      <p:sp>
        <p:nvSpPr>
          <p:cNvPr id="10243" name="Espaço Reservado para Conteúdo 4"/>
          <p:cNvSpPr>
            <a:spLocks noGrp="1"/>
          </p:cNvSpPr>
          <p:nvPr>
            <p:ph idx="1"/>
          </p:nvPr>
        </p:nvSpPr>
        <p:spPr>
          <a:xfrm>
            <a:off x="571500" y="1285860"/>
            <a:ext cx="8229600" cy="4597415"/>
          </a:xfrm>
        </p:spPr>
        <p:txBody>
          <a:bodyPr/>
          <a:lstStyle/>
          <a:p>
            <a:r>
              <a:rPr lang="pt-BR" dirty="0" err="1">
                <a:latin typeface="+mj-lt"/>
              </a:rPr>
              <a:t>Email</a:t>
            </a:r>
            <a:r>
              <a:rPr lang="pt-BR" dirty="0">
                <a:latin typeface="+mj-lt"/>
              </a:rPr>
              <a:t>: </a:t>
            </a:r>
            <a:r>
              <a:rPr lang="pt-BR" b="1" dirty="0"/>
              <a:t> </a:t>
            </a:r>
            <a:r>
              <a:rPr lang="pt-BR" dirty="0">
                <a:hlinkClick r:id="rId2"/>
              </a:rPr>
              <a:t>fabio</a:t>
            </a:r>
            <a:r>
              <a:rPr lang="pt-BR">
                <a:hlinkClick r:id="rId2"/>
              </a:rPr>
              <a:t>.silva391</a:t>
            </a:r>
            <a:r>
              <a:rPr lang="pt-BR" dirty="0">
                <a:hlinkClick r:id="rId2"/>
              </a:rPr>
              <a:t>@fatec.sp.gov.br</a:t>
            </a:r>
            <a:endParaRPr lang="pt-BR" dirty="0"/>
          </a:p>
          <a:p>
            <a:r>
              <a:rPr lang="pt-BR" dirty="0" err="1">
                <a:latin typeface="+mj-lt"/>
              </a:rPr>
              <a:t>Linkedin</a:t>
            </a:r>
            <a:r>
              <a:rPr lang="pt-BR" dirty="0">
                <a:latin typeface="+mj-lt"/>
              </a:rPr>
              <a:t>: </a:t>
            </a:r>
            <a:r>
              <a:rPr lang="pt-BR" dirty="0">
                <a:hlinkClick r:id="rId3"/>
              </a:rPr>
              <a:t>https://br.linkedin.com/in/b41a5269</a:t>
            </a:r>
            <a:endParaRPr lang="pt-BR" dirty="0"/>
          </a:p>
          <a:p>
            <a:r>
              <a:rPr lang="pt-BR" dirty="0" err="1"/>
              <a:t>Facebook</a:t>
            </a:r>
            <a:r>
              <a:rPr lang="pt-BR" dirty="0"/>
              <a:t>: </a:t>
            </a:r>
            <a:r>
              <a:rPr lang="pt-BR" dirty="0">
                <a:hlinkClick r:id="rId4"/>
              </a:rPr>
              <a:t>https://www.facebook.com/fabio.silva.56211</a:t>
            </a:r>
            <a:endParaRPr lang="pt-BR" dirty="0"/>
          </a:p>
          <a:p>
            <a:endParaRPr lang="pt-BR" dirty="0">
              <a:latin typeface="+mj-lt"/>
            </a:endParaRPr>
          </a:p>
          <a:p>
            <a:endParaRPr lang="pt-BR" sz="3000" dirty="0"/>
          </a:p>
          <a:p>
            <a:endParaRPr lang="pt-BR" sz="3000" dirty="0"/>
          </a:p>
          <a:p>
            <a:pPr lvl="1">
              <a:buFont typeface="Arial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072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pt-BR" altLang="pt-BR" dirty="0"/>
              <a:t>O que é um Algoritmo?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4845050"/>
          </a:xfrm>
        </p:spPr>
        <p:txBody>
          <a:bodyPr>
            <a:normAutofit lnSpcReduction="10000"/>
          </a:bodyPr>
          <a:lstStyle/>
          <a:p>
            <a:r>
              <a:rPr lang="pt-BR" dirty="0"/>
              <a:t>“Algoritmo é uma  sequência de passos  que deve ser  seguida para a realização de uma tarefa.” </a:t>
            </a:r>
            <a:r>
              <a:rPr lang="pt-BR" dirty="0" err="1"/>
              <a:t>Ascencio</a:t>
            </a:r>
            <a:r>
              <a:rPr lang="pt-BR" dirty="0"/>
              <a:t>,  1999</a:t>
            </a:r>
          </a:p>
          <a:p>
            <a:r>
              <a:rPr lang="pt-BR" dirty="0"/>
              <a:t>“Algoritmo é uma sequência  finita de instruções ou   operações cuja execução, em tempo finito, resolve um  problema computacional, qualquer que seja sua  instância.” </a:t>
            </a:r>
            <a:r>
              <a:rPr lang="pt-BR" dirty="0" err="1"/>
              <a:t>Salvetti</a:t>
            </a:r>
            <a:r>
              <a:rPr lang="pt-BR" dirty="0"/>
              <a:t>, 1999</a:t>
            </a:r>
          </a:p>
          <a:p>
            <a:r>
              <a:rPr lang="pt-BR" dirty="0"/>
              <a:t>“Algoritmos são regras  formais para a obtenção  de um resultado ou da solução de um  problema, englobando fórmulas de expressões  aritméticas.” </a:t>
            </a:r>
            <a:r>
              <a:rPr lang="pt-BR" dirty="0" err="1"/>
              <a:t>Manzano</a:t>
            </a:r>
            <a:r>
              <a:rPr lang="pt-BR" dirty="0"/>
              <a:t>, 1997</a:t>
            </a:r>
          </a:p>
          <a:p>
            <a:pPr marL="0" indent="0">
              <a:buNone/>
            </a:pPr>
            <a:br>
              <a:rPr lang="pt-BR" sz="2400" dirty="0"/>
            </a:br>
            <a:endParaRPr lang="pt-BR" sz="2400" dirty="0"/>
          </a:p>
          <a:p>
            <a:endParaRPr lang="pt-BR" altLang="pt-BR" sz="2400" dirty="0"/>
          </a:p>
        </p:txBody>
      </p:sp>
    </p:spTree>
    <p:extLst>
      <p:ext uri="{BB962C8B-B14F-4D97-AF65-F5344CB8AC3E}">
        <p14:creationId xmlns:p14="http://schemas.microsoft.com/office/powerpoint/2010/main" val="587552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pt-BR" altLang="pt-BR" dirty="0"/>
              <a:t>Conceitos Fundamentais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4845050"/>
          </a:xfrm>
        </p:spPr>
        <p:txBody>
          <a:bodyPr>
            <a:normAutofit/>
          </a:bodyPr>
          <a:lstStyle/>
          <a:p>
            <a:r>
              <a:rPr lang="pt-BR" altLang="pt-BR" sz="2400" dirty="0"/>
              <a:t>Lógica: é a técnica de encadear pensamentos para atingir determinado objetivo; </a:t>
            </a:r>
          </a:p>
          <a:p>
            <a:r>
              <a:rPr lang="pt-BR" altLang="pt-BR" sz="2400" dirty="0"/>
              <a:t>Sequência Lógica: são passos executados até atingir um objetivo ou solução de um problema. </a:t>
            </a:r>
          </a:p>
          <a:p>
            <a:r>
              <a:rPr lang="pt-BR" altLang="pt-BR" sz="2400" dirty="0"/>
              <a:t>Instruções: um conjunto de regras ou normas definidas para a realização ou emprego de algo. É o que indica a um computador uma ação elementar a executar.</a:t>
            </a:r>
          </a:p>
          <a:p>
            <a:endParaRPr lang="pt-BR" altLang="pt-BR" sz="2400" dirty="0"/>
          </a:p>
        </p:txBody>
      </p:sp>
    </p:spTree>
    <p:extLst>
      <p:ext uri="{BB962C8B-B14F-4D97-AF65-F5344CB8AC3E}">
        <p14:creationId xmlns:p14="http://schemas.microsoft.com/office/powerpoint/2010/main" val="2368754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altLang="pt-BR" sz="4000" dirty="0"/>
              <a:t>Exemplos de Algoritmos</a:t>
            </a:r>
            <a:br>
              <a:rPr lang="pt-BR" altLang="pt-BR" sz="4000" dirty="0"/>
            </a:br>
            <a:endParaRPr lang="pt-BR" altLang="pt-BR" sz="4000" dirty="0"/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>
          <a:xfrm>
            <a:off x="428625" y="1255713"/>
            <a:ext cx="8358188" cy="5030787"/>
          </a:xfrm>
        </p:spPr>
        <p:txBody>
          <a:bodyPr>
            <a:normAutofit/>
          </a:bodyPr>
          <a:lstStyle/>
          <a:p>
            <a:pPr marL="544513" lvl="4"/>
            <a:r>
              <a:rPr lang="pt-BR" altLang="pt-BR" sz="2600" dirty="0"/>
              <a:t>Instruções para se utilizar um aparelho eletrodoméstico;</a:t>
            </a:r>
          </a:p>
          <a:p>
            <a:pPr marL="544513" lvl="4"/>
            <a:r>
              <a:rPr lang="pt-BR" altLang="pt-BR" sz="2600" dirty="0"/>
              <a:t>Uma receita para preparo de algum prato;</a:t>
            </a:r>
          </a:p>
          <a:p>
            <a:pPr marL="544513" lvl="4"/>
            <a:r>
              <a:rPr lang="pt-BR" altLang="pt-BR" sz="2600" dirty="0"/>
              <a:t>Guia de preenchimento para declaração do imposto de renda;</a:t>
            </a:r>
          </a:p>
          <a:p>
            <a:pPr marL="544513" lvl="4"/>
            <a:r>
              <a:rPr lang="pt-BR" altLang="pt-BR" sz="2600" dirty="0"/>
              <a:t>A regra para determinação de máximos e mínimos de funções por derivadas sucessivas;</a:t>
            </a:r>
          </a:p>
          <a:p>
            <a:pPr marL="544513" lvl="4"/>
            <a:r>
              <a:rPr lang="pt-BR" altLang="pt-BR" sz="2600" dirty="0"/>
              <a:t>A maneira como as contas de água, luz e telefone são calculadas mensalmente</a:t>
            </a:r>
            <a:br>
              <a:rPr lang="pt-BR" altLang="pt-BR" sz="2400" dirty="0"/>
            </a:br>
            <a:endParaRPr lang="pt-BR" altLang="pt-BR" sz="2400" dirty="0"/>
          </a:p>
        </p:txBody>
      </p:sp>
    </p:spTree>
    <p:extLst>
      <p:ext uri="{BB962C8B-B14F-4D97-AF65-F5344CB8AC3E}">
        <p14:creationId xmlns:p14="http://schemas.microsoft.com/office/powerpoint/2010/main" val="3224794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pt-BR" altLang="pt-BR" sz="3500" dirty="0"/>
              <a:t>Formas de representação - Narrativa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484505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altLang="pt-BR" sz="2400" b="1" dirty="0"/>
              <a:t>Narrativa</a:t>
            </a:r>
            <a:r>
              <a:rPr lang="pt-BR" altLang="pt-BR" sz="2400" dirty="0"/>
              <a:t>: nesta forma de representação, os algoritmos são expressos em linguagem natural</a:t>
            </a:r>
            <a:endParaRPr lang="en-US" sz="2500" dirty="0"/>
          </a:p>
          <a:p>
            <a:pPr>
              <a:defRPr/>
            </a:pPr>
            <a:r>
              <a:rPr lang="en-US" sz="2500" dirty="0"/>
              <a:t>EXEMPLO – </a:t>
            </a:r>
            <a:r>
              <a:rPr lang="en-US" sz="2500" dirty="0" err="1"/>
              <a:t>Preparar</a:t>
            </a:r>
            <a:r>
              <a:rPr lang="en-US" sz="2500" dirty="0"/>
              <a:t> um bolo</a:t>
            </a:r>
            <a:endParaRPr lang="pt-BR" sz="2500" dirty="0"/>
          </a:p>
          <a:p>
            <a:pPr lvl="2">
              <a:defRPr/>
            </a:pPr>
            <a:r>
              <a:rPr lang="en-US" sz="2500" dirty="0" err="1"/>
              <a:t>Receita</a:t>
            </a:r>
            <a:r>
              <a:rPr lang="en-US" sz="2500" dirty="0"/>
              <a:t> de Bolo:</a:t>
            </a:r>
          </a:p>
          <a:p>
            <a:pPr lvl="2">
              <a:defRPr/>
            </a:pPr>
            <a:r>
              <a:rPr lang="pt-BR" sz="2500" dirty="0"/>
              <a:t>Providencie manteiga, ovos, 2 Kg de massa, etc.</a:t>
            </a:r>
          </a:p>
          <a:p>
            <a:pPr lvl="2">
              <a:defRPr/>
            </a:pPr>
            <a:r>
              <a:rPr lang="en-US" sz="2500" dirty="0" err="1"/>
              <a:t>Misture</a:t>
            </a:r>
            <a:r>
              <a:rPr lang="en-US" sz="2500" dirty="0"/>
              <a:t> </a:t>
            </a:r>
            <a:r>
              <a:rPr lang="en-US" sz="2500" dirty="0" err="1"/>
              <a:t>os</a:t>
            </a:r>
            <a:r>
              <a:rPr lang="en-US" sz="2500" dirty="0"/>
              <a:t> </a:t>
            </a:r>
            <a:r>
              <a:rPr lang="en-US" sz="2500" dirty="0" err="1"/>
              <a:t>ingredientes</a:t>
            </a:r>
            <a:endParaRPr lang="en-US" sz="2500" dirty="0"/>
          </a:p>
          <a:p>
            <a:pPr lvl="2">
              <a:defRPr/>
            </a:pPr>
            <a:r>
              <a:rPr lang="pt-BR" sz="2500" dirty="0"/>
              <a:t>Despeje a mistura na fôrma de bolo</a:t>
            </a:r>
          </a:p>
          <a:p>
            <a:pPr lvl="2">
              <a:defRPr/>
            </a:pPr>
            <a:r>
              <a:rPr lang="pt-BR" sz="2500" dirty="0"/>
              <a:t>Leve a fôrma ao forno</a:t>
            </a:r>
          </a:p>
          <a:p>
            <a:pPr lvl="2">
              <a:defRPr/>
            </a:pPr>
            <a:r>
              <a:rPr lang="en-US" sz="2500" dirty="0" err="1"/>
              <a:t>Espere</a:t>
            </a:r>
            <a:r>
              <a:rPr lang="en-US" sz="2500" dirty="0"/>
              <a:t> 20 </a:t>
            </a:r>
            <a:r>
              <a:rPr lang="en-US" sz="2500" dirty="0" err="1"/>
              <a:t>minutos</a:t>
            </a:r>
            <a:endParaRPr lang="en-US" sz="2500" dirty="0"/>
          </a:p>
          <a:p>
            <a:pPr lvl="2">
              <a:defRPr/>
            </a:pPr>
            <a:r>
              <a:rPr lang="pt-BR" sz="2500" dirty="0"/>
              <a:t>Retire a fôrma do forno</a:t>
            </a:r>
          </a:p>
          <a:p>
            <a:pPr lvl="2">
              <a:defRPr/>
            </a:pPr>
            <a:r>
              <a:rPr lang="en-US" sz="2500" dirty="0" err="1"/>
              <a:t>Deixe</a:t>
            </a:r>
            <a:r>
              <a:rPr lang="en-US" sz="2500" dirty="0"/>
              <a:t> </a:t>
            </a:r>
            <a:r>
              <a:rPr lang="en-US" sz="2500" dirty="0" err="1"/>
              <a:t>esfriar</a:t>
            </a:r>
            <a:endParaRPr lang="en-US" sz="2500" dirty="0"/>
          </a:p>
          <a:p>
            <a:pPr lvl="2">
              <a:defRPr/>
            </a:pPr>
            <a:r>
              <a:rPr lang="en-US" sz="2500" dirty="0"/>
              <a:t>Prove</a:t>
            </a:r>
          </a:p>
        </p:txBody>
      </p:sp>
    </p:spTree>
    <p:extLst>
      <p:ext uri="{BB962C8B-B14F-4D97-AF65-F5344CB8AC3E}">
        <p14:creationId xmlns:p14="http://schemas.microsoft.com/office/powerpoint/2010/main" val="1877795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488828" y="0"/>
            <a:ext cx="8229600" cy="836712"/>
          </a:xfrm>
        </p:spPr>
        <p:txBody>
          <a:bodyPr>
            <a:normAutofit/>
          </a:bodyPr>
          <a:lstStyle/>
          <a:p>
            <a:r>
              <a:rPr lang="pt-BR" altLang="pt-BR" sz="3500" dirty="0"/>
              <a:t>Formas de representação - Fluxograma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>
          <a:xfrm>
            <a:off x="467543" y="1006474"/>
            <a:ext cx="8229600" cy="5707509"/>
          </a:xfrm>
        </p:spPr>
        <p:txBody>
          <a:bodyPr>
            <a:noAutofit/>
          </a:bodyPr>
          <a:lstStyle/>
          <a:p>
            <a:r>
              <a:rPr lang="pt-BR" altLang="pt-BR" sz="2200" b="1" dirty="0"/>
              <a:t>Fluxograma</a:t>
            </a:r>
            <a:r>
              <a:rPr lang="pt-BR" altLang="pt-BR" sz="2200" dirty="0"/>
              <a:t>: é uma representação gráfica dos algoritmos</a:t>
            </a:r>
          </a:p>
          <a:p>
            <a:r>
              <a:rPr lang="pt-BR" altLang="pt-BR" sz="2200" dirty="0"/>
              <a:t>Cada figura geométrica representa diferentes ações</a:t>
            </a:r>
          </a:p>
          <a:p>
            <a:r>
              <a:rPr lang="pt-BR" altLang="pt-BR" sz="2200" dirty="0"/>
              <a:t>Facilita o entendimento das ideias contidas no algoritmo</a:t>
            </a:r>
          </a:p>
          <a:p>
            <a:endParaRPr lang="pt-BR" altLang="pt-BR" sz="2400" dirty="0"/>
          </a:p>
          <a:p>
            <a:pPr>
              <a:defRPr/>
            </a:pPr>
            <a:endParaRPr lang="en-US" sz="25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07" y="2218540"/>
            <a:ext cx="8013111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866" y="3226652"/>
            <a:ext cx="5760641" cy="3442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8134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488828" y="0"/>
            <a:ext cx="8229600" cy="836712"/>
          </a:xfrm>
        </p:spPr>
        <p:txBody>
          <a:bodyPr>
            <a:normAutofit/>
          </a:bodyPr>
          <a:lstStyle/>
          <a:p>
            <a:r>
              <a:rPr lang="pt-BR" altLang="pt-BR" sz="3500" dirty="0"/>
              <a:t>Formas de representação - Fluxograma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2736"/>
            <a:ext cx="8064896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894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488828" y="0"/>
            <a:ext cx="8229600" cy="836712"/>
          </a:xfrm>
        </p:spPr>
        <p:txBody>
          <a:bodyPr>
            <a:normAutofit/>
          </a:bodyPr>
          <a:lstStyle/>
          <a:p>
            <a:r>
              <a:rPr lang="pt-BR" altLang="pt-BR" sz="3500" dirty="0"/>
              <a:t>Formas de representação - Fluxograma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>
          <a:xfrm>
            <a:off x="467543" y="1006474"/>
            <a:ext cx="8229600" cy="5707509"/>
          </a:xfrm>
        </p:spPr>
        <p:txBody>
          <a:bodyPr>
            <a:noAutofit/>
          </a:bodyPr>
          <a:lstStyle/>
          <a:p>
            <a:r>
              <a:rPr lang="pt-BR" altLang="pt-BR" sz="2800" dirty="0"/>
              <a:t>Elementos do fluxograma:</a:t>
            </a:r>
          </a:p>
          <a:p>
            <a:pPr lvl="1"/>
            <a:r>
              <a:rPr lang="pt-BR" altLang="pt-BR" dirty="0"/>
              <a:t>Início e fim de programa</a:t>
            </a:r>
          </a:p>
          <a:p>
            <a:pPr lvl="2"/>
            <a:r>
              <a:rPr lang="pt-BR" altLang="pt-BR" sz="2000" dirty="0"/>
              <a:t>Representados por uma elipse</a:t>
            </a:r>
          </a:p>
          <a:p>
            <a:pPr lvl="1"/>
            <a:r>
              <a:rPr lang="pt-BR" altLang="pt-BR" dirty="0"/>
              <a:t>Operação de Atribuição</a:t>
            </a:r>
          </a:p>
          <a:p>
            <a:pPr lvl="2"/>
            <a:r>
              <a:rPr lang="pt-BR" altLang="pt-BR" sz="2000" dirty="0"/>
              <a:t>Representada por um retângulo</a:t>
            </a:r>
          </a:p>
          <a:p>
            <a:pPr lvl="1"/>
            <a:r>
              <a:rPr lang="pt-BR" altLang="pt-BR" dirty="0"/>
              <a:t>Operação de Entrada de Dados</a:t>
            </a:r>
          </a:p>
          <a:p>
            <a:pPr lvl="2"/>
            <a:r>
              <a:rPr lang="pt-BR" altLang="pt-BR" sz="2000" dirty="0"/>
              <a:t>Representada por um retângulo com um dos cantos dobrados (como em uma folha de papel)</a:t>
            </a:r>
          </a:p>
          <a:p>
            <a:pPr lvl="1"/>
            <a:r>
              <a:rPr lang="pt-BR" altLang="pt-BR" dirty="0"/>
              <a:t>Decisão</a:t>
            </a:r>
          </a:p>
          <a:p>
            <a:pPr lvl="2"/>
            <a:r>
              <a:rPr lang="pt-BR" altLang="pt-BR" sz="2000" dirty="0"/>
              <a:t>Representada por um losango</a:t>
            </a:r>
          </a:p>
          <a:p>
            <a:pPr lvl="1"/>
            <a:r>
              <a:rPr lang="pt-BR" altLang="pt-BR" dirty="0"/>
              <a:t>Operação de Saída</a:t>
            </a:r>
          </a:p>
          <a:p>
            <a:pPr lvl="2"/>
            <a:r>
              <a:rPr lang="pt-BR" altLang="pt-BR" sz="2000" dirty="0"/>
              <a:t>Representada por um retângulo com um dos lados recordado de maneira ondulada</a:t>
            </a:r>
            <a:endParaRPr lang="pt-BR" altLang="pt-BR" sz="2400" dirty="0"/>
          </a:p>
          <a:p>
            <a:pPr>
              <a:defRPr/>
            </a:pPr>
            <a:endParaRPr lang="en-US" sz="25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196752"/>
            <a:ext cx="3923928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43865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267</TotalTime>
  <Words>1178</Words>
  <Application>Microsoft Office PowerPoint</Application>
  <PresentationFormat>Apresentação na tela (4:3)</PresentationFormat>
  <Paragraphs>143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Constantia</vt:lpstr>
      <vt:lpstr>Wingdings</vt:lpstr>
      <vt:lpstr>Wingdings 2</vt:lpstr>
      <vt:lpstr>Fluxo</vt:lpstr>
      <vt:lpstr>Estrutura de Dados  - 1º semestre de 2023</vt:lpstr>
      <vt:lpstr>O que é um Algoritmo?</vt:lpstr>
      <vt:lpstr>O que é um Algoritmo?</vt:lpstr>
      <vt:lpstr>Conceitos Fundamentais</vt:lpstr>
      <vt:lpstr>Exemplos de Algoritmos </vt:lpstr>
      <vt:lpstr>Formas de representação - Narrativa</vt:lpstr>
      <vt:lpstr>Formas de representação - Fluxograma</vt:lpstr>
      <vt:lpstr>Formas de representação - Fluxograma</vt:lpstr>
      <vt:lpstr>Formas de representação - Fluxograma</vt:lpstr>
      <vt:lpstr>Exemplo de Fluxograma</vt:lpstr>
      <vt:lpstr>Exemplo de Fluxograma</vt:lpstr>
      <vt:lpstr>Exemplo de Fluxograma</vt:lpstr>
      <vt:lpstr>Formas de representação - Pseudocódigo</vt:lpstr>
      <vt:lpstr>Formas de representação - Pseudocódigo</vt:lpstr>
      <vt:lpstr>Exemplo de Pseudocódigo</vt:lpstr>
      <vt:lpstr>Exemplo de Pseudocódigo</vt:lpstr>
      <vt:lpstr>Exemplo de Pseudocódigo</vt:lpstr>
      <vt:lpstr>Exemplo de Pseudocódigo</vt:lpstr>
      <vt:lpstr>Tipos Básicos de Dados</vt:lpstr>
      <vt:lpstr>Variáveis</vt:lpstr>
      <vt:lpstr>Variáveis</vt:lpstr>
      <vt:lpstr>Contatos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para Microinformática                               1º semestre de 2020</dc:title>
  <dc:creator>Fábio Silva</dc:creator>
  <cp:lastModifiedBy>FABIO PEREIRA DA SILVA</cp:lastModifiedBy>
  <cp:revision>39</cp:revision>
  <dcterms:created xsi:type="dcterms:W3CDTF">2020-02-02T23:28:12Z</dcterms:created>
  <dcterms:modified xsi:type="dcterms:W3CDTF">2023-02-16T00:12:28Z</dcterms:modified>
</cp:coreProperties>
</file>