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329" r:id="rId2"/>
    <p:sldId id="278" r:id="rId3"/>
    <p:sldId id="280" r:id="rId4"/>
    <p:sldId id="281" r:id="rId5"/>
    <p:sldId id="290" r:id="rId6"/>
    <p:sldId id="301" r:id="rId7"/>
    <p:sldId id="303" r:id="rId8"/>
    <p:sldId id="305" r:id="rId9"/>
    <p:sldId id="348" r:id="rId10"/>
    <p:sldId id="306" r:id="rId11"/>
    <p:sldId id="346" r:id="rId12"/>
    <p:sldId id="347" r:id="rId13"/>
    <p:sldId id="330" r:id="rId14"/>
    <p:sldId id="309" r:id="rId15"/>
    <p:sldId id="322" r:id="rId16"/>
    <p:sldId id="341" r:id="rId17"/>
    <p:sldId id="342" r:id="rId18"/>
    <p:sldId id="343" r:id="rId19"/>
    <p:sldId id="344" r:id="rId20"/>
    <p:sldId id="345" r:id="rId21"/>
    <p:sldId id="321" r:id="rId22"/>
    <p:sldId id="310" r:id="rId23"/>
    <p:sldId id="311" r:id="rId24"/>
    <p:sldId id="312" r:id="rId25"/>
    <p:sldId id="340" r:id="rId26"/>
    <p:sldId id="313" r:id="rId27"/>
    <p:sldId id="316" r:id="rId28"/>
    <p:sldId id="332" r:id="rId29"/>
    <p:sldId id="327" r:id="rId30"/>
    <p:sldId id="328" r:id="rId31"/>
    <p:sldId id="323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2" autoAdjust="0"/>
  </p:normalViewPr>
  <p:slideViewPr>
    <p:cSldViewPr>
      <p:cViewPr varScale="1">
        <p:scale>
          <a:sx n="68" d="100"/>
          <a:sy n="68" d="100"/>
        </p:scale>
        <p:origin x="14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59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DF190-06D1-4B7B-9691-46FFA73C1C4F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27D40-2548-44DF-91B4-1C61F96BBE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68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13681C-B623-45D7-9B01-13785B969F04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82A543E-13EC-4BAD-8B69-94D7964BF308}" type="slidenum">
              <a:rPr lang="pt-BR" smtClean="0"/>
              <a:t>‹nº›</a:t>
            </a:fld>
            <a:endParaRPr lang="pt-BR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r.linkedin.com/in/b41a5269" TargetMode="External"/><Relationship Id="rId2" Type="http://schemas.openxmlformats.org/officeDocument/2006/relationships/hyperlink" Target="mailto:fabio.silva321@fatec.sp.gov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>
          <a:xfrm>
            <a:off x="179512" y="1616199"/>
            <a:ext cx="8856984" cy="20288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pt-BR" sz="3400" dirty="0"/>
              <a:t>Estrutura de Dados – 1º semestre de 2023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91680" y="5085184"/>
            <a:ext cx="7115194" cy="1209664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700" dirty="0">
                <a:solidFill>
                  <a:schemeClr val="tx1"/>
                </a:solidFill>
              </a:rPr>
              <a:t>Professor Mestre Fabio Pereira da Silva</a:t>
            </a:r>
          </a:p>
        </p:txBody>
      </p:sp>
    </p:spTree>
    <p:extLst>
      <p:ext uri="{BB962C8B-B14F-4D97-AF65-F5344CB8AC3E}">
        <p14:creationId xmlns:p14="http://schemas.microsoft.com/office/powerpoint/2010/main" val="1486759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relacionais em Java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02C3617-77BA-5F08-ECD3-8C4115421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847313"/>
              </p:ext>
            </p:extLst>
          </p:nvPr>
        </p:nvGraphicFramePr>
        <p:xfrm>
          <a:off x="323528" y="1086878"/>
          <a:ext cx="8496944" cy="4358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1292">
                  <a:extLst>
                    <a:ext uri="{9D8B030D-6E8A-4147-A177-3AD203B41FA5}">
                      <a16:colId xmlns:a16="http://schemas.microsoft.com/office/drawing/2014/main" val="1354349303"/>
                    </a:ext>
                  </a:extLst>
                </a:gridCol>
                <a:gridCol w="6935652">
                  <a:extLst>
                    <a:ext uri="{9D8B030D-6E8A-4147-A177-3AD203B41FA5}">
                      <a16:colId xmlns:a16="http://schemas.microsoft.com/office/drawing/2014/main" val="1397894149"/>
                    </a:ext>
                  </a:extLst>
                </a:gridCol>
              </a:tblGrid>
              <a:tr h="387782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62206"/>
                  </a:ext>
                </a:extLst>
              </a:tr>
              <a:tr h="657080">
                <a:tc>
                  <a:txBody>
                    <a:bodyPr/>
                    <a:lstStyle/>
                    <a:p>
                      <a:r>
                        <a:rPr lang="pt-BR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Igualdade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4859"/>
                  </a:ext>
                </a:extLst>
              </a:tr>
              <a:tr h="657080">
                <a:tc>
                  <a:txBody>
                    <a:bodyPr/>
                    <a:lstStyle/>
                    <a:p>
                      <a:r>
                        <a:rPr lang="pt-BR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Maior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53689"/>
                  </a:ext>
                </a:extLst>
              </a:tr>
              <a:tr h="628508">
                <a:tc>
                  <a:txBody>
                    <a:bodyPr/>
                    <a:lstStyle/>
                    <a:p>
                      <a:r>
                        <a:rPr lang="pt-BR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Menor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05258"/>
                  </a:ext>
                </a:extLst>
              </a:tr>
              <a:tr h="505832">
                <a:tc>
                  <a:txBody>
                    <a:bodyPr/>
                    <a:lstStyle/>
                    <a:p>
                      <a:r>
                        <a:rPr lang="pt-BR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1593"/>
                  </a:ext>
                </a:extLst>
              </a:tr>
              <a:tr h="864985">
                <a:tc>
                  <a:txBody>
                    <a:bodyPr/>
                    <a:lstStyle/>
                    <a:p>
                      <a:r>
                        <a:rPr lang="pt-BR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Maior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50876"/>
                  </a:ext>
                </a:extLst>
              </a:tr>
              <a:tr h="657080">
                <a:tc>
                  <a:txBody>
                    <a:bodyPr/>
                    <a:lstStyle/>
                    <a:p>
                      <a:r>
                        <a:rPr lang="pt-BR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Menor 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7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5638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relacionais em Java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74DE10-EA8B-5F8D-0647-DE5EC443F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935480"/>
            <a:ext cx="79533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7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Ordem de prioridade matemática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3586F6D-9613-B5E9-A0D1-B017DE5B9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484784"/>
            <a:ext cx="7981950" cy="23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9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lógicos em Java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02C3617-77BA-5F08-ECD3-8C4115421C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368875"/>
              </p:ext>
            </p:extLst>
          </p:nvPr>
        </p:nvGraphicFramePr>
        <p:xfrm>
          <a:off x="323528" y="1196752"/>
          <a:ext cx="8496944" cy="4104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1354349303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1397894149"/>
                    </a:ext>
                  </a:extLst>
                </a:gridCol>
              </a:tblGrid>
              <a:tr h="445497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62206"/>
                  </a:ext>
                </a:extLst>
              </a:tr>
              <a:tr h="1113743">
                <a:tc>
                  <a:txBody>
                    <a:bodyPr/>
                    <a:lstStyle/>
                    <a:p>
                      <a:r>
                        <a:rPr lang="pt-BR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E – Acrescenta condições ao teste lógico. Deve respeitar todas as condições para retornar verdadeiro, caso contrário retorna falso.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4859"/>
                  </a:ext>
                </a:extLst>
              </a:tr>
              <a:tr h="1497186">
                <a:tc>
                  <a:txBody>
                    <a:bodyPr/>
                    <a:lstStyle/>
                    <a:p>
                      <a:r>
                        <a:rPr lang="pt-BR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Ou – Acrescenta condições ao teste lógico. Deve respeitar pelo menos uma condição para retornar verdadeiro, caso contrário retorna falso.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53689"/>
                  </a:ext>
                </a:extLst>
              </a:tr>
              <a:tr h="1048030">
                <a:tc>
                  <a:txBody>
                    <a:bodyPr/>
                    <a:lstStyle/>
                    <a:p>
                      <a:r>
                        <a:rPr lang="pt-BR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NOT – Operador de negação. Retornará o oposto do resultado de um processamento lógico, ou seja, um operador de negação.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05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4004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lógicos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r>
              <a:rPr lang="pt-BR" sz="2400" dirty="0"/>
              <a:t>Os operadores lógicos são usados para representar situações lógicas que não podem ser representadas por operadores aritméticos. </a:t>
            </a:r>
          </a:p>
          <a:p>
            <a:r>
              <a:rPr lang="pt-BR" sz="2400" dirty="0"/>
              <a:t>Também são chamados conectivos lógicos por unirem duas expressões simples numa composta. Podem ser operadores binários, que operam em duas sentenças ou expressões, ou em uma única sentença.</a:t>
            </a:r>
            <a:br>
              <a:rPr lang="pt-BR" sz="2400" dirty="0"/>
            </a:b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673833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lógicos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r>
              <a:rPr lang="pt-BR" sz="2400" dirty="0"/>
              <a:t>Operador AND</a:t>
            </a:r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Operador OR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br>
              <a:rPr lang="pt-BR" sz="2400" dirty="0"/>
            </a:br>
            <a:endParaRPr lang="pt-BR" sz="25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1556792"/>
            <a:ext cx="8743950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13" y="3717032"/>
            <a:ext cx="8601075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15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lógicos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br>
              <a:rPr lang="pt-BR" sz="2400" dirty="0"/>
            </a:br>
            <a:endParaRPr lang="pt-BR" sz="25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0193B36-697B-0476-1E46-F67DA7E2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2281237"/>
            <a:ext cx="802005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1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lógicos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br>
              <a:rPr lang="pt-BR" sz="2400" dirty="0"/>
            </a:br>
            <a:endParaRPr lang="pt-BR" sz="25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D2C2014-F492-6AC6-3295-5B40F880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300287"/>
            <a:ext cx="79629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26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lógicos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br>
              <a:rPr lang="pt-BR" sz="2400" dirty="0"/>
            </a:br>
            <a:endParaRPr lang="pt-BR" sz="25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A6BC45-943C-F3AF-B82B-926028E0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300287"/>
            <a:ext cx="79533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72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lógicos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br>
              <a:rPr lang="pt-BR" sz="2400" dirty="0"/>
            </a:br>
            <a:endParaRPr lang="pt-BR" sz="25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8B5D264-1A6B-F610-9F9F-CE0BF3FD3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7" y="2271712"/>
            <a:ext cx="79343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2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dirty="0"/>
              <a:t>O que é um Algoritmo?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“Algoritmo é uma  sequência de passos  que deve ser  seguida para a realização de uma tarefa.” </a:t>
            </a:r>
            <a:r>
              <a:rPr lang="pt-BR" dirty="0" err="1"/>
              <a:t>Ascencio</a:t>
            </a:r>
            <a:r>
              <a:rPr lang="pt-BR" dirty="0"/>
              <a:t>,  1999</a:t>
            </a:r>
          </a:p>
          <a:p>
            <a:r>
              <a:rPr lang="pt-BR" dirty="0"/>
              <a:t>“Algoritmo é uma sequência  finita de instruções ou   operações cuja execução, em tempo finito, resolve um  problema computacional, qualquer que seja sua  instância.” </a:t>
            </a:r>
            <a:r>
              <a:rPr lang="pt-BR" dirty="0" err="1"/>
              <a:t>Salvetti</a:t>
            </a:r>
            <a:r>
              <a:rPr lang="pt-BR" dirty="0"/>
              <a:t>, 1999</a:t>
            </a:r>
          </a:p>
          <a:p>
            <a:r>
              <a:rPr lang="pt-BR" dirty="0"/>
              <a:t>“Algoritmos são regras  formais para a obtenção  de um resultado ou da solução de um  problema, englobando fórmulas de expressões  aritméticas.” </a:t>
            </a:r>
            <a:r>
              <a:rPr lang="pt-BR" dirty="0" err="1"/>
              <a:t>Manzano</a:t>
            </a:r>
            <a:r>
              <a:rPr lang="pt-BR" dirty="0"/>
              <a:t>, 1997</a:t>
            </a:r>
          </a:p>
          <a:p>
            <a:pPr marL="0" indent="0">
              <a:buNone/>
            </a:pPr>
            <a:br>
              <a:rPr lang="pt-BR" sz="2400" dirty="0"/>
            </a:br>
            <a:endParaRPr lang="pt-BR" sz="2400" dirty="0"/>
          </a:p>
          <a:p>
            <a:endParaRPr lang="pt-BR" altLang="pt-BR" sz="2400" dirty="0"/>
          </a:p>
        </p:txBody>
      </p:sp>
    </p:spTree>
    <p:extLst>
      <p:ext uri="{BB962C8B-B14F-4D97-AF65-F5344CB8AC3E}">
        <p14:creationId xmlns:p14="http://schemas.microsoft.com/office/powerpoint/2010/main" val="58755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lógicos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br>
              <a:rPr lang="pt-BR" sz="2400" dirty="0"/>
            </a:br>
            <a:endParaRPr lang="pt-BR" sz="25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CF99F0-8AFD-456C-E7B2-1ACBBD885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2295525"/>
            <a:ext cx="79533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96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Estruturas de controle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500" dirty="0"/>
              <a:t>As estruturas de controle determinam o curso de ações de um algoritmo ou programa. </a:t>
            </a:r>
          </a:p>
          <a:p>
            <a:pPr>
              <a:defRPr/>
            </a:pPr>
            <a:r>
              <a:rPr lang="pt-BR" sz="2500" dirty="0"/>
              <a:t>A lógica do procedimento flui através das instruções da esquerda para a direita e de cima para baixo. </a:t>
            </a:r>
          </a:p>
          <a:p>
            <a:pPr>
              <a:defRPr/>
            </a:pPr>
            <a:r>
              <a:rPr lang="pt-BR" sz="2500" dirty="0"/>
              <a:t>As instruções de controle, ou seja, os comandos que controlam a tomada de decisões e as iterações podem alterar a ordem de execução das instruções.</a:t>
            </a:r>
          </a:p>
          <a:p>
            <a:pPr>
              <a:defRPr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957294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Exemplo de Pseudocódigo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500" dirty="0"/>
              <a:t>Receba a nota da prova 1 </a:t>
            </a:r>
          </a:p>
          <a:p>
            <a:pPr>
              <a:defRPr/>
            </a:pPr>
            <a:r>
              <a:rPr lang="pt-BR" sz="2500" dirty="0"/>
              <a:t>Receba a nota da prova 2 </a:t>
            </a:r>
          </a:p>
          <a:p>
            <a:pPr>
              <a:defRPr/>
            </a:pPr>
            <a:r>
              <a:rPr lang="pt-BR" sz="2500" dirty="0"/>
              <a:t>Receba a nota da prova 3 </a:t>
            </a:r>
          </a:p>
          <a:p>
            <a:pPr>
              <a:defRPr/>
            </a:pPr>
            <a:r>
              <a:rPr lang="pt-BR" sz="2500" dirty="0"/>
              <a:t>Receba a nota da prova 4 </a:t>
            </a:r>
          </a:p>
          <a:p>
            <a:pPr>
              <a:defRPr/>
            </a:pPr>
            <a:r>
              <a:rPr lang="pt-BR" sz="2500" dirty="0"/>
              <a:t>Some todas as notas e divida o resultado por 4 </a:t>
            </a:r>
          </a:p>
          <a:p>
            <a:pPr>
              <a:defRPr/>
            </a:pPr>
            <a:r>
              <a:rPr lang="pt-BR" sz="2500" dirty="0"/>
              <a:t>Mostre o resultado da divisão</a:t>
            </a:r>
          </a:p>
        </p:txBody>
      </p:sp>
    </p:spTree>
    <p:extLst>
      <p:ext uri="{BB962C8B-B14F-4D97-AF65-F5344CB8AC3E}">
        <p14:creationId xmlns:p14="http://schemas.microsoft.com/office/powerpoint/2010/main" val="2795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Exemplo de Pseudocódigo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800" kern="0" dirty="0">
                <a:solidFill>
                  <a:srgbClr val="000000"/>
                </a:solidFill>
              </a:rPr>
              <a:t>Algoritmo da média de duas notas em pseudocódigo</a:t>
            </a:r>
          </a:p>
          <a:p>
            <a:pPr>
              <a:defRPr/>
            </a:pPr>
            <a:endParaRPr lang="pt-BR" sz="25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2590800" y="2419052"/>
            <a:ext cx="5270500" cy="41783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pt-BR" altLang="pt-BR" sz="2000" b="1" dirty="0"/>
              <a:t>Algoritmo Media;</a:t>
            </a:r>
          </a:p>
          <a:p>
            <a:pPr>
              <a:buFontTx/>
              <a:buNone/>
            </a:pPr>
            <a:r>
              <a:rPr lang="pt-BR" altLang="pt-BR" sz="2000" b="1" dirty="0"/>
              <a:t>      Var N1, N2, MEDIA: real;</a:t>
            </a:r>
          </a:p>
          <a:p>
            <a:pPr>
              <a:buFontTx/>
              <a:buNone/>
            </a:pPr>
            <a:r>
              <a:rPr lang="pt-BR" altLang="pt-BR" sz="2000" b="1" dirty="0"/>
              <a:t>Início</a:t>
            </a:r>
          </a:p>
          <a:p>
            <a:pPr>
              <a:buFontTx/>
              <a:buNone/>
            </a:pPr>
            <a:r>
              <a:rPr lang="pt-BR" altLang="pt-BR" sz="2000" b="1" dirty="0"/>
              <a:t>         Leia (N1, N2);</a:t>
            </a:r>
          </a:p>
          <a:p>
            <a:pPr>
              <a:buFontTx/>
              <a:buNone/>
            </a:pPr>
            <a:r>
              <a:rPr lang="pt-BR" altLang="pt-BR" sz="2000" b="1" dirty="0"/>
              <a:t>        MEDIA ← (N1 + N2) / 2;</a:t>
            </a:r>
          </a:p>
          <a:p>
            <a:pPr>
              <a:buFontTx/>
              <a:buNone/>
            </a:pPr>
            <a:r>
              <a:rPr lang="pt-BR" altLang="pt-BR" sz="2000" b="1" dirty="0"/>
              <a:t>        Se MEDIA &gt;= 7 então</a:t>
            </a:r>
          </a:p>
          <a:p>
            <a:pPr>
              <a:buFontTx/>
              <a:buNone/>
            </a:pPr>
            <a:r>
              <a:rPr lang="pt-BR" altLang="pt-BR" sz="2000" b="1" dirty="0"/>
              <a:t>               Escreva “Aprovado”;</a:t>
            </a:r>
          </a:p>
          <a:p>
            <a:pPr>
              <a:buFontTx/>
              <a:buNone/>
            </a:pPr>
            <a:r>
              <a:rPr lang="pt-BR" altLang="pt-BR" sz="2000" b="1" dirty="0"/>
              <a:t>        Senão  </a:t>
            </a:r>
          </a:p>
          <a:p>
            <a:pPr>
              <a:buFontTx/>
              <a:buNone/>
            </a:pPr>
            <a:r>
              <a:rPr lang="pt-BR" altLang="pt-BR" sz="2000" b="1" dirty="0"/>
              <a:t>              Escreva “Reprovado”;</a:t>
            </a:r>
          </a:p>
          <a:p>
            <a:pPr>
              <a:buFontTx/>
              <a:buNone/>
            </a:pPr>
            <a:r>
              <a:rPr lang="pt-BR" altLang="pt-BR" sz="2000" b="1" dirty="0"/>
              <a:t>        </a:t>
            </a:r>
            <a:r>
              <a:rPr lang="pt-BR" altLang="pt-BR" sz="2000" b="1" dirty="0" err="1"/>
              <a:t>Fim_se</a:t>
            </a:r>
            <a:endParaRPr lang="pt-BR" altLang="pt-BR" sz="2000" b="1" dirty="0"/>
          </a:p>
          <a:p>
            <a:pPr>
              <a:buFontTx/>
              <a:buNone/>
            </a:pPr>
            <a:r>
              <a:rPr lang="pt-BR" altLang="pt-BR" sz="2000" b="1" dirty="0"/>
              <a:t>Fim</a:t>
            </a: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648974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870205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Preciso usar uma estrutura de decisão?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46305" y="1006474"/>
            <a:ext cx="8229600" cy="5662885"/>
          </a:xfrm>
        </p:spPr>
        <p:txBody>
          <a:bodyPr>
            <a:noAutofit/>
          </a:bodyPr>
          <a:lstStyle/>
          <a:p>
            <a:r>
              <a:rPr lang="pt-BR" sz="2500" dirty="0"/>
              <a:t>1) Avaliar qual curso prestarei o vestibular dentro de uma lista de opções</a:t>
            </a:r>
          </a:p>
          <a:p>
            <a:r>
              <a:rPr lang="pt-BR" sz="2500" dirty="0"/>
              <a:t>2) Calculo da média obtida durante o semestre letivo</a:t>
            </a:r>
          </a:p>
          <a:p>
            <a:r>
              <a:rPr lang="pt-BR" sz="2500" dirty="0"/>
              <a:t>3) Apresentação de todos os números pares que são divididos por 5 entre 1 e 100.</a:t>
            </a:r>
          </a:p>
          <a:p>
            <a:r>
              <a:rPr lang="pt-BR" sz="2500" dirty="0"/>
              <a:t>4) Receber dois valores e apresentar em console</a:t>
            </a:r>
          </a:p>
          <a:p>
            <a:r>
              <a:rPr lang="pt-BR" sz="2500" dirty="0"/>
              <a:t>5) Receber o nome em tela e exibir o nome informado</a:t>
            </a:r>
          </a:p>
          <a:p>
            <a:r>
              <a:rPr lang="pt-BR" sz="2500" dirty="0"/>
              <a:t>6) Realizar o calculo do fatorial de um determinado número</a:t>
            </a:r>
          </a:p>
          <a:p>
            <a:r>
              <a:rPr lang="pt-BR" sz="2500" dirty="0"/>
              <a:t>7) Avaliar dentro de uma lista de opções qual evento irei no final de semana</a:t>
            </a:r>
          </a:p>
          <a:p>
            <a:r>
              <a:rPr lang="pt-BR" sz="2500" dirty="0"/>
              <a:t>8) Realizar calculo de horas extras</a:t>
            </a:r>
          </a:p>
        </p:txBody>
      </p:sp>
    </p:spTree>
    <p:extLst>
      <p:ext uri="{BB962C8B-B14F-4D97-AF65-F5344CB8AC3E}">
        <p14:creationId xmlns:p14="http://schemas.microsoft.com/office/powerpoint/2010/main" val="53425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Estrutura de decisão 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5"/>
            <a:ext cx="8229600" cy="4845050"/>
          </a:xfrm>
        </p:spPr>
        <p:txBody>
          <a:bodyPr>
            <a:noAutofit/>
          </a:bodyPr>
          <a:lstStyle/>
          <a:p>
            <a:r>
              <a:rPr lang="pt-BR" sz="2400" dirty="0"/>
              <a:t>As instruções condicionais avaliam se uma condição é verdadeira ou falsa, e em seguida especificam uma ou mais instruções a serem executadas, dependendo do resultado dessa avaliação.</a:t>
            </a:r>
            <a:br>
              <a:rPr lang="pt-BR" sz="2400" dirty="0"/>
            </a:br>
            <a:r>
              <a:rPr lang="pt-BR" sz="2400" dirty="0"/>
              <a:t>Comandos de seleção:</a:t>
            </a:r>
          </a:p>
          <a:p>
            <a:r>
              <a:rPr lang="pt-BR" sz="2400" b="1" dirty="0" err="1"/>
              <a:t>if</a:t>
            </a:r>
            <a:r>
              <a:rPr lang="pt-BR" sz="2400" b="1" dirty="0"/>
              <a:t>...condição.. { </a:t>
            </a:r>
          </a:p>
          <a:p>
            <a:r>
              <a:rPr lang="pt-BR" sz="2400" b="1" dirty="0"/>
              <a:t>}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33279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Estrutura de decisão simples 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85874"/>
            <a:ext cx="8229600" cy="516746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pt-BR" sz="2200" dirty="0"/>
              <a:t>(</a:t>
            </a:r>
            <a:r>
              <a:rPr lang="pt-BR" sz="2200" dirty="0" err="1"/>
              <a:t>If</a:t>
            </a:r>
            <a:r>
              <a:rPr lang="pt-BR" sz="2200" dirty="0"/>
              <a:t> ) — testa uma condição única e executa uma instrução ou um bloco de instruções.</a:t>
            </a:r>
          </a:p>
          <a:p>
            <a:pPr marL="0" indent="0">
              <a:buNone/>
              <a:defRPr/>
            </a:pPr>
            <a:r>
              <a:rPr lang="pt-BR" sz="2200" b="1" dirty="0"/>
              <a:t>Sintaxe</a:t>
            </a:r>
            <a:r>
              <a:rPr lang="pt-BR" sz="2200" dirty="0"/>
              <a:t>:  </a:t>
            </a:r>
            <a:r>
              <a:rPr lang="pt-BR" sz="2200" b="1" dirty="0" err="1"/>
              <a:t>If</a:t>
            </a:r>
            <a:r>
              <a:rPr lang="pt-BR" sz="2200" b="1" dirty="0"/>
              <a:t> condição { Instruções }</a:t>
            </a:r>
          </a:p>
          <a:p>
            <a:pPr marL="0" indent="0">
              <a:buNone/>
              <a:defRPr/>
            </a:pPr>
            <a:r>
              <a:rPr lang="pt-BR" sz="2200" b="1" dirty="0" err="1"/>
              <a:t>Public</a:t>
            </a:r>
            <a:r>
              <a:rPr lang="pt-BR" sz="2200" b="1" dirty="0"/>
              <a:t> </a:t>
            </a:r>
            <a:r>
              <a:rPr lang="pt-BR" sz="2200" b="1" dirty="0" err="1"/>
              <a:t>void</a:t>
            </a:r>
            <a:r>
              <a:rPr lang="pt-BR" sz="2200" b="1" dirty="0"/>
              <a:t> Idade (Anos) {</a:t>
            </a:r>
          </a:p>
          <a:p>
            <a:pPr marL="0" indent="0">
              <a:buNone/>
              <a:defRPr/>
            </a:pPr>
            <a:r>
              <a:rPr lang="pt-BR" sz="2200" b="1" dirty="0" err="1"/>
              <a:t>if</a:t>
            </a:r>
            <a:r>
              <a:rPr lang="pt-BR" sz="2200" b="1" dirty="0"/>
              <a:t> (Anos &gt; 17){ </a:t>
            </a:r>
          </a:p>
          <a:p>
            <a:pPr marL="0" indent="0">
              <a:buNone/>
              <a:defRPr/>
            </a:pPr>
            <a:r>
              <a:rPr lang="pt-BR" sz="2200" b="1" dirty="0" err="1"/>
              <a:t>System.out.println</a:t>
            </a:r>
            <a:r>
              <a:rPr lang="pt-BR" sz="2200" b="1" dirty="0"/>
              <a:t> ("Maior de Idade") </a:t>
            </a:r>
          </a:p>
          <a:p>
            <a:pPr marL="0" indent="0">
              <a:buNone/>
              <a:defRPr/>
            </a:pPr>
            <a:r>
              <a:rPr lang="pt-BR" sz="2200" b="1" dirty="0"/>
              <a:t>}</a:t>
            </a:r>
          </a:p>
          <a:p>
            <a:pPr marL="0" indent="0">
              <a:buNone/>
              <a:defRPr/>
            </a:pPr>
            <a:r>
              <a:rPr lang="pt-BR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1134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Estrutura de decisão composta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16746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pt-BR" sz="2200" b="1" dirty="0"/>
              <a:t>(</a:t>
            </a:r>
            <a:r>
              <a:rPr lang="pt-BR" sz="2200" b="1" dirty="0" err="1"/>
              <a:t>If</a:t>
            </a:r>
            <a:r>
              <a:rPr lang="pt-BR" sz="2200" b="1" dirty="0"/>
              <a:t> { condição } … Else { negativa da condição } ) </a:t>
            </a:r>
            <a:r>
              <a:rPr lang="pt-BR" sz="2200" dirty="0"/>
              <a:t>— testa mais de uma condição e executa um dos vários blocos de instruções.</a:t>
            </a:r>
          </a:p>
          <a:p>
            <a:pPr marL="0" indent="0">
              <a:buNone/>
              <a:defRPr/>
            </a:pPr>
            <a:r>
              <a:rPr lang="pt-BR" sz="2200" b="1" dirty="0" err="1"/>
              <a:t>Public</a:t>
            </a:r>
            <a:r>
              <a:rPr lang="pt-BR" sz="2200" b="1" dirty="0"/>
              <a:t> </a:t>
            </a:r>
            <a:r>
              <a:rPr lang="pt-BR" sz="2200" b="1" dirty="0" err="1"/>
              <a:t>void</a:t>
            </a:r>
            <a:r>
              <a:rPr lang="pt-BR" sz="2200" b="1" dirty="0"/>
              <a:t> Idade (Anos) {</a:t>
            </a:r>
          </a:p>
          <a:p>
            <a:pPr marL="0" indent="0">
              <a:buNone/>
              <a:defRPr/>
            </a:pPr>
            <a:r>
              <a:rPr lang="pt-BR" sz="2200" b="1" dirty="0" err="1"/>
              <a:t>if</a:t>
            </a:r>
            <a:r>
              <a:rPr lang="pt-BR" sz="2200" b="1" dirty="0"/>
              <a:t> (Anos &gt; 17){</a:t>
            </a:r>
          </a:p>
          <a:p>
            <a:pPr marL="0" indent="0">
              <a:buNone/>
              <a:defRPr/>
            </a:pPr>
            <a:r>
              <a:rPr lang="pt-BR" sz="2200" b="1" dirty="0" err="1"/>
              <a:t>System.out.println</a:t>
            </a:r>
            <a:r>
              <a:rPr lang="pt-BR" sz="2200" b="1" dirty="0"/>
              <a:t> ("Maior de Idade") </a:t>
            </a:r>
          </a:p>
          <a:p>
            <a:pPr marL="0" indent="0">
              <a:buNone/>
              <a:defRPr/>
            </a:pPr>
            <a:r>
              <a:rPr lang="pt-BR" sz="2200" b="1" dirty="0"/>
              <a:t>}</a:t>
            </a:r>
          </a:p>
          <a:p>
            <a:pPr marL="0" indent="0">
              <a:buNone/>
              <a:defRPr/>
            </a:pPr>
            <a:r>
              <a:rPr lang="pt-BR" sz="2200" b="1" dirty="0" err="1"/>
              <a:t>else</a:t>
            </a:r>
            <a:r>
              <a:rPr lang="pt-BR" sz="2200" b="1" dirty="0"/>
              <a:t>{ </a:t>
            </a:r>
          </a:p>
          <a:p>
            <a:pPr marL="0" indent="0">
              <a:buNone/>
              <a:defRPr/>
            </a:pPr>
            <a:r>
              <a:rPr lang="pt-BR" sz="2200" b="1" dirty="0" err="1"/>
              <a:t>System.out.println</a:t>
            </a:r>
            <a:r>
              <a:rPr lang="pt-BR" sz="2200" b="1" dirty="0"/>
              <a:t> ("Menor de Idade") }</a:t>
            </a:r>
          </a:p>
          <a:p>
            <a:pPr marL="0" indent="0">
              <a:buNone/>
              <a:defRPr/>
            </a:pPr>
            <a:r>
              <a:rPr lang="pt-BR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17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143000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Estrutura de decisão encadeada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12175"/>
            <a:ext cx="8229600" cy="5167461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pt-BR" sz="2200" b="1" dirty="0"/>
              <a:t>(</a:t>
            </a:r>
            <a:r>
              <a:rPr lang="pt-BR" sz="2200" b="1" dirty="0" err="1"/>
              <a:t>If</a:t>
            </a:r>
            <a:r>
              <a:rPr lang="pt-BR" sz="2200" b="1" dirty="0"/>
              <a:t> { condição } … Else </a:t>
            </a:r>
            <a:r>
              <a:rPr lang="pt-BR" sz="2200" b="1" dirty="0" err="1"/>
              <a:t>If</a:t>
            </a:r>
            <a:r>
              <a:rPr lang="pt-BR" sz="2200" b="1" dirty="0"/>
              <a:t> { condição } Else { negativa de todas as anteriores } ) </a:t>
            </a:r>
            <a:r>
              <a:rPr lang="pt-BR" sz="2200" dirty="0"/>
              <a:t>— executa o teste de duas ou mais estruturas de decisões.</a:t>
            </a:r>
          </a:p>
          <a:p>
            <a:pPr marL="0" indent="0">
              <a:buNone/>
              <a:defRPr/>
            </a:pPr>
            <a:r>
              <a:rPr lang="pt-BR" sz="2200" b="1" dirty="0" err="1"/>
              <a:t>Public</a:t>
            </a:r>
            <a:r>
              <a:rPr lang="pt-BR" sz="2200" b="1" dirty="0"/>
              <a:t> </a:t>
            </a:r>
            <a:r>
              <a:rPr lang="pt-BR" sz="2200" b="1" dirty="0" err="1"/>
              <a:t>void</a:t>
            </a:r>
            <a:r>
              <a:rPr lang="pt-BR" sz="2200" b="1" dirty="0"/>
              <a:t> Idade (</a:t>
            </a:r>
            <a:r>
              <a:rPr lang="pt-BR" sz="2200" b="1" dirty="0" err="1"/>
              <a:t>int</a:t>
            </a:r>
            <a:r>
              <a:rPr lang="pt-BR" sz="2200" b="1" dirty="0"/>
              <a:t> Anos) {</a:t>
            </a:r>
          </a:p>
          <a:p>
            <a:pPr marL="0" indent="0">
              <a:buNone/>
              <a:defRPr/>
            </a:pPr>
            <a:r>
              <a:rPr lang="pt-BR" sz="2200" b="1" dirty="0"/>
              <a:t> </a:t>
            </a:r>
            <a:r>
              <a:rPr lang="pt-BR" sz="2200" b="1" dirty="0" err="1"/>
              <a:t>if</a:t>
            </a:r>
            <a:r>
              <a:rPr lang="pt-BR" sz="2200" b="1" dirty="0"/>
              <a:t> (Anos &gt; 17 &amp;&amp; Anos &lt;60){ </a:t>
            </a:r>
          </a:p>
          <a:p>
            <a:pPr marL="0" indent="0">
              <a:buNone/>
              <a:defRPr/>
            </a:pPr>
            <a:r>
              <a:rPr lang="pt-BR" sz="2200" b="1" dirty="0" err="1"/>
              <a:t>System.out.println</a:t>
            </a:r>
            <a:r>
              <a:rPr lang="pt-BR" sz="2200" b="1" dirty="0"/>
              <a:t> ("Maior de Idade e não é idoso")</a:t>
            </a:r>
          </a:p>
          <a:p>
            <a:pPr marL="0" indent="0">
              <a:buNone/>
              <a:defRPr/>
            </a:pPr>
            <a:r>
              <a:rPr lang="pt-BR" sz="2200" b="1" dirty="0"/>
              <a:t>}</a:t>
            </a:r>
            <a:r>
              <a:rPr lang="pt-BR" sz="2200" b="1" dirty="0" err="1"/>
              <a:t>else</a:t>
            </a:r>
            <a:endParaRPr lang="pt-BR" sz="2200" b="1" dirty="0"/>
          </a:p>
          <a:p>
            <a:pPr marL="0" indent="0">
              <a:buNone/>
              <a:defRPr/>
            </a:pPr>
            <a:r>
              <a:rPr lang="pt-BR" sz="2200" b="1" dirty="0" err="1"/>
              <a:t>if</a:t>
            </a:r>
            <a:r>
              <a:rPr lang="pt-BR" sz="2200" b="1" dirty="0"/>
              <a:t> (Anos&gt;60){</a:t>
            </a:r>
          </a:p>
          <a:p>
            <a:pPr marL="0" indent="0">
              <a:buNone/>
              <a:defRPr/>
            </a:pPr>
            <a:r>
              <a:rPr lang="pt-BR" sz="2200" b="1" dirty="0" err="1"/>
              <a:t>System.out.println</a:t>
            </a:r>
            <a:r>
              <a:rPr lang="pt-BR" sz="2200" b="1" dirty="0"/>
              <a:t> ("Idoso")</a:t>
            </a:r>
          </a:p>
          <a:p>
            <a:pPr marL="0" indent="0">
              <a:buNone/>
              <a:defRPr/>
            </a:pPr>
            <a:r>
              <a:rPr lang="pt-BR" sz="2200" b="1" dirty="0"/>
              <a:t>}</a:t>
            </a:r>
          </a:p>
          <a:p>
            <a:pPr marL="0" indent="0">
              <a:buNone/>
              <a:defRPr/>
            </a:pPr>
            <a:r>
              <a:rPr lang="pt-BR" sz="2200" b="1" dirty="0" err="1"/>
              <a:t>else</a:t>
            </a:r>
            <a:r>
              <a:rPr lang="pt-BR" sz="2200" b="1" dirty="0"/>
              <a:t>{</a:t>
            </a:r>
          </a:p>
          <a:p>
            <a:pPr marL="0" indent="0">
              <a:buNone/>
              <a:defRPr/>
            </a:pPr>
            <a:r>
              <a:rPr lang="pt-BR" sz="2200" b="1" dirty="0" err="1"/>
              <a:t>System.out.println</a:t>
            </a:r>
            <a:r>
              <a:rPr lang="pt-BR" sz="2200" b="1" dirty="0"/>
              <a:t> ("Menor de idade")</a:t>
            </a:r>
          </a:p>
          <a:p>
            <a:pPr marL="0" indent="0">
              <a:buNone/>
              <a:defRPr/>
            </a:pPr>
            <a:r>
              <a:rPr lang="pt-BR" sz="2200" b="1" dirty="0"/>
              <a:t>}   </a:t>
            </a:r>
          </a:p>
          <a:p>
            <a:pPr marL="0" indent="0">
              <a:buNone/>
              <a:defRPr/>
            </a:pPr>
            <a:r>
              <a:rPr lang="pt-BR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8636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251520" y="-33493"/>
            <a:ext cx="8445624" cy="942213"/>
          </a:xfrm>
        </p:spPr>
        <p:txBody>
          <a:bodyPr>
            <a:normAutofit/>
          </a:bodyPr>
          <a:lstStyle/>
          <a:p>
            <a:r>
              <a:rPr lang="pt-BR" altLang="pt-BR" sz="3100" dirty="0"/>
              <a:t>Estruturas de controle – seleção de múltipla escolha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r>
              <a:rPr lang="pt-BR" sz="2400" dirty="0"/>
              <a:t>(</a:t>
            </a:r>
            <a:r>
              <a:rPr lang="pt-BR" sz="2400" b="1" dirty="0"/>
              <a:t>switch</a:t>
            </a:r>
            <a:r>
              <a:rPr lang="pt-BR" sz="2400" dirty="0"/>
              <a:t>) — testa uma condição única e executa um dos vários blocos de instruções:</a:t>
            </a:r>
          </a:p>
          <a:p>
            <a:r>
              <a:rPr lang="en-US" sz="2400" dirty="0"/>
              <a:t>switch(expression) {</a:t>
            </a:r>
          </a:p>
          <a:p>
            <a:r>
              <a:rPr lang="en-US" sz="2400" dirty="0"/>
              <a:t>  case x:</a:t>
            </a:r>
          </a:p>
          <a:p>
            <a:r>
              <a:rPr lang="en-US" sz="2400" dirty="0"/>
              <a:t>    // code block</a:t>
            </a:r>
          </a:p>
          <a:p>
            <a:r>
              <a:rPr lang="en-US" sz="2400" dirty="0"/>
              <a:t>    break;</a:t>
            </a:r>
          </a:p>
          <a:p>
            <a:r>
              <a:rPr lang="en-US" sz="2400" dirty="0"/>
              <a:t>  case y:</a:t>
            </a:r>
          </a:p>
          <a:p>
            <a:r>
              <a:rPr lang="en-US" sz="2400" dirty="0"/>
              <a:t>    // code block</a:t>
            </a:r>
          </a:p>
          <a:p>
            <a:r>
              <a:rPr lang="en-US" sz="2400" dirty="0"/>
              <a:t>    break;</a:t>
            </a:r>
          </a:p>
          <a:p>
            <a:r>
              <a:rPr lang="en-US" sz="2400" dirty="0"/>
              <a:t>  default:</a:t>
            </a:r>
          </a:p>
          <a:p>
            <a:r>
              <a:rPr lang="en-US" sz="2400" dirty="0"/>
              <a:t>    // code block</a:t>
            </a:r>
          </a:p>
          <a:p>
            <a:r>
              <a:rPr lang="en-US" sz="2400" dirty="0"/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9916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88828" y="0"/>
            <a:ext cx="8229600" cy="836712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Exemplo de Fluxograma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836712"/>
            <a:ext cx="4896544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490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251520" y="-33493"/>
            <a:ext cx="8712968" cy="1086229"/>
          </a:xfrm>
        </p:spPr>
        <p:txBody>
          <a:bodyPr>
            <a:normAutofit/>
          </a:bodyPr>
          <a:lstStyle/>
          <a:p>
            <a:r>
              <a:rPr lang="pt-BR" altLang="pt-BR" sz="3200" dirty="0"/>
              <a:t>Estruturas de controle – seleção de múltipla escolha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124744"/>
            <a:ext cx="8373616" cy="5616624"/>
          </a:xfrm>
        </p:spPr>
        <p:txBody>
          <a:bodyPr>
            <a:noAutofit/>
          </a:bodyPr>
          <a:lstStyle/>
          <a:p>
            <a:r>
              <a:rPr lang="pt-BR" sz="2400" dirty="0"/>
              <a:t>A instrução </a:t>
            </a:r>
            <a:r>
              <a:rPr lang="pt-BR" sz="2400" b="1" dirty="0"/>
              <a:t>Switch</a:t>
            </a:r>
            <a:r>
              <a:rPr lang="pt-BR" sz="2400" dirty="0"/>
              <a:t> pode avaliar valores separados por vírgula, sequências de valores - de até - e comparar com outros valores.</a:t>
            </a:r>
          </a:p>
          <a:p>
            <a:r>
              <a:rPr lang="pt-BR" sz="2400" dirty="0"/>
              <a:t>A estrutura também pode ser combinada com outras estruturas de decisões, repetições ou chamadas de funções.</a:t>
            </a:r>
            <a:br>
              <a:rPr lang="pt-BR" sz="2400" dirty="0"/>
            </a:b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793889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3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982439"/>
          </a:xfrm>
        </p:spPr>
        <p:txBody>
          <a:bodyPr/>
          <a:lstStyle/>
          <a:p>
            <a:pPr eaLnBrk="1" hangingPunct="1"/>
            <a:r>
              <a:rPr lang="pt-BR" sz="4000" dirty="0"/>
              <a:t>Contatos</a:t>
            </a:r>
          </a:p>
        </p:txBody>
      </p:sp>
      <p:sp>
        <p:nvSpPr>
          <p:cNvPr id="10243" name="Espaço Reservado para Conteúdo 4"/>
          <p:cNvSpPr>
            <a:spLocks noGrp="1"/>
          </p:cNvSpPr>
          <p:nvPr>
            <p:ph idx="1"/>
          </p:nvPr>
        </p:nvSpPr>
        <p:spPr>
          <a:xfrm>
            <a:off x="571500" y="1285860"/>
            <a:ext cx="8229600" cy="4597415"/>
          </a:xfrm>
        </p:spPr>
        <p:txBody>
          <a:bodyPr/>
          <a:lstStyle/>
          <a:p>
            <a:r>
              <a:rPr lang="pt-BR" dirty="0" err="1">
                <a:latin typeface="+mj-lt"/>
              </a:rPr>
              <a:t>Email</a:t>
            </a:r>
            <a:r>
              <a:rPr lang="pt-BR" dirty="0">
                <a:latin typeface="+mj-lt"/>
              </a:rPr>
              <a:t>: </a:t>
            </a:r>
            <a:r>
              <a:rPr lang="pt-BR" b="1" dirty="0"/>
              <a:t> </a:t>
            </a:r>
            <a:r>
              <a:rPr lang="pt-BR" dirty="0">
                <a:hlinkClick r:id="rId2"/>
              </a:rPr>
              <a:t>fabio.silva391@fatec.sp.gov.br</a:t>
            </a:r>
            <a:endParaRPr lang="pt-BR" dirty="0"/>
          </a:p>
          <a:p>
            <a:r>
              <a:rPr lang="pt-BR" dirty="0" err="1">
                <a:latin typeface="+mj-lt"/>
              </a:rPr>
              <a:t>Linkedin</a:t>
            </a:r>
            <a:r>
              <a:rPr lang="pt-BR" dirty="0">
                <a:latin typeface="+mj-lt"/>
              </a:rPr>
              <a:t>: </a:t>
            </a:r>
            <a:r>
              <a:rPr lang="pt-BR" dirty="0">
                <a:hlinkClick r:id="rId3"/>
              </a:rPr>
              <a:t>https://br.linkedin.com/in/b41a5269</a:t>
            </a:r>
            <a:endParaRPr lang="pt-BR" dirty="0"/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endParaRPr lang="pt-BR" sz="3000" dirty="0"/>
          </a:p>
          <a:p>
            <a:endParaRPr lang="pt-BR" sz="3000" dirty="0"/>
          </a:p>
          <a:p>
            <a:pPr lvl="1">
              <a:buFont typeface="Arial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282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88828" y="0"/>
            <a:ext cx="8229600" cy="836712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Exemplo de Fluxograma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836711"/>
            <a:ext cx="3240360" cy="5877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60710"/>
            <a:ext cx="4181475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55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Tipos Básicos de Dados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r>
              <a:rPr lang="pt-BR" altLang="pt-BR" dirty="0"/>
              <a:t>Dados Numéricos Inteiros</a:t>
            </a:r>
          </a:p>
          <a:p>
            <a:pPr lvl="1"/>
            <a:r>
              <a:rPr lang="pt-BR" altLang="pt-BR" dirty="0"/>
              <a:t>São os números positivos e negativos sem casas decimais</a:t>
            </a:r>
          </a:p>
          <a:p>
            <a:r>
              <a:rPr lang="pt-BR" altLang="pt-BR" dirty="0"/>
              <a:t>Dados Numéricos Reais</a:t>
            </a:r>
          </a:p>
          <a:p>
            <a:pPr lvl="1"/>
            <a:r>
              <a:rPr lang="pt-BR" altLang="pt-BR" dirty="0"/>
              <a:t>São os números positivos e negativos que possuem casas decimais</a:t>
            </a:r>
          </a:p>
          <a:p>
            <a:r>
              <a:rPr lang="pt-BR" altLang="pt-BR" dirty="0"/>
              <a:t>Dados Literais (caracteres)</a:t>
            </a:r>
          </a:p>
          <a:p>
            <a:pPr lvl="1"/>
            <a:r>
              <a:rPr lang="pt-BR" altLang="pt-BR" dirty="0"/>
              <a:t>São sequências de caracteres</a:t>
            </a:r>
          </a:p>
          <a:p>
            <a:r>
              <a:rPr lang="pt-BR" altLang="pt-BR" dirty="0"/>
              <a:t>Dados Lógicos ou Booleanos</a:t>
            </a:r>
          </a:p>
          <a:p>
            <a:pPr lvl="1"/>
            <a:r>
              <a:rPr lang="pt-BR" altLang="pt-BR" dirty="0"/>
              <a:t>Podem ser verdadeiros ou Falsos, apenas</a:t>
            </a:r>
          </a:p>
          <a:p>
            <a:pPr>
              <a:defRPr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29826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Variáveis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400" dirty="0"/>
              <a:t>Elas contêm dados temporários</a:t>
            </a:r>
          </a:p>
          <a:p>
            <a:pPr>
              <a:defRPr/>
            </a:pPr>
            <a:r>
              <a:rPr lang="pt-BR" sz="2400" dirty="0"/>
              <a:t>Podemos pensar nas variáveis como “células do Excel” armazenadas na memória RAM.</a:t>
            </a:r>
          </a:p>
          <a:p>
            <a:pPr>
              <a:defRPr/>
            </a:pPr>
            <a:r>
              <a:rPr lang="pt-BR" sz="2400" dirty="0"/>
              <a:t>Embora não seja obrigatório, é uma boa prática de programação definir o tipo de informação que as variáveis armazenarão. </a:t>
            </a:r>
          </a:p>
          <a:p>
            <a:pPr>
              <a:defRPr/>
            </a:pPr>
            <a:r>
              <a:rPr lang="pt-BR" sz="2400" dirty="0"/>
              <a:t>Isto é chamado “declarar uma variável” </a:t>
            </a:r>
          </a:p>
          <a:p>
            <a:pPr>
              <a:defRPr/>
            </a:pPr>
            <a:r>
              <a:rPr lang="pt-BR" sz="2400" dirty="0"/>
              <a:t>O tipo de informação que podemos armazenar numa variável depende do tipo de dados escolhido para aquela variável</a:t>
            </a: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169458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Declaração de variáveis em Java</a:t>
            </a:r>
          </a:p>
        </p:txBody>
      </p:sp>
      <p:sp>
        <p:nvSpPr>
          <p:cNvPr id="4099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61662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pt-BR" sz="2400" dirty="0"/>
              <a:t>As variáveis idealmente devem ser declaradas antes de serem usadas, geralmente no início do programa.</a:t>
            </a:r>
          </a:p>
          <a:p>
            <a:pPr>
              <a:defRPr/>
            </a:pPr>
            <a:r>
              <a:rPr lang="pt-BR" sz="2400" dirty="0"/>
              <a:t>Os exemplos abaixo mostram os tipos de dados usados mais comuns</a:t>
            </a:r>
          </a:p>
          <a:p>
            <a:pPr>
              <a:defRPr/>
            </a:pPr>
            <a:r>
              <a:rPr lang="pt-BR" sz="2400" dirty="0"/>
              <a:t>Exemplos: </a:t>
            </a:r>
          </a:p>
          <a:p>
            <a:pPr>
              <a:defRPr/>
            </a:pPr>
            <a:r>
              <a:rPr lang="pt-BR" sz="2500" dirty="0" err="1"/>
              <a:t>int</a:t>
            </a:r>
            <a:r>
              <a:rPr lang="pt-BR" sz="2500" dirty="0"/>
              <a:t> </a:t>
            </a:r>
            <a:r>
              <a:rPr lang="pt-BR" sz="2500" dirty="0" err="1"/>
              <a:t>valorReajuste</a:t>
            </a:r>
            <a:r>
              <a:rPr lang="pt-BR" sz="2500" dirty="0"/>
              <a:t> = 2</a:t>
            </a:r>
          </a:p>
          <a:p>
            <a:pPr>
              <a:defRPr/>
            </a:pPr>
            <a:r>
              <a:rPr lang="pt-BR" sz="2500" dirty="0" err="1"/>
              <a:t>int</a:t>
            </a:r>
            <a:r>
              <a:rPr lang="pt-BR" sz="2500" dirty="0"/>
              <a:t> </a:t>
            </a:r>
            <a:r>
              <a:rPr lang="pt-BR" sz="2500" dirty="0" err="1"/>
              <a:t>valorReajuste</a:t>
            </a:r>
            <a:r>
              <a:rPr lang="pt-BR" sz="2500" dirty="0"/>
              <a:t> = 2.0</a:t>
            </a:r>
          </a:p>
          <a:p>
            <a:pPr>
              <a:defRPr/>
            </a:pPr>
            <a:r>
              <a:rPr lang="pt-BR" sz="2500" dirty="0" err="1"/>
              <a:t>String</a:t>
            </a:r>
            <a:r>
              <a:rPr lang="pt-BR" sz="2500" dirty="0"/>
              <a:t> nome = “Fabio”</a:t>
            </a:r>
          </a:p>
          <a:p>
            <a:pPr>
              <a:defRPr/>
            </a:pPr>
            <a:r>
              <a:rPr lang="pt-BR" sz="2500" dirty="0" err="1"/>
              <a:t>Object</a:t>
            </a:r>
            <a:r>
              <a:rPr lang="pt-BR" sz="2500" dirty="0"/>
              <a:t> </a:t>
            </a:r>
            <a:r>
              <a:rPr lang="pt-BR" sz="2500" dirty="0" err="1"/>
              <a:t>object</a:t>
            </a:r>
            <a:r>
              <a:rPr lang="pt-BR" sz="2500" dirty="0"/>
              <a:t> = </a:t>
            </a:r>
            <a:r>
              <a:rPr lang="pt-BR" sz="2500" dirty="0" err="1"/>
              <a:t>null</a:t>
            </a:r>
            <a:r>
              <a:rPr lang="pt-BR" sz="2500" dirty="0"/>
              <a:t> </a:t>
            </a:r>
          </a:p>
          <a:p>
            <a:pPr>
              <a:defRPr/>
            </a:pPr>
            <a:endParaRPr lang="pt-BR" sz="2500" dirty="0"/>
          </a:p>
        </p:txBody>
      </p:sp>
    </p:spTree>
    <p:extLst>
      <p:ext uri="{BB962C8B-B14F-4D97-AF65-F5344CB8AC3E}">
        <p14:creationId xmlns:p14="http://schemas.microsoft.com/office/powerpoint/2010/main" val="4237357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aritméticos em Java</a:t>
            </a:r>
          </a:p>
        </p:txBody>
      </p:sp>
      <p:graphicFrame>
        <p:nvGraphicFramePr>
          <p:cNvPr id="6" name="Tabela 3">
            <a:extLst>
              <a:ext uri="{FF2B5EF4-FFF2-40B4-BE49-F238E27FC236}">
                <a16:creationId xmlns:a16="http://schemas.microsoft.com/office/drawing/2014/main" id="{586F15C9-ED7B-8B7B-8C2D-0021CE99C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465911"/>
              </p:ext>
            </p:extLst>
          </p:nvPr>
        </p:nvGraphicFramePr>
        <p:xfrm>
          <a:off x="323528" y="1086878"/>
          <a:ext cx="8229600" cy="5484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1354349303"/>
                    </a:ext>
                  </a:extLst>
                </a:gridCol>
                <a:gridCol w="6717432">
                  <a:extLst>
                    <a:ext uri="{9D8B030D-6E8A-4147-A177-3AD203B41FA5}">
                      <a16:colId xmlns:a16="http://schemas.microsoft.com/office/drawing/2014/main" val="1397894149"/>
                    </a:ext>
                  </a:extLst>
                </a:gridCol>
              </a:tblGrid>
              <a:tr h="359070">
                <a:tc>
                  <a:txBody>
                    <a:bodyPr/>
                    <a:lstStyle/>
                    <a:p>
                      <a:r>
                        <a:rPr lang="pt-BR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762206"/>
                  </a:ext>
                </a:extLst>
              </a:tr>
              <a:tr h="619765">
                <a:tc>
                  <a:txBody>
                    <a:bodyPr/>
                    <a:lstStyle/>
                    <a:p>
                      <a:r>
                        <a:rPr lang="pt-BR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Soma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44859"/>
                  </a:ext>
                </a:extLst>
              </a:tr>
              <a:tr h="619765">
                <a:tc>
                  <a:txBody>
                    <a:bodyPr/>
                    <a:lstStyle/>
                    <a:p>
                      <a:r>
                        <a:rPr lang="pt-BR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Subtração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253689"/>
                  </a:ext>
                </a:extLst>
              </a:tr>
              <a:tr h="619765">
                <a:tc>
                  <a:txBody>
                    <a:bodyPr/>
                    <a:lstStyle/>
                    <a:p>
                      <a:r>
                        <a:rPr lang="pt-BR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effectLst/>
                        </a:rPr>
                        <a:t>Multiplicação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605258"/>
                  </a:ext>
                </a:extLst>
              </a:tr>
              <a:tr h="885379">
                <a:tc>
                  <a:txBody>
                    <a:bodyPr/>
                    <a:lstStyle/>
                    <a:p>
                      <a:r>
                        <a:rPr lang="pt-BR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Divisão (normal)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1593"/>
                  </a:ext>
                </a:extLst>
              </a:tr>
              <a:tr h="1150992">
                <a:tc>
                  <a:txBody>
                    <a:bodyPr/>
                    <a:lstStyle/>
                    <a:p>
                      <a:r>
                        <a:rPr lang="pt-B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Módulo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50876"/>
                  </a:ext>
                </a:extLst>
              </a:tr>
              <a:tr h="619765">
                <a:tc>
                  <a:txBody>
                    <a:bodyPr/>
                    <a:lstStyle/>
                    <a:p>
                      <a:r>
                        <a:rPr lang="pt-BR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271410"/>
                  </a:ext>
                </a:extLst>
              </a:tr>
              <a:tr h="603680">
                <a:tc>
                  <a:txBody>
                    <a:bodyPr/>
                    <a:lstStyle/>
                    <a:p>
                      <a:r>
                        <a:rPr lang="pt-BR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Decremento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63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58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>
          <a:xfrm>
            <a:off x="467544" y="-33493"/>
            <a:ext cx="8229600" cy="1086229"/>
          </a:xfrm>
        </p:spPr>
        <p:txBody>
          <a:bodyPr>
            <a:normAutofit/>
          </a:bodyPr>
          <a:lstStyle/>
          <a:p>
            <a:r>
              <a:rPr lang="pt-BR" altLang="pt-BR" sz="3500" dirty="0"/>
              <a:t>Operadores aritméticos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C0DEE0-07EA-3889-1CB1-76C63865D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2E24A79-5106-DA79-354D-69C6EE7B5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905000"/>
            <a:ext cx="79819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5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875</TotalTime>
  <Words>1169</Words>
  <Application>Microsoft Office PowerPoint</Application>
  <PresentationFormat>Apresentação na tela (4:3)</PresentationFormat>
  <Paragraphs>208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Constantia</vt:lpstr>
      <vt:lpstr>Wingdings 2</vt:lpstr>
      <vt:lpstr>Fluxo</vt:lpstr>
      <vt:lpstr>Estrutura de Dados – 1º semestre de 2023</vt:lpstr>
      <vt:lpstr>O que é um Algoritmo?</vt:lpstr>
      <vt:lpstr>Exemplo de Fluxograma</vt:lpstr>
      <vt:lpstr>Exemplo de Fluxograma</vt:lpstr>
      <vt:lpstr>Tipos Básicos de Dados</vt:lpstr>
      <vt:lpstr>Variáveis</vt:lpstr>
      <vt:lpstr>Declaração de variáveis em Java</vt:lpstr>
      <vt:lpstr>Operadores aritméticos em Java</vt:lpstr>
      <vt:lpstr>Operadores aritméticos em Java</vt:lpstr>
      <vt:lpstr>Operadores relacionais em Java</vt:lpstr>
      <vt:lpstr>Operadores relacionais em Java</vt:lpstr>
      <vt:lpstr>Ordem de prioridade matemática</vt:lpstr>
      <vt:lpstr>Operadores lógicos em Java</vt:lpstr>
      <vt:lpstr>Operadores lógicos</vt:lpstr>
      <vt:lpstr>Operadores lógicos</vt:lpstr>
      <vt:lpstr>Operadores lógicos</vt:lpstr>
      <vt:lpstr>Operadores lógicos</vt:lpstr>
      <vt:lpstr>Operadores lógicos</vt:lpstr>
      <vt:lpstr>Operadores lógicos</vt:lpstr>
      <vt:lpstr>Operadores lógicos</vt:lpstr>
      <vt:lpstr>Estruturas de controle</vt:lpstr>
      <vt:lpstr>Exemplo de Pseudocódigo</vt:lpstr>
      <vt:lpstr>Exemplo de Pseudocódigo</vt:lpstr>
      <vt:lpstr>Preciso usar uma estrutura de decisão?</vt:lpstr>
      <vt:lpstr>Estrutura de decisão </vt:lpstr>
      <vt:lpstr>Estrutura de decisão simples </vt:lpstr>
      <vt:lpstr>Estrutura de decisão composta</vt:lpstr>
      <vt:lpstr>Estrutura de decisão encadeada</vt:lpstr>
      <vt:lpstr>Estruturas de controle – seleção de múltipla escolha</vt:lpstr>
      <vt:lpstr>Estruturas de controle – seleção de múltipla escolha</vt:lpstr>
      <vt:lpstr>Contatos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Microinformática                               1º semestre de 2020</dc:title>
  <dc:creator>Fábio Silva</dc:creator>
  <cp:lastModifiedBy>FABIO PEREIRA DA SILVA</cp:lastModifiedBy>
  <cp:revision>89</cp:revision>
  <dcterms:created xsi:type="dcterms:W3CDTF">2020-02-02T23:28:12Z</dcterms:created>
  <dcterms:modified xsi:type="dcterms:W3CDTF">2023-03-07T23:53:48Z</dcterms:modified>
</cp:coreProperties>
</file>