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59" r:id="rId4"/>
    <p:sldId id="275" r:id="rId5"/>
    <p:sldId id="276" r:id="rId6"/>
    <p:sldId id="299" r:id="rId7"/>
    <p:sldId id="277" r:id="rId8"/>
    <p:sldId id="279" r:id="rId9"/>
    <p:sldId id="280" r:id="rId10"/>
    <p:sldId id="278" r:id="rId11"/>
    <p:sldId id="261" r:id="rId12"/>
    <p:sldId id="271" r:id="rId13"/>
    <p:sldId id="272" r:id="rId14"/>
    <p:sldId id="300" r:id="rId15"/>
    <p:sldId id="286" r:id="rId16"/>
    <p:sldId id="287" r:id="rId17"/>
    <p:sldId id="288" r:id="rId18"/>
    <p:sldId id="289" r:id="rId19"/>
    <p:sldId id="273" r:id="rId20"/>
    <p:sldId id="282" r:id="rId21"/>
    <p:sldId id="283" r:id="rId22"/>
    <p:sldId id="284" r:id="rId23"/>
    <p:sldId id="281" r:id="rId24"/>
    <p:sldId id="274" r:id="rId25"/>
    <p:sldId id="285" r:id="rId26"/>
    <p:sldId id="297" r:id="rId27"/>
    <p:sldId id="302" r:id="rId28"/>
    <p:sldId id="301" r:id="rId29"/>
    <p:sldId id="303" r:id="rId30"/>
    <p:sldId id="304" r:id="rId31"/>
    <p:sldId id="305" r:id="rId32"/>
    <p:sldId id="306" r:id="rId33"/>
    <p:sldId id="270" r:id="rId3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1D3AF-6158-4B5C-BB6C-78A8F77A71B2}" type="datetimeFigureOut">
              <a:rPr lang="pt-BR" smtClean="0"/>
              <a:t>22/03/2023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F1165-627A-42C2-817A-4D97B56E5CFD}" type="slidenum">
              <a:rPr lang="pt-BR" smtClean="0"/>
              <a:t>‹nº›</a:t>
            </a:fld>
            <a:endParaRPr lang="pt-BR"/>
          </a:p>
        </p:txBody>
      </p:sp>
    </p:spTree>
    <p:extLst>
      <p:ext uri="{BB962C8B-B14F-4D97-AF65-F5344CB8AC3E}">
        <p14:creationId xmlns:p14="http://schemas.microsoft.com/office/powerpoint/2010/main" val="183742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tabLst>
                <a:tab pos="723900" algn="l"/>
                <a:tab pos="1447800" algn="l"/>
                <a:tab pos="2171700" algn="l"/>
                <a:tab pos="2895600" algn="l"/>
              </a:tabLst>
              <a:defRPr sz="2400">
                <a:solidFill>
                  <a:schemeClr val="bg1"/>
                </a:solidFill>
                <a:latin typeface="Times New Roman" pitchFamily="18" charset="0"/>
                <a:ea typeface="Arial Unicode MS" pitchFamily="34" charset="-128"/>
                <a:cs typeface="Arial Unicode MS" pitchFamily="34" charset="-128"/>
              </a:defRPr>
            </a:lvl9pPr>
          </a:lstStyle>
          <a:p>
            <a:pPr eaLnBrk="1" hangingPunct="1"/>
            <a:fld id="{E08993FC-F9D0-4957-9627-AD0008279A07}" type="slidenum">
              <a:rPr lang="en-GB" altLang="pt-BR" sz="1200">
                <a:solidFill>
                  <a:srgbClr val="000000"/>
                </a:solidFill>
              </a:rPr>
              <a:pPr eaLnBrk="1" hangingPunct="1"/>
              <a:t>25</a:t>
            </a:fld>
            <a:endParaRPr lang="en-GB" altLang="pt-BR" sz="1200">
              <a:solidFill>
                <a:srgbClr val="000000"/>
              </a:solidFill>
            </a:endParaRPr>
          </a:p>
        </p:txBody>
      </p:sp>
      <p:sp>
        <p:nvSpPr>
          <p:cNvPr id="4608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p>
        </p:txBody>
      </p:sp>
      <p:sp>
        <p:nvSpPr>
          <p:cNvPr id="46084" name="Rectangle 2"/>
          <p:cNvSpPr txBox="1">
            <a:spLocks noGrp="1" noChangeArrowheads="1"/>
          </p:cNvSpPr>
          <p:nvPr>
            <p:ph type="body"/>
          </p:nvPr>
        </p:nvSpPr>
        <p:spPr>
          <a:xfrm>
            <a:off x="914400" y="4343400"/>
            <a:ext cx="50292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título mestre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30" name="Date Placeholder 29"/>
          <p:cNvSpPr>
            <a:spLocks noGrp="1"/>
          </p:cNvSpPr>
          <p:nvPr>
            <p:ph type="dt" sz="half" idx="10"/>
          </p:nvPr>
        </p:nvSpPr>
        <p:spPr/>
        <p:txBody>
          <a:bodyPr/>
          <a:lstStyle/>
          <a:p>
            <a:fld id="{CB5DD8A9-79C7-46EB-B7B6-443ACC6D1634}" type="datetimeFigureOut">
              <a:rPr lang="pt-BR" smtClean="0"/>
              <a:t>22/03/2023</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7F4ED780-0533-432D-B082-C1D20E98FF33}"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a:t>Clique para editar o título mestre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CB5DD8A9-79C7-46EB-B7B6-443ACC6D1634}"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t-BR"/>
              <a:t>Clique para editar o título mestre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CB5DD8A9-79C7-46EB-B7B6-443ACC6D1634}"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a:t>Clique para editar o título mestre</a:t>
            </a:r>
            <a:endParaRPr kumimoji="0" lang="en-US"/>
          </a:p>
        </p:txBody>
      </p:sp>
      <p:sp>
        <p:nvSpPr>
          <p:cNvPr id="3" name="Content Placeholder 2"/>
          <p:cNvSpPr>
            <a:spLocks noGrp="1"/>
          </p:cNvSpPr>
          <p:nvPr>
            <p:ph idx="1"/>
          </p:nvPr>
        </p:nvSpPr>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CB5DD8A9-79C7-46EB-B7B6-443ACC6D1634}"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título mestre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4" name="Date Placeholder 3"/>
          <p:cNvSpPr>
            <a:spLocks noGrp="1"/>
          </p:cNvSpPr>
          <p:nvPr>
            <p:ph type="dt" sz="half" idx="10"/>
          </p:nvPr>
        </p:nvSpPr>
        <p:spPr/>
        <p:txBody>
          <a:bodyPr/>
          <a:lstStyle/>
          <a:p>
            <a:fld id="{CB5DD8A9-79C7-46EB-B7B6-443ACC6D1634}" type="datetimeFigureOut">
              <a:rPr lang="pt-BR" smtClean="0"/>
              <a:t>22/03/2023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4ED780-0533-432D-B082-C1D20E98FF33}"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t-BR"/>
              <a:t>Clique para editar o título mestre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Date Placeholder 4"/>
          <p:cNvSpPr>
            <a:spLocks noGrp="1"/>
          </p:cNvSpPr>
          <p:nvPr>
            <p:ph type="dt" sz="half" idx="10"/>
          </p:nvPr>
        </p:nvSpPr>
        <p:spPr/>
        <p:txBody>
          <a:bodyPr/>
          <a:lstStyle/>
          <a:p>
            <a:fld id="{CB5DD8A9-79C7-46EB-B7B6-443ACC6D1634}"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t-BR"/>
              <a:t>Clique para editar o título mestre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 texto mestre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Date Placeholder 6"/>
          <p:cNvSpPr>
            <a:spLocks noGrp="1"/>
          </p:cNvSpPr>
          <p:nvPr>
            <p:ph type="dt" sz="half" idx="10"/>
          </p:nvPr>
        </p:nvSpPr>
        <p:spPr/>
        <p:txBody>
          <a:bodyPr/>
          <a:lstStyle/>
          <a:p>
            <a:fld id="{CB5DD8A9-79C7-46EB-B7B6-443ACC6D1634}" type="datetimeFigureOut">
              <a:rPr lang="pt-BR" smtClean="0"/>
              <a:t>22/03/2023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a:t>Clique para editar o título mestre</a:t>
            </a:r>
            <a:endParaRPr kumimoji="0" lang="en-US"/>
          </a:p>
        </p:txBody>
      </p:sp>
      <p:sp>
        <p:nvSpPr>
          <p:cNvPr id="3" name="Date Placeholder 2"/>
          <p:cNvSpPr>
            <a:spLocks noGrp="1"/>
          </p:cNvSpPr>
          <p:nvPr>
            <p:ph type="dt" sz="half" idx="10"/>
          </p:nvPr>
        </p:nvSpPr>
        <p:spPr/>
        <p:txBody>
          <a:bodyPr/>
          <a:lstStyle/>
          <a:p>
            <a:fld id="{CB5DD8A9-79C7-46EB-B7B6-443ACC6D1634}" type="datetimeFigureOut">
              <a:rPr lang="pt-BR" smtClean="0"/>
              <a:t>22/03/2023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DD8A9-79C7-46EB-B7B6-443ACC6D1634}" type="datetimeFigureOut">
              <a:rPr lang="pt-BR" smtClean="0"/>
              <a:t>22/03/2023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a:t>Clique para editar o título mestre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a:t>Clique para editar o texto mestre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Date Placeholder 4"/>
          <p:cNvSpPr>
            <a:spLocks noGrp="1"/>
          </p:cNvSpPr>
          <p:nvPr>
            <p:ph type="dt" sz="half" idx="10"/>
          </p:nvPr>
        </p:nvSpPr>
        <p:spPr/>
        <p:txBody>
          <a:bodyPr/>
          <a:lstStyle/>
          <a:p>
            <a:fld id="{CB5DD8A9-79C7-46EB-B7B6-443ACC6D1634}"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4ED780-0533-432D-B082-C1D20E98FF33}"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a:t>Clique para editar o título mestre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a:t>Clique para editar o texto mestre</a:t>
            </a:r>
          </a:p>
        </p:txBody>
      </p:sp>
      <p:sp>
        <p:nvSpPr>
          <p:cNvPr id="5" name="Date Placeholder 4"/>
          <p:cNvSpPr>
            <a:spLocks noGrp="1"/>
          </p:cNvSpPr>
          <p:nvPr>
            <p:ph type="dt" sz="half" idx="10"/>
          </p:nvPr>
        </p:nvSpPr>
        <p:spPr/>
        <p:txBody>
          <a:bodyPr/>
          <a:lstStyle/>
          <a:p>
            <a:fld id="{CB5DD8A9-79C7-46EB-B7B6-443ACC6D1634}" type="datetimeFigureOut">
              <a:rPr lang="pt-BR" smtClean="0"/>
              <a:t>22/03/2023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077200" y="6356350"/>
            <a:ext cx="609600" cy="365125"/>
          </a:xfrm>
        </p:spPr>
        <p:txBody>
          <a:bodyPr/>
          <a:lstStyle/>
          <a:p>
            <a:fld id="{7F4ED780-0533-432D-B082-C1D20E98FF33}" type="slidenum">
              <a:rPr lang="pt-BR" smtClean="0"/>
              <a:t>‹nº›</a:t>
            </a:fld>
            <a:endParaRPr lang="pt-B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a:t>Clique no ícone para adicionar uma imagem</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a:t>Clique para editar o título mestre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5DD8A9-79C7-46EB-B7B6-443ACC6D1634}" type="datetimeFigureOut">
              <a:rPr lang="pt-BR" smtClean="0"/>
              <a:t>22/03/2023</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4ED780-0533-432D-B082-C1D20E98FF33}" type="slidenum">
              <a:rPr lang="pt-BR" smtClean="0"/>
              <a:t>‹nº›</a:t>
            </a:fld>
            <a:endParaRPr lang="pt-B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r.linkedin.com/in/b41a5269" TargetMode="External"/><Relationship Id="rId2" Type="http://schemas.openxmlformats.org/officeDocument/2006/relationships/hyperlink" Target="mailto:fabio.silva321@fatec.sp.gov.br" TargetMode="External"/><Relationship Id="rId1" Type="http://schemas.openxmlformats.org/officeDocument/2006/relationships/slideLayout" Target="../slideLayouts/slideLayout2.xml"/><Relationship Id="rId4" Type="http://schemas.openxmlformats.org/officeDocument/2006/relationships/hyperlink" Target="https://www.facebook.com/fabio.silva.5621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ítulo 1"/>
          <p:cNvSpPr>
            <a:spLocks noGrp="1"/>
          </p:cNvSpPr>
          <p:nvPr>
            <p:ph type="ctrTitle"/>
          </p:nvPr>
        </p:nvSpPr>
        <p:spPr>
          <a:xfrm>
            <a:off x="683568" y="1556792"/>
            <a:ext cx="7772400" cy="2028825"/>
          </a:xfrm>
        </p:spPr>
        <p:txBody>
          <a:bodyPr/>
          <a:lstStyle/>
          <a:p>
            <a:pPr eaLnBrk="1" hangingPunct="1"/>
            <a:r>
              <a:rPr lang="pt-BR" sz="3500" dirty="0"/>
              <a:t>Estrutura de Dados – 1º semestre de 2023</a:t>
            </a:r>
          </a:p>
        </p:txBody>
      </p:sp>
      <p:sp>
        <p:nvSpPr>
          <p:cNvPr id="3" name="Subtítulo 2"/>
          <p:cNvSpPr>
            <a:spLocks noGrp="1"/>
          </p:cNvSpPr>
          <p:nvPr>
            <p:ph type="subTitle" idx="1"/>
          </p:nvPr>
        </p:nvSpPr>
        <p:spPr>
          <a:xfrm>
            <a:off x="1691680" y="5085184"/>
            <a:ext cx="7115194" cy="1209664"/>
          </a:xfrm>
        </p:spPr>
        <p:txBody>
          <a:bodyPr rtlCol="0">
            <a:normAutofit/>
          </a:bodyPr>
          <a:lstStyle/>
          <a:p>
            <a:pPr eaLnBrk="1" fontAlgn="auto" hangingPunct="1">
              <a:spcAft>
                <a:spcPts val="0"/>
              </a:spcAft>
              <a:buFont typeface="Arial" pitchFamily="34" charset="0"/>
              <a:buNone/>
              <a:defRPr/>
            </a:pPr>
            <a:r>
              <a:rPr lang="pt-BR" sz="2700" dirty="0">
                <a:solidFill>
                  <a:schemeClr val="tx1"/>
                </a:solidFill>
              </a:rPr>
              <a:t>Professor Mestre Fabio Pereira da Silva</a:t>
            </a:r>
          </a:p>
        </p:txBody>
      </p:sp>
    </p:spTree>
    <p:extLst>
      <p:ext uri="{BB962C8B-B14F-4D97-AF65-F5344CB8AC3E}">
        <p14:creationId xmlns:p14="http://schemas.microsoft.com/office/powerpoint/2010/main" val="55648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0" name="Espaço Reservado para Conteúdo 5"/>
          <p:cNvSpPr txBox="1">
            <a:spLocks/>
          </p:cNvSpPr>
          <p:nvPr/>
        </p:nvSpPr>
        <p:spPr bwMode="auto">
          <a:xfrm>
            <a:off x="571472" y="1124744"/>
            <a:ext cx="8229600" cy="4687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latin typeface="Calibri titulos"/>
              </a:rPr>
              <a:t>Vetor é uma coleção de variáveis de mesmo tipo que compartilham o mesmo nome (identificador).</a:t>
            </a:r>
          </a:p>
          <a:p>
            <a:pPr marL="0" indent="0" algn="just">
              <a:buNone/>
              <a:defRPr/>
            </a:pPr>
            <a:endParaRPr lang="pt-BR" sz="2400" b="1" dirty="0">
              <a:latin typeface="Calibri titulos"/>
            </a:endParaRPr>
          </a:p>
          <a:p>
            <a:pPr marL="0" indent="0" algn="just">
              <a:buNone/>
              <a:defRPr/>
            </a:pPr>
            <a:r>
              <a:rPr lang="pt-BR" sz="2400" b="1" dirty="0">
                <a:latin typeface="Calibri titulos"/>
              </a:rPr>
              <a:t>Declaração de um vetor</a:t>
            </a:r>
            <a:r>
              <a:rPr lang="pt-BR" sz="2400" dirty="0">
                <a:latin typeface="Calibri titulos"/>
              </a:rPr>
              <a:t>:</a:t>
            </a:r>
          </a:p>
          <a:p>
            <a:pPr marL="0" indent="0" algn="just">
              <a:buFont typeface="Wingdings" pitchFamily="2" charset="2"/>
              <a:buNone/>
              <a:defRPr/>
            </a:pPr>
            <a:r>
              <a:rPr lang="pt-BR" sz="2400" dirty="0">
                <a:latin typeface="Calibri titulos"/>
              </a:rPr>
              <a:t>    &lt;tipo de dado&gt; &lt;identificador&gt;[&lt;tamanho&gt;];</a:t>
            </a:r>
          </a:p>
          <a:p>
            <a:pPr algn="just">
              <a:defRPr/>
            </a:pPr>
            <a:r>
              <a:rPr lang="pt-BR" sz="2400" dirty="0">
                <a:latin typeface="Calibri titulos"/>
              </a:rPr>
              <a:t>Exemplo: Definição de um vetor do tipo inteiro com 5 posições e um vetor do tipo char com 32 posições:</a:t>
            </a:r>
          </a:p>
          <a:p>
            <a:pPr lvl="1" algn="just">
              <a:defRPr/>
            </a:pPr>
            <a:r>
              <a:rPr lang="pt-BR" sz="2400" dirty="0" err="1">
                <a:latin typeface="Calibri titulos"/>
              </a:rPr>
              <a:t>int</a:t>
            </a:r>
            <a:r>
              <a:rPr lang="pt-BR" sz="2400" dirty="0">
                <a:latin typeface="Calibri titulos"/>
              </a:rPr>
              <a:t> x[5];</a:t>
            </a:r>
          </a:p>
          <a:p>
            <a:pPr lvl="1" algn="just">
              <a:defRPr/>
            </a:pPr>
            <a:r>
              <a:rPr lang="pt-BR" sz="2400" dirty="0" err="1">
                <a:latin typeface="Calibri titulos"/>
              </a:rPr>
              <a:t>double</a:t>
            </a:r>
            <a:r>
              <a:rPr lang="pt-BR" sz="2400" dirty="0">
                <a:latin typeface="Calibri titulos"/>
              </a:rPr>
              <a:t> y[50];</a:t>
            </a:r>
          </a:p>
          <a:p>
            <a:endParaRPr lang="pt-BR" sz="2400" dirty="0"/>
          </a:p>
          <a:p>
            <a:endParaRPr lang="pt-BR" sz="2400" dirty="0"/>
          </a:p>
        </p:txBody>
      </p:sp>
    </p:spTree>
    <p:extLst>
      <p:ext uri="{BB962C8B-B14F-4D97-AF65-F5344CB8AC3E}">
        <p14:creationId xmlns:p14="http://schemas.microsoft.com/office/powerpoint/2010/main" val="1018213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altLang="pt-BR" sz="2400" dirty="0">
                <a:latin typeface="+mj-lt"/>
              </a:rPr>
              <a:t>Cada elemento do vetor é referenciado individualmente por meio de um número inteiro e positivo, entre colchetes.</a:t>
            </a:r>
          </a:p>
          <a:p>
            <a:pPr lvl="1" algn="just"/>
            <a:r>
              <a:rPr lang="pt-BR" altLang="pt-BR" sz="2400" dirty="0">
                <a:latin typeface="+mj-lt"/>
              </a:rPr>
              <a:t>Este número/índice representa a posição do elemento no vetor.</a:t>
            </a:r>
          </a:p>
          <a:p>
            <a:pPr algn="just"/>
            <a:r>
              <a:rPr lang="pt-BR" altLang="pt-BR" sz="2400" dirty="0">
                <a:latin typeface="+mj-lt"/>
              </a:rPr>
              <a:t>Exemplo:</a:t>
            </a:r>
          </a:p>
          <a:p>
            <a:pPr lvl="1" algn="just"/>
            <a:r>
              <a:rPr lang="pt-BR" altLang="pt-BR" sz="2400" dirty="0">
                <a:latin typeface="+mj-lt"/>
              </a:rPr>
              <a:t>y[10] = 'a';</a:t>
            </a:r>
          </a:p>
          <a:p>
            <a:endParaRPr lang="pt-BR" sz="2400" dirty="0"/>
          </a:p>
          <a:p>
            <a:endParaRPr lang="pt-BR" sz="2400" dirty="0"/>
          </a:p>
        </p:txBody>
      </p:sp>
    </p:spTree>
    <p:extLst>
      <p:ext uri="{BB962C8B-B14F-4D97-AF65-F5344CB8AC3E}">
        <p14:creationId xmlns:p14="http://schemas.microsoft.com/office/powerpoint/2010/main" val="187268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Um vetor pode ser visto como uma variável (uma caixa) dividida em partes menores (CAIXAS menores) acessadas por um índice (posição). Em termos mais técnicas cada elemento do vetor pode ser acessado através da indexação do vetor. Os elementos do vetor possuem um tipo único.</a:t>
            </a:r>
            <a:br>
              <a:rPr lang="pt-BR" sz="2400" dirty="0"/>
            </a:br>
            <a:endParaRPr lang="pt-BR" sz="2400" dirty="0"/>
          </a:p>
          <a:p>
            <a:endParaRPr lang="pt-BR"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44238"/>
            <a:ext cx="5799187" cy="3712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94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Uma boa analogia é comparar o vetor com uma tabela de tamanho fixo onde em cada linha pode ser armazenado um elemento.</a:t>
            </a:r>
          </a:p>
          <a:p>
            <a:endParaRPr lang="pt-BR"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97" y="2508972"/>
            <a:ext cx="7217506" cy="3152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734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Vetores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pt-BR" sz="24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76350"/>
            <a:ext cx="8064896"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84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457200" y="1556792"/>
            <a:ext cx="8229600" cy="4767808"/>
          </a:xfrm>
        </p:spPr>
        <p:txBody>
          <a:bodyPr/>
          <a:lstStyle/>
          <a:p>
            <a:r>
              <a:rPr lang="pt-BR" dirty="0"/>
              <a:t>Interpretada como um conjunto (coleção) de valores de um mesmo tipo. </a:t>
            </a:r>
          </a:p>
          <a:p>
            <a:r>
              <a:rPr lang="pt-BR" dirty="0"/>
              <a:t>Podem ser</a:t>
            </a:r>
          </a:p>
          <a:p>
            <a:pPr lvl="1"/>
            <a:r>
              <a:rPr lang="pt-BR" dirty="0"/>
              <a:t>Unidimensionais</a:t>
            </a:r>
          </a:p>
          <a:p>
            <a:pPr lvl="1"/>
            <a:r>
              <a:rPr lang="pt-BR" dirty="0"/>
              <a:t>Multidimensionais</a:t>
            </a:r>
          </a:p>
          <a:p>
            <a:r>
              <a:rPr lang="pt-BR" dirty="0"/>
              <a:t>Requerem novos conceitos para serem manipuladas</a:t>
            </a:r>
          </a:p>
        </p:txBody>
      </p:sp>
      <p:sp>
        <p:nvSpPr>
          <p:cNvPr id="575490" name="Rectangle 2"/>
          <p:cNvSpPr>
            <a:spLocks noGrp="1" noChangeArrowheads="1"/>
          </p:cNvSpPr>
          <p:nvPr>
            <p:ph type="title"/>
          </p:nvPr>
        </p:nvSpPr>
        <p:spPr>
          <a:xfrm>
            <a:off x="395536" y="188640"/>
            <a:ext cx="8229600" cy="1143000"/>
          </a:xfrm>
        </p:spPr>
        <p:txBody>
          <a:bodyPr>
            <a:normAutofit/>
          </a:bodyPr>
          <a:lstStyle/>
          <a:p>
            <a:pPr fontAlgn="auto">
              <a:spcAft>
                <a:spcPts val="0"/>
              </a:spcAft>
              <a:defRPr/>
            </a:pPr>
            <a:br>
              <a:rPr lang="pt-BR" sz="3500" dirty="0"/>
            </a:br>
            <a:r>
              <a:rPr lang="pt-BR" sz="3500" dirty="0"/>
              <a:t>Variáveis Compostas Homogêneas</a:t>
            </a:r>
          </a:p>
        </p:txBody>
      </p:sp>
    </p:spTree>
    <p:extLst>
      <p:ext uri="{BB962C8B-B14F-4D97-AF65-F5344CB8AC3E}">
        <p14:creationId xmlns:p14="http://schemas.microsoft.com/office/powerpoint/2010/main" val="1606260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57200" y="1268760"/>
            <a:ext cx="8229600" cy="5055840"/>
          </a:xfrm>
        </p:spPr>
        <p:txBody>
          <a:bodyPr/>
          <a:lstStyle/>
          <a:p>
            <a:r>
              <a:rPr lang="pt-BR" dirty="0"/>
              <a:t>São uma coleção caixinhas, onde cada caixinha guarda uma variável.</a:t>
            </a:r>
          </a:p>
          <a:p>
            <a:r>
              <a:rPr lang="pt-BR" dirty="0"/>
              <a:t>Semelhante a uma coleção de gavetas do armário agrupadas.</a:t>
            </a:r>
          </a:p>
        </p:txBody>
      </p:sp>
      <p:sp>
        <p:nvSpPr>
          <p:cNvPr id="576514" name="Rectangle 2"/>
          <p:cNvSpPr>
            <a:spLocks noGrp="1" noChangeArrowheads="1"/>
          </p:cNvSpPr>
          <p:nvPr>
            <p:ph type="title"/>
          </p:nvPr>
        </p:nvSpPr>
        <p:spPr>
          <a:xfrm>
            <a:off x="385763" y="19650"/>
            <a:ext cx="8229600" cy="1143000"/>
          </a:xfrm>
        </p:spPr>
        <p:txBody>
          <a:bodyPr>
            <a:normAutofit/>
          </a:bodyPr>
          <a:lstStyle/>
          <a:p>
            <a:pPr fontAlgn="auto">
              <a:spcAft>
                <a:spcPts val="0"/>
              </a:spcAft>
              <a:defRPr/>
            </a:pPr>
            <a:br>
              <a:rPr lang="pt-BR" sz="3500" dirty="0"/>
            </a:br>
            <a:r>
              <a:rPr lang="pt-BR" sz="3500" dirty="0"/>
              <a:t>Variáveis Compostas Unidimensionais</a:t>
            </a:r>
          </a:p>
        </p:txBody>
      </p:sp>
      <p:sp>
        <p:nvSpPr>
          <p:cNvPr id="12293" name="Rectangle 4"/>
          <p:cNvSpPr>
            <a:spLocks noChangeArrowheads="1"/>
          </p:cNvSpPr>
          <p:nvPr/>
        </p:nvSpPr>
        <p:spPr bwMode="auto">
          <a:xfrm>
            <a:off x="1692275" y="4003675"/>
            <a:ext cx="5616575" cy="2520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2294" name="Line 5"/>
          <p:cNvSpPr>
            <a:spLocks noChangeShapeType="1"/>
          </p:cNvSpPr>
          <p:nvPr/>
        </p:nvSpPr>
        <p:spPr bwMode="auto">
          <a:xfrm>
            <a:off x="1692275" y="44370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5" name="Line 6"/>
          <p:cNvSpPr>
            <a:spLocks noChangeShapeType="1"/>
          </p:cNvSpPr>
          <p:nvPr/>
        </p:nvSpPr>
        <p:spPr bwMode="auto">
          <a:xfrm>
            <a:off x="1692275" y="48688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6" name="Line 7"/>
          <p:cNvSpPr>
            <a:spLocks noChangeShapeType="1"/>
          </p:cNvSpPr>
          <p:nvPr/>
        </p:nvSpPr>
        <p:spPr bwMode="auto">
          <a:xfrm>
            <a:off x="1692275" y="53006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7" name="Line 8"/>
          <p:cNvSpPr>
            <a:spLocks noChangeShapeType="1"/>
          </p:cNvSpPr>
          <p:nvPr/>
        </p:nvSpPr>
        <p:spPr bwMode="auto">
          <a:xfrm>
            <a:off x="1692275" y="5732463"/>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8" name="Line 9"/>
          <p:cNvSpPr>
            <a:spLocks noChangeShapeType="1"/>
          </p:cNvSpPr>
          <p:nvPr/>
        </p:nvSpPr>
        <p:spPr bwMode="auto">
          <a:xfrm>
            <a:off x="1692275" y="6092825"/>
            <a:ext cx="5616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299" name="Line 10"/>
          <p:cNvSpPr>
            <a:spLocks noChangeShapeType="1"/>
          </p:cNvSpPr>
          <p:nvPr/>
        </p:nvSpPr>
        <p:spPr bwMode="auto">
          <a:xfrm>
            <a:off x="4500563"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0" name="Line 11"/>
          <p:cNvSpPr>
            <a:spLocks noChangeShapeType="1"/>
          </p:cNvSpPr>
          <p:nvPr/>
        </p:nvSpPr>
        <p:spPr bwMode="auto">
          <a:xfrm>
            <a:off x="3060700"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1" name="Line 12"/>
          <p:cNvSpPr>
            <a:spLocks noChangeShapeType="1"/>
          </p:cNvSpPr>
          <p:nvPr/>
        </p:nvSpPr>
        <p:spPr bwMode="auto">
          <a:xfrm>
            <a:off x="6011863" y="40036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pt-BR"/>
          </a:p>
        </p:txBody>
      </p:sp>
      <p:sp>
        <p:nvSpPr>
          <p:cNvPr id="12302" name="Rectangle 13"/>
          <p:cNvSpPr>
            <a:spLocks noChangeArrowheads="1"/>
          </p:cNvSpPr>
          <p:nvPr/>
        </p:nvSpPr>
        <p:spPr bwMode="auto">
          <a:xfrm>
            <a:off x="1692275" y="4003675"/>
            <a:ext cx="1368425" cy="1728788"/>
          </a:xfrm>
          <a:prstGeom prst="rect">
            <a:avLst/>
          </a:prstGeom>
          <a:solidFill>
            <a:srgbClr val="E7FD63">
              <a:alpha val="45097"/>
            </a:srgbClr>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Tree>
    <p:extLst>
      <p:ext uri="{BB962C8B-B14F-4D97-AF65-F5344CB8AC3E}">
        <p14:creationId xmlns:p14="http://schemas.microsoft.com/office/powerpoint/2010/main" val="80705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57200" y="1340768"/>
            <a:ext cx="8229600" cy="4983832"/>
          </a:xfrm>
        </p:spPr>
        <p:txBody>
          <a:bodyPr/>
          <a:lstStyle/>
          <a:p>
            <a:r>
              <a:rPr lang="pt-BR" dirty="0"/>
              <a:t>Vetores (</a:t>
            </a:r>
            <a:r>
              <a:rPr lang="pt-BR" dirty="0" err="1"/>
              <a:t>Arrays</a:t>
            </a:r>
            <a:r>
              <a:rPr lang="pt-BR" dirty="0"/>
              <a:t>)</a:t>
            </a:r>
          </a:p>
          <a:p>
            <a:pPr lvl="1"/>
            <a:r>
              <a:rPr lang="pt-BR" dirty="0"/>
              <a:t>Tipo de dado usado para representar uma coleção de variáveis de um mesmo tipo.</a:t>
            </a:r>
          </a:p>
          <a:p>
            <a:pPr lvl="1"/>
            <a:r>
              <a:rPr lang="pt-BR" dirty="0"/>
              <a:t>Estrutura de dados homogênea e unidimensional.</a:t>
            </a:r>
          </a:p>
          <a:p>
            <a:pPr lvl="1"/>
            <a:r>
              <a:rPr lang="pt-BR" dirty="0"/>
              <a:t>Sintaxe: tipo </a:t>
            </a:r>
            <a:r>
              <a:rPr lang="pt-BR" dirty="0" err="1"/>
              <a:t>nome_do_vetor</a:t>
            </a:r>
            <a:r>
              <a:rPr lang="pt-BR" dirty="0"/>
              <a:t>[tamanho];</a:t>
            </a:r>
          </a:p>
          <a:p>
            <a:pPr lvl="1"/>
            <a:r>
              <a:rPr lang="pt-BR" dirty="0"/>
              <a:t>Tamanho representa o número de elementos.</a:t>
            </a:r>
          </a:p>
          <a:p>
            <a:pPr lvl="1"/>
            <a:r>
              <a:rPr lang="pt-BR" dirty="0"/>
              <a:t>O índice do vetor varia de 0 a (tamanho - 1)</a:t>
            </a:r>
          </a:p>
          <a:p>
            <a:endParaRPr lang="pt-BR" dirty="0"/>
          </a:p>
        </p:txBody>
      </p:sp>
      <p:sp>
        <p:nvSpPr>
          <p:cNvPr id="577538" name="Rectangle 2"/>
          <p:cNvSpPr>
            <a:spLocks noGrp="1" noChangeArrowheads="1"/>
          </p:cNvSpPr>
          <p:nvPr>
            <p:ph type="title"/>
          </p:nvPr>
        </p:nvSpPr>
        <p:spPr>
          <a:xfrm>
            <a:off x="395536" y="116632"/>
            <a:ext cx="8229600" cy="1143000"/>
          </a:xfrm>
        </p:spPr>
        <p:txBody>
          <a:bodyPr>
            <a:normAutofit/>
          </a:bodyPr>
          <a:lstStyle/>
          <a:p>
            <a:pPr fontAlgn="auto">
              <a:spcAft>
                <a:spcPts val="0"/>
              </a:spcAft>
              <a:defRPr/>
            </a:pPr>
            <a:br>
              <a:rPr lang="pt-BR" sz="3500" dirty="0"/>
            </a:br>
            <a:r>
              <a:rPr lang="pt-BR" sz="3500" dirty="0"/>
              <a:t>Variáveis Compostas Unidimensionais</a:t>
            </a:r>
          </a:p>
        </p:txBody>
      </p:sp>
    </p:spTree>
    <p:extLst>
      <p:ext uri="{BB962C8B-B14F-4D97-AF65-F5344CB8AC3E}">
        <p14:creationId xmlns:p14="http://schemas.microsoft.com/office/powerpoint/2010/main" val="294548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457200" y="1484784"/>
            <a:ext cx="8229600" cy="4839816"/>
          </a:xfrm>
        </p:spPr>
        <p:txBody>
          <a:bodyPr/>
          <a:lstStyle/>
          <a:p>
            <a:r>
              <a:rPr lang="pt-BR" dirty="0"/>
              <a:t>As variáveis são alocadas </a:t>
            </a:r>
            <a:r>
              <a:rPr lang="pt-BR" dirty="0" err="1"/>
              <a:t>seqüencialmente</a:t>
            </a:r>
            <a:r>
              <a:rPr lang="pt-BR" dirty="0"/>
              <a:t> na memória, onde o endereço mais baixo</a:t>
            </a:r>
            <a:br>
              <a:rPr lang="pt-BR" dirty="0"/>
            </a:br>
            <a:r>
              <a:rPr lang="pt-BR" dirty="0"/>
              <a:t>corresponde ao primeiro elemento (índice 0)</a:t>
            </a:r>
            <a:br>
              <a:rPr lang="pt-BR" dirty="0"/>
            </a:br>
            <a:r>
              <a:rPr lang="pt-BR" dirty="0"/>
              <a:t> do vetor.</a:t>
            </a:r>
          </a:p>
        </p:txBody>
      </p:sp>
      <p:sp>
        <p:nvSpPr>
          <p:cNvPr id="14339" name="Espaço Reservado para Número de Slide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fld id="{FCB9FCCE-5319-4DD5-86C7-6E0F9BA5A46F}" type="slidenum">
              <a:rPr lang="pt-BR" altLang="en-US"/>
              <a:pPr eaLnBrk="1" hangingPunct="1"/>
              <a:t>18</a:t>
            </a:fld>
            <a:endParaRPr lang="pt-BR" altLang="en-US"/>
          </a:p>
        </p:txBody>
      </p:sp>
      <p:sp>
        <p:nvSpPr>
          <p:cNvPr id="578562" name="Rectangle 2"/>
          <p:cNvSpPr>
            <a:spLocks noGrp="1" noChangeArrowheads="1"/>
          </p:cNvSpPr>
          <p:nvPr>
            <p:ph type="title"/>
          </p:nvPr>
        </p:nvSpPr>
        <p:spPr>
          <a:xfrm>
            <a:off x="455613" y="116632"/>
            <a:ext cx="8229600" cy="1143000"/>
          </a:xfrm>
        </p:spPr>
        <p:txBody>
          <a:bodyPr>
            <a:normAutofit/>
          </a:bodyPr>
          <a:lstStyle/>
          <a:p>
            <a:pPr fontAlgn="auto">
              <a:spcAft>
                <a:spcPts val="0"/>
              </a:spcAft>
              <a:defRPr/>
            </a:pPr>
            <a:br>
              <a:rPr lang="pt-BR" sz="3500" dirty="0"/>
            </a:br>
            <a:r>
              <a:rPr lang="pt-BR" sz="3500" dirty="0"/>
              <a:t>Vetores</a:t>
            </a:r>
          </a:p>
        </p:txBody>
      </p:sp>
      <p:grpSp>
        <p:nvGrpSpPr>
          <p:cNvPr id="2" name="Group 4"/>
          <p:cNvGrpSpPr>
            <a:grpSpLocks/>
          </p:cNvGrpSpPr>
          <p:nvPr/>
        </p:nvGrpSpPr>
        <p:grpSpPr bwMode="auto">
          <a:xfrm>
            <a:off x="912813" y="4102100"/>
            <a:ext cx="7620000" cy="1558925"/>
            <a:chOff x="480" y="2138"/>
            <a:chExt cx="4800" cy="982"/>
          </a:xfrm>
        </p:grpSpPr>
        <p:sp>
          <p:nvSpPr>
            <p:cNvPr id="14342" name="Rectangle 5"/>
            <p:cNvSpPr>
              <a:spLocks noChangeArrowheads="1"/>
            </p:cNvSpPr>
            <p:nvPr/>
          </p:nvSpPr>
          <p:spPr bwMode="auto">
            <a:xfrm>
              <a:off x="480" y="2208"/>
              <a:ext cx="2304" cy="384"/>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4343" name="Rectangle 6"/>
            <p:cNvSpPr>
              <a:spLocks noChangeArrowheads="1"/>
            </p:cNvSpPr>
            <p:nvPr/>
          </p:nvSpPr>
          <p:spPr bwMode="auto">
            <a:xfrm>
              <a:off x="3264" y="2216"/>
              <a:ext cx="1584" cy="384"/>
            </a:xfrm>
            <a:prstGeom prst="rect">
              <a:avLst/>
            </a:prstGeom>
            <a:solidFill>
              <a:schemeClr val="hlink"/>
            </a:solidFill>
            <a:ln w="9525">
              <a:solidFill>
                <a:schemeClr val="tx1"/>
              </a:solidFill>
              <a:miter lim="800000"/>
              <a:headEnd/>
              <a:tailEnd/>
            </a:ln>
          </p:spPr>
          <p:txBody>
            <a:bodyPr wrap="none" anchor="ct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eaLnBrk="1" hangingPunct="1"/>
              <a:endParaRPr lang="pt-BR"/>
            </a:p>
          </p:txBody>
        </p:sp>
        <p:sp>
          <p:nvSpPr>
            <p:cNvPr id="14344" name="Text Box 7"/>
            <p:cNvSpPr txBox="1">
              <a:spLocks noChangeArrowheads="1"/>
            </p:cNvSpPr>
            <p:nvPr/>
          </p:nvSpPr>
          <p:spPr bwMode="auto">
            <a:xfrm>
              <a:off x="2873" y="2138"/>
              <a:ext cx="4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600" b="1">
                  <a:latin typeface="Times New Roman" panose="02020603050405020304" pitchFamily="18" charset="0"/>
                </a:rPr>
                <a:t>...</a:t>
              </a:r>
              <a:endParaRPr lang="pt-BR" sz="2400">
                <a:latin typeface="Times New Roman" panose="02020603050405020304" pitchFamily="18" charset="0"/>
              </a:endParaRPr>
            </a:p>
          </p:txBody>
        </p:sp>
        <p:sp>
          <p:nvSpPr>
            <p:cNvPr id="14345" name="Text Box 8"/>
            <p:cNvSpPr txBox="1">
              <a:spLocks noChangeArrowheads="1"/>
            </p:cNvSpPr>
            <p:nvPr/>
          </p:nvSpPr>
          <p:spPr bwMode="auto">
            <a:xfrm>
              <a:off x="3288" y="2204"/>
              <a:ext cx="19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200" b="1">
                  <a:latin typeface="Times New Roman" panose="02020603050405020304" pitchFamily="18" charset="0"/>
                </a:rPr>
                <a:t>x[n-2]  x[n-1]</a:t>
              </a:r>
              <a:endParaRPr lang="pt-BR" sz="2400">
                <a:latin typeface="Times New Roman" panose="02020603050405020304" pitchFamily="18" charset="0"/>
              </a:endParaRPr>
            </a:p>
          </p:txBody>
        </p:sp>
        <p:sp>
          <p:nvSpPr>
            <p:cNvPr id="14346" name="Line 9"/>
            <p:cNvSpPr>
              <a:spLocks noChangeShapeType="1"/>
            </p:cNvSpPr>
            <p:nvPr/>
          </p:nvSpPr>
          <p:spPr bwMode="auto">
            <a:xfrm>
              <a:off x="4065" y="2219"/>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4347" name="Text Box 10"/>
            <p:cNvSpPr txBox="1">
              <a:spLocks noChangeArrowheads="1"/>
            </p:cNvSpPr>
            <p:nvPr/>
          </p:nvSpPr>
          <p:spPr bwMode="auto">
            <a:xfrm>
              <a:off x="480" y="2197"/>
              <a:ext cx="23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ourier New" panose="02070309020205020404" pitchFamily="49" charset="0"/>
                </a:defRPr>
              </a:lvl1pPr>
              <a:lvl2pPr marL="742950" indent="-285750" eaLnBrk="0" hangingPunct="0">
                <a:defRPr>
                  <a:solidFill>
                    <a:schemeClr val="tx1"/>
                  </a:solidFill>
                  <a:latin typeface="Courier New" panose="02070309020205020404" pitchFamily="49" charset="0"/>
                </a:defRPr>
              </a:lvl2pPr>
              <a:lvl3pPr marL="1143000" indent="-228600" eaLnBrk="0" hangingPunct="0">
                <a:defRPr>
                  <a:solidFill>
                    <a:schemeClr val="tx1"/>
                  </a:solidFill>
                  <a:latin typeface="Courier New" panose="02070309020205020404" pitchFamily="49" charset="0"/>
                </a:defRPr>
              </a:lvl3pPr>
              <a:lvl4pPr marL="1600200" indent="-228600" eaLnBrk="0" hangingPunct="0">
                <a:defRPr>
                  <a:solidFill>
                    <a:schemeClr val="tx1"/>
                  </a:solidFill>
                  <a:latin typeface="Courier New" panose="02070309020205020404" pitchFamily="49" charset="0"/>
                </a:defRPr>
              </a:lvl4pPr>
              <a:lvl5pPr marL="2057400" indent="-228600" eaLnBrk="0" hangingPunct="0">
                <a:defRPr>
                  <a:solidFill>
                    <a:schemeClr val="tx1"/>
                  </a:solidFill>
                  <a:latin typeface="Courier New" panose="02070309020205020404" pitchFamily="49"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defRPr>
              </a:lvl9pPr>
            </a:lstStyle>
            <a:p>
              <a:pPr>
                <a:spcBef>
                  <a:spcPct val="50000"/>
                </a:spcBef>
              </a:pPr>
              <a:r>
                <a:rPr lang="pt-BR" sz="3200" b="1">
                  <a:latin typeface="Times New Roman" panose="02020603050405020304" pitchFamily="18" charset="0"/>
                </a:rPr>
                <a:t>  x[0]     x[1]     x[2]</a:t>
              </a:r>
              <a:endParaRPr lang="pt-BR" sz="2400">
                <a:latin typeface="Times New Roman" panose="02020603050405020304" pitchFamily="18" charset="0"/>
              </a:endParaRPr>
            </a:p>
          </p:txBody>
        </p:sp>
        <p:sp>
          <p:nvSpPr>
            <p:cNvPr id="14348" name="Line 11"/>
            <p:cNvSpPr>
              <a:spLocks noChangeShapeType="1"/>
            </p:cNvSpPr>
            <p:nvPr/>
          </p:nvSpPr>
          <p:spPr bwMode="auto">
            <a:xfrm>
              <a:off x="1257" y="221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14349" name="Line 12"/>
            <p:cNvSpPr>
              <a:spLocks noChangeShapeType="1"/>
            </p:cNvSpPr>
            <p:nvPr/>
          </p:nvSpPr>
          <p:spPr bwMode="auto">
            <a:xfrm>
              <a:off x="1968" y="222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pt-BR"/>
            </a:p>
          </p:txBody>
        </p:sp>
        <p:sp>
          <p:nvSpPr>
            <p:cNvPr id="578573" name="Text Box 13"/>
            <p:cNvSpPr txBox="1">
              <a:spLocks noChangeArrowheads="1"/>
            </p:cNvSpPr>
            <p:nvPr/>
          </p:nvSpPr>
          <p:spPr bwMode="auto">
            <a:xfrm>
              <a:off x="624" y="2793"/>
              <a:ext cx="4416" cy="327"/>
            </a:xfrm>
            <a:prstGeom prst="rect">
              <a:avLst/>
            </a:prstGeom>
            <a:noFill/>
            <a:ln w="9525">
              <a:noFill/>
              <a:miter lim="800000"/>
              <a:headEnd/>
              <a:tailEnd/>
            </a:ln>
            <a:effectLst/>
          </p:spPr>
          <p:txBody>
            <a:bodyPr>
              <a:spAutoFit/>
            </a:bodyPr>
            <a:lstStyle/>
            <a:p>
              <a:pPr eaLnBrk="0" hangingPunct="0">
                <a:spcBef>
                  <a:spcPct val="50000"/>
                </a:spcBef>
                <a:defRPr/>
              </a:pPr>
              <a:r>
                <a:rPr lang="pt-BR" sz="2800" u="sng">
                  <a:effectLst>
                    <a:outerShdw blurRad="38100" dist="38100" dir="2700000" algn="tl">
                      <a:srgbClr val="C0C0C0"/>
                    </a:outerShdw>
                  </a:effectLst>
                  <a:latin typeface="Times New Roman" pitchFamily="18" charset="0"/>
                </a:rPr>
                <a:t>x é um vetor unidimensional de n elementos.</a:t>
              </a:r>
              <a:endParaRPr lang="pt-BR" sz="2400" u="sng">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2815658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1</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Declarar uma variável composta de 8 elementos numéricos de nome NOTA. </a:t>
            </a:r>
          </a:p>
          <a:p>
            <a:endParaRPr lang="pt-BR"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69627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33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Algoritmos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0" name="Espaço Reservado para Conteúdo 5"/>
          <p:cNvSpPr txBox="1">
            <a:spLocks/>
          </p:cNvSpPr>
          <p:nvPr/>
        </p:nvSpPr>
        <p:spPr bwMode="auto">
          <a:xfrm>
            <a:off x="571472" y="1124744"/>
            <a:ext cx="8229600" cy="4687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latin typeface="+mj-lt"/>
              </a:rPr>
              <a:t>Um algoritmo é formalmente uma sequência finita de passos que levam a execução de uma tarefa. Podemos pensar em algoritmo como uma receita, uma sequência de instruções para o alcance de um determinado objetivo.</a:t>
            </a:r>
          </a:p>
          <a:p>
            <a:r>
              <a:rPr lang="pt-BR" sz="2400" dirty="0">
                <a:latin typeface="+mj-lt"/>
              </a:rPr>
              <a:t>Sequência Lógica são passos executados até atingir um objetivo ou solução de um problema.</a:t>
            </a:r>
          </a:p>
          <a:p>
            <a:pPr marL="0" indent="0">
              <a:buNone/>
            </a:pPr>
            <a:endParaRPr lang="pt-BR" sz="2400" dirty="0">
              <a:latin typeface="+mj-lt"/>
            </a:endParaRPr>
          </a:p>
        </p:txBody>
      </p:sp>
    </p:spTree>
    <p:extLst>
      <p:ext uri="{BB962C8B-B14F-4D97-AF65-F5344CB8AC3E}">
        <p14:creationId xmlns:p14="http://schemas.microsoft.com/office/powerpoint/2010/main" val="213001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2</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Imprimir a nota do terceiro aluno.</a:t>
            </a:r>
          </a:p>
          <a:p>
            <a:pPr marL="0" indent="0">
              <a:buNone/>
            </a:pPr>
            <a:r>
              <a:rPr lang="pt-BR" sz="2400" dirty="0"/>
              <a:t> </a:t>
            </a:r>
          </a:p>
          <a:p>
            <a:endParaRPr lang="pt-BR"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71" y="1700808"/>
            <a:ext cx="8058403"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50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3</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Mudar a nota do quinto aluno para 8.3</a:t>
            </a:r>
          </a:p>
          <a:p>
            <a:pPr marL="0" indent="0">
              <a:buNone/>
            </a:pPr>
            <a:r>
              <a:rPr lang="pt-BR" sz="2400" dirty="0"/>
              <a:t> </a:t>
            </a:r>
          </a:p>
          <a:p>
            <a:endParaRPr lang="pt-BR" sz="24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472" y="1844824"/>
            <a:ext cx="69723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945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4</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Imprimir a média aritmética te todas as notas</a:t>
            </a:r>
          </a:p>
          <a:p>
            <a:endParaRPr lang="pt-BR" sz="2400" dirty="0"/>
          </a:p>
          <a:p>
            <a:pPr marL="0" indent="0">
              <a:buNone/>
            </a:pPr>
            <a:r>
              <a:rPr lang="pt-BR" sz="2400" dirty="0"/>
              <a:t> </a:t>
            </a:r>
          </a:p>
          <a:p>
            <a:endParaRPr lang="pt-BR"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758" y="1830771"/>
            <a:ext cx="67246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7912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5</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BR" sz="2400" dirty="0"/>
              <a:t>PROBLEMA: Ler 10 números inteiros para um vetor de inteiros. Computar um segundo vetor que é o resultado da multiplicação do primeiro vetor por um escalar inteiro 5.</a:t>
            </a:r>
          </a:p>
          <a:p>
            <a:r>
              <a:rPr lang="pt-BR" sz="2400" dirty="0"/>
              <a:t>DADO DE ENTRADA: Os 10 números armazenados em VET1 (nome do vetor onde serão armazenados os dados)</a:t>
            </a:r>
          </a:p>
          <a:p>
            <a:r>
              <a:rPr lang="pt-BR" sz="2400" dirty="0"/>
              <a:t>DADO DE SAÍDA: VET2, o vetor onde serão armazenados os resultados da multiplicação de cada elemento VET1 por 5.</a:t>
            </a:r>
          </a:p>
        </p:txBody>
      </p:sp>
    </p:spTree>
    <p:extLst>
      <p:ext uri="{BB962C8B-B14F-4D97-AF65-F5344CB8AC3E}">
        <p14:creationId xmlns:p14="http://schemas.microsoft.com/office/powerpoint/2010/main" val="109946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457200" y="-108309"/>
            <a:ext cx="8229600" cy="857233"/>
          </a:xfrm>
        </p:spPr>
        <p:txBody>
          <a:bodyPr>
            <a:normAutofit/>
          </a:bodyPr>
          <a:lstStyle/>
          <a:p>
            <a:pPr eaLnBrk="1" hangingPunct="1"/>
            <a:r>
              <a:rPr lang="pt-BR" sz="3500" dirty="0"/>
              <a:t>Exemplo</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pt-BR" sz="24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8" y="908719"/>
            <a:ext cx="8810625" cy="5688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6719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11561" y="0"/>
            <a:ext cx="8532440" cy="1169988"/>
          </a:xfrm>
        </p:spPr>
        <p:txBody>
          <a:bodyPr>
            <a:normAutofit/>
          </a:bodyPr>
          <a:lstStyle/>
          <a:p>
            <a:pPr marL="1160463" indent="-1160463">
              <a:tabLst>
                <a:tab pos="1160463" algn="l"/>
                <a:tab pos="1825625" algn="l"/>
                <a:tab pos="2740025" algn="l"/>
                <a:tab pos="3654425" algn="l"/>
                <a:tab pos="4568825" algn="l"/>
                <a:tab pos="5483225" algn="l"/>
                <a:tab pos="6397625" algn="l"/>
                <a:tab pos="7312025" algn="l"/>
                <a:tab pos="8226425" algn="l"/>
                <a:tab pos="9140825" algn="l"/>
                <a:tab pos="10055225" algn="l"/>
              </a:tabLst>
              <a:defRPr/>
            </a:pPr>
            <a:r>
              <a:rPr lang="en-GB" sz="3500" i="1" dirty="0">
                <a:latin typeface="Arial" pitchFamily="34" charset="0"/>
                <a:cs typeface="Arial" pitchFamily="34" charset="0"/>
              </a:rPr>
              <a:t>Arrays</a:t>
            </a:r>
          </a:p>
        </p:txBody>
      </p:sp>
      <p:sp>
        <p:nvSpPr>
          <p:cNvPr id="8194" name="Rectangle 2"/>
          <p:cNvSpPr>
            <a:spLocks noGrp="1" noChangeArrowheads="1"/>
          </p:cNvSpPr>
          <p:nvPr>
            <p:ph idx="1"/>
          </p:nvPr>
        </p:nvSpPr>
        <p:spPr>
          <a:xfrm>
            <a:off x="304800" y="1457325"/>
            <a:ext cx="5672138" cy="2170113"/>
          </a:xfrm>
        </p:spPr>
        <p:txBody>
          <a:bodyPr/>
          <a:lstStyle/>
          <a:p>
            <a:pPr marL="446088" indent="-446088">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pitchFamily="34" charset="0"/>
                <a:cs typeface="Arial" pitchFamily="34" charset="0"/>
              </a:rPr>
              <a:t>Exemplo</a:t>
            </a:r>
            <a:endParaRPr lang="en-GB" dirty="0">
              <a:latin typeface="Arial" pitchFamily="34" charset="0"/>
              <a:cs typeface="Arial" pitchFamily="34" charset="0"/>
            </a:endParaRPr>
          </a:p>
          <a:p>
            <a:pPr marL="446088" indent="-446088">
              <a:spcBef>
                <a:spcPts val="25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pitchFamily="34" charset="0"/>
              <a:cs typeface="Arial" pitchFamily="34" charset="0"/>
            </a:endParaRPr>
          </a:p>
          <a:p>
            <a:pPr marL="1074738" lvl="1" indent="-449263">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latin typeface="Arial" pitchFamily="34" charset="0"/>
                <a:cs typeface="Arial" pitchFamily="34" charset="0"/>
              </a:rPr>
              <a:t>Nome do </a:t>
            </a:r>
            <a:r>
              <a:rPr lang="en-GB" i="1" dirty="0">
                <a:latin typeface="Arial" pitchFamily="34" charset="0"/>
                <a:cs typeface="Arial" pitchFamily="34" charset="0"/>
              </a:rPr>
              <a:t>array </a:t>
            </a:r>
            <a:r>
              <a:rPr lang="en-GB" dirty="0">
                <a:latin typeface="Arial"/>
                <a:cs typeface="Arial"/>
              </a:rPr>
              <a:t>►</a:t>
            </a:r>
            <a:r>
              <a:rPr lang="en-GB" dirty="0">
                <a:latin typeface="Arial" pitchFamily="34" charset="0"/>
                <a:cs typeface="Arial" pitchFamily="34" charset="0"/>
              </a:rPr>
              <a:t> </a:t>
            </a:r>
            <a:r>
              <a:rPr lang="en-GB" i="1" dirty="0">
                <a:solidFill>
                  <a:srgbClr val="960000"/>
                </a:solidFill>
                <a:effectLst>
                  <a:outerShdw blurRad="38100" dist="38100" dir="2700000" algn="tl">
                    <a:srgbClr val="000000"/>
                  </a:outerShdw>
                </a:effectLst>
                <a:latin typeface="Arial" pitchFamily="34" charset="0"/>
                <a:cs typeface="Arial" pitchFamily="34" charset="0"/>
              </a:rPr>
              <a:t>vet</a:t>
            </a:r>
          </a:p>
          <a:p>
            <a:pPr marL="1074738" lvl="1" indent="-449263">
              <a:spcBef>
                <a:spcPts val="250"/>
              </a:spcBef>
              <a:buFont typeface="Wingdings" pitchFamily="2" charset="2"/>
              <a:buNone/>
              <a:tabLst>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000" dirty="0">
              <a:latin typeface="Arial" pitchFamily="34" charset="0"/>
              <a:cs typeface="Arial" pitchFamily="34" charset="0"/>
            </a:endParaRPr>
          </a:p>
          <a:p>
            <a:pPr marL="1074738" lvl="1" indent="-449263">
              <a:tabLst>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err="1">
                <a:latin typeface="Arial" pitchFamily="34" charset="0"/>
                <a:cs typeface="Arial" pitchFamily="34" charset="0"/>
              </a:rPr>
              <a:t>Número</a:t>
            </a:r>
            <a:r>
              <a:rPr lang="en-GB" dirty="0">
                <a:latin typeface="Arial" pitchFamily="34" charset="0"/>
                <a:cs typeface="Arial" pitchFamily="34" charset="0"/>
              </a:rPr>
              <a:t> de </a:t>
            </a:r>
            <a:r>
              <a:rPr lang="en-GB" dirty="0" err="1">
                <a:latin typeface="Arial" pitchFamily="34" charset="0"/>
                <a:cs typeface="Arial" pitchFamily="34" charset="0"/>
              </a:rPr>
              <a:t>elementos</a:t>
            </a:r>
            <a:r>
              <a:rPr lang="en-GB" dirty="0">
                <a:latin typeface="Arial" pitchFamily="34" charset="0"/>
                <a:cs typeface="Arial" pitchFamily="34" charset="0"/>
              </a:rPr>
              <a:t> </a:t>
            </a:r>
            <a:r>
              <a:rPr lang="en-GB" dirty="0">
                <a:latin typeface="Arial"/>
                <a:cs typeface="Arial"/>
              </a:rPr>
              <a:t>►</a:t>
            </a:r>
            <a:r>
              <a:rPr lang="en-GB" dirty="0">
                <a:latin typeface="Arial" pitchFamily="34" charset="0"/>
                <a:cs typeface="Arial" pitchFamily="34" charset="0"/>
              </a:rPr>
              <a:t> </a:t>
            </a:r>
            <a:r>
              <a:rPr lang="en-GB" i="1" dirty="0">
                <a:solidFill>
                  <a:srgbClr val="960000"/>
                </a:solidFill>
                <a:effectLst>
                  <a:outerShdw blurRad="38100" dist="38100" dir="2700000" algn="tl">
                    <a:srgbClr val="000000"/>
                  </a:outerShdw>
                </a:effectLst>
                <a:latin typeface="Arial" pitchFamily="34" charset="0"/>
                <a:cs typeface="Arial" pitchFamily="34" charset="0"/>
              </a:rPr>
              <a:t>12</a:t>
            </a:r>
          </a:p>
        </p:txBody>
      </p:sp>
      <p:sp>
        <p:nvSpPr>
          <p:cNvPr id="8195" name="Rectangle 3"/>
          <p:cNvSpPr>
            <a:spLocks noChangeArrowheads="1"/>
          </p:cNvSpPr>
          <p:nvPr/>
        </p:nvSpPr>
        <p:spPr bwMode="auto">
          <a:xfrm>
            <a:off x="1027113" y="3481388"/>
            <a:ext cx="3802062" cy="1412875"/>
          </a:xfrm>
          <a:prstGeom prst="rect">
            <a:avLst/>
          </a:prstGeom>
          <a:gradFill rotWithShape="0">
            <a:gsLst>
              <a:gs pos="0">
                <a:srgbClr val="FFEDDB"/>
              </a:gs>
              <a:gs pos="100000">
                <a:srgbClr val="FFEDDB"/>
              </a:gs>
            </a:gsLst>
            <a:lin ang="5400000" scaled="1"/>
          </a:gradFill>
          <a:ln w="9525">
            <a:noFill/>
            <a:round/>
            <a:headEnd/>
            <a:tailEnd/>
          </a:ln>
          <a:effectLst>
            <a:outerShdw dist="45929" dir="12828877" algn="ctr" rotWithShape="0">
              <a:srgbClr val="800000"/>
            </a:outerShdw>
          </a:effectLst>
        </p:spPr>
        <p:txBody>
          <a:bodyPr lIns="72000" tIns="72000" rIns="72000" bIns="72000"/>
          <a:lstStyle/>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a:solidFill>
                  <a:srgbClr val="B02A00"/>
                </a:solidFill>
                <a:effectLst>
                  <a:outerShdw blurRad="38100" dist="38100" dir="2700000" algn="tl">
                    <a:srgbClr val="000000"/>
                  </a:outerShdw>
                </a:effectLst>
                <a:latin typeface="Arial" pitchFamily="34" charset="0"/>
                <a:cs typeface="Arial" pitchFamily="34" charset="0"/>
              </a:rPr>
              <a:t>Nome do array</a:t>
            </a:r>
          </a:p>
          <a:p>
            <a:pPr>
              <a:lnSpc>
                <a:spcPct val="100000"/>
              </a:lnSpc>
              <a:buClr>
                <a:srgbClr val="96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b="1" i="1" dirty="0">
              <a:solidFill>
                <a:srgbClr val="960000"/>
              </a:solidFill>
              <a:latin typeface="Arial" pitchFamily="34" charset="0"/>
              <a:cs typeface="Arial" pitchFamily="34" charset="0"/>
            </a:endParaRPr>
          </a:p>
          <a:p>
            <a:pPr>
              <a:lnSpc>
                <a:spcPct val="100000"/>
              </a:lnSpc>
              <a:buClr>
                <a:srgbClr val="82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820000"/>
                </a:solidFill>
                <a:latin typeface="Arial" pitchFamily="34" charset="0"/>
                <a:cs typeface="Arial" pitchFamily="34" charset="0"/>
              </a:rPr>
              <a:t>Todos</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os</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elementos</a:t>
            </a:r>
            <a:r>
              <a:rPr lang="en-GB" sz="1800" b="1" i="1" dirty="0">
                <a:solidFill>
                  <a:srgbClr val="820000"/>
                </a:solidFill>
                <a:latin typeface="Arial" pitchFamily="34" charset="0"/>
                <a:cs typeface="Arial" pitchFamily="34" charset="0"/>
              </a:rPr>
              <a:t> do array </a:t>
            </a:r>
            <a:r>
              <a:rPr lang="en-GB" sz="1800" b="1" i="1" dirty="0" err="1">
                <a:solidFill>
                  <a:srgbClr val="820000"/>
                </a:solidFill>
                <a:latin typeface="Arial" pitchFamily="34" charset="0"/>
                <a:cs typeface="Arial" pitchFamily="34" charset="0"/>
              </a:rPr>
              <a:t>têm</a:t>
            </a:r>
            <a:r>
              <a:rPr lang="en-GB" sz="1800" b="1" i="1" dirty="0">
                <a:solidFill>
                  <a:srgbClr val="820000"/>
                </a:solidFill>
                <a:latin typeface="Arial" pitchFamily="34" charset="0"/>
                <a:cs typeface="Arial" pitchFamily="34" charset="0"/>
              </a:rPr>
              <a:t> o </a:t>
            </a:r>
            <a:r>
              <a:rPr lang="en-GB" sz="1800" b="1" i="1" dirty="0" err="1">
                <a:solidFill>
                  <a:srgbClr val="820000"/>
                </a:solidFill>
                <a:latin typeface="Arial" pitchFamily="34" charset="0"/>
                <a:cs typeface="Arial" pitchFamily="34" charset="0"/>
              </a:rPr>
              <a:t>mesmo</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nome</a:t>
            </a:r>
            <a:r>
              <a:rPr lang="en-GB" sz="1800" b="1" i="1" dirty="0">
                <a:solidFill>
                  <a:srgbClr val="820000"/>
                </a:solidFill>
                <a:latin typeface="Arial" pitchFamily="34" charset="0"/>
                <a:cs typeface="Arial" pitchFamily="34" charset="0"/>
              </a:rPr>
              <a:t>,</a:t>
            </a:r>
            <a:r>
              <a:rPr lang="en-GB" sz="1800" b="1" i="1" dirty="0">
                <a:solidFill>
                  <a:srgbClr val="960000"/>
                </a:solidFill>
                <a:latin typeface="Arial" pitchFamily="34" charset="0"/>
                <a:cs typeface="Arial" pitchFamily="34" charset="0"/>
              </a:rPr>
              <a:t> </a:t>
            </a:r>
            <a:r>
              <a:rPr lang="en-GB" sz="1800" b="1" i="1" dirty="0">
                <a:solidFill>
                  <a:srgbClr val="B02A00"/>
                </a:solidFill>
                <a:effectLst>
                  <a:outerShdw blurRad="38100" dist="38100" dir="2700000" algn="tl">
                    <a:srgbClr val="000000"/>
                  </a:outerShdw>
                </a:effectLst>
                <a:latin typeface="Arial" pitchFamily="34" charset="0"/>
                <a:cs typeface="Arial" pitchFamily="34" charset="0"/>
              </a:rPr>
              <a:t>vet</a:t>
            </a:r>
          </a:p>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800" b="1" i="1" dirty="0">
              <a:solidFill>
                <a:srgbClr val="B02A00"/>
              </a:solidFill>
              <a:effectLst>
                <a:outerShdw blurRad="38100" dist="38100" dir="2700000" algn="tl">
                  <a:srgbClr val="000000"/>
                </a:outerShdw>
              </a:effectLst>
              <a:latin typeface="Arial" pitchFamily="34" charset="0"/>
              <a:cs typeface="Arial" pitchFamily="34" charset="0"/>
            </a:endParaRPr>
          </a:p>
        </p:txBody>
      </p:sp>
      <p:sp>
        <p:nvSpPr>
          <p:cNvPr id="8196" name="Rectangle 4"/>
          <p:cNvSpPr>
            <a:spLocks noChangeArrowheads="1"/>
          </p:cNvSpPr>
          <p:nvPr/>
        </p:nvSpPr>
        <p:spPr bwMode="auto">
          <a:xfrm>
            <a:off x="2209800" y="4989513"/>
            <a:ext cx="3154363" cy="1643062"/>
          </a:xfrm>
          <a:prstGeom prst="rect">
            <a:avLst/>
          </a:prstGeom>
          <a:solidFill>
            <a:srgbClr val="FFFFFF"/>
          </a:solidFill>
          <a:ln w="9525">
            <a:noFill/>
            <a:round/>
            <a:headEnd/>
            <a:tailEnd/>
          </a:ln>
          <a:effectLst>
            <a:outerShdw dist="45929" dir="14171123" algn="ctr" rotWithShape="0">
              <a:srgbClr val="800000"/>
            </a:outerShdw>
          </a:effectLst>
        </p:spPr>
        <p:txBody>
          <a:bodyPr lIns="72000" tIns="72000" rIns="72000" bIns="72000"/>
          <a:lstStyle/>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B02A00"/>
                </a:solidFill>
                <a:effectLst>
                  <a:outerShdw blurRad="38100" dist="38100" dir="2700000" algn="tl">
                    <a:srgbClr val="C0C0C0"/>
                  </a:outerShdw>
                </a:effectLst>
                <a:latin typeface="Arial" pitchFamily="34" charset="0"/>
                <a:cs typeface="Arial" pitchFamily="34" charset="0"/>
              </a:rPr>
              <a:t>Posição</a:t>
            </a:r>
            <a:r>
              <a:rPr lang="en-GB" sz="1800" b="1" i="1" dirty="0">
                <a:solidFill>
                  <a:srgbClr val="B02A00"/>
                </a:solidFill>
                <a:effectLst>
                  <a:outerShdw blurRad="38100" dist="38100" dir="2700000" algn="tl">
                    <a:srgbClr val="C0C0C0"/>
                  </a:outerShdw>
                </a:effectLst>
                <a:latin typeface="Arial" pitchFamily="34" charset="0"/>
                <a:cs typeface="Arial" pitchFamily="34" charset="0"/>
              </a:rPr>
              <a:t> do </a:t>
            </a:r>
            <a:r>
              <a:rPr lang="en-GB" sz="1800" b="1" i="1" dirty="0" err="1">
                <a:solidFill>
                  <a:srgbClr val="B02A00"/>
                </a:solidFill>
                <a:effectLst>
                  <a:outerShdw blurRad="38100" dist="38100" dir="2700000" algn="tl">
                    <a:srgbClr val="C0C0C0"/>
                  </a:outerShdw>
                </a:effectLst>
                <a:latin typeface="Arial" pitchFamily="34" charset="0"/>
                <a:cs typeface="Arial" pitchFamily="34" charset="0"/>
              </a:rPr>
              <a:t>elemento</a:t>
            </a:r>
            <a:endParaRPr lang="en-GB" sz="1800" b="1" i="1" dirty="0">
              <a:solidFill>
                <a:srgbClr val="B02A00"/>
              </a:solidFill>
              <a:effectLst>
                <a:outerShdw blurRad="38100" dist="38100" dir="2700000" algn="tl">
                  <a:srgbClr val="C0C0C0"/>
                </a:outerShdw>
              </a:effectLst>
              <a:latin typeface="Arial" pitchFamily="34" charset="0"/>
              <a:cs typeface="Arial" pitchFamily="34" charset="0"/>
            </a:endParaRPr>
          </a:p>
          <a:p>
            <a:pPr>
              <a:lnSpc>
                <a:spcPct val="100000"/>
              </a:lnSpc>
              <a:buClr>
                <a:srgbClr val="B02A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800" b="1" i="1" dirty="0">
              <a:solidFill>
                <a:srgbClr val="B02A00"/>
              </a:solidFill>
              <a:latin typeface="Arial" pitchFamily="34" charset="0"/>
              <a:cs typeface="Arial" pitchFamily="34" charset="0"/>
            </a:endParaRPr>
          </a:p>
          <a:p>
            <a:pPr>
              <a:lnSpc>
                <a:spcPct val="100000"/>
              </a:lnSpc>
              <a:buClr>
                <a:srgbClr val="82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dirty="0" err="1">
                <a:solidFill>
                  <a:srgbClr val="820000"/>
                </a:solidFill>
                <a:latin typeface="Arial" pitchFamily="34" charset="0"/>
                <a:cs typeface="Arial" pitchFamily="34" charset="0"/>
              </a:rPr>
              <a:t>Número</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que</a:t>
            </a:r>
            <a:r>
              <a:rPr lang="en-GB" sz="1800" b="1" i="1" dirty="0">
                <a:solidFill>
                  <a:srgbClr val="820000"/>
                </a:solidFill>
                <a:latin typeface="Arial" pitchFamily="34" charset="0"/>
                <a:cs typeface="Arial" pitchFamily="34" charset="0"/>
              </a:rPr>
              <a:t> </a:t>
            </a:r>
            <a:r>
              <a:rPr lang="en-GB" sz="1800" b="1" i="1" dirty="0" err="1">
                <a:solidFill>
                  <a:srgbClr val="820000"/>
                </a:solidFill>
                <a:latin typeface="Arial" pitchFamily="34" charset="0"/>
                <a:cs typeface="Arial" pitchFamily="34" charset="0"/>
              </a:rPr>
              <a:t>indica</a:t>
            </a:r>
            <a:r>
              <a:rPr lang="en-GB" sz="1800" b="1" i="1" dirty="0">
                <a:solidFill>
                  <a:srgbClr val="820000"/>
                </a:solidFill>
                <a:latin typeface="Arial" pitchFamily="34" charset="0"/>
                <a:cs typeface="Arial" pitchFamily="34" charset="0"/>
              </a:rPr>
              <a:t> a </a:t>
            </a:r>
            <a:r>
              <a:rPr lang="en-GB" sz="1800" b="1" i="1" dirty="0" err="1">
                <a:solidFill>
                  <a:srgbClr val="820000"/>
                </a:solidFill>
                <a:latin typeface="Arial" pitchFamily="34" charset="0"/>
                <a:cs typeface="Arial" pitchFamily="34" charset="0"/>
              </a:rPr>
              <a:t>posição</a:t>
            </a:r>
            <a:r>
              <a:rPr lang="en-GB" sz="1800" b="1" i="1" dirty="0">
                <a:solidFill>
                  <a:srgbClr val="820000"/>
                </a:solidFill>
                <a:latin typeface="Arial" pitchFamily="34" charset="0"/>
                <a:cs typeface="Arial" pitchFamily="34" charset="0"/>
              </a:rPr>
              <a:t> do </a:t>
            </a:r>
            <a:r>
              <a:rPr lang="en-GB" sz="1800" b="1" i="1" dirty="0" err="1">
                <a:solidFill>
                  <a:srgbClr val="820000"/>
                </a:solidFill>
                <a:latin typeface="Arial" pitchFamily="34" charset="0"/>
                <a:cs typeface="Arial" pitchFamily="34" charset="0"/>
              </a:rPr>
              <a:t>elemento</a:t>
            </a:r>
            <a:r>
              <a:rPr lang="en-GB" sz="1800" b="1" i="1" dirty="0">
                <a:solidFill>
                  <a:srgbClr val="820000"/>
                </a:solidFill>
                <a:latin typeface="Arial" pitchFamily="34" charset="0"/>
                <a:cs typeface="Arial" pitchFamily="34" charset="0"/>
              </a:rPr>
              <a:t> no array </a:t>
            </a:r>
            <a:r>
              <a:rPr lang="en-GB" sz="1800" b="1" i="1" dirty="0" err="1">
                <a:solidFill>
                  <a:srgbClr val="820000"/>
                </a:solidFill>
                <a:latin typeface="Arial" pitchFamily="34" charset="0"/>
                <a:cs typeface="Arial" pitchFamily="34" charset="0"/>
              </a:rPr>
              <a:t>acompanha</a:t>
            </a:r>
            <a:r>
              <a:rPr lang="en-GB" sz="1800" b="1" i="1" dirty="0">
                <a:solidFill>
                  <a:srgbClr val="820000"/>
                </a:solidFill>
                <a:latin typeface="Arial" pitchFamily="34" charset="0"/>
                <a:cs typeface="Arial" pitchFamily="34" charset="0"/>
              </a:rPr>
              <a:t> o </a:t>
            </a:r>
            <a:r>
              <a:rPr lang="en-GB" sz="1800" b="1" i="1" dirty="0" err="1">
                <a:solidFill>
                  <a:srgbClr val="820000"/>
                </a:solidFill>
                <a:latin typeface="Arial" pitchFamily="34" charset="0"/>
                <a:cs typeface="Arial" pitchFamily="34" charset="0"/>
              </a:rPr>
              <a:t>nome</a:t>
            </a:r>
            <a:r>
              <a:rPr lang="en-GB" sz="1800" b="1" i="1" dirty="0">
                <a:solidFill>
                  <a:srgbClr val="820000"/>
                </a:solidFill>
                <a:latin typeface="Arial" pitchFamily="34" charset="0"/>
                <a:cs typeface="Arial" pitchFamily="34" charset="0"/>
              </a:rPr>
              <a:t>, entre </a:t>
            </a:r>
            <a:r>
              <a:rPr lang="en-GB" sz="1800" b="1" i="1" dirty="0" err="1">
                <a:solidFill>
                  <a:srgbClr val="820000"/>
                </a:solidFill>
                <a:latin typeface="Arial" pitchFamily="34" charset="0"/>
                <a:cs typeface="Arial" pitchFamily="34" charset="0"/>
              </a:rPr>
              <a:t>colchetes</a:t>
            </a:r>
            <a:endParaRPr lang="en-GB" sz="1800" b="1" i="1" dirty="0">
              <a:solidFill>
                <a:srgbClr val="820000"/>
              </a:solidFill>
              <a:latin typeface="Arial" pitchFamily="34" charset="0"/>
              <a:cs typeface="Arial" pitchFamily="34" charset="0"/>
            </a:endParaRPr>
          </a:p>
        </p:txBody>
      </p:sp>
      <p:sp>
        <p:nvSpPr>
          <p:cNvPr id="8197" name="Text Box 5"/>
          <p:cNvSpPr txBox="1">
            <a:spLocks noChangeArrowheads="1"/>
          </p:cNvSpPr>
          <p:nvPr/>
        </p:nvSpPr>
        <p:spPr bwMode="auto">
          <a:xfrm>
            <a:off x="5857875" y="154781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vet[0]</a:t>
            </a:r>
          </a:p>
        </p:txBody>
      </p:sp>
      <p:sp>
        <p:nvSpPr>
          <p:cNvPr id="8198" name="Text Box 6"/>
          <p:cNvSpPr txBox="1">
            <a:spLocks noChangeArrowheads="1"/>
          </p:cNvSpPr>
          <p:nvPr/>
        </p:nvSpPr>
        <p:spPr bwMode="auto">
          <a:xfrm>
            <a:off x="5857875" y="1974850"/>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a:t>
            </a:r>
          </a:p>
        </p:txBody>
      </p:sp>
      <p:sp>
        <p:nvSpPr>
          <p:cNvPr id="8199" name="Text Box 7"/>
          <p:cNvSpPr txBox="1">
            <a:spLocks noChangeArrowheads="1"/>
          </p:cNvSpPr>
          <p:nvPr/>
        </p:nvSpPr>
        <p:spPr bwMode="auto">
          <a:xfrm>
            <a:off x="5857875" y="240347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vet[2]</a:t>
            </a:r>
          </a:p>
        </p:txBody>
      </p:sp>
      <p:sp>
        <p:nvSpPr>
          <p:cNvPr id="8200" name="Text Box 8"/>
          <p:cNvSpPr txBox="1">
            <a:spLocks noChangeArrowheads="1"/>
          </p:cNvSpPr>
          <p:nvPr/>
        </p:nvSpPr>
        <p:spPr bwMode="auto">
          <a:xfrm>
            <a:off x="5857875" y="282892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vet[3]</a:t>
            </a:r>
          </a:p>
        </p:txBody>
      </p:sp>
      <p:sp>
        <p:nvSpPr>
          <p:cNvPr id="8201" name="Text Box 9"/>
          <p:cNvSpPr txBox="1">
            <a:spLocks noChangeArrowheads="1"/>
          </p:cNvSpPr>
          <p:nvPr/>
        </p:nvSpPr>
        <p:spPr bwMode="auto">
          <a:xfrm>
            <a:off x="5857875" y="32559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vet[4]</a:t>
            </a:r>
          </a:p>
        </p:txBody>
      </p:sp>
      <p:sp>
        <p:nvSpPr>
          <p:cNvPr id="8202" name="Text Box 10"/>
          <p:cNvSpPr txBox="1">
            <a:spLocks noChangeArrowheads="1"/>
          </p:cNvSpPr>
          <p:nvPr/>
        </p:nvSpPr>
        <p:spPr bwMode="auto">
          <a:xfrm>
            <a:off x="5857875" y="3684588"/>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vet[5]</a:t>
            </a:r>
          </a:p>
        </p:txBody>
      </p:sp>
      <p:sp>
        <p:nvSpPr>
          <p:cNvPr id="8203" name="Text Box 11"/>
          <p:cNvSpPr txBox="1">
            <a:spLocks noChangeArrowheads="1"/>
          </p:cNvSpPr>
          <p:nvPr/>
        </p:nvSpPr>
        <p:spPr bwMode="auto">
          <a:xfrm>
            <a:off x="5857875" y="41195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vet[6]</a:t>
            </a:r>
          </a:p>
        </p:txBody>
      </p:sp>
      <p:sp>
        <p:nvSpPr>
          <p:cNvPr id="8204" name="Text Box 12"/>
          <p:cNvSpPr txBox="1">
            <a:spLocks noChangeArrowheads="1"/>
          </p:cNvSpPr>
          <p:nvPr/>
        </p:nvSpPr>
        <p:spPr bwMode="auto">
          <a:xfrm>
            <a:off x="5857875" y="454342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vet[7]</a:t>
            </a:r>
          </a:p>
        </p:txBody>
      </p:sp>
      <p:sp>
        <p:nvSpPr>
          <p:cNvPr id="8205" name="Text Box 13"/>
          <p:cNvSpPr txBox="1">
            <a:spLocks noChangeArrowheads="1"/>
          </p:cNvSpPr>
          <p:nvPr/>
        </p:nvSpPr>
        <p:spPr bwMode="auto">
          <a:xfrm>
            <a:off x="5857875" y="4968875"/>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vet[8]</a:t>
            </a:r>
          </a:p>
        </p:txBody>
      </p:sp>
      <p:sp>
        <p:nvSpPr>
          <p:cNvPr id="8206" name="Text Box 14"/>
          <p:cNvSpPr txBox="1">
            <a:spLocks noChangeArrowheads="1"/>
          </p:cNvSpPr>
          <p:nvPr/>
        </p:nvSpPr>
        <p:spPr bwMode="auto">
          <a:xfrm>
            <a:off x="5857875" y="5402263"/>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vet[9]</a:t>
            </a:r>
          </a:p>
        </p:txBody>
      </p:sp>
      <p:sp>
        <p:nvSpPr>
          <p:cNvPr id="8207" name="Text Box 15"/>
          <p:cNvSpPr txBox="1">
            <a:spLocks noChangeArrowheads="1"/>
          </p:cNvSpPr>
          <p:nvPr/>
        </p:nvSpPr>
        <p:spPr bwMode="auto">
          <a:xfrm>
            <a:off x="5857875" y="5829300"/>
            <a:ext cx="981075" cy="274638"/>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vet[10]</a:t>
            </a:r>
          </a:p>
        </p:txBody>
      </p:sp>
      <p:sp>
        <p:nvSpPr>
          <p:cNvPr id="8208" name="Text Box 16"/>
          <p:cNvSpPr txBox="1">
            <a:spLocks noChangeArrowheads="1"/>
          </p:cNvSpPr>
          <p:nvPr/>
        </p:nvSpPr>
        <p:spPr bwMode="auto">
          <a:xfrm>
            <a:off x="5857875" y="6256338"/>
            <a:ext cx="981075" cy="274637"/>
          </a:xfrm>
          <a:prstGeom prst="rect">
            <a:avLst/>
          </a:prstGeom>
          <a:noFill/>
          <a:ln w="9525">
            <a:noFill/>
            <a:round/>
            <a:headEnd/>
            <a:tailEnd/>
          </a:ln>
          <a:effectLst/>
        </p:spPr>
        <p:txBody>
          <a:bodyPr lIns="0" tIns="0" rIns="0" bIns="0">
            <a:spAutoFit/>
          </a:bodyPr>
          <a:lstStyle/>
          <a:p>
            <a:pPr algn="r">
              <a:lnSpc>
                <a:spcPct val="100000"/>
              </a:lnSpc>
              <a:spcBef>
                <a:spcPts val="1125"/>
              </a:spcBef>
              <a:buClr>
                <a:srgbClr val="9600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960000"/>
                </a:solidFill>
                <a:effectLst>
                  <a:outerShdw blurRad="38100" dist="38100" dir="2700000" algn="tl">
                    <a:srgbClr val="000000"/>
                  </a:outerShdw>
                </a:effectLst>
                <a:latin typeface="Arial" pitchFamily="34" charset="0"/>
                <a:cs typeface="Arial" pitchFamily="34" charset="0"/>
              </a:rPr>
              <a:t>vet[11]</a:t>
            </a:r>
          </a:p>
        </p:txBody>
      </p:sp>
      <p:sp>
        <p:nvSpPr>
          <p:cNvPr id="8209" name="Freeform 17"/>
          <p:cNvSpPr>
            <a:spLocks/>
          </p:cNvSpPr>
          <p:nvPr/>
        </p:nvSpPr>
        <p:spPr bwMode="auto">
          <a:xfrm>
            <a:off x="4848225" y="1274763"/>
            <a:ext cx="1495425" cy="2938462"/>
          </a:xfrm>
          <a:custGeom>
            <a:avLst/>
            <a:gdLst>
              <a:gd name="T0" fmla="*/ 0 w 942"/>
              <a:gd name="T1" fmla="*/ 1849 h 1851"/>
              <a:gd name="T2" fmla="*/ 238 w 942"/>
              <a:gd name="T3" fmla="*/ 1849 h 1851"/>
              <a:gd name="T4" fmla="*/ 465 w 942"/>
              <a:gd name="T5" fmla="*/ 1835 h 1851"/>
              <a:gd name="T6" fmla="*/ 591 w 942"/>
              <a:gd name="T7" fmla="*/ 1781 h 1851"/>
              <a:gd name="T8" fmla="*/ 654 w 942"/>
              <a:gd name="T9" fmla="*/ 1660 h 1851"/>
              <a:gd name="T10" fmla="*/ 674 w 942"/>
              <a:gd name="T11" fmla="*/ 1498 h 1851"/>
              <a:gd name="T12" fmla="*/ 678 w 942"/>
              <a:gd name="T13" fmla="*/ 1357 h 1851"/>
              <a:gd name="T14" fmla="*/ 682 w 942"/>
              <a:gd name="T15" fmla="*/ 1161 h 1851"/>
              <a:gd name="T16" fmla="*/ 682 w 942"/>
              <a:gd name="T17" fmla="*/ 884 h 1851"/>
              <a:gd name="T18" fmla="*/ 678 w 942"/>
              <a:gd name="T19" fmla="*/ 534 h 1851"/>
              <a:gd name="T20" fmla="*/ 689 w 942"/>
              <a:gd name="T21" fmla="*/ 244 h 1851"/>
              <a:gd name="T22" fmla="*/ 725 w 942"/>
              <a:gd name="T23" fmla="*/ 89 h 1851"/>
              <a:gd name="T24" fmla="*/ 800 w 942"/>
              <a:gd name="T25" fmla="*/ 15 h 1851"/>
              <a:gd name="T26" fmla="*/ 879 w 942"/>
              <a:gd name="T27" fmla="*/ 8 h 1851"/>
              <a:gd name="T28" fmla="*/ 924 w 942"/>
              <a:gd name="T29" fmla="*/ 61 h 1851"/>
              <a:gd name="T30" fmla="*/ 942 w 942"/>
              <a:gd name="T31" fmla="*/ 205 h 18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42"/>
              <a:gd name="T49" fmla="*/ 0 h 1851"/>
              <a:gd name="T50" fmla="*/ 942 w 942"/>
              <a:gd name="T51" fmla="*/ 1851 h 18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42" h="1851">
                <a:moveTo>
                  <a:pt x="0" y="1849"/>
                </a:moveTo>
                <a:cubicBezTo>
                  <a:pt x="40" y="1848"/>
                  <a:pt x="160" y="1851"/>
                  <a:pt x="238" y="1849"/>
                </a:cubicBezTo>
                <a:cubicBezTo>
                  <a:pt x="315" y="1847"/>
                  <a:pt x="406" y="1847"/>
                  <a:pt x="465" y="1835"/>
                </a:cubicBezTo>
                <a:cubicBezTo>
                  <a:pt x="523" y="1824"/>
                  <a:pt x="560" y="1811"/>
                  <a:pt x="591" y="1781"/>
                </a:cubicBezTo>
                <a:cubicBezTo>
                  <a:pt x="623" y="1752"/>
                  <a:pt x="641" y="1707"/>
                  <a:pt x="654" y="1660"/>
                </a:cubicBezTo>
                <a:cubicBezTo>
                  <a:pt x="668" y="1613"/>
                  <a:pt x="670" y="1549"/>
                  <a:pt x="674" y="1498"/>
                </a:cubicBezTo>
                <a:cubicBezTo>
                  <a:pt x="678" y="1448"/>
                  <a:pt x="677" y="1413"/>
                  <a:pt x="678" y="1357"/>
                </a:cubicBezTo>
                <a:cubicBezTo>
                  <a:pt x="680" y="1300"/>
                  <a:pt x="681" y="1240"/>
                  <a:pt x="682" y="1161"/>
                </a:cubicBezTo>
                <a:cubicBezTo>
                  <a:pt x="683" y="1082"/>
                  <a:pt x="683" y="989"/>
                  <a:pt x="682" y="884"/>
                </a:cubicBezTo>
                <a:cubicBezTo>
                  <a:pt x="681" y="780"/>
                  <a:pt x="677" y="641"/>
                  <a:pt x="678" y="534"/>
                </a:cubicBezTo>
                <a:cubicBezTo>
                  <a:pt x="680" y="427"/>
                  <a:pt x="682" y="318"/>
                  <a:pt x="689" y="244"/>
                </a:cubicBezTo>
                <a:cubicBezTo>
                  <a:pt x="698" y="170"/>
                  <a:pt x="707" y="127"/>
                  <a:pt x="725" y="89"/>
                </a:cubicBezTo>
                <a:cubicBezTo>
                  <a:pt x="744" y="51"/>
                  <a:pt x="774" y="28"/>
                  <a:pt x="800" y="15"/>
                </a:cubicBezTo>
                <a:cubicBezTo>
                  <a:pt x="826" y="1"/>
                  <a:pt x="858" y="0"/>
                  <a:pt x="879" y="8"/>
                </a:cubicBezTo>
                <a:cubicBezTo>
                  <a:pt x="900" y="16"/>
                  <a:pt x="914" y="28"/>
                  <a:pt x="924" y="61"/>
                </a:cubicBezTo>
                <a:cubicBezTo>
                  <a:pt x="934" y="94"/>
                  <a:pt x="938" y="175"/>
                  <a:pt x="942" y="205"/>
                </a:cubicBezTo>
              </a:path>
            </a:pathLst>
          </a:custGeom>
          <a:noFill/>
          <a:ln w="28440">
            <a:solidFill>
              <a:srgbClr val="96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latin typeface="Arial" charset="0"/>
              <a:cs typeface="Arial" charset="0"/>
            </a:endParaRPr>
          </a:p>
        </p:txBody>
      </p:sp>
      <p:sp>
        <p:nvSpPr>
          <p:cNvPr id="8210" name="Freeform 18"/>
          <p:cNvSpPr>
            <a:spLocks/>
          </p:cNvSpPr>
          <p:nvPr/>
        </p:nvSpPr>
        <p:spPr bwMode="auto">
          <a:xfrm>
            <a:off x="5368925" y="5683250"/>
            <a:ext cx="1231900" cy="1112838"/>
          </a:xfrm>
          <a:custGeom>
            <a:avLst/>
            <a:gdLst>
              <a:gd name="T0" fmla="*/ 0 w 752"/>
              <a:gd name="T1" fmla="*/ 0 h 701"/>
              <a:gd name="T2" fmla="*/ 180 w 752"/>
              <a:gd name="T3" fmla="*/ 21 h 701"/>
              <a:gd name="T4" fmla="*/ 270 w 752"/>
              <a:gd name="T5" fmla="*/ 67 h 701"/>
              <a:gd name="T6" fmla="*/ 298 w 752"/>
              <a:gd name="T7" fmla="*/ 129 h 701"/>
              <a:gd name="T8" fmla="*/ 304 w 752"/>
              <a:gd name="T9" fmla="*/ 183 h 701"/>
              <a:gd name="T10" fmla="*/ 310 w 752"/>
              <a:gd name="T11" fmla="*/ 257 h 701"/>
              <a:gd name="T12" fmla="*/ 310 w 752"/>
              <a:gd name="T13" fmla="*/ 363 h 701"/>
              <a:gd name="T14" fmla="*/ 308 w 752"/>
              <a:gd name="T15" fmla="*/ 524 h 701"/>
              <a:gd name="T16" fmla="*/ 320 w 752"/>
              <a:gd name="T17" fmla="*/ 607 h 701"/>
              <a:gd name="T18" fmla="*/ 371 w 752"/>
              <a:gd name="T19" fmla="*/ 666 h 701"/>
              <a:gd name="T20" fmla="*/ 478 w 752"/>
              <a:gd name="T21" fmla="*/ 694 h 701"/>
              <a:gd name="T22" fmla="*/ 591 w 752"/>
              <a:gd name="T23" fmla="*/ 697 h 701"/>
              <a:gd name="T24" fmla="*/ 680 w 752"/>
              <a:gd name="T25" fmla="*/ 668 h 701"/>
              <a:gd name="T26" fmla="*/ 752 w 752"/>
              <a:gd name="T27" fmla="*/ 554 h 7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2"/>
              <a:gd name="T43" fmla="*/ 0 h 701"/>
              <a:gd name="T44" fmla="*/ 752 w 752"/>
              <a:gd name="T45" fmla="*/ 701 h 70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2" h="701">
                <a:moveTo>
                  <a:pt x="0" y="0"/>
                </a:moveTo>
                <a:cubicBezTo>
                  <a:pt x="29" y="3"/>
                  <a:pt x="135" y="10"/>
                  <a:pt x="180" y="21"/>
                </a:cubicBezTo>
                <a:cubicBezTo>
                  <a:pt x="225" y="32"/>
                  <a:pt x="251" y="50"/>
                  <a:pt x="270" y="67"/>
                </a:cubicBezTo>
                <a:cubicBezTo>
                  <a:pt x="290" y="85"/>
                  <a:pt x="293" y="109"/>
                  <a:pt x="298" y="129"/>
                </a:cubicBezTo>
                <a:cubicBezTo>
                  <a:pt x="304" y="148"/>
                  <a:pt x="303" y="161"/>
                  <a:pt x="304" y="183"/>
                </a:cubicBezTo>
                <a:cubicBezTo>
                  <a:pt x="306" y="204"/>
                  <a:pt x="309" y="227"/>
                  <a:pt x="310" y="257"/>
                </a:cubicBezTo>
                <a:cubicBezTo>
                  <a:pt x="311" y="287"/>
                  <a:pt x="310" y="319"/>
                  <a:pt x="310" y="363"/>
                </a:cubicBezTo>
                <a:cubicBezTo>
                  <a:pt x="310" y="407"/>
                  <a:pt x="306" y="483"/>
                  <a:pt x="308" y="524"/>
                </a:cubicBezTo>
                <a:cubicBezTo>
                  <a:pt x="310" y="565"/>
                  <a:pt x="310" y="583"/>
                  <a:pt x="320" y="607"/>
                </a:cubicBezTo>
                <a:cubicBezTo>
                  <a:pt x="330" y="631"/>
                  <a:pt x="345" y="651"/>
                  <a:pt x="371" y="666"/>
                </a:cubicBezTo>
                <a:cubicBezTo>
                  <a:pt x="398" y="681"/>
                  <a:pt x="442" y="689"/>
                  <a:pt x="478" y="694"/>
                </a:cubicBezTo>
                <a:cubicBezTo>
                  <a:pt x="515" y="700"/>
                  <a:pt x="557" y="701"/>
                  <a:pt x="591" y="697"/>
                </a:cubicBezTo>
                <a:cubicBezTo>
                  <a:pt x="625" y="693"/>
                  <a:pt x="653" y="692"/>
                  <a:pt x="680" y="668"/>
                </a:cubicBezTo>
                <a:cubicBezTo>
                  <a:pt x="707" y="644"/>
                  <a:pt x="737" y="578"/>
                  <a:pt x="752" y="554"/>
                </a:cubicBezTo>
              </a:path>
            </a:pathLst>
          </a:custGeom>
          <a:noFill/>
          <a:ln w="28440">
            <a:solidFill>
              <a:srgbClr val="96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bg1"/>
                </a:solidFill>
                <a:latin typeface="Times New Roman" pitchFamily="18" charset="0"/>
                <a:ea typeface="Arial Unicode MS" pitchFamily="34" charset="-128"/>
                <a:cs typeface="Arial Unicode MS" pitchFamily="34" charset="-128"/>
              </a:defRPr>
            </a:lvl1pPr>
            <a:lvl2pPr marL="742950" indent="-285750" eaLnBrk="0" hangingPunct="0">
              <a:defRPr sz="2400">
                <a:solidFill>
                  <a:schemeClr val="bg1"/>
                </a:solidFill>
                <a:latin typeface="Times New Roman" pitchFamily="18" charset="0"/>
                <a:ea typeface="Arial Unicode MS" pitchFamily="34" charset="-128"/>
                <a:cs typeface="Arial Unicode MS" pitchFamily="34" charset="-128"/>
              </a:defRPr>
            </a:lvl2pPr>
            <a:lvl3pPr marL="1143000" indent="-228600" eaLnBrk="0" hangingPunct="0">
              <a:defRPr sz="2400">
                <a:solidFill>
                  <a:schemeClr val="bg1"/>
                </a:solidFill>
                <a:latin typeface="Times New Roman" pitchFamily="18" charset="0"/>
                <a:ea typeface="Arial Unicode MS" pitchFamily="34" charset="-128"/>
                <a:cs typeface="Arial Unicode MS" pitchFamily="34" charset="-128"/>
              </a:defRPr>
            </a:lvl3pPr>
            <a:lvl4pPr marL="1600200" indent="-228600" eaLnBrk="0" hangingPunct="0">
              <a:defRPr sz="2400">
                <a:solidFill>
                  <a:schemeClr val="bg1"/>
                </a:solidFill>
                <a:latin typeface="Times New Roman" pitchFamily="18" charset="0"/>
                <a:ea typeface="Arial Unicode MS" pitchFamily="34" charset="-128"/>
                <a:cs typeface="Arial Unicode MS" pitchFamily="34" charset="-128"/>
              </a:defRPr>
            </a:lvl4pPr>
            <a:lvl5pPr marL="2057400" indent="-228600" eaLnBrk="0" hangingPunct="0">
              <a:defRPr sz="2400">
                <a:solidFill>
                  <a:schemeClr val="bg1"/>
                </a:solidFill>
                <a:latin typeface="Times New Roman" pitchFamily="18" charset="0"/>
                <a:ea typeface="Arial Unicode MS" pitchFamily="34" charset="-128"/>
                <a:cs typeface="Arial Unicode MS" pitchFamily="34" charset="-128"/>
              </a:defRPr>
            </a:lvl5pPr>
            <a:lvl6pPr marL="25146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6pPr>
            <a:lvl7pPr marL="29718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7pPr>
            <a:lvl8pPr marL="34290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8pPr>
            <a:lvl9pPr marL="3886200" indent="-228600" defTabSz="449263" eaLnBrk="0" fontAlgn="base" hangingPunct="0">
              <a:lnSpc>
                <a:spcPct val="95000"/>
              </a:lnSpc>
              <a:spcBef>
                <a:spcPct val="0"/>
              </a:spcBef>
              <a:spcAft>
                <a:spcPct val="0"/>
              </a:spcAft>
              <a:buClr>
                <a:srgbClr val="FFFFFF"/>
              </a:buClr>
              <a:buSzPct val="100000"/>
              <a:buFont typeface="Times New Roman" pitchFamily="18" charset="0"/>
              <a:defRPr sz="2400">
                <a:solidFill>
                  <a:schemeClr val="bg1"/>
                </a:solidFill>
                <a:latin typeface="Times New Roman" pitchFamily="18" charset="0"/>
                <a:ea typeface="Arial Unicode MS" pitchFamily="34" charset="-128"/>
                <a:cs typeface="Arial Unicode MS" pitchFamily="34" charset="-128"/>
              </a:defRPr>
            </a:lvl9pPr>
          </a:lstStyle>
          <a:p>
            <a:pPr eaLnBrk="1" hangingPunct="1"/>
            <a:endParaRPr lang="pt-BR" altLang="pt-BR">
              <a:latin typeface="Arial" charset="0"/>
              <a:cs typeface="Arial" charset="0"/>
            </a:endParaRPr>
          </a:p>
        </p:txBody>
      </p:sp>
      <p:sp>
        <p:nvSpPr>
          <p:cNvPr id="8211" name="Rectangle 19"/>
          <p:cNvSpPr>
            <a:spLocks noChangeArrowheads="1"/>
          </p:cNvSpPr>
          <p:nvPr/>
        </p:nvSpPr>
        <p:spPr bwMode="auto">
          <a:xfrm>
            <a:off x="7059613" y="618490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78</a:t>
            </a:r>
          </a:p>
        </p:txBody>
      </p:sp>
      <p:sp>
        <p:nvSpPr>
          <p:cNvPr id="8212" name="Rectangle 20"/>
          <p:cNvSpPr>
            <a:spLocks noChangeArrowheads="1"/>
          </p:cNvSpPr>
          <p:nvPr/>
        </p:nvSpPr>
        <p:spPr bwMode="auto">
          <a:xfrm>
            <a:off x="7059613" y="575786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6453</a:t>
            </a:r>
          </a:p>
        </p:txBody>
      </p:sp>
      <p:sp>
        <p:nvSpPr>
          <p:cNvPr id="8213" name="Rectangle 21"/>
          <p:cNvSpPr>
            <a:spLocks noChangeArrowheads="1"/>
          </p:cNvSpPr>
          <p:nvPr/>
        </p:nvSpPr>
        <p:spPr bwMode="auto">
          <a:xfrm>
            <a:off x="7059613" y="532923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1</a:t>
            </a:r>
          </a:p>
        </p:txBody>
      </p:sp>
      <p:sp>
        <p:nvSpPr>
          <p:cNvPr id="8214" name="Rectangle 22"/>
          <p:cNvSpPr>
            <a:spLocks noChangeArrowheads="1"/>
          </p:cNvSpPr>
          <p:nvPr/>
        </p:nvSpPr>
        <p:spPr bwMode="auto">
          <a:xfrm>
            <a:off x="7059613" y="489743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-3</a:t>
            </a:r>
          </a:p>
        </p:txBody>
      </p:sp>
      <p:sp>
        <p:nvSpPr>
          <p:cNvPr id="8215" name="Rectangle 23"/>
          <p:cNvSpPr>
            <a:spLocks noChangeArrowheads="1"/>
          </p:cNvSpPr>
          <p:nvPr/>
        </p:nvSpPr>
        <p:spPr bwMode="auto">
          <a:xfrm>
            <a:off x="7059613" y="447040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62</a:t>
            </a:r>
          </a:p>
        </p:txBody>
      </p:sp>
      <p:sp>
        <p:nvSpPr>
          <p:cNvPr id="8216" name="Rectangle 24"/>
          <p:cNvSpPr>
            <a:spLocks noChangeArrowheads="1"/>
          </p:cNvSpPr>
          <p:nvPr/>
        </p:nvSpPr>
        <p:spPr bwMode="auto">
          <a:xfrm>
            <a:off x="7059613" y="404812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0</a:t>
            </a:r>
          </a:p>
        </p:txBody>
      </p:sp>
      <p:sp>
        <p:nvSpPr>
          <p:cNvPr id="8217" name="Rectangle 25"/>
          <p:cNvSpPr>
            <a:spLocks noChangeArrowheads="1"/>
          </p:cNvSpPr>
          <p:nvPr/>
        </p:nvSpPr>
        <p:spPr bwMode="auto">
          <a:xfrm>
            <a:off x="7059613" y="361156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-89</a:t>
            </a:r>
          </a:p>
        </p:txBody>
      </p:sp>
      <p:sp>
        <p:nvSpPr>
          <p:cNvPr id="8218" name="Rectangle 26"/>
          <p:cNvSpPr>
            <a:spLocks noChangeArrowheads="1"/>
          </p:cNvSpPr>
          <p:nvPr/>
        </p:nvSpPr>
        <p:spPr bwMode="auto">
          <a:xfrm>
            <a:off x="7059613" y="318452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1543</a:t>
            </a:r>
          </a:p>
        </p:txBody>
      </p:sp>
      <p:sp>
        <p:nvSpPr>
          <p:cNvPr id="8219" name="Rectangle 27"/>
          <p:cNvSpPr>
            <a:spLocks noChangeArrowheads="1"/>
          </p:cNvSpPr>
          <p:nvPr/>
        </p:nvSpPr>
        <p:spPr bwMode="auto">
          <a:xfrm>
            <a:off x="7059613" y="2757488"/>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72</a:t>
            </a:r>
          </a:p>
        </p:txBody>
      </p:sp>
      <p:sp>
        <p:nvSpPr>
          <p:cNvPr id="8220" name="Rectangle 28"/>
          <p:cNvSpPr>
            <a:spLocks noChangeArrowheads="1"/>
          </p:cNvSpPr>
          <p:nvPr/>
        </p:nvSpPr>
        <p:spPr bwMode="auto">
          <a:xfrm>
            <a:off x="7059613" y="2330450"/>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0</a:t>
            </a:r>
          </a:p>
        </p:txBody>
      </p:sp>
      <p:sp>
        <p:nvSpPr>
          <p:cNvPr id="8221" name="Rectangle 29"/>
          <p:cNvSpPr>
            <a:spLocks noChangeArrowheads="1"/>
          </p:cNvSpPr>
          <p:nvPr/>
        </p:nvSpPr>
        <p:spPr bwMode="auto">
          <a:xfrm>
            <a:off x="7059613" y="1903413"/>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6</a:t>
            </a:r>
          </a:p>
        </p:txBody>
      </p:sp>
      <p:sp>
        <p:nvSpPr>
          <p:cNvPr id="8222" name="Rectangle 30"/>
          <p:cNvSpPr>
            <a:spLocks noChangeArrowheads="1"/>
          </p:cNvSpPr>
          <p:nvPr/>
        </p:nvSpPr>
        <p:spPr bwMode="auto">
          <a:xfrm>
            <a:off x="7059613" y="1476375"/>
            <a:ext cx="1400175" cy="419100"/>
          </a:xfrm>
          <a:prstGeom prst="rect">
            <a:avLst/>
          </a:prstGeom>
          <a:gradFill rotWithShape="0">
            <a:gsLst>
              <a:gs pos="0">
                <a:srgbClr val="0000FF"/>
              </a:gs>
              <a:gs pos="100000">
                <a:srgbClr val="0000FF"/>
              </a:gs>
            </a:gsLst>
            <a:lin ang="5400000" scaled="1"/>
          </a:gradFill>
          <a:ln w="9360">
            <a:miter lim="800000"/>
            <a:headEnd/>
            <a:tailEnd/>
          </a:ln>
          <a:effectLst/>
          <a:scene3d>
            <a:camera prst="legacyPerspectiveTopRight"/>
            <a:lightRig rig="legacyFlat4" dir="b"/>
          </a:scene3d>
          <a:sp3d extrusionH="887400" prstMaterial="legacyMatte">
            <a:bevelT w="13500" h="13500" prst="angle"/>
            <a:bevelB w="13500" h="13500" prst="angle"/>
            <a:extrusionClr>
              <a:srgbClr val="000099"/>
            </a:extrusionClr>
          </a:sp3d>
        </p:spPr>
        <p:txBody>
          <a:bodyPr wrap="none" lIns="90000" tIns="46800" rIns="90000" bIns="46800" anchor="ctr">
            <a:flatTx/>
          </a:bodyPr>
          <a:lstStyle/>
          <a:p>
            <a:pPr algn="ctr">
              <a:lnSpc>
                <a:spcPct val="100000"/>
              </a:lnSpc>
              <a:buClr>
                <a:srgbClr val="FFFF00"/>
              </a:buClr>
              <a:buFont typeface="Arial Black"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b="1" i="1">
                <a:solidFill>
                  <a:srgbClr val="FFFF00"/>
                </a:solidFill>
                <a:effectLst>
                  <a:outerShdw blurRad="38100" dist="38100" dir="2700000" algn="tl">
                    <a:srgbClr val="000000"/>
                  </a:outerShdw>
                </a:effectLst>
                <a:latin typeface="Arial" pitchFamily="34" charset="0"/>
                <a:cs typeface="Arial" pitchFamily="34" charset="0"/>
              </a:rPr>
              <a:t>-45</a:t>
            </a:r>
          </a:p>
        </p:txBody>
      </p:sp>
    </p:spTree>
    <p:extLst>
      <p:ext uri="{BB962C8B-B14F-4D97-AF65-F5344CB8AC3E}">
        <p14:creationId xmlns:p14="http://schemas.microsoft.com/office/powerpoint/2010/main" val="194672209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222"/>
                                        </p:tgtEl>
                                        <p:attrNameLst>
                                          <p:attrName>style.visibility</p:attrName>
                                        </p:attrNameLst>
                                      </p:cBhvr>
                                      <p:to>
                                        <p:strVal val="visible"/>
                                      </p:to>
                                    </p:set>
                                    <p:anim calcmode="lin" valueType="num">
                                      <p:cBhvr>
                                        <p:cTn id="7" dur="500" fill="hold"/>
                                        <p:tgtEl>
                                          <p:spTgt spid="8222"/>
                                        </p:tgtEl>
                                        <p:attrNameLst>
                                          <p:attrName>ppt_x</p:attrName>
                                        </p:attrNameLst>
                                      </p:cBhvr>
                                      <p:tavLst>
                                        <p:tav tm="100000">
                                          <p:val>
                                            <p:strVal val="#ppt_x"/>
                                          </p:val>
                                        </p:tav>
                                        <p:tav>
                                          <p:val>
                                            <p:strVal val="#ppt_x"/>
                                          </p:val>
                                        </p:tav>
                                      </p:tavLst>
                                    </p:anim>
                                    <p:anim calcmode="lin" valueType="num">
                                      <p:cBhvr>
                                        <p:cTn id="8" dur="500" fill="hold"/>
                                        <p:tgtEl>
                                          <p:spTgt spid="8222"/>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ppt_x</p:attrName>
                                        </p:attrNameLst>
                                      </p:cBhvr>
                                      <p:tavLst>
                                        <p:tav tm="100000">
                                          <p:val>
                                            <p:strVal val="#ppt_x"/>
                                          </p:val>
                                        </p:tav>
                                        <p:tav>
                                          <p:val>
                                            <p:strVal val="#ppt_x"/>
                                          </p:val>
                                        </p:tav>
                                      </p:tavLst>
                                    </p:anim>
                                    <p:anim calcmode="lin" valueType="num">
                                      <p:cBhvr>
                                        <p:cTn id="12" dur="500" fill="hold"/>
                                        <p:tgtEl>
                                          <p:spTgt spid="8197"/>
                                        </p:tgtEl>
                                        <p:attrNameLst>
                                          <p:attrName>ppt_y</p:attrName>
                                        </p:attrNameLst>
                                      </p:cBhvr>
                                      <p:tavLst>
                                        <p:tav tm="100000">
                                          <p:val>
                                            <p:strVal val="1+#ppt_h/2"/>
                                          </p:val>
                                        </p:tav>
                                        <p:tav>
                                          <p:val>
                                            <p:strVal val="#ppt_y"/>
                                          </p:val>
                                        </p:tav>
                                      </p:tavLst>
                                    </p:anim>
                                  </p:childTnLst>
                                </p:cTn>
                              </p:par>
                            </p:childTnLst>
                          </p:cTn>
                        </p:par>
                        <p:par>
                          <p:cTn id="13" fill="hold" nodeType="afterGroup">
                            <p:stCondLst>
                              <p:cond delay="0"/>
                            </p:stCondLst>
                            <p:childTnLst>
                              <p:par>
                                <p:cTn id="14" presetID="2" presetClass="entr" presetSubtype="4" fill="hold" nodeType="afterEffect">
                                  <p:stCondLst>
                                    <p:cond delay="0"/>
                                  </p:stCondLst>
                                  <p:childTnLst>
                                    <p:set>
                                      <p:cBhvr>
                                        <p:cTn id="15" dur="1" fill="hold">
                                          <p:stCondLst>
                                            <p:cond delay="0"/>
                                          </p:stCondLst>
                                        </p:cTn>
                                        <p:tgtEl>
                                          <p:spTgt spid="8221"/>
                                        </p:tgtEl>
                                        <p:attrNameLst>
                                          <p:attrName>style.visibility</p:attrName>
                                        </p:attrNameLst>
                                      </p:cBhvr>
                                      <p:to>
                                        <p:strVal val="visible"/>
                                      </p:to>
                                    </p:set>
                                    <p:anim calcmode="lin" valueType="num">
                                      <p:cBhvr>
                                        <p:cTn id="16" dur="500" fill="hold"/>
                                        <p:tgtEl>
                                          <p:spTgt spid="8221"/>
                                        </p:tgtEl>
                                        <p:attrNameLst>
                                          <p:attrName>ppt_x</p:attrName>
                                        </p:attrNameLst>
                                      </p:cBhvr>
                                      <p:tavLst>
                                        <p:tav tm="100000">
                                          <p:val>
                                            <p:strVal val="#ppt_x"/>
                                          </p:val>
                                        </p:tav>
                                        <p:tav>
                                          <p:val>
                                            <p:strVal val="#ppt_x"/>
                                          </p:val>
                                        </p:tav>
                                      </p:tavLst>
                                    </p:anim>
                                    <p:anim calcmode="lin" valueType="num">
                                      <p:cBhvr>
                                        <p:cTn id="17" dur="500" fill="hold"/>
                                        <p:tgtEl>
                                          <p:spTgt spid="8221"/>
                                        </p:tgtEl>
                                        <p:attrNameLst>
                                          <p:attrName>ppt_y</p:attrName>
                                        </p:attrNameLst>
                                      </p:cBhvr>
                                      <p:tavLst>
                                        <p:tav tm="100000">
                                          <p:val>
                                            <p:strVal val="1+#ppt_h/2"/>
                                          </p:val>
                                        </p:tav>
                                        <p:tav>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198"/>
                                        </p:tgtEl>
                                        <p:attrNameLst>
                                          <p:attrName>style.visibility</p:attrName>
                                        </p:attrNameLst>
                                      </p:cBhvr>
                                      <p:to>
                                        <p:strVal val="visible"/>
                                      </p:to>
                                    </p:set>
                                    <p:anim calcmode="lin" valueType="num">
                                      <p:cBhvr>
                                        <p:cTn id="20" dur="500" fill="hold"/>
                                        <p:tgtEl>
                                          <p:spTgt spid="8198"/>
                                        </p:tgtEl>
                                        <p:attrNameLst>
                                          <p:attrName>ppt_x</p:attrName>
                                        </p:attrNameLst>
                                      </p:cBhvr>
                                      <p:tavLst>
                                        <p:tav tm="100000">
                                          <p:val>
                                            <p:strVal val="#ppt_x"/>
                                          </p:val>
                                        </p:tav>
                                        <p:tav>
                                          <p:val>
                                            <p:strVal val="#ppt_x"/>
                                          </p:val>
                                        </p:tav>
                                      </p:tavLst>
                                    </p:anim>
                                    <p:anim calcmode="lin" valueType="num">
                                      <p:cBhvr>
                                        <p:cTn id="21" dur="500" fill="hold"/>
                                        <p:tgtEl>
                                          <p:spTgt spid="8198"/>
                                        </p:tgtEl>
                                        <p:attrNameLst>
                                          <p:attrName>ppt_y</p:attrName>
                                        </p:attrNameLst>
                                      </p:cBhvr>
                                      <p:tavLst>
                                        <p:tav tm="100000">
                                          <p:val>
                                            <p:strVal val="1+#ppt_h/2"/>
                                          </p:val>
                                        </p:tav>
                                        <p:tav>
                                          <p:val>
                                            <p:strVal val="#ppt_y"/>
                                          </p:val>
                                        </p:tav>
                                      </p:tavLst>
                                    </p:anim>
                                  </p:childTnLst>
                                </p:cTn>
                              </p:par>
                            </p:childTnLst>
                          </p:cTn>
                        </p:par>
                        <p:par>
                          <p:cTn id="22" fill="hold" nodeType="afterGroup">
                            <p:stCondLst>
                              <p:cond delay="0"/>
                            </p:stCondLst>
                            <p:childTnLst>
                              <p:par>
                                <p:cTn id="23" presetID="2" presetClass="entr" presetSubtype="4" fill="hold" nodeType="afterEffect">
                                  <p:stCondLst>
                                    <p:cond delay="0"/>
                                  </p:stCondLst>
                                  <p:childTnLst>
                                    <p:set>
                                      <p:cBhvr>
                                        <p:cTn id="24" dur="1" fill="hold">
                                          <p:stCondLst>
                                            <p:cond delay="0"/>
                                          </p:stCondLst>
                                        </p:cTn>
                                        <p:tgtEl>
                                          <p:spTgt spid="8220"/>
                                        </p:tgtEl>
                                        <p:attrNameLst>
                                          <p:attrName>style.visibility</p:attrName>
                                        </p:attrNameLst>
                                      </p:cBhvr>
                                      <p:to>
                                        <p:strVal val="visible"/>
                                      </p:to>
                                    </p:set>
                                    <p:anim calcmode="lin" valueType="num">
                                      <p:cBhvr>
                                        <p:cTn id="25" dur="500" fill="hold"/>
                                        <p:tgtEl>
                                          <p:spTgt spid="8220"/>
                                        </p:tgtEl>
                                        <p:attrNameLst>
                                          <p:attrName>ppt_x</p:attrName>
                                        </p:attrNameLst>
                                      </p:cBhvr>
                                      <p:tavLst>
                                        <p:tav tm="100000">
                                          <p:val>
                                            <p:strVal val="#ppt_x"/>
                                          </p:val>
                                        </p:tav>
                                        <p:tav>
                                          <p:val>
                                            <p:strVal val="#ppt_x"/>
                                          </p:val>
                                        </p:tav>
                                      </p:tavLst>
                                    </p:anim>
                                    <p:anim calcmode="lin" valueType="num">
                                      <p:cBhvr>
                                        <p:cTn id="26" dur="500" fill="hold"/>
                                        <p:tgtEl>
                                          <p:spTgt spid="8220"/>
                                        </p:tgtEl>
                                        <p:attrNameLst>
                                          <p:attrName>ppt_y</p:attrName>
                                        </p:attrNameLst>
                                      </p:cBhvr>
                                      <p:tavLst>
                                        <p:tav tm="100000">
                                          <p:val>
                                            <p:strVal val="1+#ppt_h/2"/>
                                          </p:val>
                                        </p:tav>
                                        <p:tav>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9"/>
                                        </p:tgtEl>
                                        <p:attrNameLst>
                                          <p:attrName>style.visibility</p:attrName>
                                        </p:attrNameLst>
                                      </p:cBhvr>
                                      <p:to>
                                        <p:strVal val="visible"/>
                                      </p:to>
                                    </p:set>
                                    <p:anim calcmode="lin" valueType="num">
                                      <p:cBhvr>
                                        <p:cTn id="29" dur="500" fill="hold"/>
                                        <p:tgtEl>
                                          <p:spTgt spid="8199"/>
                                        </p:tgtEl>
                                        <p:attrNameLst>
                                          <p:attrName>ppt_x</p:attrName>
                                        </p:attrNameLst>
                                      </p:cBhvr>
                                      <p:tavLst>
                                        <p:tav tm="100000">
                                          <p:val>
                                            <p:strVal val="#ppt_x"/>
                                          </p:val>
                                        </p:tav>
                                        <p:tav>
                                          <p:val>
                                            <p:strVal val="#ppt_x"/>
                                          </p:val>
                                        </p:tav>
                                      </p:tavLst>
                                    </p:anim>
                                    <p:anim calcmode="lin" valueType="num">
                                      <p:cBhvr>
                                        <p:cTn id="30" dur="500" fill="hold"/>
                                        <p:tgtEl>
                                          <p:spTgt spid="8199"/>
                                        </p:tgtEl>
                                        <p:attrNameLst>
                                          <p:attrName>ppt_y</p:attrName>
                                        </p:attrNameLst>
                                      </p:cBhvr>
                                      <p:tavLst>
                                        <p:tav tm="100000">
                                          <p:val>
                                            <p:strVal val="1+#ppt_h/2"/>
                                          </p:val>
                                        </p:tav>
                                        <p:tav>
                                          <p:val>
                                            <p:strVal val="#ppt_y"/>
                                          </p:val>
                                        </p:tav>
                                      </p:tavLst>
                                    </p:anim>
                                  </p:childTnLst>
                                </p:cTn>
                              </p:par>
                            </p:childTnLst>
                          </p:cTn>
                        </p:par>
                        <p:par>
                          <p:cTn id="31" fill="hold" nodeType="afterGroup">
                            <p:stCondLst>
                              <p:cond delay="0"/>
                            </p:stCondLst>
                            <p:childTnLst>
                              <p:par>
                                <p:cTn id="32" presetID="2" presetClass="entr" presetSubtype="4" fill="hold" nodeType="afterEffect">
                                  <p:stCondLst>
                                    <p:cond delay="0"/>
                                  </p:stCondLst>
                                  <p:childTnLst>
                                    <p:set>
                                      <p:cBhvr>
                                        <p:cTn id="33" dur="1" fill="hold">
                                          <p:stCondLst>
                                            <p:cond delay="0"/>
                                          </p:stCondLst>
                                        </p:cTn>
                                        <p:tgtEl>
                                          <p:spTgt spid="8219"/>
                                        </p:tgtEl>
                                        <p:attrNameLst>
                                          <p:attrName>style.visibility</p:attrName>
                                        </p:attrNameLst>
                                      </p:cBhvr>
                                      <p:to>
                                        <p:strVal val="visible"/>
                                      </p:to>
                                    </p:set>
                                    <p:anim calcmode="lin" valueType="num">
                                      <p:cBhvr>
                                        <p:cTn id="34" dur="500" fill="hold"/>
                                        <p:tgtEl>
                                          <p:spTgt spid="8219"/>
                                        </p:tgtEl>
                                        <p:attrNameLst>
                                          <p:attrName>ppt_x</p:attrName>
                                        </p:attrNameLst>
                                      </p:cBhvr>
                                      <p:tavLst>
                                        <p:tav tm="100000">
                                          <p:val>
                                            <p:strVal val="#ppt_x"/>
                                          </p:val>
                                        </p:tav>
                                        <p:tav>
                                          <p:val>
                                            <p:strVal val="#ppt_x"/>
                                          </p:val>
                                        </p:tav>
                                      </p:tavLst>
                                    </p:anim>
                                    <p:anim calcmode="lin" valueType="num">
                                      <p:cBhvr>
                                        <p:cTn id="35" dur="500" fill="hold"/>
                                        <p:tgtEl>
                                          <p:spTgt spid="8219"/>
                                        </p:tgtEl>
                                        <p:attrNameLst>
                                          <p:attrName>ppt_y</p:attrName>
                                        </p:attrNameLst>
                                      </p:cBhvr>
                                      <p:tavLst>
                                        <p:tav tm="100000">
                                          <p:val>
                                            <p:strVal val="1+#ppt_h/2"/>
                                          </p:val>
                                        </p:tav>
                                        <p:tav>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8200"/>
                                        </p:tgtEl>
                                        <p:attrNameLst>
                                          <p:attrName>style.visibility</p:attrName>
                                        </p:attrNameLst>
                                      </p:cBhvr>
                                      <p:to>
                                        <p:strVal val="visible"/>
                                      </p:to>
                                    </p:set>
                                    <p:anim calcmode="lin" valueType="num">
                                      <p:cBhvr>
                                        <p:cTn id="38" dur="500" fill="hold"/>
                                        <p:tgtEl>
                                          <p:spTgt spid="8200"/>
                                        </p:tgtEl>
                                        <p:attrNameLst>
                                          <p:attrName>ppt_x</p:attrName>
                                        </p:attrNameLst>
                                      </p:cBhvr>
                                      <p:tavLst>
                                        <p:tav tm="100000">
                                          <p:val>
                                            <p:strVal val="#ppt_x"/>
                                          </p:val>
                                        </p:tav>
                                        <p:tav>
                                          <p:val>
                                            <p:strVal val="#ppt_x"/>
                                          </p:val>
                                        </p:tav>
                                      </p:tavLst>
                                    </p:anim>
                                    <p:anim calcmode="lin" valueType="num">
                                      <p:cBhvr>
                                        <p:cTn id="39" dur="500" fill="hold"/>
                                        <p:tgtEl>
                                          <p:spTgt spid="8200"/>
                                        </p:tgtEl>
                                        <p:attrNameLst>
                                          <p:attrName>ppt_y</p:attrName>
                                        </p:attrNameLst>
                                      </p:cBhvr>
                                      <p:tavLst>
                                        <p:tav tm="100000">
                                          <p:val>
                                            <p:strVal val="1+#ppt_h/2"/>
                                          </p:val>
                                        </p:tav>
                                        <p:tav>
                                          <p:val>
                                            <p:strVal val="#ppt_y"/>
                                          </p:val>
                                        </p:tav>
                                      </p:tavLst>
                                    </p:anim>
                                  </p:childTnLst>
                                </p:cTn>
                              </p:par>
                            </p:childTnLst>
                          </p:cTn>
                        </p:par>
                        <p:par>
                          <p:cTn id="40" fill="hold" nodeType="afterGroup">
                            <p:stCondLst>
                              <p:cond delay="0"/>
                            </p:stCondLst>
                            <p:childTnLst>
                              <p:par>
                                <p:cTn id="41" presetID="2" presetClass="entr" presetSubtype="4" fill="hold" nodeType="afterEffect">
                                  <p:stCondLst>
                                    <p:cond delay="0"/>
                                  </p:stCondLst>
                                  <p:childTnLst>
                                    <p:set>
                                      <p:cBhvr>
                                        <p:cTn id="42" dur="1" fill="hold">
                                          <p:stCondLst>
                                            <p:cond delay="0"/>
                                          </p:stCondLst>
                                        </p:cTn>
                                        <p:tgtEl>
                                          <p:spTgt spid="8218"/>
                                        </p:tgtEl>
                                        <p:attrNameLst>
                                          <p:attrName>style.visibility</p:attrName>
                                        </p:attrNameLst>
                                      </p:cBhvr>
                                      <p:to>
                                        <p:strVal val="visible"/>
                                      </p:to>
                                    </p:set>
                                    <p:anim calcmode="lin" valueType="num">
                                      <p:cBhvr>
                                        <p:cTn id="43" dur="500" fill="hold"/>
                                        <p:tgtEl>
                                          <p:spTgt spid="8218"/>
                                        </p:tgtEl>
                                        <p:attrNameLst>
                                          <p:attrName>ppt_x</p:attrName>
                                        </p:attrNameLst>
                                      </p:cBhvr>
                                      <p:tavLst>
                                        <p:tav tm="100000">
                                          <p:val>
                                            <p:strVal val="#ppt_x"/>
                                          </p:val>
                                        </p:tav>
                                        <p:tav>
                                          <p:val>
                                            <p:strVal val="#ppt_x"/>
                                          </p:val>
                                        </p:tav>
                                      </p:tavLst>
                                    </p:anim>
                                    <p:anim calcmode="lin" valueType="num">
                                      <p:cBhvr>
                                        <p:cTn id="44" dur="500" fill="hold"/>
                                        <p:tgtEl>
                                          <p:spTgt spid="8218"/>
                                        </p:tgtEl>
                                        <p:attrNameLst>
                                          <p:attrName>ppt_y</p:attrName>
                                        </p:attrNameLst>
                                      </p:cBhvr>
                                      <p:tavLst>
                                        <p:tav tm="100000">
                                          <p:val>
                                            <p:strVal val="1+#ppt_h/2"/>
                                          </p:val>
                                        </p:tav>
                                        <p:tav>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201"/>
                                        </p:tgtEl>
                                        <p:attrNameLst>
                                          <p:attrName>style.visibility</p:attrName>
                                        </p:attrNameLst>
                                      </p:cBhvr>
                                      <p:to>
                                        <p:strVal val="visible"/>
                                      </p:to>
                                    </p:set>
                                    <p:anim calcmode="lin" valueType="num">
                                      <p:cBhvr>
                                        <p:cTn id="47" dur="500" fill="hold"/>
                                        <p:tgtEl>
                                          <p:spTgt spid="8201"/>
                                        </p:tgtEl>
                                        <p:attrNameLst>
                                          <p:attrName>ppt_x</p:attrName>
                                        </p:attrNameLst>
                                      </p:cBhvr>
                                      <p:tavLst>
                                        <p:tav tm="100000">
                                          <p:val>
                                            <p:strVal val="#ppt_x"/>
                                          </p:val>
                                        </p:tav>
                                        <p:tav>
                                          <p:val>
                                            <p:strVal val="#ppt_x"/>
                                          </p:val>
                                        </p:tav>
                                      </p:tavLst>
                                    </p:anim>
                                    <p:anim calcmode="lin" valueType="num">
                                      <p:cBhvr>
                                        <p:cTn id="48" dur="500" fill="hold"/>
                                        <p:tgtEl>
                                          <p:spTgt spid="8201"/>
                                        </p:tgtEl>
                                        <p:attrNameLst>
                                          <p:attrName>ppt_y</p:attrName>
                                        </p:attrNameLst>
                                      </p:cBhvr>
                                      <p:tavLst>
                                        <p:tav tm="100000">
                                          <p:val>
                                            <p:strVal val="1+#ppt_h/2"/>
                                          </p:val>
                                        </p:tav>
                                        <p:tav>
                                          <p:val>
                                            <p:strVal val="#ppt_y"/>
                                          </p:val>
                                        </p:tav>
                                      </p:tavLst>
                                    </p:anim>
                                  </p:childTnLst>
                                </p:cTn>
                              </p:par>
                            </p:childTnLst>
                          </p:cTn>
                        </p:par>
                        <p:par>
                          <p:cTn id="49" fill="hold" nodeType="afterGroup">
                            <p:stCondLst>
                              <p:cond delay="0"/>
                            </p:stCondLst>
                            <p:childTnLst>
                              <p:par>
                                <p:cTn id="50" presetID="2" presetClass="entr" presetSubtype="4" fill="hold" nodeType="afterEffect">
                                  <p:stCondLst>
                                    <p:cond delay="0"/>
                                  </p:stCondLst>
                                  <p:childTnLst>
                                    <p:set>
                                      <p:cBhvr>
                                        <p:cTn id="51" dur="1" fill="hold">
                                          <p:stCondLst>
                                            <p:cond delay="0"/>
                                          </p:stCondLst>
                                        </p:cTn>
                                        <p:tgtEl>
                                          <p:spTgt spid="8217"/>
                                        </p:tgtEl>
                                        <p:attrNameLst>
                                          <p:attrName>style.visibility</p:attrName>
                                        </p:attrNameLst>
                                      </p:cBhvr>
                                      <p:to>
                                        <p:strVal val="visible"/>
                                      </p:to>
                                    </p:set>
                                    <p:anim calcmode="lin" valueType="num">
                                      <p:cBhvr>
                                        <p:cTn id="52" dur="500" fill="hold"/>
                                        <p:tgtEl>
                                          <p:spTgt spid="8217"/>
                                        </p:tgtEl>
                                        <p:attrNameLst>
                                          <p:attrName>ppt_x</p:attrName>
                                        </p:attrNameLst>
                                      </p:cBhvr>
                                      <p:tavLst>
                                        <p:tav tm="100000">
                                          <p:val>
                                            <p:strVal val="#ppt_x"/>
                                          </p:val>
                                        </p:tav>
                                        <p:tav>
                                          <p:val>
                                            <p:strVal val="#ppt_x"/>
                                          </p:val>
                                        </p:tav>
                                      </p:tavLst>
                                    </p:anim>
                                    <p:anim calcmode="lin" valueType="num">
                                      <p:cBhvr>
                                        <p:cTn id="53" dur="500" fill="hold"/>
                                        <p:tgtEl>
                                          <p:spTgt spid="8217"/>
                                        </p:tgtEl>
                                        <p:attrNameLst>
                                          <p:attrName>ppt_y</p:attrName>
                                        </p:attrNameLst>
                                      </p:cBhvr>
                                      <p:tavLst>
                                        <p:tav tm="100000">
                                          <p:val>
                                            <p:strVal val="1+#ppt_h/2"/>
                                          </p:val>
                                        </p:tav>
                                        <p:tav>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202"/>
                                        </p:tgtEl>
                                        <p:attrNameLst>
                                          <p:attrName>style.visibility</p:attrName>
                                        </p:attrNameLst>
                                      </p:cBhvr>
                                      <p:to>
                                        <p:strVal val="visible"/>
                                      </p:to>
                                    </p:set>
                                    <p:anim calcmode="lin" valueType="num">
                                      <p:cBhvr>
                                        <p:cTn id="56" dur="500" fill="hold"/>
                                        <p:tgtEl>
                                          <p:spTgt spid="8202"/>
                                        </p:tgtEl>
                                        <p:attrNameLst>
                                          <p:attrName>ppt_x</p:attrName>
                                        </p:attrNameLst>
                                      </p:cBhvr>
                                      <p:tavLst>
                                        <p:tav tm="100000">
                                          <p:val>
                                            <p:strVal val="#ppt_x"/>
                                          </p:val>
                                        </p:tav>
                                        <p:tav>
                                          <p:val>
                                            <p:strVal val="#ppt_x"/>
                                          </p:val>
                                        </p:tav>
                                      </p:tavLst>
                                    </p:anim>
                                    <p:anim calcmode="lin" valueType="num">
                                      <p:cBhvr>
                                        <p:cTn id="57" dur="500" fill="hold"/>
                                        <p:tgtEl>
                                          <p:spTgt spid="8202"/>
                                        </p:tgtEl>
                                        <p:attrNameLst>
                                          <p:attrName>ppt_y</p:attrName>
                                        </p:attrNameLst>
                                      </p:cBhvr>
                                      <p:tavLst>
                                        <p:tav tm="100000">
                                          <p:val>
                                            <p:strVal val="1+#ppt_h/2"/>
                                          </p:val>
                                        </p:tav>
                                        <p:tav>
                                          <p:val>
                                            <p:strVal val="#ppt_y"/>
                                          </p:val>
                                        </p:tav>
                                      </p:tavLst>
                                    </p:anim>
                                  </p:childTnLst>
                                </p:cTn>
                              </p:par>
                            </p:childTnLst>
                          </p:cTn>
                        </p:par>
                        <p:par>
                          <p:cTn id="58" fill="hold" nodeType="afterGroup">
                            <p:stCondLst>
                              <p:cond delay="0"/>
                            </p:stCondLst>
                            <p:childTnLst>
                              <p:par>
                                <p:cTn id="59" presetID="2" presetClass="entr" presetSubtype="4" fill="hold" nodeType="afterEffect">
                                  <p:stCondLst>
                                    <p:cond delay="0"/>
                                  </p:stCondLst>
                                  <p:childTnLst>
                                    <p:set>
                                      <p:cBhvr>
                                        <p:cTn id="60" dur="1" fill="hold">
                                          <p:stCondLst>
                                            <p:cond delay="0"/>
                                          </p:stCondLst>
                                        </p:cTn>
                                        <p:tgtEl>
                                          <p:spTgt spid="8216"/>
                                        </p:tgtEl>
                                        <p:attrNameLst>
                                          <p:attrName>style.visibility</p:attrName>
                                        </p:attrNameLst>
                                      </p:cBhvr>
                                      <p:to>
                                        <p:strVal val="visible"/>
                                      </p:to>
                                    </p:set>
                                    <p:anim calcmode="lin" valueType="num">
                                      <p:cBhvr>
                                        <p:cTn id="61" dur="500" fill="hold"/>
                                        <p:tgtEl>
                                          <p:spTgt spid="8216"/>
                                        </p:tgtEl>
                                        <p:attrNameLst>
                                          <p:attrName>ppt_x</p:attrName>
                                        </p:attrNameLst>
                                      </p:cBhvr>
                                      <p:tavLst>
                                        <p:tav tm="100000">
                                          <p:val>
                                            <p:strVal val="#ppt_x"/>
                                          </p:val>
                                        </p:tav>
                                        <p:tav>
                                          <p:val>
                                            <p:strVal val="#ppt_x"/>
                                          </p:val>
                                        </p:tav>
                                      </p:tavLst>
                                    </p:anim>
                                    <p:anim calcmode="lin" valueType="num">
                                      <p:cBhvr>
                                        <p:cTn id="62" dur="500" fill="hold"/>
                                        <p:tgtEl>
                                          <p:spTgt spid="8216"/>
                                        </p:tgtEl>
                                        <p:attrNameLst>
                                          <p:attrName>ppt_y</p:attrName>
                                        </p:attrNameLst>
                                      </p:cBhvr>
                                      <p:tavLst>
                                        <p:tav tm="100000">
                                          <p:val>
                                            <p:strVal val="1+#ppt_h/2"/>
                                          </p:val>
                                        </p:tav>
                                        <p:tav>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203"/>
                                        </p:tgtEl>
                                        <p:attrNameLst>
                                          <p:attrName>style.visibility</p:attrName>
                                        </p:attrNameLst>
                                      </p:cBhvr>
                                      <p:to>
                                        <p:strVal val="visible"/>
                                      </p:to>
                                    </p:set>
                                    <p:anim calcmode="lin" valueType="num">
                                      <p:cBhvr>
                                        <p:cTn id="65" dur="500" fill="hold"/>
                                        <p:tgtEl>
                                          <p:spTgt spid="8203"/>
                                        </p:tgtEl>
                                        <p:attrNameLst>
                                          <p:attrName>ppt_x</p:attrName>
                                        </p:attrNameLst>
                                      </p:cBhvr>
                                      <p:tavLst>
                                        <p:tav tm="100000">
                                          <p:val>
                                            <p:strVal val="#ppt_x"/>
                                          </p:val>
                                        </p:tav>
                                        <p:tav>
                                          <p:val>
                                            <p:strVal val="#ppt_x"/>
                                          </p:val>
                                        </p:tav>
                                      </p:tavLst>
                                    </p:anim>
                                    <p:anim calcmode="lin" valueType="num">
                                      <p:cBhvr>
                                        <p:cTn id="66" dur="500" fill="hold"/>
                                        <p:tgtEl>
                                          <p:spTgt spid="8203"/>
                                        </p:tgtEl>
                                        <p:attrNameLst>
                                          <p:attrName>ppt_y</p:attrName>
                                        </p:attrNameLst>
                                      </p:cBhvr>
                                      <p:tavLst>
                                        <p:tav tm="100000">
                                          <p:val>
                                            <p:strVal val="1+#ppt_h/2"/>
                                          </p:val>
                                        </p:tav>
                                        <p:tav>
                                          <p:val>
                                            <p:strVal val="#ppt_y"/>
                                          </p:val>
                                        </p:tav>
                                      </p:tavLst>
                                    </p:anim>
                                  </p:childTnLst>
                                </p:cTn>
                              </p:par>
                            </p:childTnLst>
                          </p:cTn>
                        </p:par>
                        <p:par>
                          <p:cTn id="67" fill="hold" nodeType="afterGroup">
                            <p:stCondLst>
                              <p:cond delay="0"/>
                            </p:stCondLst>
                            <p:childTnLst>
                              <p:par>
                                <p:cTn id="68" presetID="2" presetClass="entr" presetSubtype="4" fill="hold" nodeType="afterEffect">
                                  <p:stCondLst>
                                    <p:cond delay="0"/>
                                  </p:stCondLst>
                                  <p:childTnLst>
                                    <p:set>
                                      <p:cBhvr>
                                        <p:cTn id="69" dur="1" fill="hold">
                                          <p:stCondLst>
                                            <p:cond delay="0"/>
                                          </p:stCondLst>
                                        </p:cTn>
                                        <p:tgtEl>
                                          <p:spTgt spid="8215"/>
                                        </p:tgtEl>
                                        <p:attrNameLst>
                                          <p:attrName>style.visibility</p:attrName>
                                        </p:attrNameLst>
                                      </p:cBhvr>
                                      <p:to>
                                        <p:strVal val="visible"/>
                                      </p:to>
                                    </p:set>
                                    <p:anim calcmode="lin" valueType="num">
                                      <p:cBhvr>
                                        <p:cTn id="70" dur="500" fill="hold"/>
                                        <p:tgtEl>
                                          <p:spTgt spid="8215"/>
                                        </p:tgtEl>
                                        <p:attrNameLst>
                                          <p:attrName>ppt_x</p:attrName>
                                        </p:attrNameLst>
                                      </p:cBhvr>
                                      <p:tavLst>
                                        <p:tav tm="100000">
                                          <p:val>
                                            <p:strVal val="#ppt_x"/>
                                          </p:val>
                                        </p:tav>
                                        <p:tav>
                                          <p:val>
                                            <p:strVal val="#ppt_x"/>
                                          </p:val>
                                        </p:tav>
                                      </p:tavLst>
                                    </p:anim>
                                    <p:anim calcmode="lin" valueType="num">
                                      <p:cBhvr>
                                        <p:cTn id="71" dur="500" fill="hold"/>
                                        <p:tgtEl>
                                          <p:spTgt spid="8215"/>
                                        </p:tgtEl>
                                        <p:attrNameLst>
                                          <p:attrName>ppt_y</p:attrName>
                                        </p:attrNameLst>
                                      </p:cBhvr>
                                      <p:tavLst>
                                        <p:tav tm="100000">
                                          <p:val>
                                            <p:strVal val="1+#ppt_h/2"/>
                                          </p:val>
                                        </p:tav>
                                        <p:tav>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8204"/>
                                        </p:tgtEl>
                                        <p:attrNameLst>
                                          <p:attrName>style.visibility</p:attrName>
                                        </p:attrNameLst>
                                      </p:cBhvr>
                                      <p:to>
                                        <p:strVal val="visible"/>
                                      </p:to>
                                    </p:set>
                                    <p:anim calcmode="lin" valueType="num">
                                      <p:cBhvr>
                                        <p:cTn id="74" dur="500" fill="hold"/>
                                        <p:tgtEl>
                                          <p:spTgt spid="8204"/>
                                        </p:tgtEl>
                                        <p:attrNameLst>
                                          <p:attrName>ppt_x</p:attrName>
                                        </p:attrNameLst>
                                      </p:cBhvr>
                                      <p:tavLst>
                                        <p:tav tm="100000">
                                          <p:val>
                                            <p:strVal val="#ppt_x"/>
                                          </p:val>
                                        </p:tav>
                                        <p:tav>
                                          <p:val>
                                            <p:strVal val="#ppt_x"/>
                                          </p:val>
                                        </p:tav>
                                      </p:tavLst>
                                    </p:anim>
                                    <p:anim calcmode="lin" valueType="num">
                                      <p:cBhvr>
                                        <p:cTn id="75" dur="500" fill="hold"/>
                                        <p:tgtEl>
                                          <p:spTgt spid="8204"/>
                                        </p:tgtEl>
                                        <p:attrNameLst>
                                          <p:attrName>ppt_y</p:attrName>
                                        </p:attrNameLst>
                                      </p:cBhvr>
                                      <p:tavLst>
                                        <p:tav tm="100000">
                                          <p:val>
                                            <p:strVal val="1+#ppt_h/2"/>
                                          </p:val>
                                        </p:tav>
                                        <p:tav>
                                          <p:val>
                                            <p:strVal val="#ppt_y"/>
                                          </p:val>
                                        </p:tav>
                                      </p:tavLst>
                                    </p:anim>
                                  </p:childTnLst>
                                </p:cTn>
                              </p:par>
                            </p:childTnLst>
                          </p:cTn>
                        </p:par>
                        <p:par>
                          <p:cTn id="76" fill="hold" nodeType="afterGroup">
                            <p:stCondLst>
                              <p:cond delay="0"/>
                            </p:stCondLst>
                            <p:childTnLst>
                              <p:par>
                                <p:cTn id="77" presetID="2" presetClass="entr" presetSubtype="4" fill="hold" nodeType="afterEffect">
                                  <p:stCondLst>
                                    <p:cond delay="0"/>
                                  </p:stCondLst>
                                  <p:childTnLst>
                                    <p:set>
                                      <p:cBhvr>
                                        <p:cTn id="78" dur="1" fill="hold">
                                          <p:stCondLst>
                                            <p:cond delay="0"/>
                                          </p:stCondLst>
                                        </p:cTn>
                                        <p:tgtEl>
                                          <p:spTgt spid="8214"/>
                                        </p:tgtEl>
                                        <p:attrNameLst>
                                          <p:attrName>style.visibility</p:attrName>
                                        </p:attrNameLst>
                                      </p:cBhvr>
                                      <p:to>
                                        <p:strVal val="visible"/>
                                      </p:to>
                                    </p:set>
                                    <p:anim calcmode="lin" valueType="num">
                                      <p:cBhvr>
                                        <p:cTn id="79" dur="500" fill="hold"/>
                                        <p:tgtEl>
                                          <p:spTgt spid="8214"/>
                                        </p:tgtEl>
                                        <p:attrNameLst>
                                          <p:attrName>ppt_x</p:attrName>
                                        </p:attrNameLst>
                                      </p:cBhvr>
                                      <p:tavLst>
                                        <p:tav tm="100000">
                                          <p:val>
                                            <p:strVal val="#ppt_x"/>
                                          </p:val>
                                        </p:tav>
                                        <p:tav>
                                          <p:val>
                                            <p:strVal val="#ppt_x"/>
                                          </p:val>
                                        </p:tav>
                                      </p:tavLst>
                                    </p:anim>
                                    <p:anim calcmode="lin" valueType="num">
                                      <p:cBhvr>
                                        <p:cTn id="80" dur="500" fill="hold"/>
                                        <p:tgtEl>
                                          <p:spTgt spid="8214"/>
                                        </p:tgtEl>
                                        <p:attrNameLst>
                                          <p:attrName>ppt_y</p:attrName>
                                        </p:attrNameLst>
                                      </p:cBhvr>
                                      <p:tavLst>
                                        <p:tav tm="100000">
                                          <p:val>
                                            <p:strVal val="1+#ppt_h/2"/>
                                          </p:val>
                                        </p:tav>
                                        <p:tav>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8205"/>
                                        </p:tgtEl>
                                        <p:attrNameLst>
                                          <p:attrName>style.visibility</p:attrName>
                                        </p:attrNameLst>
                                      </p:cBhvr>
                                      <p:to>
                                        <p:strVal val="visible"/>
                                      </p:to>
                                    </p:set>
                                    <p:anim calcmode="lin" valueType="num">
                                      <p:cBhvr>
                                        <p:cTn id="83" dur="500" fill="hold"/>
                                        <p:tgtEl>
                                          <p:spTgt spid="8205"/>
                                        </p:tgtEl>
                                        <p:attrNameLst>
                                          <p:attrName>ppt_x</p:attrName>
                                        </p:attrNameLst>
                                      </p:cBhvr>
                                      <p:tavLst>
                                        <p:tav tm="100000">
                                          <p:val>
                                            <p:strVal val="#ppt_x"/>
                                          </p:val>
                                        </p:tav>
                                        <p:tav>
                                          <p:val>
                                            <p:strVal val="#ppt_x"/>
                                          </p:val>
                                        </p:tav>
                                      </p:tavLst>
                                    </p:anim>
                                    <p:anim calcmode="lin" valueType="num">
                                      <p:cBhvr>
                                        <p:cTn id="84" dur="500" fill="hold"/>
                                        <p:tgtEl>
                                          <p:spTgt spid="8205"/>
                                        </p:tgtEl>
                                        <p:attrNameLst>
                                          <p:attrName>ppt_y</p:attrName>
                                        </p:attrNameLst>
                                      </p:cBhvr>
                                      <p:tavLst>
                                        <p:tav tm="100000">
                                          <p:val>
                                            <p:strVal val="1+#ppt_h/2"/>
                                          </p:val>
                                        </p:tav>
                                        <p:tav>
                                          <p:val>
                                            <p:strVal val="#ppt_y"/>
                                          </p:val>
                                        </p:tav>
                                      </p:tavLst>
                                    </p:anim>
                                  </p:childTnLst>
                                </p:cTn>
                              </p:par>
                            </p:childTnLst>
                          </p:cTn>
                        </p:par>
                        <p:par>
                          <p:cTn id="85" fill="hold" nodeType="afterGroup">
                            <p:stCondLst>
                              <p:cond delay="0"/>
                            </p:stCondLst>
                            <p:childTnLst>
                              <p:par>
                                <p:cTn id="86" presetID="2" presetClass="entr" presetSubtype="4" fill="hold" nodeType="afterEffect">
                                  <p:stCondLst>
                                    <p:cond delay="0"/>
                                  </p:stCondLst>
                                  <p:childTnLst>
                                    <p:set>
                                      <p:cBhvr>
                                        <p:cTn id="87" dur="1" fill="hold">
                                          <p:stCondLst>
                                            <p:cond delay="0"/>
                                          </p:stCondLst>
                                        </p:cTn>
                                        <p:tgtEl>
                                          <p:spTgt spid="8213"/>
                                        </p:tgtEl>
                                        <p:attrNameLst>
                                          <p:attrName>style.visibility</p:attrName>
                                        </p:attrNameLst>
                                      </p:cBhvr>
                                      <p:to>
                                        <p:strVal val="visible"/>
                                      </p:to>
                                    </p:set>
                                    <p:anim calcmode="lin" valueType="num">
                                      <p:cBhvr>
                                        <p:cTn id="88" dur="500" fill="hold"/>
                                        <p:tgtEl>
                                          <p:spTgt spid="8213"/>
                                        </p:tgtEl>
                                        <p:attrNameLst>
                                          <p:attrName>ppt_x</p:attrName>
                                        </p:attrNameLst>
                                      </p:cBhvr>
                                      <p:tavLst>
                                        <p:tav tm="100000">
                                          <p:val>
                                            <p:strVal val="#ppt_x"/>
                                          </p:val>
                                        </p:tav>
                                        <p:tav>
                                          <p:val>
                                            <p:strVal val="#ppt_x"/>
                                          </p:val>
                                        </p:tav>
                                      </p:tavLst>
                                    </p:anim>
                                    <p:anim calcmode="lin" valueType="num">
                                      <p:cBhvr>
                                        <p:cTn id="89" dur="500" fill="hold"/>
                                        <p:tgtEl>
                                          <p:spTgt spid="8213"/>
                                        </p:tgtEl>
                                        <p:attrNameLst>
                                          <p:attrName>ppt_y</p:attrName>
                                        </p:attrNameLst>
                                      </p:cBhvr>
                                      <p:tavLst>
                                        <p:tav tm="100000">
                                          <p:val>
                                            <p:strVal val="1+#ppt_h/2"/>
                                          </p:val>
                                        </p:tav>
                                        <p:tav>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8206"/>
                                        </p:tgtEl>
                                        <p:attrNameLst>
                                          <p:attrName>style.visibility</p:attrName>
                                        </p:attrNameLst>
                                      </p:cBhvr>
                                      <p:to>
                                        <p:strVal val="visible"/>
                                      </p:to>
                                    </p:set>
                                    <p:anim calcmode="lin" valueType="num">
                                      <p:cBhvr>
                                        <p:cTn id="92" dur="500" fill="hold"/>
                                        <p:tgtEl>
                                          <p:spTgt spid="8206"/>
                                        </p:tgtEl>
                                        <p:attrNameLst>
                                          <p:attrName>ppt_x</p:attrName>
                                        </p:attrNameLst>
                                      </p:cBhvr>
                                      <p:tavLst>
                                        <p:tav tm="100000">
                                          <p:val>
                                            <p:strVal val="#ppt_x"/>
                                          </p:val>
                                        </p:tav>
                                        <p:tav>
                                          <p:val>
                                            <p:strVal val="#ppt_x"/>
                                          </p:val>
                                        </p:tav>
                                      </p:tavLst>
                                    </p:anim>
                                    <p:anim calcmode="lin" valueType="num">
                                      <p:cBhvr>
                                        <p:cTn id="93" dur="500" fill="hold"/>
                                        <p:tgtEl>
                                          <p:spTgt spid="8206"/>
                                        </p:tgtEl>
                                        <p:attrNameLst>
                                          <p:attrName>ppt_y</p:attrName>
                                        </p:attrNameLst>
                                      </p:cBhvr>
                                      <p:tavLst>
                                        <p:tav tm="100000">
                                          <p:val>
                                            <p:strVal val="1+#ppt_h/2"/>
                                          </p:val>
                                        </p:tav>
                                        <p:tav>
                                          <p:val>
                                            <p:strVal val="#ppt_y"/>
                                          </p:val>
                                        </p:tav>
                                      </p:tavLst>
                                    </p:anim>
                                  </p:childTnLst>
                                </p:cTn>
                              </p:par>
                            </p:childTnLst>
                          </p:cTn>
                        </p:par>
                        <p:par>
                          <p:cTn id="94" fill="hold" nodeType="afterGroup">
                            <p:stCondLst>
                              <p:cond delay="0"/>
                            </p:stCondLst>
                            <p:childTnLst>
                              <p:par>
                                <p:cTn id="95" presetID="2" presetClass="entr" presetSubtype="4" fill="hold" nodeType="afterEffect">
                                  <p:stCondLst>
                                    <p:cond delay="0"/>
                                  </p:stCondLst>
                                  <p:childTnLst>
                                    <p:set>
                                      <p:cBhvr>
                                        <p:cTn id="96" dur="1" fill="hold">
                                          <p:stCondLst>
                                            <p:cond delay="0"/>
                                          </p:stCondLst>
                                        </p:cTn>
                                        <p:tgtEl>
                                          <p:spTgt spid="8212"/>
                                        </p:tgtEl>
                                        <p:attrNameLst>
                                          <p:attrName>style.visibility</p:attrName>
                                        </p:attrNameLst>
                                      </p:cBhvr>
                                      <p:to>
                                        <p:strVal val="visible"/>
                                      </p:to>
                                    </p:set>
                                    <p:anim calcmode="lin" valueType="num">
                                      <p:cBhvr>
                                        <p:cTn id="97" dur="500" fill="hold"/>
                                        <p:tgtEl>
                                          <p:spTgt spid="8212"/>
                                        </p:tgtEl>
                                        <p:attrNameLst>
                                          <p:attrName>ppt_x</p:attrName>
                                        </p:attrNameLst>
                                      </p:cBhvr>
                                      <p:tavLst>
                                        <p:tav tm="100000">
                                          <p:val>
                                            <p:strVal val="#ppt_x"/>
                                          </p:val>
                                        </p:tav>
                                        <p:tav>
                                          <p:val>
                                            <p:strVal val="#ppt_x"/>
                                          </p:val>
                                        </p:tav>
                                      </p:tavLst>
                                    </p:anim>
                                    <p:anim calcmode="lin" valueType="num">
                                      <p:cBhvr>
                                        <p:cTn id="98" dur="500" fill="hold"/>
                                        <p:tgtEl>
                                          <p:spTgt spid="8212"/>
                                        </p:tgtEl>
                                        <p:attrNameLst>
                                          <p:attrName>ppt_y</p:attrName>
                                        </p:attrNameLst>
                                      </p:cBhvr>
                                      <p:tavLst>
                                        <p:tav tm="100000">
                                          <p:val>
                                            <p:strVal val="1+#ppt_h/2"/>
                                          </p:val>
                                        </p:tav>
                                        <p:tav>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207"/>
                                        </p:tgtEl>
                                        <p:attrNameLst>
                                          <p:attrName>style.visibility</p:attrName>
                                        </p:attrNameLst>
                                      </p:cBhvr>
                                      <p:to>
                                        <p:strVal val="visible"/>
                                      </p:to>
                                    </p:set>
                                    <p:anim calcmode="lin" valueType="num">
                                      <p:cBhvr>
                                        <p:cTn id="101" dur="500" fill="hold"/>
                                        <p:tgtEl>
                                          <p:spTgt spid="8207"/>
                                        </p:tgtEl>
                                        <p:attrNameLst>
                                          <p:attrName>ppt_x</p:attrName>
                                        </p:attrNameLst>
                                      </p:cBhvr>
                                      <p:tavLst>
                                        <p:tav tm="100000">
                                          <p:val>
                                            <p:strVal val="#ppt_x"/>
                                          </p:val>
                                        </p:tav>
                                        <p:tav>
                                          <p:val>
                                            <p:strVal val="#ppt_x"/>
                                          </p:val>
                                        </p:tav>
                                      </p:tavLst>
                                    </p:anim>
                                    <p:anim calcmode="lin" valueType="num">
                                      <p:cBhvr>
                                        <p:cTn id="102" dur="500" fill="hold"/>
                                        <p:tgtEl>
                                          <p:spTgt spid="8207"/>
                                        </p:tgtEl>
                                        <p:attrNameLst>
                                          <p:attrName>ppt_y</p:attrName>
                                        </p:attrNameLst>
                                      </p:cBhvr>
                                      <p:tavLst>
                                        <p:tav tm="100000">
                                          <p:val>
                                            <p:strVal val="1+#ppt_h/2"/>
                                          </p:val>
                                        </p:tav>
                                        <p:tav>
                                          <p:val>
                                            <p:strVal val="#ppt_y"/>
                                          </p:val>
                                        </p:tav>
                                      </p:tavLst>
                                    </p:anim>
                                  </p:childTnLst>
                                </p:cTn>
                              </p:par>
                            </p:childTnLst>
                          </p:cTn>
                        </p:par>
                        <p:par>
                          <p:cTn id="103" fill="hold" nodeType="afterGroup">
                            <p:stCondLst>
                              <p:cond delay="0"/>
                            </p:stCondLst>
                            <p:childTnLst>
                              <p:par>
                                <p:cTn id="104" presetID="2" presetClass="entr" presetSubtype="4" fill="hold" nodeType="afterEffect">
                                  <p:stCondLst>
                                    <p:cond delay="0"/>
                                  </p:stCondLst>
                                  <p:childTnLst>
                                    <p:set>
                                      <p:cBhvr>
                                        <p:cTn id="105" dur="1" fill="hold">
                                          <p:stCondLst>
                                            <p:cond delay="0"/>
                                          </p:stCondLst>
                                        </p:cTn>
                                        <p:tgtEl>
                                          <p:spTgt spid="8211"/>
                                        </p:tgtEl>
                                        <p:attrNameLst>
                                          <p:attrName>style.visibility</p:attrName>
                                        </p:attrNameLst>
                                      </p:cBhvr>
                                      <p:to>
                                        <p:strVal val="visible"/>
                                      </p:to>
                                    </p:set>
                                    <p:anim calcmode="lin" valueType="num">
                                      <p:cBhvr>
                                        <p:cTn id="106" dur="500" fill="hold"/>
                                        <p:tgtEl>
                                          <p:spTgt spid="8211"/>
                                        </p:tgtEl>
                                        <p:attrNameLst>
                                          <p:attrName>ppt_x</p:attrName>
                                        </p:attrNameLst>
                                      </p:cBhvr>
                                      <p:tavLst>
                                        <p:tav tm="100000">
                                          <p:val>
                                            <p:strVal val="#ppt_x"/>
                                          </p:val>
                                        </p:tav>
                                        <p:tav>
                                          <p:val>
                                            <p:strVal val="#ppt_x"/>
                                          </p:val>
                                        </p:tav>
                                      </p:tavLst>
                                    </p:anim>
                                    <p:anim calcmode="lin" valueType="num">
                                      <p:cBhvr>
                                        <p:cTn id="107" dur="500" fill="hold"/>
                                        <p:tgtEl>
                                          <p:spTgt spid="8211"/>
                                        </p:tgtEl>
                                        <p:attrNameLst>
                                          <p:attrName>ppt_y</p:attrName>
                                        </p:attrNameLst>
                                      </p:cBhvr>
                                      <p:tavLst>
                                        <p:tav tm="100000">
                                          <p:val>
                                            <p:strVal val="1+#ppt_h/2"/>
                                          </p:val>
                                        </p:tav>
                                        <p:tav>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8208"/>
                                        </p:tgtEl>
                                        <p:attrNameLst>
                                          <p:attrName>style.visibility</p:attrName>
                                        </p:attrNameLst>
                                      </p:cBhvr>
                                      <p:to>
                                        <p:strVal val="visible"/>
                                      </p:to>
                                    </p:set>
                                    <p:anim calcmode="lin" valueType="num">
                                      <p:cBhvr>
                                        <p:cTn id="110" dur="500" fill="hold"/>
                                        <p:tgtEl>
                                          <p:spTgt spid="8208"/>
                                        </p:tgtEl>
                                        <p:attrNameLst>
                                          <p:attrName>ppt_x</p:attrName>
                                        </p:attrNameLst>
                                      </p:cBhvr>
                                      <p:tavLst>
                                        <p:tav tm="100000">
                                          <p:val>
                                            <p:strVal val="#ppt_x"/>
                                          </p:val>
                                        </p:tav>
                                        <p:tav>
                                          <p:val>
                                            <p:strVal val="#ppt_x"/>
                                          </p:val>
                                        </p:tav>
                                      </p:tavLst>
                                    </p:anim>
                                    <p:anim calcmode="lin" valueType="num">
                                      <p:cBhvr>
                                        <p:cTn id="111" dur="500" fill="hold"/>
                                        <p:tgtEl>
                                          <p:spTgt spid="8208"/>
                                        </p:tgtEl>
                                        <p:attrNameLst>
                                          <p:attrName>ppt_y</p:attrName>
                                        </p:attrNameLst>
                                      </p:cBhvr>
                                      <p:tavLst>
                                        <p:tav tm="100000">
                                          <p:val>
                                            <p:strVal val="1+#ppt_h/2"/>
                                          </p:val>
                                        </p:tav>
                                        <p:tav>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 presetClass="entr" presetSubtype="8" fill="hold" nodeType="clickEffect">
                                  <p:stCondLst>
                                    <p:cond delay="0"/>
                                  </p:stCondLst>
                                  <p:childTnLst>
                                    <p:set>
                                      <p:cBhvr>
                                        <p:cTn id="115" dur="1" fill="hold">
                                          <p:stCondLst>
                                            <p:cond delay="0"/>
                                          </p:stCondLst>
                                        </p:cTn>
                                        <p:tgtEl>
                                          <p:spTgt spid="8195"/>
                                        </p:tgtEl>
                                        <p:attrNameLst>
                                          <p:attrName>style.visibility</p:attrName>
                                        </p:attrNameLst>
                                      </p:cBhvr>
                                      <p:to>
                                        <p:strVal val="visible"/>
                                      </p:to>
                                    </p:set>
                                    <p:anim calcmode="lin" valueType="num">
                                      <p:cBhvr>
                                        <p:cTn id="116" dur="500" fill="hold"/>
                                        <p:tgtEl>
                                          <p:spTgt spid="8195"/>
                                        </p:tgtEl>
                                        <p:attrNameLst>
                                          <p:attrName>ppt_x</p:attrName>
                                        </p:attrNameLst>
                                      </p:cBhvr>
                                      <p:tavLst>
                                        <p:tav tm="100000">
                                          <p:val>
                                            <p:strVal val="0-#ppt_w/2"/>
                                          </p:val>
                                        </p:tav>
                                        <p:tav>
                                          <p:val>
                                            <p:strVal val="#ppt_x"/>
                                          </p:val>
                                        </p:tav>
                                      </p:tavLst>
                                    </p:anim>
                                    <p:anim calcmode="lin" valueType="num">
                                      <p:cBhvr>
                                        <p:cTn id="117" dur="500" fill="hold"/>
                                        <p:tgtEl>
                                          <p:spTgt spid="8195"/>
                                        </p:tgtEl>
                                        <p:attrNameLst>
                                          <p:attrName>ppt_y</p:attrName>
                                        </p:attrNameLst>
                                      </p:cBhvr>
                                      <p:tavLst>
                                        <p:tav tm="100000">
                                          <p:val>
                                            <p:strVal val="#ppt_y"/>
                                          </p:val>
                                        </p:tav>
                                        <p:tav>
                                          <p:val>
                                            <p:strVal val="#ppt_y"/>
                                          </p:val>
                                        </p:tav>
                                      </p:tavLst>
                                    </p:anim>
                                  </p:childTnLst>
                                </p:cTn>
                              </p:par>
                            </p:childTnLst>
                          </p:cTn>
                        </p:par>
                        <p:par>
                          <p:cTn id="118" fill="hold" nodeType="afterGroup">
                            <p:stCondLst>
                              <p:cond delay="0"/>
                            </p:stCondLst>
                            <p:childTnLst>
                              <p:par>
                                <p:cTn id="119" presetID="22" presetClass="entr" presetSubtype="4" fill="hold" grpId="0" nodeType="afterEffect">
                                  <p:stCondLst>
                                    <p:cond delay="0"/>
                                  </p:stCondLst>
                                  <p:childTnLst>
                                    <p:set>
                                      <p:cBhvr>
                                        <p:cTn id="120" dur="1" fill="hold">
                                          <p:stCondLst>
                                            <p:cond delay="0"/>
                                          </p:stCondLst>
                                        </p:cTn>
                                        <p:tgtEl>
                                          <p:spTgt spid="8209"/>
                                        </p:tgtEl>
                                        <p:attrNameLst>
                                          <p:attrName>style.visibility</p:attrName>
                                        </p:attrNameLst>
                                      </p:cBhvr>
                                      <p:to>
                                        <p:strVal val="visible"/>
                                      </p:to>
                                    </p:set>
                                    <p:animEffect transition="in" filter="wipe(down)">
                                      <p:cBhvr>
                                        <p:cTn id="121" dur="500"/>
                                        <p:tgtEl>
                                          <p:spTgt spid="820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4" fill="hold" nodeType="clickEffect">
                                  <p:stCondLst>
                                    <p:cond delay="0"/>
                                  </p:stCondLst>
                                  <p:childTnLst>
                                    <p:set>
                                      <p:cBhvr>
                                        <p:cTn id="125" dur="1" fill="hold">
                                          <p:stCondLst>
                                            <p:cond delay="0"/>
                                          </p:stCondLst>
                                        </p:cTn>
                                        <p:tgtEl>
                                          <p:spTgt spid="8196"/>
                                        </p:tgtEl>
                                        <p:attrNameLst>
                                          <p:attrName>style.visibility</p:attrName>
                                        </p:attrNameLst>
                                      </p:cBhvr>
                                      <p:to>
                                        <p:strVal val="visible"/>
                                      </p:to>
                                    </p:set>
                                    <p:anim calcmode="lin" valueType="num">
                                      <p:cBhvr>
                                        <p:cTn id="126" dur="500" fill="hold"/>
                                        <p:tgtEl>
                                          <p:spTgt spid="8196"/>
                                        </p:tgtEl>
                                        <p:attrNameLst>
                                          <p:attrName>ppt_x</p:attrName>
                                        </p:attrNameLst>
                                      </p:cBhvr>
                                      <p:tavLst>
                                        <p:tav tm="100000">
                                          <p:val>
                                            <p:strVal val="#ppt_x"/>
                                          </p:val>
                                        </p:tav>
                                        <p:tav>
                                          <p:val>
                                            <p:strVal val="#ppt_x"/>
                                          </p:val>
                                        </p:tav>
                                      </p:tavLst>
                                    </p:anim>
                                    <p:anim calcmode="lin" valueType="num">
                                      <p:cBhvr>
                                        <p:cTn id="127" dur="500" fill="hold"/>
                                        <p:tgtEl>
                                          <p:spTgt spid="8196"/>
                                        </p:tgtEl>
                                        <p:attrNameLst>
                                          <p:attrName>ppt_y</p:attrName>
                                        </p:attrNameLst>
                                      </p:cBhvr>
                                      <p:tavLst>
                                        <p:tav tm="100000">
                                          <p:val>
                                            <p:strVal val="1+#ppt_h/2"/>
                                          </p:val>
                                        </p:tav>
                                        <p:tav>
                                          <p:val>
                                            <p:strVal val="#ppt_y"/>
                                          </p:val>
                                        </p:tav>
                                      </p:tavLst>
                                    </p:anim>
                                  </p:childTnLst>
                                </p:cTn>
                              </p:par>
                            </p:childTnLst>
                          </p:cTn>
                        </p:par>
                        <p:par>
                          <p:cTn id="128" fill="hold" nodeType="afterGroup">
                            <p:stCondLst>
                              <p:cond delay="0"/>
                            </p:stCondLst>
                            <p:childTnLst>
                              <p:par>
                                <p:cTn id="129" presetID="22" presetClass="entr" presetSubtype="8" fill="hold" grpId="0" nodeType="afterEffect">
                                  <p:stCondLst>
                                    <p:cond delay="0"/>
                                  </p:stCondLst>
                                  <p:childTnLst>
                                    <p:set>
                                      <p:cBhvr>
                                        <p:cTn id="130" dur="1" fill="hold">
                                          <p:stCondLst>
                                            <p:cond delay="0"/>
                                          </p:stCondLst>
                                        </p:cTn>
                                        <p:tgtEl>
                                          <p:spTgt spid="8210"/>
                                        </p:tgtEl>
                                        <p:attrNameLst>
                                          <p:attrName>style.visibility</p:attrName>
                                        </p:attrNameLst>
                                      </p:cBhvr>
                                      <p:to>
                                        <p:strVal val="visible"/>
                                      </p:to>
                                    </p:set>
                                    <p:animEffect transition="in" filter="wipe(left)">
                                      <p:cBhvr>
                                        <p:cTn id="131" dur="500"/>
                                        <p:tgtEl>
                                          <p:spTgt spid="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9" grpId="0" animBg="1"/>
      <p:bldP spid="82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Declaração de </a:t>
            </a:r>
            <a:r>
              <a:rPr lang="pt-BR" sz="3500" dirty="0" err="1"/>
              <a:t>Arrays</a:t>
            </a:r>
            <a:endParaRPr lang="pt-BR" sz="35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35759"/>
            <a:ext cx="8820473" cy="343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107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Declaração de </a:t>
            </a:r>
            <a:r>
              <a:rPr lang="pt-BR" sz="3500" dirty="0" err="1"/>
              <a:t>Arrays</a:t>
            </a:r>
            <a:endParaRPr lang="pt-BR" sz="3500" dirty="0"/>
          </a:p>
        </p:txBody>
      </p:sp>
      <p:sp>
        <p:nvSpPr>
          <p:cNvPr id="4" name="CaixaDeTexto 3">
            <a:extLst>
              <a:ext uri="{FF2B5EF4-FFF2-40B4-BE49-F238E27FC236}">
                <a16:creationId xmlns:a16="http://schemas.microsoft.com/office/drawing/2014/main" id="{81D5CC6C-4E37-516F-5E13-DF23233DD6F5}"/>
              </a:ext>
            </a:extLst>
          </p:cNvPr>
          <p:cNvSpPr txBox="1"/>
          <p:nvPr/>
        </p:nvSpPr>
        <p:spPr>
          <a:xfrm>
            <a:off x="467544" y="1259633"/>
            <a:ext cx="8229600" cy="1754326"/>
          </a:xfrm>
          <a:prstGeom prst="rect">
            <a:avLst/>
          </a:prstGeom>
          <a:noFill/>
        </p:spPr>
        <p:txBody>
          <a:bodyPr wrap="square">
            <a:spAutoFit/>
          </a:bodyPr>
          <a:lstStyle/>
          <a:p>
            <a:pPr algn="just" fontAlgn="base"/>
            <a:r>
              <a:rPr lang="pt-BR" sz="1800" b="0" i="0" dirty="0">
                <a:solidFill>
                  <a:srgbClr val="333652"/>
                </a:solidFill>
                <a:effectLst/>
                <a:latin typeface="inherit"/>
              </a:rPr>
              <a:t>Vetores são estruturas que armazenam uma quantidade fixa de dados de um certo tipo. Por esta razão,  esse tipo de estrutura também é conhecida como estrutura homogênea de dados. </a:t>
            </a:r>
            <a:endParaRPr lang="pt-BR" b="0" i="0" dirty="0">
              <a:solidFill>
                <a:srgbClr val="333652"/>
              </a:solidFill>
              <a:effectLst/>
              <a:latin typeface="PT Sans" panose="020B0604020202020204" pitchFamily="34" charset="0"/>
            </a:endParaRPr>
          </a:p>
          <a:p>
            <a:pPr algn="just" fontAlgn="base"/>
            <a:r>
              <a:rPr lang="pt-BR" sz="1800" b="0" i="0" dirty="0">
                <a:solidFill>
                  <a:srgbClr val="333652"/>
                </a:solidFill>
                <a:effectLst/>
                <a:latin typeface="inherit"/>
              </a:rPr>
              <a:t>Em um vetor, os espaços capazes de armazenar dados são indexados por índices que posteriormente servem como endereço para acesso (Veja a Figura 1). Essa figura representa como um vetor é armazenado na memória RAM.</a:t>
            </a:r>
            <a:endParaRPr lang="pt-BR" b="0" i="0" dirty="0">
              <a:solidFill>
                <a:srgbClr val="333652"/>
              </a:solidFill>
              <a:effectLst/>
              <a:latin typeface="PT Sans" panose="020B0604020202020204" pitchFamily="34" charset="0"/>
            </a:endParaRPr>
          </a:p>
        </p:txBody>
      </p:sp>
      <p:pic>
        <p:nvPicPr>
          <p:cNvPr id="7" name="Imagem 6">
            <a:extLst>
              <a:ext uri="{FF2B5EF4-FFF2-40B4-BE49-F238E27FC236}">
                <a16:creationId xmlns:a16="http://schemas.microsoft.com/office/drawing/2014/main" id="{A61B272F-E3A5-D2E7-7A7C-F73912D542C7}"/>
              </a:ext>
            </a:extLst>
          </p:cNvPr>
          <p:cNvPicPr>
            <a:picLocks noChangeAspect="1"/>
          </p:cNvPicPr>
          <p:nvPr/>
        </p:nvPicPr>
        <p:blipFill>
          <a:blip r:embed="rId2"/>
          <a:stretch>
            <a:fillRect/>
          </a:stretch>
        </p:blipFill>
        <p:spPr>
          <a:xfrm>
            <a:off x="611560" y="3284984"/>
            <a:ext cx="7566267" cy="1639177"/>
          </a:xfrm>
          <a:prstGeom prst="rect">
            <a:avLst/>
          </a:prstGeom>
        </p:spPr>
      </p:pic>
    </p:spTree>
    <p:extLst>
      <p:ext uri="{BB962C8B-B14F-4D97-AF65-F5344CB8AC3E}">
        <p14:creationId xmlns:p14="http://schemas.microsoft.com/office/powerpoint/2010/main" val="3217092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Exemplo de declaração</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4" name="Espaço Reservado para Conteúdo 5"/>
          <p:cNvSpPr txBox="1">
            <a:spLocks/>
          </p:cNvSpPr>
          <p:nvPr/>
        </p:nvSpPr>
        <p:spPr bwMode="auto">
          <a:xfrm>
            <a:off x="571472" y="1124744"/>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spcBef>
                <a:spcPts val="0"/>
              </a:spcBef>
              <a:spcAft>
                <a:spcPts val="0"/>
              </a:spcAft>
              <a:buNone/>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class</a:t>
            </a:r>
            <a:r>
              <a:rPr lang="pt-BR" sz="1800" dirty="0">
                <a:solidFill>
                  <a:srgbClr val="000000"/>
                </a:solidFill>
                <a:effectLst/>
                <a:latin typeface="Consolas" panose="020B0609020204030204" pitchFamily="49" charset="0"/>
              </a:rPr>
              <a:t> Declaração {</a:t>
            </a:r>
          </a:p>
          <a:p>
            <a:pPr marL="0" marR="0" indent="0">
              <a:spcBef>
                <a:spcPts val="0"/>
              </a:spcBef>
              <a:spcAft>
                <a:spcPts val="0"/>
              </a:spcAft>
              <a:buNone/>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static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void</a:t>
            </a:r>
            <a:r>
              <a:rPr lang="pt-BR" sz="1800" dirty="0">
                <a:solidFill>
                  <a:srgbClr val="000000"/>
                </a:solidFill>
                <a:effectLst/>
                <a:latin typeface="Consolas" panose="020B0609020204030204" pitchFamily="49" charset="0"/>
              </a:rPr>
              <a:t> </a:t>
            </a:r>
            <a:r>
              <a:rPr lang="pt-BR" sz="1800" dirty="0" err="1">
                <a:solidFill>
                  <a:srgbClr val="000000"/>
                </a:solidFill>
                <a:effectLst/>
                <a:latin typeface="Consolas" panose="020B0609020204030204" pitchFamily="49" charset="0"/>
              </a:rPr>
              <a:t>main</a:t>
            </a:r>
            <a:r>
              <a:rPr lang="pt-BR" sz="1800" dirty="0">
                <a:solidFill>
                  <a:srgbClr val="000000"/>
                </a:solidFill>
                <a:effectLst/>
                <a:latin typeface="Consolas" panose="020B0609020204030204" pitchFamily="49" charset="0"/>
              </a:rPr>
              <a:t>(</a:t>
            </a:r>
            <a:r>
              <a:rPr lang="pt-BR" sz="1800" dirty="0" err="1">
                <a:solidFill>
                  <a:srgbClr val="000000"/>
                </a:solidFill>
                <a:effectLst/>
                <a:latin typeface="Consolas" panose="020B0609020204030204" pitchFamily="49" charset="0"/>
              </a:rPr>
              <a:t>String</a:t>
            </a:r>
            <a:r>
              <a:rPr lang="pt-BR" sz="1800" dirty="0">
                <a:solidFill>
                  <a:srgbClr val="000000"/>
                </a:solidFill>
                <a:effectLst/>
                <a:latin typeface="Consolas" panose="020B0609020204030204" pitchFamily="49" charset="0"/>
              </a:rPr>
              <a:t>[]</a:t>
            </a:r>
            <a:r>
              <a:rPr lang="pt-BR" sz="1800" dirty="0" err="1">
                <a:solidFill>
                  <a:srgbClr val="6A3E3E"/>
                </a:solidFill>
                <a:effectLst/>
                <a:latin typeface="Consolas" panose="020B0609020204030204" pitchFamily="49" charset="0"/>
              </a:rPr>
              <a:t>args</a:t>
            </a:r>
            <a:r>
              <a:rPr lang="pt-BR" sz="1800" dirty="0">
                <a:solidFill>
                  <a:srgbClr val="000000"/>
                </a:solidFill>
                <a:effectLst/>
                <a:latin typeface="Consolas" panose="020B0609020204030204" pitchFamily="49" charset="0"/>
              </a:rPr>
              <a:t>) {</a:t>
            </a:r>
          </a:p>
          <a:p>
            <a:pPr marL="0" marR="0" indent="0">
              <a:spcBef>
                <a:spcPts val="0"/>
              </a:spcBef>
              <a:spcAft>
                <a:spcPts val="0"/>
              </a:spcAft>
              <a:buNone/>
            </a:pP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err="1">
                <a:solidFill>
                  <a:srgbClr val="6A3E3E"/>
                </a:solidFill>
                <a:effectLst/>
                <a:latin typeface="Consolas" panose="020B0609020204030204" pitchFamily="49" charset="0"/>
              </a:rPr>
              <a:t>meuInt</a:t>
            </a:r>
            <a:r>
              <a:rPr lang="pt-BR" sz="1800" dirty="0">
                <a:solidFill>
                  <a:srgbClr val="000000"/>
                </a:solidFill>
                <a:effectLst/>
                <a:latin typeface="Consolas" panose="020B0609020204030204" pitchFamily="49" charset="0"/>
              </a:rPr>
              <a:t>[] = {450, 200, 1000, 800};</a:t>
            </a:r>
          </a:p>
          <a:p>
            <a:pPr marL="0" marR="0" indent="0">
              <a:spcBef>
                <a:spcPts val="0"/>
              </a:spcBef>
              <a:spcAft>
                <a:spcPts val="0"/>
              </a:spcAft>
              <a:buNone/>
            </a:pPr>
            <a:r>
              <a:rPr lang="pt-BR" sz="1800" dirty="0" err="1">
                <a:solidFill>
                  <a:srgbClr val="000000"/>
                </a:solidFill>
                <a:effectLst/>
                <a:latin typeface="Consolas" panose="020B0609020204030204" pitchFamily="49" charset="0"/>
              </a:rPr>
              <a:t>String</a:t>
            </a:r>
            <a:r>
              <a:rPr lang="pt-BR" sz="1800" dirty="0">
                <a:solidFill>
                  <a:srgbClr val="000000"/>
                </a:solidFill>
                <a:effectLst/>
                <a:latin typeface="Consolas" panose="020B0609020204030204" pitchFamily="49" charset="0"/>
              </a:rPr>
              <a:t> </a:t>
            </a:r>
            <a:r>
              <a:rPr lang="pt-BR" sz="1800" u="sng" dirty="0" err="1">
                <a:solidFill>
                  <a:srgbClr val="6A3E3E"/>
                </a:solidFill>
                <a:effectLst/>
                <a:latin typeface="Consolas" panose="020B0609020204030204" pitchFamily="49" charset="0"/>
              </a:rPr>
              <a:t>meuString</a:t>
            </a:r>
            <a:r>
              <a:rPr lang="pt-BR" sz="1800" dirty="0">
                <a:solidFill>
                  <a:srgbClr val="000000"/>
                </a:solidFill>
                <a:effectLst/>
                <a:latin typeface="Consolas" panose="020B0609020204030204" pitchFamily="49" charset="0"/>
              </a:rPr>
              <a:t>[] = {</a:t>
            </a:r>
            <a:r>
              <a:rPr lang="pt-BR" sz="1800" dirty="0">
                <a:solidFill>
                  <a:srgbClr val="2A00FF"/>
                </a:solidFill>
                <a:effectLst/>
                <a:latin typeface="Consolas" panose="020B0609020204030204" pitchFamily="49" charset="0"/>
              </a:rPr>
              <a:t>"PROGRAMAÇÃO"</a:t>
            </a:r>
            <a:r>
              <a:rPr lang="pt-BR" sz="1800" dirty="0">
                <a:solidFill>
                  <a:srgbClr val="000000"/>
                </a:solidFill>
                <a:effectLst/>
                <a:latin typeface="Consolas" panose="020B0609020204030204" pitchFamily="49" charset="0"/>
              </a:rPr>
              <a:t>, </a:t>
            </a:r>
            <a:r>
              <a:rPr lang="pt-BR" sz="1800" dirty="0">
                <a:solidFill>
                  <a:srgbClr val="2A00FF"/>
                </a:solidFill>
                <a:effectLst/>
                <a:latin typeface="Consolas" panose="020B0609020204030204" pitchFamily="49" charset="0"/>
              </a:rPr>
              <a:t>"JAVA"</a:t>
            </a:r>
            <a:r>
              <a:rPr lang="pt-BR" sz="1800" dirty="0">
                <a:solidFill>
                  <a:srgbClr val="000000"/>
                </a:solidFill>
                <a:effectLst/>
                <a:latin typeface="Consolas" panose="020B0609020204030204" pitchFamily="49" charset="0"/>
              </a:rPr>
              <a:t>, </a:t>
            </a:r>
            <a:r>
              <a:rPr lang="pt-BR" sz="1800" dirty="0">
                <a:solidFill>
                  <a:srgbClr val="2A00FF"/>
                </a:solidFill>
                <a:effectLst/>
                <a:latin typeface="Consolas" panose="020B0609020204030204" pitchFamily="49" charset="0"/>
              </a:rPr>
              <a:t>"REPROVADO"</a:t>
            </a:r>
            <a:r>
              <a:rPr lang="pt-BR" sz="1800" dirty="0">
                <a:solidFill>
                  <a:srgbClr val="000000"/>
                </a:solidFill>
                <a:effectLst/>
                <a:latin typeface="Consolas" panose="020B0609020204030204" pitchFamily="49" charset="0"/>
              </a:rPr>
              <a:t>, </a:t>
            </a:r>
            <a:r>
              <a:rPr lang="pt-BR" sz="1800" dirty="0">
                <a:solidFill>
                  <a:srgbClr val="2A00FF"/>
                </a:solidFill>
                <a:effectLst/>
                <a:latin typeface="Consolas" panose="020B0609020204030204" pitchFamily="49" charset="0"/>
              </a:rPr>
              <a:t>"REPROVADO N VEZES"</a:t>
            </a:r>
            <a:r>
              <a:rPr lang="pt-BR" sz="1800" dirty="0">
                <a:solidFill>
                  <a:srgbClr val="000000"/>
                </a:solidFill>
                <a:effectLst/>
                <a:latin typeface="Consolas" panose="020B0609020204030204" pitchFamily="49" charset="0"/>
              </a:rPr>
              <a:t>};</a:t>
            </a:r>
          </a:p>
          <a:p>
            <a:pPr marL="0" marR="0" indent="0">
              <a:spcBef>
                <a:spcPts val="0"/>
              </a:spcBef>
              <a:spcAft>
                <a:spcPts val="0"/>
              </a:spcAft>
              <a:buNone/>
            </a:pPr>
            <a:r>
              <a:rPr lang="pt-BR" sz="1800" b="1" dirty="0" err="1">
                <a:solidFill>
                  <a:srgbClr val="7F0055"/>
                </a:solidFill>
                <a:effectLst/>
                <a:latin typeface="Consolas" panose="020B0609020204030204" pitchFamily="49" charset="0"/>
              </a:rPr>
              <a:t>float</a:t>
            </a:r>
            <a:r>
              <a:rPr lang="pt-BR" sz="1800" dirty="0">
                <a:solidFill>
                  <a:srgbClr val="000000"/>
                </a:solidFill>
                <a:effectLst/>
                <a:latin typeface="Consolas" panose="020B0609020204030204" pitchFamily="49" charset="0"/>
              </a:rPr>
              <a:t> </a:t>
            </a:r>
            <a:r>
              <a:rPr lang="pt-BR" sz="1800" u="sng" dirty="0" err="1">
                <a:solidFill>
                  <a:srgbClr val="6A3E3E"/>
                </a:solidFill>
                <a:effectLst/>
                <a:latin typeface="Consolas" panose="020B0609020204030204" pitchFamily="49" charset="0"/>
              </a:rPr>
              <a:t>meuFloat</a:t>
            </a:r>
            <a:r>
              <a:rPr lang="pt-BR" sz="1800" dirty="0">
                <a:solidFill>
                  <a:srgbClr val="000000"/>
                </a:solidFill>
                <a:effectLst/>
                <a:latin typeface="Consolas" panose="020B0609020204030204" pitchFamily="49" charset="0"/>
              </a:rPr>
              <a:t>[] = {0.0f, 0.5f, 0.8f, 1.0f, 0.8f, 0.5f};</a:t>
            </a:r>
          </a:p>
          <a:p>
            <a:pPr marL="0" marR="0" indent="0">
              <a:spcBef>
                <a:spcPts val="0"/>
              </a:spcBef>
              <a:spcAft>
                <a:spcPts val="0"/>
              </a:spcAft>
              <a:buNone/>
            </a:pPr>
            <a:r>
              <a:rPr lang="pt-BR" sz="1800" b="1" dirty="0" err="1">
                <a:solidFill>
                  <a:srgbClr val="7F0055"/>
                </a:solidFill>
                <a:effectLst/>
                <a:latin typeface="Consolas" panose="020B0609020204030204" pitchFamily="49" charset="0"/>
              </a:rPr>
              <a:t>double</a:t>
            </a:r>
            <a:r>
              <a:rPr lang="pt-BR" sz="1800" dirty="0">
                <a:solidFill>
                  <a:srgbClr val="000000"/>
                </a:solidFill>
                <a:effectLst/>
                <a:latin typeface="Consolas" panose="020B0609020204030204" pitchFamily="49" charset="0"/>
              </a:rPr>
              <a:t> </a:t>
            </a:r>
            <a:r>
              <a:rPr lang="pt-BR" sz="1800" u="sng" dirty="0" err="1">
                <a:solidFill>
                  <a:srgbClr val="6A3E3E"/>
                </a:solidFill>
                <a:effectLst/>
                <a:latin typeface="Consolas" panose="020B0609020204030204" pitchFamily="49" charset="0"/>
              </a:rPr>
              <a:t>meuDouble</a:t>
            </a:r>
            <a:r>
              <a:rPr lang="pt-BR" sz="1800" dirty="0">
                <a:solidFill>
                  <a:srgbClr val="000000"/>
                </a:solidFill>
                <a:effectLst/>
                <a:latin typeface="Consolas" panose="020B0609020204030204" pitchFamily="49" charset="0"/>
              </a:rPr>
              <a:t>[] = {0.1, 0.2, 0.3, 0.4, 0.5, 0.6};</a:t>
            </a:r>
          </a:p>
          <a:p>
            <a:pPr marL="0" marR="0" indent="0">
              <a:spcBef>
                <a:spcPts val="0"/>
              </a:spcBef>
              <a:spcAft>
                <a:spcPts val="0"/>
              </a:spcAft>
              <a:buNone/>
            </a:pPr>
            <a:endParaRPr lang="pt-BR" sz="1800" b="1" dirty="0">
              <a:solidFill>
                <a:srgbClr val="7F0055"/>
              </a:solidFill>
              <a:effectLst/>
              <a:latin typeface="Consolas" panose="020B0609020204030204" pitchFamily="49" charset="0"/>
            </a:endParaRPr>
          </a:p>
          <a:p>
            <a:pPr marL="0" marR="0" indent="0">
              <a:spcBef>
                <a:spcPts val="0"/>
              </a:spcBef>
              <a:spcAft>
                <a:spcPts val="0"/>
              </a:spcAft>
              <a:buNone/>
            </a:pPr>
            <a:r>
              <a:rPr lang="pt-BR" sz="1800" dirty="0">
                <a:solidFill>
                  <a:srgbClr val="000000"/>
                </a:solidFill>
                <a:effectLst/>
                <a:latin typeface="Consolas" panose="020B0609020204030204" pitchFamily="49" charset="0"/>
              </a:rPr>
              <a:t>}</a:t>
            </a:r>
          </a:p>
          <a:p>
            <a:pPr marL="0" marR="0" indent="0">
              <a:spcBef>
                <a:spcPts val="0"/>
              </a:spcBef>
              <a:spcAft>
                <a:spcPts val="0"/>
              </a:spcAft>
              <a:buNone/>
            </a:pPr>
            <a:r>
              <a:rPr lang="pt-BR" sz="1800" dirty="0">
                <a:solidFill>
                  <a:srgbClr val="000000"/>
                </a:solidFill>
                <a:effectLst/>
                <a:latin typeface="Consolas" panose="020B0609020204030204" pitchFamily="49" charset="0"/>
              </a:rPr>
              <a:t>}</a:t>
            </a:r>
            <a:br>
              <a:rPr lang="pt-BR" sz="1800" dirty="0">
                <a:solidFill>
                  <a:srgbClr val="000000"/>
                </a:solidFill>
                <a:effectLst/>
                <a:latin typeface="Consolas" panose="020B0609020204030204" pitchFamily="49" charset="0"/>
              </a:rPr>
            </a:br>
            <a:endParaRPr lang="pt-BR" sz="1800" dirty="0">
              <a:solidFill>
                <a:srgbClr val="000000"/>
              </a:solidFill>
              <a:effectLst/>
              <a:latin typeface="Consolas" panose="020B0609020204030204" pitchFamily="49" charset="0"/>
            </a:endParaRPr>
          </a:p>
          <a:p>
            <a:pPr marL="0" indent="0">
              <a:buNone/>
            </a:pPr>
            <a:endParaRPr lang="pt-BR" sz="2400" dirty="0"/>
          </a:p>
        </p:txBody>
      </p:sp>
    </p:spTree>
    <p:extLst>
      <p:ext uri="{BB962C8B-B14F-4D97-AF65-F5344CB8AC3E}">
        <p14:creationId xmlns:p14="http://schemas.microsoft.com/office/powerpoint/2010/main" val="272625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Exemplos</a:t>
            </a:r>
          </a:p>
        </p:txBody>
      </p:sp>
      <p:sp>
        <p:nvSpPr>
          <p:cNvPr id="4" name="CaixaDeTexto 3">
            <a:extLst>
              <a:ext uri="{FF2B5EF4-FFF2-40B4-BE49-F238E27FC236}">
                <a16:creationId xmlns:a16="http://schemas.microsoft.com/office/drawing/2014/main" id="{81D5CC6C-4E37-516F-5E13-DF23233DD6F5}"/>
              </a:ext>
            </a:extLst>
          </p:cNvPr>
          <p:cNvSpPr txBox="1"/>
          <p:nvPr/>
        </p:nvSpPr>
        <p:spPr>
          <a:xfrm>
            <a:off x="467544" y="1259633"/>
            <a:ext cx="8229600" cy="3447098"/>
          </a:xfrm>
          <a:prstGeom prst="rect">
            <a:avLst/>
          </a:prstGeom>
          <a:noFill/>
        </p:spPr>
        <p:txBody>
          <a:bodyPr wrap="square">
            <a:spAutoFit/>
          </a:bodyPr>
          <a:lstStyle/>
          <a:p>
            <a:pPr algn="just" fontAlgn="base"/>
            <a:r>
              <a:rPr lang="pt-BR" sz="2000" dirty="0">
                <a:latin typeface="Arial" panose="020B0604020202020204" pitchFamily="34" charset="0"/>
                <a:cs typeface="Arial" panose="020B0604020202020204" pitchFamily="34" charset="0"/>
              </a:rPr>
              <a:t>Exemplo 1: um aplicativo que exibe o índice e o conteúdo do elemento apontado, porém não foi atribuído valor algum para o elemento, portanto o resultado deve ser zero para o elemento de cada índice.</a:t>
            </a:r>
          </a:p>
          <a:p>
            <a:pPr algn="just" fontAlgn="base"/>
            <a:endParaRPr lang="pt-BR" sz="2000" dirty="0">
              <a:latin typeface="Arial" panose="020B0604020202020204" pitchFamily="34" charset="0"/>
              <a:cs typeface="Arial" panose="020B0604020202020204" pitchFamily="34" charset="0"/>
            </a:endParaRPr>
          </a:p>
          <a:p>
            <a:pPr algn="just" fontAlgn="base"/>
            <a:r>
              <a:rPr lang="pt-BR" sz="2000" dirty="0">
                <a:latin typeface="Arial" panose="020B0604020202020204" pitchFamily="34" charset="0"/>
                <a:cs typeface="Arial" panose="020B0604020202020204" pitchFamily="34" charset="0"/>
              </a:rPr>
              <a:t>Exemplo 2: igual ao aplicativo anterior, porém, especifica um valor para cada elemento do vetor.</a:t>
            </a:r>
          </a:p>
          <a:p>
            <a:pPr algn="just" fontAlgn="base"/>
            <a:endParaRPr lang="pt-BR" sz="2000" dirty="0">
              <a:latin typeface="Arial" panose="020B0604020202020204" pitchFamily="34" charset="0"/>
              <a:cs typeface="Arial" panose="020B0604020202020204" pitchFamily="34" charset="0"/>
            </a:endParaRPr>
          </a:p>
          <a:p>
            <a:pPr algn="just" fontAlgn="base"/>
            <a:r>
              <a:rPr lang="pt-BR" sz="2000" dirty="0">
                <a:latin typeface="Arial" panose="020B0604020202020204" pitchFamily="34" charset="0"/>
                <a:cs typeface="Arial" panose="020B0604020202020204" pitchFamily="34" charset="0"/>
              </a:rPr>
              <a:t>Exemplo 3: igual o aplicativo anterior, porém, o valor especificado para cada elemento do vetor é obtido através de um cálculo.</a:t>
            </a:r>
          </a:p>
          <a:p>
            <a:pPr algn="just" fontAlgn="base"/>
            <a:endParaRPr lang="pt-BR" sz="2000" b="0" i="0" dirty="0">
              <a:solidFill>
                <a:srgbClr val="333652"/>
              </a:solidFill>
              <a:effectLst/>
              <a:latin typeface="Arial" panose="020B0604020202020204" pitchFamily="34" charset="0"/>
              <a:cs typeface="Arial" panose="020B0604020202020204" pitchFamily="34" charset="0"/>
            </a:endParaRPr>
          </a:p>
          <a:p>
            <a:pPr algn="just" fontAlgn="base"/>
            <a:endParaRPr lang="pt-BR" b="0" i="0" dirty="0">
              <a:solidFill>
                <a:srgbClr val="333652"/>
              </a:solidFill>
              <a:effectLst/>
              <a:latin typeface="PT Sans" panose="020B0604020202020204" pitchFamily="34" charset="0"/>
            </a:endParaRPr>
          </a:p>
        </p:txBody>
      </p:sp>
    </p:spTree>
    <p:extLst>
      <p:ext uri="{BB962C8B-B14F-4D97-AF65-F5344CB8AC3E}">
        <p14:creationId xmlns:p14="http://schemas.microsoft.com/office/powerpoint/2010/main" val="383399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ítulo 3"/>
          <p:cNvSpPr>
            <a:spLocks noGrp="1"/>
          </p:cNvSpPr>
          <p:nvPr>
            <p:ph type="title"/>
          </p:nvPr>
        </p:nvSpPr>
        <p:spPr>
          <a:xfrm>
            <a:off x="500063" y="214313"/>
            <a:ext cx="8229600" cy="857233"/>
          </a:xfrm>
        </p:spPr>
        <p:txBody>
          <a:bodyPr/>
          <a:lstStyle/>
          <a:p>
            <a:pPr eaLnBrk="1" hangingPunct="1"/>
            <a:r>
              <a:rPr lang="pt-BR" sz="4000" dirty="0"/>
              <a:t>Algoritmos</a:t>
            </a:r>
          </a:p>
        </p:txBody>
      </p:sp>
      <p:sp>
        <p:nvSpPr>
          <p:cNvPr id="6" name="Espaço Reservado para Conteúdo 5"/>
          <p:cNvSpPr>
            <a:spLocks noGrp="1"/>
          </p:cNvSpPr>
          <p:nvPr>
            <p:ph idx="1"/>
          </p:nvPr>
        </p:nvSpPr>
        <p:spPr>
          <a:xfrm>
            <a:off x="714348" y="1285860"/>
            <a:ext cx="1857388" cy="1928826"/>
          </a:xfrm>
        </p:spPr>
        <p:txBody>
          <a:bodyPr/>
          <a:lstStyle/>
          <a:p>
            <a:pPr lvl="8">
              <a:buNone/>
            </a:pPr>
            <a:r>
              <a:rPr lang="pt-BR" sz="1800" dirty="0"/>
              <a:t>.</a:t>
            </a:r>
          </a:p>
          <a:p>
            <a:pPr lvl="8"/>
            <a:endParaRPr lang="pt-BR" sz="1800" dirty="0"/>
          </a:p>
        </p:txBody>
      </p:sp>
      <p:sp>
        <p:nvSpPr>
          <p:cNvPr id="10" name="Espaço Reservado para Conteúdo 5"/>
          <p:cNvSpPr txBox="1">
            <a:spLocks/>
          </p:cNvSpPr>
          <p:nvPr/>
        </p:nvSpPr>
        <p:spPr bwMode="auto">
          <a:xfrm>
            <a:off x="571472" y="1124744"/>
            <a:ext cx="8229600" cy="4687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pt-BR" altLang="pt-BR" sz="2400" dirty="0">
                <a:latin typeface="+mj-lt"/>
              </a:rPr>
              <a:t>Algoritmos precisam de dados e informações para exercer as suas funções. </a:t>
            </a:r>
          </a:p>
          <a:p>
            <a:pPr algn="just"/>
            <a:r>
              <a:rPr lang="pt-BR" altLang="pt-BR" sz="2400" dirty="0">
                <a:latin typeface="+mj-lt"/>
              </a:rPr>
              <a:t>Informações simples atendem a uma pequena parcela dos algoritmos. </a:t>
            </a:r>
          </a:p>
          <a:p>
            <a:pPr algn="just"/>
            <a:r>
              <a:rPr lang="pt-BR" altLang="pt-BR" sz="2400" dirty="0">
                <a:latin typeface="+mj-lt"/>
              </a:rPr>
              <a:t>A maioria dos algoritmos utilizam uma grande carga de informações estas quando utilizadas com tipos primitivos precisam ser criadas com inúmeras variáveis.</a:t>
            </a:r>
          </a:p>
          <a:p>
            <a:pPr lvl="1" algn="just"/>
            <a:r>
              <a:rPr lang="pt-BR" altLang="pt-BR" sz="2400" dirty="0">
                <a:latin typeface="+mj-lt"/>
              </a:rPr>
              <a:t>tornando o algoritmo carregado de variáveis, já que uma variável contém apenas uma informação (exemplo: a1, a2, a3, a4): Difícil gerenciamento</a:t>
            </a:r>
          </a:p>
          <a:p>
            <a:pPr lvl="1" algn="just"/>
            <a:r>
              <a:rPr lang="pt-BR" altLang="pt-BR" sz="2400" dirty="0">
                <a:latin typeface="+mj-lt"/>
              </a:rPr>
              <a:t>Como prever o número de informações que serão necessárias</a:t>
            </a:r>
          </a:p>
          <a:p>
            <a:endParaRPr lang="pt-BR" sz="2400" dirty="0"/>
          </a:p>
          <a:p>
            <a:endParaRPr lang="pt-BR" sz="2400" dirty="0"/>
          </a:p>
        </p:txBody>
      </p:sp>
    </p:spTree>
    <p:extLst>
      <p:ext uri="{BB962C8B-B14F-4D97-AF65-F5344CB8AC3E}">
        <p14:creationId xmlns:p14="http://schemas.microsoft.com/office/powerpoint/2010/main" val="3260150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Exemplo 1</a:t>
            </a:r>
          </a:p>
        </p:txBody>
      </p:sp>
      <p:sp>
        <p:nvSpPr>
          <p:cNvPr id="4" name="CaixaDeTexto 3">
            <a:extLst>
              <a:ext uri="{FF2B5EF4-FFF2-40B4-BE49-F238E27FC236}">
                <a16:creationId xmlns:a16="http://schemas.microsoft.com/office/drawing/2014/main" id="{81D5CC6C-4E37-516F-5E13-DF23233DD6F5}"/>
              </a:ext>
            </a:extLst>
          </p:cNvPr>
          <p:cNvSpPr txBox="1"/>
          <p:nvPr/>
        </p:nvSpPr>
        <p:spPr>
          <a:xfrm>
            <a:off x="467544" y="1259633"/>
            <a:ext cx="8229600" cy="677108"/>
          </a:xfrm>
          <a:prstGeom prst="rect">
            <a:avLst/>
          </a:prstGeom>
          <a:noFill/>
        </p:spPr>
        <p:txBody>
          <a:bodyPr wrap="square">
            <a:spAutoFit/>
          </a:bodyPr>
          <a:lstStyle/>
          <a:p>
            <a:pPr algn="just" fontAlgn="base"/>
            <a:endParaRPr lang="pt-BR" sz="2000" b="0" i="0" dirty="0">
              <a:solidFill>
                <a:srgbClr val="333652"/>
              </a:solidFill>
              <a:effectLst/>
              <a:latin typeface="Arial" panose="020B0604020202020204" pitchFamily="34" charset="0"/>
              <a:cs typeface="Arial" panose="020B0604020202020204" pitchFamily="34" charset="0"/>
            </a:endParaRPr>
          </a:p>
          <a:p>
            <a:pPr algn="just" fontAlgn="base"/>
            <a:endParaRPr lang="pt-BR" b="0" i="0" dirty="0">
              <a:solidFill>
                <a:srgbClr val="333652"/>
              </a:solidFill>
              <a:effectLst/>
              <a:latin typeface="PT Sans" panose="020B0604020202020204" pitchFamily="34" charset="0"/>
            </a:endParaRPr>
          </a:p>
        </p:txBody>
      </p:sp>
      <p:sp>
        <p:nvSpPr>
          <p:cNvPr id="7" name="CaixaDeTexto 6">
            <a:extLst>
              <a:ext uri="{FF2B5EF4-FFF2-40B4-BE49-F238E27FC236}">
                <a16:creationId xmlns:a16="http://schemas.microsoft.com/office/drawing/2014/main" id="{407F03EE-DEE9-6CA6-9C74-307F59501638}"/>
              </a:ext>
            </a:extLst>
          </p:cNvPr>
          <p:cNvSpPr txBox="1"/>
          <p:nvPr/>
        </p:nvSpPr>
        <p:spPr>
          <a:xfrm>
            <a:off x="441600" y="1305341"/>
            <a:ext cx="7874815" cy="3139321"/>
          </a:xfrm>
          <a:prstGeom prst="rect">
            <a:avLst/>
          </a:prstGeom>
          <a:noFill/>
        </p:spPr>
        <p:txBody>
          <a:bodyPr wrap="square">
            <a:spAutoFit/>
          </a:bodyPr>
          <a:lstStyle/>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class</a:t>
            </a:r>
            <a:r>
              <a:rPr lang="pt-BR" sz="1800" dirty="0">
                <a:solidFill>
                  <a:srgbClr val="000000"/>
                </a:solidFill>
                <a:effectLst/>
                <a:latin typeface="Consolas" panose="020B0609020204030204" pitchFamily="49" charset="0"/>
              </a:rPr>
              <a:t> Array1 {</a:t>
            </a:r>
          </a:p>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static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void</a:t>
            </a:r>
            <a:r>
              <a:rPr lang="pt-BR" sz="1800" dirty="0">
                <a:solidFill>
                  <a:srgbClr val="000000"/>
                </a:solidFill>
                <a:effectLst/>
                <a:latin typeface="Consolas" panose="020B0609020204030204" pitchFamily="49" charset="0"/>
              </a:rPr>
              <a:t> </a:t>
            </a:r>
            <a:r>
              <a:rPr lang="pt-BR" sz="1800" dirty="0" err="1">
                <a:solidFill>
                  <a:srgbClr val="000000"/>
                </a:solidFill>
                <a:effectLst/>
                <a:latin typeface="Consolas" panose="020B0609020204030204" pitchFamily="49" charset="0"/>
              </a:rPr>
              <a:t>main</a:t>
            </a:r>
            <a:r>
              <a:rPr lang="pt-BR" sz="1800" dirty="0">
                <a:solidFill>
                  <a:srgbClr val="000000"/>
                </a:solidFill>
                <a:effectLst/>
                <a:latin typeface="Consolas" panose="020B0609020204030204" pitchFamily="49" charset="0"/>
              </a:rPr>
              <a:t>(</a:t>
            </a:r>
            <a:r>
              <a:rPr lang="pt-BR" sz="1800" dirty="0" err="1">
                <a:solidFill>
                  <a:srgbClr val="000000"/>
                </a:solidFill>
                <a:effectLst/>
                <a:latin typeface="Consolas" panose="020B0609020204030204" pitchFamily="49" charset="0"/>
              </a:rPr>
              <a:t>String</a:t>
            </a:r>
            <a:r>
              <a:rPr lang="pt-BR" sz="1800" dirty="0">
                <a:solidFill>
                  <a:srgbClr val="000000"/>
                </a:solidFill>
                <a:effectLst/>
                <a:latin typeface="Consolas" panose="020B0609020204030204" pitchFamily="49" charset="0"/>
              </a:rPr>
              <a:t> </a:t>
            </a:r>
            <a:r>
              <a:rPr lang="pt-BR" sz="1800" dirty="0" err="1">
                <a:solidFill>
                  <a:srgbClr val="6A3E3E"/>
                </a:solidFill>
                <a:effectLst/>
                <a:latin typeface="Consolas" panose="020B0609020204030204" pitchFamily="49" charset="0"/>
              </a:rPr>
              <a:t>args</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declara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um</a:t>
            </a:r>
            <a:r>
              <a:rPr lang="pt-BR" sz="1800" dirty="0">
                <a:solidFill>
                  <a:srgbClr val="3F7F5F"/>
                </a:solidFill>
                <a:effectLst/>
                <a:latin typeface="Consolas" panose="020B0609020204030204" pitchFamily="49" charset="0"/>
              </a:rPr>
              <a:t> </a:t>
            </a:r>
            <a:r>
              <a:rPr lang="pt-BR" sz="1800" dirty="0" err="1">
                <a:solidFill>
                  <a:srgbClr val="3F7F5F"/>
                </a:solidFill>
                <a:effectLst/>
                <a:latin typeface="Consolas" panose="020B0609020204030204" pitchFamily="49" charset="0"/>
              </a:rPr>
              <a:t>array</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com</a:t>
            </a:r>
            <a:r>
              <a:rPr lang="pt-BR" sz="1800" dirty="0">
                <a:solidFill>
                  <a:srgbClr val="3F7F5F"/>
                </a:solidFill>
                <a:effectLst/>
                <a:latin typeface="Consolas" panose="020B0609020204030204" pitchFamily="49" charset="0"/>
              </a:rPr>
              <a:t> 10 </a:t>
            </a:r>
            <a:r>
              <a:rPr lang="pt-BR" sz="1800" u="sng" dirty="0">
                <a:solidFill>
                  <a:srgbClr val="3F7F5F"/>
                </a:solidFill>
                <a:effectLst/>
                <a:latin typeface="Consolas" panose="020B0609020204030204" pitchFamily="49" charset="0"/>
              </a:rPr>
              <a:t>elementos</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 = </a:t>
            </a:r>
            <a:r>
              <a:rPr lang="pt-BR" sz="1800" b="1" dirty="0">
                <a:solidFill>
                  <a:srgbClr val="7F0055"/>
                </a:solidFill>
                <a:effectLst/>
                <a:latin typeface="Consolas" panose="020B0609020204030204" pitchFamily="49" charset="0"/>
              </a:rPr>
              <a:t>new</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[10];</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err="1">
                <a:solidFill>
                  <a:srgbClr val="3F7F5F"/>
                </a:solidFill>
                <a:effectLst/>
                <a:latin typeface="Consolas" panose="020B0609020204030204" pitchFamily="49" charset="0"/>
              </a:rPr>
              <a:t>titulos</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da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coluna</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"%s%8s\n"</a:t>
            </a:r>
            <a:r>
              <a:rPr lang="pt-BR" sz="1800" dirty="0">
                <a:solidFill>
                  <a:srgbClr val="000000"/>
                </a:solidFill>
                <a:effectLst/>
                <a:latin typeface="Consolas" panose="020B0609020204030204" pitchFamily="49" charset="0"/>
              </a:rPr>
              <a:t>, </a:t>
            </a:r>
            <a:r>
              <a:rPr lang="pt-BR" sz="1800" dirty="0">
                <a:solidFill>
                  <a:srgbClr val="2A00FF"/>
                </a:solidFill>
                <a:effectLst/>
                <a:latin typeface="Consolas" panose="020B0609020204030204" pitchFamily="49" charset="0"/>
              </a:rPr>
              <a:t>"</a:t>
            </a:r>
            <a:r>
              <a:rPr lang="pt-BR" sz="1800" dirty="0" err="1">
                <a:solidFill>
                  <a:srgbClr val="2A00FF"/>
                </a:solidFill>
                <a:effectLst/>
                <a:latin typeface="Consolas" panose="020B0609020204030204" pitchFamily="49" charset="0"/>
              </a:rPr>
              <a:t>Indice"</a:t>
            </a:r>
            <a:r>
              <a:rPr lang="pt-BR" sz="1800" dirty="0" err="1">
                <a:solidFill>
                  <a:srgbClr val="000000"/>
                </a:solidFill>
                <a:effectLst/>
                <a:latin typeface="Consolas" panose="020B0609020204030204" pitchFamily="49" charset="0"/>
              </a:rPr>
              <a:t>,</a:t>
            </a:r>
            <a:r>
              <a:rPr lang="pt-BR" sz="1800" dirty="0" err="1">
                <a:solidFill>
                  <a:srgbClr val="2A00FF"/>
                </a:solidFill>
                <a:effectLst/>
                <a:latin typeface="Consolas" panose="020B0609020204030204" pitchFamily="49" charset="0"/>
              </a:rPr>
              <a:t>"Valor</a:t>
            </a:r>
            <a:r>
              <a:rPr lang="pt-BR" sz="1800" dirty="0">
                <a:solidFill>
                  <a:srgbClr val="2A00FF"/>
                </a:solidFill>
                <a:effectLst/>
                <a:latin typeface="Consolas" panose="020B0609020204030204" pitchFamily="49" charset="0"/>
              </a:rPr>
              <a:t>"</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gera</a:t>
            </a:r>
            <a:r>
              <a:rPr lang="pt-BR" sz="1800" dirty="0">
                <a:solidFill>
                  <a:srgbClr val="3F7F5F"/>
                </a:solidFill>
                <a:effectLst/>
                <a:latin typeface="Consolas" panose="020B0609020204030204" pitchFamily="49" charset="0"/>
              </a:rPr>
              <a:t> </a:t>
            </a:r>
            <a:r>
              <a:rPr lang="pt-BR" sz="1800" u="sng" dirty="0" err="1">
                <a:solidFill>
                  <a:srgbClr val="3F7F5F"/>
                </a:solidFill>
                <a:effectLst/>
                <a:latin typeface="Consolas" panose="020B0609020204030204" pitchFamily="49" charset="0"/>
              </a:rPr>
              <a:t>saida</a:t>
            </a:r>
            <a:r>
              <a:rPr lang="pt-BR" sz="1800" dirty="0">
                <a:solidFill>
                  <a:srgbClr val="3F7F5F"/>
                </a:solidFill>
                <a:effectLst/>
                <a:latin typeface="Consolas" panose="020B0609020204030204" pitchFamily="49" charset="0"/>
              </a:rPr>
              <a:t> do valor </a:t>
            </a:r>
            <a:r>
              <a:rPr lang="pt-BR" sz="1800" u="sng" dirty="0">
                <a:solidFill>
                  <a:srgbClr val="3F7F5F"/>
                </a:solidFill>
                <a:effectLst/>
                <a:latin typeface="Consolas" panose="020B0609020204030204" pitchFamily="49" charset="0"/>
              </a:rPr>
              <a:t>de</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cada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elemento</a:t>
            </a:r>
            <a:r>
              <a:rPr lang="pt-BR" sz="1800" dirty="0">
                <a:solidFill>
                  <a:srgbClr val="3F7F5F"/>
                </a:solidFill>
                <a:effectLst/>
                <a:latin typeface="Consolas" panose="020B0609020204030204" pitchFamily="49" charset="0"/>
              </a:rPr>
              <a:t> do </a:t>
            </a:r>
            <a:r>
              <a:rPr lang="pt-BR" sz="1800" dirty="0" err="1">
                <a:solidFill>
                  <a:srgbClr val="3F7F5F"/>
                </a:solidFill>
                <a:effectLst/>
                <a:latin typeface="Consolas" panose="020B0609020204030204" pitchFamily="49" charset="0"/>
              </a:rPr>
              <a:t>array</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a:solidFill>
                  <a:srgbClr val="7F0055"/>
                </a:solidFill>
                <a:effectLst/>
                <a:latin typeface="Consolas" panose="020B0609020204030204" pitchFamily="49" charset="0"/>
              </a:rPr>
              <a:t>for</a:t>
            </a:r>
            <a:r>
              <a:rPr lang="pt-BR" sz="1800" dirty="0">
                <a:solidFill>
                  <a:srgbClr val="000000"/>
                </a:solidFill>
                <a:effectLst/>
                <a:latin typeface="Consolas" panose="020B0609020204030204" pitchFamily="49" charset="0"/>
              </a:rPr>
              <a:t>(</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 0;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&lt; </a:t>
            </a:r>
            <a:r>
              <a:rPr lang="pt-BR" sz="1800" dirty="0" err="1">
                <a:solidFill>
                  <a:srgbClr val="6A3E3E"/>
                </a:solidFill>
                <a:effectLst/>
                <a:latin typeface="Consolas" panose="020B0609020204030204" pitchFamily="49" charset="0"/>
              </a:rPr>
              <a:t>v</a:t>
            </a:r>
            <a:r>
              <a:rPr lang="pt-BR" sz="1800" dirty="0" err="1">
                <a:solidFill>
                  <a:srgbClr val="000000"/>
                </a:solidFill>
                <a:effectLst/>
                <a:latin typeface="Consolas" panose="020B0609020204030204" pitchFamily="49" charset="0"/>
              </a:rPr>
              <a:t>.</a:t>
            </a:r>
            <a:r>
              <a:rPr lang="pt-BR" sz="1800" dirty="0" err="1">
                <a:solidFill>
                  <a:srgbClr val="0000C0"/>
                </a:solidFill>
                <a:effectLst/>
                <a:latin typeface="Consolas" panose="020B0609020204030204" pitchFamily="49" charset="0"/>
              </a:rPr>
              <a:t>length</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"%5d%8d\n"</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000000"/>
                </a:solidFill>
                <a:effectLst/>
                <a:latin typeface="Consolas" panose="020B0609020204030204" pitchFamily="49" charset="0"/>
              </a:rPr>
              <a:t>} </a:t>
            </a: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fim</a:t>
            </a:r>
            <a:r>
              <a:rPr lang="pt-BR" sz="1800" dirty="0">
                <a:solidFill>
                  <a:srgbClr val="3F7F5F"/>
                </a:solidFill>
                <a:effectLst/>
                <a:latin typeface="Consolas" panose="020B0609020204030204" pitchFamily="49" charset="0"/>
              </a:rPr>
              <a:t> do </a:t>
            </a:r>
            <a:r>
              <a:rPr lang="pt-BR" sz="1800" u="sng" dirty="0" err="1">
                <a:solidFill>
                  <a:srgbClr val="3F7F5F"/>
                </a:solidFill>
                <a:effectLst/>
                <a:latin typeface="Consolas" panose="020B0609020204030204" pitchFamily="49" charset="0"/>
              </a:rPr>
              <a:t>metodo</a:t>
            </a:r>
            <a:r>
              <a:rPr lang="pt-BR" sz="1800" dirty="0">
                <a:solidFill>
                  <a:srgbClr val="3F7F5F"/>
                </a:solidFill>
                <a:effectLst/>
                <a:latin typeface="Consolas" panose="020B0609020204030204" pitchFamily="49" charset="0"/>
              </a:rPr>
              <a:t> principal</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dirty="0">
                <a:solidFill>
                  <a:srgbClr val="000000"/>
                </a:solidFill>
                <a:effectLst/>
                <a:latin typeface="Consolas" panose="020B0609020204030204" pitchFamily="49" charset="0"/>
              </a:rPr>
              <a:t>} </a:t>
            </a: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fim</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da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classe</a:t>
            </a:r>
            <a:endParaRPr lang="pt-BR"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9859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Exemplo 2</a:t>
            </a:r>
          </a:p>
        </p:txBody>
      </p:sp>
      <p:sp>
        <p:nvSpPr>
          <p:cNvPr id="4" name="CaixaDeTexto 3">
            <a:extLst>
              <a:ext uri="{FF2B5EF4-FFF2-40B4-BE49-F238E27FC236}">
                <a16:creationId xmlns:a16="http://schemas.microsoft.com/office/drawing/2014/main" id="{81D5CC6C-4E37-516F-5E13-DF23233DD6F5}"/>
              </a:ext>
            </a:extLst>
          </p:cNvPr>
          <p:cNvSpPr txBox="1"/>
          <p:nvPr/>
        </p:nvSpPr>
        <p:spPr>
          <a:xfrm>
            <a:off x="467544" y="1259633"/>
            <a:ext cx="8229600" cy="677108"/>
          </a:xfrm>
          <a:prstGeom prst="rect">
            <a:avLst/>
          </a:prstGeom>
          <a:noFill/>
        </p:spPr>
        <p:txBody>
          <a:bodyPr wrap="square">
            <a:spAutoFit/>
          </a:bodyPr>
          <a:lstStyle/>
          <a:p>
            <a:pPr algn="just" fontAlgn="base"/>
            <a:endParaRPr lang="pt-BR" sz="2000" b="0" i="0" dirty="0">
              <a:solidFill>
                <a:srgbClr val="333652"/>
              </a:solidFill>
              <a:effectLst/>
              <a:latin typeface="Arial" panose="020B0604020202020204" pitchFamily="34" charset="0"/>
              <a:cs typeface="Arial" panose="020B0604020202020204" pitchFamily="34" charset="0"/>
            </a:endParaRPr>
          </a:p>
          <a:p>
            <a:pPr algn="just" fontAlgn="base"/>
            <a:endParaRPr lang="pt-BR" b="0" i="0" dirty="0">
              <a:solidFill>
                <a:srgbClr val="333652"/>
              </a:solidFill>
              <a:effectLst/>
              <a:latin typeface="PT Sans" panose="020B0604020202020204" pitchFamily="34" charset="0"/>
            </a:endParaRPr>
          </a:p>
        </p:txBody>
      </p:sp>
      <p:sp>
        <p:nvSpPr>
          <p:cNvPr id="7" name="CaixaDeTexto 6">
            <a:extLst>
              <a:ext uri="{FF2B5EF4-FFF2-40B4-BE49-F238E27FC236}">
                <a16:creationId xmlns:a16="http://schemas.microsoft.com/office/drawing/2014/main" id="{407F03EE-DEE9-6CA6-9C74-307F59501638}"/>
              </a:ext>
            </a:extLst>
          </p:cNvPr>
          <p:cNvSpPr txBox="1"/>
          <p:nvPr/>
        </p:nvSpPr>
        <p:spPr>
          <a:xfrm>
            <a:off x="441600" y="1305341"/>
            <a:ext cx="7874815" cy="2862322"/>
          </a:xfrm>
          <a:prstGeom prst="rect">
            <a:avLst/>
          </a:prstGeom>
          <a:noFill/>
        </p:spPr>
        <p:txBody>
          <a:bodyPr wrap="square">
            <a:spAutoFit/>
          </a:bodyPr>
          <a:lstStyle/>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class</a:t>
            </a:r>
            <a:r>
              <a:rPr lang="pt-BR" sz="1800" dirty="0">
                <a:solidFill>
                  <a:srgbClr val="000000"/>
                </a:solidFill>
                <a:effectLst/>
                <a:latin typeface="Consolas" panose="020B0609020204030204" pitchFamily="49" charset="0"/>
              </a:rPr>
              <a:t> Array2 {</a:t>
            </a:r>
          </a:p>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static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void</a:t>
            </a:r>
            <a:r>
              <a:rPr lang="pt-BR" sz="1800" dirty="0">
                <a:solidFill>
                  <a:srgbClr val="000000"/>
                </a:solidFill>
                <a:effectLst/>
                <a:latin typeface="Consolas" panose="020B0609020204030204" pitchFamily="49" charset="0"/>
              </a:rPr>
              <a:t> </a:t>
            </a:r>
            <a:r>
              <a:rPr lang="pt-BR" sz="1800" dirty="0" err="1">
                <a:solidFill>
                  <a:srgbClr val="000000"/>
                </a:solidFill>
                <a:effectLst/>
                <a:latin typeface="Consolas" panose="020B0609020204030204" pitchFamily="49" charset="0"/>
              </a:rPr>
              <a:t>main</a:t>
            </a:r>
            <a:r>
              <a:rPr lang="pt-BR" sz="1800" dirty="0">
                <a:solidFill>
                  <a:srgbClr val="000000"/>
                </a:solidFill>
                <a:effectLst/>
                <a:latin typeface="Consolas" panose="020B0609020204030204" pitchFamily="49" charset="0"/>
              </a:rPr>
              <a:t>(</a:t>
            </a:r>
            <a:r>
              <a:rPr lang="pt-BR" sz="1800" dirty="0" err="1">
                <a:solidFill>
                  <a:srgbClr val="000000"/>
                </a:solidFill>
                <a:effectLst/>
                <a:latin typeface="Consolas" panose="020B0609020204030204" pitchFamily="49" charset="0"/>
              </a:rPr>
              <a:t>String</a:t>
            </a:r>
            <a:r>
              <a:rPr lang="pt-BR" sz="1800" dirty="0">
                <a:solidFill>
                  <a:srgbClr val="000000"/>
                </a:solidFill>
                <a:effectLst/>
                <a:latin typeface="Consolas" panose="020B0609020204030204" pitchFamily="49" charset="0"/>
              </a:rPr>
              <a:t> </a:t>
            </a:r>
            <a:r>
              <a:rPr lang="pt-BR" sz="1800" dirty="0" err="1">
                <a:solidFill>
                  <a:srgbClr val="6A3E3E"/>
                </a:solidFill>
                <a:effectLst/>
                <a:latin typeface="Consolas" panose="020B0609020204030204" pitchFamily="49" charset="0"/>
              </a:rPr>
              <a:t>args</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inicializa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os</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elementos</a:t>
            </a:r>
            <a:r>
              <a:rPr lang="pt-BR" sz="1800" dirty="0">
                <a:solidFill>
                  <a:srgbClr val="3F7F5F"/>
                </a:solidFill>
                <a:effectLst/>
                <a:latin typeface="Consolas" panose="020B0609020204030204" pitchFamily="49" charset="0"/>
              </a:rPr>
              <a:t> do </a:t>
            </a:r>
            <a:r>
              <a:rPr lang="pt-BR" sz="1800" u="sng" dirty="0">
                <a:solidFill>
                  <a:srgbClr val="3F7F5F"/>
                </a:solidFill>
                <a:effectLst/>
                <a:latin typeface="Consolas" panose="020B0609020204030204" pitchFamily="49" charset="0"/>
              </a:rPr>
              <a:t>vetor</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 {32, 27, 64, 18, 95, 14, 90, 70, 60, 37};</a:t>
            </a: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"%s%8s\</a:t>
            </a:r>
            <a:r>
              <a:rPr lang="pt-BR" sz="1800" dirty="0" err="1">
                <a:solidFill>
                  <a:srgbClr val="2A00FF"/>
                </a:solidFill>
                <a:effectLst/>
                <a:latin typeface="Consolas" panose="020B0609020204030204" pitchFamily="49" charset="0"/>
              </a:rPr>
              <a:t>n"</a:t>
            </a:r>
            <a:r>
              <a:rPr lang="pt-BR" sz="1800" dirty="0" err="1">
                <a:solidFill>
                  <a:srgbClr val="000000"/>
                </a:solidFill>
                <a:effectLst/>
                <a:latin typeface="Consolas" panose="020B0609020204030204" pitchFamily="49" charset="0"/>
              </a:rPr>
              <a:t>,</a:t>
            </a:r>
            <a:r>
              <a:rPr lang="pt-BR" sz="1800" dirty="0" err="1">
                <a:solidFill>
                  <a:srgbClr val="2A00FF"/>
                </a:solidFill>
                <a:effectLst/>
                <a:latin typeface="Consolas" panose="020B0609020204030204" pitchFamily="49" charset="0"/>
              </a:rPr>
              <a:t>"Indice"</a:t>
            </a:r>
            <a:r>
              <a:rPr lang="pt-BR" sz="1800" dirty="0" err="1">
                <a:solidFill>
                  <a:srgbClr val="000000"/>
                </a:solidFill>
                <a:effectLst/>
                <a:latin typeface="Consolas" panose="020B0609020204030204" pitchFamily="49" charset="0"/>
              </a:rPr>
              <a:t>,</a:t>
            </a:r>
            <a:r>
              <a:rPr lang="pt-BR" sz="1800" dirty="0" err="1">
                <a:solidFill>
                  <a:srgbClr val="2A00FF"/>
                </a:solidFill>
                <a:effectLst/>
                <a:latin typeface="Consolas" panose="020B0609020204030204" pitchFamily="49" charset="0"/>
              </a:rPr>
              <a:t>"Valor</a:t>
            </a:r>
            <a:r>
              <a:rPr lang="pt-BR" sz="1800" dirty="0">
                <a:solidFill>
                  <a:srgbClr val="2A00FF"/>
                </a:solidFill>
                <a:effectLst/>
                <a:latin typeface="Consolas" panose="020B0609020204030204" pitchFamily="49" charset="0"/>
              </a:rPr>
              <a:t>"</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b="1" dirty="0">
                <a:solidFill>
                  <a:srgbClr val="7F0055"/>
                </a:solidFill>
                <a:effectLst/>
                <a:latin typeface="Consolas" panose="020B0609020204030204" pitchFamily="49" charset="0"/>
              </a:rPr>
              <a:t>for</a:t>
            </a:r>
            <a:r>
              <a:rPr lang="pt-BR" sz="1800" dirty="0">
                <a:solidFill>
                  <a:srgbClr val="000000"/>
                </a:solidFill>
                <a:effectLst/>
                <a:latin typeface="Consolas" panose="020B0609020204030204" pitchFamily="49" charset="0"/>
              </a:rPr>
              <a:t>(</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 0;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&lt; </a:t>
            </a:r>
            <a:r>
              <a:rPr lang="pt-BR" sz="1800" dirty="0" err="1">
                <a:solidFill>
                  <a:srgbClr val="6A3E3E"/>
                </a:solidFill>
                <a:effectLst/>
                <a:latin typeface="Consolas" panose="020B0609020204030204" pitchFamily="49" charset="0"/>
              </a:rPr>
              <a:t>v</a:t>
            </a:r>
            <a:r>
              <a:rPr lang="pt-BR" sz="1800" dirty="0" err="1">
                <a:solidFill>
                  <a:srgbClr val="000000"/>
                </a:solidFill>
                <a:effectLst/>
                <a:latin typeface="Consolas" panose="020B0609020204030204" pitchFamily="49" charset="0"/>
              </a:rPr>
              <a:t>.</a:t>
            </a:r>
            <a:r>
              <a:rPr lang="pt-BR" sz="1800" dirty="0" err="1">
                <a:solidFill>
                  <a:srgbClr val="0000C0"/>
                </a:solidFill>
                <a:effectLst/>
                <a:latin typeface="Consolas" panose="020B0609020204030204" pitchFamily="49" charset="0"/>
              </a:rPr>
              <a:t>length</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"%5d%8d\</a:t>
            </a:r>
            <a:r>
              <a:rPr lang="pt-BR" sz="1800" dirty="0" err="1">
                <a:solidFill>
                  <a:srgbClr val="2A00FF"/>
                </a:solidFill>
                <a:effectLst/>
                <a:latin typeface="Consolas" panose="020B0609020204030204" pitchFamily="49" charset="0"/>
              </a:rPr>
              <a:t>n"</a:t>
            </a:r>
            <a:r>
              <a:rPr lang="pt-BR" sz="1800" dirty="0" err="1">
                <a:solidFill>
                  <a:srgbClr val="000000"/>
                </a:solidFill>
                <a:effectLst/>
                <a:latin typeface="Consolas" panose="020B0609020204030204" pitchFamily="49" charset="0"/>
              </a:rPr>
              <a:t>,</a:t>
            </a:r>
            <a:r>
              <a:rPr lang="pt-BR" sz="1800" dirty="0" err="1">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000000"/>
                </a:solidFill>
                <a:effectLst/>
                <a:latin typeface="Consolas" panose="020B0609020204030204" pitchFamily="49" charset="0"/>
              </a:rPr>
              <a:t>}</a:t>
            </a:r>
          </a:p>
          <a:p>
            <a:pPr marL="0" marR="0">
              <a:spcBef>
                <a:spcPts val="0"/>
              </a:spcBef>
              <a:spcAft>
                <a:spcPts val="0"/>
              </a:spcAft>
            </a:pPr>
            <a:endParaRPr lang="pt-BR"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51724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7544" y="116632"/>
            <a:ext cx="8229600" cy="1143000"/>
          </a:xfrm>
        </p:spPr>
        <p:txBody>
          <a:bodyPr>
            <a:normAutofit/>
          </a:bodyPr>
          <a:lstStyle/>
          <a:p>
            <a:r>
              <a:rPr lang="pt-BR" sz="3500" dirty="0"/>
              <a:t>Exemplo 3</a:t>
            </a:r>
          </a:p>
        </p:txBody>
      </p:sp>
      <p:sp>
        <p:nvSpPr>
          <p:cNvPr id="4" name="CaixaDeTexto 3">
            <a:extLst>
              <a:ext uri="{FF2B5EF4-FFF2-40B4-BE49-F238E27FC236}">
                <a16:creationId xmlns:a16="http://schemas.microsoft.com/office/drawing/2014/main" id="{81D5CC6C-4E37-516F-5E13-DF23233DD6F5}"/>
              </a:ext>
            </a:extLst>
          </p:cNvPr>
          <p:cNvSpPr txBox="1"/>
          <p:nvPr/>
        </p:nvSpPr>
        <p:spPr>
          <a:xfrm>
            <a:off x="467544" y="1259633"/>
            <a:ext cx="8229600" cy="677108"/>
          </a:xfrm>
          <a:prstGeom prst="rect">
            <a:avLst/>
          </a:prstGeom>
          <a:noFill/>
        </p:spPr>
        <p:txBody>
          <a:bodyPr wrap="square">
            <a:spAutoFit/>
          </a:bodyPr>
          <a:lstStyle/>
          <a:p>
            <a:pPr algn="just" fontAlgn="base"/>
            <a:endParaRPr lang="pt-BR" sz="2000" b="0" i="0" dirty="0">
              <a:solidFill>
                <a:srgbClr val="333652"/>
              </a:solidFill>
              <a:effectLst/>
              <a:latin typeface="Arial" panose="020B0604020202020204" pitchFamily="34" charset="0"/>
              <a:cs typeface="Arial" panose="020B0604020202020204" pitchFamily="34" charset="0"/>
            </a:endParaRPr>
          </a:p>
          <a:p>
            <a:pPr algn="just" fontAlgn="base"/>
            <a:endParaRPr lang="pt-BR" b="0" i="0" dirty="0">
              <a:solidFill>
                <a:srgbClr val="333652"/>
              </a:solidFill>
              <a:effectLst/>
              <a:latin typeface="PT Sans" panose="020B0604020202020204" pitchFamily="34" charset="0"/>
            </a:endParaRPr>
          </a:p>
        </p:txBody>
      </p:sp>
      <p:sp>
        <p:nvSpPr>
          <p:cNvPr id="7" name="CaixaDeTexto 6">
            <a:extLst>
              <a:ext uri="{FF2B5EF4-FFF2-40B4-BE49-F238E27FC236}">
                <a16:creationId xmlns:a16="http://schemas.microsoft.com/office/drawing/2014/main" id="{407F03EE-DEE9-6CA6-9C74-307F59501638}"/>
              </a:ext>
            </a:extLst>
          </p:cNvPr>
          <p:cNvSpPr txBox="1"/>
          <p:nvPr/>
        </p:nvSpPr>
        <p:spPr>
          <a:xfrm>
            <a:off x="441600" y="1305341"/>
            <a:ext cx="7874815" cy="4247317"/>
          </a:xfrm>
          <a:prstGeom prst="rect">
            <a:avLst/>
          </a:prstGeom>
          <a:noFill/>
        </p:spPr>
        <p:txBody>
          <a:bodyPr wrap="square">
            <a:spAutoFit/>
          </a:bodyPr>
          <a:lstStyle/>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class</a:t>
            </a:r>
            <a:r>
              <a:rPr lang="pt-BR" sz="1800" dirty="0">
                <a:solidFill>
                  <a:srgbClr val="000000"/>
                </a:solidFill>
                <a:effectLst/>
                <a:latin typeface="Consolas" panose="020B0609020204030204" pitchFamily="49" charset="0"/>
              </a:rPr>
              <a:t> Array3 {</a:t>
            </a:r>
          </a:p>
          <a:p>
            <a:pPr marL="0" marR="0">
              <a:spcBef>
                <a:spcPts val="0"/>
              </a:spcBef>
              <a:spcAft>
                <a:spcPts val="0"/>
              </a:spcAft>
            </a:pPr>
            <a:r>
              <a:rPr lang="pt-BR" sz="1800" b="1" dirty="0" err="1">
                <a:solidFill>
                  <a:srgbClr val="7F0055"/>
                </a:solidFill>
                <a:effectLst/>
                <a:latin typeface="Consolas" panose="020B0609020204030204" pitchFamily="49" charset="0"/>
              </a:rPr>
              <a:t>public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static</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void</a:t>
            </a:r>
            <a:r>
              <a:rPr lang="pt-BR" sz="1800" dirty="0">
                <a:solidFill>
                  <a:srgbClr val="000000"/>
                </a:solidFill>
                <a:effectLst/>
                <a:latin typeface="Consolas" panose="020B0609020204030204" pitchFamily="49" charset="0"/>
              </a:rPr>
              <a:t> </a:t>
            </a:r>
            <a:r>
              <a:rPr lang="pt-BR" sz="1800" dirty="0" err="1">
                <a:solidFill>
                  <a:srgbClr val="000000"/>
                </a:solidFill>
                <a:effectLst/>
                <a:latin typeface="Consolas" panose="020B0609020204030204" pitchFamily="49" charset="0"/>
              </a:rPr>
              <a:t>main</a:t>
            </a:r>
            <a:r>
              <a:rPr lang="pt-BR" sz="1800" dirty="0">
                <a:solidFill>
                  <a:srgbClr val="000000"/>
                </a:solidFill>
                <a:effectLst/>
                <a:latin typeface="Consolas" panose="020B0609020204030204" pitchFamily="49" charset="0"/>
              </a:rPr>
              <a:t>(</a:t>
            </a:r>
            <a:r>
              <a:rPr lang="pt-BR" sz="1800" dirty="0" err="1">
                <a:solidFill>
                  <a:srgbClr val="000000"/>
                </a:solidFill>
                <a:effectLst/>
                <a:latin typeface="Consolas" panose="020B0609020204030204" pitchFamily="49" charset="0"/>
              </a:rPr>
              <a:t>String</a:t>
            </a:r>
            <a:r>
              <a:rPr lang="pt-BR" sz="1800" dirty="0">
                <a:solidFill>
                  <a:srgbClr val="000000"/>
                </a:solidFill>
                <a:effectLst/>
                <a:latin typeface="Consolas" panose="020B0609020204030204" pitchFamily="49" charset="0"/>
              </a:rPr>
              <a:t> </a:t>
            </a:r>
            <a:r>
              <a:rPr lang="pt-BR" sz="1800" dirty="0" err="1">
                <a:solidFill>
                  <a:srgbClr val="6A3E3E"/>
                </a:solidFill>
                <a:effectLst/>
                <a:latin typeface="Consolas" panose="020B0609020204030204" pitchFamily="49" charset="0"/>
              </a:rPr>
              <a:t>args</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declara</a:t>
            </a:r>
            <a:r>
              <a:rPr lang="pt-BR" sz="1800" dirty="0">
                <a:solidFill>
                  <a:srgbClr val="3F7F5F"/>
                </a:solidFill>
                <a:effectLst/>
                <a:latin typeface="Consolas" panose="020B0609020204030204" pitchFamily="49" charset="0"/>
              </a:rPr>
              <a:t> a </a:t>
            </a:r>
            <a:r>
              <a:rPr lang="pt-BR" sz="1800" u="sng" dirty="0">
                <a:solidFill>
                  <a:srgbClr val="3F7F5F"/>
                </a:solidFill>
                <a:effectLst/>
                <a:latin typeface="Consolas" panose="020B0609020204030204" pitchFamily="49" charset="0"/>
              </a:rPr>
              <a:t>constante</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tamanho</a:t>
            </a:r>
            <a:r>
              <a:rPr lang="pt-BR" sz="1800" dirty="0">
                <a:solidFill>
                  <a:srgbClr val="3F7F5F"/>
                </a:solidFill>
                <a:effectLst/>
                <a:latin typeface="Consolas" panose="020B0609020204030204" pitchFamily="49" charset="0"/>
              </a:rPr>
              <a:t> </a:t>
            </a:r>
            <a:r>
              <a:rPr lang="pt-BR" sz="1800" u="sng" dirty="0" err="1">
                <a:solidFill>
                  <a:srgbClr val="3F7F5F"/>
                </a:solidFill>
                <a:effectLst/>
                <a:latin typeface="Consolas" panose="020B0609020204030204" pitchFamily="49" charset="0"/>
              </a:rPr>
              <a:t>maximo</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a:solidFill>
                  <a:srgbClr val="7F0055"/>
                </a:solidFill>
                <a:effectLst/>
                <a:latin typeface="Consolas" panose="020B0609020204030204" pitchFamily="49" charset="0"/>
              </a:rPr>
              <a:t>final</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TAM_MAX</a:t>
            </a:r>
            <a:r>
              <a:rPr lang="pt-BR" sz="1800" dirty="0">
                <a:solidFill>
                  <a:srgbClr val="000000"/>
                </a:solidFill>
                <a:effectLst/>
                <a:latin typeface="Consolas" panose="020B0609020204030204" pitchFamily="49" charset="0"/>
              </a:rPr>
              <a:t> = 10;</a:t>
            </a:r>
          </a:p>
          <a:p>
            <a:pPr marL="0" marR="0">
              <a:spcBef>
                <a:spcPts val="0"/>
              </a:spcBef>
              <a:spcAft>
                <a:spcPts val="0"/>
              </a:spcAft>
            </a:pP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 </a:t>
            </a:r>
            <a:r>
              <a:rPr lang="pt-BR" sz="1800" b="1" dirty="0">
                <a:solidFill>
                  <a:srgbClr val="7F0055"/>
                </a:solidFill>
                <a:effectLst/>
                <a:latin typeface="Consolas" panose="020B0609020204030204" pitchFamily="49" charset="0"/>
              </a:rPr>
              <a:t>new</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a:t>
            </a:r>
            <a:r>
              <a:rPr lang="pt-BR" sz="1800" dirty="0">
                <a:solidFill>
                  <a:srgbClr val="6A3E3E"/>
                </a:solidFill>
                <a:effectLst/>
                <a:latin typeface="Consolas" panose="020B0609020204030204" pitchFamily="49" charset="0"/>
              </a:rPr>
              <a:t>TAM_MAX</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calcula</a:t>
            </a:r>
            <a:r>
              <a:rPr lang="pt-BR" sz="1800" dirty="0">
                <a:solidFill>
                  <a:srgbClr val="3F7F5F"/>
                </a:solidFill>
                <a:effectLst/>
                <a:latin typeface="Consolas" panose="020B0609020204030204" pitchFamily="49" charset="0"/>
              </a:rPr>
              <a:t> o valor </a:t>
            </a:r>
            <a:r>
              <a:rPr lang="pt-BR" sz="1800" u="sng" dirty="0">
                <a:solidFill>
                  <a:srgbClr val="3F7F5F"/>
                </a:solidFill>
                <a:effectLst/>
                <a:latin typeface="Consolas" panose="020B0609020204030204" pitchFamily="49" charset="0"/>
              </a:rPr>
              <a:t>de</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cada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elemento</a:t>
            </a:r>
            <a:r>
              <a:rPr lang="pt-BR" sz="1800" dirty="0">
                <a:solidFill>
                  <a:srgbClr val="3F7F5F"/>
                </a:solidFill>
                <a:effectLst/>
                <a:latin typeface="Consolas" panose="020B0609020204030204" pitchFamily="49" charset="0"/>
              </a:rPr>
              <a:t> do </a:t>
            </a:r>
            <a:r>
              <a:rPr lang="pt-BR" sz="1800" dirty="0" err="1">
                <a:solidFill>
                  <a:srgbClr val="3F7F5F"/>
                </a:solidFill>
                <a:effectLst/>
                <a:latin typeface="Consolas" panose="020B0609020204030204" pitchFamily="49" charset="0"/>
              </a:rPr>
              <a:t>array</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a:solidFill>
                  <a:srgbClr val="7F0055"/>
                </a:solidFill>
                <a:effectLst/>
                <a:latin typeface="Consolas" panose="020B0609020204030204" pitchFamily="49" charset="0"/>
              </a:rPr>
              <a:t>for</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 0;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&lt; </a:t>
            </a:r>
            <a:r>
              <a:rPr lang="pt-BR" sz="1800" dirty="0" err="1">
                <a:solidFill>
                  <a:srgbClr val="6A3E3E"/>
                </a:solidFill>
                <a:effectLst/>
                <a:latin typeface="Consolas" panose="020B0609020204030204" pitchFamily="49" charset="0"/>
              </a:rPr>
              <a:t>v</a:t>
            </a:r>
            <a:r>
              <a:rPr lang="pt-BR" sz="1800" dirty="0" err="1">
                <a:solidFill>
                  <a:srgbClr val="000000"/>
                </a:solidFill>
                <a:effectLst/>
                <a:latin typeface="Consolas" panose="020B0609020204030204" pitchFamily="49" charset="0"/>
              </a:rPr>
              <a:t>.</a:t>
            </a:r>
            <a:r>
              <a:rPr lang="pt-BR" sz="1800" dirty="0" err="1">
                <a:solidFill>
                  <a:srgbClr val="0000C0"/>
                </a:solidFill>
                <a:effectLst/>
                <a:latin typeface="Consolas" panose="020B0609020204030204" pitchFamily="49" charset="0"/>
              </a:rPr>
              <a:t>length</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 2 + 2*</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"%s%8s\</a:t>
            </a:r>
            <a:r>
              <a:rPr lang="pt-BR" sz="1800" dirty="0" err="1">
                <a:solidFill>
                  <a:srgbClr val="2A00FF"/>
                </a:solidFill>
                <a:effectLst/>
                <a:latin typeface="Consolas" panose="020B0609020204030204" pitchFamily="49" charset="0"/>
              </a:rPr>
              <a:t>n"</a:t>
            </a:r>
            <a:r>
              <a:rPr lang="pt-BR" sz="1800" dirty="0" err="1">
                <a:solidFill>
                  <a:srgbClr val="000000"/>
                </a:solidFill>
                <a:effectLst/>
                <a:latin typeface="Consolas" panose="020B0609020204030204" pitchFamily="49" charset="0"/>
              </a:rPr>
              <a:t>,</a:t>
            </a:r>
            <a:r>
              <a:rPr lang="pt-BR" sz="1800" dirty="0" err="1">
                <a:solidFill>
                  <a:srgbClr val="2A00FF"/>
                </a:solidFill>
                <a:effectLst/>
                <a:latin typeface="Consolas" panose="020B0609020204030204" pitchFamily="49" charset="0"/>
              </a:rPr>
              <a:t>"Indice"</a:t>
            </a:r>
            <a:r>
              <a:rPr lang="pt-BR" sz="1800" dirty="0" err="1">
                <a:solidFill>
                  <a:srgbClr val="000000"/>
                </a:solidFill>
                <a:effectLst/>
                <a:latin typeface="Consolas" panose="020B0609020204030204" pitchFamily="49" charset="0"/>
              </a:rPr>
              <a:t>,</a:t>
            </a:r>
            <a:r>
              <a:rPr lang="pt-BR" sz="1800" dirty="0" err="1">
                <a:solidFill>
                  <a:srgbClr val="2A00FF"/>
                </a:solidFill>
                <a:effectLst/>
                <a:latin typeface="Consolas" panose="020B0609020204030204" pitchFamily="49" charset="0"/>
              </a:rPr>
              <a:t>"Valor</a:t>
            </a:r>
            <a:r>
              <a:rPr lang="pt-BR" sz="1800" dirty="0">
                <a:solidFill>
                  <a:srgbClr val="2A00FF"/>
                </a:solidFill>
                <a:effectLst/>
                <a:latin typeface="Consolas" panose="020B0609020204030204" pitchFamily="49" charset="0"/>
              </a:rPr>
              <a:t>"</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3F7F5F"/>
                </a:solidFill>
                <a:effectLst/>
                <a:latin typeface="Consolas" panose="020B0609020204030204" pitchFamily="49" charset="0"/>
              </a:rPr>
              <a:t>//</a:t>
            </a:r>
            <a:r>
              <a:rPr lang="pt-BR" sz="1800" u="sng" dirty="0">
                <a:solidFill>
                  <a:srgbClr val="3F7F5F"/>
                </a:solidFill>
                <a:effectLst/>
                <a:latin typeface="Consolas" panose="020B0609020204030204" pitchFamily="49" charset="0"/>
              </a:rPr>
              <a:t>gera</a:t>
            </a:r>
            <a:r>
              <a:rPr lang="pt-BR" sz="1800" dirty="0">
                <a:solidFill>
                  <a:srgbClr val="3F7F5F"/>
                </a:solidFill>
                <a:effectLst/>
                <a:latin typeface="Consolas" panose="020B0609020204030204" pitchFamily="49" charset="0"/>
              </a:rPr>
              <a:t> a </a:t>
            </a:r>
            <a:r>
              <a:rPr lang="pt-BR" sz="1800" u="sng" dirty="0" err="1">
                <a:solidFill>
                  <a:srgbClr val="3F7F5F"/>
                </a:solidFill>
                <a:effectLst/>
                <a:latin typeface="Consolas" panose="020B0609020204030204" pitchFamily="49" charset="0"/>
              </a:rPr>
              <a:t>saida</a:t>
            </a:r>
            <a:r>
              <a:rPr lang="pt-BR" sz="1800" dirty="0">
                <a:solidFill>
                  <a:srgbClr val="3F7F5F"/>
                </a:solidFill>
                <a:effectLst/>
                <a:latin typeface="Consolas" panose="020B0609020204030204" pitchFamily="49" charset="0"/>
              </a:rPr>
              <a:t> do valor </a:t>
            </a:r>
            <a:r>
              <a:rPr lang="pt-BR" sz="1800" u="sng" dirty="0">
                <a:solidFill>
                  <a:srgbClr val="3F7F5F"/>
                </a:solidFill>
                <a:effectLst/>
                <a:latin typeface="Consolas" panose="020B0609020204030204" pitchFamily="49" charset="0"/>
              </a:rPr>
              <a:t>de</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cada</a:t>
            </a:r>
            <a:r>
              <a:rPr lang="pt-BR" sz="1800" dirty="0">
                <a:solidFill>
                  <a:srgbClr val="3F7F5F"/>
                </a:solidFill>
                <a:effectLst/>
                <a:latin typeface="Consolas" panose="020B0609020204030204" pitchFamily="49" charset="0"/>
              </a:rPr>
              <a:t> </a:t>
            </a:r>
            <a:r>
              <a:rPr lang="pt-BR" sz="1800" u="sng" dirty="0">
                <a:solidFill>
                  <a:srgbClr val="3F7F5F"/>
                </a:solidFill>
                <a:effectLst/>
                <a:latin typeface="Consolas" panose="020B0609020204030204" pitchFamily="49" charset="0"/>
              </a:rPr>
              <a:t>elemento</a:t>
            </a:r>
            <a:r>
              <a:rPr lang="pt-BR" sz="1800" dirty="0">
                <a:solidFill>
                  <a:srgbClr val="3F7F5F"/>
                </a:solidFill>
                <a:effectLst/>
                <a:latin typeface="Consolas" panose="020B0609020204030204" pitchFamily="49" charset="0"/>
              </a:rPr>
              <a:t> do </a:t>
            </a:r>
            <a:r>
              <a:rPr lang="pt-BR" sz="1800" dirty="0" err="1">
                <a:solidFill>
                  <a:srgbClr val="3F7F5F"/>
                </a:solidFill>
                <a:effectLst/>
                <a:latin typeface="Consolas" panose="020B0609020204030204" pitchFamily="49" charset="0"/>
              </a:rPr>
              <a:t>array</a:t>
            </a:r>
            <a:endParaRPr lang="pt-BR" sz="1800" dirty="0">
              <a:solidFill>
                <a:srgbClr val="000000"/>
              </a:solidFill>
              <a:effectLst/>
              <a:latin typeface="Consolas" panose="020B0609020204030204" pitchFamily="49" charset="0"/>
            </a:endParaRPr>
          </a:p>
          <a:p>
            <a:pPr marL="0" marR="0">
              <a:spcBef>
                <a:spcPts val="0"/>
              </a:spcBef>
              <a:spcAft>
                <a:spcPts val="0"/>
              </a:spcAft>
            </a:pPr>
            <a:r>
              <a:rPr lang="pt-BR" sz="1800" b="1" dirty="0">
                <a:solidFill>
                  <a:srgbClr val="7F0055"/>
                </a:solidFill>
                <a:effectLst/>
                <a:latin typeface="Consolas" panose="020B0609020204030204" pitchFamily="49" charset="0"/>
              </a:rPr>
              <a:t>for</a:t>
            </a:r>
            <a:r>
              <a:rPr lang="pt-BR" sz="1800" dirty="0">
                <a:solidFill>
                  <a:srgbClr val="000000"/>
                </a:solidFill>
                <a:effectLst/>
                <a:latin typeface="Consolas" panose="020B0609020204030204" pitchFamily="49" charset="0"/>
              </a:rPr>
              <a:t> (</a:t>
            </a:r>
            <a:r>
              <a:rPr lang="pt-BR" sz="1800" b="1" dirty="0" err="1">
                <a:solidFill>
                  <a:srgbClr val="7F0055"/>
                </a:solidFill>
                <a:effectLst/>
                <a:latin typeface="Consolas" panose="020B0609020204030204" pitchFamily="49" charset="0"/>
              </a:rPr>
              <a:t>int</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 0;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&lt; </a:t>
            </a:r>
            <a:r>
              <a:rPr lang="pt-BR" sz="1800" dirty="0" err="1">
                <a:solidFill>
                  <a:srgbClr val="6A3E3E"/>
                </a:solidFill>
                <a:effectLst/>
                <a:latin typeface="Consolas" panose="020B0609020204030204" pitchFamily="49" charset="0"/>
              </a:rPr>
              <a:t>v</a:t>
            </a:r>
            <a:r>
              <a:rPr lang="pt-BR" sz="1800" dirty="0" err="1">
                <a:solidFill>
                  <a:srgbClr val="000000"/>
                </a:solidFill>
                <a:effectLst/>
                <a:latin typeface="Consolas" panose="020B0609020204030204" pitchFamily="49" charset="0"/>
              </a:rPr>
              <a:t>.</a:t>
            </a:r>
            <a:r>
              <a:rPr lang="pt-BR" sz="1800" dirty="0" err="1">
                <a:solidFill>
                  <a:srgbClr val="0000C0"/>
                </a:solidFill>
                <a:effectLst/>
                <a:latin typeface="Consolas" panose="020B0609020204030204" pitchFamily="49" charset="0"/>
              </a:rPr>
              <a:t>length</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err="1">
                <a:solidFill>
                  <a:srgbClr val="000000"/>
                </a:solidFill>
                <a:effectLst/>
                <a:latin typeface="Consolas" panose="020B0609020204030204" pitchFamily="49" charset="0"/>
              </a:rPr>
              <a:t>System.</a:t>
            </a:r>
            <a:r>
              <a:rPr lang="pt-BR" sz="1800" b="1" i="1" dirty="0" err="1">
                <a:solidFill>
                  <a:srgbClr val="0000C0"/>
                </a:solidFill>
                <a:effectLst/>
                <a:latin typeface="Consolas" panose="020B0609020204030204" pitchFamily="49" charset="0"/>
              </a:rPr>
              <a:t>out</a:t>
            </a:r>
            <a:r>
              <a:rPr lang="pt-BR" sz="1800" dirty="0" err="1">
                <a:solidFill>
                  <a:srgbClr val="000000"/>
                </a:solidFill>
                <a:effectLst/>
                <a:latin typeface="Consolas" panose="020B0609020204030204" pitchFamily="49" charset="0"/>
              </a:rPr>
              <a:t>.printf</a:t>
            </a:r>
            <a:r>
              <a:rPr lang="pt-BR" sz="1800" dirty="0">
                <a:solidFill>
                  <a:srgbClr val="000000"/>
                </a:solidFill>
                <a:effectLst/>
                <a:latin typeface="Consolas" panose="020B0609020204030204" pitchFamily="49" charset="0"/>
              </a:rPr>
              <a:t>(</a:t>
            </a:r>
            <a:r>
              <a:rPr lang="pt-BR" sz="1800" dirty="0">
                <a:solidFill>
                  <a:srgbClr val="2A00FF"/>
                </a:solidFill>
                <a:effectLst/>
                <a:latin typeface="Consolas" panose="020B0609020204030204" pitchFamily="49" charset="0"/>
              </a:rPr>
              <a:t>"%5d%8d\</a:t>
            </a:r>
            <a:r>
              <a:rPr lang="pt-BR" sz="1800" dirty="0" err="1">
                <a:solidFill>
                  <a:srgbClr val="2A00FF"/>
                </a:solidFill>
                <a:effectLst/>
                <a:latin typeface="Consolas" panose="020B0609020204030204" pitchFamily="49" charset="0"/>
              </a:rPr>
              <a:t>n"</a:t>
            </a:r>
            <a:r>
              <a:rPr lang="pt-BR" sz="1800" dirty="0" err="1">
                <a:solidFill>
                  <a:srgbClr val="000000"/>
                </a:solidFill>
                <a:effectLst/>
                <a:latin typeface="Consolas" panose="020B0609020204030204" pitchFamily="49" charset="0"/>
              </a:rPr>
              <a:t>,</a:t>
            </a:r>
            <a:r>
              <a:rPr lang="pt-BR" sz="1800" dirty="0" err="1">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 </a:t>
            </a:r>
            <a:r>
              <a:rPr lang="pt-BR" sz="1800" dirty="0">
                <a:solidFill>
                  <a:srgbClr val="6A3E3E"/>
                </a:solidFill>
                <a:effectLst/>
                <a:latin typeface="Consolas" panose="020B0609020204030204" pitchFamily="49" charset="0"/>
              </a:rPr>
              <a:t>v</a:t>
            </a:r>
            <a:r>
              <a:rPr lang="pt-BR" sz="1800" dirty="0">
                <a:solidFill>
                  <a:srgbClr val="000000"/>
                </a:solidFill>
                <a:effectLst/>
                <a:latin typeface="Consolas" panose="020B0609020204030204" pitchFamily="49" charset="0"/>
              </a:rPr>
              <a:t>[</a:t>
            </a:r>
            <a:r>
              <a:rPr lang="pt-BR" sz="1800" dirty="0">
                <a:solidFill>
                  <a:srgbClr val="6A3E3E"/>
                </a:solidFill>
                <a:effectLst/>
                <a:latin typeface="Consolas" panose="020B0609020204030204" pitchFamily="49" charset="0"/>
              </a:rPr>
              <a:t>i</a:t>
            </a: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000000"/>
                </a:solidFill>
                <a:effectLst/>
                <a:latin typeface="Consolas" panose="020B0609020204030204" pitchFamily="49" charset="0"/>
              </a:rPr>
              <a:t>}</a:t>
            </a:r>
          </a:p>
          <a:p>
            <a:pPr marL="0" marR="0">
              <a:spcBef>
                <a:spcPts val="0"/>
              </a:spcBef>
              <a:spcAft>
                <a:spcPts val="0"/>
              </a:spcAft>
            </a:pPr>
            <a:r>
              <a:rPr lang="pt-BR" sz="1800" dirty="0">
                <a:solidFill>
                  <a:srgbClr val="000000"/>
                </a:solidFill>
                <a:effectLst/>
                <a:latin typeface="Consolas" panose="020B0609020204030204" pitchFamily="49" charset="0"/>
              </a:rPr>
              <a:t>}</a:t>
            </a:r>
          </a:p>
          <a:p>
            <a:pPr marL="0" marR="0">
              <a:spcBef>
                <a:spcPts val="0"/>
              </a:spcBef>
              <a:spcAft>
                <a:spcPts val="0"/>
              </a:spcAft>
            </a:pPr>
            <a:endParaRPr lang="pt-BR" sz="1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63904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3"/>
          <p:cNvSpPr>
            <a:spLocks noGrp="1"/>
          </p:cNvSpPr>
          <p:nvPr>
            <p:ph type="title"/>
          </p:nvPr>
        </p:nvSpPr>
        <p:spPr>
          <a:xfrm>
            <a:off x="500063" y="214313"/>
            <a:ext cx="8229600" cy="982439"/>
          </a:xfrm>
        </p:spPr>
        <p:txBody>
          <a:bodyPr/>
          <a:lstStyle/>
          <a:p>
            <a:pPr eaLnBrk="1" hangingPunct="1"/>
            <a:r>
              <a:rPr lang="pt-BR" sz="4000" dirty="0"/>
              <a:t>Contatos</a:t>
            </a:r>
          </a:p>
        </p:txBody>
      </p:sp>
      <p:sp>
        <p:nvSpPr>
          <p:cNvPr id="10243" name="Espaço Reservado para Conteúdo 4"/>
          <p:cNvSpPr>
            <a:spLocks noGrp="1"/>
          </p:cNvSpPr>
          <p:nvPr>
            <p:ph idx="1"/>
          </p:nvPr>
        </p:nvSpPr>
        <p:spPr>
          <a:xfrm>
            <a:off x="571500" y="1285860"/>
            <a:ext cx="8229600" cy="4597415"/>
          </a:xfrm>
        </p:spPr>
        <p:txBody>
          <a:bodyPr/>
          <a:lstStyle/>
          <a:p>
            <a:r>
              <a:rPr lang="pt-BR" dirty="0">
                <a:latin typeface="+mj-lt"/>
              </a:rPr>
              <a:t>Email: </a:t>
            </a:r>
            <a:r>
              <a:rPr lang="pt-BR" b="1" dirty="0"/>
              <a:t> </a:t>
            </a:r>
            <a:r>
              <a:rPr lang="pt-BR" dirty="0">
                <a:hlinkClick r:id="rId2"/>
              </a:rPr>
              <a:t>fabio.silva391@fatec.sp.gov.br</a:t>
            </a:r>
            <a:endParaRPr lang="pt-BR" dirty="0"/>
          </a:p>
          <a:p>
            <a:r>
              <a:rPr lang="pt-BR" dirty="0" err="1">
                <a:latin typeface="+mj-lt"/>
              </a:rPr>
              <a:t>Linkedin</a:t>
            </a:r>
            <a:r>
              <a:rPr lang="pt-BR" dirty="0">
                <a:latin typeface="+mj-lt"/>
              </a:rPr>
              <a:t>: </a:t>
            </a:r>
            <a:r>
              <a:rPr lang="pt-BR" dirty="0">
                <a:hlinkClick r:id="rId3"/>
              </a:rPr>
              <a:t>https://br.linkedin.com/in/b41a5269</a:t>
            </a:r>
            <a:endParaRPr lang="pt-BR" dirty="0"/>
          </a:p>
          <a:p>
            <a:r>
              <a:rPr lang="pt-BR" dirty="0" err="1"/>
              <a:t>Facebook</a:t>
            </a:r>
            <a:r>
              <a:rPr lang="pt-BR" dirty="0"/>
              <a:t>: </a:t>
            </a:r>
            <a:r>
              <a:rPr lang="pt-BR" dirty="0">
                <a:hlinkClick r:id="rId4"/>
              </a:rPr>
              <a:t>https://www.facebook.com/fabio.silva.56211</a:t>
            </a:r>
            <a:endParaRPr lang="pt-BR" dirty="0"/>
          </a:p>
          <a:p>
            <a:endParaRPr lang="pt-BR" dirty="0">
              <a:latin typeface="+mj-lt"/>
            </a:endParaRPr>
          </a:p>
          <a:p>
            <a:endParaRPr lang="pt-BR" sz="3000" dirty="0"/>
          </a:p>
          <a:p>
            <a:endParaRPr lang="pt-BR" sz="3000" dirty="0"/>
          </a:p>
          <a:p>
            <a:pPr lvl="1">
              <a:buFont typeface="Arial" charset="0"/>
              <a:buNone/>
            </a:pPr>
            <a:endParaRPr lang="pt-BR" dirty="0"/>
          </a:p>
        </p:txBody>
      </p:sp>
    </p:spTree>
    <p:extLst>
      <p:ext uri="{BB962C8B-B14F-4D97-AF65-F5344CB8AC3E}">
        <p14:creationId xmlns:p14="http://schemas.microsoft.com/office/powerpoint/2010/main" val="37864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Vetores</a:t>
            </a:r>
          </a:p>
        </p:txBody>
      </p:sp>
      <p:sp>
        <p:nvSpPr>
          <p:cNvPr id="3" name="Espaço Reservado para Conteúdo 2"/>
          <p:cNvSpPr>
            <a:spLocks noGrp="1"/>
          </p:cNvSpPr>
          <p:nvPr>
            <p:ph idx="1"/>
          </p:nvPr>
        </p:nvSpPr>
        <p:spPr>
          <a:xfrm>
            <a:off x="457200" y="1340768"/>
            <a:ext cx="8229600" cy="4983832"/>
          </a:xfrm>
        </p:spPr>
        <p:txBody>
          <a:bodyPr/>
          <a:lstStyle/>
          <a:p>
            <a:r>
              <a:rPr lang="pt-BR" dirty="0"/>
              <a:t>As variáveis compostas homogêneas, mais conhecidas como vetores (</a:t>
            </a:r>
            <a:r>
              <a:rPr lang="pt-BR" dirty="0" err="1"/>
              <a:t>arrays</a:t>
            </a:r>
            <a:r>
              <a:rPr lang="pt-BR" dirty="0"/>
              <a:t>), correspondem a conjuntos de elementos de um mesmo tipo, representados por um único nome. </a:t>
            </a:r>
          </a:p>
        </p:txBody>
      </p:sp>
    </p:spTree>
    <p:extLst>
      <p:ext uri="{BB962C8B-B14F-4D97-AF65-F5344CB8AC3E}">
        <p14:creationId xmlns:p14="http://schemas.microsoft.com/office/powerpoint/2010/main" val="342798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Vetores</a:t>
            </a:r>
          </a:p>
        </p:txBody>
      </p:sp>
      <p:sp>
        <p:nvSpPr>
          <p:cNvPr id="3" name="Espaço Reservado para Conteúdo 2"/>
          <p:cNvSpPr>
            <a:spLocks noGrp="1"/>
          </p:cNvSpPr>
          <p:nvPr>
            <p:ph idx="1"/>
          </p:nvPr>
        </p:nvSpPr>
        <p:spPr>
          <a:xfrm>
            <a:off x="457200" y="1340768"/>
            <a:ext cx="8229600" cy="4983832"/>
          </a:xfrm>
        </p:spPr>
        <p:txBody>
          <a:bodyPr/>
          <a:lstStyle/>
          <a:p>
            <a:r>
              <a:rPr lang="pt-BR" dirty="0"/>
              <a:t>Vetores são estruturas </a:t>
            </a:r>
            <a:r>
              <a:rPr lang="pt-BR" b="1" dirty="0" err="1"/>
              <a:t>unidimencionais</a:t>
            </a:r>
            <a:r>
              <a:rPr lang="pt-BR" dirty="0"/>
              <a:t> que necessitam de apenas um índice para individualizar um elemento do conjunto. </a:t>
            </a:r>
          </a:p>
          <a:p>
            <a:r>
              <a:rPr lang="pt-BR" dirty="0"/>
              <a:t>Podem ser do tipo inteiro, real, caractere/ literal ou lógico. </a:t>
            </a:r>
          </a:p>
        </p:txBody>
      </p:sp>
    </p:spTree>
    <p:extLst>
      <p:ext uri="{BB962C8B-B14F-4D97-AF65-F5344CB8AC3E}">
        <p14:creationId xmlns:p14="http://schemas.microsoft.com/office/powerpoint/2010/main" val="38006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Vetores x Variáveis Simples</a:t>
            </a:r>
          </a:p>
        </p:txBody>
      </p:sp>
      <p:sp>
        <p:nvSpPr>
          <p:cNvPr id="3" name="Espaço Reservado para Conteúdo 2"/>
          <p:cNvSpPr>
            <a:spLocks noGrp="1"/>
          </p:cNvSpPr>
          <p:nvPr>
            <p:ph idx="1"/>
          </p:nvPr>
        </p:nvSpPr>
        <p:spPr>
          <a:xfrm>
            <a:off x="457200" y="1340768"/>
            <a:ext cx="8229600" cy="4983832"/>
          </a:xfrm>
        </p:spPr>
        <p:txBody>
          <a:bodyPr/>
          <a:lstStyle/>
          <a:p>
            <a:r>
              <a:rPr lang="pt-BR" b="1" dirty="0"/>
              <a:t>Uma variável simples </a:t>
            </a:r>
            <a:r>
              <a:rPr lang="pt-BR" dirty="0"/>
              <a:t>é utilizada para guardar um único valor; </a:t>
            </a:r>
          </a:p>
          <a:p>
            <a:r>
              <a:rPr lang="pt-BR" b="1" dirty="0"/>
              <a:t>Uma variável do tipo </a:t>
            </a:r>
            <a:r>
              <a:rPr lang="pt-BR" b="1" dirty="0" err="1"/>
              <a:t>array</a:t>
            </a:r>
            <a:r>
              <a:rPr lang="pt-BR" b="1" dirty="0"/>
              <a:t> </a:t>
            </a:r>
            <a:r>
              <a:rPr lang="pt-BR" dirty="0"/>
              <a:t>é utilizada para representar vários valores do mesmo tipo utilizando-se apenas um nome para a variável. </a:t>
            </a:r>
          </a:p>
          <a:p>
            <a:r>
              <a:rPr lang="pt-BR" dirty="0"/>
              <a:t>Imagine-se que pretende-se guardar os nomes de 1000 alunos; é razoável utilizar 1000 variáveis independentes?</a:t>
            </a:r>
          </a:p>
        </p:txBody>
      </p:sp>
    </p:spTree>
    <p:extLst>
      <p:ext uri="{BB962C8B-B14F-4D97-AF65-F5344CB8AC3E}">
        <p14:creationId xmlns:p14="http://schemas.microsoft.com/office/powerpoint/2010/main" val="91071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Estrutura</a:t>
            </a:r>
          </a:p>
        </p:txBody>
      </p:sp>
      <p:sp>
        <p:nvSpPr>
          <p:cNvPr id="3" name="Espaço Reservado para Conteúdo 2"/>
          <p:cNvSpPr>
            <a:spLocks noGrp="1"/>
          </p:cNvSpPr>
          <p:nvPr>
            <p:ph idx="1"/>
          </p:nvPr>
        </p:nvSpPr>
        <p:spPr>
          <a:xfrm>
            <a:off x="457200" y="1340768"/>
            <a:ext cx="8229600" cy="4983832"/>
          </a:xfrm>
        </p:spPr>
        <p:txBody>
          <a:bodyPr/>
          <a:lstStyle/>
          <a:p>
            <a:r>
              <a:rPr lang="pt-BR" dirty="0"/>
              <a:t>Cada elemento do vetor pode ser referenciado através de índices. </a:t>
            </a:r>
          </a:p>
          <a:p>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48880"/>
            <a:ext cx="63912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8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Sintaxe</a:t>
            </a:r>
          </a:p>
        </p:txBody>
      </p:sp>
      <p:sp>
        <p:nvSpPr>
          <p:cNvPr id="3" name="Espaço Reservado para Conteúdo 2"/>
          <p:cNvSpPr>
            <a:spLocks noGrp="1"/>
          </p:cNvSpPr>
          <p:nvPr>
            <p:ph idx="1"/>
          </p:nvPr>
        </p:nvSpPr>
        <p:spPr>
          <a:xfrm>
            <a:off x="464376" y="1340768"/>
            <a:ext cx="8229600" cy="4983832"/>
          </a:xfrm>
        </p:spPr>
        <p:txBody>
          <a:bodyPr/>
          <a:lstStyle/>
          <a:p>
            <a:r>
              <a:rPr lang="pt-BR" b="1" dirty="0"/>
              <a:t>Lista de variáveis </a:t>
            </a:r>
            <a:r>
              <a:rPr lang="pt-BR" dirty="0"/>
              <a:t>são os nomes das variáveis que se deseja declarar;</a:t>
            </a:r>
          </a:p>
          <a:p>
            <a:r>
              <a:rPr lang="pt-BR" b="1" dirty="0"/>
              <a:t>Índice inicial</a:t>
            </a:r>
            <a:r>
              <a:rPr lang="pt-BR" dirty="0"/>
              <a:t> é o limite inferior do intervalo de variação do índice; </a:t>
            </a:r>
          </a:p>
          <a:p>
            <a:r>
              <a:rPr lang="pt-BR" b="1" dirty="0"/>
              <a:t>Índice final</a:t>
            </a:r>
            <a:r>
              <a:rPr lang="pt-BR" dirty="0"/>
              <a:t> é o limite superior do intervalo de variação do índice;</a:t>
            </a:r>
          </a:p>
          <a:p>
            <a:r>
              <a:rPr lang="pt-BR" b="1" dirty="0"/>
              <a:t>Tipo de dado</a:t>
            </a:r>
            <a:r>
              <a:rPr lang="pt-BR" dirty="0"/>
              <a:t> é o tipo dos componentes da variável </a:t>
            </a:r>
          </a:p>
          <a:p>
            <a:endParaRPr lang="pt-BR" dirty="0"/>
          </a:p>
          <a:p>
            <a:endParaRPr lang="pt-BR" dirty="0"/>
          </a:p>
          <a:p>
            <a:endParaRPr lang="pt-B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05" y="4725144"/>
            <a:ext cx="825817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549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0"/>
            <a:ext cx="8229600" cy="1143000"/>
          </a:xfrm>
        </p:spPr>
        <p:txBody>
          <a:bodyPr/>
          <a:lstStyle/>
          <a:p>
            <a:r>
              <a:rPr lang="pt-BR" sz="4000" dirty="0"/>
              <a:t>Declarações</a:t>
            </a:r>
          </a:p>
        </p:txBody>
      </p:sp>
      <p:sp>
        <p:nvSpPr>
          <p:cNvPr id="3" name="Espaço Reservado para Conteúdo 2"/>
          <p:cNvSpPr>
            <a:spLocks noGrp="1"/>
          </p:cNvSpPr>
          <p:nvPr>
            <p:ph idx="1"/>
          </p:nvPr>
        </p:nvSpPr>
        <p:spPr>
          <a:xfrm>
            <a:off x="464376" y="1340768"/>
            <a:ext cx="8229600" cy="4983832"/>
          </a:xfrm>
        </p:spPr>
        <p:txBody>
          <a:bodyPr/>
          <a:lstStyle/>
          <a:p>
            <a:r>
              <a:rPr lang="pt-BR" dirty="0"/>
              <a:t>Exemplos de declaração de vetores</a:t>
            </a:r>
          </a:p>
          <a:p>
            <a:endParaRPr lang="pt-BR" dirty="0"/>
          </a:p>
          <a:p>
            <a:endParaRPr lang="pt-BR" dirty="0"/>
          </a:p>
          <a:p>
            <a:endParaRPr lang="pt-BR" dirty="0"/>
          </a:p>
          <a:p>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05583"/>
            <a:ext cx="628650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236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TotalTime>
  <Words>1563</Words>
  <Application>Microsoft Office PowerPoint</Application>
  <PresentationFormat>Apresentação na tela (4:3)</PresentationFormat>
  <Paragraphs>204</Paragraphs>
  <Slides>33</Slides>
  <Notes>1</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33</vt:i4>
      </vt:variant>
    </vt:vector>
  </HeadingPairs>
  <TitlesOfParts>
    <vt:vector size="46" baseType="lpstr">
      <vt:lpstr>Arial</vt:lpstr>
      <vt:lpstr>Arial Black</vt:lpstr>
      <vt:lpstr>Calibri</vt:lpstr>
      <vt:lpstr>Calibri titulos</vt:lpstr>
      <vt:lpstr>Consolas</vt:lpstr>
      <vt:lpstr>Constantia</vt:lpstr>
      <vt:lpstr>Courier New</vt:lpstr>
      <vt:lpstr>inherit</vt:lpstr>
      <vt:lpstr>PT Sans</vt:lpstr>
      <vt:lpstr>Times New Roman</vt:lpstr>
      <vt:lpstr>Wingdings</vt:lpstr>
      <vt:lpstr>Wingdings 2</vt:lpstr>
      <vt:lpstr>Fluxo</vt:lpstr>
      <vt:lpstr>Estrutura de Dados – 1º semestre de 2023</vt:lpstr>
      <vt:lpstr>Algoritmos</vt:lpstr>
      <vt:lpstr>Algoritmos</vt:lpstr>
      <vt:lpstr>Vetores</vt:lpstr>
      <vt:lpstr>Vetores</vt:lpstr>
      <vt:lpstr>Vetores x Variáveis Simples</vt:lpstr>
      <vt:lpstr>Estrutura</vt:lpstr>
      <vt:lpstr>Sintaxe</vt:lpstr>
      <vt:lpstr>Declarações</vt:lpstr>
      <vt:lpstr>Vetores</vt:lpstr>
      <vt:lpstr>Vetores</vt:lpstr>
      <vt:lpstr>Vetores</vt:lpstr>
      <vt:lpstr>Vetores</vt:lpstr>
      <vt:lpstr>Vetores</vt:lpstr>
      <vt:lpstr> Variáveis Compostas Homogêneas</vt:lpstr>
      <vt:lpstr> Variáveis Compostas Unidimensionais</vt:lpstr>
      <vt:lpstr> Variáveis Compostas Unidimensionais</vt:lpstr>
      <vt:lpstr> Vetores</vt:lpstr>
      <vt:lpstr>Exemplo 1</vt:lpstr>
      <vt:lpstr>Exemplo 2</vt:lpstr>
      <vt:lpstr>Exemplo 3</vt:lpstr>
      <vt:lpstr>Exemplo 4</vt:lpstr>
      <vt:lpstr>Exemplo 5</vt:lpstr>
      <vt:lpstr>Exemplo</vt:lpstr>
      <vt:lpstr>Arrays</vt:lpstr>
      <vt:lpstr>Declaração de Arrays</vt:lpstr>
      <vt:lpstr>Declaração de Arrays</vt:lpstr>
      <vt:lpstr>Exemplo de declaração</vt:lpstr>
      <vt:lpstr>Exemplos</vt:lpstr>
      <vt:lpstr>Exemplo 1</vt:lpstr>
      <vt:lpstr>Exemplo 2</vt:lpstr>
      <vt:lpstr>Exemplo 3</vt:lpstr>
      <vt:lpstr>Contatos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para Microinformática– 2º semestre de 2020</dc:title>
  <dc:creator>Fábio Silva</dc:creator>
  <cp:lastModifiedBy>FABIO PEREIRA DA SILVA</cp:lastModifiedBy>
  <cp:revision>24</cp:revision>
  <dcterms:created xsi:type="dcterms:W3CDTF">2020-11-13T18:27:10Z</dcterms:created>
  <dcterms:modified xsi:type="dcterms:W3CDTF">2023-03-22T21:12:47Z</dcterms:modified>
</cp:coreProperties>
</file>