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5"/>
  </p:notesMasterIdLst>
  <p:sldIdLst>
    <p:sldId id="31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7A8A1-DC54-43EA-8DB6-1FA5870FFCE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A4C9A-7893-404A-A764-1CC1873CF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61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627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02C4BC-B282-44F8-A183-1CD8A7C438B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6C7531-8B2D-4741-8BE5-6C4A4AF0D0E6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8856984" cy="20288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BR" sz="3400" dirty="0"/>
              <a:t>Estrutura de Dados – 1º semestre de 2023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84604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735" y="620688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7997190" cy="416524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917565" algn="r">
              <a:lnSpc>
                <a:spcPct val="100000"/>
              </a:lnSpc>
              <a:spcBef>
                <a:spcPts val="800"/>
              </a:spcBef>
              <a:tabLst>
                <a:tab pos="514984" algn="l"/>
                <a:tab pos="515620" algn="l"/>
              </a:tabLst>
            </a:pPr>
            <a:r>
              <a:rPr lang="pt-BR" sz="2600" b="1" spc="-10" dirty="0">
                <a:latin typeface="Carlito"/>
                <a:cs typeface="Carlito"/>
              </a:rPr>
              <a:t>3. </a:t>
            </a:r>
            <a:r>
              <a:rPr sz="2600" b="1" spc="-10" dirty="0">
                <a:latin typeface="Carlito"/>
                <a:cs typeface="Carlito"/>
              </a:rPr>
              <a:t>Alto</a:t>
            </a:r>
            <a:r>
              <a:rPr sz="2600" b="1" spc="-65" dirty="0">
                <a:latin typeface="Carlito"/>
                <a:cs typeface="Carlito"/>
              </a:rPr>
              <a:t> </a:t>
            </a:r>
            <a:r>
              <a:rPr sz="2600" b="1" spc="-15" dirty="0">
                <a:latin typeface="Carlito"/>
                <a:cs typeface="Carlito"/>
              </a:rPr>
              <a:t>Nível:</a:t>
            </a:r>
            <a:endParaRPr sz="2600" dirty="0">
              <a:latin typeface="Carlito"/>
              <a:cs typeface="Carlito"/>
            </a:endParaRPr>
          </a:p>
          <a:p>
            <a:pPr marL="287020" marR="5842000" lvl="1" indent="-287020" algn="r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287020" algn="l"/>
              </a:tabLst>
            </a:pPr>
            <a:r>
              <a:rPr sz="2400" b="1" spc="-140" dirty="0">
                <a:latin typeface="Carlito"/>
                <a:cs typeface="Carlito"/>
              </a:rPr>
              <a:t>V</a:t>
            </a: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30" dirty="0">
                <a:latin typeface="Carlito"/>
                <a:cs typeface="Carlito"/>
              </a:rPr>
              <a:t>nt</a:t>
            </a: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20" dirty="0">
                <a:latin typeface="Carlito"/>
                <a:cs typeface="Carlito"/>
              </a:rPr>
              <a:t>g</a:t>
            </a:r>
            <a:r>
              <a:rPr sz="2400" b="1" spc="-5" dirty="0">
                <a:latin typeface="Carlito"/>
                <a:cs typeface="Carlito"/>
              </a:rPr>
              <a:t>ens:</a:t>
            </a:r>
            <a:endParaRPr sz="2400" dirty="0">
              <a:latin typeface="Carlito"/>
              <a:cs typeface="Carlito"/>
            </a:endParaRPr>
          </a:p>
          <a:p>
            <a:pPr marL="1155700" marR="5080" lvl="2" indent="-228600" algn="just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Por </a:t>
            </a:r>
            <a:r>
              <a:rPr sz="2000" spc="-10" dirty="0">
                <a:latin typeface="Carlito"/>
                <a:cs typeface="Carlito"/>
              </a:rPr>
              <a:t>serem </a:t>
            </a:r>
            <a:r>
              <a:rPr sz="2000" spc="-5" dirty="0">
                <a:latin typeface="Carlito"/>
                <a:cs typeface="Carlito"/>
              </a:rPr>
              <a:t>compiladas ou </a:t>
            </a:r>
            <a:r>
              <a:rPr sz="2000" spc="-10" dirty="0">
                <a:latin typeface="Carlito"/>
                <a:cs typeface="Carlito"/>
              </a:rPr>
              <a:t>interpretadas, têm </a:t>
            </a:r>
            <a:r>
              <a:rPr sz="2000" spc="-5" dirty="0">
                <a:latin typeface="Carlito"/>
                <a:cs typeface="Carlito"/>
              </a:rPr>
              <a:t>maior </a:t>
            </a:r>
            <a:r>
              <a:rPr sz="2000" b="1" spc="-5" dirty="0">
                <a:latin typeface="Carlito"/>
                <a:cs typeface="Carlito"/>
              </a:rPr>
              <a:t>portabilidade</a:t>
            </a:r>
            <a:r>
              <a:rPr sz="2000" spc="-5" dirty="0">
                <a:latin typeface="Carlito"/>
                <a:cs typeface="Carlito"/>
              </a:rPr>
              <a:t>,  podendo ser </a:t>
            </a:r>
            <a:r>
              <a:rPr sz="2000" spc="-10" dirty="0">
                <a:latin typeface="Carlito"/>
                <a:cs typeface="Carlito"/>
              </a:rPr>
              <a:t>executados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5" dirty="0">
                <a:latin typeface="Carlito"/>
                <a:cs typeface="Carlito"/>
              </a:rPr>
              <a:t>várias </a:t>
            </a:r>
            <a:r>
              <a:rPr sz="2000" spc="-15" dirty="0">
                <a:latin typeface="Carlito"/>
                <a:cs typeface="Carlito"/>
              </a:rPr>
              <a:t>plataformas </a:t>
            </a:r>
            <a:r>
              <a:rPr sz="2000" spc="-5" dirty="0">
                <a:latin typeface="Carlito"/>
                <a:cs typeface="Carlito"/>
              </a:rPr>
              <a:t>com pouquíssimas  modificações.</a:t>
            </a:r>
            <a:endParaRPr sz="2000" dirty="0">
              <a:latin typeface="Carlito"/>
              <a:cs typeface="Carlito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Em </a:t>
            </a:r>
            <a:r>
              <a:rPr sz="2000" spc="-10" dirty="0">
                <a:latin typeface="Carlito"/>
                <a:cs typeface="Carlito"/>
              </a:rPr>
              <a:t>geral,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programação </a:t>
            </a:r>
            <a:r>
              <a:rPr sz="2000" dirty="0">
                <a:latin typeface="Carlito"/>
                <a:cs typeface="Carlito"/>
              </a:rPr>
              <a:t>é </a:t>
            </a:r>
            <a:r>
              <a:rPr sz="2000" b="1" spc="-5" dirty="0">
                <a:latin typeface="Carlito"/>
                <a:cs typeface="Carlito"/>
              </a:rPr>
              <a:t>mais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fácil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 dirty="0">
              <a:latin typeface="Carlito"/>
              <a:cs typeface="Carlito"/>
            </a:endParaRPr>
          </a:p>
          <a:p>
            <a:pPr marL="1155700" marR="6985" lvl="2" indent="-228600" algn="just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Em </a:t>
            </a:r>
            <a:r>
              <a:rPr sz="2000" spc="-10" dirty="0">
                <a:latin typeface="Carlito"/>
                <a:cs typeface="Carlito"/>
              </a:rPr>
              <a:t>geral,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10" dirty="0">
                <a:latin typeface="Carlito"/>
                <a:cs typeface="Carlito"/>
              </a:rPr>
              <a:t>rotinas geradas </a:t>
            </a:r>
            <a:r>
              <a:rPr sz="2000" spc="-5" dirty="0">
                <a:latin typeface="Carlito"/>
                <a:cs typeface="Carlito"/>
              </a:rPr>
              <a:t>(em linguagem de </a:t>
            </a:r>
            <a:r>
              <a:rPr sz="2000" dirty="0">
                <a:latin typeface="Carlito"/>
                <a:cs typeface="Carlito"/>
              </a:rPr>
              <a:t>máquina) </a:t>
            </a:r>
            <a:r>
              <a:rPr sz="2000" spc="-5" dirty="0">
                <a:latin typeface="Carlito"/>
                <a:cs typeface="Carlito"/>
              </a:rPr>
              <a:t>são mais  genéricas </a:t>
            </a:r>
            <a:r>
              <a:rPr sz="2000" dirty="0">
                <a:latin typeface="Carlito"/>
                <a:cs typeface="Carlito"/>
              </a:rPr>
              <a:t>e, </a:t>
            </a:r>
            <a:r>
              <a:rPr sz="2000" spc="-15" dirty="0">
                <a:latin typeface="Carlito"/>
                <a:cs typeface="Carlito"/>
              </a:rPr>
              <a:t>portanto, </a:t>
            </a:r>
            <a:r>
              <a:rPr sz="2000" spc="-5" dirty="0">
                <a:latin typeface="Carlito"/>
                <a:cs typeface="Carlito"/>
              </a:rPr>
              <a:t>mais </a:t>
            </a:r>
            <a:r>
              <a:rPr sz="2000" spc="-15" dirty="0">
                <a:latin typeface="Carlito"/>
                <a:cs typeface="Carlito"/>
              </a:rPr>
              <a:t>complexas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por isso são </a:t>
            </a:r>
            <a:r>
              <a:rPr sz="2000" b="1" spc="-5" dirty="0">
                <a:latin typeface="Carlito"/>
                <a:cs typeface="Carlito"/>
              </a:rPr>
              <a:t>mais </a:t>
            </a:r>
            <a:r>
              <a:rPr sz="2000" b="1" spc="-10" dirty="0">
                <a:latin typeface="Carlito"/>
                <a:cs typeface="Carlito"/>
              </a:rPr>
              <a:t>lentas </a:t>
            </a:r>
            <a:r>
              <a:rPr sz="2000" b="1" dirty="0">
                <a:latin typeface="Carlito"/>
                <a:cs typeface="Carlito"/>
              </a:rPr>
              <a:t>e  ocupam </a:t>
            </a:r>
            <a:r>
              <a:rPr sz="2000" b="1" spc="-5" dirty="0">
                <a:latin typeface="Carlito"/>
                <a:cs typeface="Carlito"/>
              </a:rPr>
              <a:t>mais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memória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7269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68" y="127085"/>
            <a:ext cx="780669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Classificação </a:t>
            </a:r>
            <a:r>
              <a:rPr spc="-5" dirty="0"/>
              <a:t>das </a:t>
            </a:r>
            <a:r>
              <a:rPr spc="-10" dirty="0"/>
              <a:t>Linguagens:</a:t>
            </a:r>
            <a:r>
              <a:rPr spc="30" dirty="0"/>
              <a:t> </a:t>
            </a:r>
            <a:r>
              <a:rPr spc="-20" dirty="0"/>
              <a:t>Geração</a:t>
            </a:r>
          </a:p>
        </p:txBody>
      </p:sp>
      <p:sp>
        <p:nvSpPr>
          <p:cNvPr id="3" name="object 3"/>
          <p:cNvSpPr/>
          <p:nvPr/>
        </p:nvSpPr>
        <p:spPr>
          <a:xfrm>
            <a:off x="1691639" y="1553438"/>
            <a:ext cx="5976620" cy="509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98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7080884" cy="339580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02284" algn="l"/>
              </a:tabLst>
            </a:pPr>
            <a:r>
              <a:rPr sz="2800" b="1" spc="-5" dirty="0">
                <a:latin typeface="Carlito"/>
                <a:cs typeface="Carlito"/>
              </a:rPr>
              <a:t>1ª	</a:t>
            </a:r>
            <a:r>
              <a:rPr sz="2800" b="1" spc="-15" dirty="0">
                <a:latin typeface="Carlito"/>
                <a:cs typeface="Carlito"/>
              </a:rPr>
              <a:t>Geração: </a:t>
            </a:r>
            <a:r>
              <a:rPr sz="2800" b="1" spc="-10" dirty="0">
                <a:latin typeface="Carlito"/>
                <a:cs typeface="Carlito"/>
              </a:rPr>
              <a:t>linguagens </a:t>
            </a:r>
            <a:r>
              <a:rPr sz="2800" b="1" spc="-5" dirty="0">
                <a:latin typeface="Carlito"/>
                <a:cs typeface="Carlito"/>
              </a:rPr>
              <a:t>em </a:t>
            </a:r>
            <a:r>
              <a:rPr sz="2800" b="1" spc="-10" dirty="0">
                <a:latin typeface="Carlito"/>
                <a:cs typeface="Carlito"/>
              </a:rPr>
              <a:t>nível </a:t>
            </a:r>
            <a:r>
              <a:rPr sz="2800" b="1" spc="-5" dirty="0">
                <a:latin typeface="Carlito"/>
                <a:cs typeface="Carlito"/>
              </a:rPr>
              <a:t>de</a:t>
            </a:r>
            <a:r>
              <a:rPr sz="2800" b="1" spc="10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máquina:</a:t>
            </a:r>
            <a:endParaRPr sz="28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spc="-10" dirty="0">
                <a:latin typeface="Carlito"/>
                <a:cs typeface="Carlito"/>
              </a:rPr>
              <a:t>primeiros computadores eram programados </a:t>
            </a:r>
            <a:r>
              <a:rPr sz="2400" dirty="0">
                <a:latin typeface="Carlito"/>
                <a:cs typeface="Carlito"/>
              </a:rPr>
              <a:t>em  </a:t>
            </a:r>
            <a:r>
              <a:rPr sz="2400" spc="-5" dirty="0">
                <a:latin typeface="Carlito"/>
                <a:cs typeface="Carlito"/>
              </a:rPr>
              <a:t>linguagem de máquina,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10" dirty="0">
                <a:latin typeface="Carlito"/>
                <a:cs typeface="Carlito"/>
              </a:rPr>
              <a:t>notação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binária.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endParaRPr lang="pt-BR" sz="2400" spc="-1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 err="1">
                <a:latin typeface="Carlito"/>
                <a:cs typeface="Carlito"/>
              </a:rPr>
              <a:t>Exemplo</a:t>
            </a:r>
            <a:r>
              <a:rPr sz="2400" spc="-10" dirty="0"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4665726"/>
            <a:ext cx="7134859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endParaRPr lang="pt-BR" sz="2000" spc="-15" dirty="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5" dirty="0" err="1">
                <a:latin typeface="Carlito"/>
                <a:cs typeface="Carlito"/>
              </a:rPr>
              <a:t>Realiza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soma (código de </a:t>
            </a:r>
            <a:r>
              <a:rPr sz="2000" spc="-10" dirty="0">
                <a:latin typeface="Carlito"/>
                <a:cs typeface="Carlito"/>
              </a:rPr>
              <a:t>operação </a:t>
            </a:r>
            <a:r>
              <a:rPr sz="2000" dirty="0">
                <a:latin typeface="Carlito"/>
                <a:cs typeface="Carlito"/>
              </a:rPr>
              <a:t>0010) </a:t>
            </a:r>
            <a:r>
              <a:rPr sz="2000" spc="-5" dirty="0">
                <a:latin typeface="Carlito"/>
                <a:cs typeface="Carlito"/>
              </a:rPr>
              <a:t>do dado armazenado no  </a:t>
            </a:r>
            <a:r>
              <a:rPr sz="2000" spc="-10" dirty="0">
                <a:latin typeface="Carlito"/>
                <a:cs typeface="Carlito"/>
              </a:rPr>
              <a:t>registrador </a:t>
            </a:r>
            <a:r>
              <a:rPr sz="2000" dirty="0">
                <a:latin typeface="Carlito"/>
                <a:cs typeface="Carlito"/>
              </a:rPr>
              <a:t>0001, </a:t>
            </a:r>
            <a:r>
              <a:rPr sz="2000" spc="-5" dirty="0">
                <a:latin typeface="Carlito"/>
                <a:cs typeface="Carlito"/>
              </a:rPr>
              <a:t>com </a:t>
            </a:r>
            <a:r>
              <a:rPr sz="2000" dirty="0">
                <a:latin typeface="Carlito"/>
                <a:cs typeface="Carlito"/>
              </a:rPr>
              <a:t>o dado </a:t>
            </a:r>
            <a:r>
              <a:rPr sz="2000" spc="-5" dirty="0">
                <a:latin typeface="Carlito"/>
                <a:cs typeface="Carlito"/>
              </a:rPr>
              <a:t>armazenado na posição de memória  </a:t>
            </a:r>
            <a:r>
              <a:rPr sz="2000" dirty="0">
                <a:latin typeface="Carlito"/>
                <a:cs typeface="Carlito"/>
              </a:rPr>
              <a:t>108 (0110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1100)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1594" y="3995788"/>
            <a:ext cx="6553200" cy="36957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latin typeface="Courier New"/>
                <a:cs typeface="Courier New"/>
              </a:rPr>
              <a:t>0010 0001 0110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1100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065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689" y="1268760"/>
            <a:ext cx="7985125" cy="46183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502284" algn="l"/>
              </a:tabLst>
            </a:pPr>
            <a:r>
              <a:rPr sz="2800" b="1" spc="-5" dirty="0">
                <a:latin typeface="Carlito"/>
                <a:cs typeface="Carlito"/>
              </a:rPr>
              <a:t>1ª	</a:t>
            </a:r>
            <a:r>
              <a:rPr sz="2800" b="1" spc="-15" dirty="0">
                <a:latin typeface="Carlito"/>
                <a:cs typeface="Carlito"/>
              </a:rPr>
              <a:t>Geração: </a:t>
            </a:r>
            <a:r>
              <a:rPr sz="2800" b="1" spc="-10" dirty="0">
                <a:latin typeface="Carlito"/>
                <a:cs typeface="Carlito"/>
              </a:rPr>
              <a:t>linguagens </a:t>
            </a:r>
            <a:r>
              <a:rPr sz="2800" b="1" spc="-5" dirty="0">
                <a:latin typeface="Carlito"/>
                <a:cs typeface="Carlito"/>
              </a:rPr>
              <a:t>em </a:t>
            </a:r>
            <a:r>
              <a:rPr sz="2800" b="1" spc="-10" dirty="0">
                <a:latin typeface="Carlito"/>
                <a:cs typeface="Carlito"/>
              </a:rPr>
              <a:t>nível </a:t>
            </a:r>
            <a:r>
              <a:rPr sz="2800" b="1" spc="-5" dirty="0">
                <a:latin typeface="Carlito"/>
                <a:cs typeface="Carlito"/>
              </a:rPr>
              <a:t>de</a:t>
            </a:r>
            <a:r>
              <a:rPr sz="2800" b="1" spc="1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máquina:</a:t>
            </a:r>
            <a:endParaRPr sz="2800" dirty="0">
              <a:latin typeface="Carlito"/>
              <a:cs typeface="Carlito"/>
            </a:endParaRPr>
          </a:p>
          <a:p>
            <a:pPr marL="756285" marR="260985" indent="-287020">
              <a:lnSpc>
                <a:spcPts val="259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Cada </a:t>
            </a:r>
            <a:r>
              <a:rPr sz="2400" spc="-10" dirty="0">
                <a:latin typeface="Carlito"/>
                <a:cs typeface="Carlito"/>
              </a:rPr>
              <a:t>instrução </a:t>
            </a:r>
            <a:r>
              <a:rPr sz="2400" spc="-5" dirty="0">
                <a:latin typeface="Carlito"/>
                <a:cs typeface="Carlito"/>
              </a:rPr>
              <a:t>de máquina </a:t>
            </a:r>
            <a:r>
              <a:rPr sz="2400" dirty="0">
                <a:latin typeface="Carlito"/>
                <a:cs typeface="Carlito"/>
              </a:rPr>
              <a:t>é, em </a:t>
            </a:r>
            <a:r>
              <a:rPr sz="2400" spc="-15" dirty="0">
                <a:latin typeface="Carlito"/>
                <a:cs typeface="Carlito"/>
              </a:rPr>
              <a:t>geral, formada </a:t>
            </a:r>
            <a:r>
              <a:rPr sz="2400" spc="-5" dirty="0">
                <a:latin typeface="Carlito"/>
                <a:cs typeface="Carlito"/>
              </a:rPr>
              <a:t>por um  </a:t>
            </a:r>
            <a:r>
              <a:rPr sz="2400" spc="-10" dirty="0">
                <a:latin typeface="Carlito"/>
                <a:cs typeface="Carlito"/>
              </a:rPr>
              <a:t>código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operação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um ou dois </a:t>
            </a:r>
            <a:r>
              <a:rPr sz="2400" spc="-10" dirty="0">
                <a:latin typeface="Carlito"/>
                <a:cs typeface="Carlito"/>
              </a:rPr>
              <a:t>endereços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5" dirty="0">
                <a:latin typeface="Carlito"/>
                <a:cs typeface="Carlito"/>
              </a:rPr>
              <a:t>registradores </a:t>
            </a:r>
            <a:r>
              <a:rPr sz="2400" spc="-5" dirty="0">
                <a:latin typeface="Carlito"/>
                <a:cs typeface="Carlito"/>
              </a:rPr>
              <a:t>ou de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memória;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2350" dirty="0">
              <a:latin typeface="Carlito"/>
              <a:cs typeface="Carlito"/>
            </a:endParaRPr>
          </a:p>
          <a:p>
            <a:pPr marL="756285" marR="5080" indent="-287020">
              <a:lnSpc>
                <a:spcPct val="901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máquina permitem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comunicação </a:t>
            </a:r>
            <a:r>
              <a:rPr sz="2400" spc="-15" dirty="0">
                <a:latin typeface="Carlito"/>
                <a:cs typeface="Carlito"/>
              </a:rPr>
              <a:t>direta  </a:t>
            </a:r>
            <a:r>
              <a:rPr sz="2400" spc="-10" dirty="0">
                <a:latin typeface="Carlito"/>
                <a:cs typeface="Carlito"/>
              </a:rPr>
              <a:t>com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10" dirty="0">
                <a:latin typeface="Carlito"/>
                <a:cs typeface="Carlito"/>
              </a:rPr>
              <a:t>computador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termos de "bits", </a:t>
            </a:r>
            <a:r>
              <a:rPr sz="2400" spc="-15" dirty="0">
                <a:latin typeface="Carlito"/>
                <a:cs typeface="Carlito"/>
              </a:rPr>
              <a:t>registradores </a:t>
            </a:r>
            <a:r>
              <a:rPr sz="2400" dirty="0">
                <a:latin typeface="Carlito"/>
                <a:cs typeface="Carlito"/>
              </a:rPr>
              <a:t>e  </a:t>
            </a:r>
            <a:r>
              <a:rPr sz="2400" spc="-10" dirty="0">
                <a:latin typeface="Carlito"/>
                <a:cs typeface="Carlito"/>
              </a:rPr>
              <a:t>operações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dirty="0">
                <a:latin typeface="Carlito"/>
                <a:cs typeface="Carlito"/>
              </a:rPr>
              <a:t>máquina </a:t>
            </a:r>
            <a:r>
              <a:rPr sz="2400" spc="-15" dirty="0">
                <a:latin typeface="Carlito"/>
                <a:cs typeface="Carlito"/>
              </a:rPr>
              <a:t>bastante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primitivas;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2400" dirty="0">
              <a:latin typeface="Carlito"/>
              <a:cs typeface="Carlito"/>
            </a:endParaRPr>
          </a:p>
          <a:p>
            <a:pPr marL="756285" marR="76200" indent="-287020">
              <a:lnSpc>
                <a:spcPct val="9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Um </a:t>
            </a:r>
            <a:r>
              <a:rPr sz="2400" spc="-15" dirty="0">
                <a:latin typeface="Carlito"/>
                <a:cs typeface="Carlito"/>
              </a:rPr>
              <a:t>programa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linguagem de máquina nada </a:t>
            </a:r>
            <a:r>
              <a:rPr sz="2400" dirty="0">
                <a:latin typeface="Carlito"/>
                <a:cs typeface="Carlito"/>
              </a:rPr>
              <a:t>mais é </a:t>
            </a:r>
            <a:r>
              <a:rPr sz="2400" spc="-5" dirty="0">
                <a:latin typeface="Carlito"/>
                <a:cs typeface="Carlito"/>
              </a:rPr>
              <a:t>que  uma sequência de </a:t>
            </a:r>
            <a:r>
              <a:rPr sz="2400" spc="-20" dirty="0">
                <a:latin typeface="Carlito"/>
                <a:cs typeface="Carlito"/>
              </a:rPr>
              <a:t>zeros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uns,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de um  algoritmo </a:t>
            </a:r>
            <a:r>
              <a:rPr sz="2400" spc="-20" dirty="0">
                <a:latin typeface="Carlito"/>
                <a:cs typeface="Carlito"/>
              </a:rPr>
              <a:t>complexo </a:t>
            </a:r>
            <a:r>
              <a:rPr sz="2400" spc="-5" dirty="0">
                <a:latin typeface="Carlito"/>
                <a:cs typeface="Carlito"/>
              </a:rPr>
              <a:t>usando </a:t>
            </a:r>
            <a:r>
              <a:rPr sz="2400" dirty="0">
                <a:latin typeface="Carlito"/>
                <a:cs typeface="Carlito"/>
              </a:rPr>
              <a:t>esse tipo </a:t>
            </a:r>
            <a:r>
              <a:rPr sz="2400" spc="-5" dirty="0">
                <a:latin typeface="Carlito"/>
                <a:cs typeface="Carlito"/>
              </a:rPr>
              <a:t>de linguagem </a:t>
            </a:r>
            <a:r>
              <a:rPr sz="2400" dirty="0">
                <a:latin typeface="Carlito"/>
                <a:cs typeface="Carlito"/>
              </a:rPr>
              <a:t>é  </a:t>
            </a:r>
            <a:r>
              <a:rPr sz="2400" spc="-15" dirty="0">
                <a:latin typeface="Carlito"/>
                <a:cs typeface="Carlito"/>
              </a:rPr>
              <a:t>complexa, </a:t>
            </a:r>
            <a:r>
              <a:rPr sz="2400" spc="-10" dirty="0">
                <a:latin typeface="Carlito"/>
                <a:cs typeface="Carlito"/>
              </a:rPr>
              <a:t>cansativa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5" dirty="0">
                <a:latin typeface="Carlito"/>
                <a:cs typeface="Carlito"/>
              </a:rPr>
              <a:t>fortemente </a:t>
            </a:r>
            <a:r>
              <a:rPr sz="2400" spc="-10" dirty="0">
                <a:latin typeface="Carlito"/>
                <a:cs typeface="Carlito"/>
              </a:rPr>
              <a:t>sujeita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erros.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8551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2776"/>
            <a:ext cx="7950834" cy="521232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2ª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</a:t>
            </a:r>
            <a:r>
              <a:rPr sz="3000" b="1" dirty="0">
                <a:latin typeface="Carlito"/>
                <a:cs typeface="Carlito"/>
              </a:rPr>
              <a:t>de </a:t>
            </a:r>
            <a:r>
              <a:rPr sz="3000" b="1" spc="-15" dirty="0">
                <a:latin typeface="Carlito"/>
                <a:cs typeface="Carlito"/>
              </a:rPr>
              <a:t>montagem</a:t>
            </a:r>
            <a:r>
              <a:rPr sz="3000" b="1" spc="-5" dirty="0">
                <a:latin typeface="Carlito"/>
                <a:cs typeface="Carlito"/>
              </a:rPr>
              <a:t> (Assembly):</a:t>
            </a:r>
            <a:endParaRPr sz="3000" dirty="0">
              <a:latin typeface="Carlito"/>
              <a:cs typeface="Carlito"/>
            </a:endParaRPr>
          </a:p>
          <a:p>
            <a:pPr marL="756285" marR="10287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Compreende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</a:t>
            </a:r>
            <a:r>
              <a:rPr sz="2400" spc="-10" dirty="0">
                <a:latin typeface="Carlito"/>
                <a:cs typeface="Carlito"/>
              </a:rPr>
              <a:t>simbólicas </a:t>
            </a:r>
            <a:r>
              <a:rPr sz="2400" spc="-5" dirty="0">
                <a:latin typeface="Carlito"/>
                <a:cs typeface="Carlito"/>
              </a:rPr>
              <a:t>ou de </a:t>
            </a:r>
            <a:r>
              <a:rPr sz="2400" spc="-10" dirty="0">
                <a:latin typeface="Carlito"/>
                <a:cs typeface="Carlito"/>
              </a:rPr>
              <a:t>montagem  </a:t>
            </a:r>
            <a:r>
              <a:rPr sz="2400" spc="-5" dirty="0">
                <a:latin typeface="Carlito"/>
                <a:cs typeface="Carlito"/>
              </a:rPr>
              <a:t>(Assembly), </a:t>
            </a:r>
            <a:r>
              <a:rPr sz="2400" spc="-10" dirty="0">
                <a:latin typeface="Carlito"/>
                <a:cs typeface="Carlito"/>
              </a:rPr>
              <a:t>projetadas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b="1" spc="-10" dirty="0">
                <a:latin typeface="Carlito"/>
                <a:cs typeface="Carlito"/>
              </a:rPr>
              <a:t>minimizar </a:t>
            </a:r>
            <a:r>
              <a:rPr sz="2400" b="1" dirty="0">
                <a:latin typeface="Carlito"/>
                <a:cs typeface="Carlito"/>
              </a:rPr>
              <a:t>as </a:t>
            </a:r>
            <a:r>
              <a:rPr sz="2400" b="1" spc="-5" dirty="0">
                <a:latin typeface="Carlito"/>
                <a:cs typeface="Carlito"/>
              </a:rPr>
              <a:t>dificuldades </a:t>
            </a:r>
            <a:r>
              <a:rPr sz="2400" spc="-5" dirty="0">
                <a:latin typeface="Carlito"/>
                <a:cs typeface="Carlito"/>
              </a:rPr>
              <a:t>da 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b="1" spc="-5" dirty="0">
                <a:latin typeface="Carlito"/>
                <a:cs typeface="Carlito"/>
              </a:rPr>
              <a:t>notação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binária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117030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Códigos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operação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endereços </a:t>
            </a:r>
            <a:r>
              <a:rPr sz="2400" spc="-5" dirty="0">
                <a:latin typeface="Carlito"/>
                <a:cs typeface="Carlito"/>
              </a:rPr>
              <a:t>binários </a:t>
            </a:r>
            <a:r>
              <a:rPr sz="2400" spc="-25" dirty="0">
                <a:latin typeface="Carlito"/>
                <a:cs typeface="Carlito"/>
              </a:rPr>
              <a:t>foram  </a:t>
            </a:r>
            <a:r>
              <a:rPr sz="2400" spc="-10" dirty="0">
                <a:latin typeface="Carlito"/>
                <a:cs typeface="Carlito"/>
              </a:rPr>
              <a:t>substituídos </a:t>
            </a:r>
            <a:r>
              <a:rPr sz="2400" spc="-5" dirty="0">
                <a:latin typeface="Carlito"/>
                <a:cs typeface="Carlito"/>
              </a:rPr>
              <a:t>por mnemônicos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(abreviações).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 marL="164465" algn="ctr">
              <a:lnSpc>
                <a:spcPct val="100000"/>
              </a:lnSpc>
              <a:spcBef>
                <a:spcPts val="2105"/>
              </a:spcBef>
              <a:tabLst>
                <a:tab pos="1078230" algn="l"/>
                <a:tab pos="1990089" algn="l"/>
                <a:tab pos="2902585" algn="l"/>
                <a:tab pos="4187825" algn="l"/>
              </a:tabLst>
            </a:pPr>
            <a:endParaRPr sz="2400" spc="-5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83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338"/>
            <a:ext cx="8082280" cy="53405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3ª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ao</a:t>
            </a:r>
            <a:r>
              <a:rPr sz="3000" b="1" spc="-5" dirty="0">
                <a:latin typeface="Carlito"/>
                <a:cs typeface="Carlito"/>
              </a:rPr>
              <a:t> usuário:</a:t>
            </a:r>
            <a:endParaRPr sz="30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Surgiram </a:t>
            </a:r>
            <a:r>
              <a:rPr sz="2400" spc="-5" dirty="0">
                <a:latin typeface="Carlito"/>
                <a:cs typeface="Carlito"/>
              </a:rPr>
              <a:t>na década de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60.</a:t>
            </a:r>
            <a:endParaRPr sz="28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Algumas </a:t>
            </a:r>
            <a:r>
              <a:rPr sz="2400" spc="-5" dirty="0">
                <a:latin typeface="Carlito"/>
                <a:cs typeface="Carlito"/>
              </a:rPr>
              <a:t>delas são </a:t>
            </a:r>
            <a:r>
              <a:rPr sz="2400" spc="-10" dirty="0">
                <a:latin typeface="Carlito"/>
                <a:cs typeface="Carlito"/>
              </a:rPr>
              <a:t>orientadas </a:t>
            </a:r>
            <a:r>
              <a:rPr sz="2400" dirty="0">
                <a:latin typeface="Carlito"/>
                <a:cs typeface="Carlito"/>
              </a:rPr>
              <a:t>à </a:t>
            </a:r>
            <a:r>
              <a:rPr sz="2400" spc="-10" dirty="0">
                <a:latin typeface="Carlito"/>
                <a:cs typeface="Carlito"/>
              </a:rPr>
              <a:t>solução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problemas</a:t>
            </a:r>
            <a:endParaRPr sz="24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científicos, já </a:t>
            </a:r>
            <a:r>
              <a:rPr sz="2400" spc="-15" dirty="0">
                <a:latin typeface="Carlito"/>
                <a:cs typeface="Carlito"/>
              </a:rPr>
              <a:t>outras </a:t>
            </a:r>
            <a:r>
              <a:rPr sz="2400" spc="-5" dirty="0">
                <a:latin typeface="Carlito"/>
                <a:cs typeface="Carlito"/>
              </a:rPr>
              <a:t>são usadas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aplicações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 err="1">
                <a:latin typeface="Carlito"/>
                <a:cs typeface="Carlito"/>
              </a:rPr>
              <a:t>comerciais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instruções oferecidas </a:t>
            </a:r>
            <a:r>
              <a:rPr sz="2400" spc="-5" dirty="0">
                <a:latin typeface="Carlito"/>
                <a:cs typeface="Carlito"/>
              </a:rPr>
              <a:t>por </a:t>
            </a:r>
            <a:r>
              <a:rPr sz="2400" dirty="0">
                <a:latin typeface="Carlito"/>
                <a:cs typeface="Carlito"/>
              </a:rPr>
              <a:t>essas </a:t>
            </a:r>
            <a:r>
              <a:rPr sz="2400" spc="-5" dirty="0">
                <a:latin typeface="Carlito"/>
                <a:cs typeface="Carlito"/>
              </a:rPr>
              <a:t>linguagens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pertencem,</a:t>
            </a:r>
            <a:endParaRPr sz="24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em </a:t>
            </a:r>
            <a:r>
              <a:rPr sz="2400" spc="-15" dirty="0">
                <a:latin typeface="Carlito"/>
                <a:cs typeface="Carlito"/>
              </a:rPr>
              <a:t>geral,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três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classes:</a:t>
            </a:r>
            <a:endParaRPr sz="24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Instruções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entrada/saída;</a:t>
            </a:r>
            <a:endParaRPr sz="18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Instruções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cálculos </a:t>
            </a:r>
            <a:r>
              <a:rPr sz="1800" spc="-5" dirty="0">
                <a:latin typeface="Carlito"/>
                <a:cs typeface="Carlito"/>
              </a:rPr>
              <a:t>aritméticos ou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lógicos;</a:t>
            </a:r>
            <a:endParaRPr sz="18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Instruções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controle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5" dirty="0">
                <a:latin typeface="Carlito"/>
                <a:cs typeface="Carlito"/>
              </a:rPr>
              <a:t>fluxo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5" dirty="0">
                <a:latin typeface="Carlito"/>
                <a:cs typeface="Carlito"/>
              </a:rPr>
              <a:t>execução </a:t>
            </a:r>
            <a:r>
              <a:rPr sz="1800" spc="-10" dirty="0">
                <a:latin typeface="Carlito"/>
                <a:cs typeface="Carlito"/>
              </a:rPr>
              <a:t>(desvios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condicionais,</a:t>
            </a:r>
            <a:endParaRPr sz="18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incondicionais </a:t>
            </a:r>
            <a:r>
              <a:rPr sz="1800" dirty="0">
                <a:latin typeface="Carlito"/>
                <a:cs typeface="Carlito"/>
              </a:rPr>
              <a:t>e </a:t>
            </a:r>
            <a:r>
              <a:rPr sz="1800" spc="-5" dirty="0">
                <a:latin typeface="Carlito"/>
                <a:cs typeface="Carlito"/>
              </a:rPr>
              <a:t>processamento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iterativo);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8372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196752"/>
            <a:ext cx="7409815" cy="21215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3ª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ao</a:t>
            </a:r>
            <a:r>
              <a:rPr sz="3000" b="1" spc="-5" dirty="0">
                <a:latin typeface="Carlito"/>
                <a:cs typeface="Carlito"/>
              </a:rPr>
              <a:t> usuário:</a:t>
            </a:r>
            <a:endParaRPr sz="30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Exemplos </a:t>
            </a:r>
            <a:r>
              <a:rPr sz="2400" spc="-5" dirty="0">
                <a:latin typeface="Carlito"/>
                <a:cs typeface="Carlito"/>
              </a:rPr>
              <a:t>de linguagens </a:t>
            </a:r>
            <a:r>
              <a:rPr sz="2400" spc="-10" dirty="0">
                <a:latin typeface="Carlito"/>
                <a:cs typeface="Carlito"/>
              </a:rPr>
              <a:t>orientadas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spc="-5" dirty="0">
                <a:latin typeface="Carlito"/>
                <a:cs typeface="Carlito"/>
              </a:rPr>
              <a:t>usuário: </a:t>
            </a:r>
            <a:r>
              <a:rPr sz="2400" spc="-10" dirty="0">
                <a:latin typeface="Carlito"/>
                <a:cs typeface="Carlito"/>
              </a:rPr>
              <a:t>BASIC,  ALGOL, </a:t>
            </a:r>
            <a:r>
              <a:rPr sz="2400" spc="-5" dirty="0">
                <a:latin typeface="Carlito"/>
                <a:cs typeface="Carlito"/>
              </a:rPr>
              <a:t>PL/I, </a:t>
            </a:r>
            <a:r>
              <a:rPr sz="2400" spc="-25" dirty="0">
                <a:latin typeface="Carlito"/>
                <a:cs typeface="Carlito"/>
              </a:rPr>
              <a:t>PASCAL, </a:t>
            </a:r>
            <a:r>
              <a:rPr sz="2400" spc="-10" dirty="0">
                <a:latin typeface="Carlito"/>
                <a:cs typeface="Carlito"/>
              </a:rPr>
              <a:t>ADA, C,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35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Exemplo: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BASIC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594" y="3832009"/>
            <a:ext cx="6553200" cy="258572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VAR </a:t>
            </a:r>
            <a:r>
              <a:rPr sz="1800" spc="-10" dirty="0">
                <a:latin typeface="Courier New"/>
                <a:cs typeface="Courier New"/>
              </a:rPr>
              <a:t>number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8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IF </a:t>
            </a:r>
            <a:r>
              <a:rPr sz="1800" spc="-10" dirty="0">
                <a:latin typeface="Courier New"/>
                <a:cs typeface="Courier New"/>
              </a:rPr>
              <a:t>number </a:t>
            </a:r>
            <a:r>
              <a:rPr sz="1800" dirty="0">
                <a:latin typeface="Courier New"/>
                <a:cs typeface="Courier New"/>
              </a:rPr>
              <a:t>&lt; 0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 dirty="0">
              <a:latin typeface="Courier New"/>
              <a:cs typeface="Courier New"/>
            </a:endParaRPr>
          </a:p>
          <a:p>
            <a:pPr marL="91440" marR="2630805" indent="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 "Number </a:t>
            </a:r>
            <a:r>
              <a:rPr sz="1800" spc="-5" dirty="0">
                <a:latin typeface="Courier New"/>
                <a:cs typeface="Courier New"/>
              </a:rPr>
              <a:t>is </a:t>
            </a:r>
            <a:r>
              <a:rPr sz="1800" spc="-10" dirty="0">
                <a:latin typeface="Courier New"/>
                <a:cs typeface="Courier New"/>
              </a:rPr>
              <a:t>negative"  ELSEIF number </a:t>
            </a:r>
            <a:r>
              <a:rPr sz="1800" dirty="0">
                <a:latin typeface="Courier New"/>
                <a:cs typeface="Courier New"/>
              </a:rPr>
              <a:t>&gt; 0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 dirty="0">
              <a:latin typeface="Courier New"/>
              <a:cs typeface="Courier New"/>
            </a:endParaRPr>
          </a:p>
          <a:p>
            <a:pPr marL="91440" marR="2630805" indent="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 "Number </a:t>
            </a:r>
            <a:r>
              <a:rPr sz="1800" spc="-5" dirty="0">
                <a:latin typeface="Courier New"/>
                <a:cs typeface="Courier New"/>
              </a:rPr>
              <a:t>is </a:t>
            </a:r>
            <a:r>
              <a:rPr sz="1800" spc="-10" dirty="0">
                <a:latin typeface="Courier New"/>
                <a:cs typeface="Courier New"/>
              </a:rPr>
              <a:t>positive"  ELSE</a:t>
            </a:r>
            <a:endParaRPr sz="1800" dirty="0">
              <a:latin typeface="Courier New"/>
              <a:cs typeface="Courier New"/>
            </a:endParaRPr>
          </a:p>
          <a:p>
            <a:pPr marL="91440" marR="3176270" indent="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 "Number </a:t>
            </a:r>
            <a:r>
              <a:rPr sz="1800" spc="-5" dirty="0">
                <a:latin typeface="Courier New"/>
                <a:cs typeface="Courier New"/>
              </a:rPr>
              <a:t>is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zero"  </a:t>
            </a:r>
            <a:r>
              <a:rPr sz="1800" spc="-5" dirty="0">
                <a:latin typeface="Courier New"/>
                <a:cs typeface="Courier New"/>
              </a:rPr>
              <a:t>END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IF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648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97" y="18864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225" y="980728"/>
            <a:ext cx="7409815" cy="18288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3ª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ao</a:t>
            </a:r>
            <a:r>
              <a:rPr sz="3000" b="1" spc="-5" dirty="0">
                <a:latin typeface="Carlito"/>
                <a:cs typeface="Carlito"/>
              </a:rPr>
              <a:t> usuário:</a:t>
            </a:r>
            <a:endParaRPr sz="30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Exemplos </a:t>
            </a:r>
            <a:r>
              <a:rPr sz="2400" spc="-5" dirty="0">
                <a:latin typeface="Carlito"/>
                <a:cs typeface="Carlito"/>
              </a:rPr>
              <a:t>de linguagens </a:t>
            </a:r>
            <a:r>
              <a:rPr sz="2400" spc="-10" dirty="0">
                <a:latin typeface="Carlito"/>
                <a:cs typeface="Carlito"/>
              </a:rPr>
              <a:t>orientadas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spc="-5" dirty="0">
                <a:latin typeface="Carlito"/>
                <a:cs typeface="Carlito"/>
              </a:rPr>
              <a:t>usuário: </a:t>
            </a:r>
            <a:r>
              <a:rPr sz="2400" spc="-10" dirty="0">
                <a:latin typeface="Carlito"/>
                <a:cs typeface="Carlito"/>
              </a:rPr>
              <a:t>BASIC,  ALGOL, </a:t>
            </a:r>
            <a:r>
              <a:rPr sz="2400" spc="-5" dirty="0">
                <a:latin typeface="Carlito"/>
                <a:cs typeface="Carlito"/>
              </a:rPr>
              <a:t>PL/I, </a:t>
            </a:r>
            <a:r>
              <a:rPr sz="2400" spc="-25" dirty="0">
                <a:latin typeface="Carlito"/>
                <a:cs typeface="Carlito"/>
              </a:rPr>
              <a:t>PASCAL, </a:t>
            </a:r>
            <a:r>
              <a:rPr sz="2400" spc="-10" dirty="0">
                <a:latin typeface="Carlito"/>
                <a:cs typeface="Carlito"/>
              </a:rPr>
              <a:t>ADA, C,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Exemplo: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PASCAL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594" y="3429000"/>
            <a:ext cx="6696709" cy="313944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latin typeface="Courier New"/>
                <a:cs typeface="Courier New"/>
              </a:rPr>
              <a:t>program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teste;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var</a:t>
            </a:r>
            <a:endParaRPr sz="1800" dirty="0">
              <a:latin typeface="Courier New"/>
              <a:cs typeface="Courier New"/>
            </a:endParaRPr>
          </a:p>
          <a:p>
            <a:pPr marL="91440" marR="5094605" indent="27432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 :</a:t>
            </a:r>
            <a:r>
              <a:rPr sz="1800" spc="-1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byte;  begin</a:t>
            </a:r>
            <a:endParaRPr sz="1800" dirty="0">
              <a:latin typeface="Courier New"/>
              <a:cs typeface="Courier New"/>
            </a:endParaRPr>
          </a:p>
          <a:p>
            <a:pPr marL="365760" marR="209168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writeln('Digite um numero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');  </a:t>
            </a:r>
            <a:r>
              <a:rPr sz="1800" spc="-15" dirty="0">
                <a:latin typeface="Courier New"/>
                <a:cs typeface="Courier New"/>
              </a:rPr>
              <a:t>readln(i);</a:t>
            </a:r>
            <a:endParaRPr sz="18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i </a:t>
            </a:r>
            <a:r>
              <a:rPr sz="1800" spc="-10" dirty="0">
                <a:latin typeface="Courier New"/>
                <a:cs typeface="Courier New"/>
              </a:rPr>
              <a:t>&lt;= 10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then</a:t>
            </a:r>
            <a:endParaRPr sz="1800" dirty="0">
              <a:latin typeface="Courier New"/>
              <a:cs typeface="Courier New"/>
            </a:endParaRPr>
          </a:p>
          <a:p>
            <a:pPr marL="365760" marR="1409065" indent="40830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writeln('É menor </a:t>
            </a:r>
            <a:r>
              <a:rPr sz="1800" spc="-5" dirty="0">
                <a:latin typeface="Courier New"/>
                <a:cs typeface="Courier New"/>
              </a:rPr>
              <a:t>ou </a:t>
            </a:r>
            <a:r>
              <a:rPr sz="1800" spc="-10" dirty="0">
                <a:latin typeface="Courier New"/>
                <a:cs typeface="Courier New"/>
              </a:rPr>
              <a:t>igual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spc="-10" dirty="0">
                <a:latin typeface="Courier New"/>
                <a:cs typeface="Courier New"/>
              </a:rPr>
              <a:t>10!')  else</a:t>
            </a:r>
            <a:endParaRPr sz="1800" dirty="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writeln('É maior </a:t>
            </a:r>
            <a:r>
              <a:rPr sz="1800" spc="-5" dirty="0">
                <a:latin typeface="Courier New"/>
                <a:cs typeface="Courier New"/>
              </a:rPr>
              <a:t>que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10!');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end.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337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315431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980728"/>
            <a:ext cx="8119745" cy="43326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3ª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ao</a:t>
            </a:r>
            <a:r>
              <a:rPr sz="3000" b="1" spc="-5" dirty="0">
                <a:latin typeface="Carlito"/>
                <a:cs typeface="Carlito"/>
              </a:rPr>
              <a:t> usuário:</a:t>
            </a:r>
            <a:endParaRPr sz="30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Nesta </a:t>
            </a:r>
            <a:r>
              <a:rPr sz="2400" spc="-15" dirty="0">
                <a:latin typeface="Carlito"/>
                <a:cs typeface="Carlito"/>
              </a:rPr>
              <a:t>geração surgiram </a:t>
            </a:r>
            <a:r>
              <a:rPr sz="2400" spc="-5" dirty="0">
                <a:latin typeface="Carlito"/>
                <a:cs typeface="Carlito"/>
              </a:rPr>
              <a:t>também linguagens </a:t>
            </a:r>
            <a:r>
              <a:rPr sz="2400" spc="-10" dirty="0">
                <a:latin typeface="Carlito"/>
                <a:cs typeface="Carlito"/>
              </a:rPr>
              <a:t>declarativas,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5" dirty="0">
                <a:latin typeface="Carlito"/>
                <a:cs typeface="Carlito"/>
              </a:rPr>
              <a:t>quais dividem-se, </a:t>
            </a:r>
            <a:r>
              <a:rPr sz="2400" spc="-10" dirty="0">
                <a:latin typeface="Carlito"/>
                <a:cs typeface="Carlito"/>
              </a:rPr>
              <a:t>basicamente,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duas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classes:</a:t>
            </a:r>
          </a:p>
          <a:p>
            <a:pPr marL="1155700" lvl="1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Carlito"/>
                <a:cs typeface="Carlito"/>
              </a:rPr>
              <a:t>Funcionais</a:t>
            </a:r>
            <a:r>
              <a:rPr sz="2000" dirty="0">
                <a:latin typeface="Carlito"/>
                <a:cs typeface="Carlito"/>
              </a:rPr>
              <a:t>: as </a:t>
            </a:r>
            <a:r>
              <a:rPr sz="2000" spc="-5" dirty="0">
                <a:latin typeface="Carlito"/>
                <a:cs typeface="Carlito"/>
              </a:rPr>
              <a:t>quais </a:t>
            </a:r>
            <a:r>
              <a:rPr sz="2000" dirty="0">
                <a:latin typeface="Carlito"/>
                <a:cs typeface="Carlito"/>
              </a:rPr>
              <a:t>se </a:t>
            </a:r>
            <a:r>
              <a:rPr sz="2000" spc="-5" dirty="0">
                <a:latin typeface="Carlito"/>
                <a:cs typeface="Carlito"/>
              </a:rPr>
              <a:t>baseiam </a:t>
            </a:r>
            <a:r>
              <a:rPr sz="2000" dirty="0">
                <a:latin typeface="Carlito"/>
                <a:cs typeface="Carlito"/>
              </a:rPr>
              <a:t>na </a:t>
            </a:r>
            <a:r>
              <a:rPr sz="2000" spc="-5" dirty="0">
                <a:latin typeface="Carlito"/>
                <a:cs typeface="Carlito"/>
              </a:rPr>
              <a:t>teoria das funções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recursivas.</a:t>
            </a:r>
            <a:endParaRPr sz="20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Exemplo: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LISP;</a:t>
            </a:r>
            <a:endParaRPr sz="20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latin typeface="Carlito"/>
                <a:cs typeface="Carlito"/>
              </a:rPr>
              <a:t>Lógicas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cuja </a:t>
            </a:r>
            <a:r>
              <a:rPr sz="2000" spc="-5" dirty="0">
                <a:latin typeface="Carlito"/>
                <a:cs typeface="Carlito"/>
              </a:rPr>
              <a:t>base </a:t>
            </a:r>
            <a:r>
              <a:rPr sz="2000" dirty="0">
                <a:latin typeface="Carlito"/>
                <a:cs typeface="Carlito"/>
              </a:rPr>
              <a:t>é a </a:t>
            </a:r>
            <a:r>
              <a:rPr sz="2000" spc="-5" dirty="0">
                <a:latin typeface="Carlito"/>
                <a:cs typeface="Carlito"/>
              </a:rPr>
              <a:t>lógica </a:t>
            </a:r>
            <a:r>
              <a:rPr sz="2000" spc="-10" dirty="0">
                <a:latin typeface="Carlito"/>
                <a:cs typeface="Carlito"/>
              </a:rPr>
              <a:t>matemática. Exemplo: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Prolog.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756285" marR="14541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dessa </a:t>
            </a:r>
            <a:r>
              <a:rPr sz="2400" spc="-15" dirty="0">
                <a:latin typeface="Carlito"/>
                <a:cs typeface="Carlito"/>
              </a:rPr>
              <a:t>geração </a:t>
            </a:r>
            <a:r>
              <a:rPr sz="2400" spc="-10" dirty="0">
                <a:latin typeface="Carlito"/>
                <a:cs typeface="Carlito"/>
              </a:rPr>
              <a:t>requerem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b="1" spc="-15" dirty="0">
                <a:latin typeface="Carlito"/>
                <a:cs typeface="Carlito"/>
              </a:rPr>
              <a:t>tradutor </a:t>
            </a:r>
            <a:r>
              <a:rPr sz="2400" spc="-15" dirty="0">
                <a:latin typeface="Carlito"/>
                <a:cs typeface="Carlito"/>
              </a:rPr>
              <a:t>para  transformar </a:t>
            </a:r>
            <a:r>
              <a:rPr sz="2400" spc="-5" dirty="0">
                <a:latin typeface="Carlito"/>
                <a:cs typeface="Carlito"/>
              </a:rPr>
              <a:t>os seus </a:t>
            </a:r>
            <a:r>
              <a:rPr sz="2400" spc="-10" dirty="0">
                <a:latin typeface="Carlito"/>
                <a:cs typeface="Carlito"/>
              </a:rPr>
              <a:t>comandos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linguagem de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máquina.</a:t>
            </a:r>
            <a:endParaRPr sz="24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latin typeface="Carlito"/>
                <a:cs typeface="Carlito"/>
              </a:rPr>
              <a:t>Compiladores</a:t>
            </a:r>
            <a:r>
              <a:rPr sz="2000" spc="-5" dirty="0"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10" dirty="0">
                <a:latin typeface="Carlito"/>
                <a:cs typeface="Carlito"/>
              </a:rPr>
              <a:t>Interpretadores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3768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7995920" cy="42437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4ª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à</a:t>
            </a:r>
            <a:r>
              <a:rPr sz="3000" b="1" spc="-5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aplicação:</a:t>
            </a:r>
            <a:endParaRPr sz="3000" dirty="0">
              <a:latin typeface="Carlito"/>
              <a:cs typeface="Carlito"/>
            </a:endParaRPr>
          </a:p>
          <a:p>
            <a:pPr marL="756285" marR="530225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dirty="0">
                <a:latin typeface="Carlito"/>
                <a:cs typeface="Carlito"/>
              </a:rPr>
              <a:t>3ª </a:t>
            </a:r>
            <a:r>
              <a:rPr sz="2400" spc="-15" dirty="0">
                <a:latin typeface="Carlito"/>
                <a:cs typeface="Carlito"/>
              </a:rPr>
              <a:t>geração </a:t>
            </a:r>
            <a:r>
              <a:rPr sz="2400" spc="-25" dirty="0">
                <a:latin typeface="Carlito"/>
                <a:cs typeface="Carlito"/>
              </a:rPr>
              <a:t>foram </a:t>
            </a:r>
            <a:r>
              <a:rPr sz="2400" spc="-10" dirty="0">
                <a:latin typeface="Carlito"/>
                <a:cs typeface="Carlito"/>
              </a:rPr>
              <a:t>projetadas </a:t>
            </a:r>
            <a:r>
              <a:rPr sz="2400" spc="-15" dirty="0">
                <a:latin typeface="Carlito"/>
                <a:cs typeface="Carlito"/>
              </a:rPr>
              <a:t>para  programadores </a:t>
            </a:r>
            <a:r>
              <a:rPr sz="2400" spc="-10" dirty="0">
                <a:latin typeface="Carlito"/>
                <a:cs typeface="Carlito"/>
              </a:rPr>
              <a:t>experientes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não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usuários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finais.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4254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depuração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5" dirty="0">
                <a:latin typeface="Carlito"/>
                <a:cs typeface="Carlito"/>
              </a:rPr>
              <a:t>escritos nessas linguagens  </a:t>
            </a:r>
            <a:r>
              <a:rPr sz="2400" spc="-10" dirty="0">
                <a:latin typeface="Carlito"/>
                <a:cs typeface="Carlito"/>
              </a:rPr>
              <a:t>consome </a:t>
            </a:r>
            <a:r>
              <a:rPr sz="2400" spc="-15" dirty="0">
                <a:latin typeface="Carlito"/>
                <a:cs typeface="Carlito"/>
              </a:rPr>
              <a:t>tempo, </a:t>
            </a:r>
            <a:r>
              <a:rPr sz="2400" dirty="0">
                <a:latin typeface="Carlito"/>
                <a:cs typeface="Carlito"/>
              </a:rPr>
              <a:t>e a </a:t>
            </a:r>
            <a:r>
              <a:rPr sz="2400" spc="-5" dirty="0">
                <a:latin typeface="Carlito"/>
                <a:cs typeface="Carlito"/>
              </a:rPr>
              <a:t>modificação de </a:t>
            </a:r>
            <a:r>
              <a:rPr sz="2400" spc="-10" dirty="0">
                <a:latin typeface="Carlito"/>
                <a:cs typeface="Carlito"/>
              </a:rPr>
              <a:t>sistemas </a:t>
            </a:r>
            <a:r>
              <a:rPr sz="2400" spc="-20" dirty="0">
                <a:latin typeface="Carlito"/>
                <a:cs typeface="Carlito"/>
              </a:rPr>
              <a:t>complexos </a:t>
            </a:r>
            <a:r>
              <a:rPr sz="2400" dirty="0">
                <a:latin typeface="Carlito"/>
                <a:cs typeface="Carlito"/>
              </a:rPr>
              <a:t>é  </a:t>
            </a:r>
            <a:r>
              <a:rPr sz="2400" spc="-15" dirty="0">
                <a:latin typeface="Carlito"/>
                <a:cs typeface="Carlito"/>
              </a:rPr>
              <a:t>relativamente </a:t>
            </a:r>
            <a:r>
              <a:rPr sz="2400" dirty="0">
                <a:latin typeface="Carlito"/>
                <a:cs typeface="Carlito"/>
              </a:rPr>
              <a:t>difícil.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dirty="0">
                <a:latin typeface="Carlito"/>
                <a:cs typeface="Carlito"/>
              </a:rPr>
              <a:t>4ª </a:t>
            </a:r>
            <a:r>
              <a:rPr sz="2400" spc="-15" dirty="0">
                <a:latin typeface="Carlito"/>
                <a:cs typeface="Carlito"/>
              </a:rPr>
              <a:t>geração </a:t>
            </a:r>
            <a:r>
              <a:rPr sz="2400" spc="-25" dirty="0">
                <a:latin typeface="Carlito"/>
                <a:cs typeface="Carlito"/>
              </a:rPr>
              <a:t>foram </a:t>
            </a:r>
            <a:r>
              <a:rPr sz="2400" spc="-10" dirty="0">
                <a:latin typeface="Carlito"/>
                <a:cs typeface="Carlito"/>
              </a:rPr>
              <a:t>projetadas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15" dirty="0">
                <a:latin typeface="Carlito"/>
                <a:cs typeface="Carlito"/>
              </a:rPr>
              <a:t>resposta  </a:t>
            </a:r>
            <a:r>
              <a:rPr sz="2400" dirty="0">
                <a:latin typeface="Carlito"/>
                <a:cs typeface="Carlito"/>
              </a:rPr>
              <a:t>a esses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problemas.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501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6956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 err="1"/>
              <a:t>Classificação</a:t>
            </a:r>
            <a:r>
              <a:rPr sz="4000" spc="-15" dirty="0"/>
              <a:t> </a:t>
            </a:r>
            <a:r>
              <a:rPr sz="4000" spc="-10" dirty="0"/>
              <a:t>das</a:t>
            </a:r>
            <a:r>
              <a:rPr sz="4000" spc="-15" dirty="0"/>
              <a:t> </a:t>
            </a:r>
            <a:r>
              <a:rPr sz="4000" spc="-10" dirty="0" err="1"/>
              <a:t>Linguagens</a:t>
            </a:r>
            <a:endParaRPr sz="40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3738"/>
            <a:ext cx="7614920" cy="394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podem ser </a:t>
            </a:r>
            <a:r>
              <a:rPr sz="2400" b="1" spc="-5" dirty="0">
                <a:latin typeface="Carlito"/>
                <a:cs typeface="Carlito"/>
              </a:rPr>
              <a:t>classificadas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em</a:t>
            </a: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relação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três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critérios: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rlito"/>
                <a:cs typeface="Carlito"/>
              </a:rPr>
              <a:t>Em </a:t>
            </a:r>
            <a:r>
              <a:rPr sz="2000" b="1" spc="-10" dirty="0">
                <a:latin typeface="Carlito"/>
                <a:cs typeface="Carlito"/>
              </a:rPr>
              <a:t>relação </a:t>
            </a:r>
            <a:r>
              <a:rPr sz="2000" b="1" dirty="0">
                <a:latin typeface="Carlito"/>
                <a:cs typeface="Carlito"/>
              </a:rPr>
              <a:t>ao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nível: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Baixo </a:t>
            </a:r>
            <a:r>
              <a:rPr sz="1800" spc="-5" dirty="0">
                <a:latin typeface="Carlito"/>
                <a:cs typeface="Carlito"/>
              </a:rPr>
              <a:t>nível, </a:t>
            </a:r>
            <a:r>
              <a:rPr sz="1800" dirty="0">
                <a:latin typeface="Carlito"/>
                <a:cs typeface="Carlito"/>
              </a:rPr>
              <a:t>Médio </a:t>
            </a:r>
            <a:r>
              <a:rPr sz="1800" spc="-5" dirty="0">
                <a:latin typeface="Carlito"/>
                <a:cs typeface="Carlito"/>
              </a:rPr>
              <a:t>nível, ou Alto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nível;</a:t>
            </a:r>
            <a:endParaRPr sz="18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7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rlito"/>
                <a:cs typeface="Carlito"/>
              </a:rPr>
              <a:t>Em </a:t>
            </a:r>
            <a:r>
              <a:rPr sz="2000" b="1" spc="-10" dirty="0">
                <a:latin typeface="Carlito"/>
                <a:cs typeface="Carlito"/>
              </a:rPr>
              <a:t>relação </a:t>
            </a:r>
            <a:r>
              <a:rPr sz="2000" b="1" dirty="0">
                <a:latin typeface="Carlito"/>
                <a:cs typeface="Carlito"/>
              </a:rPr>
              <a:t>à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geração: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rlito"/>
                <a:cs typeface="Carlito"/>
              </a:rPr>
              <a:t>1ª </a:t>
            </a:r>
            <a:r>
              <a:rPr sz="1800" spc="-15" dirty="0">
                <a:latin typeface="Carlito"/>
                <a:cs typeface="Carlito"/>
              </a:rPr>
              <a:t>Geração, </a:t>
            </a:r>
            <a:r>
              <a:rPr sz="1800" dirty="0">
                <a:latin typeface="Carlito"/>
                <a:cs typeface="Carlito"/>
              </a:rPr>
              <a:t>2ª </a:t>
            </a:r>
            <a:r>
              <a:rPr sz="1800" spc="-15" dirty="0">
                <a:latin typeface="Carlito"/>
                <a:cs typeface="Carlito"/>
              </a:rPr>
              <a:t>Geração, </a:t>
            </a:r>
            <a:r>
              <a:rPr sz="1800" dirty="0">
                <a:latin typeface="Carlito"/>
                <a:cs typeface="Carlito"/>
              </a:rPr>
              <a:t>3ª </a:t>
            </a:r>
            <a:r>
              <a:rPr sz="1800" spc="-15" dirty="0">
                <a:latin typeface="Carlito"/>
                <a:cs typeface="Carlito"/>
              </a:rPr>
              <a:t>Geração, </a:t>
            </a:r>
            <a:r>
              <a:rPr sz="1800" dirty="0">
                <a:latin typeface="Carlito"/>
                <a:cs typeface="Carlito"/>
              </a:rPr>
              <a:t>4ª </a:t>
            </a:r>
            <a:r>
              <a:rPr sz="1800" spc="-15" dirty="0">
                <a:latin typeface="Carlito"/>
                <a:cs typeface="Carlito"/>
              </a:rPr>
              <a:t>Geração, </a:t>
            </a:r>
            <a:r>
              <a:rPr sz="1800" spc="-5" dirty="0">
                <a:latin typeface="Carlito"/>
                <a:cs typeface="Carlito"/>
              </a:rPr>
              <a:t>ou </a:t>
            </a:r>
            <a:r>
              <a:rPr sz="1800" dirty="0">
                <a:latin typeface="Carlito"/>
                <a:cs typeface="Carlito"/>
              </a:rPr>
              <a:t>5ª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Geração;</a:t>
            </a:r>
            <a:endParaRPr sz="18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7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rlito"/>
                <a:cs typeface="Carlito"/>
              </a:rPr>
              <a:t>Em </a:t>
            </a:r>
            <a:r>
              <a:rPr sz="2000" b="1" spc="-10" dirty="0">
                <a:latin typeface="Carlito"/>
                <a:cs typeface="Carlito"/>
              </a:rPr>
              <a:t>relação </a:t>
            </a:r>
            <a:r>
              <a:rPr sz="2000" b="1" dirty="0">
                <a:latin typeface="Carlito"/>
                <a:cs typeface="Carlito"/>
              </a:rPr>
              <a:t>ao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paradigma: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spc="-10" dirty="0">
                <a:latin typeface="Carlito"/>
                <a:cs typeface="Carlito"/>
              </a:rPr>
              <a:t>Imperativo, </a:t>
            </a:r>
            <a:r>
              <a:rPr sz="1800" spc="-5" dirty="0">
                <a:latin typeface="Carlito"/>
                <a:cs typeface="Carlito"/>
              </a:rPr>
              <a:t>Funcional, </a:t>
            </a:r>
            <a:r>
              <a:rPr sz="1800" spc="-15" dirty="0">
                <a:latin typeface="Carlito"/>
                <a:cs typeface="Carlito"/>
              </a:rPr>
              <a:t>Lógico, </a:t>
            </a:r>
            <a:r>
              <a:rPr sz="1800" spc="-10" dirty="0">
                <a:latin typeface="Carlito"/>
                <a:cs typeface="Carlito"/>
              </a:rPr>
              <a:t>Orientado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Objetos,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...;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51013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 err="1"/>
              <a:t>Classificação</a:t>
            </a:r>
            <a:r>
              <a:rPr sz="4000" spc="-15" dirty="0"/>
              <a:t>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 err="1"/>
              <a:t>Geração</a:t>
            </a:r>
            <a:endParaRPr sz="4000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20597" y="1268760"/>
            <a:ext cx="8195309" cy="29997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4ª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à</a:t>
            </a:r>
            <a:r>
              <a:rPr sz="3000" b="1" spc="-5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aplicação:</a:t>
            </a:r>
            <a:endParaRPr sz="30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5" dirty="0">
                <a:latin typeface="Carlito"/>
                <a:cs typeface="Carlito"/>
              </a:rPr>
              <a:t>escritos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dirty="0">
                <a:latin typeface="Carlito"/>
                <a:cs typeface="Carlito"/>
              </a:rPr>
              <a:t>4ª </a:t>
            </a:r>
            <a:r>
              <a:rPr sz="2400" spc="-15" dirty="0">
                <a:latin typeface="Carlito"/>
                <a:cs typeface="Carlito"/>
              </a:rPr>
              <a:t>geração  </a:t>
            </a:r>
            <a:r>
              <a:rPr sz="2400" spc="-5" dirty="0">
                <a:latin typeface="Carlito"/>
                <a:cs typeface="Carlito"/>
              </a:rPr>
              <a:t>necessitam de </a:t>
            </a:r>
            <a:r>
              <a:rPr sz="2400" dirty="0">
                <a:latin typeface="Carlito"/>
                <a:cs typeface="Carlito"/>
              </a:rPr>
              <a:t>menor </a:t>
            </a:r>
            <a:r>
              <a:rPr sz="2400" spc="-10" dirty="0">
                <a:latin typeface="Carlito"/>
                <a:cs typeface="Carlito"/>
              </a:rPr>
              <a:t>número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dirty="0">
                <a:latin typeface="Carlito"/>
                <a:cs typeface="Carlito"/>
              </a:rPr>
              <a:t>linhas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código </a:t>
            </a:r>
            <a:r>
              <a:rPr sz="2400" spc="-5" dirty="0">
                <a:latin typeface="Carlito"/>
                <a:cs typeface="Carlito"/>
              </a:rPr>
              <a:t>do que os 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10" dirty="0">
                <a:latin typeface="Carlito"/>
                <a:cs typeface="Carlito"/>
              </a:rPr>
              <a:t>correspondentes </a:t>
            </a:r>
            <a:r>
              <a:rPr sz="2400" spc="-5" dirty="0">
                <a:latin typeface="Carlito"/>
                <a:cs typeface="Carlito"/>
              </a:rPr>
              <a:t>codificados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linguagens de  </a:t>
            </a:r>
            <a:r>
              <a:rPr sz="2400" spc="-15" dirty="0">
                <a:latin typeface="Carlito"/>
                <a:cs typeface="Carlito"/>
              </a:rPr>
              <a:t>programação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convencionais.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Exemplo: </a:t>
            </a:r>
            <a:r>
              <a:rPr sz="2400" dirty="0">
                <a:latin typeface="Carlito"/>
                <a:cs typeface="Carlito"/>
              </a:rPr>
              <a:t>ler e </a:t>
            </a:r>
            <a:r>
              <a:rPr sz="2400" spc="-10" dirty="0">
                <a:latin typeface="Carlito"/>
                <a:cs typeface="Carlito"/>
              </a:rPr>
              <a:t>exibir </a:t>
            </a:r>
            <a:r>
              <a:rPr sz="2400" spc="-5" dirty="0">
                <a:latin typeface="Carlito"/>
                <a:cs typeface="Carlito"/>
              </a:rPr>
              <a:t>uma imagem </a:t>
            </a:r>
            <a:r>
              <a:rPr sz="2400" dirty="0">
                <a:latin typeface="Carlito"/>
                <a:cs typeface="Carlito"/>
              </a:rPr>
              <a:t>em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MATLAB: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594" y="4797145"/>
            <a:ext cx="6696709" cy="64643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685" rIns="0" bIns="0" rtlCol="0">
            <a:spAutoFit/>
          </a:bodyPr>
          <a:lstStyle/>
          <a:p>
            <a:pPr marL="91440" marR="3320415">
              <a:lnSpc>
                <a:spcPct val="100000"/>
              </a:lnSpc>
              <a:spcBef>
                <a:spcPts val="155"/>
              </a:spcBef>
            </a:pPr>
            <a:r>
              <a:rPr sz="1800" dirty="0">
                <a:latin typeface="Courier New"/>
                <a:cs typeface="Courier New"/>
              </a:rPr>
              <a:t>A =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imread('image.jpg');  image(A);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125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8091170" cy="42437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4ª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à</a:t>
            </a:r>
            <a:r>
              <a:rPr sz="3000" b="1" spc="-5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aplicação:</a:t>
            </a:r>
            <a:endParaRPr sz="30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dirty="0">
                <a:latin typeface="Carlito"/>
                <a:cs typeface="Carlito"/>
              </a:rPr>
              <a:t>4ª </a:t>
            </a:r>
            <a:r>
              <a:rPr sz="2400" spc="-15" dirty="0">
                <a:latin typeface="Carlito"/>
                <a:cs typeface="Carlito"/>
              </a:rPr>
              <a:t>geração </a:t>
            </a:r>
            <a:r>
              <a:rPr sz="2400" spc="-10" dirty="0">
                <a:latin typeface="Carlito"/>
                <a:cs typeface="Carlito"/>
              </a:rPr>
              <a:t>variam </a:t>
            </a:r>
            <a:r>
              <a:rPr sz="2400" spc="-15" dirty="0">
                <a:latin typeface="Carlito"/>
                <a:cs typeface="Carlito"/>
              </a:rPr>
              <a:t>bastante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número </a:t>
            </a:r>
            <a:r>
              <a:rPr sz="2400" spc="-5" dirty="0">
                <a:latin typeface="Carlito"/>
                <a:cs typeface="Carlito"/>
              </a:rPr>
              <a:t>de  facilidades </a:t>
            </a:r>
            <a:r>
              <a:rPr sz="2400" spc="-10" dirty="0">
                <a:latin typeface="Carlito"/>
                <a:cs typeface="Carlito"/>
              </a:rPr>
              <a:t>oferecidas </a:t>
            </a:r>
            <a:r>
              <a:rPr sz="2400" dirty="0">
                <a:latin typeface="Carlito"/>
                <a:cs typeface="Carlito"/>
              </a:rPr>
              <a:t>ao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usuário.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400050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Algumas </a:t>
            </a:r>
            <a:r>
              <a:rPr sz="2400" spc="-20" dirty="0">
                <a:latin typeface="Carlito"/>
                <a:cs typeface="Carlito"/>
              </a:rPr>
              <a:t>são, </a:t>
            </a:r>
            <a:r>
              <a:rPr sz="2400" spc="-10" dirty="0">
                <a:latin typeface="Carlito"/>
                <a:cs typeface="Carlito"/>
              </a:rPr>
              <a:t>meramente, </a:t>
            </a:r>
            <a:r>
              <a:rPr sz="2400" spc="-15" dirty="0">
                <a:latin typeface="Carlito"/>
                <a:cs typeface="Carlito"/>
              </a:rPr>
              <a:t>geradores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relatórios </a:t>
            </a:r>
            <a:r>
              <a:rPr sz="2400" spc="-10" dirty="0">
                <a:latin typeface="Carlito"/>
                <a:cs typeface="Carlito"/>
              </a:rPr>
              <a:t>ou  pacotes </a:t>
            </a:r>
            <a:r>
              <a:rPr sz="2400" spc="-15" dirty="0">
                <a:latin typeface="Carlito"/>
                <a:cs typeface="Carlito"/>
              </a:rPr>
              <a:t>gráficos. Outras </a:t>
            </a: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spc="-10" dirty="0">
                <a:latin typeface="Carlito"/>
                <a:cs typeface="Carlito"/>
              </a:rPr>
              <a:t>capazes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gerar </a:t>
            </a:r>
            <a:r>
              <a:rPr sz="2400" spc="-5" dirty="0">
                <a:latin typeface="Carlito"/>
                <a:cs typeface="Carlito"/>
              </a:rPr>
              <a:t>aplicações  </a:t>
            </a:r>
            <a:r>
              <a:rPr sz="2400" spc="-10" dirty="0">
                <a:latin typeface="Carlito"/>
                <a:cs typeface="Carlito"/>
              </a:rPr>
              <a:t>completas.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3117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Em </a:t>
            </a:r>
            <a:r>
              <a:rPr sz="2400" spc="-15" dirty="0">
                <a:latin typeface="Carlito"/>
                <a:cs typeface="Carlito"/>
              </a:rPr>
              <a:t>geral, </a:t>
            </a:r>
            <a:r>
              <a:rPr sz="2400" dirty="0">
                <a:latin typeface="Carlito"/>
                <a:cs typeface="Carlito"/>
              </a:rPr>
              <a:t>essas </a:t>
            </a:r>
            <a:r>
              <a:rPr sz="2400" spc="-5" dirty="0">
                <a:latin typeface="Carlito"/>
                <a:cs typeface="Carlito"/>
              </a:rPr>
              <a:t>linguagens são </a:t>
            </a:r>
            <a:r>
              <a:rPr sz="2400" spc="-10" dirty="0">
                <a:latin typeface="Carlito"/>
                <a:cs typeface="Carlito"/>
              </a:rPr>
              <a:t>projetadas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10" dirty="0">
                <a:latin typeface="Carlito"/>
                <a:cs typeface="Carlito"/>
              </a:rPr>
              <a:t>atender </a:t>
            </a:r>
            <a:r>
              <a:rPr sz="2400" dirty="0">
                <a:latin typeface="Carlito"/>
                <a:cs typeface="Carlito"/>
              </a:rPr>
              <a:t>a  classes </a:t>
            </a:r>
            <a:r>
              <a:rPr sz="2400" spc="-5" dirty="0">
                <a:latin typeface="Carlito"/>
                <a:cs typeface="Carlito"/>
              </a:rPr>
              <a:t>específicas de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aplicações.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5822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6752"/>
            <a:ext cx="8056880" cy="52687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4ª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orientadas </a:t>
            </a:r>
            <a:r>
              <a:rPr sz="3000" b="1" dirty="0">
                <a:latin typeface="Carlito"/>
                <a:cs typeface="Carlito"/>
              </a:rPr>
              <a:t>à</a:t>
            </a:r>
            <a:r>
              <a:rPr sz="3000" b="1" spc="-5" dirty="0">
                <a:latin typeface="Carlito"/>
                <a:cs typeface="Carlito"/>
              </a:rPr>
              <a:t> </a:t>
            </a:r>
            <a:r>
              <a:rPr sz="3000" b="1" spc="-10" dirty="0">
                <a:latin typeface="Carlito"/>
                <a:cs typeface="Carlito"/>
              </a:rPr>
              <a:t>aplicação:</a:t>
            </a:r>
            <a:endParaRPr sz="30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Principais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objetivos:</a:t>
            </a:r>
            <a:endParaRPr sz="24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Facilitar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programação </a:t>
            </a:r>
            <a:r>
              <a:rPr sz="2000" spc="-5" dirty="0">
                <a:latin typeface="Carlito"/>
                <a:cs typeface="Carlito"/>
              </a:rPr>
              <a:t>de computadores de </a:t>
            </a:r>
            <a:r>
              <a:rPr sz="2000" spc="-10" dirty="0">
                <a:latin typeface="Carlito"/>
                <a:cs typeface="Carlito"/>
              </a:rPr>
              <a:t>tal maneira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que</a:t>
            </a: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usuários finais possam </a:t>
            </a:r>
            <a:r>
              <a:rPr sz="2000" spc="-10" dirty="0">
                <a:latin typeface="Carlito"/>
                <a:cs typeface="Carlito"/>
              </a:rPr>
              <a:t>resolver </a:t>
            </a:r>
            <a:r>
              <a:rPr sz="2000" spc="-5" dirty="0">
                <a:latin typeface="Carlito"/>
                <a:cs typeface="Carlito"/>
              </a:rPr>
              <a:t>seus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problemas;</a:t>
            </a:r>
            <a:endParaRPr sz="20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Apressar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10" dirty="0">
                <a:latin typeface="Carlito"/>
                <a:cs typeface="Carlito"/>
              </a:rPr>
              <a:t>processo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desenvolvimento </a:t>
            </a:r>
            <a:r>
              <a:rPr sz="2000" spc="-5" dirty="0">
                <a:latin typeface="Carlito"/>
                <a:cs typeface="Carlito"/>
              </a:rPr>
              <a:t>de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aplicações;</a:t>
            </a: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Facilitar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reduzir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10" dirty="0">
                <a:latin typeface="Carlito"/>
                <a:cs typeface="Carlito"/>
              </a:rPr>
              <a:t>custo </a:t>
            </a:r>
            <a:r>
              <a:rPr sz="2000" dirty="0">
                <a:latin typeface="Carlito"/>
                <a:cs typeface="Carlito"/>
              </a:rPr>
              <a:t>de manutenção </a:t>
            </a:r>
            <a:r>
              <a:rPr sz="2000" spc="-5" dirty="0">
                <a:latin typeface="Carlito"/>
                <a:cs typeface="Carlito"/>
              </a:rPr>
              <a:t>de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aplicações;</a:t>
            </a:r>
            <a:endParaRPr sz="20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Minimizar </a:t>
            </a:r>
            <a:r>
              <a:rPr sz="2000" spc="-10" dirty="0">
                <a:latin typeface="Carlito"/>
                <a:cs typeface="Carlito"/>
              </a:rPr>
              <a:t>problemas </a:t>
            </a:r>
            <a:r>
              <a:rPr sz="2000" spc="-5" dirty="0">
                <a:latin typeface="Carlito"/>
                <a:cs typeface="Carlito"/>
              </a:rPr>
              <a:t>de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depuração;</a:t>
            </a:r>
            <a:endParaRPr sz="2000" dirty="0">
              <a:latin typeface="Carlito"/>
              <a:cs typeface="Carlito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Gerar </a:t>
            </a:r>
            <a:r>
              <a:rPr sz="2000" spc="-5" dirty="0">
                <a:latin typeface="Carlito"/>
                <a:cs typeface="Carlito"/>
              </a:rPr>
              <a:t>código sem </a:t>
            </a:r>
            <a:r>
              <a:rPr sz="2000" spc="-10" dirty="0">
                <a:latin typeface="Carlito"/>
                <a:cs typeface="Carlito"/>
              </a:rPr>
              <a:t>erros </a:t>
            </a:r>
            <a:r>
              <a:rPr sz="2000" dirty="0">
                <a:latin typeface="Carlito"/>
                <a:cs typeface="Carlito"/>
              </a:rPr>
              <a:t>a partir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requisitos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expressões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alto  </a:t>
            </a:r>
            <a:r>
              <a:rPr sz="2000" spc="-10" dirty="0" err="1">
                <a:latin typeface="Carlito"/>
                <a:cs typeface="Carlito"/>
              </a:rPr>
              <a:t>nível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756285" marR="445770" indent="-756920">
              <a:lnSpc>
                <a:spcPct val="100000"/>
              </a:lnSpc>
              <a:spcBef>
                <a:spcPts val="15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Exemplos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10" dirty="0">
                <a:latin typeface="Carlito"/>
                <a:cs typeface="Carlito"/>
              </a:rPr>
              <a:t>linguagens </a:t>
            </a:r>
            <a:r>
              <a:rPr sz="2400" b="1" spc="-5" dirty="0">
                <a:latin typeface="Carlito"/>
                <a:cs typeface="Carlito"/>
              </a:rPr>
              <a:t>de </a:t>
            </a:r>
            <a:r>
              <a:rPr sz="2400" b="1" dirty="0">
                <a:latin typeface="Carlito"/>
                <a:cs typeface="Carlito"/>
              </a:rPr>
              <a:t>4ª </a:t>
            </a:r>
            <a:r>
              <a:rPr sz="2400" b="1" spc="-10" dirty="0">
                <a:latin typeface="Carlito"/>
                <a:cs typeface="Carlito"/>
              </a:rPr>
              <a:t>geração: </a:t>
            </a:r>
            <a:r>
              <a:rPr sz="2400" dirty="0">
                <a:latin typeface="Carlito"/>
                <a:cs typeface="Carlito"/>
              </a:rPr>
              <a:t>SQL,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Oracle</a:t>
            </a:r>
            <a:endParaRPr sz="2400" dirty="0">
              <a:latin typeface="Carlito"/>
              <a:cs typeface="Carlito"/>
            </a:endParaRPr>
          </a:p>
          <a:p>
            <a:pPr marR="510540" algn="ctr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Reports, </a:t>
            </a:r>
            <a:r>
              <a:rPr sz="2400" spc="-35" dirty="0">
                <a:latin typeface="Carlito"/>
                <a:cs typeface="Carlito"/>
              </a:rPr>
              <a:t>MATLAB, </a:t>
            </a:r>
            <a:r>
              <a:rPr sz="2400" spc="-25" dirty="0">
                <a:latin typeface="Carlito"/>
                <a:cs typeface="Carlito"/>
              </a:rPr>
              <a:t>PowerBuilder, </a:t>
            </a:r>
            <a:r>
              <a:rPr sz="2400" spc="-5" dirty="0">
                <a:latin typeface="Carlito"/>
                <a:cs typeface="Carlito"/>
              </a:rPr>
              <a:t>Scilab, </a:t>
            </a:r>
            <a:r>
              <a:rPr sz="2400" spc="-15" dirty="0">
                <a:latin typeface="Carlito"/>
                <a:cs typeface="Carlito"/>
              </a:rPr>
              <a:t>Strata, </a:t>
            </a:r>
            <a:r>
              <a:rPr sz="2400" spc="-10" dirty="0">
                <a:latin typeface="Carlito"/>
                <a:cs typeface="Carlito"/>
              </a:rPr>
              <a:t>...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58851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 err="1"/>
              <a:t>Classificação</a:t>
            </a:r>
            <a:r>
              <a:rPr sz="4000" spc="-15" dirty="0"/>
              <a:t> </a:t>
            </a:r>
            <a:r>
              <a:rPr sz="4000" spc="-5" dirty="0"/>
              <a:t>das </a:t>
            </a:r>
            <a:r>
              <a:rPr sz="4000" spc="-10" dirty="0" err="1"/>
              <a:t>Linguagens</a:t>
            </a:r>
            <a:r>
              <a:rPr sz="4000" spc="-10" dirty="0"/>
              <a:t>:</a:t>
            </a:r>
            <a:r>
              <a:rPr sz="4000" spc="30" dirty="0"/>
              <a:t> </a:t>
            </a:r>
            <a:r>
              <a:rPr sz="4000" spc="-20" dirty="0" err="1"/>
              <a:t>Geração</a:t>
            </a:r>
            <a:endParaRPr sz="4000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2009"/>
            <a:ext cx="8196580" cy="38773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5ª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</a:t>
            </a:r>
            <a:r>
              <a:rPr sz="3000" b="1" dirty="0">
                <a:latin typeface="Carlito"/>
                <a:cs typeface="Carlito"/>
              </a:rPr>
              <a:t>do </a:t>
            </a:r>
            <a:r>
              <a:rPr sz="3000" b="1" spc="-10" dirty="0">
                <a:latin typeface="Carlito"/>
                <a:cs typeface="Carlito"/>
              </a:rPr>
              <a:t>conhecimento:</a:t>
            </a:r>
            <a:endParaRPr sz="3000" dirty="0">
              <a:latin typeface="Carlito"/>
              <a:cs typeface="Carlito"/>
            </a:endParaRPr>
          </a:p>
          <a:p>
            <a:pPr marL="756285" marR="110489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Linguagens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programação para </a:t>
            </a:r>
            <a:r>
              <a:rPr sz="2400" spc="-10" dirty="0">
                <a:latin typeface="Carlito"/>
                <a:cs typeface="Carlito"/>
              </a:rPr>
              <a:t>resolução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problemas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partir de </a:t>
            </a:r>
            <a:r>
              <a:rPr sz="2400" b="1" spc="-10" dirty="0">
                <a:latin typeface="Carlito"/>
                <a:cs typeface="Carlito"/>
              </a:rPr>
              <a:t>restrições </a:t>
            </a:r>
            <a:r>
              <a:rPr sz="2400" spc="-5" dirty="0">
                <a:latin typeface="Carlito"/>
                <a:cs typeface="Carlito"/>
              </a:rPr>
              <a:t>dadas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15" dirty="0">
                <a:latin typeface="Carlito"/>
                <a:cs typeface="Carlito"/>
              </a:rPr>
              <a:t>programa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20" dirty="0">
                <a:latin typeface="Carlito"/>
                <a:cs typeface="Carlito"/>
              </a:rPr>
              <a:t>vez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5" dirty="0">
                <a:latin typeface="Carlito"/>
                <a:cs typeface="Carlito"/>
              </a:rPr>
              <a:t>desenvolver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algoritmos.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São usadas principalmente na </a:t>
            </a:r>
            <a:r>
              <a:rPr sz="2400" spc="-10" dirty="0">
                <a:latin typeface="Carlito"/>
                <a:cs typeface="Carlito"/>
              </a:rPr>
              <a:t>área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b="1" spc="-15" dirty="0">
                <a:latin typeface="Carlito"/>
                <a:cs typeface="Carlito"/>
              </a:rPr>
              <a:t>Inteligência</a:t>
            </a:r>
            <a:r>
              <a:rPr sz="2400" b="1" spc="3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Artificial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Facilitam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representação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15" dirty="0">
                <a:latin typeface="Carlito"/>
                <a:cs typeface="Carlito"/>
              </a:rPr>
              <a:t>conhecimento,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dirty="0">
                <a:latin typeface="Carlito"/>
                <a:cs typeface="Carlito"/>
              </a:rPr>
              <a:t>é  essencial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simulação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comportamentos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inteligentes.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1261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0" dirty="0"/>
              <a:t> </a:t>
            </a:r>
            <a:r>
              <a:rPr sz="4000" spc="-20" dirty="0"/>
              <a:t>Geração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124744"/>
            <a:ext cx="7998459" cy="484555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6575" algn="l"/>
              </a:tabLst>
            </a:pPr>
            <a:r>
              <a:rPr sz="3000" b="1" dirty="0">
                <a:latin typeface="Carlito"/>
                <a:cs typeface="Carlito"/>
              </a:rPr>
              <a:t>5ª	</a:t>
            </a:r>
            <a:r>
              <a:rPr sz="3000" b="1" spc="-15" dirty="0">
                <a:latin typeface="Carlito"/>
                <a:cs typeface="Carlito"/>
              </a:rPr>
              <a:t>Geração: </a:t>
            </a:r>
            <a:r>
              <a:rPr sz="3000" b="1" spc="-10" dirty="0">
                <a:latin typeface="Carlito"/>
                <a:cs typeface="Carlito"/>
              </a:rPr>
              <a:t>linguagens </a:t>
            </a:r>
            <a:r>
              <a:rPr sz="3000" b="1" dirty="0">
                <a:latin typeface="Carlito"/>
                <a:cs typeface="Carlito"/>
              </a:rPr>
              <a:t>do </a:t>
            </a:r>
            <a:r>
              <a:rPr sz="3000" b="1" spc="-10" dirty="0">
                <a:latin typeface="Carlito"/>
                <a:cs typeface="Carlito"/>
              </a:rPr>
              <a:t>conhecimento:</a:t>
            </a:r>
            <a:endParaRPr sz="3000" dirty="0">
              <a:latin typeface="Carlito"/>
              <a:cs typeface="Carlito"/>
            </a:endParaRPr>
          </a:p>
          <a:p>
            <a:pPr marL="756285" marR="160655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Linguagens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lógica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linguagens baseadas 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10" dirty="0">
                <a:latin typeface="Carlito"/>
                <a:cs typeface="Carlito"/>
              </a:rPr>
              <a:t>restrições </a:t>
            </a:r>
            <a:r>
              <a:rPr sz="2400" spc="-15" dirty="0">
                <a:latin typeface="Carlito"/>
                <a:cs typeface="Carlito"/>
              </a:rPr>
              <a:t>geralmente </a:t>
            </a:r>
            <a:r>
              <a:rPr sz="2400" spc="-5" dirty="0">
                <a:latin typeface="Carlito"/>
                <a:cs typeface="Carlito"/>
              </a:rPr>
              <a:t>pertencem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5ª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geração.</a:t>
            </a:r>
            <a:endParaRPr sz="2400" dirty="0">
              <a:latin typeface="Carlito"/>
              <a:cs typeface="Carlito"/>
            </a:endParaRPr>
          </a:p>
          <a:p>
            <a:pPr marL="1155700" lvl="1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Exemplo: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Prolog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250" dirty="0">
              <a:latin typeface="Carlito"/>
              <a:cs typeface="Carlito"/>
            </a:endParaRPr>
          </a:p>
          <a:p>
            <a:pPr marL="756285" marR="31115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Na </a:t>
            </a:r>
            <a:r>
              <a:rPr sz="2400" spc="-5" dirty="0">
                <a:latin typeface="Carlito"/>
                <a:cs typeface="Carlito"/>
              </a:rPr>
              <a:t>década de </a:t>
            </a:r>
            <a:r>
              <a:rPr sz="2400" dirty="0">
                <a:latin typeface="Carlito"/>
                <a:cs typeface="Carlito"/>
              </a:rPr>
              <a:t>80, as </a:t>
            </a:r>
            <a:r>
              <a:rPr sz="2400" spc="-5" dirty="0">
                <a:latin typeface="Carlito"/>
                <a:cs typeface="Carlito"/>
              </a:rPr>
              <a:t>linguagens de 5ª </a:t>
            </a:r>
            <a:r>
              <a:rPr sz="2400" spc="-15" dirty="0">
                <a:latin typeface="Carlito"/>
                <a:cs typeface="Carlito"/>
              </a:rPr>
              <a:t>geração </a:t>
            </a:r>
            <a:r>
              <a:rPr sz="2400" spc="-10" dirty="0">
                <a:latin typeface="Carlito"/>
                <a:cs typeface="Carlito"/>
              </a:rPr>
              <a:t>eram  </a:t>
            </a:r>
            <a:r>
              <a:rPr sz="2400" b="1" spc="-10" dirty="0">
                <a:latin typeface="Carlito"/>
                <a:cs typeface="Carlito"/>
              </a:rPr>
              <a:t>consideradas </a:t>
            </a:r>
            <a:r>
              <a:rPr sz="2400" b="1" dirty="0">
                <a:latin typeface="Carlito"/>
                <a:cs typeface="Carlito"/>
              </a:rPr>
              <a:t>o </a:t>
            </a:r>
            <a:r>
              <a:rPr sz="2400" b="1" spc="-10" dirty="0">
                <a:latin typeface="Carlito"/>
                <a:cs typeface="Carlito"/>
              </a:rPr>
              <a:t>futuro </a:t>
            </a:r>
            <a:r>
              <a:rPr sz="2400" b="1" dirty="0">
                <a:latin typeface="Carlito"/>
                <a:cs typeface="Carlito"/>
              </a:rPr>
              <a:t>da </a:t>
            </a:r>
            <a:r>
              <a:rPr sz="2400" b="1" spc="-5" dirty="0">
                <a:latin typeface="Carlito"/>
                <a:cs typeface="Carlito"/>
              </a:rPr>
              <a:t>computação</a:t>
            </a:r>
            <a:r>
              <a:rPr sz="2400" spc="-5" dirty="0">
                <a:latin typeface="Carlito"/>
                <a:cs typeface="Carlito"/>
              </a:rPr>
              <a:t>. Sendo </a:t>
            </a:r>
            <a:r>
              <a:rPr sz="2400" spc="-10" dirty="0">
                <a:latin typeface="Carlito"/>
                <a:cs typeface="Carlito"/>
              </a:rPr>
              <a:t>surgido </a:t>
            </a:r>
            <a:r>
              <a:rPr sz="2400" spc="-5" dirty="0">
                <a:latin typeface="Carlito"/>
                <a:cs typeface="Carlito"/>
              </a:rPr>
              <a:t>que  </a:t>
            </a:r>
            <a:r>
              <a:rPr sz="2400" dirty="0">
                <a:latin typeface="Carlito"/>
                <a:cs typeface="Carlito"/>
              </a:rPr>
              <a:t>elas </a:t>
            </a:r>
            <a:r>
              <a:rPr sz="2400" spc="-5" dirty="0">
                <a:latin typeface="Carlito"/>
                <a:cs typeface="Carlito"/>
              </a:rPr>
              <a:t>substituiriam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spc="-15" dirty="0">
                <a:latin typeface="Carlito"/>
                <a:cs typeface="Carlito"/>
              </a:rPr>
              <a:t>gerações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anteriores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33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Problema: </a:t>
            </a:r>
            <a:r>
              <a:rPr sz="2400" spc="-15" dirty="0">
                <a:latin typeface="Carlito"/>
                <a:cs typeface="Carlito"/>
              </a:rPr>
              <a:t>desenvolver </a:t>
            </a:r>
            <a:r>
              <a:rPr sz="2400" spc="-5" dirty="0">
                <a:latin typeface="Carlito"/>
                <a:cs typeface="Carlito"/>
              </a:rPr>
              <a:t>algoritmos </a:t>
            </a:r>
            <a:r>
              <a:rPr sz="2400" b="1" spc="-10" dirty="0">
                <a:latin typeface="Carlito"/>
                <a:cs typeface="Carlito"/>
              </a:rPr>
              <a:t>genéricos </a:t>
            </a:r>
            <a:r>
              <a:rPr sz="2400" b="1" dirty="0">
                <a:latin typeface="Carlito"/>
                <a:cs typeface="Carlito"/>
              </a:rPr>
              <a:t>e </a:t>
            </a:r>
            <a:r>
              <a:rPr sz="2400" b="1" spc="-10" dirty="0" err="1">
                <a:latin typeface="Carlito"/>
                <a:cs typeface="Carlito"/>
              </a:rPr>
              <a:t>eficientes</a:t>
            </a:r>
            <a:r>
              <a:rPr lang="pt-BR" sz="2400" b="1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é</a:t>
            </a:r>
            <a:r>
              <a:rPr lang="pt-BR"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0" dirty="0">
                <a:latin typeface="Carlito"/>
                <a:cs typeface="Carlito"/>
              </a:rPr>
              <a:t>problema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complexo.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4757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09478" y="1340768"/>
            <a:ext cx="8169909" cy="42883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rlito"/>
                <a:cs typeface="Carlito"/>
              </a:rPr>
              <a:t>Paradigma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b="1" spc="-5" dirty="0">
                <a:latin typeface="Carlito"/>
                <a:cs typeface="Carlito"/>
              </a:rPr>
              <a:t>modelo </a:t>
            </a:r>
            <a:r>
              <a:rPr sz="2400" b="1" spc="-15" dirty="0">
                <a:latin typeface="Carlito"/>
                <a:cs typeface="Carlito"/>
              </a:rPr>
              <a:t>interpretativo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spc="-5" dirty="0" err="1">
                <a:latin typeface="Carlito"/>
                <a:cs typeface="Carlito"/>
              </a:rPr>
              <a:t>ou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 err="1">
                <a:latin typeface="Carlito"/>
                <a:cs typeface="Carlito"/>
              </a:rPr>
              <a:t>conceitualização</a:t>
            </a:r>
            <a:r>
              <a:rPr sz="2400" spc="-5" dirty="0">
                <a:latin typeface="Carlito"/>
                <a:cs typeface="Carlito"/>
              </a:rPr>
              <a:t>)</a:t>
            </a:r>
            <a:r>
              <a:rPr lang="pt-BR"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 uma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realidade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rlito"/>
                <a:cs typeface="Carlito"/>
              </a:rPr>
              <a:t>Permite organizar </a:t>
            </a:r>
            <a:r>
              <a:rPr sz="2400" dirty="0">
                <a:latin typeface="Carlito"/>
                <a:cs typeface="Carlito"/>
              </a:rPr>
              <a:t>as ideias </a:t>
            </a:r>
            <a:r>
              <a:rPr sz="2400" spc="-10" dirty="0">
                <a:latin typeface="Carlito"/>
                <a:cs typeface="Carlito"/>
              </a:rPr>
              <a:t>com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vista: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Ao </a:t>
            </a:r>
            <a:r>
              <a:rPr sz="2000" spc="-10" dirty="0">
                <a:latin typeface="Carlito"/>
                <a:cs typeface="Carlito"/>
              </a:rPr>
              <a:t>entendimento </a:t>
            </a:r>
            <a:r>
              <a:rPr sz="2000" spc="-5" dirty="0">
                <a:latin typeface="Carlito"/>
                <a:cs typeface="Carlito"/>
              </a:rPr>
              <a:t>dessa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realidade;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À </a:t>
            </a:r>
            <a:r>
              <a:rPr sz="2000" spc="-5" dirty="0">
                <a:latin typeface="Carlito"/>
                <a:cs typeface="Carlito"/>
              </a:rPr>
              <a:t>determinação de </a:t>
            </a:r>
            <a:r>
              <a:rPr sz="2000" dirty="0">
                <a:latin typeface="Carlito"/>
                <a:cs typeface="Carlito"/>
              </a:rPr>
              <a:t>qual a </a:t>
            </a:r>
            <a:r>
              <a:rPr sz="2000" spc="-5" dirty="0">
                <a:latin typeface="Carlito"/>
                <a:cs typeface="Carlito"/>
              </a:rPr>
              <a:t>melhor </a:t>
            </a:r>
            <a:r>
              <a:rPr sz="2000" spc="-10" dirty="0">
                <a:latin typeface="Carlito"/>
                <a:cs typeface="Carlito"/>
              </a:rPr>
              <a:t>forma </a:t>
            </a:r>
            <a:r>
              <a:rPr sz="2000" spc="-5" dirty="0">
                <a:latin typeface="Carlito"/>
                <a:cs typeface="Carlito"/>
              </a:rPr>
              <a:t>de atuar </a:t>
            </a:r>
            <a:r>
              <a:rPr sz="2000" spc="-10" dirty="0">
                <a:latin typeface="Carlito"/>
                <a:cs typeface="Carlito"/>
              </a:rPr>
              <a:t>sobre </a:t>
            </a:r>
            <a:r>
              <a:rPr sz="2000" spc="-5" dirty="0">
                <a:latin typeface="Carlito"/>
                <a:cs typeface="Carlito"/>
              </a:rPr>
              <a:t>essa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realidade.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3250" dirty="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rlito"/>
                <a:cs typeface="Carlito"/>
              </a:rPr>
              <a:t>Pode </a:t>
            </a:r>
            <a:r>
              <a:rPr sz="2400" spc="-10" dirty="0">
                <a:latin typeface="Carlito"/>
                <a:cs typeface="Carlito"/>
              </a:rPr>
              <a:t>dizer-se </a:t>
            </a:r>
            <a:r>
              <a:rPr sz="2400" spc="-5" dirty="0">
                <a:latin typeface="Carlito"/>
                <a:cs typeface="Carlito"/>
              </a:rPr>
              <a:t>que um </a:t>
            </a:r>
            <a:r>
              <a:rPr sz="2400" spc="-10" dirty="0">
                <a:latin typeface="Carlito"/>
                <a:cs typeface="Carlito"/>
              </a:rPr>
              <a:t>paradigma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b="1" spc="-15" dirty="0">
                <a:latin typeface="Carlito"/>
                <a:cs typeface="Carlito"/>
              </a:rPr>
              <a:t>ponto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10" dirty="0">
                <a:latin typeface="Carlito"/>
                <a:cs typeface="Carlito"/>
              </a:rPr>
              <a:t>vista</a:t>
            </a:r>
            <a:r>
              <a:rPr sz="2400" spc="-1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um  </a:t>
            </a:r>
            <a:r>
              <a:rPr sz="2400" spc="-15" dirty="0">
                <a:latin typeface="Carlito"/>
                <a:cs typeface="Carlito"/>
              </a:rPr>
              <a:t>ponto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vista </a:t>
            </a:r>
            <a:r>
              <a:rPr sz="2400" spc="-5" dirty="0">
                <a:latin typeface="Carlito"/>
                <a:cs typeface="Carlito"/>
              </a:rPr>
              <a:t>que determina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spc="-5" dirty="0">
                <a:latin typeface="Carlito"/>
                <a:cs typeface="Carlito"/>
              </a:rPr>
              <a:t>uma realidade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entendida 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spc="-5" dirty="0">
                <a:latin typeface="Carlito"/>
                <a:cs typeface="Carlito"/>
              </a:rPr>
              <a:t>se </a:t>
            </a:r>
            <a:r>
              <a:rPr sz="2400" spc="-10" dirty="0">
                <a:latin typeface="Carlito"/>
                <a:cs typeface="Carlito"/>
              </a:rPr>
              <a:t>atua </a:t>
            </a:r>
            <a:r>
              <a:rPr sz="2400" spc="-15" dirty="0">
                <a:latin typeface="Carlito"/>
                <a:cs typeface="Carlito"/>
              </a:rPr>
              <a:t>sobre </a:t>
            </a:r>
            <a:r>
              <a:rPr sz="2400" dirty="0">
                <a:latin typeface="Carlito"/>
                <a:cs typeface="Carlito"/>
              </a:rPr>
              <a:t>ela.</a:t>
            </a:r>
          </a:p>
        </p:txBody>
      </p:sp>
    </p:spTree>
    <p:extLst>
      <p:ext uri="{BB962C8B-B14F-4D97-AF65-F5344CB8AC3E}">
        <p14:creationId xmlns:p14="http://schemas.microsoft.com/office/powerpoint/2010/main" val="1270622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340768"/>
            <a:ext cx="7922259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rlito"/>
                <a:cs typeface="Carlito"/>
              </a:rPr>
              <a:t>Paradigma </a:t>
            </a:r>
            <a:r>
              <a:rPr sz="2400" b="1" spc="-10" dirty="0">
                <a:latin typeface="Carlito"/>
                <a:cs typeface="Carlito"/>
              </a:rPr>
              <a:t>imperativo </a:t>
            </a:r>
            <a:r>
              <a:rPr sz="2400" spc="-5" dirty="0">
                <a:latin typeface="Carlito"/>
                <a:cs typeface="Carlito"/>
              </a:rPr>
              <a:t>(sequência, </a:t>
            </a:r>
            <a:r>
              <a:rPr sz="2400" spc="-10" dirty="0">
                <a:latin typeface="Carlito"/>
                <a:cs typeface="Carlito"/>
              </a:rPr>
              <a:t>atribuição, estado):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Basic,</a:t>
            </a: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Pascal, </a:t>
            </a:r>
            <a:r>
              <a:rPr sz="2400" spc="-5" dirty="0">
                <a:latin typeface="Carlito"/>
                <a:cs typeface="Carlito"/>
              </a:rPr>
              <a:t>C, </a:t>
            </a:r>
            <a:r>
              <a:rPr sz="2400" dirty="0">
                <a:latin typeface="Carlito"/>
                <a:cs typeface="Carlito"/>
              </a:rPr>
              <a:t>Ada, </a:t>
            </a:r>
            <a:r>
              <a:rPr sz="2400" spc="-15" dirty="0">
                <a:latin typeface="Carlito"/>
                <a:cs typeface="Carlito"/>
              </a:rPr>
              <a:t>Fortran, </a:t>
            </a:r>
            <a:r>
              <a:rPr sz="2400" spc="-5" dirty="0">
                <a:latin typeface="Carlito"/>
                <a:cs typeface="Carlito"/>
              </a:rPr>
              <a:t>Cobol,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Assembly...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rlito"/>
              <a:cs typeface="Carlito"/>
            </a:endParaRPr>
          </a:p>
          <a:p>
            <a:pPr marL="355600" marR="6019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rlito"/>
                <a:cs typeface="Carlito"/>
              </a:rPr>
              <a:t>Paradigma </a:t>
            </a:r>
            <a:r>
              <a:rPr sz="2400" b="1" spc="-5" dirty="0">
                <a:latin typeface="Carlito"/>
                <a:cs typeface="Carlito"/>
              </a:rPr>
              <a:t>funcional </a:t>
            </a:r>
            <a:r>
              <a:rPr sz="2400" spc="-15" dirty="0">
                <a:latin typeface="Carlito"/>
                <a:cs typeface="Carlito"/>
              </a:rPr>
              <a:t>(função, </a:t>
            </a:r>
            <a:r>
              <a:rPr sz="2400" spc="-10" dirty="0">
                <a:latin typeface="Carlito"/>
                <a:cs typeface="Carlito"/>
              </a:rPr>
              <a:t>aplicação, avaliação): </a:t>
            </a:r>
            <a:r>
              <a:rPr sz="2400" spc="-5" dirty="0">
                <a:latin typeface="Carlito"/>
                <a:cs typeface="Carlito"/>
              </a:rPr>
              <a:t>Lisp,  </a:t>
            </a:r>
            <a:r>
              <a:rPr sz="2400" spc="-10" dirty="0">
                <a:latin typeface="Carlito"/>
                <a:cs typeface="Carlito"/>
              </a:rPr>
              <a:t>Haskell, </a:t>
            </a:r>
            <a:r>
              <a:rPr sz="2400" dirty="0">
                <a:latin typeface="Carlito"/>
                <a:cs typeface="Carlito"/>
              </a:rPr>
              <a:t>Erlang,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Scheme...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rlito"/>
                <a:cs typeface="Carlito"/>
              </a:rPr>
              <a:t>Paradigma </a:t>
            </a:r>
            <a:r>
              <a:rPr sz="2400" b="1" dirty="0">
                <a:latin typeface="Carlito"/>
                <a:cs typeface="Carlito"/>
              </a:rPr>
              <a:t>lógico </a:t>
            </a:r>
            <a:r>
              <a:rPr sz="2400" spc="-15" dirty="0">
                <a:latin typeface="Carlito"/>
                <a:cs typeface="Carlito"/>
              </a:rPr>
              <a:t>(relação, </a:t>
            </a:r>
            <a:r>
              <a:rPr sz="2400" spc="-5" dirty="0">
                <a:latin typeface="Carlito"/>
                <a:cs typeface="Carlito"/>
              </a:rPr>
              <a:t>dedução):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Prolog.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355600" marR="6731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rlito"/>
                <a:cs typeface="Carlito"/>
              </a:rPr>
              <a:t>Paradigma </a:t>
            </a:r>
            <a:r>
              <a:rPr sz="2400" b="1" spc="-10" dirty="0">
                <a:latin typeface="Carlito"/>
                <a:cs typeface="Carlito"/>
              </a:rPr>
              <a:t>orientado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10" dirty="0">
                <a:latin typeface="Carlito"/>
                <a:cs typeface="Carlito"/>
              </a:rPr>
              <a:t>objetos </a:t>
            </a:r>
            <a:r>
              <a:rPr sz="2400" spc="-15" dirty="0">
                <a:latin typeface="Carlito"/>
                <a:cs typeface="Carlito"/>
              </a:rPr>
              <a:t>(objeto, estado, </a:t>
            </a:r>
            <a:r>
              <a:rPr sz="2400" spc="-5" dirty="0">
                <a:latin typeface="Carlito"/>
                <a:cs typeface="Carlito"/>
              </a:rPr>
              <a:t>mensagem):  </a:t>
            </a:r>
            <a:r>
              <a:rPr sz="2400" dirty="0">
                <a:latin typeface="Carlito"/>
                <a:cs typeface="Carlito"/>
              </a:rPr>
              <a:t>C++, </a:t>
            </a:r>
            <a:r>
              <a:rPr sz="2400" spc="-15" dirty="0">
                <a:latin typeface="Carlito"/>
                <a:cs typeface="Carlito"/>
              </a:rPr>
              <a:t>Java, </a:t>
            </a:r>
            <a:r>
              <a:rPr sz="2400" dirty="0">
                <a:latin typeface="Carlito"/>
                <a:cs typeface="Carlito"/>
              </a:rPr>
              <a:t>C#, </a:t>
            </a:r>
            <a:r>
              <a:rPr sz="2400" spc="-15" dirty="0">
                <a:latin typeface="Carlito"/>
                <a:cs typeface="Carlito"/>
              </a:rPr>
              <a:t>Eiffel, </a:t>
            </a:r>
            <a:r>
              <a:rPr sz="2400" spc="-5" dirty="0">
                <a:latin typeface="Carlito"/>
                <a:cs typeface="Carlito"/>
              </a:rPr>
              <a:t>Smalltalk,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Python...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 dirty="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Carlito"/>
                <a:cs typeface="Carlito"/>
              </a:rPr>
              <a:t>Paradigma </a:t>
            </a:r>
            <a:r>
              <a:rPr sz="2400" b="1" spc="-10" dirty="0">
                <a:latin typeface="Carlito"/>
                <a:cs typeface="Carlito"/>
              </a:rPr>
              <a:t>concorrente </a:t>
            </a:r>
            <a:r>
              <a:rPr sz="2400" spc="-15" dirty="0">
                <a:latin typeface="Carlito"/>
                <a:cs typeface="Carlito"/>
              </a:rPr>
              <a:t>(processo, </a:t>
            </a:r>
            <a:r>
              <a:rPr sz="2400" spc="-10" dirty="0">
                <a:latin typeface="Carlito"/>
                <a:cs typeface="Carlito"/>
              </a:rPr>
              <a:t>comunicação (síncrona </a:t>
            </a:r>
            <a:r>
              <a:rPr sz="2400" spc="-5" dirty="0">
                <a:latin typeface="Carlito"/>
                <a:cs typeface="Carlito"/>
              </a:rPr>
              <a:t>ou  assíncrona)): </a:t>
            </a:r>
            <a:r>
              <a:rPr sz="2400" dirty="0">
                <a:latin typeface="Carlito"/>
                <a:cs typeface="Carlito"/>
              </a:rPr>
              <a:t>C++, </a:t>
            </a:r>
            <a:r>
              <a:rPr sz="2400" spc="-5" dirty="0">
                <a:latin typeface="Carlito"/>
                <a:cs typeface="Carlito"/>
              </a:rPr>
              <a:t>C#,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Java...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7293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971600" y="1297771"/>
            <a:ext cx="7071868" cy="5536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399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8049895" cy="49352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Imperativo:</a:t>
            </a:r>
            <a:endParaRPr sz="2800">
              <a:latin typeface="Carlito"/>
              <a:cs typeface="Carlito"/>
            </a:endParaRPr>
          </a:p>
          <a:p>
            <a:pPr marL="756285" marR="16573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</a:t>
            </a:r>
            <a:r>
              <a:rPr sz="2400" spc="-10" dirty="0">
                <a:latin typeface="Carlito"/>
                <a:cs typeface="Carlito"/>
              </a:rPr>
              <a:t>imperativas </a:t>
            </a: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spc="-10" dirty="0">
                <a:latin typeface="Carlito"/>
                <a:cs typeface="Carlito"/>
              </a:rPr>
              <a:t>orientadas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dirty="0">
                <a:latin typeface="Carlito"/>
                <a:cs typeface="Carlito"/>
              </a:rPr>
              <a:t>ações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onde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computação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15" dirty="0">
                <a:latin typeface="Carlito"/>
                <a:cs typeface="Carlito"/>
              </a:rPr>
              <a:t>vista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spc="-5" dirty="0">
                <a:latin typeface="Carlito"/>
                <a:cs typeface="Carlito"/>
              </a:rPr>
              <a:t>uma </a:t>
            </a:r>
            <a:r>
              <a:rPr sz="2400" b="1" dirty="0">
                <a:latin typeface="Carlito"/>
                <a:cs typeface="Carlito"/>
              </a:rPr>
              <a:t>sequência de </a:t>
            </a:r>
            <a:r>
              <a:rPr sz="2400" b="1" spc="-5" dirty="0">
                <a:latin typeface="Carlito"/>
                <a:cs typeface="Carlito"/>
              </a:rPr>
              <a:t>instruções 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dirty="0">
                <a:latin typeface="Carlito"/>
                <a:cs typeface="Carlito"/>
              </a:rPr>
              <a:t>manipulam </a:t>
            </a:r>
            <a:r>
              <a:rPr sz="2400" spc="-15" dirty="0">
                <a:latin typeface="Carlito"/>
                <a:cs typeface="Carlito"/>
              </a:rPr>
              <a:t>valores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b="1" spc="-15" dirty="0">
                <a:latin typeface="Carlito"/>
                <a:cs typeface="Carlito"/>
              </a:rPr>
              <a:t>variáveis </a:t>
            </a:r>
            <a:r>
              <a:rPr sz="2400" spc="-10" dirty="0">
                <a:latin typeface="Carlito"/>
                <a:cs typeface="Carlito"/>
              </a:rPr>
              <a:t>(leitura 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atribuição).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>
              <a:latin typeface="Carlito"/>
              <a:cs typeface="Carlito"/>
            </a:endParaRPr>
          </a:p>
          <a:p>
            <a:pPr marL="756285" marR="50165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spc="-10" dirty="0">
                <a:latin typeface="Carlito"/>
                <a:cs typeface="Carlito"/>
              </a:rPr>
              <a:t>centrados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conceito </a:t>
            </a:r>
            <a:r>
              <a:rPr sz="2400" spc="-5" dirty="0">
                <a:latin typeface="Carlito"/>
                <a:cs typeface="Carlito"/>
              </a:rPr>
              <a:t>de um </a:t>
            </a:r>
            <a:r>
              <a:rPr sz="2400" b="1" spc="-10" dirty="0">
                <a:latin typeface="Carlito"/>
                <a:cs typeface="Carlito"/>
              </a:rPr>
              <a:t>estado  </a:t>
            </a:r>
            <a:r>
              <a:rPr sz="2400" spc="-5" dirty="0">
                <a:latin typeface="Carlito"/>
                <a:cs typeface="Carlito"/>
              </a:rPr>
              <a:t>(modelado por </a:t>
            </a:r>
            <a:r>
              <a:rPr sz="2400" spc="-15" dirty="0">
                <a:latin typeface="Carlito"/>
                <a:cs typeface="Carlito"/>
              </a:rPr>
              <a:t>variáveis)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b="1" dirty="0">
                <a:latin typeface="Carlito"/>
                <a:cs typeface="Carlito"/>
              </a:rPr>
              <a:t>ações </a:t>
            </a:r>
            <a:r>
              <a:rPr sz="2400" spc="-10" dirty="0">
                <a:latin typeface="Carlito"/>
                <a:cs typeface="Carlito"/>
              </a:rPr>
              <a:t>(comandos) </a:t>
            </a:r>
            <a:r>
              <a:rPr sz="2400" spc="-5" dirty="0">
                <a:latin typeface="Carlito"/>
                <a:cs typeface="Carlito"/>
              </a:rPr>
              <a:t>que  </a:t>
            </a:r>
            <a:r>
              <a:rPr sz="2400" dirty="0">
                <a:latin typeface="Carlito"/>
                <a:cs typeface="Carlito"/>
              </a:rPr>
              <a:t>manipulam 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estado.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33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Paradigma </a:t>
            </a:r>
            <a:r>
              <a:rPr sz="2400" spc="-5" dirty="0">
                <a:latin typeface="Carlito"/>
                <a:cs typeface="Carlito"/>
              </a:rPr>
              <a:t>também denominado de </a:t>
            </a:r>
            <a:r>
              <a:rPr sz="2400" b="1" spc="-10" dirty="0">
                <a:latin typeface="Carlito"/>
                <a:cs typeface="Carlito"/>
              </a:rPr>
              <a:t>procedural</a:t>
            </a:r>
            <a:r>
              <a:rPr sz="2400" spc="-1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por </a:t>
            </a:r>
            <a:r>
              <a:rPr sz="2400" dirty="0">
                <a:latin typeface="Carlito"/>
                <a:cs typeface="Carlito"/>
              </a:rPr>
              <a:t>incluir  </a:t>
            </a:r>
            <a:r>
              <a:rPr sz="2400" spc="-10" dirty="0">
                <a:latin typeface="Carlito"/>
                <a:cs typeface="Carlito"/>
              </a:rPr>
              <a:t>subrotinas </a:t>
            </a:r>
            <a:r>
              <a:rPr sz="2400" spc="-5" dirty="0">
                <a:latin typeface="Carlito"/>
                <a:cs typeface="Carlito"/>
              </a:rPr>
              <a:t>ou </a:t>
            </a:r>
            <a:r>
              <a:rPr sz="2400" spc="-10" dirty="0">
                <a:latin typeface="Carlito"/>
                <a:cs typeface="Carlito"/>
              </a:rPr>
              <a:t>procedimentos como </a:t>
            </a:r>
            <a:r>
              <a:rPr sz="2400" spc="-5" dirty="0">
                <a:latin typeface="Carlito"/>
                <a:cs typeface="Carlito"/>
              </a:rPr>
              <a:t>mecanismo de  </a:t>
            </a:r>
            <a:r>
              <a:rPr sz="2400" spc="-10" dirty="0">
                <a:latin typeface="Carlito"/>
                <a:cs typeface="Carlito"/>
              </a:rPr>
              <a:t>estruturação.</a:t>
            </a:r>
            <a:endParaRPr sz="2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04239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8578" y="3842883"/>
            <a:ext cx="6595745" cy="2826478"/>
            <a:chOff x="2533776" y="3418168"/>
            <a:chExt cx="6595745" cy="3425825"/>
          </a:xfrm>
        </p:grpSpPr>
        <p:sp>
          <p:nvSpPr>
            <p:cNvPr id="3" name="object 3"/>
            <p:cNvSpPr/>
            <p:nvPr/>
          </p:nvSpPr>
          <p:spPr>
            <a:xfrm>
              <a:off x="6357747" y="3572981"/>
              <a:ext cx="2771775" cy="3270885"/>
            </a:xfrm>
            <a:custGeom>
              <a:avLst/>
              <a:gdLst/>
              <a:ahLst/>
              <a:cxnLst/>
              <a:rect l="l" t="t" r="r" b="b"/>
              <a:pathLst>
                <a:path w="2771775" h="3270884">
                  <a:moveTo>
                    <a:pt x="2771775" y="0"/>
                  </a:moveTo>
                  <a:lnTo>
                    <a:pt x="0" y="0"/>
                  </a:lnTo>
                  <a:lnTo>
                    <a:pt x="0" y="3270504"/>
                  </a:lnTo>
                  <a:lnTo>
                    <a:pt x="2771775" y="3270504"/>
                  </a:lnTo>
                  <a:lnTo>
                    <a:pt x="277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33776" y="3418168"/>
              <a:ext cx="5350636" cy="3425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6378" y="332656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 dirty="0"/>
          </a:p>
        </p:txBody>
      </p:sp>
      <p:sp>
        <p:nvSpPr>
          <p:cNvPr id="6" name="object 6"/>
          <p:cNvSpPr txBox="1"/>
          <p:nvPr/>
        </p:nvSpPr>
        <p:spPr>
          <a:xfrm>
            <a:off x="500738" y="1052736"/>
            <a:ext cx="7927975" cy="267252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b="1" spc="-20" dirty="0">
                <a:latin typeface="Carlito"/>
                <a:cs typeface="Carlito"/>
              </a:rPr>
              <a:t>Paradigma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Imperativo: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Baseia-se na </a:t>
            </a:r>
            <a:r>
              <a:rPr sz="2400" spc="-15" dirty="0">
                <a:latin typeface="Carlito"/>
                <a:cs typeface="Carlito"/>
              </a:rPr>
              <a:t>arquitetura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computadores </a:t>
            </a:r>
            <a:r>
              <a:rPr sz="2400" spc="-40" dirty="0">
                <a:latin typeface="Carlito"/>
                <a:cs typeface="Carlito"/>
              </a:rPr>
              <a:t>Von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Neumann:</a:t>
            </a:r>
            <a:endParaRPr sz="2400" dirty="0">
              <a:latin typeface="Carlito"/>
              <a:cs typeface="Carlito"/>
            </a:endParaRPr>
          </a:p>
          <a:p>
            <a:pPr marL="1270000" lvl="2" indent="-3435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600" spc="-15" dirty="0">
                <a:latin typeface="Carlito"/>
                <a:cs typeface="Carlito"/>
              </a:rPr>
              <a:t>Programas </a:t>
            </a:r>
            <a:r>
              <a:rPr sz="1600" spc="-5" dirty="0">
                <a:latin typeface="Carlito"/>
                <a:cs typeface="Carlito"/>
              </a:rPr>
              <a:t>e </a:t>
            </a:r>
            <a:r>
              <a:rPr sz="1600" spc="-10" dirty="0">
                <a:latin typeface="Carlito"/>
                <a:cs typeface="Carlito"/>
              </a:rPr>
              <a:t>dados são armazenados </a:t>
            </a:r>
            <a:r>
              <a:rPr sz="1600" spc="-5" dirty="0">
                <a:latin typeface="Carlito"/>
                <a:cs typeface="Carlito"/>
              </a:rPr>
              <a:t>na </a:t>
            </a:r>
            <a:r>
              <a:rPr sz="1600" spc="-10" dirty="0">
                <a:latin typeface="Carlito"/>
                <a:cs typeface="Carlito"/>
              </a:rPr>
              <a:t>mesma</a:t>
            </a:r>
            <a:r>
              <a:rPr sz="1600" spc="1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memória;</a:t>
            </a:r>
            <a:endParaRPr sz="1600" dirty="0">
              <a:latin typeface="Carlito"/>
              <a:cs typeface="Carlito"/>
            </a:endParaRPr>
          </a:p>
          <a:p>
            <a:pPr marL="1270000" lvl="2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600" spc="-10" dirty="0">
                <a:latin typeface="Carlito"/>
                <a:cs typeface="Carlito"/>
              </a:rPr>
              <a:t>Instruções </a:t>
            </a:r>
            <a:r>
              <a:rPr sz="1600" spc="-5" dirty="0">
                <a:latin typeface="Carlito"/>
                <a:cs typeface="Carlito"/>
              </a:rPr>
              <a:t>e dados </a:t>
            </a:r>
            <a:r>
              <a:rPr sz="1600" spc="-10" dirty="0">
                <a:latin typeface="Carlito"/>
                <a:cs typeface="Carlito"/>
              </a:rPr>
              <a:t>são transmitidos </a:t>
            </a:r>
            <a:r>
              <a:rPr sz="1600" spc="-5" dirty="0">
                <a:latin typeface="Carlito"/>
                <a:cs typeface="Carlito"/>
              </a:rPr>
              <a:t>da </a:t>
            </a:r>
            <a:r>
              <a:rPr sz="1600" spc="-10" dirty="0">
                <a:latin typeface="Carlito"/>
                <a:cs typeface="Carlito"/>
              </a:rPr>
              <a:t>CPU </a:t>
            </a:r>
            <a:r>
              <a:rPr sz="1600" spc="-15" dirty="0">
                <a:latin typeface="Carlito"/>
                <a:cs typeface="Carlito"/>
              </a:rPr>
              <a:t>para </a:t>
            </a:r>
            <a:r>
              <a:rPr sz="1600" spc="-5" dirty="0">
                <a:latin typeface="Carlito"/>
                <a:cs typeface="Carlito"/>
              </a:rPr>
              <a:t>a memória, e</a:t>
            </a:r>
            <a:r>
              <a:rPr sz="1600" spc="1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vice-versa;</a:t>
            </a:r>
            <a:endParaRPr sz="1600" dirty="0">
              <a:latin typeface="Carlito"/>
              <a:cs typeface="Carlito"/>
            </a:endParaRPr>
          </a:p>
          <a:p>
            <a:pPr marL="1270000" lvl="2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270000" algn="l"/>
                <a:tab pos="1270635" algn="l"/>
              </a:tabLst>
            </a:pPr>
            <a:r>
              <a:rPr sz="1600" spc="-10" dirty="0">
                <a:latin typeface="Carlito"/>
                <a:cs typeface="Carlito"/>
              </a:rPr>
              <a:t>Resultados </a:t>
            </a:r>
            <a:r>
              <a:rPr sz="1600" spc="-5" dirty="0">
                <a:latin typeface="Carlito"/>
                <a:cs typeface="Carlito"/>
              </a:rPr>
              <a:t>das </a:t>
            </a:r>
            <a:r>
              <a:rPr sz="1600" spc="-15" dirty="0">
                <a:latin typeface="Carlito"/>
                <a:cs typeface="Carlito"/>
              </a:rPr>
              <a:t>operações executadas </a:t>
            </a:r>
            <a:r>
              <a:rPr sz="1600" spc="-5" dirty="0">
                <a:latin typeface="Carlito"/>
                <a:cs typeface="Carlito"/>
              </a:rPr>
              <a:t>na CPU </a:t>
            </a:r>
            <a:r>
              <a:rPr sz="1600" spc="-10" dirty="0">
                <a:latin typeface="Carlito"/>
                <a:cs typeface="Carlito"/>
              </a:rPr>
              <a:t>são retornadas </a:t>
            </a:r>
            <a:r>
              <a:rPr sz="1600" spc="-15" dirty="0">
                <a:latin typeface="Carlito"/>
                <a:cs typeface="Carlito"/>
              </a:rPr>
              <a:t>para 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memória.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256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92" y="620688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 err="1"/>
              <a:t>Nível</a:t>
            </a:r>
            <a:endParaRPr sz="4000"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7977505" cy="40729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" dirty="0" err="1">
                <a:latin typeface="Carlito"/>
                <a:cs typeface="Carlito"/>
              </a:rPr>
              <a:t>Baixo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756285" marR="21209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spc="-15" dirty="0">
                <a:latin typeface="Carlito"/>
                <a:cs typeface="Carlito"/>
              </a:rPr>
              <a:t>Baixo </a:t>
            </a:r>
            <a:r>
              <a:rPr sz="2400" spc="-10" dirty="0">
                <a:latin typeface="Carlito"/>
                <a:cs typeface="Carlito"/>
              </a:rPr>
              <a:t>Nível </a:t>
            </a: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dirty="0">
                <a:latin typeface="Carlito"/>
                <a:cs typeface="Carlito"/>
              </a:rPr>
              <a:t>aquelas </a:t>
            </a:r>
            <a:r>
              <a:rPr sz="2400" b="1" spc="-10" dirty="0">
                <a:latin typeface="Carlito"/>
                <a:cs typeface="Carlito"/>
              </a:rPr>
              <a:t>voltadas </a:t>
            </a:r>
            <a:r>
              <a:rPr sz="2400" b="1" spc="-15" dirty="0">
                <a:latin typeface="Carlito"/>
                <a:cs typeface="Carlito"/>
              </a:rPr>
              <a:t>para </a:t>
            </a:r>
            <a:r>
              <a:rPr sz="2400" b="1" dirty="0">
                <a:latin typeface="Carlito"/>
                <a:cs typeface="Carlito"/>
              </a:rPr>
              <a:t>a  </a:t>
            </a:r>
            <a:r>
              <a:rPr sz="2400" b="1" spc="-5" dirty="0">
                <a:latin typeface="Carlito"/>
                <a:cs typeface="Carlito"/>
              </a:rPr>
              <a:t>máquina</a:t>
            </a:r>
            <a:r>
              <a:rPr sz="2400" spc="-5" dirty="0">
                <a:latin typeface="Carlito"/>
                <a:cs typeface="Carlito"/>
              </a:rPr>
              <a:t>, ou seja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que são escritas </a:t>
            </a:r>
            <a:r>
              <a:rPr sz="2400" spc="-10" dirty="0">
                <a:latin typeface="Carlito"/>
                <a:cs typeface="Carlito"/>
              </a:rPr>
              <a:t>utilizando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10" dirty="0">
                <a:latin typeface="Carlito"/>
                <a:cs typeface="Carlito"/>
              </a:rPr>
              <a:t>instruções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10" dirty="0">
                <a:latin typeface="Carlito"/>
                <a:cs typeface="Carlito"/>
              </a:rPr>
              <a:t>microprocessador </a:t>
            </a:r>
            <a:r>
              <a:rPr sz="2400" spc="-5" dirty="0">
                <a:latin typeface="Carlito"/>
                <a:cs typeface="Carlito"/>
              </a:rPr>
              <a:t>do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computador.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spc="-10" dirty="0">
                <a:latin typeface="Carlito"/>
                <a:cs typeface="Carlito"/>
              </a:rPr>
              <a:t>genericamente </a:t>
            </a:r>
            <a:r>
              <a:rPr sz="2400" dirty="0">
                <a:latin typeface="Carlito"/>
                <a:cs typeface="Carlito"/>
              </a:rPr>
              <a:t>chamadas </a:t>
            </a:r>
            <a:r>
              <a:rPr sz="2400" spc="-5" dirty="0">
                <a:latin typeface="Carlito"/>
                <a:cs typeface="Carlito"/>
              </a:rPr>
              <a:t>de linguagens </a:t>
            </a:r>
            <a:r>
              <a:rPr sz="2400" b="1" dirty="0">
                <a:latin typeface="Carlito"/>
                <a:cs typeface="Carlito"/>
              </a:rPr>
              <a:t>Assembly</a:t>
            </a:r>
            <a:r>
              <a:rPr sz="2400" dirty="0">
                <a:latin typeface="Carlito"/>
                <a:cs typeface="Carlito"/>
              </a:rPr>
              <a:t>. </a:t>
            </a:r>
            <a:r>
              <a:rPr sz="2400" spc="-5" dirty="0">
                <a:latin typeface="Carlito"/>
                <a:cs typeface="Carlito"/>
              </a:rPr>
              <a:t>Os 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5" dirty="0">
                <a:latin typeface="Carlito"/>
                <a:cs typeface="Carlito"/>
              </a:rPr>
              <a:t>escritos </a:t>
            </a:r>
            <a:r>
              <a:rPr sz="2400" spc="-10" dirty="0">
                <a:latin typeface="Carlito"/>
                <a:cs typeface="Carlito"/>
              </a:rPr>
              <a:t>com Alto Nível </a:t>
            </a:r>
            <a:r>
              <a:rPr sz="2400" spc="-15" dirty="0">
                <a:latin typeface="Carlito"/>
                <a:cs typeface="Carlito"/>
              </a:rPr>
              <a:t>geralmente </a:t>
            </a:r>
            <a:r>
              <a:rPr sz="2400" spc="-5" dirty="0">
                <a:latin typeface="Carlito"/>
                <a:cs typeface="Carlito"/>
              </a:rPr>
              <a:t>podem ser  </a:t>
            </a:r>
            <a:r>
              <a:rPr sz="2400" spc="-10" dirty="0">
                <a:latin typeface="Carlito"/>
                <a:cs typeface="Carlito"/>
              </a:rPr>
              <a:t>convertidos com </a:t>
            </a: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dirty="0">
                <a:latin typeface="Carlito"/>
                <a:cs typeface="Carlito"/>
              </a:rPr>
              <a:t>especiais </a:t>
            </a:r>
            <a:r>
              <a:rPr sz="2400" spc="-15" dirty="0">
                <a:latin typeface="Carlito"/>
                <a:cs typeface="Carlito"/>
              </a:rPr>
              <a:t>para Baixo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Nível.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90183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12570" y="1196752"/>
            <a:ext cx="8091878" cy="184665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 err="1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5" dirty="0" err="1">
                <a:latin typeface="Carlito"/>
                <a:cs typeface="Carlito"/>
              </a:rPr>
              <a:t>Imperativo</a:t>
            </a:r>
            <a:r>
              <a:rPr sz="2800" b="1" spc="-15" dirty="0">
                <a:latin typeface="Carlito"/>
                <a:cs typeface="Carlito"/>
              </a:rPr>
              <a:t>:</a:t>
            </a:r>
            <a:endParaRPr lang="pt-BR" sz="28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Subdivide-se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b="1" spc="-10" dirty="0">
                <a:latin typeface="Carlito"/>
                <a:cs typeface="Carlito"/>
              </a:rPr>
              <a:t>estruturado 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b="1" spc="-10" dirty="0" err="1">
                <a:latin typeface="Carlito"/>
                <a:cs typeface="Carlito"/>
              </a:rPr>
              <a:t>não-estruturado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lang="pt-BR" sz="33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400" spc="-5" dirty="0" err="1">
                <a:latin typeface="Carlito"/>
                <a:cs typeface="Carlito"/>
              </a:rPr>
              <a:t>Linguagens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não-estruturadas </a:t>
            </a:r>
            <a:r>
              <a:rPr sz="2400" spc="-15" dirty="0">
                <a:latin typeface="Carlito"/>
                <a:cs typeface="Carlito"/>
              </a:rPr>
              <a:t>geralmente </a:t>
            </a:r>
            <a:r>
              <a:rPr sz="2400" spc="-20" dirty="0">
                <a:latin typeface="Carlito"/>
                <a:cs typeface="Carlito"/>
              </a:rPr>
              <a:t>fazem </a:t>
            </a:r>
            <a:r>
              <a:rPr sz="2400" spc="-5" dirty="0" err="1">
                <a:latin typeface="Carlito"/>
                <a:cs typeface="Carlito"/>
              </a:rPr>
              <a:t>uso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lang="pt-BR" sz="2400" dirty="0">
                <a:latin typeface="Carlito"/>
                <a:cs typeface="Carlito"/>
              </a:rPr>
              <a:t> </a:t>
            </a:r>
            <a:r>
              <a:rPr sz="2400" spc="-10" dirty="0" err="1">
                <a:latin typeface="Carlito"/>
                <a:cs typeface="Carlito"/>
              </a:rPr>
              <a:t>comandos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goto </a:t>
            </a:r>
            <a:r>
              <a:rPr sz="2400" spc="-5" dirty="0">
                <a:latin typeface="Carlito"/>
                <a:cs typeface="Carlito"/>
              </a:rPr>
              <a:t>ou jump. </a:t>
            </a:r>
            <a:r>
              <a:rPr sz="2400" spc="-10" dirty="0">
                <a:latin typeface="Carlito"/>
                <a:cs typeface="Carlito"/>
              </a:rPr>
              <a:t>Exemplos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Assembly 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Basic:</a:t>
            </a:r>
            <a:endParaRPr sz="24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86499"/>
              </p:ext>
            </p:extLst>
          </p:nvPr>
        </p:nvGraphicFramePr>
        <p:xfrm>
          <a:off x="502876" y="3501008"/>
          <a:ext cx="8323579" cy="181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8427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_start: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7010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cmp</a:t>
                      </a:r>
                    </a:p>
                  </a:txBody>
                  <a:tcPr marL="0" marR="0" marT="22860" marB="0"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eax,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ebx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5270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PRINT "Hello"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jne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.L7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GOTO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50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edx,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ecx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PRINT "This text will not be</a:t>
                      </a:r>
                      <a:r>
                        <a:rPr sz="16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printed"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27">
                <a:tc>
                  <a:txBody>
                    <a:bodyPr/>
                    <a:lstStyle/>
                    <a:p>
                      <a:pPr marL="9144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.L7: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END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eax,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edx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50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PRINT "Goodbye“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add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ecx,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edx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08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8232775" cy="43624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Imperativo: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 </a:t>
            </a:r>
            <a:r>
              <a:rPr sz="2400" spc="-10" dirty="0">
                <a:latin typeface="Carlito"/>
                <a:cs typeface="Carlito"/>
              </a:rPr>
              <a:t>estruturadas </a:t>
            </a:r>
            <a:r>
              <a:rPr sz="2400" spc="-15" dirty="0">
                <a:latin typeface="Carlito"/>
                <a:cs typeface="Carlito"/>
              </a:rPr>
              <a:t>surgiram </a:t>
            </a:r>
            <a:r>
              <a:rPr sz="2400" spc="-10" dirty="0">
                <a:latin typeface="Carlito"/>
                <a:cs typeface="Carlito"/>
              </a:rPr>
              <a:t>objetivando facilitar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leitura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5" dirty="0">
                <a:latin typeface="Carlito"/>
                <a:cs typeface="Carlito"/>
              </a:rPr>
              <a:t>execução </a:t>
            </a:r>
            <a:r>
              <a:rPr sz="2400" spc="-5" dirty="0">
                <a:latin typeface="Carlito"/>
                <a:cs typeface="Carlito"/>
              </a:rPr>
              <a:t>de algoritmos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b="1" dirty="0">
                <a:latin typeface="Carlito"/>
                <a:cs typeface="Carlito"/>
              </a:rPr>
              <a:t>não </a:t>
            </a:r>
            <a:r>
              <a:rPr sz="2400" b="1" spc="-20" dirty="0">
                <a:latin typeface="Carlito"/>
                <a:cs typeface="Carlito"/>
              </a:rPr>
              <a:t>fazem </a:t>
            </a:r>
            <a:r>
              <a:rPr sz="2400" b="1" dirty="0">
                <a:latin typeface="Carlito"/>
                <a:cs typeface="Carlito"/>
              </a:rPr>
              <a:t>o uso do</a:t>
            </a:r>
            <a:r>
              <a:rPr sz="2400" b="1" spc="-9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goto.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750">
              <a:latin typeface="Carlito"/>
              <a:cs typeface="Carlito"/>
            </a:endParaRPr>
          </a:p>
          <a:p>
            <a:pPr marL="1155700" marR="1185545" lvl="2" indent="-22860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Instruções são </a:t>
            </a:r>
            <a:r>
              <a:rPr sz="2000" b="1" spc="-5" dirty="0">
                <a:latin typeface="Carlito"/>
                <a:cs typeface="Carlito"/>
              </a:rPr>
              <a:t>agrupadas </a:t>
            </a:r>
            <a:r>
              <a:rPr sz="2000" b="1" dirty="0">
                <a:latin typeface="Carlito"/>
                <a:cs typeface="Carlito"/>
              </a:rPr>
              <a:t>em blocos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os </a:t>
            </a:r>
            <a:r>
              <a:rPr sz="2000" dirty="0">
                <a:latin typeface="Carlito"/>
                <a:cs typeface="Carlito"/>
              </a:rPr>
              <a:t>quais </a:t>
            </a:r>
            <a:r>
              <a:rPr sz="2000" spc="-5" dirty="0">
                <a:latin typeface="Carlito"/>
                <a:cs typeface="Carlito"/>
              </a:rPr>
              <a:t>podem ser  </a:t>
            </a:r>
            <a:r>
              <a:rPr sz="2000" spc="-10" dirty="0">
                <a:latin typeface="Carlito"/>
                <a:cs typeface="Carlito"/>
              </a:rPr>
              <a:t>considerados </a:t>
            </a:r>
            <a:r>
              <a:rPr sz="2000" spc="-5" dirty="0">
                <a:latin typeface="Carlito"/>
                <a:cs typeface="Carlito"/>
              </a:rPr>
              <a:t>como </a:t>
            </a:r>
            <a:r>
              <a:rPr sz="2000" dirty="0">
                <a:latin typeface="Carlito"/>
                <a:cs typeface="Carlito"/>
              </a:rPr>
              <a:t>unidades </a:t>
            </a:r>
            <a:r>
              <a:rPr sz="2000" spc="-5" dirty="0">
                <a:latin typeface="Carlito"/>
                <a:cs typeface="Carlito"/>
              </a:rPr>
              <a:t>do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programa;</a:t>
            </a:r>
            <a:endParaRPr sz="20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marL="756285" marR="50800" lvl="1" indent="-287020">
              <a:lnSpc>
                <a:spcPct val="100000"/>
              </a:lnSpc>
              <a:spcBef>
                <a:spcPts val="15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Blocos de </a:t>
            </a:r>
            <a:r>
              <a:rPr sz="2400" spc="-10" dirty="0">
                <a:latin typeface="Carlito"/>
                <a:cs typeface="Carlito"/>
              </a:rPr>
              <a:t>instruções podem </a:t>
            </a:r>
            <a:r>
              <a:rPr sz="2400" spc="-5" dirty="0">
                <a:latin typeface="Carlito"/>
                <a:cs typeface="Carlito"/>
              </a:rPr>
              <a:t>ser selecionados </a:t>
            </a:r>
            <a:r>
              <a:rPr sz="2400" spc="-15" dirty="0">
                <a:latin typeface="Carlito"/>
                <a:cs typeface="Carlito"/>
              </a:rPr>
              <a:t>para execução  </a:t>
            </a:r>
            <a:r>
              <a:rPr sz="2400" spc="-20" dirty="0">
                <a:latin typeface="Carlito"/>
                <a:cs typeface="Carlito"/>
              </a:rPr>
              <a:t>através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declarações </a:t>
            </a:r>
            <a:r>
              <a:rPr sz="2400" spc="-5" dirty="0">
                <a:latin typeface="Carlito"/>
                <a:cs typeface="Carlito"/>
              </a:rPr>
              <a:t>de seleção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745" dirty="0">
                <a:latin typeface="Arial"/>
                <a:cs typeface="Arial"/>
              </a:rPr>
              <a:t>…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Carlito"/>
                <a:cs typeface="Carlito"/>
              </a:rPr>
              <a:t>else, </a:t>
            </a:r>
            <a:r>
              <a:rPr sz="2400" spc="-5" dirty="0">
                <a:latin typeface="Carlito"/>
                <a:cs typeface="Carlito"/>
              </a:rPr>
              <a:t>ou  </a:t>
            </a:r>
            <a:r>
              <a:rPr sz="2400" spc="-10" dirty="0">
                <a:latin typeface="Carlito"/>
                <a:cs typeface="Carlito"/>
              </a:rPr>
              <a:t>repetidamente </a:t>
            </a:r>
            <a:r>
              <a:rPr sz="2400" spc="-15" dirty="0">
                <a:latin typeface="Carlito"/>
                <a:cs typeface="Carlito"/>
              </a:rPr>
              <a:t>executados </a:t>
            </a:r>
            <a:r>
              <a:rPr sz="2400" spc="-20" dirty="0">
                <a:latin typeface="Carlito"/>
                <a:cs typeface="Carlito"/>
              </a:rPr>
              <a:t>através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declarações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0" dirty="0">
                <a:latin typeface="Carlito"/>
                <a:cs typeface="Carlito"/>
              </a:rPr>
              <a:t>repetição </a:t>
            </a:r>
            <a:r>
              <a:rPr sz="2400" spc="-55" dirty="0">
                <a:latin typeface="Carlito"/>
                <a:cs typeface="Carlito"/>
              </a:rPr>
              <a:t>(for,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while...).</a:t>
            </a:r>
            <a:endParaRPr sz="2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94134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0457" y="1196752"/>
            <a:ext cx="7819390" cy="48196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Imperativo:</a:t>
            </a:r>
            <a:endParaRPr sz="2800" dirty="0">
              <a:latin typeface="Carlito"/>
              <a:cs typeface="Carlito"/>
            </a:endParaRPr>
          </a:p>
          <a:p>
            <a:pPr marL="756285" marR="1197610" lvl="1" indent="-287020">
              <a:lnSpc>
                <a:spcPts val="259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Linguagens estruturadas </a:t>
            </a:r>
            <a:r>
              <a:rPr sz="2400" spc="-5" dirty="0">
                <a:latin typeface="Carlito"/>
                <a:cs typeface="Carlito"/>
              </a:rPr>
              <a:t>permitem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criação de  </a:t>
            </a:r>
            <a:r>
              <a:rPr sz="2400" spc="-10" dirty="0">
                <a:latin typeface="Carlito"/>
                <a:cs typeface="Carlito"/>
              </a:rPr>
              <a:t>procedimentos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b="1" spc="-5" dirty="0">
                <a:latin typeface="Carlito"/>
                <a:cs typeface="Carlito"/>
              </a:rPr>
              <a:t>funções</a:t>
            </a:r>
            <a:r>
              <a:rPr sz="2400" spc="-5" dirty="0">
                <a:latin typeface="Carlito"/>
                <a:cs typeface="Carlito"/>
              </a:rPr>
              <a:t>);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3050" dirty="0">
              <a:latin typeface="Carlito"/>
              <a:cs typeface="Carlito"/>
            </a:endParaRPr>
          </a:p>
          <a:p>
            <a:pPr marL="756285" marR="5080" lvl="1" indent="-287020">
              <a:lnSpc>
                <a:spcPts val="259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Procedimentos </a:t>
            </a:r>
            <a:r>
              <a:rPr sz="2400" b="1" spc="-5" dirty="0">
                <a:latin typeface="Carlito"/>
                <a:cs typeface="Carlito"/>
              </a:rPr>
              <a:t>criam </a:t>
            </a:r>
            <a:r>
              <a:rPr sz="2400" b="1" dirty="0">
                <a:latin typeface="Carlito"/>
                <a:cs typeface="Carlito"/>
              </a:rPr>
              <a:t>um </a:t>
            </a:r>
            <a:r>
              <a:rPr sz="2400" b="1" spc="-10" dirty="0">
                <a:latin typeface="Carlito"/>
                <a:cs typeface="Carlito"/>
              </a:rPr>
              <a:t>nível </a:t>
            </a:r>
            <a:r>
              <a:rPr sz="2400" b="1" spc="-5" dirty="0">
                <a:latin typeface="Carlito"/>
                <a:cs typeface="Carlito"/>
              </a:rPr>
              <a:t>de </a:t>
            </a:r>
            <a:r>
              <a:rPr sz="2400" b="1" spc="-10" dirty="0">
                <a:latin typeface="Carlito"/>
                <a:cs typeface="Carlito"/>
              </a:rPr>
              <a:t>abstração</a:t>
            </a:r>
            <a:r>
              <a:rPr sz="2400" spc="-1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onde não </a:t>
            </a:r>
            <a:r>
              <a:rPr sz="2400" dirty="0">
                <a:latin typeface="Carlito"/>
                <a:cs typeface="Carlito"/>
              </a:rPr>
              <a:t>é  </a:t>
            </a:r>
            <a:r>
              <a:rPr sz="2400" spc="-5" dirty="0">
                <a:latin typeface="Carlito"/>
                <a:cs typeface="Carlito"/>
              </a:rPr>
              <a:t>necessário conhecer </a:t>
            </a:r>
            <a:r>
              <a:rPr sz="2400" spc="-10" dirty="0">
                <a:latin typeface="Carlito"/>
                <a:cs typeface="Carlito"/>
              </a:rPr>
              <a:t>todos os passos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execução </a:t>
            </a:r>
            <a:r>
              <a:rPr sz="2400" spc="-5" dirty="0">
                <a:latin typeface="Carlito"/>
                <a:cs typeface="Carlito"/>
              </a:rPr>
              <a:t>de um  </a:t>
            </a:r>
            <a:r>
              <a:rPr sz="2400" spc="-15" dirty="0">
                <a:latin typeface="Carlito"/>
                <a:cs typeface="Carlito"/>
              </a:rPr>
              <a:t>procedimento, </a:t>
            </a:r>
            <a:r>
              <a:rPr sz="2400" spc="-5" dirty="0">
                <a:latin typeface="Carlito"/>
                <a:cs typeface="Carlito"/>
              </a:rPr>
              <a:t>apenas qual sua </a:t>
            </a:r>
            <a:r>
              <a:rPr sz="2400" spc="-10" dirty="0">
                <a:latin typeface="Carlito"/>
                <a:cs typeface="Carlito"/>
              </a:rPr>
              <a:t>função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quais </a:t>
            </a:r>
            <a:r>
              <a:rPr sz="2400" spc="-10" dirty="0">
                <a:latin typeface="Carlito"/>
                <a:cs typeface="Carlito"/>
              </a:rPr>
              <a:t>os pré-  requisitos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sua </a:t>
            </a:r>
            <a:r>
              <a:rPr sz="2400" spc="-15" dirty="0">
                <a:latin typeface="Carlito"/>
                <a:cs typeface="Carlito"/>
              </a:rPr>
              <a:t>execução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correta;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3000" dirty="0">
              <a:latin typeface="Carlito"/>
              <a:cs typeface="Carlito"/>
            </a:endParaRPr>
          </a:p>
          <a:p>
            <a:pPr marL="756285" marR="290195" lvl="1" indent="-287020">
              <a:lnSpc>
                <a:spcPct val="9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latin typeface="Carlito"/>
                <a:cs typeface="Carlito"/>
              </a:rPr>
              <a:t>Linguagens </a:t>
            </a:r>
            <a:r>
              <a:rPr sz="2400" b="1" spc="-10" dirty="0">
                <a:latin typeface="Carlito"/>
                <a:cs typeface="Carlito"/>
              </a:rPr>
              <a:t>estruturadas </a:t>
            </a:r>
            <a:r>
              <a:rPr sz="2400" b="1" spc="-5" dirty="0">
                <a:latin typeface="Carlito"/>
                <a:cs typeface="Carlito"/>
              </a:rPr>
              <a:t>modulares </a:t>
            </a:r>
            <a:r>
              <a:rPr sz="2400" dirty="0">
                <a:latin typeface="Carlito"/>
                <a:cs typeface="Carlito"/>
              </a:rPr>
              <a:t>criam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5" dirty="0">
                <a:latin typeface="Carlito"/>
                <a:cs typeface="Carlito"/>
              </a:rPr>
              <a:t>outro  </a:t>
            </a:r>
            <a:r>
              <a:rPr sz="2400" spc="-5" dirty="0">
                <a:latin typeface="Carlito"/>
                <a:cs typeface="Carlito"/>
              </a:rPr>
              <a:t>mecanismo de </a:t>
            </a:r>
            <a:r>
              <a:rPr sz="2400" spc="-15" dirty="0">
                <a:latin typeface="Carlito"/>
                <a:cs typeface="Carlito"/>
              </a:rPr>
              <a:t>abstração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módulo: </a:t>
            </a:r>
            <a:r>
              <a:rPr sz="2400" spc="-15" dirty="0">
                <a:latin typeface="Carlito"/>
                <a:cs typeface="Carlito"/>
              </a:rPr>
              <a:t>composto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0" dirty="0">
                <a:latin typeface="Carlito"/>
                <a:cs typeface="Carlito"/>
              </a:rPr>
              <a:t>definições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variáveis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procedimentos, </a:t>
            </a:r>
            <a:r>
              <a:rPr sz="2400" dirty="0">
                <a:latin typeface="Carlito"/>
                <a:cs typeface="Carlito"/>
              </a:rPr>
              <a:t>agrupados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5" dirty="0">
                <a:latin typeface="Carlito"/>
                <a:cs typeface="Carlito"/>
              </a:rPr>
              <a:t>acordo com </a:t>
            </a:r>
            <a:r>
              <a:rPr sz="2400" spc="-5" dirty="0">
                <a:latin typeface="Carlito"/>
                <a:cs typeface="Carlito"/>
              </a:rPr>
              <a:t>critérios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específicos.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4835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5479415" cy="39147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Imperativo: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Exemplos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5" dirty="0">
                <a:latin typeface="Carlito"/>
                <a:cs typeface="Carlito"/>
              </a:rPr>
              <a:t>Linguagens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Imperativas: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FORTRAN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BASIC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COBOL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Pascal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C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ALGOL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Modula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62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242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8045450" cy="55194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b="1" spc="-20" dirty="0">
                <a:latin typeface="Carlito"/>
                <a:cs typeface="Carlito"/>
              </a:rPr>
              <a:t>Paradigma</a:t>
            </a:r>
            <a:r>
              <a:rPr sz="2600" b="1" spc="25" dirty="0">
                <a:latin typeface="Carlito"/>
                <a:cs typeface="Carlito"/>
              </a:rPr>
              <a:t> </a:t>
            </a:r>
            <a:r>
              <a:rPr sz="2600" b="1" spc="-15" dirty="0">
                <a:latin typeface="Carlito"/>
                <a:cs typeface="Carlito"/>
              </a:rPr>
              <a:t>Imperativo:</a:t>
            </a:r>
            <a:endParaRPr sz="26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Eficiência;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Modelagem </a:t>
            </a:r>
            <a:r>
              <a:rPr sz="2000" spc="-10" dirty="0">
                <a:latin typeface="Carlito"/>
                <a:cs typeface="Carlito"/>
              </a:rPr>
              <a:t>"natural"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aplicações </a:t>
            </a:r>
            <a:r>
              <a:rPr sz="2000" dirty="0">
                <a:latin typeface="Carlito"/>
                <a:cs typeface="Carlito"/>
              </a:rPr>
              <a:t>do mundo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real;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Paradigma dominante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bem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estabelecido;</a:t>
            </a:r>
            <a:endParaRPr sz="20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 dirty="0">
              <a:latin typeface="Carlito"/>
              <a:cs typeface="Carlito"/>
            </a:endParaRPr>
          </a:p>
          <a:p>
            <a:pPr marL="1155700" marR="561975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Possui </a:t>
            </a:r>
            <a:r>
              <a:rPr sz="2000" spc="-5" dirty="0">
                <a:latin typeface="Carlito"/>
                <a:cs typeface="Carlito"/>
              </a:rPr>
              <a:t>difícil </a:t>
            </a:r>
            <a:r>
              <a:rPr sz="2000" dirty="0">
                <a:latin typeface="Carlito"/>
                <a:cs typeface="Carlito"/>
              </a:rPr>
              <a:t>legibilidade e </a:t>
            </a:r>
            <a:r>
              <a:rPr sz="2000" spc="-10" dirty="0">
                <a:latin typeface="Carlito"/>
                <a:cs typeface="Carlito"/>
              </a:rPr>
              <a:t>facilita introdução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erros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5" dirty="0">
                <a:latin typeface="Carlito"/>
                <a:cs typeface="Carlito"/>
              </a:rPr>
              <a:t>sua  </a:t>
            </a:r>
            <a:r>
              <a:rPr sz="2000" dirty="0">
                <a:latin typeface="Carlito"/>
                <a:cs typeface="Carlito"/>
              </a:rPr>
              <a:t>manutenção;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Descrições demasiadamente </a:t>
            </a:r>
            <a:r>
              <a:rPr sz="2000" spc="-10" dirty="0">
                <a:latin typeface="Carlito"/>
                <a:cs typeface="Carlito"/>
              </a:rPr>
              <a:t>profissional </a:t>
            </a:r>
            <a:r>
              <a:rPr sz="2000" spc="-15" dirty="0">
                <a:latin typeface="Carlito"/>
                <a:cs typeface="Carlito"/>
              </a:rPr>
              <a:t>focaliza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5" dirty="0">
                <a:latin typeface="Carlito"/>
                <a:cs typeface="Carlito"/>
              </a:rPr>
              <a:t>"como" </a:t>
            </a:r>
            <a:r>
              <a:rPr sz="2000" dirty="0">
                <a:latin typeface="Carlito"/>
                <a:cs typeface="Carlito"/>
              </a:rPr>
              <a:t>e </a:t>
            </a:r>
            <a:r>
              <a:rPr sz="2000" spc="-5" dirty="0">
                <a:latin typeface="Carlito"/>
                <a:cs typeface="Carlito"/>
              </a:rPr>
              <a:t>não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</a:t>
            </a: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rlito"/>
                <a:cs typeface="Carlito"/>
              </a:rPr>
              <a:t>"</a:t>
            </a:r>
            <a:r>
              <a:rPr sz="2000" spc="-20" dirty="0">
                <a:latin typeface="Arial"/>
                <a:cs typeface="Arial"/>
              </a:rPr>
              <a:t>quê“;</a:t>
            </a:r>
            <a:endParaRPr sz="2000" dirty="0">
              <a:latin typeface="Arial"/>
              <a:cs typeface="Arial"/>
            </a:endParaRPr>
          </a:p>
          <a:p>
            <a:pPr marL="1155700" marR="280035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35" dirty="0">
                <a:latin typeface="Carlito"/>
                <a:cs typeface="Carlito"/>
              </a:rPr>
              <a:t>Tende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gerar </a:t>
            </a:r>
            <a:r>
              <a:rPr sz="2000" spc="-5" dirty="0">
                <a:latin typeface="Carlito"/>
                <a:cs typeface="Carlito"/>
              </a:rPr>
              <a:t>códigos confusos, </a:t>
            </a:r>
            <a:r>
              <a:rPr sz="2000" dirty="0">
                <a:latin typeface="Carlito"/>
                <a:cs typeface="Carlito"/>
              </a:rPr>
              <a:t>onde </a:t>
            </a:r>
            <a:r>
              <a:rPr sz="2000" spc="-15" dirty="0">
                <a:latin typeface="Carlito"/>
                <a:cs typeface="Carlito"/>
              </a:rPr>
              <a:t>tratamento </a:t>
            </a:r>
            <a:r>
              <a:rPr sz="2000" spc="-5" dirty="0">
                <a:latin typeface="Carlito"/>
                <a:cs typeface="Carlito"/>
              </a:rPr>
              <a:t>dos </a:t>
            </a:r>
            <a:r>
              <a:rPr sz="2000" dirty="0">
                <a:latin typeface="Carlito"/>
                <a:cs typeface="Carlito"/>
              </a:rPr>
              <a:t>dados </a:t>
            </a:r>
            <a:r>
              <a:rPr sz="2000" spc="-5" dirty="0">
                <a:latin typeface="Carlito"/>
                <a:cs typeface="Carlito"/>
              </a:rPr>
              <a:t>são  </a:t>
            </a:r>
            <a:r>
              <a:rPr sz="2000" spc="-10" dirty="0">
                <a:latin typeface="Carlito"/>
                <a:cs typeface="Carlito"/>
              </a:rPr>
              <a:t>misturados </a:t>
            </a:r>
            <a:r>
              <a:rPr sz="2000" spc="-5" dirty="0">
                <a:latin typeface="Carlito"/>
                <a:cs typeface="Carlito"/>
              </a:rPr>
              <a:t>com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10" dirty="0">
                <a:latin typeface="Carlito"/>
                <a:cs typeface="Carlito"/>
              </a:rPr>
              <a:t>comportamento </a:t>
            </a:r>
            <a:r>
              <a:rPr sz="2000" dirty="0">
                <a:latin typeface="Carlito"/>
                <a:cs typeface="Carlito"/>
              </a:rPr>
              <a:t>do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programa;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95130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177"/>
            <a:ext cx="8070215" cy="449008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6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 dirty="0">
              <a:latin typeface="Carlito"/>
              <a:cs typeface="Carlito"/>
            </a:endParaRPr>
          </a:p>
          <a:p>
            <a:pPr marL="756285" marR="50800" lvl="1" indent="-287020">
              <a:lnSpc>
                <a:spcPts val="259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0" dirty="0">
                <a:latin typeface="Carlito"/>
                <a:cs typeface="Carlito"/>
              </a:rPr>
              <a:t>Trata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computação como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0" dirty="0">
                <a:latin typeface="Carlito"/>
                <a:cs typeface="Carlito"/>
              </a:rPr>
              <a:t>processo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avaliação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b="1" spc="-5" dirty="0">
                <a:latin typeface="Carlito"/>
                <a:cs typeface="Carlito"/>
              </a:rPr>
              <a:t>funções </a:t>
            </a:r>
            <a:r>
              <a:rPr sz="2400" b="1" spc="-10" dirty="0">
                <a:latin typeface="Carlito"/>
                <a:cs typeface="Carlito"/>
              </a:rPr>
              <a:t>matemáticas</a:t>
            </a:r>
            <a:r>
              <a:rPr sz="2400" spc="-1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evitando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uso de </a:t>
            </a:r>
            <a:r>
              <a:rPr sz="2400" spc="-10" dirty="0">
                <a:latin typeface="Carlito"/>
                <a:cs typeface="Carlito"/>
              </a:rPr>
              <a:t>estados </a:t>
            </a:r>
            <a:r>
              <a:rPr sz="2400" spc="-5" dirty="0">
                <a:latin typeface="Carlito"/>
                <a:cs typeface="Carlito"/>
              </a:rPr>
              <a:t>ou </a:t>
            </a:r>
            <a:r>
              <a:rPr sz="2400" spc="-10" dirty="0">
                <a:latin typeface="Carlito"/>
                <a:cs typeface="Carlito"/>
              </a:rPr>
              <a:t>dados  mutáveis;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30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901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rlito"/>
                <a:cs typeface="Carlito"/>
              </a:rPr>
              <a:t>Enfatiza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aplicação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5" dirty="0">
                <a:latin typeface="Carlito"/>
                <a:cs typeface="Carlito"/>
              </a:rPr>
              <a:t>funções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20" dirty="0">
                <a:latin typeface="Carlito"/>
                <a:cs typeface="Carlito"/>
              </a:rPr>
              <a:t>contraste </a:t>
            </a:r>
            <a:r>
              <a:rPr sz="2400" spc="-5" dirty="0">
                <a:latin typeface="Carlito"/>
                <a:cs typeface="Carlito"/>
              </a:rPr>
              <a:t>da 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10" dirty="0">
                <a:latin typeface="Carlito"/>
                <a:cs typeface="Carlito"/>
              </a:rPr>
              <a:t>imperativa,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20" dirty="0">
                <a:latin typeface="Carlito"/>
                <a:cs typeface="Carlito"/>
              </a:rPr>
              <a:t>enfatiza </a:t>
            </a:r>
            <a:r>
              <a:rPr sz="2400" spc="-5" dirty="0">
                <a:latin typeface="Carlito"/>
                <a:cs typeface="Carlito"/>
              </a:rPr>
              <a:t>mudanças no </a:t>
            </a:r>
            <a:r>
              <a:rPr sz="2400" spc="-10" dirty="0">
                <a:latin typeface="Carlito"/>
                <a:cs typeface="Carlito"/>
              </a:rPr>
              <a:t>estado  </a:t>
            </a:r>
            <a:r>
              <a:rPr sz="2400" spc="-5" dirty="0">
                <a:latin typeface="Carlito"/>
                <a:cs typeface="Carlito"/>
              </a:rPr>
              <a:t>do</a:t>
            </a:r>
            <a:r>
              <a:rPr sz="2400" spc="-15" dirty="0">
                <a:latin typeface="Carlito"/>
                <a:cs typeface="Carlito"/>
              </a:rPr>
              <a:t> programa;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100" dirty="0">
              <a:latin typeface="Carlito"/>
              <a:cs typeface="Carlito"/>
            </a:endParaRPr>
          </a:p>
          <a:p>
            <a:pPr marL="756285" marR="348615" lvl="1" indent="-287020">
              <a:lnSpc>
                <a:spcPts val="259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visão funcional </a:t>
            </a:r>
            <a:r>
              <a:rPr sz="2400" spc="-10" dirty="0">
                <a:latin typeface="Carlito"/>
                <a:cs typeface="Carlito"/>
              </a:rPr>
              <a:t>resulta </a:t>
            </a:r>
            <a:r>
              <a:rPr sz="2400" spc="-5" dirty="0">
                <a:latin typeface="Carlito"/>
                <a:cs typeface="Carlito"/>
              </a:rPr>
              <a:t>num </a:t>
            </a:r>
            <a:r>
              <a:rPr sz="2400" spc="-15" dirty="0">
                <a:latin typeface="Carlito"/>
                <a:cs typeface="Carlito"/>
              </a:rPr>
              <a:t>programa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15" dirty="0">
                <a:latin typeface="Carlito"/>
                <a:cs typeface="Carlito"/>
              </a:rPr>
              <a:t>descreve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10" dirty="0">
                <a:latin typeface="Carlito"/>
                <a:cs typeface="Carlito"/>
              </a:rPr>
              <a:t>operações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10" dirty="0">
                <a:latin typeface="Carlito"/>
                <a:cs typeface="Carlito"/>
              </a:rPr>
              <a:t>devem </a:t>
            </a:r>
            <a:r>
              <a:rPr sz="2400" spc="-5" dirty="0">
                <a:latin typeface="Carlito"/>
                <a:cs typeface="Carlito"/>
              </a:rPr>
              <a:t>ser </a:t>
            </a:r>
            <a:r>
              <a:rPr sz="2400" spc="-10" dirty="0">
                <a:latin typeface="Carlito"/>
                <a:cs typeface="Carlito"/>
              </a:rPr>
              <a:t>efetuadas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10" dirty="0">
                <a:latin typeface="Carlito"/>
                <a:cs typeface="Carlito"/>
              </a:rPr>
              <a:t>resolver </a:t>
            </a:r>
            <a:r>
              <a:rPr sz="2400" dirty="0">
                <a:latin typeface="Carlito"/>
                <a:cs typeface="Carlito"/>
              </a:rPr>
              <a:t>o  </a:t>
            </a:r>
            <a:r>
              <a:rPr sz="2400" spc="-10" dirty="0">
                <a:latin typeface="Carlito"/>
                <a:cs typeface="Carlito"/>
              </a:rPr>
              <a:t>problema.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37238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8020050" cy="369125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 algn="just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>
              <a:latin typeface="Carlito"/>
              <a:cs typeface="Carlito"/>
            </a:endParaRPr>
          </a:p>
          <a:p>
            <a:pPr marL="756285" marR="524510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Programar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uma linguagem funcional </a:t>
            </a:r>
            <a:r>
              <a:rPr sz="2400" spc="-15" dirty="0">
                <a:latin typeface="Carlito"/>
                <a:cs typeface="Carlito"/>
              </a:rPr>
              <a:t>consistem </a:t>
            </a:r>
            <a:r>
              <a:rPr sz="2400" dirty="0">
                <a:latin typeface="Carlito"/>
                <a:cs typeface="Carlito"/>
              </a:rPr>
              <a:t>em  </a:t>
            </a:r>
            <a:r>
              <a:rPr sz="2400" spc="-5" dirty="0">
                <a:latin typeface="Carlito"/>
                <a:cs typeface="Carlito"/>
              </a:rPr>
              <a:t>pensar qual </a:t>
            </a:r>
            <a:r>
              <a:rPr sz="2400" spc="-10" dirty="0">
                <a:latin typeface="Carlito"/>
                <a:cs typeface="Carlito"/>
              </a:rPr>
              <a:t>função </a:t>
            </a:r>
            <a:r>
              <a:rPr sz="2400" spc="-15" dirty="0">
                <a:latin typeface="Carlito"/>
                <a:cs typeface="Carlito"/>
              </a:rPr>
              <a:t>deve </a:t>
            </a:r>
            <a:r>
              <a:rPr sz="2400" spc="-5" dirty="0">
                <a:latin typeface="Carlito"/>
                <a:cs typeface="Carlito"/>
              </a:rPr>
              <a:t>ser aplicada </a:t>
            </a:r>
            <a:r>
              <a:rPr sz="2400" spc="-15" dirty="0">
                <a:latin typeface="Carlito"/>
                <a:cs typeface="Carlito"/>
              </a:rPr>
              <a:t>para transformar  </a:t>
            </a:r>
            <a:r>
              <a:rPr sz="2400" spc="-5" dirty="0">
                <a:latin typeface="Carlito"/>
                <a:cs typeface="Carlito"/>
              </a:rPr>
              <a:t>uma </a:t>
            </a:r>
            <a:r>
              <a:rPr sz="2400" spc="-10" dirty="0">
                <a:latin typeface="Carlito"/>
                <a:cs typeface="Carlito"/>
              </a:rPr>
              <a:t>entrada </a:t>
            </a:r>
            <a:r>
              <a:rPr sz="2400" spc="-5" dirty="0">
                <a:latin typeface="Carlito"/>
                <a:cs typeface="Carlito"/>
              </a:rPr>
              <a:t>qualquer na saída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desejada.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Ao </a:t>
            </a:r>
            <a:r>
              <a:rPr sz="2400" spc="-15" dirty="0">
                <a:latin typeface="Carlito"/>
                <a:cs typeface="Carlito"/>
              </a:rPr>
              <a:t>invés </a:t>
            </a:r>
            <a:r>
              <a:rPr sz="2400" spc="-5" dirty="0">
                <a:latin typeface="Carlito"/>
                <a:cs typeface="Carlito"/>
              </a:rPr>
              <a:t>dos </a:t>
            </a:r>
            <a:r>
              <a:rPr sz="2400" spc="-10" dirty="0">
                <a:latin typeface="Carlito"/>
                <a:cs typeface="Carlito"/>
              </a:rPr>
              <a:t>passos sucessivos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10" dirty="0">
                <a:latin typeface="Carlito"/>
                <a:cs typeface="Carlito"/>
              </a:rPr>
              <a:t>paradigma </a:t>
            </a:r>
            <a:r>
              <a:rPr sz="2400" spc="-15" dirty="0">
                <a:latin typeface="Carlito"/>
                <a:cs typeface="Carlito"/>
              </a:rPr>
              <a:t>imperativo,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25" dirty="0">
                <a:latin typeface="Carlito"/>
                <a:cs typeface="Carlito"/>
              </a:rPr>
              <a:t>sintaxe </a:t>
            </a:r>
            <a:r>
              <a:rPr sz="2400" spc="-5" dirty="0">
                <a:latin typeface="Carlito"/>
                <a:cs typeface="Carlito"/>
              </a:rPr>
              <a:t>da linguagem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apropriada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10" dirty="0">
                <a:latin typeface="Carlito"/>
                <a:cs typeface="Carlito"/>
              </a:rPr>
              <a:t>definição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0" dirty="0">
                <a:latin typeface="Carlito"/>
                <a:cs typeface="Carlito"/>
              </a:rPr>
              <a:t>funções </a:t>
            </a:r>
            <a:r>
              <a:rPr sz="2400" spc="-15" dirty="0">
                <a:latin typeface="Carlito"/>
                <a:cs typeface="Carlito"/>
              </a:rPr>
              <a:t>compostas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10" dirty="0">
                <a:latin typeface="Carlito"/>
                <a:cs typeface="Carlito"/>
              </a:rPr>
              <a:t>denotam </a:t>
            </a:r>
            <a:r>
              <a:rPr sz="2400" spc="-5" dirty="0">
                <a:latin typeface="Carlito"/>
                <a:cs typeface="Carlito"/>
              </a:rPr>
              <a:t>aplicações </a:t>
            </a:r>
            <a:r>
              <a:rPr sz="2400" spc="-10" dirty="0">
                <a:latin typeface="Carlito"/>
                <a:cs typeface="Carlito"/>
              </a:rPr>
              <a:t>sucessivas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0" dirty="0">
                <a:latin typeface="Carlito"/>
                <a:cs typeface="Carlito"/>
              </a:rPr>
              <a:t>funções: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594" y="5702020"/>
            <a:ext cx="6696709" cy="36957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latin typeface="Courier New"/>
                <a:cs typeface="Courier New"/>
              </a:rPr>
              <a:t>função(... função2(função1(dados))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...)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1991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54312" y="1196752"/>
            <a:ext cx="6057900" cy="9842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2.	</a:t>
            </a: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b="1" spc="-10" dirty="0">
                <a:latin typeface="Carlito"/>
                <a:cs typeface="Carlito"/>
              </a:rPr>
              <a:t>Exemplo: </a:t>
            </a:r>
            <a:r>
              <a:rPr sz="2400" spc="-10" dirty="0">
                <a:latin typeface="Carlito"/>
                <a:cs typeface="Carlito"/>
              </a:rPr>
              <a:t>Distancia </a:t>
            </a:r>
            <a:r>
              <a:rPr sz="2400" spc="-15" dirty="0">
                <a:latin typeface="Carlito"/>
                <a:cs typeface="Carlito"/>
              </a:rPr>
              <a:t>entre </a:t>
            </a:r>
            <a:r>
              <a:rPr sz="2400" spc="-5" dirty="0">
                <a:latin typeface="Carlito"/>
                <a:cs typeface="Carlito"/>
              </a:rPr>
              <a:t>dois </a:t>
            </a:r>
            <a:r>
              <a:rPr sz="2400" spc="-15" dirty="0">
                <a:latin typeface="Carlito"/>
                <a:cs typeface="Carlito"/>
              </a:rPr>
              <a:t>pontos </a:t>
            </a:r>
            <a:r>
              <a:rPr sz="2400" dirty="0">
                <a:latin typeface="Carlito"/>
                <a:cs typeface="Carlito"/>
              </a:rPr>
              <a:t>em</a:t>
            </a:r>
            <a:r>
              <a:rPr sz="2400" spc="2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9048" y="2694444"/>
            <a:ext cx="7920990" cy="3970654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8415" rIns="0" bIns="0" rtlCol="0">
            <a:spAutoFit/>
          </a:bodyPr>
          <a:lstStyle/>
          <a:p>
            <a:pPr marL="91440" marR="5362575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latin typeface="Courier New"/>
                <a:cs typeface="Courier New"/>
              </a:rPr>
              <a:t>#include &lt;stdio.h&gt;  #include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&lt;math.h&gt;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float dist(float PX1, float PY1, float PX2, float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PY2)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36576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float res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sqrt((PX2 </a:t>
            </a:r>
            <a:r>
              <a:rPr sz="1800" dirty="0">
                <a:latin typeface="Courier New"/>
                <a:cs typeface="Courier New"/>
              </a:rPr>
              <a:t>– </a:t>
            </a:r>
            <a:r>
              <a:rPr sz="1800" spc="-10" dirty="0">
                <a:latin typeface="Courier New"/>
                <a:cs typeface="Courier New"/>
              </a:rPr>
              <a:t>PX1)*(PX2 </a:t>
            </a:r>
            <a:r>
              <a:rPr sz="1800" dirty="0">
                <a:latin typeface="Courier New"/>
                <a:cs typeface="Courier New"/>
              </a:rPr>
              <a:t>– </a:t>
            </a:r>
            <a:r>
              <a:rPr sz="1800" spc="-10" dirty="0">
                <a:latin typeface="Courier New"/>
                <a:cs typeface="Courier New"/>
              </a:rPr>
              <a:t>PX1)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</a:p>
          <a:p>
            <a:pPr marL="26854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(PY2 </a:t>
            </a:r>
            <a:r>
              <a:rPr sz="1800" dirty="0">
                <a:latin typeface="Courier New"/>
                <a:cs typeface="Courier New"/>
              </a:rPr>
              <a:t>– </a:t>
            </a:r>
            <a:r>
              <a:rPr sz="1800" spc="-10" dirty="0">
                <a:latin typeface="Courier New"/>
                <a:cs typeface="Courier New"/>
              </a:rPr>
              <a:t>PY1)*(PY2 </a:t>
            </a:r>
            <a:r>
              <a:rPr sz="1800" dirty="0">
                <a:latin typeface="Courier New"/>
                <a:cs typeface="Courier New"/>
              </a:rPr>
              <a:t>–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PY1));</a:t>
            </a:r>
            <a:endParaRPr sz="18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return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res;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365760" marR="27717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float </a:t>
            </a:r>
            <a:r>
              <a:rPr sz="1800" dirty="0">
                <a:latin typeface="Courier New"/>
                <a:cs typeface="Courier New"/>
              </a:rPr>
              <a:t>f = </a:t>
            </a:r>
            <a:r>
              <a:rPr sz="1800" spc="-10" dirty="0">
                <a:latin typeface="Courier New"/>
                <a:cs typeface="Courier New"/>
              </a:rPr>
              <a:t>dist(2.0, 4.0, 3.0, 1.0);  printf("Distance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%f",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f);</a:t>
            </a:r>
            <a:endParaRPr sz="1800" dirty="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return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718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95692" y="1124744"/>
            <a:ext cx="6774180" cy="9842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2.	</a:t>
            </a: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b="1" spc="-10" dirty="0">
                <a:latin typeface="Carlito"/>
                <a:cs typeface="Carlito"/>
              </a:rPr>
              <a:t>Exemplo: </a:t>
            </a:r>
            <a:r>
              <a:rPr sz="2400" spc="-10" dirty="0">
                <a:latin typeface="Carlito"/>
                <a:cs typeface="Carlito"/>
              </a:rPr>
              <a:t>Distancia </a:t>
            </a:r>
            <a:r>
              <a:rPr sz="2400" spc="-15" dirty="0">
                <a:latin typeface="Carlito"/>
                <a:cs typeface="Carlito"/>
              </a:rPr>
              <a:t>entre </a:t>
            </a:r>
            <a:r>
              <a:rPr sz="2400" spc="-5" dirty="0">
                <a:latin typeface="Carlito"/>
                <a:cs typeface="Carlito"/>
              </a:rPr>
              <a:t>dois </a:t>
            </a:r>
            <a:r>
              <a:rPr sz="2400" spc="-15" dirty="0">
                <a:latin typeface="Carlito"/>
                <a:cs typeface="Carlito"/>
              </a:rPr>
              <a:t>pontos </a:t>
            </a:r>
            <a:r>
              <a:rPr sz="2400" dirty="0">
                <a:latin typeface="Carlito"/>
                <a:cs typeface="Carlito"/>
              </a:rPr>
              <a:t>em</a:t>
            </a:r>
            <a:r>
              <a:rPr sz="2400" spc="2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Haskell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451909"/>
            <a:ext cx="7143115" cy="1812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Características </a:t>
            </a:r>
            <a:r>
              <a:rPr sz="2400" spc="-5" dirty="0">
                <a:latin typeface="Carlito"/>
                <a:cs typeface="Carlito"/>
              </a:rPr>
              <a:t>da </a:t>
            </a:r>
            <a:r>
              <a:rPr sz="2400" spc="-15" dirty="0">
                <a:latin typeface="Carlito"/>
                <a:cs typeface="Carlito"/>
              </a:rPr>
              <a:t>programação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funcional:</a:t>
            </a:r>
            <a:endParaRPr sz="2400">
              <a:latin typeface="Carlito"/>
              <a:cs typeface="Carlito"/>
            </a:endParaRPr>
          </a:p>
          <a:p>
            <a:pPr marL="697865" marR="5080" lvl="1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Programas </a:t>
            </a:r>
            <a:r>
              <a:rPr sz="2000" spc="-5" dirty="0">
                <a:latin typeface="Carlito"/>
                <a:cs typeface="Carlito"/>
              </a:rPr>
              <a:t>são funções </a:t>
            </a:r>
            <a:r>
              <a:rPr sz="2000" dirty="0">
                <a:latin typeface="Carlito"/>
                <a:cs typeface="Carlito"/>
              </a:rPr>
              <a:t>que </a:t>
            </a:r>
            <a:r>
              <a:rPr sz="2000" spc="-10" dirty="0">
                <a:latin typeface="Carlito"/>
                <a:cs typeface="Carlito"/>
              </a:rPr>
              <a:t>descrevem </a:t>
            </a:r>
            <a:r>
              <a:rPr sz="2000" spc="-5" dirty="0">
                <a:latin typeface="Carlito"/>
                <a:cs typeface="Carlito"/>
              </a:rPr>
              <a:t>uma </a:t>
            </a:r>
            <a:r>
              <a:rPr sz="2000" spc="-10" dirty="0">
                <a:latin typeface="Carlito"/>
                <a:cs typeface="Carlito"/>
              </a:rPr>
              <a:t>relação explícita </a:t>
            </a:r>
            <a:r>
              <a:rPr sz="2000" dirty="0">
                <a:latin typeface="Carlito"/>
                <a:cs typeface="Carlito"/>
              </a:rPr>
              <a:t>e  </a:t>
            </a:r>
            <a:r>
              <a:rPr sz="2000" spc="-5" dirty="0">
                <a:latin typeface="Carlito"/>
                <a:cs typeface="Carlito"/>
              </a:rPr>
              <a:t>precisa </a:t>
            </a:r>
            <a:r>
              <a:rPr sz="2000" spc="-10" dirty="0">
                <a:latin typeface="Carlito"/>
                <a:cs typeface="Carlito"/>
              </a:rPr>
              <a:t>entre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E/S;</a:t>
            </a:r>
            <a:endParaRPr sz="2000">
              <a:latin typeface="Carlito"/>
              <a:cs typeface="Carlito"/>
            </a:endParaRPr>
          </a:p>
          <a:p>
            <a:pPr marL="697865" marR="11430" lvl="1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Estilo declarativo: </a:t>
            </a:r>
            <a:r>
              <a:rPr sz="2000" spc="-5" dirty="0">
                <a:latin typeface="Carlito"/>
                <a:cs typeface="Carlito"/>
              </a:rPr>
              <a:t>não há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5" dirty="0">
                <a:latin typeface="Carlito"/>
                <a:cs typeface="Carlito"/>
              </a:rPr>
              <a:t>conceito de </a:t>
            </a:r>
            <a:r>
              <a:rPr sz="2000" spc="-10" dirty="0">
                <a:latin typeface="Carlito"/>
                <a:cs typeface="Carlito"/>
              </a:rPr>
              <a:t>estado </a:t>
            </a:r>
            <a:r>
              <a:rPr sz="2000" spc="-5" dirty="0">
                <a:latin typeface="Carlito"/>
                <a:cs typeface="Carlito"/>
              </a:rPr>
              <a:t>nem comandos  como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atribuição;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048" y="2694304"/>
            <a:ext cx="7920990" cy="147764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8415" rIns="0" bIns="0" rtlCol="0">
            <a:spAutoFit/>
          </a:bodyPr>
          <a:lstStyle/>
          <a:p>
            <a:pPr marL="91440" marR="448945">
              <a:lnSpc>
                <a:spcPct val="200100"/>
              </a:lnSpc>
              <a:spcBef>
                <a:spcPts val="145"/>
              </a:spcBef>
            </a:pPr>
            <a:r>
              <a:rPr sz="1800" spc="-10" dirty="0">
                <a:latin typeface="Courier New"/>
                <a:cs typeface="Courier New"/>
              </a:rPr>
              <a:t>dist </a:t>
            </a:r>
            <a:r>
              <a:rPr sz="1800" spc="-5" dirty="0">
                <a:latin typeface="Courier New"/>
                <a:cs typeface="Courier New"/>
              </a:rPr>
              <a:t>x1 y1 x2 y2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sqrt(((x2 </a:t>
            </a:r>
            <a:r>
              <a:rPr sz="1800" dirty="0">
                <a:latin typeface="Courier New"/>
                <a:cs typeface="Courier New"/>
              </a:rPr>
              <a:t>- </a:t>
            </a:r>
            <a:r>
              <a:rPr sz="1800" spc="-10" dirty="0">
                <a:latin typeface="Courier New"/>
                <a:cs typeface="Courier New"/>
              </a:rPr>
              <a:t>x1)^2) </a:t>
            </a:r>
            <a:r>
              <a:rPr sz="1800" dirty="0">
                <a:latin typeface="Courier New"/>
                <a:cs typeface="Courier New"/>
              </a:rPr>
              <a:t>+ </a:t>
            </a:r>
            <a:r>
              <a:rPr sz="1800" spc="-10" dirty="0">
                <a:latin typeface="Courier New"/>
                <a:cs typeface="Courier New"/>
              </a:rPr>
              <a:t>((y2 </a:t>
            </a:r>
            <a:r>
              <a:rPr sz="1800" dirty="0">
                <a:latin typeface="Courier New"/>
                <a:cs typeface="Courier New"/>
              </a:rPr>
              <a:t>- </a:t>
            </a:r>
            <a:r>
              <a:rPr sz="1800" spc="-10" dirty="0">
                <a:latin typeface="Courier New"/>
                <a:cs typeface="Courier New"/>
              </a:rPr>
              <a:t>y1)^2))  main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print(dist 2.0 </a:t>
            </a:r>
            <a:r>
              <a:rPr sz="1800" spc="-5" dirty="0">
                <a:latin typeface="Courier New"/>
                <a:cs typeface="Courier New"/>
              </a:rPr>
              <a:t>4.0 </a:t>
            </a:r>
            <a:r>
              <a:rPr sz="1800" spc="-10" dirty="0">
                <a:latin typeface="Courier New"/>
                <a:cs typeface="Courier New"/>
              </a:rPr>
              <a:t>3.0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1.0)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1715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5334000" cy="42805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Exemplos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5" dirty="0">
                <a:latin typeface="Carlito"/>
                <a:cs typeface="Carlito"/>
              </a:rPr>
              <a:t>Linguagens</a:t>
            </a:r>
            <a:r>
              <a:rPr sz="2400" b="1" spc="-7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Funcionais: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Haskell;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Scheme;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Common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LISP;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CLOS </a:t>
            </a:r>
            <a:r>
              <a:rPr sz="2000" spc="-5" dirty="0">
                <a:latin typeface="Carlito"/>
                <a:cs typeface="Carlito"/>
              </a:rPr>
              <a:t>(Common LISP Object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System);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Miranda;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ML;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Erlang;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Ocaml;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61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14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082" y="620688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 err="1"/>
              <a:t>Nível</a:t>
            </a:r>
            <a:endParaRPr sz="4000"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7969884" cy="477566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" dirty="0" err="1">
                <a:latin typeface="Carlito"/>
                <a:cs typeface="Carlito"/>
              </a:rPr>
              <a:t>Baixo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Os </a:t>
            </a:r>
            <a:r>
              <a:rPr sz="2000" spc="-10" dirty="0">
                <a:latin typeface="Carlito"/>
                <a:cs typeface="Carlito"/>
              </a:rPr>
              <a:t>programas </a:t>
            </a:r>
            <a:r>
              <a:rPr sz="2000" spc="-5" dirty="0">
                <a:latin typeface="Carlito"/>
                <a:cs typeface="Carlito"/>
              </a:rPr>
              <a:t>são </a:t>
            </a:r>
            <a:r>
              <a:rPr sz="2000" spc="-15" dirty="0">
                <a:latin typeface="Carlito"/>
                <a:cs typeface="Carlito"/>
              </a:rPr>
              <a:t>executados </a:t>
            </a:r>
            <a:r>
              <a:rPr sz="2000" spc="-5" dirty="0">
                <a:latin typeface="Carlito"/>
                <a:cs typeface="Carlito"/>
              </a:rPr>
              <a:t>com maior </a:t>
            </a:r>
            <a:r>
              <a:rPr sz="2000" b="1" spc="-5" dirty="0">
                <a:latin typeface="Carlito"/>
                <a:cs typeface="Carlito"/>
              </a:rPr>
              <a:t>velocidade</a:t>
            </a:r>
            <a:r>
              <a:rPr sz="2000" b="1" spc="2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de</a:t>
            </a:r>
            <a:endParaRPr sz="20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processamento</a:t>
            </a:r>
            <a:r>
              <a:rPr sz="2000" spc="-5" dirty="0"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Os </a:t>
            </a:r>
            <a:r>
              <a:rPr sz="2000" spc="-10" dirty="0">
                <a:latin typeface="Carlito"/>
                <a:cs typeface="Carlito"/>
              </a:rPr>
              <a:t>programas </a:t>
            </a:r>
            <a:r>
              <a:rPr sz="2000" spc="-5" dirty="0">
                <a:latin typeface="Carlito"/>
                <a:cs typeface="Carlito"/>
              </a:rPr>
              <a:t>ocupam </a:t>
            </a:r>
            <a:r>
              <a:rPr sz="2000" b="1" dirty="0">
                <a:latin typeface="Carlito"/>
                <a:cs typeface="Carlito"/>
              </a:rPr>
              <a:t>menos </a:t>
            </a:r>
            <a:r>
              <a:rPr sz="2000" b="1" spc="-5" dirty="0">
                <a:latin typeface="Carlito"/>
                <a:cs typeface="Carlito"/>
              </a:rPr>
              <a:t>espaço </a:t>
            </a:r>
            <a:r>
              <a:rPr sz="2000" b="1" dirty="0">
                <a:latin typeface="Carlito"/>
                <a:cs typeface="Carlito"/>
              </a:rPr>
              <a:t>na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memória</a:t>
            </a:r>
            <a:r>
              <a:rPr sz="2000" spc="-5" dirty="0"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 dirty="0">
              <a:latin typeface="Carlito"/>
              <a:cs typeface="Carlito"/>
            </a:endParaRPr>
          </a:p>
          <a:p>
            <a:pPr marL="1155700" marR="112395" lvl="2" indent="-228600" algn="just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Em </a:t>
            </a:r>
            <a:r>
              <a:rPr sz="2000" spc="-10" dirty="0">
                <a:latin typeface="Carlito"/>
                <a:cs typeface="Carlito"/>
              </a:rPr>
              <a:t>geral, programas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5" dirty="0">
                <a:latin typeface="Carlito"/>
                <a:cs typeface="Carlito"/>
              </a:rPr>
              <a:t>Assembly </a:t>
            </a:r>
            <a:r>
              <a:rPr sz="2000" spc="-10" dirty="0">
                <a:latin typeface="Carlito"/>
                <a:cs typeface="Carlito"/>
              </a:rPr>
              <a:t>tem </a:t>
            </a:r>
            <a:r>
              <a:rPr sz="2000" b="1" dirty="0">
                <a:latin typeface="Carlito"/>
                <a:cs typeface="Carlito"/>
              </a:rPr>
              <a:t>pouca </a:t>
            </a:r>
            <a:r>
              <a:rPr sz="2000" b="1" spc="-5" dirty="0">
                <a:latin typeface="Carlito"/>
                <a:cs typeface="Carlito"/>
              </a:rPr>
              <a:t>portabilidade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spc="-15" dirty="0">
                <a:latin typeface="Carlito"/>
                <a:cs typeface="Carlito"/>
              </a:rPr>
              <a:t>isto  </a:t>
            </a:r>
            <a:r>
              <a:rPr sz="2000" dirty="0">
                <a:latin typeface="Carlito"/>
                <a:cs typeface="Carlito"/>
              </a:rPr>
              <a:t>é, um </a:t>
            </a:r>
            <a:r>
              <a:rPr sz="2000" spc="-5" dirty="0">
                <a:latin typeface="Carlito"/>
                <a:cs typeface="Carlito"/>
              </a:rPr>
              <a:t>código </a:t>
            </a:r>
            <a:r>
              <a:rPr sz="2000" spc="-10" dirty="0">
                <a:latin typeface="Carlito"/>
                <a:cs typeface="Carlito"/>
              </a:rPr>
              <a:t>gerado </a:t>
            </a:r>
            <a:r>
              <a:rPr sz="2000" spc="-15" dirty="0">
                <a:latin typeface="Carlito"/>
                <a:cs typeface="Carlito"/>
              </a:rPr>
              <a:t>para </a:t>
            </a:r>
            <a:r>
              <a:rPr sz="2000" dirty="0">
                <a:latin typeface="Carlito"/>
                <a:cs typeface="Carlito"/>
              </a:rPr>
              <a:t>um tipo de </a:t>
            </a:r>
            <a:r>
              <a:rPr sz="2000" spc="-10" dirty="0">
                <a:latin typeface="Carlito"/>
                <a:cs typeface="Carlito"/>
              </a:rPr>
              <a:t>processador </a:t>
            </a:r>
            <a:r>
              <a:rPr sz="2000" spc="-5" dirty="0">
                <a:latin typeface="Carlito"/>
                <a:cs typeface="Carlito"/>
              </a:rPr>
              <a:t>não serve </a:t>
            </a:r>
            <a:r>
              <a:rPr sz="2000" spc="-15" dirty="0">
                <a:latin typeface="Carlito"/>
                <a:cs typeface="Carlito"/>
              </a:rPr>
              <a:t>para  </a:t>
            </a:r>
            <a:r>
              <a:rPr sz="2000" spc="-10" dirty="0">
                <a:latin typeface="Carlito"/>
                <a:cs typeface="Carlito"/>
              </a:rPr>
              <a:t>outro;</a:t>
            </a:r>
            <a:endParaRPr sz="2000" dirty="0">
              <a:latin typeface="Carlito"/>
              <a:cs typeface="Carlito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Códigos Assembly não são estruturados, tornando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programação</a:t>
            </a:r>
            <a:endParaRPr sz="2000" dirty="0">
              <a:latin typeface="Carlito"/>
              <a:cs typeface="Carlito"/>
            </a:endParaRPr>
          </a:p>
          <a:p>
            <a:pPr marL="1155700" algn="just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mais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difícil</a:t>
            </a:r>
            <a:r>
              <a:rPr sz="2000" dirty="0">
                <a:latin typeface="Carlito"/>
                <a:cs typeface="Carlito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27972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6228080" cy="39147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Funcional: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Simplifica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resolução de </a:t>
            </a:r>
            <a:r>
              <a:rPr sz="2000" dirty="0">
                <a:latin typeface="Carlito"/>
                <a:cs typeface="Carlito"/>
              </a:rPr>
              <a:t>alguns tipos</a:t>
            </a:r>
            <a:r>
              <a:rPr sz="2000" spc="-10" dirty="0">
                <a:latin typeface="Carlito"/>
                <a:cs typeface="Carlito"/>
              </a:rPr>
              <a:t> problemas: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414"/>
              </a:spcBef>
              <a:buFont typeface="Arial"/>
              <a:buChar char="–"/>
              <a:tabLst>
                <a:tab pos="1613535" algn="l"/>
              </a:tabLst>
            </a:pPr>
            <a:r>
              <a:rPr sz="1600" spc="-15" dirty="0">
                <a:latin typeface="Carlito"/>
                <a:cs typeface="Carlito"/>
              </a:rPr>
              <a:t>Prova </a:t>
            </a:r>
            <a:r>
              <a:rPr sz="1600" spc="-5" dirty="0">
                <a:latin typeface="Carlito"/>
                <a:cs typeface="Carlito"/>
              </a:rPr>
              <a:t>de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propriedades;</a:t>
            </a:r>
            <a:endParaRPr sz="16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1613535" algn="l"/>
              </a:tabLst>
            </a:pPr>
            <a:r>
              <a:rPr sz="1600" spc="-10" dirty="0">
                <a:latin typeface="Carlito"/>
                <a:cs typeface="Carlito"/>
              </a:rPr>
              <a:t>Resolução </a:t>
            </a:r>
            <a:r>
              <a:rPr sz="1600" spc="-5" dirty="0">
                <a:latin typeface="Carlito"/>
                <a:cs typeface="Carlito"/>
              </a:rPr>
              <a:t>de </a:t>
            </a:r>
            <a:r>
              <a:rPr sz="1600" spc="-15" dirty="0">
                <a:latin typeface="Carlito"/>
                <a:cs typeface="Carlito"/>
              </a:rPr>
              <a:t>programas </a:t>
            </a:r>
            <a:r>
              <a:rPr sz="1600" spc="-5" dirty="0">
                <a:latin typeface="Carlito"/>
                <a:cs typeface="Carlito"/>
              </a:rPr>
              <a:t>de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otimização;</a:t>
            </a:r>
            <a:endParaRPr sz="1600">
              <a:latin typeface="Carlito"/>
              <a:cs typeface="Carlito"/>
            </a:endParaRPr>
          </a:p>
          <a:p>
            <a:pPr lvl="3">
              <a:lnSpc>
                <a:spcPct val="100000"/>
              </a:lnSpc>
              <a:buFont typeface="Arial"/>
              <a:buChar char="–"/>
            </a:pPr>
            <a:endParaRPr sz="1800">
              <a:latin typeface="Carlito"/>
              <a:cs typeface="Carlito"/>
            </a:endParaRPr>
          </a:p>
          <a:p>
            <a:pPr lvl="3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45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Problema: </a:t>
            </a:r>
            <a:r>
              <a:rPr sz="2000" dirty="0">
                <a:latin typeface="Carlito"/>
                <a:cs typeface="Carlito"/>
              </a:rPr>
              <a:t>o mundo </a:t>
            </a:r>
            <a:r>
              <a:rPr sz="2000" spc="-5" dirty="0">
                <a:latin typeface="Carlito"/>
                <a:cs typeface="Carlito"/>
              </a:rPr>
              <a:t>não </a:t>
            </a:r>
            <a:r>
              <a:rPr sz="2000" dirty="0">
                <a:latin typeface="Carlito"/>
                <a:cs typeface="Carlito"/>
              </a:rPr>
              <a:t>é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funcional!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Implementações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ineficientes;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Mecanismos </a:t>
            </a:r>
            <a:r>
              <a:rPr sz="2000" spc="-10" dirty="0">
                <a:latin typeface="Carlito"/>
                <a:cs typeface="Carlito"/>
              </a:rPr>
              <a:t>primitivos </a:t>
            </a:r>
            <a:r>
              <a:rPr sz="2000" spc="-5" dirty="0">
                <a:latin typeface="Carlito"/>
                <a:cs typeface="Carlito"/>
              </a:rPr>
              <a:t>de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E/S;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99283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8004809" cy="42037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Lógico: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Paradigma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baseado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b="1" dirty="0">
                <a:latin typeface="Carlito"/>
                <a:cs typeface="Carlito"/>
              </a:rPr>
              <a:t>lógica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formal</a:t>
            </a:r>
            <a:r>
              <a:rPr sz="2400" spc="-10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>
              <a:latin typeface="Carlito"/>
              <a:cs typeface="Carlito"/>
            </a:endParaRPr>
          </a:p>
          <a:p>
            <a:pPr marL="756285" marR="28067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Um </a:t>
            </a:r>
            <a:r>
              <a:rPr sz="2400" spc="-15" dirty="0">
                <a:latin typeface="Carlito"/>
                <a:cs typeface="Carlito"/>
              </a:rPr>
              <a:t>programa </a:t>
            </a:r>
            <a:r>
              <a:rPr sz="2400" spc="-5" dirty="0">
                <a:latin typeface="Carlito"/>
                <a:cs typeface="Carlito"/>
              </a:rPr>
              <a:t>lógico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10" dirty="0">
                <a:latin typeface="Carlito"/>
                <a:cs typeface="Carlito"/>
              </a:rPr>
              <a:t>equivalente </a:t>
            </a:r>
            <a:r>
              <a:rPr sz="2400" dirty="0">
                <a:latin typeface="Carlito"/>
                <a:cs typeface="Carlito"/>
              </a:rPr>
              <a:t>à </a:t>
            </a:r>
            <a:r>
              <a:rPr sz="2400" spc="-5" dirty="0">
                <a:latin typeface="Carlito"/>
                <a:cs typeface="Carlito"/>
              </a:rPr>
              <a:t>descrição do  </a:t>
            </a:r>
            <a:r>
              <a:rPr sz="2400" spc="-10" dirty="0">
                <a:latin typeface="Carlito"/>
                <a:cs typeface="Carlito"/>
              </a:rPr>
              <a:t>problema expressa </a:t>
            </a:r>
            <a:r>
              <a:rPr sz="2400" spc="-5" dirty="0">
                <a:latin typeface="Carlito"/>
                <a:cs typeface="Carlito"/>
              </a:rPr>
              <a:t>de maneira </a:t>
            </a:r>
            <a:r>
              <a:rPr sz="2400" spc="-15" dirty="0">
                <a:latin typeface="Carlito"/>
                <a:cs typeface="Carlito"/>
              </a:rPr>
              <a:t>formal, </a:t>
            </a:r>
            <a:r>
              <a:rPr sz="2400" spc="-5" dirty="0">
                <a:latin typeface="Carlito"/>
                <a:cs typeface="Carlito"/>
              </a:rPr>
              <a:t>similar </a:t>
            </a:r>
            <a:r>
              <a:rPr sz="2400" dirty="0">
                <a:latin typeface="Carlito"/>
                <a:cs typeface="Carlito"/>
              </a:rPr>
              <a:t>à </a:t>
            </a:r>
            <a:r>
              <a:rPr sz="2400" spc="-10" dirty="0">
                <a:latin typeface="Carlito"/>
                <a:cs typeface="Carlito"/>
              </a:rPr>
              <a:t>maneira 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ser humano raciocinaria </a:t>
            </a:r>
            <a:r>
              <a:rPr sz="2400" spc="-15" dirty="0">
                <a:latin typeface="Carlito"/>
                <a:cs typeface="Carlito"/>
              </a:rPr>
              <a:t>sobre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ele;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lógica </a:t>
            </a:r>
            <a:r>
              <a:rPr sz="2400" spc="-15" dirty="0">
                <a:latin typeface="Carlito"/>
                <a:cs typeface="Carlito"/>
              </a:rPr>
              <a:t>consiste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10" dirty="0">
                <a:latin typeface="Carlito"/>
                <a:cs typeface="Carlito"/>
              </a:rPr>
              <a:t>declarar </a:t>
            </a:r>
            <a:r>
              <a:rPr sz="2400" b="1" spc="-15" dirty="0">
                <a:latin typeface="Carlito"/>
                <a:cs typeface="Carlito"/>
              </a:rPr>
              <a:t>fatos</a:t>
            </a:r>
            <a:r>
              <a:rPr sz="2400" spc="-15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que  podem ser </a:t>
            </a:r>
            <a:r>
              <a:rPr sz="2400" b="1" spc="-10" dirty="0">
                <a:latin typeface="Carlito"/>
                <a:cs typeface="Carlito"/>
              </a:rPr>
              <a:t>relações </a:t>
            </a:r>
            <a:r>
              <a:rPr sz="2400" spc="-5" dirty="0">
                <a:latin typeface="Carlito"/>
                <a:cs typeface="Carlito"/>
              </a:rPr>
              <a:t>(associações) ou </a:t>
            </a:r>
            <a:r>
              <a:rPr sz="2400" b="1" spc="-15" dirty="0">
                <a:latin typeface="Carlito"/>
                <a:cs typeface="Carlito"/>
              </a:rPr>
              <a:t>regras </a:t>
            </a:r>
            <a:r>
              <a:rPr sz="2400" spc="-5" dirty="0">
                <a:latin typeface="Carlito"/>
                <a:cs typeface="Carlito"/>
              </a:rPr>
              <a:t>que </a:t>
            </a:r>
            <a:r>
              <a:rPr sz="2400" spc="-15" dirty="0">
                <a:latin typeface="Carlito"/>
                <a:cs typeface="Carlito"/>
              </a:rPr>
              <a:t>produzem  </a:t>
            </a:r>
            <a:r>
              <a:rPr sz="2400" spc="-20" dirty="0">
                <a:latin typeface="Carlito"/>
                <a:cs typeface="Carlito"/>
              </a:rPr>
              <a:t>fatos </a:t>
            </a:r>
            <a:r>
              <a:rPr sz="2400" spc="-5" dirty="0">
                <a:latin typeface="Carlito"/>
                <a:cs typeface="Carlito"/>
              </a:rPr>
              <a:t>deduzidos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partir de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outros.</a:t>
            </a:r>
            <a:endParaRPr sz="2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79561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7950834" cy="46424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Lógico: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dirty="0">
                <a:latin typeface="Carlito"/>
                <a:cs typeface="Carlito"/>
              </a:rPr>
              <a:t>em </a:t>
            </a:r>
            <a:r>
              <a:rPr sz="2400" spc="-5" dirty="0">
                <a:latin typeface="Carlito"/>
                <a:cs typeface="Carlito"/>
              </a:rPr>
              <a:t>linguagens lógicas requer um </a:t>
            </a:r>
            <a:r>
              <a:rPr sz="2400" b="1" spc="-10" dirty="0">
                <a:latin typeface="Carlito"/>
                <a:cs typeface="Carlito"/>
              </a:rPr>
              <a:t>estilo </a:t>
            </a:r>
            <a:r>
              <a:rPr sz="2400" b="1" spc="-5" dirty="0">
                <a:latin typeface="Carlito"/>
                <a:cs typeface="Carlito"/>
              </a:rPr>
              <a:t>mais  descritivo</a:t>
            </a:r>
            <a:r>
              <a:rPr sz="2400" spc="-5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350">
              <a:latin typeface="Carlito"/>
              <a:cs typeface="Carlito"/>
            </a:endParaRPr>
          </a:p>
          <a:p>
            <a:pPr marL="756285" marR="14160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O </a:t>
            </a:r>
            <a:r>
              <a:rPr sz="2400" spc="-10" dirty="0">
                <a:latin typeface="Carlito"/>
                <a:cs typeface="Carlito"/>
              </a:rPr>
              <a:t>programador </a:t>
            </a:r>
            <a:r>
              <a:rPr sz="2400" spc="-15" dirty="0">
                <a:latin typeface="Carlito"/>
                <a:cs typeface="Carlito"/>
              </a:rPr>
              <a:t>deve </a:t>
            </a:r>
            <a:r>
              <a:rPr sz="2400" spc="-5" dirty="0">
                <a:latin typeface="Carlito"/>
                <a:cs typeface="Carlito"/>
              </a:rPr>
              <a:t>conhecer os </a:t>
            </a:r>
            <a:r>
              <a:rPr sz="2400" b="1" spc="-10" dirty="0">
                <a:latin typeface="Carlito"/>
                <a:cs typeface="Carlito"/>
              </a:rPr>
              <a:t>relacionamentos </a:t>
            </a:r>
            <a:r>
              <a:rPr sz="2400" spc="-15" dirty="0">
                <a:latin typeface="Carlito"/>
                <a:cs typeface="Carlito"/>
              </a:rPr>
              <a:t>entre 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spc="-5" dirty="0">
                <a:latin typeface="Carlito"/>
                <a:cs typeface="Carlito"/>
              </a:rPr>
              <a:t>entidades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b="1" spc="-5" dirty="0">
                <a:latin typeface="Carlito"/>
                <a:cs typeface="Carlito"/>
              </a:rPr>
              <a:t>conceitos </a:t>
            </a:r>
            <a:r>
              <a:rPr sz="2400" spc="-10" dirty="0">
                <a:latin typeface="Carlito"/>
                <a:cs typeface="Carlito"/>
              </a:rPr>
              <a:t>envolvidos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10" dirty="0">
                <a:latin typeface="Carlito"/>
                <a:cs typeface="Carlito"/>
              </a:rPr>
              <a:t>descrever </a:t>
            </a:r>
            <a:r>
              <a:rPr sz="2400" spc="-5" dirty="0">
                <a:latin typeface="Carlito"/>
                <a:cs typeface="Carlito"/>
              </a:rPr>
              <a:t>os  </a:t>
            </a:r>
            <a:r>
              <a:rPr sz="2400" spc="-25" dirty="0">
                <a:latin typeface="Carlito"/>
                <a:cs typeface="Carlito"/>
              </a:rPr>
              <a:t>fatos </a:t>
            </a:r>
            <a:r>
              <a:rPr sz="2400" spc="-5" dirty="0">
                <a:latin typeface="Carlito"/>
                <a:cs typeface="Carlito"/>
              </a:rPr>
              <a:t>relacionados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spc="-10" dirty="0">
                <a:latin typeface="Carlito"/>
                <a:cs typeface="Carlito"/>
              </a:rPr>
              <a:t>problema;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350">
              <a:latin typeface="Carlito"/>
              <a:cs typeface="Carlito"/>
            </a:endParaRPr>
          </a:p>
          <a:p>
            <a:pPr marL="756285" marR="47434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Programas </a:t>
            </a:r>
            <a:r>
              <a:rPr sz="2400" spc="-10" dirty="0">
                <a:latin typeface="Carlito"/>
                <a:cs typeface="Carlito"/>
              </a:rPr>
              <a:t>descrevem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b="1" spc="-10" dirty="0">
                <a:latin typeface="Carlito"/>
                <a:cs typeface="Carlito"/>
              </a:rPr>
              <a:t>conjunto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15" dirty="0">
                <a:latin typeface="Carlito"/>
                <a:cs typeface="Carlito"/>
              </a:rPr>
              <a:t>regras </a:t>
            </a:r>
            <a:r>
              <a:rPr sz="2400" spc="-5" dirty="0">
                <a:latin typeface="Carlito"/>
                <a:cs typeface="Carlito"/>
              </a:rPr>
              <a:t>que  </a:t>
            </a:r>
            <a:r>
              <a:rPr sz="2400" spc="-10" dirty="0">
                <a:latin typeface="Carlito"/>
                <a:cs typeface="Carlito"/>
              </a:rPr>
              <a:t>disparam ações </a:t>
            </a:r>
            <a:r>
              <a:rPr sz="2400" spc="-5" dirty="0">
                <a:latin typeface="Carlito"/>
                <a:cs typeface="Carlito"/>
              </a:rPr>
              <a:t>quando suas premissas são</a:t>
            </a:r>
            <a:r>
              <a:rPr sz="2400" spc="-15" dirty="0">
                <a:latin typeface="Carlito"/>
                <a:cs typeface="Carlito"/>
              </a:rPr>
              <a:t> satisfeitas;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35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Principal </a:t>
            </a:r>
            <a:r>
              <a:rPr sz="2400" spc="-5" dirty="0">
                <a:latin typeface="Carlito"/>
                <a:cs typeface="Carlito"/>
              </a:rPr>
              <a:t>linguagem lógica: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Prolog</a:t>
            </a:r>
            <a:endParaRPr sz="2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00082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3219450" cy="133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3.	</a:t>
            </a: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-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Lógico: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0" dirty="0">
                <a:latin typeface="Carlito"/>
                <a:cs typeface="Carlito"/>
              </a:rPr>
              <a:t>Exemplo</a:t>
            </a:r>
            <a:r>
              <a:rPr sz="2400" spc="1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Prolog: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048" y="3140964"/>
            <a:ext cx="7920990" cy="2031364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 marR="550037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tr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ca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ca</a:t>
            </a:r>
            <a:r>
              <a:rPr sz="1800" spc="-5" dirty="0">
                <a:latin typeface="Courier New"/>
                <a:cs typeface="Courier New"/>
              </a:rPr>
              <a:t>ri</a:t>
            </a:r>
            <a:r>
              <a:rPr sz="1800" spc="-15" dirty="0">
                <a:latin typeface="Courier New"/>
                <a:cs typeface="Courier New"/>
              </a:rPr>
              <a:t>b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.  </a:t>
            </a:r>
            <a:r>
              <a:rPr sz="1800" spc="-10" dirty="0">
                <a:latin typeface="Courier New"/>
                <a:cs typeface="Courier New"/>
              </a:rPr>
              <a:t>tropical(havai).  praia(caribe).  praia(havai).  bonito(havai).  bonito(caribe).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paraiso_tropical(X) :- tropical(X), praia(X),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bonito(X).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564" y="5407469"/>
            <a:ext cx="7920990" cy="36957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1800" spc="-5" dirty="0">
                <a:latin typeface="Courier New"/>
                <a:cs typeface="Courier New"/>
              </a:rPr>
              <a:t>?-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paraiso_tropical(X).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5986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610690"/>
            <a:ext cx="7491095" cy="3605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Lógico: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rlito"/>
              <a:buAutoNum type="arabicPeriod" startAt="3"/>
            </a:pPr>
            <a:endParaRPr sz="33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Permite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concepção </a:t>
            </a:r>
            <a:r>
              <a:rPr sz="2000" dirty="0">
                <a:latin typeface="Carlito"/>
                <a:cs typeface="Carlito"/>
              </a:rPr>
              <a:t>da </a:t>
            </a:r>
            <a:r>
              <a:rPr sz="2000" spc="-5" dirty="0">
                <a:latin typeface="Carlito"/>
                <a:cs typeface="Carlito"/>
              </a:rPr>
              <a:t>aplicação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5" dirty="0">
                <a:latin typeface="Carlito"/>
                <a:cs typeface="Carlito"/>
              </a:rPr>
              <a:t>alto </a:t>
            </a:r>
            <a:r>
              <a:rPr sz="2000" spc="-10" dirty="0">
                <a:latin typeface="Carlito"/>
                <a:cs typeface="Carlito"/>
              </a:rPr>
              <a:t>nível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abstração;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Linguagem mais </a:t>
            </a:r>
            <a:r>
              <a:rPr sz="2000" spc="-15" dirty="0">
                <a:latin typeface="Carlito"/>
                <a:cs typeface="Carlito"/>
              </a:rPr>
              <a:t>próxima </a:t>
            </a:r>
            <a:r>
              <a:rPr sz="2000" spc="-5" dirty="0">
                <a:latin typeface="Carlito"/>
                <a:cs typeface="Carlito"/>
              </a:rPr>
              <a:t>do raciocínio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humano;</a:t>
            </a:r>
            <a:endParaRPr sz="20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Dificuldade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10" dirty="0">
                <a:latin typeface="Carlito"/>
                <a:cs typeface="Carlito"/>
              </a:rPr>
              <a:t>expressar </a:t>
            </a:r>
            <a:r>
              <a:rPr sz="2000" spc="-5" dirty="0">
                <a:latin typeface="Carlito"/>
                <a:cs typeface="Carlito"/>
              </a:rPr>
              <a:t>algoritmos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complexos;</a:t>
            </a:r>
            <a:endParaRPr sz="20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Complexidade</a:t>
            </a:r>
            <a:r>
              <a:rPr sz="2000" spc="-5" dirty="0">
                <a:latin typeface="Carlito"/>
                <a:cs typeface="Carlito"/>
              </a:rPr>
              <a:t> exponencial;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69955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67544" y="1196752"/>
            <a:ext cx="8229600" cy="43891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8320" indent="-515620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528320" algn="l"/>
                <a:tab pos="528955" algn="l"/>
              </a:tabLst>
            </a:pPr>
            <a:r>
              <a:rPr spc="-20" dirty="0"/>
              <a:t>Paradigma </a:t>
            </a:r>
            <a:r>
              <a:rPr spc="-10" dirty="0"/>
              <a:t>Orientado </a:t>
            </a:r>
            <a:r>
              <a:rPr spc="-5" dirty="0"/>
              <a:t>a</a:t>
            </a:r>
            <a:r>
              <a:rPr spc="65" dirty="0"/>
              <a:t> </a:t>
            </a:r>
            <a:r>
              <a:rPr spc="-10" dirty="0"/>
              <a:t>Objetos:</a:t>
            </a:r>
          </a:p>
          <a:p>
            <a:pPr marL="756920" marR="22796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7555" algn="l"/>
              </a:tabLst>
            </a:pPr>
            <a:r>
              <a:rPr sz="2400" spc="-45" dirty="0">
                <a:latin typeface="Carlito"/>
                <a:cs typeface="Carlito"/>
              </a:rPr>
              <a:t>Tratam </a:t>
            </a:r>
            <a:r>
              <a:rPr sz="2400" spc="-5" dirty="0">
                <a:latin typeface="Carlito"/>
                <a:cs typeface="Carlito"/>
              </a:rPr>
              <a:t>os elementos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conceitos </a:t>
            </a:r>
            <a:r>
              <a:rPr sz="2400" spc="-5" dirty="0">
                <a:latin typeface="Carlito"/>
                <a:cs typeface="Carlito"/>
              </a:rPr>
              <a:t>associados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spc="-10" dirty="0">
                <a:latin typeface="Carlito"/>
                <a:cs typeface="Carlito"/>
              </a:rPr>
              <a:t>problema  como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objetos</a:t>
            </a:r>
            <a:r>
              <a:rPr sz="2400" spc="-5" dirty="0">
                <a:latin typeface="Carlito"/>
                <a:cs typeface="Carlito"/>
              </a:rPr>
              <a:t>;</a:t>
            </a:r>
            <a:endParaRPr sz="2400" dirty="0">
              <a:latin typeface="Carlito"/>
              <a:cs typeface="Carlito"/>
            </a:endParaRPr>
          </a:p>
          <a:p>
            <a:pPr marL="756920" marR="508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7555" algn="l"/>
              </a:tabLst>
            </a:pPr>
            <a:r>
              <a:rPr sz="2400" spc="-10" dirty="0">
                <a:latin typeface="Carlito"/>
                <a:cs typeface="Carlito"/>
              </a:rPr>
              <a:t>Objetos </a:t>
            </a:r>
            <a:r>
              <a:rPr sz="2400" spc="-5" dirty="0">
                <a:latin typeface="Carlito"/>
                <a:cs typeface="Carlito"/>
              </a:rPr>
              <a:t>são entidades </a:t>
            </a:r>
            <a:r>
              <a:rPr sz="2400" spc="-20" dirty="0">
                <a:latin typeface="Carlito"/>
                <a:cs typeface="Carlito"/>
              </a:rPr>
              <a:t>abstratas </a:t>
            </a:r>
            <a:r>
              <a:rPr sz="2400" spc="-5" dirty="0">
                <a:latin typeface="Carlito"/>
                <a:cs typeface="Carlito"/>
              </a:rPr>
              <a:t>que embutem </a:t>
            </a:r>
            <a:r>
              <a:rPr sz="2400" spc="-15" dirty="0">
                <a:latin typeface="Carlito"/>
                <a:cs typeface="Carlito"/>
              </a:rPr>
              <a:t>dentro </a:t>
            </a:r>
            <a:r>
              <a:rPr sz="2400" spc="-5" dirty="0">
                <a:latin typeface="Carlito"/>
                <a:cs typeface="Carlito"/>
              </a:rPr>
              <a:t>de  suas </a:t>
            </a:r>
            <a:r>
              <a:rPr sz="2400" spc="-15" dirty="0">
                <a:latin typeface="Carlito"/>
                <a:cs typeface="Carlito"/>
              </a:rPr>
              <a:t>fronteiras,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spc="-10" dirty="0">
                <a:latin typeface="Carlito"/>
                <a:cs typeface="Carlito"/>
              </a:rPr>
              <a:t>características </a:t>
            </a:r>
            <a:r>
              <a:rPr sz="2400" b="1" dirty="0">
                <a:latin typeface="Carlito"/>
                <a:cs typeface="Carlito"/>
              </a:rPr>
              <a:t>e </a:t>
            </a:r>
            <a:r>
              <a:rPr sz="2400" b="1" spc="-5" dirty="0">
                <a:latin typeface="Carlito"/>
                <a:cs typeface="Carlito"/>
              </a:rPr>
              <a:t>operações </a:t>
            </a:r>
            <a:r>
              <a:rPr sz="2400" spc="-5" dirty="0">
                <a:latin typeface="Carlito"/>
                <a:cs typeface="Carlito"/>
              </a:rPr>
              <a:t>relacionadas  </a:t>
            </a:r>
            <a:r>
              <a:rPr sz="2400" spc="-10" dirty="0">
                <a:latin typeface="Carlito"/>
                <a:cs typeface="Carlito"/>
              </a:rPr>
              <a:t>com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entidade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real;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1775" y="3933056"/>
            <a:ext cx="3832225" cy="2489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452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196752"/>
            <a:ext cx="8006080" cy="511165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6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  <a:p>
            <a:pPr marL="756285" marR="72390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Sugere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diminuição </a:t>
            </a:r>
            <a:r>
              <a:rPr sz="2400" spc="-5" dirty="0">
                <a:latin typeface="Carlito"/>
                <a:cs typeface="Carlito"/>
              </a:rPr>
              <a:t>da </a:t>
            </a:r>
            <a:r>
              <a:rPr sz="2400" spc="-10" dirty="0">
                <a:latin typeface="Carlito"/>
                <a:cs typeface="Carlito"/>
              </a:rPr>
              <a:t>distância </a:t>
            </a:r>
            <a:r>
              <a:rPr sz="2400" spc="-15" dirty="0">
                <a:latin typeface="Carlito"/>
                <a:cs typeface="Carlito"/>
              </a:rPr>
              <a:t>entre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modelagem  </a:t>
            </a:r>
            <a:r>
              <a:rPr sz="2400" spc="-10" dirty="0">
                <a:latin typeface="Carlito"/>
                <a:cs typeface="Carlito"/>
              </a:rPr>
              <a:t>computacional </a:t>
            </a:r>
            <a:r>
              <a:rPr sz="2400" dirty="0">
                <a:latin typeface="Carlito"/>
                <a:cs typeface="Carlito"/>
              </a:rPr>
              <a:t>e o </a:t>
            </a:r>
            <a:r>
              <a:rPr sz="2400" b="1" spc="-10" dirty="0">
                <a:latin typeface="Carlito"/>
                <a:cs typeface="Carlito"/>
              </a:rPr>
              <a:t>mundo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real</a:t>
            </a:r>
            <a:r>
              <a:rPr sz="2400" spc="-5" dirty="0"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O </a:t>
            </a:r>
            <a:r>
              <a:rPr sz="2000" spc="-5" dirty="0">
                <a:latin typeface="Carlito"/>
                <a:cs typeface="Carlito"/>
              </a:rPr>
              <a:t>ser humano </a:t>
            </a:r>
            <a:r>
              <a:rPr sz="2000" dirty="0">
                <a:latin typeface="Carlito"/>
                <a:cs typeface="Carlito"/>
              </a:rPr>
              <a:t>se </a:t>
            </a:r>
            <a:r>
              <a:rPr sz="2000" spc="-5" dirty="0">
                <a:latin typeface="Carlito"/>
                <a:cs typeface="Carlito"/>
              </a:rPr>
              <a:t>relaciona com </a:t>
            </a:r>
            <a:r>
              <a:rPr sz="2000" dirty="0">
                <a:latin typeface="Carlito"/>
                <a:cs typeface="Carlito"/>
              </a:rPr>
              <a:t>o mundo </a:t>
            </a:r>
            <a:r>
              <a:rPr sz="2000" spc="-20" dirty="0">
                <a:latin typeface="Carlito"/>
                <a:cs typeface="Carlito"/>
              </a:rPr>
              <a:t>através </a:t>
            </a:r>
            <a:r>
              <a:rPr sz="2000" dirty="0">
                <a:latin typeface="Carlito"/>
                <a:cs typeface="Carlito"/>
              </a:rPr>
              <a:t>de </a:t>
            </a:r>
            <a:r>
              <a:rPr sz="2000" spc="-5" dirty="0">
                <a:latin typeface="Carlito"/>
                <a:cs typeface="Carlito"/>
              </a:rPr>
              <a:t>conceitos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</a:t>
            </a:r>
            <a:endParaRPr sz="20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objetos</a:t>
            </a:r>
            <a:r>
              <a:rPr sz="2000" spc="-5" dirty="0">
                <a:latin typeface="Carlito"/>
                <a:cs typeface="Carlito"/>
              </a:rPr>
              <a:t>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Estamos sempre </a:t>
            </a:r>
            <a:r>
              <a:rPr sz="2000" b="1" spc="-5" dirty="0">
                <a:latin typeface="Carlito"/>
                <a:cs typeface="Carlito"/>
              </a:rPr>
              <a:t>identificando </a:t>
            </a:r>
            <a:r>
              <a:rPr sz="2000" dirty="0">
                <a:latin typeface="Carlito"/>
                <a:cs typeface="Carlito"/>
              </a:rPr>
              <a:t>qualquer </a:t>
            </a:r>
            <a:r>
              <a:rPr sz="2000" spc="-10" dirty="0">
                <a:latin typeface="Carlito"/>
                <a:cs typeface="Carlito"/>
              </a:rPr>
              <a:t>objeto </a:t>
            </a:r>
            <a:r>
              <a:rPr sz="2000" dirty="0">
                <a:latin typeface="Carlito"/>
                <a:cs typeface="Carlito"/>
              </a:rPr>
              <a:t>ao </a:t>
            </a:r>
            <a:r>
              <a:rPr sz="2000" spc="-5" dirty="0">
                <a:latin typeface="Carlito"/>
                <a:cs typeface="Carlito"/>
              </a:rPr>
              <a:t>nosso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redor;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5" dirty="0">
                <a:latin typeface="Carlito"/>
                <a:cs typeface="Carlito"/>
              </a:rPr>
              <a:t>Para </a:t>
            </a:r>
            <a:r>
              <a:rPr sz="2000" spc="-5" dirty="0">
                <a:latin typeface="Carlito"/>
                <a:cs typeface="Carlito"/>
              </a:rPr>
              <a:t>isso </a:t>
            </a:r>
            <a:r>
              <a:rPr sz="2000" dirty="0">
                <a:latin typeface="Carlito"/>
                <a:cs typeface="Carlito"/>
              </a:rPr>
              <a:t>lhe </a:t>
            </a:r>
            <a:r>
              <a:rPr sz="2000" spc="-5" dirty="0">
                <a:latin typeface="Carlito"/>
                <a:cs typeface="Carlito"/>
              </a:rPr>
              <a:t>damos </a:t>
            </a:r>
            <a:r>
              <a:rPr sz="2000" b="1" dirty="0">
                <a:latin typeface="Carlito"/>
                <a:cs typeface="Carlito"/>
              </a:rPr>
              <a:t>nomes</a:t>
            </a:r>
            <a:r>
              <a:rPr sz="2000" dirty="0">
                <a:latin typeface="Carlito"/>
                <a:cs typeface="Carlito"/>
              </a:rPr>
              <a:t>, e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acordo </a:t>
            </a:r>
            <a:r>
              <a:rPr sz="2000" spc="-5" dirty="0">
                <a:latin typeface="Carlito"/>
                <a:cs typeface="Carlito"/>
              </a:rPr>
              <a:t>com suas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características</a:t>
            </a:r>
            <a:endParaRPr sz="20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lhes </a:t>
            </a:r>
            <a:r>
              <a:rPr sz="2000" spc="-5" dirty="0">
                <a:latin typeface="Carlito"/>
                <a:cs typeface="Carlito"/>
              </a:rPr>
              <a:t>classificamos </a:t>
            </a:r>
            <a:r>
              <a:rPr sz="2000" dirty="0">
                <a:latin typeface="Carlito"/>
                <a:cs typeface="Carlito"/>
              </a:rPr>
              <a:t>em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b="1" dirty="0" err="1">
                <a:latin typeface="Carlito"/>
                <a:cs typeface="Carlito"/>
              </a:rPr>
              <a:t>grupos</a:t>
            </a:r>
            <a:r>
              <a:rPr sz="2000" dirty="0">
                <a:latin typeface="Carlito"/>
                <a:cs typeface="Carlito"/>
              </a:rPr>
              <a:t>;</a:t>
            </a:r>
            <a:endParaRPr sz="28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Sistemas </a:t>
            </a:r>
            <a:r>
              <a:rPr sz="2400" spc="-5" dirty="0">
                <a:latin typeface="Carlito"/>
                <a:cs typeface="Carlito"/>
              </a:rPr>
              <a:t>são </a:t>
            </a:r>
            <a:r>
              <a:rPr sz="2400" spc="-15" dirty="0">
                <a:latin typeface="Carlito"/>
                <a:cs typeface="Carlito"/>
              </a:rPr>
              <a:t>vistos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b="1" spc="-5" dirty="0">
                <a:latin typeface="Carlito"/>
                <a:cs typeface="Carlito"/>
              </a:rPr>
              <a:t>coleções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10" dirty="0">
                <a:latin typeface="Carlito"/>
                <a:cs typeface="Carlito"/>
              </a:rPr>
              <a:t>objetos </a:t>
            </a:r>
            <a:r>
              <a:rPr sz="2400" spc="-5" dirty="0">
                <a:latin typeface="Carlito"/>
                <a:cs typeface="Carlito"/>
              </a:rPr>
              <a:t>que se  </a:t>
            </a:r>
            <a:r>
              <a:rPr sz="2400" b="1" spc="-5" dirty="0">
                <a:latin typeface="Carlito"/>
                <a:cs typeface="Carlito"/>
              </a:rPr>
              <a:t>comunicam</a:t>
            </a:r>
            <a:r>
              <a:rPr sz="2400" spc="-5" dirty="0">
                <a:latin typeface="Carlito"/>
                <a:cs typeface="Carlito"/>
              </a:rPr>
              <a:t>, enviando mensagens, </a:t>
            </a:r>
            <a:r>
              <a:rPr sz="2400" spc="-10" dirty="0">
                <a:latin typeface="Carlito"/>
                <a:cs typeface="Carlito"/>
              </a:rPr>
              <a:t>colaborando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dar </a:t>
            </a:r>
            <a:r>
              <a:rPr sz="2400" dirty="0">
                <a:latin typeface="Carlito"/>
                <a:cs typeface="Carlito"/>
              </a:rPr>
              <a:t>o  </a:t>
            </a:r>
            <a:r>
              <a:rPr sz="2400" spc="-10" dirty="0">
                <a:latin typeface="Carlito"/>
                <a:cs typeface="Carlito"/>
              </a:rPr>
              <a:t>comportamento </a:t>
            </a:r>
            <a:r>
              <a:rPr sz="2400" dirty="0">
                <a:latin typeface="Carlito"/>
                <a:cs typeface="Carlito"/>
              </a:rPr>
              <a:t>global </a:t>
            </a:r>
            <a:r>
              <a:rPr sz="2400" spc="-5" dirty="0">
                <a:latin typeface="Carlito"/>
                <a:cs typeface="Carlito"/>
              </a:rPr>
              <a:t>dos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sistemas.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8884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62133"/>
            <a:ext cx="5273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4.	</a:t>
            </a: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2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4359" y="2555367"/>
            <a:ext cx="2862198" cy="1602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54088" y="2295271"/>
            <a:ext cx="117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Classe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Carro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4425" y="2295271"/>
            <a:ext cx="7315200" cy="3770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622550" indent="-28702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Uma </a:t>
            </a:r>
            <a:r>
              <a:rPr sz="2400" spc="-5" dirty="0">
                <a:latin typeface="Carlito"/>
                <a:cs typeface="Carlito"/>
              </a:rPr>
              <a:t>aplicação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10" dirty="0">
                <a:latin typeface="Carlito"/>
                <a:cs typeface="Carlito"/>
              </a:rPr>
              <a:t>estruturada </a:t>
            </a:r>
            <a:r>
              <a:rPr sz="2400" dirty="0">
                <a:latin typeface="Carlito"/>
                <a:cs typeface="Carlito"/>
              </a:rPr>
              <a:t>em  </a:t>
            </a:r>
            <a:r>
              <a:rPr sz="2400" spc="-5" dirty="0">
                <a:latin typeface="Carlito"/>
                <a:cs typeface="Carlito"/>
              </a:rPr>
              <a:t>módulos (</a:t>
            </a:r>
            <a:r>
              <a:rPr sz="2400" b="1" spc="-5" dirty="0">
                <a:latin typeface="Carlito"/>
                <a:cs typeface="Carlito"/>
              </a:rPr>
              <a:t>classes</a:t>
            </a:r>
            <a:r>
              <a:rPr sz="2400" spc="-5" dirty="0">
                <a:latin typeface="Carlito"/>
                <a:cs typeface="Carlito"/>
              </a:rPr>
              <a:t>) que </a:t>
            </a:r>
            <a:r>
              <a:rPr sz="2400" dirty="0">
                <a:latin typeface="Carlito"/>
                <a:cs typeface="Carlito"/>
              </a:rPr>
              <a:t>agrupam </a:t>
            </a:r>
            <a:r>
              <a:rPr sz="2400" spc="-5" dirty="0">
                <a:latin typeface="Carlito"/>
                <a:cs typeface="Carlito"/>
              </a:rPr>
              <a:t>um  </a:t>
            </a:r>
            <a:r>
              <a:rPr sz="2400" spc="-10" dirty="0">
                <a:latin typeface="Carlito"/>
                <a:cs typeface="Carlito"/>
              </a:rPr>
              <a:t>estado (</a:t>
            </a:r>
            <a:r>
              <a:rPr sz="2400" b="1" spc="-10" dirty="0">
                <a:latin typeface="Carlito"/>
                <a:cs typeface="Carlito"/>
              </a:rPr>
              <a:t>atributos</a:t>
            </a:r>
            <a:r>
              <a:rPr sz="2400" spc="-10" dirty="0">
                <a:latin typeface="Carlito"/>
                <a:cs typeface="Carlito"/>
              </a:rPr>
              <a:t>)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5" dirty="0">
                <a:latin typeface="Carlito"/>
                <a:cs typeface="Carlito"/>
              </a:rPr>
              <a:t>operações 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b="1" spc="-5" dirty="0">
                <a:latin typeface="Carlito"/>
                <a:cs typeface="Carlito"/>
              </a:rPr>
              <a:t>métodos</a:t>
            </a:r>
            <a:r>
              <a:rPr sz="2400" spc="-5" dirty="0">
                <a:latin typeface="Carlito"/>
                <a:cs typeface="Carlito"/>
              </a:rPr>
              <a:t>) </a:t>
            </a:r>
            <a:r>
              <a:rPr sz="2400" spc="-15" dirty="0">
                <a:latin typeface="Carlito"/>
                <a:cs typeface="Carlito"/>
              </a:rPr>
              <a:t>sobre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este;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299085" marR="2553335" indent="-287020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classe </a:t>
            </a:r>
            <a:r>
              <a:rPr sz="2400" dirty="0">
                <a:latin typeface="Carlito"/>
                <a:cs typeface="Carlito"/>
              </a:rPr>
              <a:t>é o </a:t>
            </a:r>
            <a:r>
              <a:rPr sz="2400" b="1" dirty="0">
                <a:latin typeface="Carlito"/>
                <a:cs typeface="Carlito"/>
              </a:rPr>
              <a:t>modelo </a:t>
            </a:r>
            <a:r>
              <a:rPr sz="2400" spc="-5" dirty="0">
                <a:latin typeface="Carlito"/>
                <a:cs typeface="Carlito"/>
              </a:rPr>
              <a:t>ou </a:t>
            </a:r>
            <a:r>
              <a:rPr sz="2400" b="1" dirty="0">
                <a:latin typeface="Carlito"/>
                <a:cs typeface="Carlito"/>
              </a:rPr>
              <a:t>molde </a:t>
            </a:r>
            <a:r>
              <a:rPr sz="2400" spc="-5" dirty="0">
                <a:latin typeface="Carlito"/>
                <a:cs typeface="Carlito"/>
              </a:rPr>
              <a:t>de  </a:t>
            </a:r>
            <a:r>
              <a:rPr sz="2400" spc="-10" dirty="0">
                <a:latin typeface="Carlito"/>
                <a:cs typeface="Carlito"/>
              </a:rPr>
              <a:t>construção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b="1" spc="-5" dirty="0">
                <a:latin typeface="Carlito"/>
                <a:cs typeface="Carlito"/>
              </a:rPr>
              <a:t>objetos</a:t>
            </a:r>
            <a:r>
              <a:rPr sz="2400" spc="-5" dirty="0">
                <a:latin typeface="Carlito"/>
                <a:cs typeface="Carlito"/>
              </a:rPr>
              <a:t>. Ela </a:t>
            </a:r>
            <a:r>
              <a:rPr sz="2400" spc="-10" dirty="0">
                <a:latin typeface="Carlito"/>
                <a:cs typeface="Carlito"/>
              </a:rPr>
              <a:t>define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10" dirty="0">
                <a:latin typeface="Carlito"/>
                <a:cs typeface="Carlito"/>
              </a:rPr>
              <a:t>características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comportamentos  </a:t>
            </a:r>
            <a:r>
              <a:rPr sz="2400" spc="-5" dirty="0">
                <a:latin typeface="Carlito"/>
                <a:cs typeface="Carlito"/>
              </a:rPr>
              <a:t>que os </a:t>
            </a:r>
            <a:r>
              <a:rPr sz="2400" spc="-10" dirty="0">
                <a:latin typeface="Carlito"/>
                <a:cs typeface="Carlito"/>
              </a:rPr>
              <a:t>objetos </a:t>
            </a:r>
            <a:r>
              <a:rPr sz="2400" spc="-15" dirty="0">
                <a:latin typeface="Carlito"/>
                <a:cs typeface="Carlito"/>
              </a:rPr>
              <a:t>irão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possuir.</a:t>
            </a:r>
            <a:endParaRPr sz="240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latin typeface="Carlito"/>
                <a:cs typeface="Carlito"/>
              </a:rPr>
              <a:t>Objeto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Carro2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2921" y="4158360"/>
            <a:ext cx="2505075" cy="1824989"/>
            <a:chOff x="6352921" y="4158360"/>
            <a:chExt cx="2505075" cy="1824989"/>
          </a:xfrm>
        </p:grpSpPr>
        <p:sp>
          <p:nvSpPr>
            <p:cNvPr id="8" name="object 8"/>
            <p:cNvSpPr/>
            <p:nvPr/>
          </p:nvSpPr>
          <p:spPr>
            <a:xfrm>
              <a:off x="7565517" y="4158360"/>
              <a:ext cx="76200" cy="424815"/>
            </a:xfrm>
            <a:custGeom>
              <a:avLst/>
              <a:gdLst/>
              <a:ahLst/>
              <a:cxnLst/>
              <a:rect l="l" t="t" r="r" b="b"/>
              <a:pathLst>
                <a:path w="76200" h="424814">
                  <a:moveTo>
                    <a:pt x="0" y="348106"/>
                  </a:moveTo>
                  <a:lnTo>
                    <a:pt x="37718" y="424561"/>
                  </a:lnTo>
                  <a:lnTo>
                    <a:pt x="69840" y="361061"/>
                  </a:lnTo>
                  <a:lnTo>
                    <a:pt x="42799" y="361061"/>
                  </a:lnTo>
                  <a:lnTo>
                    <a:pt x="33274" y="360933"/>
                  </a:lnTo>
                  <a:lnTo>
                    <a:pt x="33340" y="348273"/>
                  </a:lnTo>
                  <a:lnTo>
                    <a:pt x="0" y="348106"/>
                  </a:lnTo>
                  <a:close/>
                </a:path>
                <a:path w="76200" h="424814">
                  <a:moveTo>
                    <a:pt x="33340" y="348273"/>
                  </a:moveTo>
                  <a:lnTo>
                    <a:pt x="33274" y="360933"/>
                  </a:lnTo>
                  <a:lnTo>
                    <a:pt x="42799" y="361061"/>
                  </a:lnTo>
                  <a:lnTo>
                    <a:pt x="42866" y="348321"/>
                  </a:lnTo>
                  <a:lnTo>
                    <a:pt x="33340" y="348273"/>
                  </a:lnTo>
                  <a:close/>
                </a:path>
                <a:path w="76200" h="424814">
                  <a:moveTo>
                    <a:pt x="42866" y="348321"/>
                  </a:moveTo>
                  <a:lnTo>
                    <a:pt x="42799" y="361061"/>
                  </a:lnTo>
                  <a:lnTo>
                    <a:pt x="69840" y="361061"/>
                  </a:lnTo>
                  <a:lnTo>
                    <a:pt x="76200" y="348488"/>
                  </a:lnTo>
                  <a:lnTo>
                    <a:pt x="42866" y="348321"/>
                  </a:lnTo>
                  <a:close/>
                </a:path>
                <a:path w="76200" h="424814">
                  <a:moveTo>
                    <a:pt x="44703" y="0"/>
                  </a:moveTo>
                  <a:lnTo>
                    <a:pt x="35178" y="0"/>
                  </a:lnTo>
                  <a:lnTo>
                    <a:pt x="33340" y="348273"/>
                  </a:lnTo>
                  <a:lnTo>
                    <a:pt x="42866" y="348321"/>
                  </a:lnTo>
                  <a:lnTo>
                    <a:pt x="447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2921" y="4582858"/>
              <a:ext cx="2505075" cy="14001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3988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7916545" cy="17157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4.	</a:t>
            </a: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6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orientação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objetos </a:t>
            </a:r>
            <a:r>
              <a:rPr sz="2400" spc="-5" dirty="0">
                <a:latin typeface="Carlito"/>
                <a:cs typeface="Carlito"/>
              </a:rPr>
              <a:t>permite que classes </a:t>
            </a:r>
            <a:r>
              <a:rPr sz="2400" spc="-10" dirty="0">
                <a:latin typeface="Carlito"/>
                <a:cs typeface="Carlito"/>
              </a:rPr>
              <a:t>possam  </a:t>
            </a:r>
            <a:r>
              <a:rPr sz="2400" spc="-5" dirty="0">
                <a:latin typeface="Carlito"/>
                <a:cs typeface="Carlito"/>
              </a:rPr>
              <a:t>"herdar"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características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métodos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outra </a:t>
            </a:r>
            <a:r>
              <a:rPr sz="2400" spc="-5" dirty="0">
                <a:latin typeface="Carlito"/>
                <a:cs typeface="Carlito"/>
              </a:rPr>
              <a:t>classe </a:t>
            </a:r>
            <a:r>
              <a:rPr sz="2400" spc="-15" dirty="0">
                <a:latin typeface="Carlito"/>
                <a:cs typeface="Carlito"/>
              </a:rPr>
              <a:t>para  </a:t>
            </a:r>
            <a:r>
              <a:rPr sz="2400" spc="-10" dirty="0">
                <a:latin typeface="Carlito"/>
                <a:cs typeface="Carlito"/>
              </a:rPr>
              <a:t>expandi-la </a:t>
            </a:r>
            <a:r>
              <a:rPr sz="2400" spc="-5" dirty="0">
                <a:latin typeface="Carlito"/>
                <a:cs typeface="Carlito"/>
              </a:rPr>
              <a:t>ou especializá-la de </a:t>
            </a:r>
            <a:r>
              <a:rPr sz="2400" dirty="0">
                <a:latin typeface="Carlito"/>
                <a:cs typeface="Carlito"/>
              </a:rPr>
              <a:t>alguma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forma.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8090" y="3610178"/>
            <a:ext cx="1662430" cy="284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31470">
              <a:lnSpc>
                <a:spcPts val="1989"/>
              </a:lnSpc>
              <a:spcBef>
                <a:spcPts val="245"/>
              </a:spcBef>
            </a:pPr>
            <a:r>
              <a:rPr sz="1800" spc="-20" dirty="0">
                <a:latin typeface="Carlito"/>
                <a:cs typeface="Carlito"/>
              </a:rPr>
              <a:t>Transporte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8090" y="4522927"/>
            <a:ext cx="1662430" cy="284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16559">
              <a:lnSpc>
                <a:spcPts val="1989"/>
              </a:lnSpc>
              <a:spcBef>
                <a:spcPts val="250"/>
              </a:spcBef>
            </a:pPr>
            <a:r>
              <a:rPr sz="1800" spc="-30" dirty="0">
                <a:latin typeface="Carlito"/>
                <a:cs typeface="Carlito"/>
              </a:rPr>
              <a:t>Terrestre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4113" y="4522927"/>
            <a:ext cx="1662430" cy="284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3085">
              <a:lnSpc>
                <a:spcPts val="1989"/>
              </a:lnSpc>
              <a:spcBef>
                <a:spcPts val="250"/>
              </a:spcBef>
            </a:pPr>
            <a:r>
              <a:rPr sz="1800" spc="-5" dirty="0">
                <a:latin typeface="Carlito"/>
                <a:cs typeface="Carlito"/>
              </a:rPr>
              <a:t>Aéreo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867" y="4522927"/>
            <a:ext cx="1662430" cy="284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17830">
              <a:lnSpc>
                <a:spcPts val="1989"/>
              </a:lnSpc>
              <a:spcBef>
                <a:spcPts val="250"/>
              </a:spcBef>
            </a:pPr>
            <a:r>
              <a:rPr sz="1800" spc="-5" dirty="0">
                <a:latin typeface="Carlito"/>
                <a:cs typeface="Carlito"/>
              </a:rPr>
              <a:t>Aquático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52465" y="4799965"/>
            <a:ext cx="2123440" cy="1574800"/>
            <a:chOff x="5752465" y="4799965"/>
            <a:chExt cx="2123440" cy="1574800"/>
          </a:xfrm>
        </p:grpSpPr>
        <p:sp>
          <p:nvSpPr>
            <p:cNvPr id="9" name="object 9"/>
            <p:cNvSpPr/>
            <p:nvPr/>
          </p:nvSpPr>
          <p:spPr>
            <a:xfrm>
              <a:off x="6074029" y="5463895"/>
              <a:ext cx="1483741" cy="9008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0275" y="5459133"/>
              <a:ext cx="1609090" cy="910590"/>
            </a:xfrm>
            <a:custGeom>
              <a:avLst/>
              <a:gdLst/>
              <a:ahLst/>
              <a:cxnLst/>
              <a:rect l="l" t="t" r="r" b="b"/>
              <a:pathLst>
                <a:path w="1609090" h="910589">
                  <a:moveTo>
                    <a:pt x="0" y="910348"/>
                  </a:moveTo>
                  <a:lnTo>
                    <a:pt x="1608581" y="910348"/>
                  </a:lnTo>
                  <a:lnTo>
                    <a:pt x="1608581" y="0"/>
                  </a:lnTo>
                  <a:lnTo>
                    <a:pt x="0" y="0"/>
                  </a:lnTo>
                  <a:lnTo>
                    <a:pt x="0" y="9103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2465" y="4799965"/>
              <a:ext cx="2123440" cy="664210"/>
            </a:xfrm>
            <a:custGeom>
              <a:avLst/>
              <a:gdLst/>
              <a:ahLst/>
              <a:cxnLst/>
              <a:rect l="l" t="t" r="r" b="b"/>
              <a:pathLst>
                <a:path w="2123440" h="664210">
                  <a:moveTo>
                    <a:pt x="2123440" y="501523"/>
                  </a:moveTo>
                  <a:lnTo>
                    <a:pt x="2064639" y="501523"/>
                  </a:lnTo>
                  <a:lnTo>
                    <a:pt x="2064639" y="319024"/>
                  </a:lnTo>
                  <a:lnTo>
                    <a:pt x="2064639" y="311658"/>
                  </a:lnTo>
                  <a:lnTo>
                    <a:pt x="2062480" y="309499"/>
                  </a:lnTo>
                  <a:lnTo>
                    <a:pt x="1067562" y="309499"/>
                  </a:lnTo>
                  <a:lnTo>
                    <a:pt x="1067562" y="0"/>
                  </a:lnTo>
                  <a:lnTo>
                    <a:pt x="1058037" y="0"/>
                  </a:lnTo>
                  <a:lnTo>
                    <a:pt x="1058037" y="7112"/>
                  </a:lnTo>
                  <a:lnTo>
                    <a:pt x="1057910" y="7112"/>
                  </a:lnTo>
                  <a:lnTo>
                    <a:pt x="1055878" y="7112"/>
                  </a:lnTo>
                  <a:lnTo>
                    <a:pt x="1055878" y="316611"/>
                  </a:lnTo>
                  <a:lnTo>
                    <a:pt x="60833" y="316611"/>
                  </a:lnTo>
                  <a:lnTo>
                    <a:pt x="58674" y="318770"/>
                  </a:lnTo>
                  <a:lnTo>
                    <a:pt x="58674" y="508762"/>
                  </a:lnTo>
                  <a:lnTo>
                    <a:pt x="0" y="508762"/>
                  </a:lnTo>
                  <a:lnTo>
                    <a:pt x="63500" y="635762"/>
                  </a:lnTo>
                  <a:lnTo>
                    <a:pt x="120650" y="521462"/>
                  </a:lnTo>
                  <a:lnTo>
                    <a:pt x="127000" y="508762"/>
                  </a:lnTo>
                  <a:lnTo>
                    <a:pt x="68199" y="508762"/>
                  </a:lnTo>
                  <a:lnTo>
                    <a:pt x="68199" y="326136"/>
                  </a:lnTo>
                  <a:lnTo>
                    <a:pt x="1057668" y="326136"/>
                  </a:lnTo>
                  <a:lnTo>
                    <a:pt x="1057529" y="536892"/>
                  </a:lnTo>
                  <a:lnTo>
                    <a:pt x="998728" y="536829"/>
                  </a:lnTo>
                  <a:lnTo>
                    <a:pt x="1062101" y="663956"/>
                  </a:lnTo>
                  <a:lnTo>
                    <a:pt x="1119365" y="549656"/>
                  </a:lnTo>
                  <a:lnTo>
                    <a:pt x="1125728" y="536956"/>
                  </a:lnTo>
                  <a:lnTo>
                    <a:pt x="1067054" y="536905"/>
                  </a:lnTo>
                  <a:lnTo>
                    <a:pt x="1067206" y="319024"/>
                  </a:lnTo>
                  <a:lnTo>
                    <a:pt x="2055114" y="319024"/>
                  </a:lnTo>
                  <a:lnTo>
                    <a:pt x="2055114" y="501523"/>
                  </a:lnTo>
                  <a:lnTo>
                    <a:pt x="1996440" y="501523"/>
                  </a:lnTo>
                  <a:lnTo>
                    <a:pt x="2059940" y="628523"/>
                  </a:lnTo>
                  <a:lnTo>
                    <a:pt x="2117090" y="514223"/>
                  </a:lnTo>
                  <a:lnTo>
                    <a:pt x="2123440" y="50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38473" y="4799965"/>
            <a:ext cx="2123440" cy="1574800"/>
            <a:chOff x="3538473" y="4799965"/>
            <a:chExt cx="2123440" cy="1574800"/>
          </a:xfrm>
        </p:grpSpPr>
        <p:sp>
          <p:nvSpPr>
            <p:cNvPr id="13" name="object 13"/>
            <p:cNvSpPr/>
            <p:nvPr/>
          </p:nvSpPr>
          <p:spPr>
            <a:xfrm>
              <a:off x="3966229" y="5629946"/>
              <a:ext cx="1262632" cy="6642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5267" y="5459133"/>
              <a:ext cx="1609090" cy="910590"/>
            </a:xfrm>
            <a:custGeom>
              <a:avLst/>
              <a:gdLst/>
              <a:ahLst/>
              <a:cxnLst/>
              <a:rect l="l" t="t" r="r" b="b"/>
              <a:pathLst>
                <a:path w="1609089" h="910589">
                  <a:moveTo>
                    <a:pt x="0" y="910348"/>
                  </a:moveTo>
                  <a:lnTo>
                    <a:pt x="1608582" y="910348"/>
                  </a:lnTo>
                  <a:lnTo>
                    <a:pt x="1608582" y="0"/>
                  </a:lnTo>
                  <a:lnTo>
                    <a:pt x="0" y="0"/>
                  </a:lnTo>
                  <a:lnTo>
                    <a:pt x="0" y="9103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8474" y="4799965"/>
              <a:ext cx="2123440" cy="664210"/>
            </a:xfrm>
            <a:custGeom>
              <a:avLst/>
              <a:gdLst/>
              <a:ahLst/>
              <a:cxnLst/>
              <a:rect l="l" t="t" r="r" b="b"/>
              <a:pathLst>
                <a:path w="2123440" h="664210">
                  <a:moveTo>
                    <a:pt x="2123440" y="501523"/>
                  </a:moveTo>
                  <a:lnTo>
                    <a:pt x="2064766" y="501523"/>
                  </a:lnTo>
                  <a:lnTo>
                    <a:pt x="2064766" y="319024"/>
                  </a:lnTo>
                  <a:lnTo>
                    <a:pt x="2064766" y="311658"/>
                  </a:lnTo>
                  <a:lnTo>
                    <a:pt x="2062607" y="309499"/>
                  </a:lnTo>
                  <a:lnTo>
                    <a:pt x="1067562" y="309499"/>
                  </a:lnTo>
                  <a:lnTo>
                    <a:pt x="1067562" y="0"/>
                  </a:lnTo>
                  <a:lnTo>
                    <a:pt x="1058037" y="0"/>
                  </a:lnTo>
                  <a:lnTo>
                    <a:pt x="1058037" y="7112"/>
                  </a:lnTo>
                  <a:lnTo>
                    <a:pt x="1055878" y="7112"/>
                  </a:lnTo>
                  <a:lnTo>
                    <a:pt x="1055878" y="316611"/>
                  </a:lnTo>
                  <a:lnTo>
                    <a:pt x="60960" y="316611"/>
                  </a:lnTo>
                  <a:lnTo>
                    <a:pt x="58801" y="318770"/>
                  </a:lnTo>
                  <a:lnTo>
                    <a:pt x="58801" y="508762"/>
                  </a:lnTo>
                  <a:lnTo>
                    <a:pt x="0" y="508762"/>
                  </a:lnTo>
                  <a:lnTo>
                    <a:pt x="63500" y="635762"/>
                  </a:lnTo>
                  <a:lnTo>
                    <a:pt x="120650" y="521462"/>
                  </a:lnTo>
                  <a:lnTo>
                    <a:pt x="127000" y="508762"/>
                  </a:lnTo>
                  <a:lnTo>
                    <a:pt x="68326" y="508762"/>
                  </a:lnTo>
                  <a:lnTo>
                    <a:pt x="68326" y="326136"/>
                  </a:lnTo>
                  <a:lnTo>
                    <a:pt x="1056093" y="326136"/>
                  </a:lnTo>
                  <a:lnTo>
                    <a:pt x="1056246" y="536905"/>
                  </a:lnTo>
                  <a:lnTo>
                    <a:pt x="997585" y="536956"/>
                  </a:lnTo>
                  <a:lnTo>
                    <a:pt x="1061212" y="663956"/>
                  </a:lnTo>
                  <a:lnTo>
                    <a:pt x="1118184" y="549656"/>
                  </a:lnTo>
                  <a:lnTo>
                    <a:pt x="1124585" y="536829"/>
                  </a:lnTo>
                  <a:lnTo>
                    <a:pt x="1065771" y="536892"/>
                  </a:lnTo>
                  <a:lnTo>
                    <a:pt x="1065618" y="319024"/>
                  </a:lnTo>
                  <a:lnTo>
                    <a:pt x="2055241" y="319024"/>
                  </a:lnTo>
                  <a:lnTo>
                    <a:pt x="2055241" y="501523"/>
                  </a:lnTo>
                  <a:lnTo>
                    <a:pt x="1996440" y="501523"/>
                  </a:lnTo>
                  <a:lnTo>
                    <a:pt x="2059940" y="628523"/>
                  </a:lnTo>
                  <a:lnTo>
                    <a:pt x="2117090" y="514223"/>
                  </a:lnTo>
                  <a:lnTo>
                    <a:pt x="2123440" y="50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254213" y="4807077"/>
            <a:ext cx="2124075" cy="1567180"/>
            <a:chOff x="1254213" y="4807077"/>
            <a:chExt cx="2124075" cy="1567180"/>
          </a:xfrm>
        </p:grpSpPr>
        <p:sp>
          <p:nvSpPr>
            <p:cNvPr id="17" name="object 17"/>
            <p:cNvSpPr/>
            <p:nvPr/>
          </p:nvSpPr>
          <p:spPr>
            <a:xfrm>
              <a:off x="1708020" y="5433034"/>
              <a:ext cx="1197785" cy="931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3205" y="5428272"/>
              <a:ext cx="1619885" cy="941705"/>
            </a:xfrm>
            <a:custGeom>
              <a:avLst/>
              <a:gdLst/>
              <a:ahLst/>
              <a:cxnLst/>
              <a:rect l="l" t="t" r="r" b="b"/>
              <a:pathLst>
                <a:path w="1619885" h="941704">
                  <a:moveTo>
                    <a:pt x="0" y="941209"/>
                  </a:moveTo>
                  <a:lnTo>
                    <a:pt x="1619504" y="941209"/>
                  </a:lnTo>
                  <a:lnTo>
                    <a:pt x="1619504" y="0"/>
                  </a:lnTo>
                  <a:lnTo>
                    <a:pt x="0" y="0"/>
                  </a:lnTo>
                  <a:lnTo>
                    <a:pt x="0" y="9412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4214" y="4807077"/>
              <a:ext cx="2124075" cy="634365"/>
            </a:xfrm>
            <a:custGeom>
              <a:avLst/>
              <a:gdLst/>
              <a:ahLst/>
              <a:cxnLst/>
              <a:rect l="l" t="t" r="r" b="b"/>
              <a:pathLst>
                <a:path w="2124075" h="634364">
                  <a:moveTo>
                    <a:pt x="2123478" y="507238"/>
                  </a:moveTo>
                  <a:lnTo>
                    <a:pt x="2064664" y="507238"/>
                  </a:lnTo>
                  <a:lnTo>
                    <a:pt x="2064664" y="324612"/>
                  </a:lnTo>
                  <a:lnTo>
                    <a:pt x="2064664" y="317246"/>
                  </a:lnTo>
                  <a:lnTo>
                    <a:pt x="2062518" y="315087"/>
                  </a:lnTo>
                  <a:lnTo>
                    <a:pt x="1067600" y="315087"/>
                  </a:lnTo>
                  <a:lnTo>
                    <a:pt x="1067600" y="5588"/>
                  </a:lnTo>
                  <a:lnTo>
                    <a:pt x="1065441" y="5588"/>
                  </a:lnTo>
                  <a:lnTo>
                    <a:pt x="1065441" y="0"/>
                  </a:lnTo>
                  <a:lnTo>
                    <a:pt x="1055916" y="0"/>
                  </a:lnTo>
                  <a:lnTo>
                    <a:pt x="1055916" y="2032"/>
                  </a:lnTo>
                  <a:lnTo>
                    <a:pt x="1055789" y="2032"/>
                  </a:lnTo>
                  <a:lnTo>
                    <a:pt x="1055789" y="311658"/>
                  </a:lnTo>
                  <a:lnTo>
                    <a:pt x="60871" y="311658"/>
                  </a:lnTo>
                  <a:lnTo>
                    <a:pt x="58712" y="313817"/>
                  </a:lnTo>
                  <a:lnTo>
                    <a:pt x="58712" y="503682"/>
                  </a:lnTo>
                  <a:lnTo>
                    <a:pt x="0" y="503682"/>
                  </a:lnTo>
                  <a:lnTo>
                    <a:pt x="63538" y="630682"/>
                  </a:lnTo>
                  <a:lnTo>
                    <a:pt x="120688" y="516382"/>
                  </a:lnTo>
                  <a:lnTo>
                    <a:pt x="127038" y="503682"/>
                  </a:lnTo>
                  <a:lnTo>
                    <a:pt x="68237" y="503682"/>
                  </a:lnTo>
                  <a:lnTo>
                    <a:pt x="68237" y="321183"/>
                  </a:lnTo>
                  <a:lnTo>
                    <a:pt x="1055916" y="321183"/>
                  </a:lnTo>
                  <a:lnTo>
                    <a:pt x="1055916" y="498983"/>
                  </a:lnTo>
                  <a:lnTo>
                    <a:pt x="997242" y="498983"/>
                  </a:lnTo>
                  <a:lnTo>
                    <a:pt x="1060742" y="625983"/>
                  </a:lnTo>
                  <a:lnTo>
                    <a:pt x="1117892" y="511683"/>
                  </a:lnTo>
                  <a:lnTo>
                    <a:pt x="1124242" y="498983"/>
                  </a:lnTo>
                  <a:lnTo>
                    <a:pt x="1065441" y="498983"/>
                  </a:lnTo>
                  <a:lnTo>
                    <a:pt x="1065441" y="324612"/>
                  </a:lnTo>
                  <a:lnTo>
                    <a:pt x="2055139" y="324612"/>
                  </a:lnTo>
                  <a:lnTo>
                    <a:pt x="2055139" y="507238"/>
                  </a:lnTo>
                  <a:lnTo>
                    <a:pt x="1996478" y="507238"/>
                  </a:lnTo>
                  <a:lnTo>
                    <a:pt x="2059965" y="634238"/>
                  </a:lnTo>
                  <a:lnTo>
                    <a:pt x="2117128" y="519938"/>
                  </a:lnTo>
                  <a:lnTo>
                    <a:pt x="2123478" y="507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251456" y="3894327"/>
            <a:ext cx="4627245" cy="628650"/>
          </a:xfrm>
          <a:custGeom>
            <a:avLst/>
            <a:gdLst/>
            <a:ahLst/>
            <a:cxnLst/>
            <a:rect l="l" t="t" r="r" b="b"/>
            <a:pathLst>
              <a:path w="4627245" h="628650">
                <a:moveTo>
                  <a:pt x="4627245" y="501523"/>
                </a:moveTo>
                <a:lnTo>
                  <a:pt x="4568444" y="501523"/>
                </a:lnTo>
                <a:lnTo>
                  <a:pt x="4568444" y="319024"/>
                </a:lnTo>
                <a:lnTo>
                  <a:pt x="4568444" y="311658"/>
                </a:lnTo>
                <a:lnTo>
                  <a:pt x="4566285" y="309499"/>
                </a:lnTo>
                <a:lnTo>
                  <a:pt x="2352421" y="309499"/>
                </a:lnTo>
                <a:lnTo>
                  <a:pt x="2352421" y="0"/>
                </a:lnTo>
                <a:lnTo>
                  <a:pt x="2342896" y="0"/>
                </a:lnTo>
                <a:lnTo>
                  <a:pt x="2342896" y="309499"/>
                </a:lnTo>
                <a:lnTo>
                  <a:pt x="60833" y="309499"/>
                </a:lnTo>
                <a:lnTo>
                  <a:pt x="58674" y="311658"/>
                </a:lnTo>
                <a:lnTo>
                  <a:pt x="58674" y="501523"/>
                </a:lnTo>
                <a:lnTo>
                  <a:pt x="0" y="501523"/>
                </a:lnTo>
                <a:lnTo>
                  <a:pt x="63500" y="628523"/>
                </a:lnTo>
                <a:lnTo>
                  <a:pt x="120650" y="514223"/>
                </a:lnTo>
                <a:lnTo>
                  <a:pt x="127000" y="501523"/>
                </a:lnTo>
                <a:lnTo>
                  <a:pt x="68199" y="501523"/>
                </a:lnTo>
                <a:lnTo>
                  <a:pt x="68199" y="319024"/>
                </a:lnTo>
                <a:lnTo>
                  <a:pt x="2342896" y="319024"/>
                </a:lnTo>
                <a:lnTo>
                  <a:pt x="2342896" y="501523"/>
                </a:lnTo>
                <a:lnTo>
                  <a:pt x="2284222" y="501523"/>
                </a:lnTo>
                <a:lnTo>
                  <a:pt x="2347722" y="628523"/>
                </a:lnTo>
                <a:lnTo>
                  <a:pt x="2404872" y="514223"/>
                </a:lnTo>
                <a:lnTo>
                  <a:pt x="2411222" y="501523"/>
                </a:lnTo>
                <a:lnTo>
                  <a:pt x="2352421" y="501523"/>
                </a:lnTo>
                <a:lnTo>
                  <a:pt x="2352421" y="319024"/>
                </a:lnTo>
                <a:lnTo>
                  <a:pt x="4558919" y="319024"/>
                </a:lnTo>
                <a:lnTo>
                  <a:pt x="4558919" y="501523"/>
                </a:lnTo>
                <a:lnTo>
                  <a:pt x="4500245" y="501523"/>
                </a:lnTo>
                <a:lnTo>
                  <a:pt x="4563745" y="628523"/>
                </a:lnTo>
                <a:lnTo>
                  <a:pt x="4620895" y="514223"/>
                </a:lnTo>
                <a:lnTo>
                  <a:pt x="4627245" y="50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47717" y="638413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Car</a:t>
            </a:r>
            <a:r>
              <a:rPr sz="1800" spc="-3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5293" y="6404559"/>
            <a:ext cx="539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vião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55114" y="6384137"/>
            <a:ext cx="55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B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2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o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68659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5273040" cy="9842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4.	</a:t>
            </a: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2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0" dirty="0">
                <a:latin typeface="Carlito"/>
                <a:cs typeface="Carlito"/>
              </a:rPr>
              <a:t>Exemplo </a:t>
            </a:r>
            <a:r>
              <a:rPr sz="2400" dirty="0">
                <a:latin typeface="Carlito"/>
                <a:cs typeface="Carlito"/>
              </a:rPr>
              <a:t>em</a:t>
            </a:r>
            <a:r>
              <a:rPr sz="2400" spc="2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Java: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179" y="2564875"/>
            <a:ext cx="5876925" cy="4278630"/>
          </a:xfrm>
          <a:custGeom>
            <a:avLst/>
            <a:gdLst/>
            <a:ahLst/>
            <a:cxnLst/>
            <a:rect l="l" t="t" r="r" b="b"/>
            <a:pathLst>
              <a:path w="5876925" h="4278630">
                <a:moveTo>
                  <a:pt x="5876671" y="0"/>
                </a:moveTo>
                <a:lnTo>
                  <a:pt x="0" y="0"/>
                </a:lnTo>
                <a:lnTo>
                  <a:pt x="0" y="4278122"/>
                </a:lnTo>
                <a:lnTo>
                  <a:pt x="5876671" y="4278122"/>
                </a:lnTo>
                <a:lnTo>
                  <a:pt x="587667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097" y="2575686"/>
            <a:ext cx="36899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0380" marR="614680" indent="-4876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public class Carro {  private String marca;  private String cor;  private String placa;  private int portas;  private int marcha;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private double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velocidade;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777" y="4527041"/>
            <a:ext cx="3627754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public void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Acelerar()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velocidade </a:t>
            </a:r>
            <a:r>
              <a:rPr sz="1600" dirty="0">
                <a:latin typeface="Courier New"/>
                <a:cs typeface="Courier New"/>
              </a:rPr>
              <a:t>+= </a:t>
            </a:r>
            <a:r>
              <a:rPr sz="1600" spc="-5" dirty="0">
                <a:latin typeface="Courier New"/>
                <a:cs typeface="Courier New"/>
              </a:rPr>
              <a:t>marcha *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public void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Frear()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velocidade </a:t>
            </a:r>
            <a:r>
              <a:rPr sz="1600" dirty="0">
                <a:latin typeface="Courier New"/>
                <a:cs typeface="Courier New"/>
              </a:rPr>
              <a:t>-= </a:t>
            </a:r>
            <a:r>
              <a:rPr sz="1600" spc="-5" dirty="0">
                <a:latin typeface="Courier New"/>
                <a:cs typeface="Courier New"/>
              </a:rPr>
              <a:t>marcha *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097" y="6478015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4234" y="5206314"/>
            <a:ext cx="2426335" cy="1463040"/>
          </a:xfrm>
          <a:custGeom>
            <a:avLst/>
            <a:gdLst/>
            <a:ahLst/>
            <a:cxnLst/>
            <a:rect l="l" t="t" r="r" b="b"/>
            <a:pathLst>
              <a:path w="2426334" h="1463040">
                <a:moveTo>
                  <a:pt x="2426208" y="0"/>
                </a:moveTo>
                <a:lnTo>
                  <a:pt x="0" y="0"/>
                </a:lnTo>
                <a:lnTo>
                  <a:pt x="0" y="1463039"/>
                </a:lnTo>
                <a:lnTo>
                  <a:pt x="2426208" y="1463039"/>
                </a:lnTo>
                <a:lnTo>
                  <a:pt x="2426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37884" y="3366134"/>
          <a:ext cx="2426335" cy="3296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Carro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 marL="213995" indent="-122555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Marca: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Texto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13995" indent="-122555">
                        <a:lnSpc>
                          <a:spcPct val="100000"/>
                        </a:lnSpc>
                        <a:buChar char="-"/>
                        <a:tabLst>
                          <a:tab pos="214629" algn="l"/>
                        </a:tabLst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Cor: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Texto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13995" indent="-12255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14629" algn="l"/>
                        </a:tabLst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Placa: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Texto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13995" indent="-122555">
                        <a:lnSpc>
                          <a:spcPct val="100000"/>
                        </a:lnSpc>
                        <a:buChar char="-"/>
                        <a:tabLst>
                          <a:tab pos="214629" algn="l"/>
                        </a:tabLst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N°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Portas: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Inteiro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1271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...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9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+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Acelerar():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void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+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Frear():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void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+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TrocarMarcha(x):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void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+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Buzinar():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void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...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384035" y="1883282"/>
            <a:ext cx="2511298" cy="140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9940" y="2852927"/>
            <a:ext cx="576580" cy="3672840"/>
          </a:xfrm>
          <a:custGeom>
            <a:avLst/>
            <a:gdLst/>
            <a:ahLst/>
            <a:cxnLst/>
            <a:rect l="l" t="t" r="r" b="b"/>
            <a:pathLst>
              <a:path w="576579" h="3672840">
                <a:moveTo>
                  <a:pt x="0" y="0"/>
                </a:moveTo>
                <a:lnTo>
                  <a:pt x="76589" y="1712"/>
                </a:lnTo>
                <a:lnTo>
                  <a:pt x="145400" y="6547"/>
                </a:lnTo>
                <a:lnTo>
                  <a:pt x="203692" y="14049"/>
                </a:lnTo>
                <a:lnTo>
                  <a:pt x="248722" y="23763"/>
                </a:lnTo>
                <a:lnTo>
                  <a:pt x="288036" y="48006"/>
                </a:lnTo>
                <a:lnTo>
                  <a:pt x="288036" y="744093"/>
                </a:lnTo>
                <a:lnTo>
                  <a:pt x="298330" y="756865"/>
                </a:lnTo>
                <a:lnTo>
                  <a:pt x="372427" y="778049"/>
                </a:lnTo>
                <a:lnTo>
                  <a:pt x="430727" y="785551"/>
                </a:lnTo>
                <a:lnTo>
                  <a:pt x="499526" y="790386"/>
                </a:lnTo>
                <a:lnTo>
                  <a:pt x="576072" y="792099"/>
                </a:lnTo>
                <a:lnTo>
                  <a:pt x="499526" y="793811"/>
                </a:lnTo>
                <a:lnTo>
                  <a:pt x="430727" y="798646"/>
                </a:lnTo>
                <a:lnTo>
                  <a:pt x="372427" y="806148"/>
                </a:lnTo>
                <a:lnTo>
                  <a:pt x="327377" y="815862"/>
                </a:lnTo>
                <a:lnTo>
                  <a:pt x="288036" y="840105"/>
                </a:lnTo>
                <a:lnTo>
                  <a:pt x="288036" y="1536192"/>
                </a:lnTo>
                <a:lnTo>
                  <a:pt x="277750" y="1548964"/>
                </a:lnTo>
                <a:lnTo>
                  <a:pt x="248722" y="1560434"/>
                </a:lnTo>
                <a:lnTo>
                  <a:pt x="203692" y="1570148"/>
                </a:lnTo>
                <a:lnTo>
                  <a:pt x="145400" y="1577650"/>
                </a:lnTo>
                <a:lnTo>
                  <a:pt x="76589" y="1582485"/>
                </a:lnTo>
                <a:lnTo>
                  <a:pt x="0" y="1584198"/>
                </a:lnTo>
              </a:path>
              <a:path w="576579" h="3672840">
                <a:moveTo>
                  <a:pt x="0" y="1656207"/>
                </a:moveTo>
                <a:lnTo>
                  <a:pt x="76589" y="1657919"/>
                </a:lnTo>
                <a:lnTo>
                  <a:pt x="145400" y="1662754"/>
                </a:lnTo>
                <a:lnTo>
                  <a:pt x="203692" y="1670256"/>
                </a:lnTo>
                <a:lnTo>
                  <a:pt x="248722" y="1679970"/>
                </a:lnTo>
                <a:lnTo>
                  <a:pt x="288036" y="1704213"/>
                </a:lnTo>
                <a:lnTo>
                  <a:pt x="288036" y="2616327"/>
                </a:lnTo>
                <a:lnTo>
                  <a:pt x="298330" y="2629099"/>
                </a:lnTo>
                <a:lnTo>
                  <a:pt x="372427" y="2650283"/>
                </a:lnTo>
                <a:lnTo>
                  <a:pt x="430727" y="2657785"/>
                </a:lnTo>
                <a:lnTo>
                  <a:pt x="499526" y="2662620"/>
                </a:lnTo>
                <a:lnTo>
                  <a:pt x="576072" y="2664333"/>
                </a:lnTo>
                <a:lnTo>
                  <a:pt x="499526" y="2666045"/>
                </a:lnTo>
                <a:lnTo>
                  <a:pt x="430727" y="2670880"/>
                </a:lnTo>
                <a:lnTo>
                  <a:pt x="372427" y="2678382"/>
                </a:lnTo>
                <a:lnTo>
                  <a:pt x="327377" y="2688096"/>
                </a:lnTo>
                <a:lnTo>
                  <a:pt x="288036" y="2712339"/>
                </a:lnTo>
                <a:lnTo>
                  <a:pt x="288036" y="3624414"/>
                </a:lnTo>
                <a:lnTo>
                  <a:pt x="277750" y="3637173"/>
                </a:lnTo>
                <a:lnTo>
                  <a:pt x="248722" y="3648640"/>
                </a:lnTo>
                <a:lnTo>
                  <a:pt x="203692" y="3658357"/>
                </a:lnTo>
                <a:lnTo>
                  <a:pt x="145400" y="3665864"/>
                </a:lnTo>
                <a:lnTo>
                  <a:pt x="76589" y="3670705"/>
                </a:lnTo>
                <a:lnTo>
                  <a:pt x="0" y="36724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6209" y="3461969"/>
            <a:ext cx="884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Atributos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6209" y="5053329"/>
            <a:ext cx="858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Métodos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8223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" y="548680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 err="1"/>
              <a:t>Nível</a:t>
            </a:r>
            <a:endParaRPr sz="4000"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8021320" cy="38379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rlito"/>
                <a:cs typeface="Carlito"/>
              </a:rPr>
              <a:t>Médio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São linguagens </a:t>
            </a:r>
            <a:r>
              <a:rPr sz="2400" spc="-10" dirty="0">
                <a:latin typeface="Carlito"/>
                <a:cs typeface="Carlito"/>
              </a:rPr>
              <a:t>voltadas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b="1" dirty="0">
                <a:latin typeface="Carlito"/>
                <a:cs typeface="Carlito"/>
              </a:rPr>
              <a:t>ser </a:t>
            </a:r>
            <a:r>
              <a:rPr sz="2400" b="1" spc="-5" dirty="0">
                <a:latin typeface="Carlito"/>
                <a:cs typeface="Carlito"/>
              </a:rPr>
              <a:t>humano </a:t>
            </a:r>
            <a:r>
              <a:rPr sz="2400" b="1" dirty="0">
                <a:latin typeface="Carlito"/>
                <a:cs typeface="Carlito"/>
              </a:rPr>
              <a:t>e a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máquina</a:t>
            </a:r>
            <a:r>
              <a:rPr sz="2400" spc="-5" dirty="0">
                <a:latin typeface="Carlito"/>
                <a:cs typeface="Carlito"/>
              </a:rPr>
              <a:t>;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Estas </a:t>
            </a:r>
            <a:r>
              <a:rPr sz="2400" spc="-5" dirty="0">
                <a:latin typeface="Carlito"/>
                <a:cs typeface="Carlito"/>
              </a:rPr>
              <a:t>linguagens são uma </a:t>
            </a:r>
            <a:r>
              <a:rPr sz="2400" spc="-15" dirty="0">
                <a:latin typeface="Carlito"/>
                <a:cs typeface="Carlito"/>
              </a:rPr>
              <a:t>mistura entre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linguagens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</a:t>
            </a:r>
            <a:endParaRPr sz="24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Alto Nível </a:t>
            </a:r>
            <a:r>
              <a:rPr sz="2400" dirty="0">
                <a:latin typeface="Carlito"/>
                <a:cs typeface="Carlito"/>
              </a:rPr>
              <a:t>e as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5" dirty="0">
                <a:latin typeface="Carlito"/>
                <a:cs typeface="Carlito"/>
              </a:rPr>
              <a:t>Baixo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Nível;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Estas </a:t>
            </a:r>
            <a:r>
              <a:rPr sz="2400" spc="-5" dirty="0">
                <a:latin typeface="Carlito"/>
                <a:cs typeface="Carlito"/>
              </a:rPr>
              <a:t>linguagens de </a:t>
            </a:r>
            <a:r>
              <a:rPr sz="2400" spc="-15" dirty="0">
                <a:latin typeface="Carlito"/>
                <a:cs typeface="Carlito"/>
              </a:rPr>
              <a:t>programação contêm </a:t>
            </a:r>
            <a:r>
              <a:rPr sz="2400" spc="-10" dirty="0">
                <a:latin typeface="Carlito"/>
                <a:cs typeface="Carlito"/>
              </a:rPr>
              <a:t>comandos </a:t>
            </a:r>
            <a:r>
              <a:rPr sz="2400" spc="-5" dirty="0">
                <a:latin typeface="Carlito"/>
                <a:cs typeface="Carlito"/>
              </a:rPr>
              <a:t>muito  simples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outros </a:t>
            </a:r>
            <a:r>
              <a:rPr sz="2400" dirty="0">
                <a:latin typeface="Carlito"/>
                <a:cs typeface="Carlito"/>
              </a:rPr>
              <a:t>mais </a:t>
            </a:r>
            <a:r>
              <a:rPr sz="2400" spc="-10" dirty="0">
                <a:latin typeface="Carlito"/>
                <a:cs typeface="Carlito"/>
              </a:rPr>
              <a:t>complicados,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que pode </a:t>
            </a:r>
            <a:r>
              <a:rPr sz="2400" spc="-10" dirty="0">
                <a:latin typeface="Carlito"/>
                <a:cs typeface="Carlito"/>
              </a:rPr>
              <a:t>tornar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5" dirty="0">
                <a:latin typeface="Carlito"/>
                <a:cs typeface="Carlito"/>
              </a:rPr>
              <a:t>programação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0" dirty="0">
                <a:latin typeface="Carlito"/>
                <a:cs typeface="Carlito"/>
              </a:rPr>
              <a:t>pouco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"complicada".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46768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68760"/>
            <a:ext cx="6658609" cy="50120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6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rlito"/>
                <a:cs typeface="Carlito"/>
              </a:rPr>
              <a:t>Exemplos </a:t>
            </a:r>
            <a:r>
              <a:rPr sz="2400" b="1" dirty="0">
                <a:latin typeface="Carlito"/>
                <a:cs typeface="Carlito"/>
              </a:rPr>
              <a:t>de </a:t>
            </a:r>
            <a:r>
              <a:rPr sz="2400" b="1" spc="-5" dirty="0">
                <a:latin typeface="Carlito"/>
                <a:cs typeface="Carlito"/>
              </a:rPr>
              <a:t>Linguagens </a:t>
            </a:r>
            <a:r>
              <a:rPr sz="2400" b="1" spc="-10" dirty="0">
                <a:latin typeface="Carlito"/>
                <a:cs typeface="Carlito"/>
              </a:rPr>
              <a:t>Orientadas </a:t>
            </a: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Objetos: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SIMULA</a:t>
            </a:r>
            <a:r>
              <a:rPr sz="2000" dirty="0">
                <a:latin typeface="Carlito"/>
                <a:cs typeface="Carlito"/>
              </a:rPr>
              <a:t> 67;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Smalltalk;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C++;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Java;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C#;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ADA;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rlito"/>
                <a:cs typeface="Carlito"/>
              </a:rPr>
              <a:t>Eiffel;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Perl;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Ruby;</a:t>
            </a: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PHP;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620" dirty="0"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509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818" y="512190"/>
            <a:ext cx="78803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Classificação </a:t>
            </a:r>
            <a:r>
              <a:rPr sz="3800" spc="-5" dirty="0"/>
              <a:t>das Linguagens:</a:t>
            </a:r>
            <a:r>
              <a:rPr sz="3800" spc="35" dirty="0"/>
              <a:t> </a:t>
            </a:r>
            <a:r>
              <a:rPr sz="3800" spc="-20" dirty="0"/>
              <a:t>Paradigma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412776"/>
            <a:ext cx="5334000" cy="3971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Paradigma </a:t>
            </a:r>
            <a:r>
              <a:rPr sz="2800" b="1" spc="-10" dirty="0">
                <a:latin typeface="Carlito"/>
                <a:cs typeface="Carlito"/>
              </a:rPr>
              <a:t>Orientado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Objetos: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rlito"/>
              <a:buAutoNum type="arabicPeriod" startAt="4"/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Organização </a:t>
            </a:r>
            <a:r>
              <a:rPr sz="2000" dirty="0">
                <a:latin typeface="Carlito"/>
                <a:cs typeface="Carlito"/>
              </a:rPr>
              <a:t>do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código;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Aumenta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reutilização </a:t>
            </a:r>
            <a:r>
              <a:rPr sz="2000" dirty="0">
                <a:latin typeface="Carlito"/>
                <a:cs typeface="Carlito"/>
              </a:rPr>
              <a:t>de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código;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Reduz </a:t>
            </a:r>
            <a:r>
              <a:rPr sz="2000" spc="-10" dirty="0">
                <a:latin typeface="Carlito"/>
                <a:cs typeface="Carlito"/>
              </a:rPr>
              <a:t>tempo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dirty="0">
                <a:latin typeface="Carlito"/>
                <a:cs typeface="Carlito"/>
              </a:rPr>
              <a:t>manutenção </a:t>
            </a:r>
            <a:r>
              <a:rPr sz="2000" spc="-5" dirty="0">
                <a:latin typeface="Carlito"/>
                <a:cs typeface="Carlito"/>
              </a:rPr>
              <a:t>de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código;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Ampla </a:t>
            </a:r>
            <a:r>
              <a:rPr sz="2000" spc="-10" dirty="0">
                <a:latin typeface="Carlito"/>
                <a:cs typeface="Carlito"/>
              </a:rPr>
              <a:t>utilização </a:t>
            </a:r>
            <a:r>
              <a:rPr sz="2000" spc="-5" dirty="0">
                <a:latin typeface="Carlito"/>
                <a:cs typeface="Carlito"/>
              </a:rPr>
              <a:t>comercial;</a:t>
            </a:r>
            <a:endParaRPr sz="2000" dirty="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Menos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eficientes;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56495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Email</a:t>
            </a:r>
            <a:r>
              <a:rPr lang="pt-BR" dirty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fabio.silva391@fatec.sp.gov.br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216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4142"/>
            <a:ext cx="249047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" dirty="0"/>
              <a:t>Bibliografia</a:t>
            </a:r>
            <a:endParaRPr sz="4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52105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6225" indent="-343535">
              <a:spcBef>
                <a:spcPts val="105"/>
              </a:spcBef>
              <a:buClr>
                <a:srgbClr val="92D05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pt-BR" sz="2800" dirty="0"/>
              <a:t>http://edirlei.3dgb.com.br/aulas/clp/CLP_Aula_02_Classificacao_Linguagens_Programacao_2015.pdf</a:t>
            </a:r>
            <a:endParaRPr lang="pt-BR" sz="2600" spc="-15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2582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10" y="476672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6752"/>
            <a:ext cx="8003540" cy="20815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2.	</a:t>
            </a:r>
            <a:r>
              <a:rPr sz="2800" b="1" spc="-10" dirty="0">
                <a:latin typeface="Carlito"/>
                <a:cs typeface="Carlito"/>
              </a:rPr>
              <a:t>Médio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b="1" spc="-10" dirty="0">
                <a:latin typeface="Carlito"/>
                <a:cs typeface="Carlito"/>
              </a:rPr>
              <a:t>Exemplo </a:t>
            </a:r>
            <a:r>
              <a:rPr sz="2400" b="1" spc="-140" dirty="0">
                <a:latin typeface="Arial"/>
                <a:cs typeface="Arial"/>
              </a:rPr>
              <a:t>– </a:t>
            </a:r>
            <a:r>
              <a:rPr sz="2400" b="1" spc="-5" dirty="0">
                <a:latin typeface="Carlito"/>
                <a:cs typeface="Carlito"/>
              </a:rPr>
              <a:t>Linguagem C: </a:t>
            </a:r>
            <a:r>
              <a:rPr sz="2400" spc="-5" dirty="0">
                <a:latin typeface="Carlito"/>
                <a:cs typeface="Carlito"/>
              </a:rPr>
              <a:t>pode-se </a:t>
            </a:r>
            <a:r>
              <a:rPr sz="2400" dirty="0">
                <a:latin typeface="Carlito"/>
                <a:cs typeface="Carlito"/>
              </a:rPr>
              <a:t>acessar </a:t>
            </a:r>
            <a:r>
              <a:rPr sz="2400" spc="-15" dirty="0">
                <a:latin typeface="Carlito"/>
                <a:cs typeface="Carlito"/>
              </a:rPr>
              <a:t>registros </a:t>
            </a:r>
            <a:r>
              <a:rPr sz="2400" spc="-5" dirty="0">
                <a:latin typeface="Carlito"/>
                <a:cs typeface="Carlito"/>
              </a:rPr>
              <a:t>do  </a:t>
            </a:r>
            <a:r>
              <a:rPr sz="2400" spc="-10" dirty="0">
                <a:latin typeface="Carlito"/>
                <a:cs typeface="Carlito"/>
              </a:rPr>
              <a:t>sistema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trabalhar </a:t>
            </a:r>
            <a:r>
              <a:rPr sz="2400" spc="-10" dirty="0">
                <a:latin typeface="Carlito"/>
                <a:cs typeface="Carlito"/>
              </a:rPr>
              <a:t>com endereços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dirty="0">
                <a:latin typeface="Carlito"/>
                <a:cs typeface="Carlito"/>
              </a:rPr>
              <a:t>memória  </a:t>
            </a:r>
            <a:r>
              <a:rPr sz="2400" spc="-10" dirty="0">
                <a:latin typeface="Carlito"/>
                <a:cs typeface="Carlito"/>
              </a:rPr>
              <a:t>(características </a:t>
            </a:r>
            <a:r>
              <a:rPr sz="2400" spc="-5" dirty="0">
                <a:latin typeface="Carlito"/>
                <a:cs typeface="Carlito"/>
              </a:rPr>
              <a:t>de linguagens de </a:t>
            </a:r>
            <a:r>
              <a:rPr sz="2400" spc="-15" dirty="0">
                <a:latin typeface="Carlito"/>
                <a:cs typeface="Carlito"/>
              </a:rPr>
              <a:t>baixo </a:t>
            </a:r>
            <a:r>
              <a:rPr sz="2400" spc="-10" dirty="0">
                <a:latin typeface="Carlito"/>
                <a:cs typeface="Carlito"/>
              </a:rPr>
              <a:t>nível) </a:t>
            </a:r>
            <a:r>
              <a:rPr sz="2400" dirty="0">
                <a:latin typeface="Carlito"/>
                <a:cs typeface="Carlito"/>
              </a:rPr>
              <a:t>e ao mesmo  </a:t>
            </a:r>
            <a:r>
              <a:rPr sz="2400" spc="-5" dirty="0">
                <a:latin typeface="Carlito"/>
                <a:cs typeface="Carlito"/>
              </a:rPr>
              <a:t>tempo </a:t>
            </a:r>
            <a:r>
              <a:rPr sz="2400" spc="-10" dirty="0">
                <a:latin typeface="Carlito"/>
                <a:cs typeface="Carlito"/>
              </a:rPr>
              <a:t>realizar </a:t>
            </a:r>
            <a:r>
              <a:rPr sz="2400" spc="-15" dirty="0">
                <a:latin typeface="Carlito"/>
                <a:cs typeface="Carlito"/>
              </a:rPr>
              <a:t>operações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alto nível </a:t>
            </a:r>
            <a:r>
              <a:rPr sz="2400" spc="-15" dirty="0">
                <a:latin typeface="Carlito"/>
                <a:cs typeface="Carlito"/>
              </a:rPr>
              <a:t>(if...else; </a:t>
            </a:r>
            <a:r>
              <a:rPr sz="2400" dirty="0">
                <a:latin typeface="Carlito"/>
                <a:cs typeface="Carlito"/>
              </a:rPr>
              <a:t>while;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for).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3" y="3789070"/>
            <a:ext cx="3960495" cy="281940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x, y,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*p;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y 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 marR="2903855">
              <a:lnSpc>
                <a:spcPct val="120000"/>
              </a:lnSpc>
            </a:pPr>
            <a:r>
              <a:rPr sz="1800" dirty="0">
                <a:latin typeface="Courier New"/>
                <a:cs typeface="Courier New"/>
              </a:rPr>
              <a:t>p =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&amp;y;  </a:t>
            </a:r>
            <a:r>
              <a:rPr sz="1800" dirty="0">
                <a:latin typeface="Courier New"/>
                <a:cs typeface="Courier New"/>
              </a:rPr>
              <a:t>x =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*p;  </a:t>
            </a:r>
            <a:r>
              <a:rPr sz="1800" dirty="0">
                <a:latin typeface="Courier New"/>
                <a:cs typeface="Courier New"/>
              </a:rPr>
              <a:t>x = </a:t>
            </a:r>
            <a:r>
              <a:rPr sz="1800" spc="-10" dirty="0">
                <a:latin typeface="Courier New"/>
                <a:cs typeface="Courier New"/>
              </a:rPr>
              <a:t>4; 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spc="-5" dirty="0">
                <a:latin typeface="Courier New"/>
                <a:cs typeface="Courier New"/>
              </a:rPr>
              <a:t>+;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urier New"/>
                <a:cs typeface="Courier New"/>
              </a:rPr>
              <a:t>x--;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urier New"/>
                <a:cs typeface="Courier New"/>
              </a:rPr>
              <a:t>(*p) +=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x;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944" y="3789070"/>
            <a:ext cx="4500245" cy="281940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vet[6]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{1, </a:t>
            </a:r>
            <a:r>
              <a:rPr sz="1800" spc="-5" dirty="0">
                <a:latin typeface="Courier New"/>
                <a:cs typeface="Courier New"/>
              </a:rPr>
              <a:t>2, </a:t>
            </a:r>
            <a:r>
              <a:rPr sz="1800" spc="-10" dirty="0">
                <a:latin typeface="Courier New"/>
                <a:cs typeface="Courier New"/>
              </a:rPr>
              <a:t>3, </a:t>
            </a:r>
            <a:r>
              <a:rPr sz="1800" spc="-5" dirty="0">
                <a:latin typeface="Courier New"/>
                <a:cs typeface="Courier New"/>
              </a:rPr>
              <a:t>4,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5};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92075" marR="713105">
              <a:lnSpc>
                <a:spcPct val="120100"/>
              </a:lnSpc>
            </a:pPr>
            <a:r>
              <a:rPr sz="1800" spc="-10" dirty="0">
                <a:latin typeface="Courier New"/>
                <a:cs typeface="Courier New"/>
              </a:rPr>
              <a:t>printf("%d\n", vet);  printf("%d\n", *vet);  printf("%d\n", *(vet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2));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581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548680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90"/>
            <a:ext cx="7985759" cy="348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rlito"/>
                <a:cs typeface="Carlito"/>
              </a:rPr>
              <a:t>Médio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rlito"/>
              <a:buAutoNum type="arabicPeriod" startAt="2"/>
            </a:pPr>
            <a:endParaRPr sz="33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latin typeface="Carlito"/>
                <a:cs typeface="Carlito"/>
              </a:rPr>
              <a:t>Vantagens: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Geralmente </a:t>
            </a:r>
            <a:r>
              <a:rPr sz="2000" spc="-5" dirty="0">
                <a:latin typeface="Carlito"/>
                <a:cs typeface="Carlito"/>
              </a:rPr>
              <a:t>são </a:t>
            </a:r>
            <a:r>
              <a:rPr sz="2000" dirty="0">
                <a:latin typeface="Carlito"/>
                <a:cs typeface="Carlito"/>
              </a:rPr>
              <a:t>linguagens </a:t>
            </a:r>
            <a:r>
              <a:rPr sz="2000" spc="-10" dirty="0">
                <a:latin typeface="Carlito"/>
                <a:cs typeface="Carlito"/>
              </a:rPr>
              <a:t>poderosas, </a:t>
            </a:r>
            <a:r>
              <a:rPr sz="2000" spc="-5" dirty="0">
                <a:latin typeface="Carlito"/>
                <a:cs typeface="Carlito"/>
              </a:rPr>
              <a:t>permitindo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criação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</a:t>
            </a:r>
            <a:endParaRPr sz="200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diversos </a:t>
            </a:r>
            <a:r>
              <a:rPr sz="2000" spc="-10" dirty="0">
                <a:latin typeface="Carlito"/>
                <a:cs typeface="Carlito"/>
              </a:rPr>
              <a:t>softwares, </a:t>
            </a:r>
            <a:r>
              <a:rPr sz="2000" spc="-5" dirty="0">
                <a:latin typeface="Carlito"/>
                <a:cs typeface="Carlito"/>
              </a:rPr>
              <a:t>desde jogos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programas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alta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performance.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rlito"/>
                <a:cs typeface="Carlito"/>
              </a:rPr>
              <a:t>Desvantagens:</a:t>
            </a:r>
            <a:endParaRPr sz="2400">
              <a:latin typeface="Carlito"/>
              <a:cs typeface="Carlito"/>
            </a:endParaRPr>
          </a:p>
          <a:p>
            <a:pPr marL="1155700" marR="1223645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Alguns </a:t>
            </a:r>
            <a:r>
              <a:rPr sz="2000" spc="-5" dirty="0">
                <a:latin typeface="Carlito"/>
                <a:cs typeface="Carlito"/>
              </a:rPr>
              <a:t>comandos </a:t>
            </a:r>
            <a:r>
              <a:rPr sz="2000" spc="-10" dirty="0">
                <a:latin typeface="Carlito"/>
                <a:cs typeface="Carlito"/>
              </a:rPr>
              <a:t>têm </a:t>
            </a:r>
            <a:r>
              <a:rPr sz="2000" dirty="0">
                <a:latin typeface="Carlito"/>
                <a:cs typeface="Carlito"/>
              </a:rPr>
              <a:t>uma </a:t>
            </a:r>
            <a:r>
              <a:rPr sz="2000" spc="-20" dirty="0">
                <a:latin typeface="Carlito"/>
                <a:cs typeface="Carlito"/>
              </a:rPr>
              <a:t>sintaxe </a:t>
            </a:r>
            <a:r>
              <a:rPr sz="2000" dirty="0">
                <a:latin typeface="Carlito"/>
                <a:cs typeface="Carlito"/>
              </a:rPr>
              <a:t>um </a:t>
            </a:r>
            <a:r>
              <a:rPr sz="2000" spc="-5" dirty="0">
                <a:latin typeface="Carlito"/>
                <a:cs typeface="Carlito"/>
              </a:rPr>
              <a:t>pouco difícil de  </a:t>
            </a:r>
            <a:r>
              <a:rPr sz="2000" spc="-25" dirty="0">
                <a:latin typeface="Carlito"/>
                <a:cs typeface="Carlito"/>
              </a:rPr>
              <a:t>compreender.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3568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037" y="260648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803" y="908720"/>
            <a:ext cx="8011795" cy="48171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0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rlito"/>
                <a:cs typeface="Carlito"/>
              </a:rPr>
              <a:t>Alto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756285" marR="2609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São linguagens </a:t>
            </a:r>
            <a:r>
              <a:rPr sz="2400" spc="-10" dirty="0">
                <a:latin typeface="Carlito"/>
                <a:cs typeface="Carlito"/>
              </a:rPr>
              <a:t>voltadas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b="1" dirty="0">
                <a:latin typeface="Carlito"/>
                <a:cs typeface="Carlito"/>
              </a:rPr>
              <a:t>ser </a:t>
            </a:r>
            <a:r>
              <a:rPr sz="2400" b="1" spc="-5" dirty="0">
                <a:latin typeface="Carlito"/>
                <a:cs typeface="Carlito"/>
              </a:rPr>
              <a:t>humano</a:t>
            </a:r>
            <a:r>
              <a:rPr sz="2400" spc="-5" dirty="0">
                <a:latin typeface="Carlito"/>
                <a:cs typeface="Carlito"/>
              </a:rPr>
              <a:t>. Em </a:t>
            </a:r>
            <a:r>
              <a:rPr sz="2400" spc="-15" dirty="0">
                <a:latin typeface="Carlito"/>
                <a:cs typeface="Carlito"/>
              </a:rPr>
              <a:t>geral  </a:t>
            </a:r>
            <a:r>
              <a:rPr sz="2400" spc="-10" dirty="0">
                <a:latin typeface="Carlito"/>
                <a:cs typeface="Carlito"/>
              </a:rPr>
              <a:t>utilizam </a:t>
            </a:r>
            <a:r>
              <a:rPr sz="2400" spc="-25" dirty="0">
                <a:latin typeface="Carlito"/>
                <a:cs typeface="Carlito"/>
              </a:rPr>
              <a:t>sintaxe </a:t>
            </a:r>
            <a:r>
              <a:rPr sz="2400" dirty="0">
                <a:latin typeface="Carlito"/>
                <a:cs typeface="Carlito"/>
              </a:rPr>
              <a:t>mais </a:t>
            </a:r>
            <a:r>
              <a:rPr sz="2400" spc="-10" dirty="0">
                <a:latin typeface="Carlito"/>
                <a:cs typeface="Carlito"/>
              </a:rPr>
              <a:t>estruturada, tornando </a:t>
            </a:r>
            <a:r>
              <a:rPr sz="2400" dirty="0">
                <a:latin typeface="Carlito"/>
                <a:cs typeface="Carlito"/>
              </a:rPr>
              <a:t>o </a:t>
            </a:r>
            <a:r>
              <a:rPr sz="2400" spc="-5" dirty="0">
                <a:latin typeface="Carlito"/>
                <a:cs typeface="Carlito"/>
              </a:rPr>
              <a:t>seu </a:t>
            </a:r>
            <a:r>
              <a:rPr sz="2400" spc="-10" dirty="0">
                <a:latin typeface="Carlito"/>
                <a:cs typeface="Carlito"/>
              </a:rPr>
              <a:t>código  </a:t>
            </a:r>
            <a:r>
              <a:rPr sz="2400" b="1" spc="-5" dirty="0">
                <a:latin typeface="Carlito"/>
                <a:cs typeface="Carlito"/>
              </a:rPr>
              <a:t>mais </a:t>
            </a:r>
            <a:r>
              <a:rPr sz="2400" b="1" spc="-10" dirty="0">
                <a:latin typeface="Carlito"/>
                <a:cs typeface="Carlito"/>
              </a:rPr>
              <a:t>fácil </a:t>
            </a:r>
            <a:r>
              <a:rPr sz="2400" b="1" spc="-5" dirty="0">
                <a:latin typeface="Carlito"/>
                <a:cs typeface="Carlito"/>
              </a:rPr>
              <a:t>de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entender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1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São linguagens independentes de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arquitetura.</a:t>
            </a:r>
            <a:endParaRPr sz="24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Um </a:t>
            </a:r>
            <a:r>
              <a:rPr sz="2000" spc="-10" dirty="0">
                <a:latin typeface="Carlito"/>
                <a:cs typeface="Carlito"/>
              </a:rPr>
              <a:t>programa </a:t>
            </a:r>
            <a:r>
              <a:rPr sz="2000" spc="-5" dirty="0">
                <a:latin typeface="Carlito"/>
                <a:cs typeface="Carlito"/>
              </a:rPr>
              <a:t>escrito </a:t>
            </a:r>
            <a:r>
              <a:rPr sz="2000" dirty="0">
                <a:latin typeface="Carlito"/>
                <a:cs typeface="Carlito"/>
              </a:rPr>
              <a:t>em </a:t>
            </a:r>
            <a:r>
              <a:rPr sz="2000" spc="-5" dirty="0">
                <a:latin typeface="Carlito"/>
                <a:cs typeface="Carlito"/>
              </a:rPr>
              <a:t>uma linguagem de alto </a:t>
            </a:r>
            <a:r>
              <a:rPr sz="2000" spc="-10" dirty="0">
                <a:latin typeface="Carlito"/>
                <a:cs typeface="Carlito"/>
              </a:rPr>
              <a:t>nível, </a:t>
            </a:r>
            <a:r>
              <a:rPr sz="2000" dirty="0">
                <a:latin typeface="Carlito"/>
                <a:cs typeface="Carlito"/>
              </a:rPr>
              <a:t>pode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ser</a:t>
            </a:r>
            <a:endParaRPr sz="2000" dirty="0">
              <a:latin typeface="Carlito"/>
              <a:cs typeface="Carlito"/>
            </a:endParaRPr>
          </a:p>
          <a:p>
            <a:pPr marL="1155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migrado </a:t>
            </a:r>
            <a:r>
              <a:rPr sz="2000" dirty="0">
                <a:latin typeface="Carlito"/>
                <a:cs typeface="Carlito"/>
              </a:rPr>
              <a:t>de uma máquina a </a:t>
            </a:r>
            <a:r>
              <a:rPr sz="2000" spc="-10" dirty="0">
                <a:latin typeface="Carlito"/>
                <a:cs typeface="Carlito"/>
              </a:rPr>
              <a:t>outra </a:t>
            </a:r>
            <a:r>
              <a:rPr sz="2000" spc="-5" dirty="0">
                <a:latin typeface="Carlito"/>
                <a:cs typeface="Carlito"/>
              </a:rPr>
              <a:t>sem </a:t>
            </a:r>
            <a:r>
              <a:rPr sz="2000" dirty="0">
                <a:latin typeface="Carlito"/>
                <a:cs typeface="Carlito"/>
              </a:rPr>
              <a:t>nenhum tipo de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problema.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Permitem </a:t>
            </a:r>
            <a:r>
              <a:rPr sz="2400" dirty="0">
                <a:latin typeface="Carlito"/>
                <a:cs typeface="Carlito"/>
              </a:rPr>
              <a:t>ao </a:t>
            </a:r>
            <a:r>
              <a:rPr sz="2400" spc="-15" dirty="0">
                <a:latin typeface="Carlito"/>
                <a:cs typeface="Carlito"/>
              </a:rPr>
              <a:t>programador </a:t>
            </a:r>
            <a:r>
              <a:rPr sz="2400" spc="-5" dirty="0">
                <a:latin typeface="Carlito"/>
                <a:cs typeface="Carlito"/>
              </a:rPr>
              <a:t>se </a:t>
            </a:r>
            <a:r>
              <a:rPr sz="2400" dirty="0">
                <a:latin typeface="Carlito"/>
                <a:cs typeface="Carlito"/>
              </a:rPr>
              <a:t>esquecer </a:t>
            </a:r>
            <a:r>
              <a:rPr sz="2400" spc="-10" dirty="0">
                <a:latin typeface="Carlito"/>
                <a:cs typeface="Carlito"/>
              </a:rPr>
              <a:t>completamente </a:t>
            </a:r>
            <a:r>
              <a:rPr sz="2400" spc="-5" dirty="0">
                <a:latin typeface="Carlito"/>
                <a:cs typeface="Carlito"/>
              </a:rPr>
              <a:t>do  </a:t>
            </a:r>
            <a:r>
              <a:rPr sz="2400" spc="-10" dirty="0">
                <a:latin typeface="Carlito"/>
                <a:cs typeface="Carlito"/>
              </a:rPr>
              <a:t>funcionamento interno </a:t>
            </a:r>
            <a:r>
              <a:rPr sz="2400" spc="-5" dirty="0">
                <a:latin typeface="Carlito"/>
                <a:cs typeface="Carlito"/>
              </a:rPr>
              <a:t>da </a:t>
            </a:r>
            <a:r>
              <a:rPr sz="2400" dirty="0">
                <a:latin typeface="Carlito"/>
                <a:cs typeface="Carlito"/>
              </a:rPr>
              <a:t>máquina.</a:t>
            </a:r>
          </a:p>
          <a:p>
            <a:pPr marL="1155700" marR="37084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rlito"/>
                <a:cs typeface="Carlito"/>
              </a:rPr>
              <a:t>Sendo necessário </a:t>
            </a:r>
            <a:r>
              <a:rPr sz="2000" dirty="0">
                <a:latin typeface="Carlito"/>
                <a:cs typeface="Carlito"/>
              </a:rPr>
              <a:t>um </a:t>
            </a:r>
            <a:r>
              <a:rPr sz="2000" spc="-10" dirty="0">
                <a:latin typeface="Carlito"/>
                <a:cs typeface="Carlito"/>
              </a:rPr>
              <a:t>tradutor </a:t>
            </a:r>
            <a:r>
              <a:rPr sz="2000" dirty="0">
                <a:latin typeface="Carlito"/>
                <a:cs typeface="Carlito"/>
              </a:rPr>
              <a:t>que </a:t>
            </a:r>
            <a:r>
              <a:rPr sz="2000" spc="-10" dirty="0">
                <a:latin typeface="Carlito"/>
                <a:cs typeface="Carlito"/>
              </a:rPr>
              <a:t>entenda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5" dirty="0">
                <a:latin typeface="Carlito"/>
                <a:cs typeface="Carlito"/>
              </a:rPr>
              <a:t>código </a:t>
            </a:r>
            <a:r>
              <a:rPr sz="2000" spc="-20" dirty="0">
                <a:latin typeface="Carlito"/>
                <a:cs typeface="Carlito"/>
              </a:rPr>
              <a:t>fonte </a:t>
            </a:r>
            <a:r>
              <a:rPr sz="2000" dirty="0">
                <a:latin typeface="Carlito"/>
                <a:cs typeface="Carlito"/>
              </a:rPr>
              <a:t>e as  </a:t>
            </a:r>
            <a:r>
              <a:rPr sz="2000" spc="-10" dirty="0">
                <a:latin typeface="Carlito"/>
                <a:cs typeface="Carlito"/>
              </a:rPr>
              <a:t>características </a:t>
            </a:r>
            <a:r>
              <a:rPr sz="2000" spc="-5" dirty="0">
                <a:latin typeface="Carlito"/>
                <a:cs typeface="Carlito"/>
              </a:rPr>
              <a:t>da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máquina.</a:t>
            </a:r>
          </a:p>
        </p:txBody>
      </p:sp>
    </p:spTree>
    <p:extLst>
      <p:ext uri="{BB962C8B-B14F-4D97-AF65-F5344CB8AC3E}">
        <p14:creationId xmlns:p14="http://schemas.microsoft.com/office/powerpoint/2010/main" val="27282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548680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Classificação </a:t>
            </a:r>
            <a:r>
              <a:rPr sz="4000" spc="-5" dirty="0"/>
              <a:t>das </a:t>
            </a:r>
            <a:r>
              <a:rPr sz="4000" spc="-10" dirty="0"/>
              <a:t>Linguagens:</a:t>
            </a:r>
            <a:r>
              <a:rPr sz="4000" spc="35" dirty="0"/>
              <a:t> </a:t>
            </a:r>
            <a:r>
              <a:rPr sz="4000" spc="-15" dirty="0"/>
              <a:t>Nível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68760"/>
            <a:ext cx="4493895" cy="9842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27685" algn="l"/>
              </a:tabLst>
            </a:pPr>
            <a:r>
              <a:rPr sz="2800" b="1" spc="-5" dirty="0">
                <a:latin typeface="Carlito"/>
                <a:cs typeface="Carlito"/>
              </a:rPr>
              <a:t>3.	</a:t>
            </a:r>
            <a:r>
              <a:rPr sz="2800" b="1" spc="-10" dirty="0">
                <a:latin typeface="Carlito"/>
                <a:cs typeface="Carlito"/>
              </a:rPr>
              <a:t>Alto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Nível: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0" dirty="0">
                <a:latin typeface="Carlito"/>
                <a:cs typeface="Carlito"/>
              </a:rPr>
              <a:t>Exemplos: </a:t>
            </a:r>
            <a:r>
              <a:rPr sz="2400" spc="-5" dirty="0">
                <a:latin typeface="Carlito"/>
                <a:cs typeface="Carlito"/>
              </a:rPr>
              <a:t>Lua, </a:t>
            </a:r>
            <a:r>
              <a:rPr sz="2400" spc="-15" dirty="0">
                <a:latin typeface="Carlito"/>
                <a:cs typeface="Carlito"/>
              </a:rPr>
              <a:t>Java, </a:t>
            </a:r>
            <a:r>
              <a:rPr sz="2400" dirty="0">
                <a:latin typeface="Carlito"/>
                <a:cs typeface="Carlito"/>
              </a:rPr>
              <a:t>C#,</a:t>
            </a:r>
            <a:r>
              <a:rPr sz="2400" spc="1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C++...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23" y="2867532"/>
            <a:ext cx="3275965" cy="261620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nota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io.read()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if nota &lt; </a:t>
            </a:r>
            <a:r>
              <a:rPr sz="1600" dirty="0">
                <a:latin typeface="Courier New"/>
                <a:cs typeface="Courier New"/>
              </a:rPr>
              <a:t>3.0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90805" marR="367030" indent="2438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io.write("Reprovado")  elseif nota &gt;= 5.0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90805" marR="488950" indent="2438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io.write("Aprovado")  else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io.write("Prova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final")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5511" y="2852877"/>
            <a:ext cx="5220335" cy="353949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Scanner entrada =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Scanner(System.in);</a:t>
            </a:r>
            <a:endParaRPr sz="1600">
              <a:latin typeface="Courier New"/>
              <a:cs typeface="Courier New"/>
            </a:endParaRPr>
          </a:p>
          <a:p>
            <a:pPr marL="92075" marR="218884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mes = entrada.nextInt();  switch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(mes)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90625" marR="356870" indent="-85534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case 1:System.out.println("Janeiro");  break;</a:t>
            </a:r>
            <a:endParaRPr sz="1600">
              <a:latin typeface="Courier New"/>
              <a:cs typeface="Courier New"/>
            </a:endParaRPr>
          </a:p>
          <a:p>
            <a:pPr marL="1190625" marR="113030" indent="-855344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case 2:System.out.println("Fevereiro");  break;</a:t>
            </a:r>
            <a:endParaRPr sz="1600">
              <a:latin typeface="Courier New"/>
              <a:cs typeface="Courier New"/>
            </a:endParaRPr>
          </a:p>
          <a:p>
            <a:pPr marL="1190625" marR="600075" indent="-855344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case 3:System.out.println("Marco");  break;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default:</a:t>
            </a:r>
            <a:endParaRPr sz="1600">
              <a:latin typeface="Courier New"/>
              <a:cs typeface="Courier New"/>
            </a:endParaRPr>
          </a:p>
          <a:p>
            <a:pPr marL="1190625" marR="6000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System.out.println("Outro");  break;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6753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3451</Words>
  <Application>Microsoft Office PowerPoint</Application>
  <PresentationFormat>Apresentação na tela (4:3)</PresentationFormat>
  <Paragraphs>493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Carlito</vt:lpstr>
      <vt:lpstr>Constantia</vt:lpstr>
      <vt:lpstr>Courier New</vt:lpstr>
      <vt:lpstr>Times New Roman</vt:lpstr>
      <vt:lpstr>Wingdings</vt:lpstr>
      <vt:lpstr>Wingdings 2</vt:lpstr>
      <vt:lpstr>Fluxo</vt:lpstr>
      <vt:lpstr>Estrutura de Dados – 1º semestre de 2023</vt:lpstr>
      <vt:lpstr>Classificação das Linguagens</vt:lpstr>
      <vt:lpstr>Classificação das Linguagens: Nível</vt:lpstr>
      <vt:lpstr>Classificação das Linguagens: Nível</vt:lpstr>
      <vt:lpstr>Classificação das Linguagens: Nível</vt:lpstr>
      <vt:lpstr>Classificação das Linguagens: Nível</vt:lpstr>
      <vt:lpstr>Classificação das Linguagens: Nível</vt:lpstr>
      <vt:lpstr>Classificação das Linguagens: Nível</vt:lpstr>
      <vt:lpstr>Classificação das Linguagens: Nível</vt:lpstr>
      <vt:lpstr>Classificação das Linguagens: Nível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Geração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Classificação das Linguagens: Paradigma</vt:lpstr>
      <vt:lpstr>Contatos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Hardware - 2º semestre de 2020</dc:title>
  <dc:creator>Fábio Silva</dc:creator>
  <cp:lastModifiedBy>FABIO PEREIRA DA SILVA</cp:lastModifiedBy>
  <cp:revision>24</cp:revision>
  <dcterms:created xsi:type="dcterms:W3CDTF">2020-08-04T01:58:00Z</dcterms:created>
  <dcterms:modified xsi:type="dcterms:W3CDTF">2023-03-15T00:38:19Z</dcterms:modified>
</cp:coreProperties>
</file>