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4800" y="2045970"/>
            <a:ext cx="34544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47924" y="3643630"/>
            <a:ext cx="4248150" cy="1191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3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3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3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69" y="340359"/>
            <a:ext cx="807466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3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6469" y="2364739"/>
            <a:ext cx="7330440" cy="3300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4800" y="2045970"/>
            <a:ext cx="3453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0" dirty="0">
                <a:latin typeface="Times New Roman"/>
                <a:cs typeface="Times New Roman"/>
              </a:rPr>
              <a:t>Método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BubbleSort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124459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101726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469" y="923290"/>
            <a:ext cx="15017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10" dirty="0">
                <a:latin typeface="Times New Roman"/>
                <a:cs typeface="Times New Roman"/>
              </a:rPr>
              <a:t>V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204" dirty="0">
                <a:latin typeface="Times New Roman"/>
                <a:cs typeface="Times New Roman"/>
              </a:rPr>
              <a:t>nt</a:t>
            </a:r>
            <a:r>
              <a:rPr sz="2600" spc="80" dirty="0">
                <a:latin typeface="Times New Roman"/>
                <a:cs typeface="Times New Roman"/>
              </a:rPr>
              <a:t>a</a:t>
            </a:r>
            <a:r>
              <a:rPr sz="2600" spc="50" dirty="0">
                <a:latin typeface="Times New Roman"/>
                <a:cs typeface="Times New Roman"/>
              </a:rPr>
              <a:t>ge</a:t>
            </a:r>
            <a:r>
              <a:rPr sz="2600" spc="204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419" y="1576069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8269" y="1356360"/>
            <a:ext cx="3073400" cy="95250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100" spc="55" dirty="0">
                <a:latin typeface="Times New Roman"/>
                <a:cs typeface="Times New Roman"/>
              </a:rPr>
              <a:t>Simplicidade </a:t>
            </a:r>
            <a:r>
              <a:rPr sz="2100" spc="110" dirty="0">
                <a:latin typeface="Times New Roman"/>
                <a:cs typeface="Times New Roman"/>
              </a:rPr>
              <a:t>do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algoritmo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100" b="1" spc="70" dirty="0">
                <a:latin typeface="Times New Roman"/>
                <a:cs typeface="Times New Roman"/>
              </a:rPr>
              <a:t>Estável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4419" y="203962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9" y="252095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469" y="2428240"/>
            <a:ext cx="200278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90" dirty="0">
                <a:latin typeface="Times New Roman"/>
                <a:cs typeface="Times New Roman"/>
              </a:rPr>
              <a:t>Desvantagens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4419" y="307975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98269" y="3003550"/>
            <a:ext cx="10528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0" dirty="0">
                <a:latin typeface="Times New Roman"/>
                <a:cs typeface="Times New Roman"/>
              </a:rPr>
              <a:t>L</a:t>
            </a:r>
            <a:r>
              <a:rPr sz="2100" spc="70" dirty="0">
                <a:latin typeface="Times New Roman"/>
                <a:cs typeface="Times New Roman"/>
              </a:rPr>
              <a:t>e</a:t>
            </a:r>
            <a:r>
              <a:rPr sz="2100" spc="165" dirty="0">
                <a:latin typeface="Times New Roman"/>
                <a:cs typeface="Times New Roman"/>
              </a:rPr>
              <a:t>n</a:t>
            </a:r>
            <a:r>
              <a:rPr sz="2100" spc="160" dirty="0">
                <a:latin typeface="Times New Roman"/>
                <a:cs typeface="Times New Roman"/>
              </a:rPr>
              <a:t>t</a:t>
            </a:r>
            <a:r>
              <a:rPr sz="2100" spc="10" dirty="0">
                <a:latin typeface="Times New Roman"/>
                <a:cs typeface="Times New Roman"/>
              </a:rPr>
              <a:t>i</a:t>
            </a:r>
            <a:r>
              <a:rPr sz="2100" spc="125" dirty="0">
                <a:latin typeface="Times New Roman"/>
                <a:cs typeface="Times New Roman"/>
              </a:rPr>
              <a:t>d</a:t>
            </a:r>
            <a:r>
              <a:rPr sz="2100" spc="75" dirty="0">
                <a:latin typeface="Times New Roman"/>
                <a:cs typeface="Times New Roman"/>
              </a:rPr>
              <a:t>ã</a:t>
            </a:r>
            <a:r>
              <a:rPr sz="2100" spc="85" dirty="0">
                <a:latin typeface="Times New Roman"/>
                <a:cs typeface="Times New Roman"/>
              </a:rPr>
              <a:t>o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619" y="356107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6469" y="3467100"/>
            <a:ext cx="15436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5" dirty="0">
                <a:latin typeface="Times New Roman"/>
                <a:cs typeface="Times New Roman"/>
              </a:rPr>
              <a:t>I</a:t>
            </a:r>
            <a:r>
              <a:rPr sz="2600" spc="204" dirty="0">
                <a:latin typeface="Times New Roman"/>
                <a:cs typeface="Times New Roman"/>
              </a:rPr>
              <a:t>n</a:t>
            </a:r>
            <a:r>
              <a:rPr sz="2600" spc="17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60" dirty="0">
                <a:latin typeface="Times New Roman"/>
                <a:cs typeface="Times New Roman"/>
              </a:rPr>
              <a:t>c</a:t>
            </a:r>
            <a:r>
              <a:rPr sz="2600" spc="65" dirty="0">
                <a:latin typeface="Times New Roman"/>
                <a:cs typeface="Times New Roman"/>
              </a:rPr>
              <a:t>aç</a:t>
            </a:r>
            <a:r>
              <a:rPr sz="2600" spc="70" dirty="0">
                <a:latin typeface="Times New Roman"/>
                <a:cs typeface="Times New Roman"/>
              </a:rPr>
              <a:t>õ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4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4419" y="4119879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8269" y="3898900"/>
            <a:ext cx="5678805" cy="14185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100" spc="30" dirty="0">
                <a:latin typeface="Times New Roman"/>
                <a:cs typeface="Times New Roman"/>
              </a:rPr>
              <a:t>Tabelas </a:t>
            </a:r>
            <a:r>
              <a:rPr sz="2100" spc="114" dirty="0">
                <a:latin typeface="Times New Roman"/>
                <a:cs typeface="Times New Roman"/>
              </a:rPr>
              <a:t>muito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pequenas</a:t>
            </a:r>
            <a:endParaRPr sz="2100">
              <a:latin typeface="Times New Roman"/>
              <a:cs typeface="Times New Roman"/>
            </a:endParaRPr>
          </a:p>
          <a:p>
            <a:pPr marL="12700" marR="5080">
              <a:lnSpc>
                <a:spcPct val="144800"/>
              </a:lnSpc>
              <a:spcBef>
                <a:spcPts val="10"/>
              </a:spcBef>
            </a:pPr>
            <a:r>
              <a:rPr sz="2100" spc="125" dirty="0">
                <a:latin typeface="Times New Roman"/>
                <a:cs typeface="Times New Roman"/>
              </a:rPr>
              <a:t>Quando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se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sabe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que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tabela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está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quase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ordenada  </a:t>
            </a:r>
            <a:r>
              <a:rPr sz="2100" spc="85" dirty="0">
                <a:latin typeface="Times New Roman"/>
                <a:cs typeface="Times New Roman"/>
              </a:rPr>
              <a:t>Demonstrações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didáticas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74419" y="4583429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4419" y="504825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619" y="552957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6469" y="5435600"/>
            <a:ext cx="355219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Times New Roman"/>
                <a:cs typeface="Times New Roman"/>
              </a:rPr>
              <a:t>Origem </a:t>
            </a:r>
            <a:r>
              <a:rPr sz="2600" spc="130" dirty="0">
                <a:latin typeface="Times New Roman"/>
                <a:cs typeface="Times New Roman"/>
              </a:rPr>
              <a:t>da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denominação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4419" y="6088379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98269" y="6012179"/>
            <a:ext cx="651890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100" dirty="0">
                <a:latin typeface="Times New Roman"/>
                <a:cs typeface="Times New Roman"/>
              </a:rPr>
              <a:t>Os </a:t>
            </a:r>
            <a:r>
              <a:rPr sz="2100" spc="90" dirty="0">
                <a:latin typeface="Times New Roman"/>
                <a:cs typeface="Times New Roman"/>
              </a:rPr>
              <a:t>elementos </a:t>
            </a:r>
            <a:r>
              <a:rPr sz="2100" spc="100" dirty="0">
                <a:latin typeface="Times New Roman"/>
                <a:cs typeface="Times New Roman"/>
              </a:rPr>
              <a:t>menores </a:t>
            </a:r>
            <a:r>
              <a:rPr sz="2100" spc="75" dirty="0">
                <a:latin typeface="Times New Roman"/>
                <a:cs typeface="Times New Roman"/>
              </a:rPr>
              <a:t>(mais </a:t>
            </a:r>
            <a:r>
              <a:rPr sz="2100" spc="-15" dirty="0">
                <a:latin typeface="Times New Roman"/>
                <a:cs typeface="Times New Roman"/>
              </a:rPr>
              <a:t>“leves”) </a:t>
            </a:r>
            <a:r>
              <a:rPr sz="2100" spc="40" dirty="0">
                <a:latin typeface="Times New Roman"/>
                <a:cs typeface="Times New Roman"/>
              </a:rPr>
              <a:t>vão </a:t>
            </a:r>
            <a:r>
              <a:rPr sz="2100" spc="60" dirty="0">
                <a:latin typeface="Times New Roman"/>
                <a:cs typeface="Times New Roman"/>
              </a:rPr>
              <a:t>aos </a:t>
            </a:r>
            <a:r>
              <a:rPr sz="2100" spc="80" dirty="0">
                <a:latin typeface="Times New Roman"/>
                <a:cs typeface="Times New Roman"/>
              </a:rPr>
              <a:t>poucos  </a:t>
            </a:r>
            <a:r>
              <a:rPr sz="2100" spc="40" dirty="0">
                <a:latin typeface="Times New Roman"/>
                <a:cs typeface="Times New Roman"/>
              </a:rPr>
              <a:t>“subindo”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para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início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da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tabela,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como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se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fossem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bolhas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>
            <a:extLst>
              <a:ext uri="{FF2B5EF4-FFF2-40B4-BE49-F238E27FC236}">
                <a16:creationId xmlns:a16="http://schemas.microsoft.com/office/drawing/2014/main" id="{520C0CA4-0C09-CAA1-0056-23FCF922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1143000"/>
          </a:xfrm>
        </p:spPr>
        <p:txBody>
          <a:bodyPr/>
          <a:lstStyle/>
          <a:p>
            <a:r>
              <a:rPr lang="pt-BR" altLang="pt-BR"/>
              <a:t>Bubble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212A6-C96B-E9BB-CA7A-9773C421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8688"/>
            <a:ext cx="8229600" cy="5500687"/>
          </a:xfrm>
        </p:spPr>
        <p:txBody>
          <a:bodyPr rtlCol="0">
            <a:normAutofit fontScale="25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7200" b="1" i="1" dirty="0" err="1"/>
              <a:t>Bubble</a:t>
            </a:r>
            <a:r>
              <a:rPr lang="pt-BR" sz="7200" b="1" i="1" dirty="0"/>
              <a:t> </a:t>
            </a:r>
            <a:r>
              <a:rPr lang="pt-BR" sz="7200" b="1" i="1" dirty="0" err="1"/>
              <a:t>sort</a:t>
            </a:r>
            <a:r>
              <a:rPr lang="pt-BR" sz="7200" dirty="0"/>
              <a:t>, ou ordenação por flutuação (literalmente "por bolha"), é um dos mais simples algoritmos de ordenação. A idéia é percorrer o vetor diversas vezes, a cada passagem fazendo flutuar para o topo o maior elemento da </a:t>
            </a:r>
            <a:r>
              <a:rPr lang="pt-BR" sz="7200" dirty="0" err="1"/>
              <a:t>sequência</a:t>
            </a:r>
            <a:r>
              <a:rPr lang="pt-BR" sz="7200" dirty="0"/>
              <a:t>. Essa movimentação lembra a forma como as bolhas em um tanque de água procuram seu próprio nível, e daí vem o nome do algoritmo.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7200" dirty="0"/>
              <a:t>A complexidade desse algoritmo é de ordem quadrática, por isso, ele não é recomendado para situações que precisem de velocidade e operem com  grandes quantidades de dados.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pt-BR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bubble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i,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,trocou;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do 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  trocou = 0; </a:t>
            </a:r>
            <a:r>
              <a:rPr lang="pt-BR" sz="6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//usado para otimizar o algoritmo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  for(i = 0; i &lt;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; i++)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(v[i] &gt; v[i + 1]) {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=v[i];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         v[i]=v[i+1];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         v[i+1]=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aux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         trocou = 1;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      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        } </a:t>
            </a:r>
            <a:r>
              <a:rPr lang="pt-BR" sz="6400" b="1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6400" b="1" dirty="0">
                <a:latin typeface="Courier New" pitchFamily="49" charset="0"/>
                <a:cs typeface="Courier New" pitchFamily="49" charset="0"/>
              </a:rPr>
              <a:t>(trocou);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sz="6400" b="1" dirty="0">
                <a:latin typeface="Courier New" pitchFamily="49" charset="0"/>
                <a:cs typeface="Courier New" pitchFamily="49" charset="0"/>
              </a:rPr>
              <a:t>} </a:t>
            </a:r>
            <a:endParaRPr lang="pt-BR" sz="6400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44BB6E-9140-C54B-4E6E-BFF7ABBA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0311DEA5-68AB-4388-A7C9-86360F818462}" type="slidenum">
              <a:rPr lang="pt-BR" altLang="pt-BR" smtClean="0"/>
              <a:pPr/>
              <a:t>11</a:t>
            </a:fld>
            <a:endParaRPr lang="pt-BR" altLang="pt-BR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810" y="1558289"/>
            <a:ext cx="4922520" cy="4522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4669" y="124459"/>
            <a:ext cx="70726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679450"/>
            <a:ext cx="7776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Bubblesort (Ordenação </a:t>
            </a:r>
            <a:r>
              <a:rPr sz="4400" dirty="0">
                <a:solidFill>
                  <a:srgbClr val="000000"/>
                </a:solidFill>
              </a:rPr>
              <a:t>por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Troca)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01320" y="1446529"/>
            <a:ext cx="7652384" cy="2555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SzPct val="97222"/>
              <a:buFont typeface="Wingdings"/>
              <a:buChar char=""/>
              <a:tabLst>
                <a:tab pos="354965" algn="l"/>
              </a:tabLst>
            </a:pPr>
            <a:r>
              <a:rPr sz="3600" spc="295" dirty="0">
                <a:latin typeface="Times New Roman"/>
                <a:cs typeface="Times New Roman"/>
              </a:rPr>
              <a:t>O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algoritmo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175" dirty="0">
                <a:latin typeface="Times New Roman"/>
                <a:cs typeface="Times New Roman"/>
              </a:rPr>
              <a:t>pode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114" dirty="0">
                <a:latin typeface="Times New Roman"/>
                <a:cs typeface="Times New Roman"/>
              </a:rPr>
              <a:t>ser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descrito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215" dirty="0">
                <a:latin typeface="Times New Roman"/>
                <a:cs typeface="Times New Roman"/>
              </a:rPr>
              <a:t>em</a:t>
            </a:r>
            <a:endParaRPr sz="3600">
              <a:latin typeface="Times New Roman"/>
              <a:cs typeface="Times New Roman"/>
            </a:endParaRPr>
          </a:p>
          <a:p>
            <a:pPr marL="354330">
              <a:lnSpc>
                <a:spcPct val="100000"/>
              </a:lnSpc>
            </a:pPr>
            <a:r>
              <a:rPr sz="3600" i="1" spc="-70" dirty="0">
                <a:latin typeface="Trebuchet MS"/>
                <a:cs typeface="Trebuchet MS"/>
              </a:rPr>
              <a:t>pseudocódigo</a:t>
            </a:r>
            <a:r>
              <a:rPr sz="3600" spc="-70" dirty="0">
                <a:latin typeface="Times New Roman"/>
                <a:cs typeface="Times New Roman"/>
              </a:rPr>
              <a:t>.</a:t>
            </a:r>
            <a:endParaRPr sz="3600">
              <a:latin typeface="Times New Roman"/>
              <a:cs typeface="Times New Roman"/>
            </a:endParaRPr>
          </a:p>
          <a:p>
            <a:pPr marL="755015">
              <a:lnSpc>
                <a:spcPct val="100000"/>
              </a:lnSpc>
              <a:spcBef>
                <a:spcPts val="800"/>
              </a:spcBef>
            </a:pPr>
            <a:r>
              <a:rPr sz="3200" spc="150" dirty="0">
                <a:latin typeface="Times New Roman"/>
                <a:cs typeface="Times New Roman"/>
              </a:rPr>
              <a:t>Onde:</a:t>
            </a:r>
            <a:endParaRPr sz="3200">
              <a:latin typeface="Times New Roman"/>
              <a:cs typeface="Times New Roman"/>
            </a:endParaRPr>
          </a:p>
          <a:p>
            <a:pPr marL="1078230" indent="-151765">
              <a:lnSpc>
                <a:spcPct val="100000"/>
              </a:lnSpc>
              <a:spcBef>
                <a:spcPts val="800"/>
              </a:spcBef>
              <a:buSzPct val="95238"/>
              <a:buAutoNum type="arabicPeriod"/>
              <a:tabLst>
                <a:tab pos="1078865" algn="l"/>
              </a:tabLst>
            </a:pPr>
            <a:r>
              <a:rPr sz="2100" spc="-110" dirty="0">
                <a:latin typeface="Times New Roman"/>
                <a:cs typeface="Times New Roman"/>
              </a:rPr>
              <a:t>V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é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65" dirty="0">
                <a:latin typeface="Times New Roman"/>
                <a:cs typeface="Times New Roman"/>
              </a:rPr>
              <a:t>um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VETOR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elementos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que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podem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ser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comparados</a:t>
            </a:r>
            <a:endParaRPr sz="2100">
              <a:latin typeface="Times New Roman"/>
              <a:cs typeface="Times New Roman"/>
            </a:endParaRPr>
          </a:p>
          <a:p>
            <a:pPr marL="1191260" indent="-264795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1191895" algn="l"/>
              </a:tabLst>
            </a:pPr>
            <a:r>
              <a:rPr sz="2100" spc="170" dirty="0">
                <a:latin typeface="Times New Roman"/>
                <a:cs typeface="Times New Roman"/>
              </a:rPr>
              <a:t>n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é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o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tamanho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desse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vetor.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930" y="247650"/>
            <a:ext cx="7776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000000"/>
                </a:solidFill>
              </a:rPr>
              <a:t>Bubblesort (Ordenação </a:t>
            </a:r>
            <a:r>
              <a:rPr sz="4400" dirty="0">
                <a:solidFill>
                  <a:srgbClr val="000000"/>
                </a:solidFill>
              </a:rPr>
              <a:t>por</a:t>
            </a:r>
            <a:r>
              <a:rPr sz="4400" spc="-3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Troca)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4669" y="1103629"/>
            <a:ext cx="6829425" cy="3986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659" indent="-442595">
              <a:lnSpc>
                <a:spcPct val="100000"/>
              </a:lnSpc>
              <a:spcBef>
                <a:spcPts val="100"/>
              </a:spcBef>
              <a:buAutoNum type="arabicParenBoth"/>
              <a:tabLst>
                <a:tab pos="455295" algn="l"/>
              </a:tabLst>
            </a:pPr>
            <a:r>
              <a:rPr sz="2600" spc="-5" dirty="0">
                <a:latin typeface="Carlito"/>
                <a:cs typeface="Carlito"/>
              </a:rPr>
              <a:t>procedimento BubbleSort(A </a:t>
            </a:r>
            <a:r>
              <a:rPr sz="2600" dirty="0">
                <a:latin typeface="Carlito"/>
                <a:cs typeface="Carlito"/>
              </a:rPr>
              <a:t>: </a:t>
            </a:r>
            <a:r>
              <a:rPr sz="2600" spc="-5" dirty="0">
                <a:latin typeface="Carlito"/>
                <a:cs typeface="Carlito"/>
              </a:rPr>
              <a:t>tabela, N:</a:t>
            </a:r>
            <a:r>
              <a:rPr sz="2600" spc="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inteiro)</a:t>
            </a:r>
            <a:endParaRPr sz="2600">
              <a:latin typeface="Carlito"/>
              <a:cs typeface="Carlito"/>
            </a:endParaRPr>
          </a:p>
          <a:p>
            <a:pPr marL="678815" indent="-666750">
              <a:lnSpc>
                <a:spcPct val="100000"/>
              </a:lnSpc>
              <a:buAutoNum type="arabicParenBoth"/>
              <a:tabLst>
                <a:tab pos="678180" algn="l"/>
                <a:tab pos="679450" algn="l"/>
              </a:tabLst>
            </a:pPr>
            <a:r>
              <a:rPr sz="2600" dirty="0">
                <a:latin typeface="Carlito"/>
                <a:cs typeface="Carlito"/>
              </a:rPr>
              <a:t>para j → 1 até </a:t>
            </a:r>
            <a:r>
              <a:rPr sz="2600" spc="-5" dirty="0">
                <a:latin typeface="Carlito"/>
                <a:cs typeface="Carlito"/>
              </a:rPr>
              <a:t>N-1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faça</a:t>
            </a:r>
            <a:endParaRPr sz="2600">
              <a:latin typeface="Carlito"/>
              <a:cs typeface="Carlito"/>
            </a:endParaRPr>
          </a:p>
          <a:p>
            <a:pPr marL="975994" indent="-963930">
              <a:lnSpc>
                <a:spcPct val="100000"/>
              </a:lnSpc>
              <a:buAutoNum type="arabicParenBoth"/>
              <a:tabLst>
                <a:tab pos="975994" algn="l"/>
                <a:tab pos="976630" algn="l"/>
              </a:tabLst>
            </a:pPr>
            <a:r>
              <a:rPr sz="2600" dirty="0">
                <a:latin typeface="Carlito"/>
                <a:cs typeface="Carlito"/>
              </a:rPr>
              <a:t>para i → 1 </a:t>
            </a:r>
            <a:r>
              <a:rPr sz="2600" spc="-5" dirty="0">
                <a:latin typeface="Carlito"/>
                <a:cs typeface="Carlito"/>
              </a:rPr>
              <a:t>até N-1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faça</a:t>
            </a:r>
            <a:endParaRPr sz="2600">
              <a:latin typeface="Carlito"/>
              <a:cs typeface="Carlito"/>
            </a:endParaRPr>
          </a:p>
          <a:p>
            <a:pPr marL="1273810" indent="-1261745">
              <a:lnSpc>
                <a:spcPts val="3115"/>
              </a:lnSpc>
              <a:buAutoNum type="arabicParenBoth"/>
              <a:tabLst>
                <a:tab pos="1273175" algn="l"/>
                <a:tab pos="1274445" algn="l"/>
              </a:tabLst>
            </a:pPr>
            <a:r>
              <a:rPr sz="2600" spc="-5" dirty="0">
                <a:latin typeface="Carlito"/>
                <a:cs typeface="Carlito"/>
              </a:rPr>
              <a:t>se </a:t>
            </a:r>
            <a:r>
              <a:rPr sz="2600" dirty="0">
                <a:latin typeface="Carlito"/>
                <a:cs typeface="Carlito"/>
              </a:rPr>
              <a:t>A[i] &gt; A[i+1]</a:t>
            </a:r>
            <a:r>
              <a:rPr sz="2600" spc="-5" dirty="0">
                <a:latin typeface="Carlito"/>
                <a:cs typeface="Carlito"/>
              </a:rPr>
              <a:t> então</a:t>
            </a:r>
            <a:endParaRPr sz="2600">
              <a:latin typeface="Carlito"/>
              <a:cs typeface="Carlito"/>
            </a:endParaRPr>
          </a:p>
          <a:p>
            <a:pPr marL="1570990" indent="-1558925">
              <a:lnSpc>
                <a:spcPts val="3115"/>
              </a:lnSpc>
              <a:buAutoNum type="arabicParenBoth"/>
              <a:tabLst>
                <a:tab pos="1570990" algn="l"/>
                <a:tab pos="1571625" algn="l"/>
              </a:tabLst>
            </a:pPr>
            <a:r>
              <a:rPr sz="2600" dirty="0">
                <a:latin typeface="Carlito"/>
                <a:cs typeface="Carlito"/>
              </a:rPr>
              <a:t>aux →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A[i];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570990" algn="l"/>
              </a:tabLst>
            </a:pPr>
            <a:r>
              <a:rPr sz="2600" spc="-5" dirty="0">
                <a:latin typeface="Carlito"/>
                <a:cs typeface="Carlito"/>
              </a:rPr>
              <a:t>(6)	</a:t>
            </a:r>
            <a:r>
              <a:rPr sz="2600" dirty="0">
                <a:latin typeface="Carlito"/>
                <a:cs typeface="Carlito"/>
              </a:rPr>
              <a:t>A[i] →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A[i+1];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1497330" algn="l"/>
              </a:tabLst>
            </a:pPr>
            <a:r>
              <a:rPr sz="2600" spc="-5" dirty="0">
                <a:latin typeface="Carlito"/>
                <a:cs typeface="Carlito"/>
              </a:rPr>
              <a:t>(7)	</a:t>
            </a:r>
            <a:r>
              <a:rPr sz="2600" dirty="0">
                <a:latin typeface="Carlito"/>
                <a:cs typeface="Carlito"/>
              </a:rPr>
              <a:t>A[i+1] →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aux;</a:t>
            </a:r>
            <a:endParaRPr sz="2600">
              <a:latin typeface="Carlito"/>
              <a:cs typeface="Carlito"/>
            </a:endParaRPr>
          </a:p>
          <a:p>
            <a:pPr marL="1273810" indent="-1261745">
              <a:lnSpc>
                <a:spcPct val="100000"/>
              </a:lnSpc>
              <a:buAutoNum type="arabicParenBoth" startAt="8"/>
              <a:tabLst>
                <a:tab pos="1273175" algn="l"/>
                <a:tab pos="1274445" algn="l"/>
              </a:tabLst>
            </a:pPr>
            <a:r>
              <a:rPr sz="2600" spc="-5" dirty="0">
                <a:latin typeface="Carlito"/>
                <a:cs typeface="Carlito"/>
              </a:rPr>
              <a:t>fim-se</a:t>
            </a:r>
            <a:endParaRPr sz="2600">
              <a:latin typeface="Carlito"/>
              <a:cs typeface="Carlito"/>
            </a:endParaRPr>
          </a:p>
          <a:p>
            <a:pPr marL="901700" indent="-889635">
              <a:lnSpc>
                <a:spcPct val="100000"/>
              </a:lnSpc>
              <a:buAutoNum type="arabicParenBoth" startAt="8"/>
              <a:tabLst>
                <a:tab pos="901065" algn="l"/>
                <a:tab pos="902335" algn="l"/>
              </a:tabLst>
            </a:pPr>
            <a:r>
              <a:rPr sz="2600" spc="-5" dirty="0">
                <a:latin typeface="Carlito"/>
                <a:cs typeface="Carlito"/>
              </a:rPr>
              <a:t>fim-para</a:t>
            </a:r>
            <a:endParaRPr sz="2600">
              <a:latin typeface="Carlito"/>
              <a:cs typeface="Carlito"/>
            </a:endParaRPr>
          </a:p>
          <a:p>
            <a:pPr marL="771525" indent="-759460">
              <a:lnSpc>
                <a:spcPct val="100000"/>
              </a:lnSpc>
              <a:buAutoNum type="arabicParenBoth" startAt="8"/>
              <a:tabLst>
                <a:tab pos="771525" algn="l"/>
                <a:tab pos="772160" algn="l"/>
              </a:tabLst>
            </a:pPr>
            <a:r>
              <a:rPr sz="2600" spc="-5" dirty="0">
                <a:latin typeface="Carlito"/>
                <a:cs typeface="Carlito"/>
              </a:rPr>
              <a:t>fim-para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65176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Times New Roman"/>
                <a:cs typeface="Times New Roman"/>
              </a:rPr>
              <a:t>1ª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1):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Não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3370" y="1987490"/>
            <a:ext cx="311785" cy="382905"/>
            <a:chOff x="77337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7861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61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843980" y="1987490"/>
            <a:ext cx="311785" cy="382905"/>
            <a:chOff x="1843980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185673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30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673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3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8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4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2ª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1):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8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18580" y="1987490"/>
            <a:ext cx="311785" cy="382905"/>
            <a:chOff x="181858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183133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30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133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44740" y="1987490"/>
            <a:ext cx="311785" cy="382905"/>
            <a:chOff x="2844740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285749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5749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1565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987490" y="3059371"/>
            <a:ext cx="1025525" cy="239395"/>
            <a:chOff x="1987490" y="3059371"/>
            <a:chExt cx="1025525" cy="239395"/>
          </a:xfrm>
        </p:grpSpPr>
        <p:sp>
          <p:nvSpPr>
            <p:cNvPr id="13" name="object 13"/>
            <p:cNvSpPr/>
            <p:nvPr/>
          </p:nvSpPr>
          <p:spPr>
            <a:xfrm>
              <a:off x="200024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198119" y="0"/>
                  </a:moveTo>
                  <a:lnTo>
                    <a:pt x="0" y="106680"/>
                  </a:lnTo>
                  <a:lnTo>
                    <a:pt x="198119" y="213360"/>
                  </a:lnTo>
                  <a:lnTo>
                    <a:pt x="198119" y="160020"/>
                  </a:lnTo>
                  <a:lnTo>
                    <a:pt x="899794" y="160020"/>
                  </a:lnTo>
                  <a:lnTo>
                    <a:pt x="999489" y="106680"/>
                  </a:lnTo>
                  <a:lnTo>
                    <a:pt x="899795" y="53340"/>
                  </a:lnTo>
                  <a:lnTo>
                    <a:pt x="198119" y="53340"/>
                  </a:lnTo>
                  <a:lnTo>
                    <a:pt x="198119" y="0"/>
                  </a:lnTo>
                  <a:close/>
                </a:path>
                <a:path w="999489" h="213360">
                  <a:moveTo>
                    <a:pt x="899794" y="160020"/>
                  </a:moveTo>
                  <a:lnTo>
                    <a:pt x="800100" y="160020"/>
                  </a:lnTo>
                  <a:lnTo>
                    <a:pt x="800100" y="213360"/>
                  </a:lnTo>
                  <a:lnTo>
                    <a:pt x="899794" y="160020"/>
                  </a:lnTo>
                  <a:close/>
                </a:path>
                <a:path w="999489" h="213360">
                  <a:moveTo>
                    <a:pt x="800100" y="0"/>
                  </a:moveTo>
                  <a:lnTo>
                    <a:pt x="800100" y="53340"/>
                  </a:lnTo>
                  <a:lnTo>
                    <a:pt x="899795" y="5334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024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0" y="106680"/>
                  </a:moveTo>
                  <a:lnTo>
                    <a:pt x="198119" y="0"/>
                  </a:lnTo>
                  <a:lnTo>
                    <a:pt x="198119" y="53340"/>
                  </a:lnTo>
                  <a:lnTo>
                    <a:pt x="800100" y="53340"/>
                  </a:lnTo>
                  <a:lnTo>
                    <a:pt x="800100" y="0"/>
                  </a:lnTo>
                  <a:lnTo>
                    <a:pt x="999489" y="106680"/>
                  </a:lnTo>
                  <a:lnTo>
                    <a:pt x="800100" y="213360"/>
                  </a:lnTo>
                  <a:lnTo>
                    <a:pt x="800100" y="160020"/>
                  </a:lnTo>
                  <a:lnTo>
                    <a:pt x="198119" y="160020"/>
                  </a:lnTo>
                  <a:lnTo>
                    <a:pt x="198119" y="213360"/>
                  </a:lnTo>
                  <a:lnTo>
                    <a:pt x="0" y="106680"/>
                  </a:lnTo>
                  <a:close/>
                </a:path>
                <a:path w="999489" h="213360">
                  <a:moveTo>
                    <a:pt x="0" y="0"/>
                  </a:moveTo>
                  <a:lnTo>
                    <a:pt x="0" y="0"/>
                  </a:lnTo>
                </a:path>
                <a:path w="999489" h="213360">
                  <a:moveTo>
                    <a:pt x="999489" y="213360"/>
                  </a:moveTo>
                  <a:lnTo>
                    <a:pt x="999489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3ª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1):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42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44740" y="1987490"/>
            <a:ext cx="311785" cy="382905"/>
            <a:chOff x="284474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285749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749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869630" y="1987490"/>
            <a:ext cx="313055" cy="382905"/>
            <a:chOff x="3869630" y="1987490"/>
            <a:chExt cx="313055" cy="382905"/>
          </a:xfrm>
        </p:grpSpPr>
        <p:sp>
          <p:nvSpPr>
            <p:cNvPr id="9" name="object 9"/>
            <p:cNvSpPr/>
            <p:nvPr/>
          </p:nvSpPr>
          <p:spPr>
            <a:xfrm>
              <a:off x="3882389" y="2000249"/>
              <a:ext cx="287020" cy="356870"/>
            </a:xfrm>
            <a:custGeom>
              <a:avLst/>
              <a:gdLst/>
              <a:ahLst/>
              <a:cxnLst/>
              <a:rect l="l" t="t" r="r" b="b"/>
              <a:pathLst>
                <a:path w="287020" h="356869">
                  <a:moveTo>
                    <a:pt x="28702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7020" y="267970"/>
                  </a:lnTo>
                  <a:close/>
                </a:path>
                <a:path w="287020" h="356869">
                  <a:moveTo>
                    <a:pt x="214630" y="0"/>
                  </a:moveTo>
                  <a:lnTo>
                    <a:pt x="72389" y="0"/>
                  </a:lnTo>
                  <a:lnTo>
                    <a:pt x="72389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2389" y="2000249"/>
              <a:ext cx="287020" cy="356870"/>
            </a:xfrm>
            <a:custGeom>
              <a:avLst/>
              <a:gdLst/>
              <a:ahLst/>
              <a:cxnLst/>
              <a:rect l="l" t="t" r="r" b="b"/>
              <a:pathLst>
                <a:path w="287020" h="356869">
                  <a:moveTo>
                    <a:pt x="72389" y="0"/>
                  </a:moveTo>
                  <a:lnTo>
                    <a:pt x="72389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702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2389" y="0"/>
                  </a:lnTo>
                  <a:close/>
                </a:path>
                <a:path w="287020" h="356869">
                  <a:moveTo>
                    <a:pt x="0" y="0"/>
                  </a:moveTo>
                  <a:lnTo>
                    <a:pt x="0" y="0"/>
                  </a:lnTo>
                </a:path>
                <a:path w="287020" h="356869">
                  <a:moveTo>
                    <a:pt x="287020" y="356870"/>
                  </a:moveTo>
                  <a:lnTo>
                    <a:pt x="28702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1565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2986980" y="3059371"/>
            <a:ext cx="1026794" cy="239395"/>
            <a:chOff x="2986980" y="3059371"/>
            <a:chExt cx="1026794" cy="239395"/>
          </a:xfrm>
        </p:grpSpPr>
        <p:sp>
          <p:nvSpPr>
            <p:cNvPr id="13" name="object 13"/>
            <p:cNvSpPr/>
            <p:nvPr/>
          </p:nvSpPr>
          <p:spPr>
            <a:xfrm>
              <a:off x="2999739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60" h="213360">
                  <a:moveTo>
                    <a:pt x="199390" y="0"/>
                  </a:moveTo>
                  <a:lnTo>
                    <a:pt x="0" y="106680"/>
                  </a:lnTo>
                  <a:lnTo>
                    <a:pt x="199390" y="213360"/>
                  </a:lnTo>
                  <a:lnTo>
                    <a:pt x="199390" y="160020"/>
                  </a:lnTo>
                  <a:lnTo>
                    <a:pt x="901064" y="160020"/>
                  </a:lnTo>
                  <a:lnTo>
                    <a:pt x="1000760" y="106680"/>
                  </a:lnTo>
                  <a:lnTo>
                    <a:pt x="901065" y="53340"/>
                  </a:lnTo>
                  <a:lnTo>
                    <a:pt x="199390" y="53340"/>
                  </a:lnTo>
                  <a:lnTo>
                    <a:pt x="199390" y="0"/>
                  </a:lnTo>
                  <a:close/>
                </a:path>
                <a:path w="1000760" h="213360">
                  <a:moveTo>
                    <a:pt x="901064" y="160020"/>
                  </a:moveTo>
                  <a:lnTo>
                    <a:pt x="801370" y="160020"/>
                  </a:lnTo>
                  <a:lnTo>
                    <a:pt x="801370" y="213360"/>
                  </a:lnTo>
                  <a:lnTo>
                    <a:pt x="901064" y="160020"/>
                  </a:lnTo>
                  <a:close/>
                </a:path>
                <a:path w="1000760" h="213360">
                  <a:moveTo>
                    <a:pt x="801370" y="0"/>
                  </a:moveTo>
                  <a:lnTo>
                    <a:pt x="801370" y="53340"/>
                  </a:lnTo>
                  <a:lnTo>
                    <a:pt x="901065" y="53340"/>
                  </a:lnTo>
                  <a:lnTo>
                    <a:pt x="80137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9739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60" h="213360">
                  <a:moveTo>
                    <a:pt x="0" y="106680"/>
                  </a:moveTo>
                  <a:lnTo>
                    <a:pt x="199390" y="0"/>
                  </a:lnTo>
                  <a:lnTo>
                    <a:pt x="199390" y="53340"/>
                  </a:lnTo>
                  <a:lnTo>
                    <a:pt x="801370" y="53340"/>
                  </a:lnTo>
                  <a:lnTo>
                    <a:pt x="801370" y="0"/>
                  </a:lnTo>
                  <a:lnTo>
                    <a:pt x="1000760" y="106680"/>
                  </a:lnTo>
                  <a:lnTo>
                    <a:pt x="801370" y="213360"/>
                  </a:lnTo>
                  <a:lnTo>
                    <a:pt x="801370" y="160020"/>
                  </a:lnTo>
                  <a:lnTo>
                    <a:pt x="199390" y="160020"/>
                  </a:lnTo>
                  <a:lnTo>
                    <a:pt x="199390" y="213360"/>
                  </a:lnTo>
                  <a:lnTo>
                    <a:pt x="0" y="106680"/>
                  </a:lnTo>
                  <a:close/>
                </a:path>
                <a:path w="1000760" h="213360">
                  <a:moveTo>
                    <a:pt x="0" y="0"/>
                  </a:moveTo>
                  <a:lnTo>
                    <a:pt x="0" y="0"/>
                  </a:lnTo>
                </a:path>
                <a:path w="1000760" h="213360">
                  <a:moveTo>
                    <a:pt x="1000760" y="213360"/>
                  </a:moveTo>
                  <a:lnTo>
                    <a:pt x="1000760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65176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4ª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1):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94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Não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83600" y="1987490"/>
            <a:ext cx="311785" cy="382905"/>
            <a:chOff x="388360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389635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635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09760" y="1987490"/>
            <a:ext cx="311785" cy="382905"/>
            <a:chOff x="4909760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492251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5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3359" y="26797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251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59" y="267970"/>
                  </a:lnTo>
                  <a:lnTo>
                    <a:pt x="21335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1565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5ª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1):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94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3410" y="1987490"/>
            <a:ext cx="311785" cy="382905"/>
            <a:chOff x="490341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49161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5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3359" y="26797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61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59" y="267970"/>
                  </a:lnTo>
                  <a:lnTo>
                    <a:pt x="21335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29571" y="1987490"/>
            <a:ext cx="311785" cy="382905"/>
            <a:chOff x="5929571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59423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23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1565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058350" y="3059371"/>
            <a:ext cx="1026794" cy="239395"/>
            <a:chOff x="5058350" y="3059371"/>
            <a:chExt cx="1026794" cy="239395"/>
          </a:xfrm>
        </p:grpSpPr>
        <p:sp>
          <p:nvSpPr>
            <p:cNvPr id="13" name="object 13"/>
            <p:cNvSpPr/>
            <p:nvPr/>
          </p:nvSpPr>
          <p:spPr>
            <a:xfrm>
              <a:off x="5071109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60" h="213360">
                  <a:moveTo>
                    <a:pt x="199389" y="0"/>
                  </a:moveTo>
                  <a:lnTo>
                    <a:pt x="0" y="106680"/>
                  </a:lnTo>
                  <a:lnTo>
                    <a:pt x="199389" y="213360"/>
                  </a:lnTo>
                  <a:lnTo>
                    <a:pt x="199389" y="160020"/>
                  </a:lnTo>
                  <a:lnTo>
                    <a:pt x="901064" y="160020"/>
                  </a:lnTo>
                  <a:lnTo>
                    <a:pt x="1000760" y="106680"/>
                  </a:lnTo>
                  <a:lnTo>
                    <a:pt x="901065" y="53340"/>
                  </a:lnTo>
                  <a:lnTo>
                    <a:pt x="199389" y="53340"/>
                  </a:lnTo>
                  <a:lnTo>
                    <a:pt x="199389" y="0"/>
                  </a:lnTo>
                  <a:close/>
                </a:path>
                <a:path w="1000760" h="213360">
                  <a:moveTo>
                    <a:pt x="901064" y="160020"/>
                  </a:moveTo>
                  <a:lnTo>
                    <a:pt x="801369" y="160020"/>
                  </a:lnTo>
                  <a:lnTo>
                    <a:pt x="801369" y="213360"/>
                  </a:lnTo>
                  <a:lnTo>
                    <a:pt x="901064" y="160020"/>
                  </a:lnTo>
                  <a:close/>
                </a:path>
                <a:path w="1000760" h="213360">
                  <a:moveTo>
                    <a:pt x="801369" y="0"/>
                  </a:moveTo>
                  <a:lnTo>
                    <a:pt x="801369" y="53340"/>
                  </a:lnTo>
                  <a:lnTo>
                    <a:pt x="901065" y="53340"/>
                  </a:lnTo>
                  <a:lnTo>
                    <a:pt x="801369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1109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60" h="213360">
                  <a:moveTo>
                    <a:pt x="0" y="106680"/>
                  </a:moveTo>
                  <a:lnTo>
                    <a:pt x="199389" y="0"/>
                  </a:lnTo>
                  <a:lnTo>
                    <a:pt x="199389" y="53340"/>
                  </a:lnTo>
                  <a:lnTo>
                    <a:pt x="801369" y="53340"/>
                  </a:lnTo>
                  <a:lnTo>
                    <a:pt x="801369" y="0"/>
                  </a:lnTo>
                  <a:lnTo>
                    <a:pt x="1000760" y="106680"/>
                  </a:lnTo>
                  <a:lnTo>
                    <a:pt x="801369" y="213360"/>
                  </a:lnTo>
                  <a:lnTo>
                    <a:pt x="801369" y="160020"/>
                  </a:lnTo>
                  <a:lnTo>
                    <a:pt x="199389" y="160020"/>
                  </a:lnTo>
                  <a:lnTo>
                    <a:pt x="199389" y="213360"/>
                  </a:lnTo>
                  <a:lnTo>
                    <a:pt x="0" y="106680"/>
                  </a:lnTo>
                  <a:close/>
                </a:path>
                <a:path w="1000760" h="213360">
                  <a:moveTo>
                    <a:pt x="0" y="0"/>
                  </a:moveTo>
                  <a:lnTo>
                    <a:pt x="0" y="0"/>
                  </a:lnTo>
                </a:path>
                <a:path w="1000760" h="213360">
                  <a:moveTo>
                    <a:pt x="1000760" y="213360"/>
                  </a:moveTo>
                  <a:lnTo>
                    <a:pt x="1000760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2859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dirty="0"/>
              <a:t>t</a:t>
            </a:r>
            <a:r>
              <a:rPr spc="-5" dirty="0"/>
              <a:t>rod</a:t>
            </a:r>
            <a:r>
              <a:rPr spc="-10" dirty="0"/>
              <a:t>u</a:t>
            </a:r>
            <a:r>
              <a:rPr dirty="0"/>
              <a:t>ç</a:t>
            </a:r>
            <a:r>
              <a:rPr spc="-5" dirty="0"/>
              <a:t>ã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967229"/>
            <a:ext cx="7997825" cy="431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5140">
              <a:lnSpc>
                <a:spcPct val="100000"/>
              </a:lnSpc>
              <a:spcBef>
                <a:spcPts val="100"/>
              </a:spcBef>
            </a:pPr>
            <a:r>
              <a:rPr sz="2600" spc="145" dirty="0">
                <a:latin typeface="Times New Roman"/>
                <a:cs typeface="Times New Roman"/>
              </a:rPr>
              <a:t>Ordenar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corresponde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ao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processo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reorganizar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200" dirty="0">
                <a:latin typeface="Times New Roman"/>
                <a:cs typeface="Times New Roman"/>
              </a:rPr>
              <a:t>um  </a:t>
            </a:r>
            <a:r>
              <a:rPr sz="2600" spc="125" dirty="0">
                <a:latin typeface="Times New Roman"/>
                <a:cs typeface="Times New Roman"/>
              </a:rPr>
              <a:t>conjunto de </a:t>
            </a:r>
            <a:r>
              <a:rPr sz="2600" spc="90" dirty="0">
                <a:latin typeface="Times New Roman"/>
                <a:cs typeface="Times New Roman"/>
              </a:rPr>
              <a:t>objetos </a:t>
            </a:r>
            <a:r>
              <a:rPr sz="2600" spc="160" dirty="0">
                <a:latin typeface="Times New Roman"/>
                <a:cs typeface="Times New Roman"/>
              </a:rPr>
              <a:t>em </a:t>
            </a:r>
            <a:r>
              <a:rPr sz="2600" spc="165" dirty="0">
                <a:latin typeface="Times New Roman"/>
                <a:cs typeface="Times New Roman"/>
              </a:rPr>
              <a:t>uma </a:t>
            </a:r>
            <a:r>
              <a:rPr sz="2600" spc="140" dirty="0">
                <a:latin typeface="Times New Roman"/>
                <a:cs typeface="Times New Roman"/>
              </a:rPr>
              <a:t>ordem </a:t>
            </a:r>
            <a:r>
              <a:rPr sz="2600" spc="120" dirty="0">
                <a:latin typeface="Times New Roman"/>
                <a:cs typeface="Times New Roman"/>
              </a:rPr>
              <a:t>ascendente </a:t>
            </a:r>
            <a:r>
              <a:rPr sz="2600" spc="135" dirty="0">
                <a:latin typeface="Times New Roman"/>
                <a:cs typeface="Times New Roman"/>
              </a:rPr>
              <a:t>ou  </a:t>
            </a:r>
            <a:r>
              <a:rPr sz="2600" spc="125" dirty="0">
                <a:latin typeface="Times New Roman"/>
                <a:cs typeface="Times New Roman"/>
              </a:rPr>
              <a:t>descendente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600" spc="75" dirty="0">
                <a:latin typeface="Times New Roman"/>
                <a:cs typeface="Times New Roman"/>
              </a:rPr>
              <a:t>Consiste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55" dirty="0">
                <a:latin typeface="Times New Roman"/>
                <a:cs typeface="Times New Roman"/>
              </a:rPr>
              <a:t>em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facilitar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recuperação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posterior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de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itens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do  </a:t>
            </a:r>
            <a:r>
              <a:rPr sz="2600" spc="125" dirty="0">
                <a:latin typeface="Times New Roman"/>
                <a:cs typeface="Times New Roman"/>
              </a:rPr>
              <a:t>conjunto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ordenado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 marR="1226820">
              <a:lnSpc>
                <a:spcPct val="100000"/>
              </a:lnSpc>
            </a:pPr>
            <a:r>
              <a:rPr sz="2600" spc="45" dirty="0">
                <a:latin typeface="Times New Roman"/>
                <a:cs typeface="Times New Roman"/>
              </a:rPr>
              <a:t>Exemplo: </a:t>
            </a:r>
            <a:r>
              <a:rPr sz="2600" spc="65" dirty="0">
                <a:latin typeface="Times New Roman"/>
                <a:cs typeface="Times New Roman"/>
              </a:rPr>
              <a:t>lista </a:t>
            </a:r>
            <a:r>
              <a:rPr sz="2600" spc="70" dirty="0">
                <a:latin typeface="Times New Roman"/>
                <a:cs typeface="Times New Roman"/>
              </a:rPr>
              <a:t>telefônica, </a:t>
            </a:r>
            <a:r>
              <a:rPr sz="2600" spc="75" dirty="0">
                <a:latin typeface="Times New Roman"/>
                <a:cs typeface="Times New Roman"/>
              </a:rPr>
              <a:t>biblioteca, </a:t>
            </a:r>
            <a:r>
              <a:rPr sz="2600" spc="80" dirty="0">
                <a:latin typeface="Times New Roman"/>
                <a:cs typeface="Times New Roman"/>
              </a:rPr>
              <a:t>geração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de  </a:t>
            </a:r>
            <a:r>
              <a:rPr sz="2600" spc="85" dirty="0">
                <a:latin typeface="Times New Roman"/>
                <a:cs typeface="Times New Roman"/>
              </a:rPr>
              <a:t>relatórios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6ª 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1):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94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06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61321" y="1987490"/>
            <a:ext cx="311785" cy="382905"/>
            <a:chOff x="5961321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597408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30" y="0"/>
                  </a:moveTo>
                  <a:lnTo>
                    <a:pt x="72390" y="0"/>
                  </a:lnTo>
                  <a:lnTo>
                    <a:pt x="72390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408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2390" y="0"/>
                  </a:moveTo>
                  <a:lnTo>
                    <a:pt x="72390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239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87481" y="1987490"/>
            <a:ext cx="311785" cy="382905"/>
            <a:chOff x="6987481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700024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0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024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09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1565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6071810" y="3059371"/>
            <a:ext cx="1026794" cy="239395"/>
            <a:chOff x="6071810" y="3059371"/>
            <a:chExt cx="1026794" cy="239395"/>
          </a:xfrm>
        </p:grpSpPr>
        <p:sp>
          <p:nvSpPr>
            <p:cNvPr id="13" name="object 13"/>
            <p:cNvSpPr/>
            <p:nvPr/>
          </p:nvSpPr>
          <p:spPr>
            <a:xfrm>
              <a:off x="6084569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59" h="213360">
                  <a:moveTo>
                    <a:pt x="199389" y="0"/>
                  </a:moveTo>
                  <a:lnTo>
                    <a:pt x="0" y="106680"/>
                  </a:lnTo>
                  <a:lnTo>
                    <a:pt x="199389" y="213360"/>
                  </a:lnTo>
                  <a:lnTo>
                    <a:pt x="199389" y="160020"/>
                  </a:lnTo>
                  <a:lnTo>
                    <a:pt x="901064" y="160020"/>
                  </a:lnTo>
                  <a:lnTo>
                    <a:pt x="1000759" y="106680"/>
                  </a:lnTo>
                  <a:lnTo>
                    <a:pt x="901065" y="53340"/>
                  </a:lnTo>
                  <a:lnTo>
                    <a:pt x="199389" y="53340"/>
                  </a:lnTo>
                  <a:lnTo>
                    <a:pt x="199389" y="0"/>
                  </a:lnTo>
                  <a:close/>
                </a:path>
                <a:path w="1000759" h="213360">
                  <a:moveTo>
                    <a:pt x="901064" y="160020"/>
                  </a:moveTo>
                  <a:lnTo>
                    <a:pt x="801370" y="160020"/>
                  </a:lnTo>
                  <a:lnTo>
                    <a:pt x="801370" y="213360"/>
                  </a:lnTo>
                  <a:lnTo>
                    <a:pt x="901064" y="160020"/>
                  </a:lnTo>
                  <a:close/>
                </a:path>
                <a:path w="1000759" h="213360">
                  <a:moveTo>
                    <a:pt x="801370" y="0"/>
                  </a:moveTo>
                  <a:lnTo>
                    <a:pt x="801370" y="53340"/>
                  </a:lnTo>
                  <a:lnTo>
                    <a:pt x="901065" y="53340"/>
                  </a:lnTo>
                  <a:lnTo>
                    <a:pt x="80137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84569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59" h="213360">
                  <a:moveTo>
                    <a:pt x="0" y="106680"/>
                  </a:moveTo>
                  <a:lnTo>
                    <a:pt x="199389" y="0"/>
                  </a:lnTo>
                  <a:lnTo>
                    <a:pt x="199389" y="53340"/>
                  </a:lnTo>
                  <a:lnTo>
                    <a:pt x="801370" y="53340"/>
                  </a:lnTo>
                  <a:lnTo>
                    <a:pt x="801370" y="0"/>
                  </a:lnTo>
                  <a:lnTo>
                    <a:pt x="1000759" y="106680"/>
                  </a:lnTo>
                  <a:lnTo>
                    <a:pt x="801370" y="213360"/>
                  </a:lnTo>
                  <a:lnTo>
                    <a:pt x="801370" y="160020"/>
                  </a:lnTo>
                  <a:lnTo>
                    <a:pt x="199389" y="160020"/>
                  </a:lnTo>
                  <a:lnTo>
                    <a:pt x="199389" y="213360"/>
                  </a:lnTo>
                  <a:lnTo>
                    <a:pt x="0" y="106680"/>
                  </a:lnTo>
                  <a:close/>
                </a:path>
                <a:path w="1000759" h="213360">
                  <a:moveTo>
                    <a:pt x="0" y="0"/>
                  </a:moveTo>
                  <a:lnTo>
                    <a:pt x="0" y="0"/>
                  </a:lnTo>
                </a:path>
                <a:path w="1000759" h="213360">
                  <a:moveTo>
                    <a:pt x="1000759" y="213360"/>
                  </a:moveTo>
                  <a:lnTo>
                    <a:pt x="1000759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7ª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1):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94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67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74781" y="1987490"/>
            <a:ext cx="311785" cy="382905"/>
            <a:chOff x="6974781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698754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0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8754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09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000941" y="1987490"/>
            <a:ext cx="311785" cy="382905"/>
            <a:chOff x="8000941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801370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1370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1565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7097970" y="3059371"/>
            <a:ext cx="1025525" cy="239395"/>
            <a:chOff x="7097970" y="3059371"/>
            <a:chExt cx="1025525" cy="239395"/>
          </a:xfrm>
        </p:grpSpPr>
        <p:sp>
          <p:nvSpPr>
            <p:cNvPr id="13" name="object 13"/>
            <p:cNvSpPr/>
            <p:nvPr/>
          </p:nvSpPr>
          <p:spPr>
            <a:xfrm>
              <a:off x="711072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90" h="213360">
                  <a:moveTo>
                    <a:pt x="199390" y="0"/>
                  </a:moveTo>
                  <a:lnTo>
                    <a:pt x="0" y="106680"/>
                  </a:lnTo>
                  <a:lnTo>
                    <a:pt x="199390" y="213360"/>
                  </a:lnTo>
                  <a:lnTo>
                    <a:pt x="199390" y="160020"/>
                  </a:lnTo>
                  <a:lnTo>
                    <a:pt x="899795" y="160020"/>
                  </a:lnTo>
                  <a:lnTo>
                    <a:pt x="999490" y="106680"/>
                  </a:lnTo>
                  <a:lnTo>
                    <a:pt x="899795" y="53340"/>
                  </a:lnTo>
                  <a:lnTo>
                    <a:pt x="199390" y="53340"/>
                  </a:lnTo>
                  <a:lnTo>
                    <a:pt x="199390" y="0"/>
                  </a:lnTo>
                  <a:close/>
                </a:path>
                <a:path w="999490" h="213360">
                  <a:moveTo>
                    <a:pt x="899795" y="160020"/>
                  </a:moveTo>
                  <a:lnTo>
                    <a:pt x="800100" y="160020"/>
                  </a:lnTo>
                  <a:lnTo>
                    <a:pt x="800100" y="213360"/>
                  </a:lnTo>
                  <a:lnTo>
                    <a:pt x="899795" y="160020"/>
                  </a:lnTo>
                  <a:close/>
                </a:path>
                <a:path w="999490" h="213360">
                  <a:moveTo>
                    <a:pt x="800100" y="0"/>
                  </a:moveTo>
                  <a:lnTo>
                    <a:pt x="800100" y="53340"/>
                  </a:lnTo>
                  <a:lnTo>
                    <a:pt x="899795" y="5334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1072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90" h="213360">
                  <a:moveTo>
                    <a:pt x="0" y="106680"/>
                  </a:moveTo>
                  <a:lnTo>
                    <a:pt x="199390" y="0"/>
                  </a:lnTo>
                  <a:lnTo>
                    <a:pt x="199390" y="53340"/>
                  </a:lnTo>
                  <a:lnTo>
                    <a:pt x="800100" y="53340"/>
                  </a:lnTo>
                  <a:lnTo>
                    <a:pt x="800100" y="0"/>
                  </a:lnTo>
                  <a:lnTo>
                    <a:pt x="999490" y="106680"/>
                  </a:lnTo>
                  <a:lnTo>
                    <a:pt x="800100" y="213360"/>
                  </a:lnTo>
                  <a:lnTo>
                    <a:pt x="800100" y="160020"/>
                  </a:lnTo>
                  <a:lnTo>
                    <a:pt x="199390" y="160020"/>
                  </a:lnTo>
                  <a:lnTo>
                    <a:pt x="199390" y="213360"/>
                  </a:lnTo>
                  <a:lnTo>
                    <a:pt x="0" y="106680"/>
                  </a:lnTo>
                  <a:close/>
                </a:path>
                <a:path w="999490" h="213360">
                  <a:moveTo>
                    <a:pt x="0" y="0"/>
                  </a:moveTo>
                  <a:lnTo>
                    <a:pt x="0" y="0"/>
                  </a:lnTo>
                </a:path>
                <a:path w="999490" h="213360">
                  <a:moveTo>
                    <a:pt x="999490" y="213360"/>
                  </a:moveTo>
                  <a:lnTo>
                    <a:pt x="999490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781494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8ª 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1):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02945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 </a:t>
            </a:r>
            <a:r>
              <a:rPr sz="1800" spc="65" dirty="0">
                <a:latin typeface="Times New Roman"/>
                <a:cs typeface="Times New Roman"/>
              </a:rPr>
              <a:t>8  </a:t>
            </a: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---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71703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 </a:t>
            </a:r>
            <a:r>
              <a:rPr sz="1800" spc="65" dirty="0">
                <a:latin typeface="Times New Roman"/>
                <a:cs typeface="Times New Roman"/>
              </a:rPr>
              <a:t>94  </a:t>
            </a: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---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Não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elementos,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chega-se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final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da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tabela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inicia-se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um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novo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passo  </a:t>
            </a:r>
            <a:r>
              <a:rPr sz="1800" spc="80" dirty="0">
                <a:latin typeface="Times New Roman"/>
                <a:cs typeface="Times New Roman"/>
              </a:rPr>
              <a:t>para </a:t>
            </a:r>
            <a:r>
              <a:rPr sz="1800" spc="85" dirty="0">
                <a:latin typeface="Times New Roman"/>
                <a:cs typeface="Times New Roman"/>
              </a:rPr>
              <a:t>continuar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3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ordenação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00941" y="1987490"/>
            <a:ext cx="311785" cy="382905"/>
            <a:chOff x="8000941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801370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1370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9259" y="6057900"/>
          <a:ext cx="8223248" cy="360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3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8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Times New Roman"/>
                <a:cs typeface="Times New Roman"/>
              </a:rPr>
              <a:t>1ª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2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8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6070" y="1987490"/>
            <a:ext cx="311785" cy="382905"/>
            <a:chOff x="78607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7988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88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810960" y="1987490"/>
            <a:ext cx="311785" cy="382905"/>
            <a:chOff x="1810960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182372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3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372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915610" y="3059371"/>
            <a:ext cx="1026794" cy="239395"/>
            <a:chOff x="915610" y="3059371"/>
            <a:chExt cx="1026794" cy="239395"/>
          </a:xfrm>
        </p:grpSpPr>
        <p:sp>
          <p:nvSpPr>
            <p:cNvPr id="13" name="object 13"/>
            <p:cNvSpPr/>
            <p:nvPr/>
          </p:nvSpPr>
          <p:spPr>
            <a:xfrm>
              <a:off x="928370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60" h="213360">
                  <a:moveTo>
                    <a:pt x="199390" y="0"/>
                  </a:moveTo>
                  <a:lnTo>
                    <a:pt x="0" y="106680"/>
                  </a:lnTo>
                  <a:lnTo>
                    <a:pt x="199390" y="213360"/>
                  </a:lnTo>
                  <a:lnTo>
                    <a:pt x="199390" y="160020"/>
                  </a:lnTo>
                  <a:lnTo>
                    <a:pt x="900430" y="160020"/>
                  </a:lnTo>
                  <a:lnTo>
                    <a:pt x="1000760" y="106680"/>
                  </a:lnTo>
                  <a:lnTo>
                    <a:pt x="900430" y="53340"/>
                  </a:lnTo>
                  <a:lnTo>
                    <a:pt x="199390" y="53340"/>
                  </a:lnTo>
                  <a:lnTo>
                    <a:pt x="199390" y="0"/>
                  </a:lnTo>
                  <a:close/>
                </a:path>
                <a:path w="1000760" h="213360">
                  <a:moveTo>
                    <a:pt x="900430" y="160020"/>
                  </a:moveTo>
                  <a:lnTo>
                    <a:pt x="800100" y="160020"/>
                  </a:lnTo>
                  <a:lnTo>
                    <a:pt x="800100" y="213360"/>
                  </a:lnTo>
                  <a:lnTo>
                    <a:pt x="900430" y="160020"/>
                  </a:lnTo>
                  <a:close/>
                </a:path>
                <a:path w="1000760" h="213360">
                  <a:moveTo>
                    <a:pt x="800100" y="0"/>
                  </a:moveTo>
                  <a:lnTo>
                    <a:pt x="800100" y="53340"/>
                  </a:lnTo>
                  <a:lnTo>
                    <a:pt x="900430" y="5334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8370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60" h="213360">
                  <a:moveTo>
                    <a:pt x="0" y="106680"/>
                  </a:moveTo>
                  <a:lnTo>
                    <a:pt x="199390" y="0"/>
                  </a:lnTo>
                  <a:lnTo>
                    <a:pt x="199390" y="53340"/>
                  </a:lnTo>
                  <a:lnTo>
                    <a:pt x="800100" y="53340"/>
                  </a:lnTo>
                  <a:lnTo>
                    <a:pt x="800100" y="0"/>
                  </a:lnTo>
                  <a:lnTo>
                    <a:pt x="1000760" y="106680"/>
                  </a:lnTo>
                  <a:lnTo>
                    <a:pt x="800100" y="213360"/>
                  </a:lnTo>
                  <a:lnTo>
                    <a:pt x="800100" y="160020"/>
                  </a:lnTo>
                  <a:lnTo>
                    <a:pt x="199390" y="160020"/>
                  </a:lnTo>
                  <a:lnTo>
                    <a:pt x="199390" y="213360"/>
                  </a:lnTo>
                  <a:lnTo>
                    <a:pt x="0" y="106680"/>
                  </a:lnTo>
                  <a:close/>
                </a:path>
                <a:path w="1000760" h="213360">
                  <a:moveTo>
                    <a:pt x="0" y="0"/>
                  </a:moveTo>
                  <a:lnTo>
                    <a:pt x="0" y="0"/>
                  </a:lnTo>
                </a:path>
                <a:path w="1000760" h="213360">
                  <a:moveTo>
                    <a:pt x="1000760" y="213360"/>
                  </a:moveTo>
                  <a:lnTo>
                    <a:pt x="1000760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2ª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42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10960" y="1987490"/>
            <a:ext cx="311785" cy="382905"/>
            <a:chOff x="181096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182372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3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2372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37121" y="1987490"/>
            <a:ext cx="311785" cy="382905"/>
            <a:chOff x="2837121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284988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0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3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4988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09" y="356870"/>
                  </a:lnTo>
                  <a:lnTo>
                    <a:pt x="28575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1987490" y="3059371"/>
            <a:ext cx="1025525" cy="239395"/>
            <a:chOff x="1987490" y="3059371"/>
            <a:chExt cx="1025525" cy="239395"/>
          </a:xfrm>
        </p:grpSpPr>
        <p:sp>
          <p:nvSpPr>
            <p:cNvPr id="13" name="object 13"/>
            <p:cNvSpPr/>
            <p:nvPr/>
          </p:nvSpPr>
          <p:spPr>
            <a:xfrm>
              <a:off x="200024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198119" y="0"/>
                  </a:moveTo>
                  <a:lnTo>
                    <a:pt x="0" y="106680"/>
                  </a:lnTo>
                  <a:lnTo>
                    <a:pt x="198119" y="213360"/>
                  </a:lnTo>
                  <a:lnTo>
                    <a:pt x="198119" y="160020"/>
                  </a:lnTo>
                  <a:lnTo>
                    <a:pt x="899794" y="160020"/>
                  </a:lnTo>
                  <a:lnTo>
                    <a:pt x="999489" y="106680"/>
                  </a:lnTo>
                  <a:lnTo>
                    <a:pt x="899795" y="53340"/>
                  </a:lnTo>
                  <a:lnTo>
                    <a:pt x="198119" y="53340"/>
                  </a:lnTo>
                  <a:lnTo>
                    <a:pt x="198119" y="0"/>
                  </a:lnTo>
                  <a:close/>
                </a:path>
                <a:path w="999489" h="213360">
                  <a:moveTo>
                    <a:pt x="899794" y="160020"/>
                  </a:moveTo>
                  <a:lnTo>
                    <a:pt x="800100" y="160020"/>
                  </a:lnTo>
                  <a:lnTo>
                    <a:pt x="800100" y="213360"/>
                  </a:lnTo>
                  <a:lnTo>
                    <a:pt x="899794" y="160020"/>
                  </a:lnTo>
                  <a:close/>
                </a:path>
                <a:path w="999489" h="213360">
                  <a:moveTo>
                    <a:pt x="800100" y="0"/>
                  </a:moveTo>
                  <a:lnTo>
                    <a:pt x="800100" y="53340"/>
                  </a:lnTo>
                  <a:lnTo>
                    <a:pt x="899795" y="5334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0024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0" y="106680"/>
                  </a:moveTo>
                  <a:lnTo>
                    <a:pt x="198119" y="0"/>
                  </a:lnTo>
                  <a:lnTo>
                    <a:pt x="198119" y="53340"/>
                  </a:lnTo>
                  <a:lnTo>
                    <a:pt x="800100" y="53340"/>
                  </a:lnTo>
                  <a:lnTo>
                    <a:pt x="800100" y="0"/>
                  </a:lnTo>
                  <a:lnTo>
                    <a:pt x="999489" y="106680"/>
                  </a:lnTo>
                  <a:lnTo>
                    <a:pt x="800100" y="213360"/>
                  </a:lnTo>
                  <a:lnTo>
                    <a:pt x="800100" y="160020"/>
                  </a:lnTo>
                  <a:lnTo>
                    <a:pt x="198119" y="160020"/>
                  </a:lnTo>
                  <a:lnTo>
                    <a:pt x="198119" y="213360"/>
                  </a:lnTo>
                  <a:lnTo>
                    <a:pt x="0" y="106680"/>
                  </a:lnTo>
                  <a:close/>
                </a:path>
                <a:path w="999489" h="213360">
                  <a:moveTo>
                    <a:pt x="0" y="0"/>
                  </a:moveTo>
                  <a:lnTo>
                    <a:pt x="0" y="0"/>
                  </a:lnTo>
                </a:path>
                <a:path w="999489" h="213360">
                  <a:moveTo>
                    <a:pt x="999489" y="213360"/>
                  </a:moveTo>
                  <a:lnTo>
                    <a:pt x="999489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65176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3ª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Não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57440" y="1987490"/>
            <a:ext cx="311785" cy="382905"/>
            <a:chOff x="285744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287019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019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883600" y="1987490"/>
            <a:ext cx="311785" cy="382905"/>
            <a:chOff x="3883600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389635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635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4ª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77250" y="1987490"/>
            <a:ext cx="311785" cy="382905"/>
            <a:chOff x="387725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389000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000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03410" y="1987490"/>
            <a:ext cx="311785" cy="382905"/>
            <a:chOff x="4903410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49161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5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3359" y="26797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61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59" y="267970"/>
                  </a:lnTo>
                  <a:lnTo>
                    <a:pt x="21335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4013141" y="3059371"/>
            <a:ext cx="1025525" cy="239395"/>
            <a:chOff x="4013141" y="3059371"/>
            <a:chExt cx="1025525" cy="239395"/>
          </a:xfrm>
        </p:grpSpPr>
        <p:sp>
          <p:nvSpPr>
            <p:cNvPr id="13" name="object 13"/>
            <p:cNvSpPr/>
            <p:nvPr/>
          </p:nvSpPr>
          <p:spPr>
            <a:xfrm>
              <a:off x="4025900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199389" y="0"/>
                  </a:moveTo>
                  <a:lnTo>
                    <a:pt x="0" y="106680"/>
                  </a:lnTo>
                  <a:lnTo>
                    <a:pt x="199389" y="213360"/>
                  </a:lnTo>
                  <a:lnTo>
                    <a:pt x="199389" y="160020"/>
                  </a:lnTo>
                  <a:lnTo>
                    <a:pt x="899795" y="160020"/>
                  </a:lnTo>
                  <a:lnTo>
                    <a:pt x="999489" y="106680"/>
                  </a:lnTo>
                  <a:lnTo>
                    <a:pt x="899795" y="53340"/>
                  </a:lnTo>
                  <a:lnTo>
                    <a:pt x="199389" y="53340"/>
                  </a:lnTo>
                  <a:lnTo>
                    <a:pt x="199389" y="0"/>
                  </a:lnTo>
                  <a:close/>
                </a:path>
                <a:path w="999489" h="213360">
                  <a:moveTo>
                    <a:pt x="899795" y="160020"/>
                  </a:moveTo>
                  <a:lnTo>
                    <a:pt x="800100" y="160020"/>
                  </a:lnTo>
                  <a:lnTo>
                    <a:pt x="800100" y="213360"/>
                  </a:lnTo>
                  <a:lnTo>
                    <a:pt x="899795" y="160020"/>
                  </a:lnTo>
                  <a:close/>
                </a:path>
                <a:path w="999489" h="213360">
                  <a:moveTo>
                    <a:pt x="800100" y="0"/>
                  </a:moveTo>
                  <a:lnTo>
                    <a:pt x="800100" y="53340"/>
                  </a:lnTo>
                  <a:lnTo>
                    <a:pt x="899795" y="5334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25900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0" y="106680"/>
                  </a:moveTo>
                  <a:lnTo>
                    <a:pt x="199389" y="0"/>
                  </a:lnTo>
                  <a:lnTo>
                    <a:pt x="199389" y="53340"/>
                  </a:lnTo>
                  <a:lnTo>
                    <a:pt x="800100" y="53340"/>
                  </a:lnTo>
                  <a:lnTo>
                    <a:pt x="800100" y="0"/>
                  </a:lnTo>
                  <a:lnTo>
                    <a:pt x="999489" y="106680"/>
                  </a:lnTo>
                  <a:lnTo>
                    <a:pt x="800100" y="213360"/>
                  </a:lnTo>
                  <a:lnTo>
                    <a:pt x="800100" y="160020"/>
                  </a:lnTo>
                  <a:lnTo>
                    <a:pt x="199389" y="160020"/>
                  </a:lnTo>
                  <a:lnTo>
                    <a:pt x="199389" y="213360"/>
                  </a:lnTo>
                  <a:lnTo>
                    <a:pt x="0" y="106680"/>
                  </a:lnTo>
                  <a:close/>
                </a:path>
                <a:path w="999489" h="213360">
                  <a:moveTo>
                    <a:pt x="0" y="0"/>
                  </a:moveTo>
                  <a:lnTo>
                    <a:pt x="0" y="0"/>
                  </a:lnTo>
                </a:path>
                <a:path w="999489" h="213360">
                  <a:moveTo>
                    <a:pt x="999489" y="213360"/>
                  </a:moveTo>
                  <a:lnTo>
                    <a:pt x="999489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5ª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06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16110" y="1987490"/>
            <a:ext cx="311785" cy="382905"/>
            <a:chOff x="4916110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49288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88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42271" y="1987490"/>
            <a:ext cx="311785" cy="382905"/>
            <a:chOff x="5942271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59550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550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5058350" y="3059371"/>
            <a:ext cx="1026794" cy="239395"/>
            <a:chOff x="5058350" y="3059371"/>
            <a:chExt cx="1026794" cy="239395"/>
          </a:xfrm>
        </p:grpSpPr>
        <p:sp>
          <p:nvSpPr>
            <p:cNvPr id="13" name="object 13"/>
            <p:cNvSpPr/>
            <p:nvPr/>
          </p:nvSpPr>
          <p:spPr>
            <a:xfrm>
              <a:off x="5071109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60" h="213360">
                  <a:moveTo>
                    <a:pt x="199389" y="0"/>
                  </a:moveTo>
                  <a:lnTo>
                    <a:pt x="0" y="106680"/>
                  </a:lnTo>
                  <a:lnTo>
                    <a:pt x="199389" y="213360"/>
                  </a:lnTo>
                  <a:lnTo>
                    <a:pt x="199389" y="160020"/>
                  </a:lnTo>
                  <a:lnTo>
                    <a:pt x="901064" y="160020"/>
                  </a:lnTo>
                  <a:lnTo>
                    <a:pt x="1000760" y="106680"/>
                  </a:lnTo>
                  <a:lnTo>
                    <a:pt x="901065" y="53340"/>
                  </a:lnTo>
                  <a:lnTo>
                    <a:pt x="199389" y="53340"/>
                  </a:lnTo>
                  <a:lnTo>
                    <a:pt x="199389" y="0"/>
                  </a:lnTo>
                  <a:close/>
                </a:path>
                <a:path w="1000760" h="213360">
                  <a:moveTo>
                    <a:pt x="901064" y="160020"/>
                  </a:moveTo>
                  <a:lnTo>
                    <a:pt x="801369" y="160020"/>
                  </a:lnTo>
                  <a:lnTo>
                    <a:pt x="801369" y="213360"/>
                  </a:lnTo>
                  <a:lnTo>
                    <a:pt x="901064" y="160020"/>
                  </a:lnTo>
                  <a:close/>
                </a:path>
                <a:path w="1000760" h="213360">
                  <a:moveTo>
                    <a:pt x="801369" y="0"/>
                  </a:moveTo>
                  <a:lnTo>
                    <a:pt x="801369" y="53340"/>
                  </a:lnTo>
                  <a:lnTo>
                    <a:pt x="901065" y="53340"/>
                  </a:lnTo>
                  <a:lnTo>
                    <a:pt x="801369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1109" y="3072130"/>
              <a:ext cx="1000760" cy="213360"/>
            </a:xfrm>
            <a:custGeom>
              <a:avLst/>
              <a:gdLst/>
              <a:ahLst/>
              <a:cxnLst/>
              <a:rect l="l" t="t" r="r" b="b"/>
              <a:pathLst>
                <a:path w="1000760" h="213360">
                  <a:moveTo>
                    <a:pt x="0" y="106680"/>
                  </a:moveTo>
                  <a:lnTo>
                    <a:pt x="199389" y="0"/>
                  </a:lnTo>
                  <a:lnTo>
                    <a:pt x="199389" y="53340"/>
                  </a:lnTo>
                  <a:lnTo>
                    <a:pt x="801369" y="53340"/>
                  </a:lnTo>
                  <a:lnTo>
                    <a:pt x="801369" y="0"/>
                  </a:lnTo>
                  <a:lnTo>
                    <a:pt x="1000760" y="106680"/>
                  </a:lnTo>
                  <a:lnTo>
                    <a:pt x="801369" y="213360"/>
                  </a:lnTo>
                  <a:lnTo>
                    <a:pt x="801369" y="160020"/>
                  </a:lnTo>
                  <a:lnTo>
                    <a:pt x="199389" y="160020"/>
                  </a:lnTo>
                  <a:lnTo>
                    <a:pt x="199389" y="213360"/>
                  </a:lnTo>
                  <a:lnTo>
                    <a:pt x="0" y="106680"/>
                  </a:lnTo>
                  <a:close/>
                </a:path>
                <a:path w="1000760" h="213360">
                  <a:moveTo>
                    <a:pt x="0" y="0"/>
                  </a:moveTo>
                  <a:lnTo>
                    <a:pt x="0" y="0"/>
                  </a:lnTo>
                </a:path>
                <a:path w="1000760" h="213360">
                  <a:moveTo>
                    <a:pt x="1000760" y="213360"/>
                  </a:moveTo>
                  <a:lnTo>
                    <a:pt x="1000760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65176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6ª 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55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67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Não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961321" y="1987490"/>
            <a:ext cx="311785" cy="382905"/>
            <a:chOff x="5961321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597408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30" y="0"/>
                  </a:moveTo>
                  <a:lnTo>
                    <a:pt x="72390" y="0"/>
                  </a:lnTo>
                  <a:lnTo>
                    <a:pt x="72390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408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2390" y="0"/>
                  </a:moveTo>
                  <a:lnTo>
                    <a:pt x="72390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239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87481" y="1987490"/>
            <a:ext cx="311785" cy="382905"/>
            <a:chOff x="6987481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700024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0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0024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09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65176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7ª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67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94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Não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962081" y="1987490"/>
            <a:ext cx="311785" cy="382905"/>
            <a:chOff x="6962081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697484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7484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988241" y="1987490"/>
            <a:ext cx="311785" cy="382905"/>
            <a:chOff x="7988241" y="1987490"/>
            <a:chExt cx="311785" cy="382905"/>
          </a:xfrm>
        </p:grpSpPr>
        <p:sp>
          <p:nvSpPr>
            <p:cNvPr id="9" name="object 9"/>
            <p:cNvSpPr/>
            <p:nvPr/>
          </p:nvSpPr>
          <p:spPr>
            <a:xfrm>
              <a:off x="800100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59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3359" y="26797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100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lnTo>
                    <a:pt x="213359" y="267970"/>
                  </a:lnTo>
                  <a:lnTo>
                    <a:pt x="213359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2859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dirty="0"/>
              <a:t>t</a:t>
            </a:r>
            <a:r>
              <a:rPr spc="-5" dirty="0"/>
              <a:t>rod</a:t>
            </a:r>
            <a:r>
              <a:rPr spc="-10" dirty="0"/>
              <a:t>u</a:t>
            </a:r>
            <a:r>
              <a:rPr dirty="0"/>
              <a:t>ç</a:t>
            </a:r>
            <a:r>
              <a:rPr spc="-5" dirty="0"/>
              <a:t>ã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967229"/>
            <a:ext cx="24911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40" dirty="0">
                <a:latin typeface="Times New Roman"/>
                <a:cs typeface="Times New Roman"/>
              </a:rPr>
              <a:t>Outras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situações: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263778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032250">
              <a:lnSpc>
                <a:spcPct val="145400"/>
              </a:lnSpc>
              <a:spcBef>
                <a:spcPts val="90"/>
              </a:spcBef>
            </a:pPr>
            <a:r>
              <a:rPr spc="40" dirty="0"/>
              <a:t>Teste </a:t>
            </a:r>
            <a:r>
              <a:rPr spc="130" dirty="0"/>
              <a:t>de </a:t>
            </a:r>
            <a:r>
              <a:rPr spc="105" dirty="0"/>
              <a:t>unicidade  </a:t>
            </a:r>
            <a:r>
              <a:rPr spc="70" dirty="0"/>
              <a:t>Remoção </a:t>
            </a:r>
            <a:r>
              <a:rPr spc="125" dirty="0"/>
              <a:t>de</a:t>
            </a:r>
            <a:r>
              <a:rPr spc="-225" dirty="0"/>
              <a:t> </a:t>
            </a:r>
            <a:r>
              <a:rPr spc="95" dirty="0"/>
              <a:t>duplicatas  </a:t>
            </a:r>
            <a:r>
              <a:rPr spc="30" dirty="0"/>
              <a:t>Busca</a:t>
            </a: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pc="110" dirty="0"/>
              <a:t>Encontrar</a:t>
            </a:r>
            <a:r>
              <a:rPr spc="-75" dirty="0"/>
              <a:t> </a:t>
            </a:r>
            <a:r>
              <a:rPr spc="105" dirty="0"/>
              <a:t>o</a:t>
            </a:r>
            <a:r>
              <a:rPr spc="-10" dirty="0"/>
              <a:t> </a:t>
            </a:r>
            <a:r>
              <a:rPr spc="75" dirty="0"/>
              <a:t>i-ésimo</a:t>
            </a:r>
            <a:r>
              <a:rPr dirty="0"/>
              <a:t> </a:t>
            </a:r>
            <a:r>
              <a:rPr spc="110" dirty="0"/>
              <a:t>maior</a:t>
            </a:r>
            <a:r>
              <a:rPr spc="-10" dirty="0"/>
              <a:t> </a:t>
            </a:r>
            <a:r>
              <a:rPr spc="120" dirty="0"/>
              <a:t>(ou</a:t>
            </a:r>
            <a:r>
              <a:rPr spc="5" dirty="0"/>
              <a:t> </a:t>
            </a:r>
            <a:r>
              <a:rPr spc="140" dirty="0"/>
              <a:t>menor)</a:t>
            </a:r>
            <a:r>
              <a:rPr spc="-75" dirty="0"/>
              <a:t> </a:t>
            </a:r>
            <a:r>
              <a:rPr spc="125" dirty="0"/>
              <a:t>elemento</a:t>
            </a:r>
            <a:r>
              <a:rPr spc="-70" dirty="0"/>
              <a:t> </a:t>
            </a:r>
            <a:r>
              <a:rPr spc="130" dirty="0"/>
              <a:t>de  </a:t>
            </a:r>
            <a:r>
              <a:rPr spc="165" dirty="0"/>
              <a:t>uma</a:t>
            </a:r>
            <a:r>
              <a:rPr spc="-65" dirty="0"/>
              <a:t> </a:t>
            </a:r>
            <a:r>
              <a:rPr spc="65" dirty="0"/>
              <a:t>coleção</a:t>
            </a: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pc="105" dirty="0"/>
              <a:t>Contagem </a:t>
            </a:r>
            <a:r>
              <a:rPr spc="125" dirty="0"/>
              <a:t>de</a:t>
            </a:r>
            <a:r>
              <a:rPr spc="-180" dirty="0"/>
              <a:t> </a:t>
            </a:r>
            <a:r>
              <a:rPr spc="90" dirty="0"/>
              <a:t>frequência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619" y="321310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378967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9" y="436498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619" y="533780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781494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8ª 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702945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 </a:t>
            </a:r>
            <a:r>
              <a:rPr sz="1800" spc="65" dirty="0">
                <a:latin typeface="Times New Roman"/>
                <a:cs typeface="Times New Roman"/>
              </a:rPr>
              <a:t>8  </a:t>
            </a: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---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671703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 </a:t>
            </a:r>
            <a:r>
              <a:rPr sz="1800" spc="65" dirty="0">
                <a:latin typeface="Times New Roman"/>
                <a:cs typeface="Times New Roman"/>
              </a:rPr>
              <a:t>94  </a:t>
            </a: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5" dirty="0">
                <a:latin typeface="Times New Roman"/>
                <a:cs typeface="Times New Roman"/>
              </a:rPr>
              <a:t>---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Não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elementos,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chega-se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final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90" dirty="0">
                <a:latin typeface="Times New Roman"/>
                <a:cs typeface="Times New Roman"/>
              </a:rPr>
              <a:t>da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tabela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inicia-se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um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novo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60" dirty="0">
                <a:latin typeface="Times New Roman"/>
                <a:cs typeface="Times New Roman"/>
              </a:rPr>
              <a:t>passo  </a:t>
            </a:r>
            <a:r>
              <a:rPr sz="1800" spc="80" dirty="0">
                <a:latin typeface="Times New Roman"/>
                <a:cs typeface="Times New Roman"/>
              </a:rPr>
              <a:t>para </a:t>
            </a:r>
            <a:r>
              <a:rPr sz="1800" spc="85" dirty="0">
                <a:latin typeface="Times New Roman"/>
                <a:cs typeface="Times New Roman"/>
              </a:rPr>
              <a:t>continuar </a:t>
            </a:r>
            <a:r>
              <a:rPr sz="1800" spc="65" dirty="0">
                <a:latin typeface="Times New Roman"/>
                <a:cs typeface="Times New Roman"/>
              </a:rPr>
              <a:t>a</a:t>
            </a:r>
            <a:r>
              <a:rPr sz="1800" spc="-3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ordenação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88241" y="1987490"/>
            <a:ext cx="311785" cy="382905"/>
            <a:chOff x="7988241" y="1987490"/>
            <a:chExt cx="311785" cy="382905"/>
          </a:xfrm>
        </p:grpSpPr>
        <p:sp>
          <p:nvSpPr>
            <p:cNvPr id="6" name="object 6"/>
            <p:cNvSpPr/>
            <p:nvPr/>
          </p:nvSpPr>
          <p:spPr>
            <a:xfrm>
              <a:off x="800100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59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3359" y="26797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0100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lnTo>
                    <a:pt x="213359" y="267970"/>
                  </a:lnTo>
                  <a:lnTo>
                    <a:pt x="213359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9259" y="6057900"/>
          <a:ext cx="8223248" cy="360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6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65176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Times New Roman"/>
                <a:cs typeface="Times New Roman"/>
              </a:rPr>
              <a:t>1ª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4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8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42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Não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73370" y="1987490"/>
            <a:ext cx="311785" cy="382905"/>
            <a:chOff x="773370" y="1987490"/>
            <a:chExt cx="311785" cy="382905"/>
          </a:xfrm>
        </p:grpSpPr>
        <p:sp>
          <p:nvSpPr>
            <p:cNvPr id="7" name="object 7"/>
            <p:cNvSpPr/>
            <p:nvPr/>
          </p:nvSpPr>
          <p:spPr>
            <a:xfrm>
              <a:off x="7861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1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798260" y="1987490"/>
            <a:ext cx="311785" cy="382905"/>
            <a:chOff x="1798260" y="1987490"/>
            <a:chExt cx="311785" cy="382905"/>
          </a:xfrm>
        </p:grpSpPr>
        <p:sp>
          <p:nvSpPr>
            <p:cNvPr id="10" name="object 10"/>
            <p:cNvSpPr/>
            <p:nvPr/>
          </p:nvSpPr>
          <p:spPr>
            <a:xfrm>
              <a:off x="181102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3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102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65176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2ª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04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42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45" dirty="0">
                <a:latin typeface="Times New Roman"/>
                <a:cs typeface="Times New Roman"/>
              </a:rPr>
              <a:t>Não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831280" y="1987490"/>
            <a:ext cx="311785" cy="382905"/>
            <a:chOff x="1831280" y="1987490"/>
            <a:chExt cx="311785" cy="382905"/>
          </a:xfrm>
        </p:grpSpPr>
        <p:sp>
          <p:nvSpPr>
            <p:cNvPr id="7" name="object 7"/>
            <p:cNvSpPr/>
            <p:nvPr/>
          </p:nvSpPr>
          <p:spPr>
            <a:xfrm>
              <a:off x="184403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30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403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57440" y="1987490"/>
            <a:ext cx="311785" cy="382905"/>
            <a:chOff x="2857440" y="1987490"/>
            <a:chExt cx="311785" cy="382905"/>
          </a:xfrm>
        </p:grpSpPr>
        <p:sp>
          <p:nvSpPr>
            <p:cNvPr id="10" name="object 10"/>
            <p:cNvSpPr/>
            <p:nvPr/>
          </p:nvSpPr>
          <p:spPr>
            <a:xfrm>
              <a:off x="287019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019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3ª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-135" dirty="0">
                <a:latin typeface="Times New Roman"/>
                <a:cs typeface="Times New Roman"/>
              </a:rPr>
              <a:t>18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863790" y="1987490"/>
            <a:ext cx="313055" cy="382905"/>
            <a:chOff x="2863790" y="1987490"/>
            <a:chExt cx="313055" cy="382905"/>
          </a:xfrm>
        </p:grpSpPr>
        <p:sp>
          <p:nvSpPr>
            <p:cNvPr id="7" name="object 7"/>
            <p:cNvSpPr/>
            <p:nvPr/>
          </p:nvSpPr>
          <p:spPr>
            <a:xfrm>
              <a:off x="2876549" y="2000249"/>
              <a:ext cx="287020" cy="356870"/>
            </a:xfrm>
            <a:custGeom>
              <a:avLst/>
              <a:gdLst/>
              <a:ahLst/>
              <a:cxnLst/>
              <a:rect l="l" t="t" r="r" b="b"/>
              <a:pathLst>
                <a:path w="287019" h="356869">
                  <a:moveTo>
                    <a:pt x="287019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7019" y="267970"/>
                  </a:lnTo>
                  <a:close/>
                </a:path>
                <a:path w="287019" h="356869">
                  <a:moveTo>
                    <a:pt x="214630" y="0"/>
                  </a:moveTo>
                  <a:lnTo>
                    <a:pt x="72389" y="0"/>
                  </a:lnTo>
                  <a:lnTo>
                    <a:pt x="72389" y="267970"/>
                  </a:lnTo>
                  <a:lnTo>
                    <a:pt x="214630" y="267970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6549" y="2000249"/>
              <a:ext cx="287020" cy="356870"/>
            </a:xfrm>
            <a:custGeom>
              <a:avLst/>
              <a:gdLst/>
              <a:ahLst/>
              <a:cxnLst/>
              <a:rect l="l" t="t" r="r" b="b"/>
              <a:pathLst>
                <a:path w="287019" h="356869">
                  <a:moveTo>
                    <a:pt x="72389" y="0"/>
                  </a:moveTo>
                  <a:lnTo>
                    <a:pt x="72389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7019" y="267970"/>
                  </a:lnTo>
                  <a:lnTo>
                    <a:pt x="214630" y="267970"/>
                  </a:lnTo>
                  <a:lnTo>
                    <a:pt x="214630" y="0"/>
                  </a:lnTo>
                  <a:lnTo>
                    <a:pt x="72389" y="0"/>
                  </a:lnTo>
                  <a:close/>
                </a:path>
                <a:path w="287019" h="356869">
                  <a:moveTo>
                    <a:pt x="0" y="0"/>
                  </a:moveTo>
                  <a:lnTo>
                    <a:pt x="0" y="0"/>
                  </a:lnTo>
                </a:path>
                <a:path w="287019" h="356869">
                  <a:moveTo>
                    <a:pt x="287019" y="356870"/>
                  </a:moveTo>
                  <a:lnTo>
                    <a:pt x="287019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89950" y="1987490"/>
            <a:ext cx="311785" cy="382905"/>
            <a:chOff x="3889950" y="1987490"/>
            <a:chExt cx="311785" cy="382905"/>
          </a:xfrm>
        </p:grpSpPr>
        <p:sp>
          <p:nvSpPr>
            <p:cNvPr id="10" name="object 10"/>
            <p:cNvSpPr/>
            <p:nvPr/>
          </p:nvSpPr>
          <p:spPr>
            <a:xfrm>
              <a:off x="390270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270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007300" y="3059371"/>
            <a:ext cx="1025525" cy="239395"/>
            <a:chOff x="3007300" y="3059371"/>
            <a:chExt cx="1025525" cy="239395"/>
          </a:xfrm>
        </p:grpSpPr>
        <p:sp>
          <p:nvSpPr>
            <p:cNvPr id="13" name="object 13"/>
            <p:cNvSpPr/>
            <p:nvPr/>
          </p:nvSpPr>
          <p:spPr>
            <a:xfrm>
              <a:off x="302005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199389" y="0"/>
                  </a:moveTo>
                  <a:lnTo>
                    <a:pt x="0" y="106680"/>
                  </a:lnTo>
                  <a:lnTo>
                    <a:pt x="199389" y="213360"/>
                  </a:lnTo>
                  <a:lnTo>
                    <a:pt x="199389" y="160020"/>
                  </a:lnTo>
                  <a:lnTo>
                    <a:pt x="899794" y="160020"/>
                  </a:lnTo>
                  <a:lnTo>
                    <a:pt x="999489" y="106680"/>
                  </a:lnTo>
                  <a:lnTo>
                    <a:pt x="899795" y="53340"/>
                  </a:lnTo>
                  <a:lnTo>
                    <a:pt x="199389" y="53340"/>
                  </a:lnTo>
                  <a:lnTo>
                    <a:pt x="199389" y="0"/>
                  </a:lnTo>
                  <a:close/>
                </a:path>
                <a:path w="999489" h="213360">
                  <a:moveTo>
                    <a:pt x="899794" y="160020"/>
                  </a:moveTo>
                  <a:lnTo>
                    <a:pt x="800100" y="160020"/>
                  </a:lnTo>
                  <a:lnTo>
                    <a:pt x="800100" y="213360"/>
                  </a:lnTo>
                  <a:lnTo>
                    <a:pt x="899794" y="160020"/>
                  </a:lnTo>
                  <a:close/>
                </a:path>
                <a:path w="999489" h="213360">
                  <a:moveTo>
                    <a:pt x="800100" y="0"/>
                  </a:moveTo>
                  <a:lnTo>
                    <a:pt x="800100" y="53340"/>
                  </a:lnTo>
                  <a:lnTo>
                    <a:pt x="899795" y="5334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005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0" y="106680"/>
                  </a:moveTo>
                  <a:lnTo>
                    <a:pt x="199389" y="0"/>
                  </a:lnTo>
                  <a:lnTo>
                    <a:pt x="199389" y="53340"/>
                  </a:lnTo>
                  <a:lnTo>
                    <a:pt x="800100" y="53340"/>
                  </a:lnTo>
                  <a:lnTo>
                    <a:pt x="800100" y="0"/>
                  </a:lnTo>
                  <a:lnTo>
                    <a:pt x="999489" y="106680"/>
                  </a:lnTo>
                  <a:lnTo>
                    <a:pt x="800100" y="213360"/>
                  </a:lnTo>
                  <a:lnTo>
                    <a:pt x="800100" y="160020"/>
                  </a:lnTo>
                  <a:lnTo>
                    <a:pt x="199389" y="160020"/>
                  </a:lnTo>
                  <a:lnTo>
                    <a:pt x="199389" y="213360"/>
                  </a:lnTo>
                  <a:lnTo>
                    <a:pt x="0" y="106680"/>
                  </a:lnTo>
                  <a:close/>
                </a:path>
                <a:path w="999489" h="213360">
                  <a:moveTo>
                    <a:pt x="0" y="0"/>
                  </a:moveTo>
                  <a:lnTo>
                    <a:pt x="0" y="0"/>
                  </a:lnTo>
                </a:path>
                <a:path w="999489" h="213360">
                  <a:moveTo>
                    <a:pt x="999489" y="213360"/>
                  </a:moveTo>
                  <a:lnTo>
                    <a:pt x="999489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75000"/>
            <a:ext cx="224218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Times New Roman"/>
                <a:cs typeface="Times New Roman"/>
              </a:rPr>
              <a:t>4ª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3):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latin typeface="Times New Roman"/>
                <a:cs typeface="Times New Roman"/>
              </a:rPr>
              <a:t>I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latin typeface="Times New Roman"/>
                <a:cs typeface="Times New Roman"/>
              </a:rPr>
              <a:t>I+1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-21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A[I]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44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Times New Roman"/>
                <a:cs typeface="Times New Roman"/>
              </a:rPr>
              <a:t>A[I+1] </a:t>
            </a:r>
            <a:r>
              <a:rPr sz="1800" spc="-25" dirty="0">
                <a:latin typeface="Times New Roman"/>
                <a:cs typeface="Times New Roman"/>
              </a:rPr>
              <a:t>=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06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latin typeface="Times New Roman"/>
                <a:cs typeface="Times New Roman"/>
              </a:rPr>
              <a:t>Há </a:t>
            </a:r>
            <a:r>
              <a:rPr sz="1800" spc="75" dirty="0">
                <a:latin typeface="Times New Roman"/>
                <a:cs typeface="Times New Roman"/>
              </a:rPr>
              <a:t>troca </a:t>
            </a:r>
            <a:r>
              <a:rPr sz="1800" spc="85" dirty="0">
                <a:latin typeface="Times New Roman"/>
                <a:cs typeface="Times New Roman"/>
              </a:rPr>
              <a:t>de</a:t>
            </a:r>
            <a:r>
              <a:rPr sz="1800" spc="-2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elementos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259" y="592962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889950" y="1987490"/>
            <a:ext cx="311785" cy="382905"/>
            <a:chOff x="3889950" y="1987490"/>
            <a:chExt cx="311785" cy="382905"/>
          </a:xfrm>
        </p:grpSpPr>
        <p:sp>
          <p:nvSpPr>
            <p:cNvPr id="7" name="object 7"/>
            <p:cNvSpPr/>
            <p:nvPr/>
          </p:nvSpPr>
          <p:spPr>
            <a:xfrm>
              <a:off x="390270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0270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3510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16110" y="1987490"/>
            <a:ext cx="311785" cy="382905"/>
            <a:chOff x="4916110" y="1987490"/>
            <a:chExt cx="311785" cy="382905"/>
          </a:xfrm>
        </p:grpSpPr>
        <p:sp>
          <p:nvSpPr>
            <p:cNvPr id="10" name="object 10"/>
            <p:cNvSpPr/>
            <p:nvPr/>
          </p:nvSpPr>
          <p:spPr>
            <a:xfrm>
              <a:off x="49288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288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046160" y="3059371"/>
            <a:ext cx="1025525" cy="239395"/>
            <a:chOff x="4046160" y="3059371"/>
            <a:chExt cx="1025525" cy="239395"/>
          </a:xfrm>
        </p:grpSpPr>
        <p:sp>
          <p:nvSpPr>
            <p:cNvPr id="13" name="object 13"/>
            <p:cNvSpPr/>
            <p:nvPr/>
          </p:nvSpPr>
          <p:spPr>
            <a:xfrm>
              <a:off x="405891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199389" y="0"/>
                  </a:moveTo>
                  <a:lnTo>
                    <a:pt x="0" y="106680"/>
                  </a:lnTo>
                  <a:lnTo>
                    <a:pt x="199389" y="213360"/>
                  </a:lnTo>
                  <a:lnTo>
                    <a:pt x="199389" y="160020"/>
                  </a:lnTo>
                  <a:lnTo>
                    <a:pt x="899795" y="160020"/>
                  </a:lnTo>
                  <a:lnTo>
                    <a:pt x="999489" y="106680"/>
                  </a:lnTo>
                  <a:lnTo>
                    <a:pt x="899795" y="53340"/>
                  </a:lnTo>
                  <a:lnTo>
                    <a:pt x="199389" y="53340"/>
                  </a:lnTo>
                  <a:lnTo>
                    <a:pt x="199389" y="0"/>
                  </a:lnTo>
                  <a:close/>
                </a:path>
                <a:path w="999489" h="213360">
                  <a:moveTo>
                    <a:pt x="899795" y="160020"/>
                  </a:moveTo>
                  <a:lnTo>
                    <a:pt x="800100" y="160020"/>
                  </a:lnTo>
                  <a:lnTo>
                    <a:pt x="800100" y="213360"/>
                  </a:lnTo>
                  <a:lnTo>
                    <a:pt x="899795" y="160020"/>
                  </a:lnTo>
                  <a:close/>
                </a:path>
                <a:path w="999489" h="213360">
                  <a:moveTo>
                    <a:pt x="800100" y="0"/>
                  </a:moveTo>
                  <a:lnTo>
                    <a:pt x="800100" y="53340"/>
                  </a:lnTo>
                  <a:lnTo>
                    <a:pt x="899795" y="53340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8919" y="3072130"/>
              <a:ext cx="999490" cy="213360"/>
            </a:xfrm>
            <a:custGeom>
              <a:avLst/>
              <a:gdLst/>
              <a:ahLst/>
              <a:cxnLst/>
              <a:rect l="l" t="t" r="r" b="b"/>
              <a:pathLst>
                <a:path w="999489" h="213360">
                  <a:moveTo>
                    <a:pt x="0" y="106680"/>
                  </a:moveTo>
                  <a:lnTo>
                    <a:pt x="199389" y="0"/>
                  </a:lnTo>
                  <a:lnTo>
                    <a:pt x="199389" y="53340"/>
                  </a:lnTo>
                  <a:lnTo>
                    <a:pt x="800100" y="53340"/>
                  </a:lnTo>
                  <a:lnTo>
                    <a:pt x="800100" y="0"/>
                  </a:lnTo>
                  <a:lnTo>
                    <a:pt x="999489" y="106680"/>
                  </a:lnTo>
                  <a:lnTo>
                    <a:pt x="800100" y="213360"/>
                  </a:lnTo>
                  <a:lnTo>
                    <a:pt x="800100" y="160020"/>
                  </a:lnTo>
                  <a:lnTo>
                    <a:pt x="199389" y="160020"/>
                  </a:lnTo>
                  <a:lnTo>
                    <a:pt x="199389" y="213360"/>
                  </a:lnTo>
                  <a:lnTo>
                    <a:pt x="0" y="106680"/>
                  </a:lnTo>
                  <a:close/>
                </a:path>
                <a:path w="999489" h="213360">
                  <a:moveTo>
                    <a:pt x="0" y="0"/>
                  </a:moveTo>
                  <a:lnTo>
                    <a:pt x="0" y="0"/>
                  </a:lnTo>
                </a:path>
                <a:path w="999489" h="213360">
                  <a:moveTo>
                    <a:pt x="999489" y="213360"/>
                  </a:moveTo>
                  <a:lnTo>
                    <a:pt x="999489" y="21336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9259" y="2557779"/>
          <a:ext cx="8223248" cy="360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55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6580" y="3103879"/>
            <a:ext cx="3371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5ª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 </a:t>
            </a:r>
            <a:r>
              <a:rPr sz="1800" spc="-25" dirty="0">
                <a:latin typeface="Times New Roman"/>
                <a:cs typeface="Times New Roman"/>
              </a:rPr>
              <a:t>3): </a:t>
            </a:r>
            <a:r>
              <a:rPr sz="1800" spc="45" dirty="0">
                <a:latin typeface="Times New Roman"/>
                <a:cs typeface="Times New Roman"/>
              </a:rPr>
              <a:t>Não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9259" y="3929379"/>
          <a:ext cx="8223248" cy="360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4916110" y="1987490"/>
            <a:ext cx="311785" cy="382905"/>
            <a:chOff x="4916110" y="1987490"/>
            <a:chExt cx="311785" cy="382905"/>
          </a:xfrm>
        </p:grpSpPr>
        <p:sp>
          <p:nvSpPr>
            <p:cNvPr id="7" name="object 7"/>
            <p:cNvSpPr/>
            <p:nvPr/>
          </p:nvSpPr>
          <p:spPr>
            <a:xfrm>
              <a:off x="49288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8869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942271" y="1987490"/>
            <a:ext cx="311785" cy="382905"/>
            <a:chOff x="5942271" y="1987490"/>
            <a:chExt cx="311785" cy="382905"/>
          </a:xfrm>
        </p:grpSpPr>
        <p:sp>
          <p:nvSpPr>
            <p:cNvPr id="10" name="object 10"/>
            <p:cNvSpPr/>
            <p:nvPr/>
          </p:nvSpPr>
          <p:spPr>
            <a:xfrm>
              <a:off x="59550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285750" y="267970"/>
                  </a:move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close/>
                </a:path>
                <a:path w="285750" h="356869">
                  <a:moveTo>
                    <a:pt x="213360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3360" y="26797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55030" y="200024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69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lnTo>
                    <a:pt x="213360" y="267970"/>
                  </a:lnTo>
                  <a:lnTo>
                    <a:pt x="213360" y="0"/>
                  </a:lnTo>
                  <a:lnTo>
                    <a:pt x="71120" y="0"/>
                  </a:lnTo>
                  <a:close/>
                </a:path>
                <a:path w="285750" h="356869">
                  <a:moveTo>
                    <a:pt x="0" y="0"/>
                  </a:moveTo>
                  <a:lnTo>
                    <a:pt x="0" y="0"/>
                  </a:lnTo>
                </a:path>
                <a:path w="285750" h="356869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961321" y="3487360"/>
            <a:ext cx="311785" cy="382905"/>
            <a:chOff x="5961321" y="3487360"/>
            <a:chExt cx="311785" cy="382905"/>
          </a:xfrm>
        </p:grpSpPr>
        <p:sp>
          <p:nvSpPr>
            <p:cNvPr id="13" name="object 13"/>
            <p:cNvSpPr/>
            <p:nvPr/>
          </p:nvSpPr>
          <p:spPr>
            <a:xfrm>
              <a:off x="5974080" y="350011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70">
                  <a:moveTo>
                    <a:pt x="285750" y="267969"/>
                  </a:moveTo>
                  <a:lnTo>
                    <a:pt x="0" y="267969"/>
                  </a:lnTo>
                  <a:lnTo>
                    <a:pt x="143510" y="356869"/>
                  </a:lnTo>
                  <a:lnTo>
                    <a:pt x="285750" y="267969"/>
                  </a:lnTo>
                  <a:close/>
                </a:path>
                <a:path w="285750" h="356870">
                  <a:moveTo>
                    <a:pt x="214630" y="0"/>
                  </a:moveTo>
                  <a:lnTo>
                    <a:pt x="72390" y="0"/>
                  </a:lnTo>
                  <a:lnTo>
                    <a:pt x="72390" y="267969"/>
                  </a:lnTo>
                  <a:lnTo>
                    <a:pt x="214630" y="267969"/>
                  </a:lnTo>
                  <a:lnTo>
                    <a:pt x="21463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74080" y="350011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70">
                  <a:moveTo>
                    <a:pt x="72390" y="0"/>
                  </a:moveTo>
                  <a:lnTo>
                    <a:pt x="72390" y="267969"/>
                  </a:lnTo>
                  <a:lnTo>
                    <a:pt x="0" y="267969"/>
                  </a:lnTo>
                  <a:lnTo>
                    <a:pt x="143510" y="356869"/>
                  </a:lnTo>
                  <a:lnTo>
                    <a:pt x="285750" y="267969"/>
                  </a:lnTo>
                  <a:lnTo>
                    <a:pt x="214630" y="267969"/>
                  </a:lnTo>
                  <a:lnTo>
                    <a:pt x="214630" y="0"/>
                  </a:lnTo>
                  <a:lnTo>
                    <a:pt x="72390" y="0"/>
                  </a:lnTo>
                  <a:close/>
                </a:path>
                <a:path w="285750" h="356870">
                  <a:moveTo>
                    <a:pt x="0" y="0"/>
                  </a:moveTo>
                  <a:lnTo>
                    <a:pt x="0" y="0"/>
                  </a:lnTo>
                </a:path>
                <a:path w="285750" h="356870">
                  <a:moveTo>
                    <a:pt x="285750" y="356869"/>
                  </a:moveTo>
                  <a:lnTo>
                    <a:pt x="285750" y="356869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987481" y="3487360"/>
            <a:ext cx="311785" cy="382905"/>
            <a:chOff x="6987481" y="3487360"/>
            <a:chExt cx="311785" cy="382905"/>
          </a:xfrm>
        </p:grpSpPr>
        <p:sp>
          <p:nvSpPr>
            <p:cNvPr id="16" name="object 16"/>
            <p:cNvSpPr/>
            <p:nvPr/>
          </p:nvSpPr>
          <p:spPr>
            <a:xfrm>
              <a:off x="7000240" y="350011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70">
                  <a:moveTo>
                    <a:pt x="285750" y="267969"/>
                  </a:moveTo>
                  <a:lnTo>
                    <a:pt x="0" y="267969"/>
                  </a:lnTo>
                  <a:lnTo>
                    <a:pt x="143509" y="356869"/>
                  </a:lnTo>
                  <a:lnTo>
                    <a:pt x="285750" y="267969"/>
                  </a:lnTo>
                  <a:close/>
                </a:path>
                <a:path w="285750" h="356870">
                  <a:moveTo>
                    <a:pt x="214629" y="0"/>
                  </a:moveTo>
                  <a:lnTo>
                    <a:pt x="71119" y="0"/>
                  </a:lnTo>
                  <a:lnTo>
                    <a:pt x="71119" y="267969"/>
                  </a:lnTo>
                  <a:lnTo>
                    <a:pt x="214629" y="267969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00240" y="3500119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70">
                  <a:moveTo>
                    <a:pt x="71119" y="0"/>
                  </a:moveTo>
                  <a:lnTo>
                    <a:pt x="71119" y="267969"/>
                  </a:lnTo>
                  <a:lnTo>
                    <a:pt x="0" y="267969"/>
                  </a:lnTo>
                  <a:lnTo>
                    <a:pt x="143509" y="356869"/>
                  </a:lnTo>
                  <a:lnTo>
                    <a:pt x="285750" y="267969"/>
                  </a:lnTo>
                  <a:lnTo>
                    <a:pt x="214629" y="267969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70">
                  <a:moveTo>
                    <a:pt x="0" y="0"/>
                  </a:moveTo>
                  <a:lnTo>
                    <a:pt x="0" y="0"/>
                  </a:lnTo>
                </a:path>
                <a:path w="285750" h="356870">
                  <a:moveTo>
                    <a:pt x="285750" y="356869"/>
                  </a:moveTo>
                  <a:lnTo>
                    <a:pt x="285750" y="356869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6580" y="4447540"/>
            <a:ext cx="338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Times New Roman"/>
                <a:cs typeface="Times New Roman"/>
              </a:rPr>
              <a:t>6ª Iteração </a:t>
            </a:r>
            <a:r>
              <a:rPr sz="1800" spc="40" dirty="0">
                <a:latin typeface="Times New Roman"/>
                <a:cs typeface="Times New Roman"/>
              </a:rPr>
              <a:t>(Passo </a:t>
            </a:r>
            <a:r>
              <a:rPr sz="1800" spc="-25" dirty="0">
                <a:latin typeface="Times New Roman"/>
                <a:cs typeface="Times New Roman"/>
              </a:rPr>
              <a:t>3): </a:t>
            </a:r>
            <a:r>
              <a:rPr sz="1800" spc="45" dirty="0">
                <a:latin typeface="Times New Roman"/>
                <a:cs typeface="Times New Roman"/>
              </a:rPr>
              <a:t>Não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29259" y="5273040"/>
          <a:ext cx="8223248" cy="360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61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0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20" dirty="0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67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6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94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6962081" y="4831021"/>
            <a:ext cx="311785" cy="382905"/>
            <a:chOff x="6962081" y="4831021"/>
            <a:chExt cx="311785" cy="382905"/>
          </a:xfrm>
        </p:grpSpPr>
        <p:sp>
          <p:nvSpPr>
            <p:cNvPr id="21" name="object 21"/>
            <p:cNvSpPr/>
            <p:nvPr/>
          </p:nvSpPr>
          <p:spPr>
            <a:xfrm>
              <a:off x="6974840" y="4843780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70">
                  <a:moveTo>
                    <a:pt x="285750" y="267970"/>
                  </a:move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close/>
                </a:path>
                <a:path w="285750" h="356870">
                  <a:moveTo>
                    <a:pt x="214629" y="0"/>
                  </a:moveTo>
                  <a:lnTo>
                    <a:pt x="71119" y="0"/>
                  </a:lnTo>
                  <a:lnTo>
                    <a:pt x="71119" y="267970"/>
                  </a:lnTo>
                  <a:lnTo>
                    <a:pt x="214629" y="267970"/>
                  </a:lnTo>
                  <a:lnTo>
                    <a:pt x="21462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74840" y="4843780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70">
                  <a:moveTo>
                    <a:pt x="71119" y="0"/>
                  </a:moveTo>
                  <a:lnTo>
                    <a:pt x="71119" y="267970"/>
                  </a:lnTo>
                  <a:lnTo>
                    <a:pt x="0" y="267970"/>
                  </a:lnTo>
                  <a:lnTo>
                    <a:pt x="142239" y="356870"/>
                  </a:lnTo>
                  <a:lnTo>
                    <a:pt x="285750" y="267970"/>
                  </a:lnTo>
                  <a:lnTo>
                    <a:pt x="214629" y="267970"/>
                  </a:lnTo>
                  <a:lnTo>
                    <a:pt x="214629" y="0"/>
                  </a:lnTo>
                  <a:lnTo>
                    <a:pt x="71119" y="0"/>
                  </a:lnTo>
                  <a:close/>
                </a:path>
                <a:path w="285750" h="356870">
                  <a:moveTo>
                    <a:pt x="0" y="0"/>
                  </a:moveTo>
                  <a:lnTo>
                    <a:pt x="0" y="0"/>
                  </a:lnTo>
                </a:path>
                <a:path w="285750" h="356870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988241" y="4831021"/>
            <a:ext cx="311785" cy="382905"/>
            <a:chOff x="7988241" y="4831021"/>
            <a:chExt cx="311785" cy="382905"/>
          </a:xfrm>
        </p:grpSpPr>
        <p:sp>
          <p:nvSpPr>
            <p:cNvPr id="24" name="object 24"/>
            <p:cNvSpPr/>
            <p:nvPr/>
          </p:nvSpPr>
          <p:spPr>
            <a:xfrm>
              <a:off x="8001000" y="4843780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70">
                  <a:moveTo>
                    <a:pt x="285750" y="267970"/>
                  </a:move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close/>
                </a:path>
                <a:path w="285750" h="356870">
                  <a:moveTo>
                    <a:pt x="213359" y="0"/>
                  </a:moveTo>
                  <a:lnTo>
                    <a:pt x="71120" y="0"/>
                  </a:lnTo>
                  <a:lnTo>
                    <a:pt x="71120" y="267970"/>
                  </a:lnTo>
                  <a:lnTo>
                    <a:pt x="213359" y="267970"/>
                  </a:lnTo>
                  <a:lnTo>
                    <a:pt x="2133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01000" y="4843780"/>
              <a:ext cx="285750" cy="356870"/>
            </a:xfrm>
            <a:custGeom>
              <a:avLst/>
              <a:gdLst/>
              <a:ahLst/>
              <a:cxnLst/>
              <a:rect l="l" t="t" r="r" b="b"/>
              <a:pathLst>
                <a:path w="285750" h="356870">
                  <a:moveTo>
                    <a:pt x="71120" y="0"/>
                  </a:moveTo>
                  <a:lnTo>
                    <a:pt x="71120" y="267970"/>
                  </a:lnTo>
                  <a:lnTo>
                    <a:pt x="0" y="267970"/>
                  </a:lnTo>
                  <a:lnTo>
                    <a:pt x="142240" y="356870"/>
                  </a:lnTo>
                  <a:lnTo>
                    <a:pt x="285750" y="267970"/>
                  </a:lnTo>
                  <a:lnTo>
                    <a:pt x="213359" y="267970"/>
                  </a:lnTo>
                  <a:lnTo>
                    <a:pt x="213359" y="0"/>
                  </a:lnTo>
                  <a:lnTo>
                    <a:pt x="71120" y="0"/>
                  </a:lnTo>
                  <a:close/>
                </a:path>
                <a:path w="285750" h="356870">
                  <a:moveTo>
                    <a:pt x="0" y="0"/>
                  </a:moveTo>
                  <a:lnTo>
                    <a:pt x="0" y="0"/>
                  </a:lnTo>
                </a:path>
                <a:path w="285750" h="356870">
                  <a:moveTo>
                    <a:pt x="285750" y="356870"/>
                  </a:moveTo>
                  <a:lnTo>
                    <a:pt x="285750" y="356870"/>
                  </a:lnTo>
                </a:path>
              </a:pathLst>
            </a:custGeom>
            <a:ln w="25518">
              <a:solidFill>
                <a:srgbClr val="0A5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6580" y="5806440"/>
            <a:ext cx="3375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7ª </a:t>
            </a:r>
            <a:r>
              <a:rPr sz="1800" spc="55" dirty="0">
                <a:latin typeface="Times New Roman"/>
                <a:cs typeface="Times New Roman"/>
              </a:rPr>
              <a:t>Iteração </a:t>
            </a:r>
            <a:r>
              <a:rPr sz="1800" spc="40" dirty="0">
                <a:latin typeface="Times New Roman"/>
                <a:cs typeface="Times New Roman"/>
              </a:rPr>
              <a:t>(Passo </a:t>
            </a:r>
            <a:r>
              <a:rPr sz="1800" spc="-25" dirty="0">
                <a:latin typeface="Times New Roman"/>
                <a:cs typeface="Times New Roman"/>
              </a:rPr>
              <a:t>3): </a:t>
            </a:r>
            <a:r>
              <a:rPr sz="1800" spc="45" dirty="0">
                <a:latin typeface="Times New Roman"/>
                <a:cs typeface="Times New Roman"/>
              </a:rPr>
              <a:t>Não </a:t>
            </a:r>
            <a:r>
              <a:rPr sz="1800" spc="100" dirty="0">
                <a:latin typeface="Times New Roman"/>
                <a:cs typeface="Times New Roman"/>
              </a:rPr>
              <a:t>há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troca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06121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1069" y="1967229"/>
            <a:ext cx="75577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Times New Roman"/>
                <a:cs typeface="Times New Roman"/>
              </a:rPr>
              <a:t>Complexidade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O(n</a:t>
            </a:r>
            <a:r>
              <a:rPr sz="2250" spc="89" baseline="40740" dirty="0">
                <a:latin typeface="Times New Roman"/>
                <a:cs typeface="Times New Roman"/>
              </a:rPr>
              <a:t>2</a:t>
            </a:r>
            <a:r>
              <a:rPr sz="2600" spc="60" dirty="0">
                <a:latin typeface="Times New Roman"/>
                <a:cs typeface="Times New Roman"/>
              </a:rPr>
              <a:t>)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45" dirty="0">
                <a:latin typeface="Times New Roman"/>
                <a:cs typeface="Times New Roman"/>
              </a:rPr>
              <a:t>onde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210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é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entrada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do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problema  </a:t>
            </a:r>
            <a:r>
              <a:rPr sz="2600" spc="125" dirty="0">
                <a:latin typeface="Times New Roman"/>
                <a:cs typeface="Times New Roman"/>
              </a:rPr>
              <a:t>(quantidade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registros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serem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ordenados)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591312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469" y="5819140"/>
            <a:ext cx="25400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0" dirty="0">
                <a:latin typeface="Times New Roman"/>
                <a:cs typeface="Times New Roman"/>
              </a:rPr>
              <a:t>Algoritmo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estável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4119" y="2889250"/>
            <a:ext cx="6714490" cy="2746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48309"/>
            <a:ext cx="587248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 </a:t>
            </a:r>
            <a:r>
              <a:rPr dirty="0"/>
              <a:t>-</a:t>
            </a:r>
            <a:r>
              <a:rPr spc="-80" dirty="0"/>
              <a:t> </a:t>
            </a:r>
            <a:r>
              <a:rPr spc="-5" dirty="0"/>
              <a:t>Conceitos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1499870"/>
            <a:ext cx="10414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70" dirty="0">
                <a:latin typeface="Times New Roman"/>
                <a:cs typeface="Times New Roman"/>
              </a:rPr>
              <a:t>T</a:t>
            </a:r>
            <a:r>
              <a:rPr sz="2600" spc="80" dirty="0">
                <a:latin typeface="Times New Roman"/>
                <a:cs typeface="Times New Roman"/>
              </a:rPr>
              <a:t>a</a:t>
            </a:r>
            <a:r>
              <a:rPr sz="2600" spc="120" dirty="0">
                <a:latin typeface="Times New Roman"/>
                <a:cs typeface="Times New Roman"/>
              </a:rPr>
              <a:t>b</a:t>
            </a:r>
            <a:r>
              <a:rPr sz="2600" spc="110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l</a:t>
            </a:r>
            <a:r>
              <a:rPr sz="2600" spc="80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19" y="222503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469" y="2075179"/>
            <a:ext cx="7077075" cy="928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55"/>
              </a:lnSpc>
              <a:spcBef>
                <a:spcPts val="100"/>
              </a:spcBef>
              <a:tabLst>
                <a:tab pos="3535045" algn="l"/>
              </a:tabLst>
            </a:pPr>
            <a:r>
              <a:rPr sz="2600" spc="50" dirty="0">
                <a:latin typeface="Times New Roman"/>
                <a:cs typeface="Times New Roman"/>
              </a:rPr>
              <a:t>Coleção </a:t>
            </a:r>
            <a:r>
              <a:rPr sz="2600" spc="130" dirty="0">
                <a:latin typeface="Times New Roman"/>
                <a:cs typeface="Times New Roman"/>
              </a:rPr>
              <a:t>de </a:t>
            </a:r>
            <a:r>
              <a:rPr sz="2600" spc="110" dirty="0">
                <a:latin typeface="Times New Roman"/>
                <a:cs typeface="Times New Roman"/>
              </a:rPr>
              <a:t>itens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185" dirty="0">
                <a:latin typeface="Times New Roman"/>
                <a:cs typeface="Times New Roman"/>
              </a:rPr>
              <a:t>r,r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,...,r	</a:t>
            </a:r>
            <a:r>
              <a:rPr sz="2600" spc="130" dirty="0">
                <a:latin typeface="Times New Roman"/>
                <a:cs typeface="Times New Roman"/>
              </a:rPr>
              <a:t>de </a:t>
            </a:r>
            <a:r>
              <a:rPr sz="2600" spc="160" dirty="0">
                <a:latin typeface="Times New Roman"/>
                <a:cs typeface="Times New Roman"/>
              </a:rPr>
              <a:t>tamanho </a:t>
            </a:r>
            <a:r>
              <a:rPr sz="2600" b="1" spc="215" dirty="0">
                <a:latin typeface="Times New Roman"/>
                <a:cs typeface="Times New Roman"/>
              </a:rPr>
              <a:t>n</a:t>
            </a:r>
            <a:r>
              <a:rPr sz="2600" b="1" spc="-39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chamados</a:t>
            </a:r>
            <a:endParaRPr sz="2600">
              <a:latin typeface="Times New Roman"/>
              <a:cs typeface="Times New Roman"/>
            </a:endParaRPr>
          </a:p>
          <a:p>
            <a:pPr marR="1062990" algn="ctr">
              <a:lnSpc>
                <a:spcPts val="1335"/>
              </a:lnSpc>
              <a:tabLst>
                <a:tab pos="247015" algn="l"/>
                <a:tab pos="852805" algn="l"/>
              </a:tabLst>
            </a:pPr>
            <a:r>
              <a:rPr sz="1500" spc="-480" dirty="0">
                <a:latin typeface="Times New Roman"/>
                <a:cs typeface="Times New Roman"/>
              </a:rPr>
              <a:t>1	</a:t>
            </a:r>
            <a:r>
              <a:rPr sz="1500" spc="-330" dirty="0">
                <a:latin typeface="Times New Roman"/>
                <a:cs typeface="Times New Roman"/>
              </a:rPr>
              <a:t>2	</a:t>
            </a:r>
            <a:r>
              <a:rPr sz="1500" spc="-24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80" dirty="0">
                <a:latin typeface="Times New Roman"/>
                <a:cs typeface="Times New Roman"/>
              </a:rPr>
              <a:t>registros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330707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469" y="3158490"/>
            <a:ext cx="6629400" cy="1504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55"/>
              </a:lnSpc>
              <a:spcBef>
                <a:spcPts val="100"/>
              </a:spcBef>
            </a:pPr>
            <a:r>
              <a:rPr sz="2600" spc="105" dirty="0">
                <a:latin typeface="Times New Roman"/>
                <a:cs typeface="Times New Roman"/>
              </a:rPr>
              <a:t>Uma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chave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k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é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associada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com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cada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registro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r</a:t>
            </a:r>
            <a:r>
              <a:rPr sz="2600" spc="204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  <a:p>
            <a:pPr marL="1852930">
              <a:lnSpc>
                <a:spcPts val="1335"/>
              </a:lnSpc>
              <a:tabLst>
                <a:tab pos="6351905" algn="l"/>
              </a:tabLst>
            </a:pPr>
            <a:r>
              <a:rPr sz="1500" spc="-170" dirty="0">
                <a:latin typeface="Times New Roman"/>
                <a:cs typeface="Times New Roman"/>
              </a:rPr>
              <a:t>i	i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130" dirty="0">
                <a:latin typeface="Times New Roman"/>
                <a:cs typeface="Times New Roman"/>
              </a:rPr>
              <a:t>usualmente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é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Times New Roman"/>
                <a:cs typeface="Times New Roman"/>
              </a:rPr>
              <a:t>um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campo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do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registro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600" spc="125" dirty="0">
                <a:latin typeface="Times New Roman"/>
                <a:cs typeface="Times New Roman"/>
              </a:rPr>
              <a:t>Ordenação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spc="145" dirty="0">
                <a:latin typeface="Times New Roman"/>
                <a:cs typeface="Times New Roman"/>
              </a:rPr>
              <a:t>interna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9" y="433450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419" y="4893309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8269" y="4817109"/>
            <a:ext cx="21786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70" dirty="0">
                <a:latin typeface="Times New Roman"/>
                <a:cs typeface="Times New Roman"/>
              </a:rPr>
              <a:t>Memória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Principal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19" y="537464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6469" y="5281929"/>
            <a:ext cx="28803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25" dirty="0">
                <a:latin typeface="Times New Roman"/>
                <a:cs typeface="Times New Roman"/>
              </a:rPr>
              <a:t>Ordenação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b="1" spc="140" dirty="0">
                <a:latin typeface="Times New Roman"/>
                <a:cs typeface="Times New Roman"/>
              </a:rPr>
              <a:t>externa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4419" y="593344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8269" y="5857240"/>
            <a:ext cx="199771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70" dirty="0">
                <a:latin typeface="Times New Roman"/>
                <a:cs typeface="Times New Roman"/>
              </a:rPr>
              <a:t>Memória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auxiliar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19" y="641477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469" y="6320790"/>
            <a:ext cx="42297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20" dirty="0">
                <a:latin typeface="Times New Roman"/>
                <a:cs typeface="Times New Roman"/>
              </a:rPr>
              <a:t>Estabilidade </a:t>
            </a:r>
            <a:r>
              <a:rPr sz="2600" spc="95" dirty="0">
                <a:latin typeface="Times New Roman"/>
                <a:cs typeface="Times New Roman"/>
              </a:rPr>
              <a:t>das</a:t>
            </a:r>
            <a:r>
              <a:rPr sz="2600" spc="-27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ordenações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Introdução </a:t>
            </a:r>
            <a:r>
              <a:rPr dirty="0"/>
              <a:t>– </a:t>
            </a:r>
            <a:r>
              <a:rPr spc="-5" dirty="0"/>
              <a:t>Custo </a:t>
            </a:r>
            <a:r>
              <a:rPr dirty="0"/>
              <a:t>x</a:t>
            </a:r>
            <a:r>
              <a:rPr spc="-90" dirty="0"/>
              <a:t> </a:t>
            </a:r>
            <a:r>
              <a:rPr spc="-5" dirty="0"/>
              <a:t>Benefício  da</a:t>
            </a:r>
            <a:r>
              <a:rPr spc="-10" dirty="0"/>
              <a:t> Ordenação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669" y="2255520"/>
            <a:ext cx="5252720" cy="272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25" dirty="0">
                <a:latin typeface="Times New Roman"/>
                <a:cs typeface="Times New Roman"/>
              </a:rPr>
              <a:t>Ordenação 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-21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busca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290700"/>
              </a:lnSpc>
            </a:pPr>
            <a:r>
              <a:rPr sz="2600" spc="-35" dirty="0">
                <a:latin typeface="Times New Roman"/>
                <a:cs typeface="Times New Roman"/>
              </a:rPr>
              <a:t>Vale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pena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ordenar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depois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buscar?  </a:t>
            </a:r>
            <a:r>
              <a:rPr sz="2600" spc="45" dirty="0">
                <a:latin typeface="Times New Roman"/>
                <a:cs typeface="Times New Roman"/>
              </a:rPr>
              <a:t>Bom </a:t>
            </a:r>
            <a:r>
              <a:rPr sz="2600" spc="95" dirty="0">
                <a:latin typeface="Times New Roman"/>
                <a:cs typeface="Times New Roman"/>
              </a:rPr>
              <a:t>senso </a:t>
            </a:r>
            <a:r>
              <a:rPr sz="2600" spc="140" dirty="0">
                <a:latin typeface="Times New Roman"/>
                <a:cs typeface="Times New Roman"/>
              </a:rPr>
              <a:t>do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programador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212090"/>
            <a:ext cx="654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Introdução </a:t>
            </a:r>
            <a:r>
              <a:rPr sz="3600" dirty="0"/>
              <a:t>– </a:t>
            </a:r>
            <a:r>
              <a:rPr sz="3600" spc="-5" dirty="0"/>
              <a:t>Análise </a:t>
            </a:r>
            <a:r>
              <a:rPr sz="3600" dirty="0"/>
              <a:t>de</a:t>
            </a:r>
            <a:r>
              <a:rPr sz="3600" spc="-40" dirty="0"/>
              <a:t> </a:t>
            </a:r>
            <a:r>
              <a:rPr sz="3600" spc="-5" dirty="0"/>
              <a:t>Algoritmos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17550" y="112395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669" y="1029970"/>
            <a:ext cx="410400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0" dirty="0">
                <a:latin typeface="Times New Roman"/>
                <a:cs typeface="Times New Roman"/>
              </a:rPr>
              <a:t>Complexidade </a:t>
            </a:r>
            <a:r>
              <a:rPr sz="2600" spc="130" dirty="0">
                <a:latin typeface="Times New Roman"/>
                <a:cs typeface="Times New Roman"/>
              </a:rPr>
              <a:t>de</a:t>
            </a:r>
            <a:r>
              <a:rPr sz="2600" spc="-2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algoritmos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619" y="168275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4469" y="1606550"/>
            <a:ext cx="701103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latin typeface="Times New Roman"/>
                <a:cs typeface="Times New Roman"/>
              </a:rPr>
              <a:t>Taxa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na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qual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o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armazenamento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ou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tempo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execução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cresce  </a:t>
            </a:r>
            <a:r>
              <a:rPr sz="2100" spc="125" dirty="0">
                <a:latin typeface="Times New Roman"/>
                <a:cs typeface="Times New Roman"/>
              </a:rPr>
              <a:t>em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função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do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tamanho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dos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dados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entrada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550" y="248411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669" y="2390140"/>
            <a:ext cx="27451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Times New Roman"/>
                <a:cs typeface="Times New Roman"/>
              </a:rPr>
              <a:t>Análise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Assintótica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0619" y="304292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4469" y="2966720"/>
            <a:ext cx="7026275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105" dirty="0">
                <a:latin typeface="Times New Roman"/>
                <a:cs typeface="Times New Roman"/>
              </a:rPr>
              <a:t>À </a:t>
            </a:r>
            <a:r>
              <a:rPr sz="2100" spc="100" dirty="0">
                <a:latin typeface="Times New Roman"/>
                <a:cs typeface="Times New Roman"/>
              </a:rPr>
              <a:t>medida </a:t>
            </a:r>
            <a:r>
              <a:rPr sz="2100" spc="125" dirty="0">
                <a:latin typeface="Times New Roman"/>
                <a:cs typeface="Times New Roman"/>
              </a:rPr>
              <a:t>em </a:t>
            </a:r>
            <a:r>
              <a:rPr sz="2100" spc="110" dirty="0">
                <a:latin typeface="Times New Roman"/>
                <a:cs typeface="Times New Roman"/>
              </a:rPr>
              <a:t>que </a:t>
            </a:r>
            <a:r>
              <a:rPr sz="2100" spc="75" dirty="0">
                <a:latin typeface="Times New Roman"/>
                <a:cs typeface="Times New Roman"/>
              </a:rPr>
              <a:t>a </a:t>
            </a:r>
            <a:r>
              <a:rPr sz="2100" spc="110" dirty="0">
                <a:latin typeface="Times New Roman"/>
                <a:cs typeface="Times New Roman"/>
              </a:rPr>
              <a:t>entrada </a:t>
            </a:r>
            <a:r>
              <a:rPr sz="2100" spc="45" dirty="0">
                <a:latin typeface="Times New Roman"/>
                <a:cs typeface="Times New Roman"/>
              </a:rPr>
              <a:t>cresce, </a:t>
            </a:r>
            <a:r>
              <a:rPr sz="2100" spc="75" dirty="0">
                <a:latin typeface="Times New Roman"/>
                <a:cs typeface="Times New Roman"/>
              </a:rPr>
              <a:t>a </a:t>
            </a:r>
            <a:r>
              <a:rPr sz="2100" spc="70" dirty="0">
                <a:latin typeface="Times New Roman"/>
                <a:cs typeface="Times New Roman"/>
              </a:rPr>
              <a:t>complexidade </a:t>
            </a:r>
            <a:r>
              <a:rPr sz="2100" spc="105" dirty="0">
                <a:latin typeface="Times New Roman"/>
                <a:cs typeface="Times New Roman"/>
              </a:rPr>
              <a:t>do  </a:t>
            </a:r>
            <a:r>
              <a:rPr sz="2100" spc="75" dirty="0">
                <a:latin typeface="Times New Roman"/>
                <a:cs typeface="Times New Roman"/>
              </a:rPr>
              <a:t>algoritmo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proporcionalmente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tende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uma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função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conhecida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100" spc="75" dirty="0">
                <a:latin typeface="Times New Roman"/>
                <a:cs typeface="Times New Roman"/>
              </a:rPr>
              <a:t>O(n2), </a:t>
            </a:r>
            <a:r>
              <a:rPr sz="2100" spc="135" dirty="0">
                <a:latin typeface="Times New Roman"/>
                <a:cs typeface="Times New Roman"/>
              </a:rPr>
              <a:t>O(n </a:t>
            </a:r>
            <a:r>
              <a:rPr sz="2100" spc="30" dirty="0">
                <a:latin typeface="Times New Roman"/>
                <a:cs typeface="Times New Roman"/>
              </a:rPr>
              <a:t>log </a:t>
            </a:r>
            <a:r>
              <a:rPr sz="2100" spc="80" dirty="0">
                <a:latin typeface="Times New Roman"/>
                <a:cs typeface="Times New Roman"/>
              </a:rPr>
              <a:t>n), </a:t>
            </a:r>
            <a:r>
              <a:rPr sz="2100" spc="65" dirty="0">
                <a:latin typeface="Times New Roman"/>
                <a:cs typeface="Times New Roman"/>
              </a:rPr>
              <a:t>O(log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n)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0619" y="3826509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7550" y="430783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2669" y="4213859"/>
            <a:ext cx="46818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0" dirty="0">
                <a:latin typeface="Times New Roman"/>
                <a:cs typeface="Times New Roman"/>
              </a:rPr>
              <a:t>Limite </a:t>
            </a:r>
            <a:r>
              <a:rPr sz="2600" spc="80" dirty="0">
                <a:latin typeface="Times New Roman"/>
                <a:cs typeface="Times New Roman"/>
              </a:rPr>
              <a:t>Superior </a:t>
            </a:r>
            <a:r>
              <a:rPr sz="2600" spc="90" dirty="0">
                <a:latin typeface="Times New Roman"/>
                <a:cs typeface="Times New Roman"/>
              </a:rPr>
              <a:t>e </a:t>
            </a:r>
            <a:r>
              <a:rPr sz="2600" spc="65" dirty="0">
                <a:latin typeface="Times New Roman"/>
                <a:cs typeface="Times New Roman"/>
              </a:rPr>
              <a:t>Limite</a:t>
            </a:r>
            <a:r>
              <a:rPr sz="2600" spc="-34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Inferior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0619" y="486664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4469" y="4790440"/>
            <a:ext cx="197167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80" dirty="0">
                <a:latin typeface="Times New Roman"/>
                <a:cs typeface="Times New Roman"/>
              </a:rPr>
              <a:t>O(f(n)) </a:t>
            </a:r>
            <a:r>
              <a:rPr sz="2100" spc="70" dirty="0">
                <a:latin typeface="Times New Roman"/>
                <a:cs typeface="Times New Roman"/>
              </a:rPr>
              <a:t>e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Ω(f(n))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550" y="534797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2669" y="5253990"/>
            <a:ext cx="20402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60" dirty="0">
                <a:latin typeface="Times New Roman"/>
                <a:cs typeface="Times New Roman"/>
              </a:rPr>
              <a:t>Limite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estrito: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0619" y="590677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40510" y="5830570"/>
            <a:ext cx="557720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75" dirty="0">
                <a:latin typeface="Times New Roman"/>
                <a:cs typeface="Times New Roman"/>
              </a:rPr>
              <a:t>T(n)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= </a:t>
            </a:r>
            <a:r>
              <a:rPr sz="2100" spc="70" dirty="0">
                <a:latin typeface="Times New Roman"/>
                <a:cs typeface="Times New Roman"/>
              </a:rPr>
              <a:t>θ(f(n))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sss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T(n)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=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O(f(n))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T(n)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Times New Roman"/>
                <a:cs typeface="Times New Roman"/>
              </a:rPr>
              <a:t>=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Ω(f(n))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654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Introdução </a:t>
            </a:r>
            <a:r>
              <a:rPr sz="3600" dirty="0"/>
              <a:t>– </a:t>
            </a:r>
            <a:r>
              <a:rPr sz="3600" spc="-5" dirty="0"/>
              <a:t>Análise </a:t>
            </a:r>
            <a:r>
              <a:rPr sz="3600" dirty="0"/>
              <a:t>de</a:t>
            </a:r>
            <a:r>
              <a:rPr sz="3600" spc="-40" dirty="0"/>
              <a:t> </a:t>
            </a:r>
            <a:r>
              <a:rPr sz="3600" spc="-5" dirty="0"/>
              <a:t>Algoritmos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9487" y="1663164"/>
            <a:ext cx="8057469" cy="4600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6212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Introdução Análise </a:t>
            </a:r>
            <a:r>
              <a:rPr sz="3600" dirty="0"/>
              <a:t>de</a:t>
            </a:r>
            <a:r>
              <a:rPr sz="3600" spc="-35" dirty="0"/>
              <a:t> </a:t>
            </a:r>
            <a:r>
              <a:rPr sz="3600" spc="-5" dirty="0"/>
              <a:t>Algoritmos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2619" y="206121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469" y="1967229"/>
            <a:ext cx="1833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85" dirty="0">
                <a:latin typeface="Times New Roman"/>
                <a:cs typeface="Times New Roman"/>
              </a:rPr>
              <a:t>Melhor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Caso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4419" y="262001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8269" y="2543809"/>
            <a:ext cx="66274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85" dirty="0">
                <a:latin typeface="Times New Roman"/>
                <a:cs typeface="Times New Roman"/>
              </a:rPr>
              <a:t>Propriedade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dos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dados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que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resultam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no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melhor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resultado  </a:t>
            </a:r>
            <a:r>
              <a:rPr sz="2100" spc="40" dirty="0">
                <a:latin typeface="Times New Roman"/>
                <a:cs typeface="Times New Roman"/>
              </a:rPr>
              <a:t>possível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342137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6469" y="3327400"/>
            <a:ext cx="13830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75" dirty="0">
                <a:latin typeface="Times New Roman"/>
                <a:cs typeface="Times New Roman"/>
              </a:rPr>
              <a:t>Pior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Caso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4419" y="3980179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98269" y="3903979"/>
            <a:ext cx="62617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85" dirty="0">
                <a:latin typeface="Times New Roman"/>
                <a:cs typeface="Times New Roman"/>
              </a:rPr>
              <a:t>Propriedade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dos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dados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que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resultam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no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pior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resultado  </a:t>
            </a:r>
            <a:r>
              <a:rPr sz="2100" spc="40" dirty="0">
                <a:latin typeface="Times New Roman"/>
                <a:cs typeface="Times New Roman"/>
              </a:rPr>
              <a:t>possível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619" y="478155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6469" y="4687570"/>
            <a:ext cx="17030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45" dirty="0">
                <a:latin typeface="Times New Roman"/>
                <a:cs typeface="Times New Roman"/>
              </a:rPr>
              <a:t>Caso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Médio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4419" y="5340350"/>
            <a:ext cx="92710" cy="168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950">
              <a:latin typeface="OpenSymbol"/>
              <a:cs typeface="Open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98269" y="5264150"/>
            <a:ext cx="6634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110" dirty="0">
                <a:latin typeface="Times New Roman"/>
                <a:cs typeface="Times New Roman"/>
              </a:rPr>
              <a:t>Obtido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fazendo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35" dirty="0">
                <a:latin typeface="Times New Roman"/>
                <a:cs typeface="Times New Roman"/>
              </a:rPr>
              <a:t>uma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média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do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desempenho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do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algoritmo  </a:t>
            </a:r>
            <a:r>
              <a:rPr sz="2100" spc="114" dirty="0">
                <a:latin typeface="Times New Roman"/>
                <a:cs typeface="Times New Roman"/>
              </a:rPr>
              <a:t>atuando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sobre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todos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os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conjuntos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de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dados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possíveis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736600"/>
            <a:ext cx="70751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Método BubbleSort</a:t>
            </a:r>
            <a:r>
              <a:rPr spc="-50" dirty="0"/>
              <a:t> </a:t>
            </a:r>
            <a:r>
              <a:rPr spc="-10" dirty="0"/>
              <a:t>(Troca)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619" y="2061210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469" y="1786889"/>
            <a:ext cx="7470775" cy="4490720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600" spc="35" dirty="0">
                <a:latin typeface="Times New Roman"/>
                <a:cs typeface="Times New Roman"/>
              </a:rPr>
              <a:t>Técnica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básica</a:t>
            </a:r>
            <a:endParaRPr sz="2600">
              <a:latin typeface="Times New Roman"/>
              <a:cs typeface="Times New Roman"/>
            </a:endParaRPr>
          </a:p>
          <a:p>
            <a:pPr marL="12700" marR="366395">
              <a:lnSpc>
                <a:spcPct val="100000"/>
              </a:lnSpc>
              <a:spcBef>
                <a:spcPts val="1420"/>
              </a:spcBef>
            </a:pPr>
            <a:r>
              <a:rPr sz="2600" spc="100" dirty="0">
                <a:latin typeface="Times New Roman"/>
                <a:cs typeface="Times New Roman"/>
              </a:rPr>
              <a:t>Comparam-se </a:t>
            </a:r>
            <a:r>
              <a:rPr sz="2600" spc="80" dirty="0">
                <a:latin typeface="Times New Roman"/>
                <a:cs typeface="Times New Roman"/>
              </a:rPr>
              <a:t>dois </a:t>
            </a:r>
            <a:r>
              <a:rPr sz="2600" spc="114" dirty="0">
                <a:latin typeface="Times New Roman"/>
                <a:cs typeface="Times New Roman"/>
              </a:rPr>
              <a:t>elementos </a:t>
            </a:r>
            <a:r>
              <a:rPr sz="2600" spc="90" dirty="0">
                <a:latin typeface="Times New Roman"/>
                <a:cs typeface="Times New Roman"/>
              </a:rPr>
              <a:t>e </a:t>
            </a:r>
            <a:r>
              <a:rPr sz="2600" spc="105" dirty="0">
                <a:latin typeface="Times New Roman"/>
                <a:cs typeface="Times New Roman"/>
              </a:rPr>
              <a:t>trocam-se </a:t>
            </a:r>
            <a:r>
              <a:rPr sz="2600" spc="85" dirty="0">
                <a:latin typeface="Times New Roman"/>
                <a:cs typeface="Times New Roman"/>
              </a:rPr>
              <a:t>suas  </a:t>
            </a:r>
            <a:r>
              <a:rPr sz="2600" spc="70" dirty="0">
                <a:latin typeface="Times New Roman"/>
                <a:cs typeface="Times New Roman"/>
              </a:rPr>
              <a:t>posições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segundo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elemento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é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50" dirty="0">
                <a:latin typeface="Times New Roman"/>
                <a:cs typeface="Times New Roman"/>
              </a:rPr>
              <a:t>menor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do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que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  </a:t>
            </a:r>
            <a:r>
              <a:rPr sz="2600" spc="100" dirty="0">
                <a:latin typeface="Times New Roman"/>
                <a:cs typeface="Times New Roman"/>
              </a:rPr>
              <a:t>primeiro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600" spc="25" dirty="0">
                <a:latin typeface="Times New Roman"/>
                <a:cs typeface="Times New Roman"/>
              </a:rPr>
              <a:t>São </a:t>
            </a:r>
            <a:r>
              <a:rPr sz="2600" spc="60" dirty="0">
                <a:latin typeface="Times New Roman"/>
                <a:cs typeface="Times New Roman"/>
              </a:rPr>
              <a:t>feitas </a:t>
            </a:r>
            <a:r>
              <a:rPr sz="2600" spc="50" dirty="0">
                <a:latin typeface="Times New Roman"/>
                <a:cs typeface="Times New Roman"/>
              </a:rPr>
              <a:t>várias </a:t>
            </a:r>
            <a:r>
              <a:rPr sz="2600" spc="85" dirty="0">
                <a:latin typeface="Times New Roman"/>
                <a:cs typeface="Times New Roman"/>
              </a:rPr>
              <a:t>passagens </a:t>
            </a:r>
            <a:r>
              <a:rPr sz="2600" spc="80" dirty="0">
                <a:latin typeface="Times New Roman"/>
                <a:cs typeface="Times New Roman"/>
              </a:rPr>
              <a:t>pela</a:t>
            </a:r>
            <a:r>
              <a:rPr sz="2600" spc="-43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tabela</a:t>
            </a:r>
            <a:endParaRPr sz="2600">
              <a:latin typeface="Times New Roman"/>
              <a:cs typeface="Times New Roman"/>
            </a:endParaRPr>
          </a:p>
          <a:p>
            <a:pPr marL="12700" marR="465455">
              <a:lnSpc>
                <a:spcPct val="100000"/>
              </a:lnSpc>
              <a:spcBef>
                <a:spcPts val="1420"/>
              </a:spcBef>
            </a:pPr>
            <a:r>
              <a:rPr sz="2600" spc="70" dirty="0">
                <a:latin typeface="Times New Roman"/>
                <a:cs typeface="Times New Roman"/>
              </a:rPr>
              <a:t>Em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cada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passagem,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comparam-se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dois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elementos  </a:t>
            </a:r>
            <a:r>
              <a:rPr sz="2600" spc="95" dirty="0">
                <a:latin typeface="Times New Roman"/>
                <a:cs typeface="Times New Roman"/>
              </a:rPr>
              <a:t>adjacentes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410"/>
              </a:spcBef>
            </a:pPr>
            <a:r>
              <a:rPr sz="2600" spc="-15" dirty="0">
                <a:latin typeface="Times New Roman"/>
                <a:cs typeface="Times New Roman"/>
              </a:rPr>
              <a:t>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estes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elementos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estiverem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fora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de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ordem,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55" dirty="0">
                <a:latin typeface="Times New Roman"/>
                <a:cs typeface="Times New Roman"/>
              </a:rPr>
              <a:t>eles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80" dirty="0">
                <a:latin typeface="Times New Roman"/>
                <a:cs typeface="Times New Roman"/>
              </a:rPr>
              <a:t>são  </a:t>
            </a:r>
            <a:r>
              <a:rPr sz="2600" spc="105" dirty="0">
                <a:latin typeface="Times New Roman"/>
                <a:cs typeface="Times New Roman"/>
              </a:rPr>
              <a:t>trocados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619" y="263778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619" y="400557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619" y="458088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2619" y="5553709"/>
            <a:ext cx="10858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10" dirty="0">
                <a:solidFill>
                  <a:srgbClr val="393834"/>
                </a:solidFill>
                <a:latin typeface="OpenSymbol"/>
                <a:cs typeface="OpenSymbol"/>
              </a:rPr>
              <a:t></a:t>
            </a:r>
            <a:endParaRPr sz="1150">
              <a:latin typeface="OpenSymbol"/>
              <a:cs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1965</Words>
  <Application>Microsoft Office PowerPoint</Application>
  <PresentationFormat>Apresentação na tela (4:3)</PresentationFormat>
  <Paragraphs>694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Carlito</vt:lpstr>
      <vt:lpstr>Courier New</vt:lpstr>
      <vt:lpstr>OpenSymbol</vt:lpstr>
      <vt:lpstr>Times New Roman</vt:lpstr>
      <vt:lpstr>Trebuchet MS</vt:lpstr>
      <vt:lpstr>Wingdings</vt:lpstr>
      <vt:lpstr>Office Theme</vt:lpstr>
      <vt:lpstr>Apresentação do PowerPoint</vt:lpstr>
      <vt:lpstr>Introdução</vt:lpstr>
      <vt:lpstr>Introdução</vt:lpstr>
      <vt:lpstr>Introdução - Conceitos</vt:lpstr>
      <vt:lpstr>Introdução – Custo x Benefício  da Ordenação</vt:lpstr>
      <vt:lpstr>Introdução – Análise de Algoritmos</vt:lpstr>
      <vt:lpstr>Introdução – Análise de Algoritmos</vt:lpstr>
      <vt:lpstr>Introdução Análise de Algoritmos</vt:lpstr>
      <vt:lpstr>Método BubbleSort (Troca)</vt:lpstr>
      <vt:lpstr>Método BubbleSort (Troca)</vt:lpstr>
      <vt:lpstr>Bubble Sort</vt:lpstr>
      <vt:lpstr>Método BubbleSort (Troca)</vt:lpstr>
      <vt:lpstr>Bubblesort (Ordenação por Troca)</vt:lpstr>
      <vt:lpstr>Bubblesort (Ordenação por 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  <vt:lpstr>Método BubbleSort (Troca)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Fabio</dc:creator>
  <cp:lastModifiedBy>FABIO PEREIRA DA SILVA</cp:lastModifiedBy>
  <cp:revision>1</cp:revision>
  <dcterms:created xsi:type="dcterms:W3CDTF">2023-03-29T21:11:14Z</dcterms:created>
  <dcterms:modified xsi:type="dcterms:W3CDTF">2023-03-29T21:13:19Z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2010-08-12T00:00:00Z</vt:filetime>
  </property>
  <property fmtid="{D5CDD505-2E9C-101B-9397-08002B2CF9AE}" pid="3" name="Creator">
    <vt:lpwstr>Impress</vt:lpwstr>
  </property>
  <property fmtid="{D5CDD505-2E9C-101B-9397-08002B2CF9AE}" pid="4" name="LastSaved">
    <vt:filetime>2023-03-29T00:00:00Z</vt:filetime>
  </property>
</Properties>
</file>