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26" r:id="rId40"/>
    <p:sldId id="328" r:id="rId41"/>
    <p:sldId id="327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0D27E-50D8-4DEB-AAF6-20E420B64362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A263D-1761-4DB5-877A-C89E20F90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1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7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7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23DCD-8DB3-473B-B3BC-41D846180F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367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1º semestre de </a:t>
            </a:r>
            <a:r>
              <a:rPr lang="pt-BR" sz="3500" dirty="0" smtClean="0"/>
              <a:t>2021</a:t>
            </a:r>
            <a:endParaRPr lang="pt-BR" sz="35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141471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4883" y="98072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100" dirty="0" smtClean="0"/>
              <a:t>A intercalação deve ser utilizada também quando há necessidade de unir dados de dois arquivos de dados.</a:t>
            </a:r>
          </a:p>
          <a:p>
            <a:pPr algn="just">
              <a:defRPr/>
            </a:pPr>
            <a:r>
              <a:rPr lang="pt-BR" sz="2100" dirty="0" smtClean="0"/>
              <a:t>Desta forma, os dados poderiam ser acessados por meio de suas estruturas.</a:t>
            </a:r>
          </a:p>
          <a:p>
            <a:pPr algn="just">
              <a:defRPr/>
            </a:pPr>
            <a:r>
              <a:rPr lang="pt-BR" sz="2100" dirty="0" smtClean="0"/>
              <a:t>Através de comandos de manipulação de arquivos, os dados entre os arquivos poderiam ser intercalados, gerando um novo arquivo de dados.</a:t>
            </a:r>
          </a:p>
          <a:p>
            <a:pPr algn="just">
              <a:defRPr/>
            </a:pP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24133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8079" y="98072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100" dirty="0" smtClean="0"/>
              <a:t>A forma mais comum de intercalação é mesclar dois vetores (ordenados previamente).</a:t>
            </a:r>
          </a:p>
          <a:p>
            <a:pPr algn="just">
              <a:defRPr/>
            </a:pPr>
            <a:r>
              <a:rPr lang="pt-BR" sz="2100" dirty="0" smtClean="0"/>
              <a:t>O resultado final é um vetor ordenado, com os elementos dos vetores utilizados na </a:t>
            </a:r>
            <a:r>
              <a:rPr lang="pt-BR" sz="2100" dirty="0" err="1" smtClean="0"/>
              <a:t>mesclagem</a:t>
            </a:r>
            <a:r>
              <a:rPr lang="pt-BR" sz="2100" dirty="0" smtClean="0"/>
              <a:t>.</a:t>
            </a:r>
          </a:p>
          <a:p>
            <a:pPr algn="just">
              <a:defRPr/>
            </a:pPr>
            <a:endParaRPr lang="pt-BR" sz="2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820891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7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8079" y="98072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100" dirty="0" smtClean="0"/>
              <a:t>Inicialmente, para que aconteça a intercalação (merge), os elementos dos dois vetores devem ser copiados para apenas um vetor.</a:t>
            </a:r>
          </a:p>
          <a:p>
            <a:pPr algn="just">
              <a:defRPr/>
            </a:pPr>
            <a:r>
              <a:rPr lang="pt-BR" sz="2100" dirty="0" smtClean="0"/>
              <a:t>Para execução do algoritmo </a:t>
            </a:r>
            <a:r>
              <a:rPr lang="pt-BR" sz="2100" smtClean="0"/>
              <a:t>de intercalação, </a:t>
            </a:r>
            <a:r>
              <a:rPr lang="pt-BR" sz="2100" dirty="0" smtClean="0"/>
              <a:t>o índice de início do segundo vetor e o tamanho do novo vetor devem ser encontrados.</a:t>
            </a:r>
            <a:endParaRPr lang="pt-BR" sz="2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9055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75" y="4077072"/>
            <a:ext cx="5900273" cy="128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2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pt-BR" altLang="pt-BR" sz="3200" dirty="0" smtClean="0"/>
              <a:t>Exemplo Divisão e Conquista (</a:t>
            </a:r>
            <a:r>
              <a:rPr lang="pt-BR" altLang="pt-BR" sz="3200" dirty="0" err="1" smtClean="0"/>
              <a:t>MergeSort</a:t>
            </a:r>
            <a:r>
              <a:rPr lang="pt-BR" altLang="pt-BR" sz="3200" dirty="0" smtClean="0"/>
              <a:t>)</a:t>
            </a:r>
          </a:p>
        </p:txBody>
      </p:sp>
      <p:graphicFrame>
        <p:nvGraphicFramePr>
          <p:cNvPr id="7065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52463" y="2341563"/>
          <a:ext cx="37036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Visio" r:id="rId3" imgW="3703782" imgH="391727" progId="Visio.Drawing.11">
                  <p:embed/>
                </p:oleObj>
              </mc:Choice>
              <mc:Fallback>
                <p:oleObj name="Visio" r:id="rId3" imgW="3703782" imgH="3917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341563"/>
                        <a:ext cx="37036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2463" y="2701925"/>
          <a:ext cx="37036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Visio" r:id="rId5" imgW="3703782" imgH="721681" progId="Visio.Drawing.11">
                  <p:embed/>
                </p:oleObj>
              </mc:Choice>
              <mc:Fallback>
                <p:oleObj name="Visio" r:id="rId5" imgW="3703782" imgH="7216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701925"/>
                        <a:ext cx="370363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2463" y="3349625"/>
          <a:ext cx="37036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Visio" r:id="rId7" imgW="3703782" imgH="721681" progId="Visio.Drawing.11">
                  <p:embed/>
                </p:oleObj>
              </mc:Choice>
              <mc:Fallback>
                <p:oleObj name="Visio" r:id="rId7" imgW="3703782" imgH="7216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349625"/>
                        <a:ext cx="370363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52463" y="4032250"/>
          <a:ext cx="37036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Visio" r:id="rId9" imgW="3703782" imgH="613669" progId="Visio.Drawing.11">
                  <p:embed/>
                </p:oleObj>
              </mc:Choice>
              <mc:Fallback>
                <p:oleObj name="Visio" r:id="rId9" imgW="3703782" imgH="613669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032250"/>
                        <a:ext cx="370363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444625" y="4862513"/>
            <a:ext cx="2303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800"/>
              <a:t>(a) Fase de Divisão</a:t>
            </a:r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5003800" y="3332163"/>
          <a:ext cx="35591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Visio" r:id="rId11" imgW="3559695" imgH="714283" progId="Visio.Drawing.11">
                  <p:embed/>
                </p:oleObj>
              </mc:Choice>
              <mc:Fallback>
                <p:oleObj name="Visio" r:id="rId11" imgW="3559695" imgH="7142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32163"/>
                        <a:ext cx="35591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5003800" y="2676525"/>
          <a:ext cx="35591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Visio" r:id="rId13" imgW="3559695" imgH="722790" progId="Visio.Drawing.11">
                  <p:embed/>
                </p:oleObj>
              </mc:Choice>
              <mc:Fallback>
                <p:oleObj name="Visio" r:id="rId13" imgW="3559695" imgH="7227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676525"/>
                        <a:ext cx="35591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5003800" y="2319338"/>
          <a:ext cx="35591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Visio" r:id="rId15" imgW="3559695" imgH="391727" progId="Visio.Drawing.11">
                  <p:embed/>
                </p:oleObj>
              </mc:Choice>
              <mc:Fallback>
                <p:oleObj name="Visio" r:id="rId15" imgW="3559695" imgH="3917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19338"/>
                        <a:ext cx="35591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79" name="Group 11"/>
          <p:cNvGrpSpPr>
            <a:grpSpLocks/>
          </p:cNvGrpSpPr>
          <p:nvPr/>
        </p:nvGrpSpPr>
        <p:grpSpPr bwMode="auto">
          <a:xfrm>
            <a:off x="5003800" y="3975100"/>
            <a:ext cx="3559175" cy="1182688"/>
            <a:chOff x="3152" y="2504"/>
            <a:chExt cx="2242" cy="745"/>
          </a:xfrm>
        </p:grpSpPr>
        <p:graphicFrame>
          <p:nvGraphicFramePr>
            <p:cNvPr id="70668" name="Object 12"/>
            <p:cNvGraphicFramePr>
              <a:graphicFrameLocks noChangeAspect="1"/>
            </p:cNvGraphicFramePr>
            <p:nvPr/>
          </p:nvGraphicFramePr>
          <p:xfrm>
            <a:off x="3152" y="2504"/>
            <a:ext cx="224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Visio" r:id="rId17" imgW="3559695" imgH="606271" progId="Visio.Drawing.11">
                    <p:embed/>
                  </p:oleObj>
                </mc:Choice>
                <mc:Fallback>
                  <p:oleObj name="Visio" r:id="rId17" imgW="3559695" imgH="60627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504"/>
                          <a:ext cx="2242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3560" y="3018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1800"/>
                <a:t>(b) Fase de Conquista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84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640871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04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789029"/>
              </p:ext>
            </p:extLst>
          </p:nvPr>
        </p:nvGraphicFramePr>
        <p:xfrm>
          <a:off x="683568" y="836712"/>
          <a:ext cx="7920881" cy="53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Figura" r:id="rId4" imgW="4963218" imgH="3238952" progId="Word.Picture.8">
                  <p:embed/>
                </p:oleObj>
              </mc:Choice>
              <mc:Fallback>
                <p:oleObj name="Figura" r:id="rId4" imgW="4963218" imgH="323895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712"/>
                        <a:ext cx="7920881" cy="5328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0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064896" cy="542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7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 para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Algoritmo </a:t>
            </a:r>
            <a:r>
              <a:rPr lang="pt-BR" altLang="pt-BR" sz="2500" dirty="0" err="1"/>
              <a:t>MergeSort</a:t>
            </a:r>
            <a:r>
              <a:rPr lang="pt-BR" altLang="pt-BR" sz="2500" dirty="0"/>
              <a:t> utiliza a </a:t>
            </a:r>
            <a:r>
              <a:rPr lang="pt-BR" altLang="pt-BR" sz="2500" dirty="0" smtClean="0"/>
              <a:t>ideia </a:t>
            </a:r>
            <a:r>
              <a:rPr lang="pt-BR" altLang="pt-BR" sz="2500" dirty="0"/>
              <a:t>de intercalação para ordenar </a:t>
            </a:r>
            <a:r>
              <a:rPr lang="pt-BR" altLang="pt-BR" sz="2500" dirty="0" smtClean="0"/>
              <a:t>registros.</a:t>
            </a:r>
          </a:p>
          <a:p>
            <a:r>
              <a:rPr lang="pt-BR" altLang="pt-BR" sz="2500" dirty="0"/>
              <a:t>Algoritmo criado por von Neumann </a:t>
            </a:r>
            <a:endParaRPr lang="pt-BR" altLang="pt-BR" sz="2500" dirty="0" smtClean="0"/>
          </a:p>
          <a:p>
            <a:r>
              <a:rPr lang="pt-BR" altLang="pt-BR" sz="2500" dirty="0"/>
              <a:t>Complexidade O(</a:t>
            </a:r>
            <a:r>
              <a:rPr lang="pt-BR" altLang="pt-BR" sz="2500" dirty="0" err="1"/>
              <a:t>NlogN</a:t>
            </a:r>
            <a:r>
              <a:rPr lang="pt-BR" altLang="pt-BR" sz="2500" dirty="0"/>
              <a:t>) no caso médio e </a:t>
            </a:r>
            <a:r>
              <a:rPr lang="pt-BR" altLang="pt-BR" sz="2500" dirty="0" smtClean="0"/>
              <a:t>pior</a:t>
            </a:r>
          </a:p>
          <a:p>
            <a:r>
              <a:rPr lang="pt-BR" altLang="pt-BR" sz="2500" dirty="0"/>
              <a:t>No pior caso é mais rápido do que o </a:t>
            </a:r>
            <a:r>
              <a:rPr lang="pt-BR" altLang="pt-BR" sz="2500" dirty="0" err="1"/>
              <a:t>QuickSort</a:t>
            </a:r>
            <a:r>
              <a:rPr lang="pt-BR" altLang="pt-BR" sz="2500" dirty="0"/>
              <a:t> </a:t>
            </a:r>
            <a:endParaRPr lang="pt-BR" altLang="pt-BR" sz="2500" dirty="0" smtClean="0"/>
          </a:p>
          <a:p>
            <a:r>
              <a:rPr lang="pt-BR" altLang="pt-BR" sz="2500" dirty="0"/>
              <a:t>Exemplo: Ordenar  10000 </a:t>
            </a:r>
            <a:r>
              <a:rPr lang="pt-BR" altLang="pt-BR" sz="2500" dirty="0" smtClean="0"/>
              <a:t>chaves</a:t>
            </a:r>
          </a:p>
          <a:p>
            <a:r>
              <a:rPr lang="pt-BR" altLang="pt-BR" sz="2500" dirty="0"/>
              <a:t>Algoritmos de O(N2): 100.000.000 comparações </a:t>
            </a:r>
            <a:endParaRPr lang="pt-BR" altLang="pt-BR" sz="2500" dirty="0" smtClean="0"/>
          </a:p>
          <a:p>
            <a:r>
              <a:rPr lang="pt-BR" altLang="pt-BR" sz="2500" dirty="0" err="1" smtClean="0"/>
              <a:t>MergeSort</a:t>
            </a:r>
            <a:r>
              <a:rPr lang="pt-BR" altLang="pt-BR" sz="2500" dirty="0"/>
              <a:t>: 40.000 comparações</a:t>
            </a:r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09203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 para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A </a:t>
            </a:r>
            <a:r>
              <a:rPr lang="pt-BR" altLang="pt-BR" sz="2500" dirty="0" smtClean="0"/>
              <a:t>ideia </a:t>
            </a:r>
            <a:r>
              <a:rPr lang="pt-BR" altLang="pt-BR" sz="2500" dirty="0"/>
              <a:t>central é unir dois </a:t>
            </a:r>
            <a:r>
              <a:rPr lang="pt-BR" altLang="pt-BR" sz="2500" dirty="0" err="1"/>
              <a:t>arrays</a:t>
            </a:r>
            <a:r>
              <a:rPr lang="pt-BR" altLang="pt-BR" sz="2500" dirty="0"/>
              <a:t> que já estejam ordenados. </a:t>
            </a:r>
            <a:endParaRPr lang="pt-BR" altLang="pt-BR" sz="2500" dirty="0" smtClean="0"/>
          </a:p>
          <a:p>
            <a:r>
              <a:rPr lang="pt-BR" altLang="pt-BR" sz="2500" dirty="0" smtClean="0"/>
              <a:t>Ou </a:t>
            </a:r>
            <a:r>
              <a:rPr lang="pt-BR" altLang="pt-BR" sz="2500" dirty="0"/>
              <a:t>seja, unir dois </a:t>
            </a:r>
            <a:r>
              <a:rPr lang="pt-BR" altLang="pt-BR" sz="2500" dirty="0" err="1"/>
              <a:t>arrays</a:t>
            </a:r>
            <a:r>
              <a:rPr lang="pt-BR" altLang="pt-BR" sz="2500" dirty="0"/>
              <a:t> A e B já </a:t>
            </a:r>
            <a:r>
              <a:rPr lang="pt-BR" altLang="pt-BR" sz="2500" dirty="0" smtClean="0"/>
              <a:t>ordenados</a:t>
            </a:r>
          </a:p>
          <a:p>
            <a:r>
              <a:rPr lang="pt-BR" altLang="pt-BR" sz="2500" dirty="0" smtClean="0"/>
              <a:t>Em seguida, criar </a:t>
            </a:r>
            <a:r>
              <a:rPr lang="pt-BR" altLang="pt-BR" sz="2500" dirty="0"/>
              <a:t>um terceiro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 C que contenha os elementos de A e B já ordenados na ordem correta. </a:t>
            </a:r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46437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Considere que temos dois </a:t>
            </a:r>
            <a:r>
              <a:rPr lang="pt-BR" altLang="pt-BR" sz="2500" dirty="0" err="1"/>
              <a:t>arrays</a:t>
            </a:r>
            <a:r>
              <a:rPr lang="pt-BR" altLang="pt-BR" sz="2500" dirty="0"/>
              <a:t> já ordenados A e B que não precisam ser do mesmo tamanho onde A possui 4 elementos e B possui 6 elementos. </a:t>
            </a:r>
            <a:endParaRPr lang="pt-BR" altLang="pt-BR" sz="2500" dirty="0" smtClean="0"/>
          </a:p>
          <a:p>
            <a:r>
              <a:rPr lang="pt-BR" altLang="pt-BR" sz="2500" dirty="0" smtClean="0"/>
              <a:t>Eles </a:t>
            </a:r>
            <a:r>
              <a:rPr lang="pt-BR" altLang="pt-BR" sz="2500" dirty="0"/>
              <a:t>serão unidos para a criação de um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 C com 10 elementos ao final do processo de união</a:t>
            </a:r>
            <a:endParaRPr lang="pt-BR" alt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5162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Construção </a:t>
            </a:r>
            <a:r>
              <a:rPr lang="pt-BR" sz="2500" dirty="0" smtClean="0"/>
              <a:t>incremental</a:t>
            </a:r>
          </a:p>
          <a:p>
            <a:r>
              <a:rPr lang="pt-BR" sz="2500" dirty="0" smtClean="0"/>
              <a:t>Consiste</a:t>
            </a:r>
            <a:r>
              <a:rPr lang="pt-BR" sz="2500" dirty="0"/>
              <a:t> em, inicialmente, resolver o problema para um </a:t>
            </a:r>
            <a:r>
              <a:rPr lang="pt-BR" sz="2500" dirty="0" smtClean="0"/>
              <a:t>subconjunto</a:t>
            </a:r>
            <a:r>
              <a:rPr lang="pt-BR" sz="2500" dirty="0"/>
              <a:t> dos elementos da entrada e, então </a:t>
            </a:r>
            <a:r>
              <a:rPr lang="pt-BR" sz="2500" dirty="0" smtClean="0"/>
              <a:t>               adicionar os</a:t>
            </a:r>
            <a:r>
              <a:rPr lang="pt-BR" sz="2500" dirty="0"/>
              <a:t> demais elementos um a um. </a:t>
            </a:r>
            <a:endParaRPr lang="pt-BR" sz="2500" dirty="0" smtClean="0"/>
          </a:p>
          <a:p>
            <a:r>
              <a:rPr lang="pt-BR" sz="2500" dirty="0" smtClean="0"/>
              <a:t>Em</a:t>
            </a:r>
            <a:r>
              <a:rPr lang="pt-BR" sz="2500" dirty="0"/>
              <a:t> muitos casos, se os  elementos forem adicionados </a:t>
            </a:r>
            <a:r>
              <a:rPr lang="pt-BR" sz="2500" dirty="0" smtClean="0"/>
              <a:t>     em</a:t>
            </a:r>
            <a:r>
              <a:rPr lang="pt-BR" sz="2500" dirty="0"/>
              <a:t> uma ordem ruim, o  algoritmo não será eficiente. </a:t>
            </a:r>
          </a:p>
          <a:p>
            <a:r>
              <a:rPr lang="pt-BR" sz="2500" dirty="0" err="1" smtClean="0"/>
              <a:t>Ex</a:t>
            </a:r>
            <a:r>
              <a:rPr lang="pt-BR" sz="2500" dirty="0"/>
              <a:t>: </a:t>
            </a:r>
            <a:r>
              <a:rPr lang="pt-BR" sz="2500" dirty="0" smtClean="0"/>
              <a:t> </a:t>
            </a:r>
            <a:r>
              <a:rPr lang="pt-BR" sz="2500" dirty="0"/>
              <a:t>Calcule n!, recursivamente</a:t>
            </a:r>
          </a:p>
        </p:txBody>
      </p:sp>
    </p:spTree>
    <p:extLst>
      <p:ext uri="{BB962C8B-B14F-4D97-AF65-F5344CB8AC3E}">
        <p14:creationId xmlns:p14="http://schemas.microsoft.com/office/powerpoint/2010/main" val="74616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8" y="1196752"/>
            <a:ext cx="7890593" cy="460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0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/>
              <a:t>A </a:t>
            </a:r>
            <a:r>
              <a:rPr lang="pt-BR" sz="2500" smtClean="0"/>
              <a:t>ideia </a:t>
            </a:r>
            <a:r>
              <a:rPr lang="pt-BR" sz="2500" dirty="0"/>
              <a:t>do método </a:t>
            </a:r>
            <a:r>
              <a:rPr lang="pt-BR" sz="2500" dirty="0" err="1"/>
              <a:t>MergeSort</a:t>
            </a:r>
            <a:r>
              <a:rPr lang="pt-BR" sz="2500" dirty="0"/>
              <a:t> é dividir um </a:t>
            </a:r>
            <a:r>
              <a:rPr lang="pt-BR" sz="2500" dirty="0" err="1"/>
              <a:t>array</a:t>
            </a:r>
            <a:r>
              <a:rPr lang="pt-BR" sz="2500" dirty="0"/>
              <a:t> ao meio, ordenar cada metade e depois unir estas duas metades novamente formando o </a:t>
            </a:r>
            <a:r>
              <a:rPr lang="pt-BR" sz="2500" dirty="0" err="1"/>
              <a:t>array</a:t>
            </a:r>
            <a:r>
              <a:rPr lang="pt-BR" sz="2500" dirty="0"/>
              <a:t> original, porém ordenado. Como seria feita essa divisão e ordenação para que as metades possam ser unidas?</a:t>
            </a:r>
          </a:p>
          <a:p>
            <a:pPr algn="just">
              <a:defRPr/>
            </a:pPr>
            <a:endParaRPr lang="pt-BR" sz="2000" b="1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5072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 err="1" smtClean="0"/>
              <a:t>MergeSort</a:t>
            </a:r>
            <a:r>
              <a:rPr lang="pt-BR" altLang="pt-BR" sz="3600" dirty="0" smtClean="0"/>
              <a:t>: Junção ou Merge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628800"/>
            <a:ext cx="7772400" cy="1123950"/>
          </a:xfrm>
        </p:spPr>
        <p:txBody>
          <a:bodyPr/>
          <a:lstStyle/>
          <a:p>
            <a:pPr algn="just" eaLnBrk="1" hangingPunct="1"/>
            <a:r>
              <a:rPr lang="pt-BR" altLang="pt-BR" sz="2800" dirty="0" smtClean="0"/>
              <a:t>Após a ordenação, o conteúdo de </a:t>
            </a:r>
            <a:r>
              <a:rPr lang="pt-BR" altLang="pt-BR" sz="2800" i="1" dirty="0" err="1" smtClean="0"/>
              <a:t>Vtemp</a:t>
            </a:r>
            <a:r>
              <a:rPr lang="pt-BR" altLang="pt-BR" sz="2800" i="1" dirty="0" smtClean="0"/>
              <a:t> </a:t>
            </a:r>
            <a:r>
              <a:rPr lang="pt-BR" altLang="pt-BR" sz="2800" dirty="0" smtClean="0"/>
              <a:t>é transferido para o vetor.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64" y="2852936"/>
            <a:ext cx="5930900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7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/>
          <a:lstStyle/>
          <a:p>
            <a:pPr eaLnBrk="1" hangingPunct="1"/>
            <a:r>
              <a:rPr lang="pt-BR" altLang="pt-BR" sz="3600" dirty="0" err="1" smtClean="0"/>
              <a:t>MergeSort</a:t>
            </a:r>
            <a:r>
              <a:rPr lang="pt-BR" altLang="pt-BR" sz="3600" dirty="0" smtClean="0"/>
              <a:t>: Junção ou Merge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287525" y="1671531"/>
            <a:ext cx="7772400" cy="547687"/>
          </a:xfrm>
        </p:spPr>
        <p:txBody>
          <a:bodyPr/>
          <a:lstStyle/>
          <a:p>
            <a:pPr algn="just" eaLnBrk="1" hangingPunct="1"/>
            <a:r>
              <a:rPr lang="pt-BR" altLang="pt-BR" sz="2800" dirty="0" smtClean="0"/>
              <a:t>Número de operações críticas ?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97" y="2204864"/>
            <a:ext cx="6562725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36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640871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5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1532"/>
            <a:ext cx="6768752" cy="547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7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Implementação da Intercalação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4250"/>
            <a:ext cx="8352928" cy="514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9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Implementação da Intercalação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6" y="1196752"/>
            <a:ext cx="8157900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5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Implementação da Intercalação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20891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33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Implementação da Ordenação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089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4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398279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Dividir o problema em determinado número de  </a:t>
            </a:r>
            <a:r>
              <a:rPr lang="pt-BR" sz="2500" dirty="0" err="1" smtClean="0"/>
              <a:t>subpro-blemas</a:t>
            </a:r>
            <a:r>
              <a:rPr lang="pt-BR" sz="2500" dirty="0"/>
              <a:t>. </a:t>
            </a:r>
          </a:p>
          <a:p>
            <a:r>
              <a:rPr lang="pt-BR" sz="2500" dirty="0" smtClean="0"/>
              <a:t>Conquistar</a:t>
            </a:r>
            <a:r>
              <a:rPr lang="pt-BR" sz="2500" dirty="0"/>
              <a:t> os subproblemas, </a:t>
            </a:r>
            <a:r>
              <a:rPr lang="pt-BR" sz="2500" dirty="0" smtClean="0"/>
              <a:t>resolvendo­ os</a:t>
            </a:r>
            <a:r>
              <a:rPr lang="pt-BR" sz="2500" dirty="0"/>
              <a:t>  </a:t>
            </a:r>
            <a:r>
              <a:rPr lang="pt-BR" sz="2500" dirty="0" smtClean="0"/>
              <a:t>recursivamente.</a:t>
            </a:r>
          </a:p>
          <a:p>
            <a:r>
              <a:rPr lang="pt-BR" sz="2500" dirty="0" smtClean="0"/>
              <a:t>Se</a:t>
            </a:r>
            <a:r>
              <a:rPr lang="pt-BR" sz="2500" dirty="0"/>
              <a:t> o tamanho do subproblema for pequeno o bastante,  </a:t>
            </a:r>
            <a:r>
              <a:rPr lang="pt-BR" sz="2500" dirty="0" smtClean="0"/>
              <a:t>   então</a:t>
            </a:r>
            <a:r>
              <a:rPr lang="pt-BR" sz="2500" dirty="0"/>
              <a:t> a solução é direta. </a:t>
            </a:r>
            <a:endParaRPr lang="pt-BR" sz="2500" dirty="0" smtClean="0"/>
          </a:p>
          <a:p>
            <a:r>
              <a:rPr lang="pt-BR" sz="2500" dirty="0" smtClean="0"/>
              <a:t>Combinar</a:t>
            </a:r>
            <a:r>
              <a:rPr lang="pt-BR" sz="2500" dirty="0"/>
              <a:t> as soluções fornecidas pelos  subproblemas, a </a:t>
            </a:r>
            <a:r>
              <a:rPr lang="pt-BR" sz="2500" dirty="0" smtClean="0"/>
              <a:t>  fim</a:t>
            </a:r>
            <a:r>
              <a:rPr lang="pt-BR" sz="2500" dirty="0"/>
              <a:t> de produzir a solução para o  problema original.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23157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4" y="2852936"/>
            <a:ext cx="85629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7" y="1142473"/>
            <a:ext cx="796260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9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76437"/>
            <a:ext cx="7920880" cy="533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83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6774"/>
            <a:ext cx="8229600" cy="529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4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876300"/>
            <a:ext cx="84296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6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764704"/>
            <a:ext cx="7953375" cy="520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94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866775"/>
            <a:ext cx="8261276" cy="529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2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885824"/>
            <a:ext cx="8162925" cy="527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2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36712"/>
            <a:ext cx="8191500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3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0" y="899558"/>
            <a:ext cx="8106616" cy="504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00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Desempenho dos algoritmos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371203" cy="462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 dirty="0"/>
              <a:t>Este algoritmo tem como objetivo a reordenação de uma estrutura linear por </a:t>
            </a:r>
            <a:r>
              <a:rPr lang="pt-BR" sz="2500" b="1" dirty="0"/>
              <a:t>meio da quebra</a:t>
            </a:r>
            <a:r>
              <a:rPr lang="pt-BR" sz="2500" dirty="0"/>
              <a:t>, </a:t>
            </a:r>
            <a:r>
              <a:rPr lang="pt-BR" sz="2500" b="1" dirty="0"/>
              <a:t>intercalação</a:t>
            </a:r>
            <a:r>
              <a:rPr lang="pt-BR" sz="2500" dirty="0"/>
              <a:t> e </a:t>
            </a:r>
            <a:r>
              <a:rPr lang="pt-BR" sz="2500" b="1" dirty="0"/>
              <a:t>união dos n elementos existentes. </a:t>
            </a:r>
            <a:endParaRPr lang="pt-BR" sz="2500" b="1" dirty="0" smtClean="0"/>
          </a:p>
          <a:p>
            <a:pPr algn="just">
              <a:defRPr/>
            </a:pPr>
            <a:r>
              <a:rPr lang="pt-BR" sz="2500" dirty="0"/>
              <a:t>Em outras palavras, a estrutura a ser reordenada será, de forma </a:t>
            </a:r>
            <a:r>
              <a:rPr lang="pt-BR" sz="2500" b="1" dirty="0"/>
              <a:t>recursiva, subdividida em estruturas menores </a:t>
            </a:r>
            <a:r>
              <a:rPr lang="pt-BR" sz="2500" dirty="0"/>
              <a:t>até que não seja mais possível fazê-lo</a:t>
            </a:r>
            <a:r>
              <a:rPr lang="pt-BR" sz="2500" dirty="0" smtClean="0"/>
              <a:t>.</a:t>
            </a:r>
          </a:p>
          <a:p>
            <a:pPr algn="just">
              <a:defRPr/>
            </a:pPr>
            <a:r>
              <a:rPr lang="pt-BR" sz="2500" b="1" dirty="0" smtClean="0"/>
              <a:t>Classificação por Intercalação</a:t>
            </a:r>
          </a:p>
          <a:p>
            <a:pPr algn="just">
              <a:defRPr/>
            </a:pPr>
            <a:endParaRPr lang="pt-BR" sz="25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2366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Desempenho dos algoritmos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76456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86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151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 dirty="0"/>
              <a:t>Em seguida, os elementos serão organizados de modo que cada subestrutura ficará ordenada. Feito isso, as subestruturas menores (agora ordenadas) serão unidas, sendo seus elementos ordenados por meio de </a:t>
            </a:r>
            <a:r>
              <a:rPr lang="pt-BR" sz="2500" dirty="0" smtClean="0"/>
              <a:t>intercalação.</a:t>
            </a:r>
          </a:p>
          <a:p>
            <a:pPr algn="just">
              <a:defRPr/>
            </a:pPr>
            <a:r>
              <a:rPr lang="pt-BR" sz="2500" dirty="0" smtClean="0"/>
              <a:t>O mesmo </a:t>
            </a:r>
            <a:r>
              <a:rPr lang="pt-BR" sz="2500" dirty="0"/>
              <a:t>processo repete-se até que todos os elementos estejam unidos em uma única estrutura organizada. </a:t>
            </a:r>
          </a:p>
        </p:txBody>
      </p:sp>
    </p:spTree>
    <p:extLst>
      <p:ext uri="{BB962C8B-B14F-4D97-AF65-F5344CB8AC3E}">
        <p14:creationId xmlns:p14="http://schemas.microsoft.com/office/powerpoint/2010/main" val="42345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 dirty="0" smtClean="0"/>
              <a:t>Merge </a:t>
            </a:r>
            <a:r>
              <a:rPr lang="pt-BR" sz="2500" dirty="0" err="1"/>
              <a:t>S</a:t>
            </a:r>
            <a:r>
              <a:rPr lang="pt-BR" sz="2500" dirty="0" err="1" smtClean="0"/>
              <a:t>ort</a:t>
            </a:r>
            <a:r>
              <a:rPr lang="pt-BR" sz="2500" dirty="0" smtClean="0"/>
              <a:t> </a:t>
            </a:r>
            <a:r>
              <a:rPr lang="pt-BR" sz="2500" dirty="0"/>
              <a:t>com uma  </a:t>
            </a:r>
            <a:r>
              <a:rPr lang="pt-BR" sz="2500" dirty="0" smtClean="0"/>
              <a:t>sequência </a:t>
            </a:r>
            <a:r>
              <a:rPr lang="pt-BR" sz="2500" dirty="0"/>
              <a:t>de entrada S com n elementos consiste de três passos</a:t>
            </a:r>
            <a:r>
              <a:rPr lang="pt-BR" sz="2500" dirty="0" smtClean="0"/>
              <a:t>: </a:t>
            </a:r>
          </a:p>
          <a:p>
            <a:pPr algn="just">
              <a:defRPr/>
            </a:pPr>
            <a:r>
              <a:rPr lang="pt-BR" sz="2500" dirty="0" smtClean="0"/>
              <a:t>Divide</a:t>
            </a:r>
            <a:r>
              <a:rPr lang="pt-BR" sz="2500" dirty="0"/>
              <a:t>: dividir S em duas sequencias S1 </a:t>
            </a:r>
            <a:r>
              <a:rPr lang="pt-BR" sz="2500" dirty="0" smtClean="0"/>
              <a:t>e S2 </a:t>
            </a:r>
            <a:r>
              <a:rPr lang="pt-BR" sz="2500" dirty="0"/>
              <a:t>de aproximadamente n/2 elementos cada </a:t>
            </a:r>
          </a:p>
          <a:p>
            <a:pPr algn="just">
              <a:defRPr/>
            </a:pPr>
            <a:r>
              <a:rPr lang="pt-BR" sz="2500" dirty="0" smtClean="0"/>
              <a:t>Recursão</a:t>
            </a:r>
            <a:r>
              <a:rPr lang="pt-BR" sz="2500" dirty="0"/>
              <a:t>: recursivamente ordene S1 e S2 </a:t>
            </a:r>
          </a:p>
          <a:p>
            <a:pPr algn="just">
              <a:defRPr/>
            </a:pPr>
            <a:r>
              <a:rPr lang="pt-BR" sz="2500" dirty="0" smtClean="0"/>
              <a:t>Conquista</a:t>
            </a:r>
            <a:r>
              <a:rPr lang="pt-BR" sz="2500" dirty="0"/>
              <a:t>: junte S1 e S2 em uma única sequência ordenada </a:t>
            </a:r>
          </a:p>
        </p:txBody>
      </p:sp>
    </p:spTree>
    <p:extLst>
      <p:ext uri="{BB962C8B-B14F-4D97-AF65-F5344CB8AC3E}">
        <p14:creationId xmlns:p14="http://schemas.microsoft.com/office/powerpoint/2010/main" val="213401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8079" y="98072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 dirty="0" smtClean="0"/>
              <a:t>Dividir </a:t>
            </a:r>
            <a:r>
              <a:rPr lang="pt-BR" altLang="pt-BR" sz="2400" dirty="0"/>
              <a:t>o vetor original em n </a:t>
            </a:r>
            <a:r>
              <a:rPr lang="pt-BR" altLang="pt-BR" sz="2400" dirty="0" err="1"/>
              <a:t>sub-partes</a:t>
            </a:r>
            <a:r>
              <a:rPr lang="pt-BR" altLang="pt-BR" sz="2400" dirty="0"/>
              <a:t> de tamanho 1;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 dirty="0"/>
              <a:t>I</a:t>
            </a:r>
            <a:r>
              <a:rPr lang="pt-BR" altLang="pt-BR" sz="2400" dirty="0" smtClean="0"/>
              <a:t>ntercalar </a:t>
            </a:r>
            <a:r>
              <a:rPr lang="pt-BR" altLang="pt-BR" sz="2400" dirty="0"/>
              <a:t>os pares de </a:t>
            </a:r>
            <a:r>
              <a:rPr lang="pt-BR" altLang="pt-BR" sz="2400" dirty="0" err="1"/>
              <a:t>sub-partes</a:t>
            </a:r>
            <a:r>
              <a:rPr lang="pt-BR" altLang="pt-BR" sz="2400" dirty="0"/>
              <a:t> adjacentes, da esquerda para a direita em ordem crescente;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altLang="pt-BR" sz="2400" dirty="0"/>
              <a:t>R</a:t>
            </a:r>
            <a:r>
              <a:rPr lang="pt-BR" altLang="pt-BR" sz="2400" dirty="0" smtClean="0"/>
              <a:t>epetir </a:t>
            </a:r>
            <a:r>
              <a:rPr lang="pt-BR" altLang="pt-BR" sz="2400" dirty="0"/>
              <a:t>o passo anterior até obter um único vetor de tamanho n, que evidentemente estará ordenado.</a:t>
            </a:r>
          </a:p>
          <a:p>
            <a:pPr algn="just">
              <a:defRPr/>
            </a:pP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8995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Algoritmo 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196752"/>
            <a:ext cx="824420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9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9" y="116632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Intercalação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8079" y="98072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 dirty="0" smtClean="0"/>
              <a:t>Generalidades</a:t>
            </a:r>
          </a:p>
          <a:p>
            <a:pPr lvl="1" algn="just">
              <a:defRPr/>
            </a:pPr>
            <a:r>
              <a:rPr lang="pt-BR" sz="2100" dirty="0"/>
              <a:t>Intercalação </a:t>
            </a:r>
            <a:r>
              <a:rPr lang="pt-BR" sz="2100" dirty="0" smtClean="0"/>
              <a:t>é o</a:t>
            </a:r>
            <a:r>
              <a:rPr lang="pt-BR" sz="2100" dirty="0"/>
              <a:t> processo através do qual diversos arquivos  </a:t>
            </a:r>
            <a:r>
              <a:rPr lang="pt-BR" sz="2100" dirty="0" smtClean="0"/>
              <a:t>        sequenciais</a:t>
            </a:r>
            <a:r>
              <a:rPr lang="pt-BR" sz="2100" dirty="0"/>
              <a:t> </a:t>
            </a:r>
            <a:r>
              <a:rPr lang="pt-BR" sz="2100" dirty="0" smtClean="0"/>
              <a:t>classificados</a:t>
            </a:r>
            <a:r>
              <a:rPr lang="pt-BR" sz="2100" dirty="0"/>
              <a:t> por um mesmo critério são  mesclados gerando um único arquivo </a:t>
            </a:r>
            <a:r>
              <a:rPr lang="pt-BR" sz="2100" dirty="0" smtClean="0"/>
              <a:t>sequencial.</a:t>
            </a:r>
            <a:r>
              <a:rPr lang="pt-BR" sz="2100" dirty="0"/>
              <a:t>    </a:t>
            </a:r>
            <a:endParaRPr lang="pt-BR" sz="2100" dirty="0" smtClean="0"/>
          </a:p>
          <a:p>
            <a:pPr algn="just">
              <a:defRPr/>
            </a:pPr>
            <a:r>
              <a:rPr lang="pt-BR" sz="2500" dirty="0" err="1" smtClean="0"/>
              <a:t>Algorítmo</a:t>
            </a:r>
            <a:r>
              <a:rPr lang="pt-BR" sz="2500" dirty="0" smtClean="0"/>
              <a:t> básico</a:t>
            </a:r>
          </a:p>
          <a:p>
            <a:pPr lvl="1" algn="just">
              <a:defRPr/>
            </a:pPr>
            <a:r>
              <a:rPr lang="pt-BR" sz="2100" dirty="0"/>
              <a:t>De cada um dos arquivos a intercalar basta ter em memória   </a:t>
            </a:r>
            <a:r>
              <a:rPr lang="pt-BR" sz="2100" dirty="0" smtClean="0"/>
              <a:t>    um</a:t>
            </a:r>
            <a:r>
              <a:rPr lang="pt-BR" sz="2100" dirty="0"/>
              <a:t>  registro. </a:t>
            </a:r>
            <a:endParaRPr lang="pt-BR" sz="2100" dirty="0" smtClean="0"/>
          </a:p>
          <a:p>
            <a:pPr lvl="1" algn="just">
              <a:defRPr/>
            </a:pPr>
            <a:r>
              <a:rPr lang="pt-BR" sz="2100" dirty="0" smtClean="0"/>
              <a:t>Consideramos cada arquivo como uma pilha. O registro atual em memória pode ser considerado o topo deste arquivo. </a:t>
            </a:r>
          </a:p>
          <a:p>
            <a:pPr lvl="1" algn="just">
              <a:defRPr/>
            </a:pPr>
            <a:r>
              <a:rPr lang="pt-BR" sz="2100" dirty="0" smtClean="0"/>
              <a:t>Em</a:t>
            </a:r>
            <a:r>
              <a:rPr lang="pt-BR" sz="2100" dirty="0"/>
              <a:t> cada iteração do algoritmo e leitura dos registros, o topo  da pilha com menor  chave  é  gravado, e substituído pelo seu  </a:t>
            </a:r>
            <a:r>
              <a:rPr lang="pt-BR" sz="2100" dirty="0" smtClean="0"/>
              <a:t>        sucessor</a:t>
            </a:r>
            <a:r>
              <a:rPr lang="pt-BR" sz="2100" dirty="0"/>
              <a:t>. Pilhas vazias têm topo igual </a:t>
            </a:r>
            <a:r>
              <a:rPr lang="pt-BR" sz="2100" dirty="0" smtClean="0"/>
              <a:t>ao maior valor.</a:t>
            </a:r>
          </a:p>
          <a:p>
            <a:pPr lvl="1" algn="just">
              <a:defRPr/>
            </a:pPr>
            <a:r>
              <a:rPr lang="pt-BR" sz="2100" dirty="0" smtClean="0"/>
              <a:t>O algoritmo termina quando todos os topos da pilha tiverem o maior valor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239376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679</Words>
  <Application>Microsoft Office PowerPoint</Application>
  <PresentationFormat>Apresentação na tela (4:3)</PresentationFormat>
  <Paragraphs>130</Paragraphs>
  <Slides>41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41</vt:i4>
      </vt:variant>
    </vt:vector>
  </HeadingPairs>
  <TitlesOfParts>
    <vt:vector size="44" baseType="lpstr">
      <vt:lpstr>Fluxo</vt:lpstr>
      <vt:lpstr>Visio</vt:lpstr>
      <vt:lpstr>Figura</vt:lpstr>
      <vt:lpstr>Estrutura de Dados – 1º semestre de 2021</vt:lpstr>
      <vt:lpstr>Divisão e Conquista</vt:lpstr>
      <vt:lpstr>Divisão e Conquista</vt:lpstr>
      <vt:lpstr>Merge Sort</vt:lpstr>
      <vt:lpstr>Merge Sort</vt:lpstr>
      <vt:lpstr>Merge Sort</vt:lpstr>
      <vt:lpstr>Merge Sort</vt:lpstr>
      <vt:lpstr>Algoritmo Merge Sort</vt:lpstr>
      <vt:lpstr>Intercalação </vt:lpstr>
      <vt:lpstr>Intercalação </vt:lpstr>
      <vt:lpstr>Intercalação </vt:lpstr>
      <vt:lpstr>Intercalação </vt:lpstr>
      <vt:lpstr>Exemplo Divisão e Conquista (MergeSort)</vt:lpstr>
      <vt:lpstr>Apresentação do PowerPoint</vt:lpstr>
      <vt:lpstr>Apresentação do PowerPoint</vt:lpstr>
      <vt:lpstr>Apresentação do PowerPoint</vt:lpstr>
      <vt:lpstr>Intercalação para ordenação</vt:lpstr>
      <vt:lpstr>Intercalação para ordenação</vt:lpstr>
      <vt:lpstr>Exemplo</vt:lpstr>
      <vt:lpstr>Exemplo</vt:lpstr>
      <vt:lpstr>Ordenação</vt:lpstr>
      <vt:lpstr>MergeSort: Junção ou Merge</vt:lpstr>
      <vt:lpstr>MergeSort: Junção ou Merge</vt:lpstr>
      <vt:lpstr>Apresentação do PowerPoint</vt:lpstr>
      <vt:lpstr>Apresentação do PowerPoint</vt:lpstr>
      <vt:lpstr>Implementação da Intercalação</vt:lpstr>
      <vt:lpstr>Implementação da Intercalação</vt:lpstr>
      <vt:lpstr>Implementação da Intercalação</vt:lpstr>
      <vt:lpstr>Implementação da Ordenação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Desempenho dos algoritmos de Ordenação</vt:lpstr>
      <vt:lpstr>Desempenho dos algoritmos de Ordenação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Fábio Silva</cp:lastModifiedBy>
  <cp:revision>8</cp:revision>
  <dcterms:created xsi:type="dcterms:W3CDTF">2020-02-01T23:23:28Z</dcterms:created>
  <dcterms:modified xsi:type="dcterms:W3CDTF">2021-02-11T18:41:28Z</dcterms:modified>
</cp:coreProperties>
</file>