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257" r:id="rId2"/>
    <p:sldId id="258" r:id="rId3"/>
    <p:sldId id="259" r:id="rId4"/>
    <p:sldId id="294" r:id="rId5"/>
    <p:sldId id="295" r:id="rId6"/>
    <p:sldId id="296" r:id="rId7"/>
    <p:sldId id="34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36" r:id="rId21"/>
    <p:sldId id="337" r:id="rId22"/>
    <p:sldId id="309" r:id="rId23"/>
    <p:sldId id="345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20" r:id="rId33"/>
    <p:sldId id="335" r:id="rId34"/>
    <p:sldId id="321" r:id="rId35"/>
    <p:sldId id="339" r:id="rId36"/>
    <p:sldId id="322" r:id="rId37"/>
    <p:sldId id="329" r:id="rId38"/>
    <p:sldId id="330" r:id="rId39"/>
    <p:sldId id="331" r:id="rId40"/>
    <p:sldId id="332" r:id="rId41"/>
    <p:sldId id="323" r:id="rId42"/>
    <p:sldId id="324" r:id="rId43"/>
    <p:sldId id="325" r:id="rId44"/>
    <p:sldId id="343" r:id="rId45"/>
    <p:sldId id="333" r:id="rId46"/>
    <p:sldId id="342" r:id="rId47"/>
    <p:sldId id="341" r:id="rId48"/>
    <p:sldId id="326" r:id="rId49"/>
    <p:sldId id="338" r:id="rId50"/>
    <p:sldId id="327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0D27E-50D8-4DEB-AAF6-20E420B64362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263D-1761-4DB5-877A-C89E20F90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1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A263D-1761-4DB5-877A-C89E20F9002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6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A263D-1761-4DB5-877A-C89E20F9002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6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ECAB74-F297-4EFF-9806-5FCD1A95CF3D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B926AD-C91F-4894-8810-C67A9DAC8F9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</a:t>
            </a:r>
            <a:r>
              <a:rPr lang="pt-BR" sz="3500" smtClean="0"/>
              <a:t>de </a:t>
            </a:r>
            <a:r>
              <a:rPr lang="pt-BR" sz="350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4147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Apesar de termos dois grupos de valores, não quer dizer que os valores estejam ordenados nestes grupos. </a:t>
            </a:r>
            <a:endParaRPr lang="pt-BR" altLang="pt-BR" sz="2500" dirty="0" smtClean="0"/>
          </a:p>
          <a:p>
            <a:r>
              <a:rPr lang="pt-BR" altLang="pt-BR" sz="2500" dirty="0" smtClean="0"/>
              <a:t>Porém</a:t>
            </a:r>
            <a:r>
              <a:rPr lang="pt-BR" altLang="pt-BR" sz="2500" dirty="0"/>
              <a:t>, só o fato de estarem separados pelo pivô numa classificação de maior/menor que o pivô, já facilita o trabalho de ordenação. </a:t>
            </a:r>
            <a:endParaRPr lang="pt-BR" altLang="pt-BR" sz="2500" dirty="0" smtClean="0"/>
          </a:p>
          <a:p>
            <a:r>
              <a:rPr lang="pt-BR" altLang="pt-BR" sz="2500" dirty="0" smtClean="0"/>
              <a:t>A </a:t>
            </a:r>
            <a:r>
              <a:rPr lang="pt-BR" altLang="pt-BR" sz="2500" dirty="0"/>
              <a:t>cada passo que um novo pivô é escolhido os grupos ficam mais ordenados </a:t>
            </a:r>
            <a:r>
              <a:rPr lang="pt-BR" altLang="pt-BR" sz="2500" dirty="0" smtClean="0"/>
              <a:t>do que antes.</a:t>
            </a:r>
            <a:endParaRPr lang="pt-BR" altLang="pt-BR" sz="2500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02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O algoritmo trabalha começando com</a:t>
            </a:r>
            <a:r>
              <a:rPr lang="pt-BR" altLang="pt-BR" sz="2500" b="1" dirty="0"/>
              <a:t> 2 “ponteiros”, um em cada ponta do </a:t>
            </a:r>
            <a:r>
              <a:rPr lang="pt-BR" altLang="pt-BR" sz="2500" b="1" dirty="0" err="1" smtClean="0"/>
              <a:t>array</a:t>
            </a:r>
            <a:endParaRPr lang="pt-BR" altLang="pt-BR" sz="2500" b="1" dirty="0" smtClean="0"/>
          </a:p>
          <a:p>
            <a:r>
              <a:rPr lang="pt-BR" altLang="pt-BR" sz="2500" dirty="0"/>
              <a:t>O “ponteiro” da esquerda </a:t>
            </a:r>
            <a:r>
              <a:rPr lang="pt-BR" altLang="pt-BR" sz="2500" b="1" dirty="0" err="1"/>
              <a:t>leftPtr</a:t>
            </a:r>
            <a:r>
              <a:rPr lang="pt-BR" altLang="pt-BR" sz="2500" dirty="0"/>
              <a:t> move-se para a direita e o “ponteiro” da direita </a:t>
            </a:r>
            <a:r>
              <a:rPr lang="pt-BR" altLang="pt-BR" sz="2500" b="1" dirty="0" err="1"/>
              <a:t>rightPtr</a:t>
            </a:r>
            <a:r>
              <a:rPr lang="pt-BR" altLang="pt-BR" sz="2500" dirty="0"/>
              <a:t> </a:t>
            </a:r>
            <a:r>
              <a:rPr lang="pt-BR" altLang="pt-BR" sz="2500" dirty="0" err="1"/>
              <a:t>movese</a:t>
            </a:r>
            <a:r>
              <a:rPr lang="pt-BR" altLang="pt-BR" sz="2500" dirty="0"/>
              <a:t> para a esquerda </a:t>
            </a:r>
            <a:endParaRPr lang="pt-BR" altLang="pt-BR" sz="2500" dirty="0" smtClean="0"/>
          </a:p>
          <a:p>
            <a:r>
              <a:rPr lang="pt-BR" altLang="pt-BR" sz="2500" b="1" dirty="0" err="1" smtClean="0"/>
              <a:t>LeftPtr</a:t>
            </a:r>
            <a:r>
              <a:rPr lang="pt-BR" altLang="pt-BR" sz="2500" dirty="0" smtClean="0"/>
              <a:t> </a:t>
            </a:r>
            <a:r>
              <a:rPr lang="pt-BR" altLang="pt-BR" sz="2500" dirty="0"/>
              <a:t>é inicializado com o índice zero e será incrementado e </a:t>
            </a:r>
            <a:r>
              <a:rPr lang="pt-BR" altLang="pt-BR" sz="2500" b="1" dirty="0" err="1"/>
              <a:t>rightPtr</a:t>
            </a:r>
            <a:r>
              <a:rPr lang="pt-BR" altLang="pt-BR" sz="2500" dirty="0"/>
              <a:t> é inicializado com índice do último elemento do vetor e será </a:t>
            </a:r>
            <a:r>
              <a:rPr lang="pt-BR" altLang="pt-BR" sz="2500" dirty="0" smtClean="0"/>
              <a:t>decrementado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02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Primeiro elemento</a:t>
            </a:r>
          </a:p>
          <a:p>
            <a:r>
              <a:rPr lang="pt-BR" altLang="pt-BR" sz="2500" dirty="0" smtClean="0"/>
              <a:t>Último elemento</a:t>
            </a:r>
          </a:p>
          <a:p>
            <a:r>
              <a:rPr lang="pt-BR" altLang="pt-BR" sz="2500" dirty="0" smtClean="0"/>
              <a:t>Elemento do meio</a:t>
            </a:r>
          </a:p>
          <a:p>
            <a:r>
              <a:rPr lang="pt-BR" altLang="pt-BR" sz="2500" dirty="0" smtClean="0"/>
              <a:t>Elemento aleatório</a:t>
            </a:r>
          </a:p>
          <a:p>
            <a:r>
              <a:rPr lang="pt-BR" altLang="pt-BR" sz="2500" dirty="0" smtClean="0"/>
              <a:t>Mediana de 3 (primeiro, meio e último)</a:t>
            </a:r>
          </a:p>
          <a:p>
            <a:r>
              <a:rPr lang="pt-BR" altLang="pt-BR" sz="2500" dirty="0" smtClean="0"/>
              <a:t>Mediana de 3 (aleatório)</a:t>
            </a:r>
          </a:p>
          <a:p>
            <a:pPr marL="0" indent="0"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30620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116632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11004"/>
            <a:ext cx="8229600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Primeiro elemento.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estão em ordem crescente ou decrescente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0 | 1 | 3 | 4 | 5 | 7 | 9 </a:t>
            </a:r>
            <a:r>
              <a:rPr lang="pt-BR" sz="2000" dirty="0" smtClean="0"/>
              <a:t>|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Último elemento.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estão em ordem crescente ou decrescente. </a:t>
            </a:r>
            <a:endParaRPr lang="pt-BR" sz="2000" dirty="0" smtClean="0"/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9 | 7 | 5 | 4 | 3 | 1 | 0 </a:t>
            </a:r>
            <a:r>
              <a:rPr lang="pt-BR" sz="2000" dirty="0" smtClean="0"/>
              <a:t>|</a:t>
            </a:r>
          </a:p>
          <a:p>
            <a:r>
              <a:rPr lang="pt-BR" sz="2000" dirty="0" smtClean="0"/>
              <a:t> </a:t>
            </a:r>
            <a:r>
              <a:rPr lang="pt-BR" sz="2000" dirty="0"/>
              <a:t>Elemento do meio.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quando os elementos formam uma espécie de triângulo. </a:t>
            </a:r>
            <a:endParaRPr lang="pt-BR" sz="2000" dirty="0" smtClean="0"/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1 | 2 | 3 | 4 | 3 | 2 | 1 | </a:t>
            </a:r>
            <a:endParaRPr lang="pt-BR" sz="2000" dirty="0" smtClean="0"/>
          </a:p>
          <a:p>
            <a:r>
              <a:rPr lang="pt-BR" sz="2000" dirty="0" smtClean="0"/>
              <a:t>Elemento </a:t>
            </a:r>
            <a:r>
              <a:rPr lang="pt-BR" sz="2000" dirty="0"/>
              <a:t>aleatório. </a:t>
            </a:r>
            <a:endParaRPr lang="pt-BR" sz="2000" dirty="0" smtClean="0"/>
          </a:p>
          <a:p>
            <a:r>
              <a:rPr lang="pt-BR" sz="2000" dirty="0" smtClean="0"/>
              <a:t>Pior </a:t>
            </a:r>
            <a:r>
              <a:rPr lang="pt-BR" sz="2000" dirty="0"/>
              <a:t>caso: depende da escolha dos índices (índices: 3, 0, 2, 6, 5, 1, 4</a:t>
            </a:r>
            <a:r>
              <a:rPr lang="pt-BR" sz="2000" dirty="0" smtClean="0"/>
              <a:t>).</a:t>
            </a:r>
          </a:p>
          <a:p>
            <a:pPr lvl="1"/>
            <a:r>
              <a:rPr lang="pt-BR" sz="2000" dirty="0" smtClean="0"/>
              <a:t>Exemplo</a:t>
            </a:r>
            <a:r>
              <a:rPr lang="pt-BR" sz="2000" dirty="0"/>
              <a:t>: | 3 | 8 | 4 | 0 | 9 | 7 | 5 |</a:t>
            </a: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174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/>
              <a:t> </a:t>
            </a:r>
            <a:r>
              <a:rPr lang="pt-BR" sz="3400" dirty="0" err="1" smtClean="0"/>
              <a:t>Sort</a:t>
            </a:r>
            <a:r>
              <a:rPr lang="pt-BR" sz="3400" dirty="0" smtClean="0"/>
              <a:t> em Listas Ligadas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Nesse caso é interessante tratar o problema da partição como sendo a partição em 3 Listas: </a:t>
            </a:r>
            <a:endParaRPr lang="pt-BR" sz="2500" dirty="0" smtClean="0"/>
          </a:p>
          <a:p>
            <a:r>
              <a:rPr lang="pt-BR" sz="2500" dirty="0" smtClean="0"/>
              <a:t>L1 </a:t>
            </a:r>
            <a:r>
              <a:rPr lang="pt-BR" sz="2500" dirty="0"/>
              <a:t>contendo chaves menores que o pivô. </a:t>
            </a:r>
            <a:endParaRPr lang="pt-BR" sz="2500" dirty="0" smtClean="0"/>
          </a:p>
          <a:p>
            <a:r>
              <a:rPr lang="pt-BR" sz="2500" dirty="0" smtClean="0"/>
              <a:t>L2 </a:t>
            </a:r>
            <a:r>
              <a:rPr lang="pt-BR" sz="2500" dirty="0"/>
              <a:t>contendo chaves maiores que o pivô. </a:t>
            </a:r>
            <a:r>
              <a:rPr lang="pt-BR" sz="2500" dirty="0" err="1"/>
              <a:t>Lv</a:t>
            </a:r>
            <a:r>
              <a:rPr lang="pt-BR" sz="2500" dirty="0"/>
              <a:t> contendo chaves iguais ao pivô.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ordenação é realizada apenas em L1 e L2 e não em </a:t>
            </a:r>
            <a:r>
              <a:rPr lang="pt-BR" sz="2500" dirty="0" err="1"/>
              <a:t>Lv</a:t>
            </a:r>
            <a:r>
              <a:rPr lang="pt-BR" sz="2500" dirty="0"/>
              <a:t> . A concatenação é realizada na forma: S1, </a:t>
            </a:r>
            <a:r>
              <a:rPr lang="pt-BR" sz="2500" dirty="0" err="1"/>
              <a:t>Lv</a:t>
            </a:r>
            <a:r>
              <a:rPr lang="pt-BR" sz="2500" dirty="0"/>
              <a:t> , L2.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149080"/>
            <a:ext cx="712879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/>
              <a:t> </a:t>
            </a:r>
            <a:r>
              <a:rPr lang="pt-BR" sz="3400" dirty="0" err="1" smtClean="0"/>
              <a:t>Sort</a:t>
            </a:r>
            <a:r>
              <a:rPr lang="pt-BR" sz="3400" dirty="0" smtClean="0"/>
              <a:t> em Listas Ligadas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00808"/>
            <a:ext cx="84691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5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err="1" smtClean="0"/>
              <a:t>Quick</a:t>
            </a:r>
            <a:r>
              <a:rPr lang="pt-BR" sz="2500" dirty="0" smtClean="0"/>
              <a:t> </a:t>
            </a:r>
            <a:r>
              <a:rPr lang="pt-BR" sz="2500" dirty="0" err="1"/>
              <a:t>S</a:t>
            </a:r>
            <a:r>
              <a:rPr lang="pt-BR" sz="2500" dirty="0" err="1" smtClean="0"/>
              <a:t>ort</a:t>
            </a:r>
            <a:r>
              <a:rPr lang="pt-BR" sz="2500" dirty="0" smtClean="0"/>
              <a:t> </a:t>
            </a:r>
            <a:r>
              <a:rPr lang="pt-BR" sz="2500" dirty="0"/>
              <a:t>é considerado rápido para realizar ordenação </a:t>
            </a:r>
            <a:r>
              <a:rPr lang="pt-BR" sz="2500" dirty="0" err="1"/>
              <a:t>in-place</a:t>
            </a:r>
            <a:r>
              <a:rPr lang="pt-BR" sz="2500" dirty="0"/>
              <a:t>, ou seja, que utiliza apenas movimentações dentro do próprio arranjo, </a:t>
            </a:r>
            <a:r>
              <a:rPr lang="pt-BR" sz="2500" b="1" dirty="0"/>
              <a:t>sem uso de memória auxiliar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É </a:t>
            </a:r>
            <a:r>
              <a:rPr lang="pt-BR" sz="2500" dirty="0"/>
              <a:t>importante prestar atenção à implementação para evitar casos de execução quadrática. Mesmo alguns livros fornecem algoritmos que podem ser lentos em alguns casos. 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40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Se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é balanceado, o algoritmo é executado </a:t>
            </a:r>
            <a:r>
              <a:rPr lang="pt-BR" altLang="pt-BR" sz="2500" dirty="0" err="1"/>
              <a:t>assintoticamente</a:t>
            </a:r>
            <a:r>
              <a:rPr lang="pt-BR" altLang="pt-BR" sz="2500" dirty="0"/>
              <a:t> tão rápido quanto 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.</a:t>
            </a:r>
          </a:p>
          <a:p>
            <a:r>
              <a:rPr lang="pt-BR" altLang="pt-BR" sz="2500" dirty="0"/>
              <a:t>Isto é, O(n log n). </a:t>
            </a:r>
            <a:endParaRPr lang="pt-BR" altLang="pt-BR" sz="2500" dirty="0" smtClean="0"/>
          </a:p>
          <a:p>
            <a:r>
              <a:rPr lang="pt-BR" altLang="pt-BR" sz="2500" dirty="0" smtClean="0"/>
              <a:t>Vantagem </a:t>
            </a:r>
            <a:r>
              <a:rPr lang="pt-BR" altLang="pt-BR" sz="2500" dirty="0"/>
              <a:t>adicional em relação ao </a:t>
            </a:r>
            <a:r>
              <a:rPr lang="pt-BR" altLang="pt-BR" sz="2500" dirty="0" err="1"/>
              <a:t>MergeSort</a:t>
            </a:r>
            <a:r>
              <a:rPr lang="pt-BR" altLang="pt-BR" sz="2500" dirty="0"/>
              <a:t>: é in </a:t>
            </a:r>
            <a:r>
              <a:rPr lang="pt-BR" altLang="pt-BR" sz="2500" dirty="0" err="1"/>
              <a:t>place</a:t>
            </a:r>
            <a:r>
              <a:rPr lang="pt-BR" altLang="pt-BR" sz="2500" dirty="0"/>
              <a:t>, isto é, não utiliza um vetor auxiliar. Note-se que basta ser balanceado, não precisa ser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mais uniforme!</a:t>
            </a:r>
          </a:p>
          <a:p>
            <a:r>
              <a:rPr lang="pt-BR" altLang="pt-BR" sz="2500" dirty="0"/>
              <a:t>Contudo, se 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 não é balanceado, ele pode ser executado tão lentamente </a:t>
            </a:r>
            <a:r>
              <a:rPr lang="pt-BR" altLang="pt-BR" sz="2500" dirty="0" smtClean="0"/>
              <a:t>quanto o </a:t>
            </a:r>
            <a:r>
              <a:rPr lang="pt-BR" altLang="pt-BR" sz="2500" dirty="0" err="1"/>
              <a:t>BubbleSort</a:t>
            </a:r>
            <a:r>
              <a:rPr lang="pt-BR" altLang="pt-BR" sz="2500" dirty="0"/>
              <a:t>.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67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Processo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Começamos com a sequência:</a:t>
            </a:r>
            <a:br>
              <a:rPr lang="pt-BR" sz="2800" dirty="0"/>
            </a:br>
            <a:endParaRPr lang="pt-BR" altLang="pt-BR" sz="2800" dirty="0" smtClean="0"/>
          </a:p>
          <a:p>
            <a:endParaRPr lang="pt-BR" altLang="pt-BR" sz="2500" dirty="0" smtClean="0"/>
          </a:p>
          <a:p>
            <a:r>
              <a:rPr lang="pt-BR" sz="2800" dirty="0"/>
              <a:t>Escolhemos o primeiro valor como </a:t>
            </a:r>
            <a:r>
              <a:rPr lang="pt-BR" sz="2800" dirty="0" smtClean="0"/>
              <a:t>pivô</a:t>
            </a:r>
            <a:r>
              <a:rPr lang="pt-BR" sz="2800" dirty="0"/>
              <a:t> e </a:t>
            </a:r>
            <a:r>
              <a:rPr lang="pt-BR" sz="2800" dirty="0" smtClean="0"/>
              <a:t>  reorganizamos </a:t>
            </a:r>
            <a:r>
              <a:rPr lang="pt-BR" sz="2800" dirty="0"/>
              <a:t>os valores</a:t>
            </a:r>
            <a:r>
              <a:rPr lang="pt-BR" dirty="0"/>
              <a:t>:</a:t>
            </a:r>
            <a:br>
              <a:rPr lang="pt-BR" dirty="0"/>
            </a:br>
            <a:endParaRPr lang="pt-BR" alt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12" y="1705108"/>
            <a:ext cx="40862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19091"/>
            <a:ext cx="4267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7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Processo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Recursivamente ordenamos as duas </a:t>
            </a:r>
            <a:r>
              <a:rPr lang="pt-BR" sz="2800" dirty="0" smtClean="0"/>
              <a:t>subsequências </a:t>
            </a:r>
            <a:r>
              <a:rPr lang="pt-BR" sz="2800" dirty="0"/>
              <a:t>repetindo este método:</a:t>
            </a:r>
            <a:br>
              <a:rPr lang="pt-BR" sz="2800" dirty="0"/>
            </a:br>
            <a:endParaRPr lang="pt-BR" sz="2800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800" dirty="0"/>
              <a:t>Sequência final ordenada: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79" y="2033467"/>
            <a:ext cx="48482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60" y="4293096"/>
            <a:ext cx="4019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99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Construção </a:t>
            </a:r>
            <a:r>
              <a:rPr lang="pt-BR" sz="2500" dirty="0" smtClean="0"/>
              <a:t>incremental</a:t>
            </a:r>
          </a:p>
          <a:p>
            <a:r>
              <a:rPr lang="pt-BR" sz="2500" dirty="0" smtClean="0"/>
              <a:t>Consiste</a:t>
            </a:r>
            <a:r>
              <a:rPr lang="pt-BR" sz="2500" dirty="0"/>
              <a:t> em, inicialmente, resolver o problema para um </a:t>
            </a:r>
            <a:r>
              <a:rPr lang="pt-BR" sz="2500" dirty="0" smtClean="0"/>
              <a:t>subconjunto</a:t>
            </a:r>
            <a:r>
              <a:rPr lang="pt-BR" sz="2500" dirty="0"/>
              <a:t> dos elementos da entrada e, então </a:t>
            </a:r>
            <a:r>
              <a:rPr lang="pt-BR" sz="2500" dirty="0" smtClean="0"/>
              <a:t>               adicionar os</a:t>
            </a:r>
            <a:r>
              <a:rPr lang="pt-BR" sz="2500" dirty="0"/>
              <a:t> demais elementos um a um. </a:t>
            </a:r>
            <a:endParaRPr lang="pt-BR" sz="2500" dirty="0" smtClean="0"/>
          </a:p>
          <a:p>
            <a:r>
              <a:rPr lang="pt-BR" sz="2500" dirty="0" smtClean="0"/>
              <a:t>Em</a:t>
            </a:r>
            <a:r>
              <a:rPr lang="pt-BR" sz="2500" dirty="0"/>
              <a:t> muitos casos, se os  elementos forem adicionados </a:t>
            </a:r>
            <a:r>
              <a:rPr lang="pt-BR" sz="2500" dirty="0" smtClean="0"/>
              <a:t>     em</a:t>
            </a:r>
            <a:r>
              <a:rPr lang="pt-BR" sz="2500" dirty="0"/>
              <a:t> uma ordem ruim, o  algoritmo não será eficiente. </a:t>
            </a:r>
          </a:p>
          <a:p>
            <a:r>
              <a:rPr lang="pt-BR" sz="2500" dirty="0" err="1" smtClean="0"/>
              <a:t>Ex</a:t>
            </a:r>
            <a:r>
              <a:rPr lang="pt-BR" sz="2500" dirty="0"/>
              <a:t>: </a:t>
            </a:r>
            <a:r>
              <a:rPr lang="pt-BR" sz="2500" dirty="0" smtClean="0"/>
              <a:t> </a:t>
            </a:r>
            <a:r>
              <a:rPr lang="pt-BR" sz="2500" dirty="0"/>
              <a:t>Calcule n!, recursivamente</a:t>
            </a:r>
          </a:p>
        </p:txBody>
      </p:sp>
    </p:spTree>
    <p:extLst>
      <p:ext uri="{BB962C8B-B14F-4D97-AF65-F5344CB8AC3E}">
        <p14:creationId xmlns:p14="http://schemas.microsoft.com/office/powerpoint/2010/main" val="74616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err="1"/>
              <a:t>Particionamento</a:t>
            </a:r>
            <a:r>
              <a:rPr lang="pt-BR" altLang="pt-BR" sz="2500" dirty="0"/>
              <a:t> do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ou </a:t>
            </a:r>
            <a:r>
              <a:rPr lang="pt-BR" altLang="pt-BR" sz="2500" dirty="0" err="1"/>
              <a:t>subarray</a:t>
            </a:r>
            <a:r>
              <a:rPr lang="pt-BR" altLang="pt-BR" sz="2500" dirty="0"/>
              <a:t> em um grupo de chaves menores (lado esquerdo) e um grupo de chaves maiores (lado direito) </a:t>
            </a:r>
            <a:endParaRPr lang="pt-BR" altLang="pt-BR" sz="2500" dirty="0" smtClean="0"/>
          </a:p>
          <a:p>
            <a:r>
              <a:rPr lang="pt-BR" altLang="pt-BR" sz="2500" dirty="0" smtClean="0"/>
              <a:t>Chamada </a:t>
            </a:r>
            <a:r>
              <a:rPr lang="pt-BR" altLang="pt-BR" sz="2500" dirty="0"/>
              <a:t>recursiva para ordenar/particionar o lado </a:t>
            </a:r>
            <a:r>
              <a:rPr lang="pt-BR" altLang="pt-BR" sz="2500" dirty="0" smtClean="0"/>
              <a:t>esquerdo</a:t>
            </a:r>
          </a:p>
          <a:p>
            <a:r>
              <a:rPr lang="pt-BR" altLang="pt-BR" sz="2500" dirty="0" smtClean="0"/>
              <a:t>Chamada </a:t>
            </a:r>
            <a:r>
              <a:rPr lang="pt-BR" altLang="pt-BR" sz="2500" dirty="0"/>
              <a:t>recursiva para ordenar/particionar o lado direito</a:t>
            </a:r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6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O </a:t>
            </a:r>
            <a:r>
              <a:rPr lang="pt-BR" altLang="pt-BR" sz="2500" dirty="0"/>
              <a:t>pivô deve ser algum dos valores que compõem 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 O pivô pode ser escolhido aleatoriamente. Para simplificar, </a:t>
            </a:r>
            <a:r>
              <a:rPr lang="pt-BR" altLang="pt-BR" sz="2500" dirty="0" smtClean="0"/>
              <a:t>como </a:t>
            </a:r>
            <a:r>
              <a:rPr lang="pt-BR" altLang="pt-BR" sz="2500" dirty="0"/>
              <a:t>pivô </a:t>
            </a:r>
            <a:r>
              <a:rPr lang="pt-BR" altLang="pt-BR" sz="2500" dirty="0" smtClean="0"/>
              <a:t>será usado o </a:t>
            </a:r>
            <a:r>
              <a:rPr lang="pt-BR" altLang="pt-BR" sz="2500" dirty="0"/>
              <a:t>elemento que está na extrema direita de todo </a:t>
            </a:r>
            <a:r>
              <a:rPr lang="pt-BR" altLang="pt-BR" sz="2500" dirty="0" err="1"/>
              <a:t>subarray</a:t>
            </a:r>
            <a:r>
              <a:rPr lang="pt-BR" altLang="pt-BR" sz="2500" dirty="0"/>
              <a:t> que será particionado </a:t>
            </a:r>
            <a:endParaRPr lang="pt-BR" altLang="pt-BR" sz="2500" dirty="0" smtClean="0"/>
          </a:p>
          <a:p>
            <a:r>
              <a:rPr lang="pt-BR" altLang="pt-BR" sz="2500" dirty="0" smtClean="0"/>
              <a:t>Após </a:t>
            </a:r>
            <a:r>
              <a:rPr lang="pt-BR" altLang="pt-BR" sz="2500" dirty="0"/>
              <a:t>o </a:t>
            </a:r>
            <a:r>
              <a:rPr lang="pt-BR" altLang="pt-BR" sz="2500" dirty="0" err="1"/>
              <a:t>particionamento</a:t>
            </a:r>
            <a:r>
              <a:rPr lang="pt-BR" altLang="pt-BR" sz="2500" dirty="0"/>
              <a:t>, se o pivô é inserido no limite entre os dois </a:t>
            </a:r>
            <a:r>
              <a:rPr lang="pt-BR" altLang="pt-BR" sz="2500" dirty="0" err="1"/>
              <a:t>subarrays</a:t>
            </a:r>
            <a:r>
              <a:rPr lang="pt-BR" altLang="pt-BR" sz="2500" dirty="0"/>
              <a:t> particionados, ele já estará automaticamente em sua posição correta na ordenação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302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Estratégias de escolha do pivô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8092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7" y="1196752"/>
            <a:ext cx="8601075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aleatório</a:t>
            </a:r>
          </a:p>
        </p:txBody>
      </p:sp>
    </p:spTree>
    <p:extLst>
      <p:ext uri="{BB962C8B-B14F-4D97-AF65-F5344CB8AC3E}">
        <p14:creationId xmlns:p14="http://schemas.microsoft.com/office/powerpoint/2010/main" val="26083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5" y="1052736"/>
            <a:ext cx="83534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31288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96752"/>
            <a:ext cx="8562975" cy="516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7547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" y="1124744"/>
            <a:ext cx="8305800" cy="50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8452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96752"/>
            <a:ext cx="8277225" cy="514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3297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3" y="1124744"/>
            <a:ext cx="8515350" cy="509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6856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196752"/>
            <a:ext cx="8524875" cy="509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27590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398279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Dividir o problema em determinado número de  </a:t>
            </a:r>
            <a:r>
              <a:rPr lang="pt-BR" sz="2500" dirty="0" err="1" smtClean="0"/>
              <a:t>subpro-blemas</a:t>
            </a:r>
            <a:r>
              <a:rPr lang="pt-BR" sz="2500" dirty="0"/>
              <a:t>. </a:t>
            </a:r>
          </a:p>
          <a:p>
            <a:r>
              <a:rPr lang="pt-BR" sz="2500" dirty="0" smtClean="0"/>
              <a:t>Conquistar</a:t>
            </a:r>
            <a:r>
              <a:rPr lang="pt-BR" sz="2500" dirty="0"/>
              <a:t> os subproblemas, </a:t>
            </a:r>
            <a:r>
              <a:rPr lang="pt-BR" sz="2500" dirty="0" smtClean="0"/>
              <a:t>resolvendo­ os</a:t>
            </a:r>
            <a:r>
              <a:rPr lang="pt-BR" sz="2500" dirty="0"/>
              <a:t>  </a:t>
            </a:r>
            <a:r>
              <a:rPr lang="pt-BR" sz="2500" dirty="0" smtClean="0"/>
              <a:t>recursivamente.</a:t>
            </a:r>
          </a:p>
          <a:p>
            <a:r>
              <a:rPr lang="pt-BR" sz="2500" dirty="0" smtClean="0"/>
              <a:t>Se</a:t>
            </a:r>
            <a:r>
              <a:rPr lang="pt-BR" sz="2500" dirty="0"/>
              <a:t> o tamanho do subproblema for pequeno o bastante,  </a:t>
            </a:r>
            <a:r>
              <a:rPr lang="pt-BR" sz="2500" dirty="0" smtClean="0"/>
              <a:t>   então</a:t>
            </a:r>
            <a:r>
              <a:rPr lang="pt-BR" sz="2500" dirty="0"/>
              <a:t> a solução é direta. </a:t>
            </a:r>
            <a:endParaRPr lang="pt-BR" sz="2500" dirty="0" smtClean="0"/>
          </a:p>
          <a:p>
            <a:r>
              <a:rPr lang="pt-BR" sz="2500" dirty="0" smtClean="0"/>
              <a:t>Combinar</a:t>
            </a:r>
            <a:r>
              <a:rPr lang="pt-BR" sz="2500" dirty="0"/>
              <a:t> as soluções fornecidas pelos  subproblemas, a </a:t>
            </a:r>
            <a:r>
              <a:rPr lang="pt-BR" sz="2500" dirty="0" smtClean="0"/>
              <a:t>  fim</a:t>
            </a:r>
            <a:r>
              <a:rPr lang="pt-BR" sz="2500" dirty="0"/>
              <a:t> de produzir a solução para o  problema original.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3157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7" y="1340768"/>
            <a:ext cx="8343900" cy="516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16256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56" y="1196752"/>
            <a:ext cx="8448675" cy="50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r>
              <a:rPr lang="pt-BR" sz="3400" dirty="0"/>
              <a:t>Pivô aleatório</a:t>
            </a:r>
            <a:endParaRPr lang="pt-BR" sz="3400" dirty="0" smtClean="0"/>
          </a:p>
        </p:txBody>
      </p:sp>
    </p:spTree>
    <p:extLst>
      <p:ext uri="{BB962C8B-B14F-4D97-AF65-F5344CB8AC3E}">
        <p14:creationId xmlns:p14="http://schemas.microsoft.com/office/powerpoint/2010/main" val="10856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à direita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3" y="1268760"/>
            <a:ext cx="83876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à esquerda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5292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1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dentro do conjunto de dados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2"/>
            <a:ext cx="8136904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na média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Uma </a:t>
            </a:r>
            <a:r>
              <a:rPr lang="pt-BR" altLang="pt-BR" sz="2500" dirty="0"/>
              <a:t>solução simples e atraente é obter o valor mediano entre três elementos do </a:t>
            </a:r>
            <a:r>
              <a:rPr lang="pt-BR" altLang="pt-BR" sz="2500" dirty="0" err="1"/>
              <a:t>array</a:t>
            </a:r>
            <a:r>
              <a:rPr lang="pt-BR" altLang="pt-BR" sz="2500" dirty="0"/>
              <a:t>: </a:t>
            </a:r>
            <a:endParaRPr lang="pt-BR" altLang="pt-BR" sz="2500" dirty="0" smtClean="0"/>
          </a:p>
          <a:p>
            <a:pPr lvl="1"/>
            <a:r>
              <a:rPr lang="pt-BR" altLang="pt-BR" sz="2100" dirty="0" smtClean="0"/>
              <a:t>1º </a:t>
            </a:r>
            <a:r>
              <a:rPr lang="pt-BR" altLang="pt-BR" sz="2100" dirty="0"/>
              <a:t>elemento </a:t>
            </a:r>
            <a:endParaRPr lang="pt-BR" altLang="pt-BR" sz="2100" dirty="0" smtClean="0"/>
          </a:p>
          <a:p>
            <a:pPr lvl="1"/>
            <a:r>
              <a:rPr lang="pt-BR" altLang="pt-BR" sz="2100" dirty="0" smtClean="0"/>
              <a:t>Elemento </a:t>
            </a:r>
            <a:r>
              <a:rPr lang="pt-BR" altLang="pt-BR" sz="2100" dirty="0"/>
              <a:t>no meio do </a:t>
            </a:r>
            <a:r>
              <a:rPr lang="pt-BR" altLang="pt-BR" sz="2100" dirty="0" err="1"/>
              <a:t>array</a:t>
            </a:r>
            <a:r>
              <a:rPr lang="pt-BR" altLang="pt-BR" sz="2100" dirty="0"/>
              <a:t> </a:t>
            </a:r>
          </a:p>
          <a:p>
            <a:pPr lvl="1"/>
            <a:r>
              <a:rPr lang="pt-BR" altLang="pt-BR" sz="2100" dirty="0" smtClean="0"/>
              <a:t>Último </a:t>
            </a:r>
            <a:r>
              <a:rPr lang="pt-BR" altLang="pt-BR" sz="2100" dirty="0"/>
              <a:t>elemento </a:t>
            </a:r>
          </a:p>
          <a:p>
            <a:r>
              <a:rPr lang="pt-BR" altLang="pt-BR" sz="2500" dirty="0" smtClean="0"/>
              <a:t>Processo </a:t>
            </a:r>
            <a:r>
              <a:rPr lang="pt-BR" altLang="pt-BR" sz="2500" dirty="0"/>
              <a:t>chamado “média-dos-três</a:t>
            </a:r>
            <a:r>
              <a:rPr lang="pt-BR" altLang="pt-BR" sz="2500" dirty="0" smtClean="0"/>
              <a:t>”</a:t>
            </a:r>
          </a:p>
          <a:p>
            <a:pPr lvl="1"/>
            <a:r>
              <a:rPr lang="pt-BR" altLang="pt-BR" sz="2100" dirty="0" smtClean="0"/>
              <a:t>Agilidade </a:t>
            </a:r>
            <a:r>
              <a:rPr lang="pt-BR" altLang="pt-BR" sz="2100" dirty="0"/>
              <a:t>no processo e possui altas taxas de sucesso </a:t>
            </a:r>
            <a:endParaRPr lang="pt-BR" altLang="pt-BR" sz="2100" dirty="0" smtClean="0"/>
          </a:p>
          <a:p>
            <a:pPr lvl="1"/>
            <a:r>
              <a:rPr lang="pt-BR" altLang="pt-BR" sz="2500" dirty="0" smtClean="0"/>
              <a:t>Ganho </a:t>
            </a:r>
            <a:r>
              <a:rPr lang="pt-BR" altLang="pt-BR" sz="2500" dirty="0"/>
              <a:t>de desempenho no algoritmo</a:t>
            </a:r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30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na média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580511" cy="46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4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Detalhamento do algoritmo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Algoritmo usa 2 funções </a:t>
            </a:r>
            <a:endParaRPr lang="pt-BR" sz="2600" dirty="0" smtClean="0"/>
          </a:p>
          <a:p>
            <a:pPr lvl="1"/>
            <a:r>
              <a:rPr lang="pt-BR" sz="2600" dirty="0" err="1" smtClean="0"/>
              <a:t>quickSort</a:t>
            </a:r>
            <a:r>
              <a:rPr lang="pt-BR" sz="2600" dirty="0" smtClean="0"/>
              <a:t> </a:t>
            </a:r>
            <a:r>
              <a:rPr lang="pt-BR" sz="2600" dirty="0"/>
              <a:t>: divide os dados em </a:t>
            </a:r>
            <a:r>
              <a:rPr lang="pt-BR" sz="2600" dirty="0" err="1"/>
              <a:t>arrays</a:t>
            </a:r>
            <a:r>
              <a:rPr lang="pt-BR" sz="2600" dirty="0"/>
              <a:t> cada vez menores </a:t>
            </a:r>
          </a:p>
          <a:p>
            <a:pPr lvl="1"/>
            <a:r>
              <a:rPr lang="pt-BR" sz="2600" dirty="0" smtClean="0"/>
              <a:t>particiona</a:t>
            </a:r>
            <a:r>
              <a:rPr lang="pt-BR" sz="2600" dirty="0"/>
              <a:t>: calcula o pivô e rearranja os </a:t>
            </a:r>
            <a:r>
              <a:rPr lang="pt-BR" sz="2600" dirty="0" smtClean="0"/>
              <a:t>dados</a:t>
            </a:r>
            <a:endParaRPr lang="pt-BR" sz="2600" dirty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7768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Detalhamento do algoritmo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8438"/>
            <a:ext cx="8403903" cy="530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1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central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68760"/>
            <a:ext cx="820412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O </a:t>
            </a:r>
            <a:r>
              <a:rPr lang="pt-BR" altLang="pt-BR" sz="2500" dirty="0" err="1"/>
              <a:t>Quick</a:t>
            </a:r>
            <a:r>
              <a:rPr lang="pt-BR" altLang="pt-BR" sz="2500" dirty="0"/>
              <a:t> </a:t>
            </a:r>
            <a:r>
              <a:rPr lang="pt-BR" altLang="pt-BR" sz="2500" dirty="0" err="1"/>
              <a:t>Sort</a:t>
            </a:r>
            <a:r>
              <a:rPr lang="pt-BR" altLang="pt-BR" sz="2500" dirty="0"/>
              <a:t> usa do mesmo princípio de divisão que o Merge </a:t>
            </a:r>
            <a:r>
              <a:rPr lang="pt-BR" altLang="pt-BR" sz="2500" dirty="0" err="1"/>
              <a:t>Sort</a:t>
            </a:r>
            <a:r>
              <a:rPr lang="pt-BR" altLang="pt-BR" sz="2500" dirty="0"/>
              <a:t>, entretanto, </a:t>
            </a:r>
            <a:r>
              <a:rPr lang="pt-BR" altLang="pt-BR" sz="2500" b="1" dirty="0"/>
              <a:t>o mesmo não utiliza a intercalação</a:t>
            </a:r>
            <a:r>
              <a:rPr lang="pt-BR" altLang="pt-BR" sz="2500" dirty="0"/>
              <a:t>, uma vez que não subdivide a dada estrutura em muitas menores. </a:t>
            </a:r>
            <a:endParaRPr lang="pt-BR" altLang="pt-BR" sz="2500" dirty="0" smtClean="0"/>
          </a:p>
          <a:p>
            <a:r>
              <a:rPr lang="pt-BR" altLang="pt-BR" sz="2500" dirty="0" smtClean="0"/>
              <a:t>Esse </a:t>
            </a:r>
            <a:r>
              <a:rPr lang="pt-BR" altLang="pt-BR" sz="2500" dirty="0"/>
              <a:t>algoritmo simplesmente </a:t>
            </a:r>
            <a:r>
              <a:rPr lang="pt-BR" altLang="pt-BR" sz="2500" b="1" dirty="0"/>
              <a:t>faz uso de um dos elementos da estrutura linear </a:t>
            </a:r>
            <a:r>
              <a:rPr lang="pt-BR" altLang="pt-BR" sz="2500" dirty="0"/>
              <a:t>(determinada pelo programador) como parâmetro inicial, denominado pivô. </a:t>
            </a:r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09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Pivô central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9" y="1097600"/>
            <a:ext cx="7818585" cy="549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330644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Particionamento</a:t>
            </a:r>
            <a:r>
              <a:rPr lang="pt-BR" sz="3200" dirty="0" smtClean="0"/>
              <a:t> com pivô à direita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2809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330644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Particionamento</a:t>
            </a:r>
            <a:r>
              <a:rPr lang="pt-BR" sz="3200" dirty="0" smtClean="0"/>
              <a:t> com pivô aleatório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1" y="1196752"/>
            <a:ext cx="8424936" cy="481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dirty="0" smtClean="0"/>
              <a:t>Implementação da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412777"/>
            <a:ext cx="8038281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Apesar </a:t>
            </a:r>
            <a:r>
              <a:rPr lang="pt-BR" sz="2400" dirty="0"/>
              <a:t>de seu pior caso ser quadrático, costuma ser a melhor opção prática para ordenação de </a:t>
            </a:r>
            <a:r>
              <a:rPr lang="pt-BR" sz="2400" b="1" dirty="0"/>
              <a:t>grandes conjuntos de </a:t>
            </a:r>
            <a:r>
              <a:rPr lang="pt-BR" sz="2400" b="1" dirty="0" smtClean="0"/>
              <a:t>dados</a:t>
            </a:r>
          </a:p>
          <a:p>
            <a:r>
              <a:rPr lang="pt-BR" altLang="pt-BR" sz="2400" dirty="0" smtClean="0"/>
              <a:t>Flexibilidade para escolha do elemento que será utilizado como parâmetro de comparação</a:t>
            </a:r>
          </a:p>
          <a:p>
            <a:r>
              <a:rPr lang="pt-BR" altLang="pt-BR" sz="2400" dirty="0" smtClean="0"/>
              <a:t>Possuí várias formas de implementação, que podem ser utilizadas em sistemas de larga escala</a:t>
            </a:r>
          </a:p>
        </p:txBody>
      </p:sp>
    </p:spTree>
    <p:extLst>
      <p:ext uri="{BB962C8B-B14F-4D97-AF65-F5344CB8AC3E}">
        <p14:creationId xmlns:p14="http://schemas.microsoft.com/office/powerpoint/2010/main" val="27124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Desvantagens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Não é um algoritmo estável </a:t>
            </a:r>
          </a:p>
          <a:p>
            <a:r>
              <a:rPr lang="pt-BR" sz="2400" b="1" dirty="0" smtClean="0"/>
              <a:t>Como </a:t>
            </a:r>
            <a:r>
              <a:rPr lang="pt-BR" sz="2400" b="1" dirty="0"/>
              <a:t>escolher o pivô? </a:t>
            </a:r>
          </a:p>
          <a:p>
            <a:r>
              <a:rPr lang="pt-BR" sz="2400" b="1" dirty="0" smtClean="0"/>
              <a:t>Existem </a:t>
            </a:r>
            <a:r>
              <a:rPr lang="pt-BR" sz="2400" b="1" dirty="0"/>
              <a:t>várias abordagens diferentes </a:t>
            </a:r>
          </a:p>
          <a:p>
            <a:r>
              <a:rPr lang="pt-BR" sz="2400" dirty="0" smtClean="0"/>
              <a:t>No </a:t>
            </a:r>
            <a:r>
              <a:rPr lang="pt-BR" sz="2400" dirty="0"/>
              <a:t>pior caso o pivô divide o </a:t>
            </a:r>
            <a:r>
              <a:rPr lang="pt-BR" sz="2400" dirty="0" err="1"/>
              <a:t>array</a:t>
            </a:r>
            <a:r>
              <a:rPr lang="pt-BR" sz="2400" dirty="0"/>
              <a:t> de N em dois: uma partição com N-1 elementos e outra com 0 elementos </a:t>
            </a:r>
          </a:p>
          <a:p>
            <a:r>
              <a:rPr lang="pt-BR" sz="2400" b="1" dirty="0" err="1" smtClean="0"/>
              <a:t>Particionamento</a:t>
            </a:r>
            <a:r>
              <a:rPr lang="pt-BR" sz="2400" b="1" dirty="0" smtClean="0"/>
              <a:t> </a:t>
            </a:r>
            <a:r>
              <a:rPr lang="pt-BR" sz="2400" b="1" dirty="0"/>
              <a:t>não é balanceado </a:t>
            </a:r>
          </a:p>
          <a:p>
            <a:r>
              <a:rPr lang="pt-BR" sz="2400" dirty="0" smtClean="0"/>
              <a:t>Quando </a:t>
            </a:r>
            <a:r>
              <a:rPr lang="pt-BR" sz="2400" dirty="0"/>
              <a:t>isso acontece a cada nível da recursão, temos o tempo de execução de O(N2 )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472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Análise do algoritmo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 smtClean="0"/>
              <a:t>Quick</a:t>
            </a:r>
            <a:r>
              <a:rPr lang="pt-BR" sz="2400" dirty="0" smtClean="0"/>
              <a:t> </a:t>
            </a:r>
            <a:r>
              <a:rPr lang="pt-BR" sz="2400" dirty="0" err="1" smtClean="0"/>
              <a:t>Sort</a:t>
            </a:r>
            <a:r>
              <a:rPr lang="pt-BR" sz="2400" dirty="0" smtClean="0"/>
              <a:t> </a:t>
            </a:r>
            <a:r>
              <a:rPr lang="pt-BR" sz="2400" dirty="0"/>
              <a:t>pode ser mais rápido que o </a:t>
            </a:r>
            <a:r>
              <a:rPr lang="pt-BR" sz="2400" dirty="0" smtClean="0"/>
              <a:t>Merge </a:t>
            </a:r>
            <a:r>
              <a:rPr lang="pt-BR" sz="2400" dirty="0" err="1" smtClean="0"/>
              <a:t>Sort</a:t>
            </a:r>
            <a:r>
              <a:rPr lang="pt-BR" sz="2400" dirty="0" smtClean="0"/>
              <a:t> </a:t>
            </a:r>
            <a:r>
              <a:rPr lang="pt-BR" sz="2400" dirty="0"/>
              <a:t>na prática </a:t>
            </a:r>
            <a:endParaRPr lang="pt-BR" sz="2400" dirty="0" smtClean="0"/>
          </a:p>
          <a:p>
            <a:r>
              <a:rPr lang="pt-BR" sz="2400" dirty="0" smtClean="0"/>
              <a:t>Leva </a:t>
            </a:r>
            <a:r>
              <a:rPr lang="pt-BR" sz="2400" dirty="0"/>
              <a:t>tempo O(n </a:t>
            </a:r>
            <a:r>
              <a:rPr lang="pt-BR" sz="2400" dirty="0" err="1"/>
              <a:t>lg</a:t>
            </a:r>
            <a:r>
              <a:rPr lang="pt-BR" sz="2400" dirty="0"/>
              <a:t> n) (em média) para </a:t>
            </a:r>
            <a:r>
              <a:rPr lang="pt-BR" sz="2400" dirty="0" smtClean="0"/>
              <a:t>o processo de ordenação</a:t>
            </a:r>
            <a:endParaRPr lang="pt-BR" sz="2400" dirty="0"/>
          </a:p>
          <a:p>
            <a:r>
              <a:rPr lang="pt-BR" sz="2400" dirty="0" smtClean="0"/>
              <a:t>Sua </a:t>
            </a:r>
            <a:r>
              <a:rPr lang="pt-BR" sz="2400" dirty="0"/>
              <a:t>versão aleatorizada é O(n </a:t>
            </a:r>
            <a:r>
              <a:rPr lang="pt-BR" sz="2400" dirty="0" err="1"/>
              <a:t>lg</a:t>
            </a:r>
            <a:r>
              <a:rPr lang="pt-BR" sz="2400" dirty="0"/>
              <a:t> n) em </a:t>
            </a:r>
            <a:r>
              <a:rPr lang="pt-BR" sz="2400" dirty="0" smtClean="0"/>
              <a:t>média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58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Desempenho dos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371203" cy="462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Comparação com o 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80920" cy="486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Desempenho dos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76456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2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Com o pivô definido, o algoritmo irá dividir a estrutura inicial em duas, a primeira, à esquerda, contendo todos os elementos de valores menores que o pivô, e, à direita, todos os elementos com valores maiores. </a:t>
            </a:r>
            <a:endParaRPr lang="pt-BR" altLang="pt-BR" sz="2500" dirty="0" smtClean="0"/>
          </a:p>
          <a:p>
            <a:r>
              <a:rPr lang="pt-BR" altLang="pt-BR" sz="2500" dirty="0" smtClean="0"/>
              <a:t>Em </a:t>
            </a:r>
            <a:r>
              <a:rPr lang="pt-BR" altLang="pt-BR" sz="2500" dirty="0"/>
              <a:t>seguida, o mesmo procedimento é realizado com o a primeira lista (</a:t>
            </a:r>
            <a:r>
              <a:rPr lang="pt-BR" altLang="pt-BR" sz="2500" dirty="0" smtClean="0"/>
              <a:t>valores menores&lt;pivô&lt;valores maiores</a:t>
            </a:r>
            <a:r>
              <a:rPr lang="pt-BR" altLang="pt-BR" sz="2500" dirty="0"/>
              <a:t>). </a:t>
            </a:r>
            <a:r>
              <a:rPr lang="pt-BR" altLang="pt-BR" sz="2500" b="1" dirty="0"/>
              <a:t>O mesmo processo se repete até que todos os elementos estejam ordenados</a:t>
            </a:r>
          </a:p>
          <a:p>
            <a:r>
              <a:rPr lang="pt-BR" altLang="pt-BR" sz="2500" b="1" dirty="0" smtClean="0"/>
              <a:t>Classificação por troca</a:t>
            </a:r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8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687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51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err="1" smtClean="0"/>
              <a:t>Quick</a:t>
            </a:r>
            <a:r>
              <a:rPr lang="pt-BR" altLang="pt-BR" sz="2500" dirty="0" smtClean="0"/>
              <a:t> </a:t>
            </a:r>
            <a:r>
              <a:rPr lang="pt-BR" altLang="pt-BR" sz="2500" dirty="0" err="1"/>
              <a:t>S</a:t>
            </a:r>
            <a:r>
              <a:rPr lang="pt-BR" altLang="pt-BR" sz="2500" dirty="0" err="1" smtClean="0"/>
              <a:t>ort</a:t>
            </a:r>
            <a:r>
              <a:rPr lang="pt-BR" altLang="pt-BR" sz="2500" dirty="0" smtClean="0"/>
              <a:t> </a:t>
            </a:r>
            <a:r>
              <a:rPr lang="pt-BR" altLang="pt-BR" sz="2500" dirty="0"/>
              <a:t>é um algoritmo aleatório baseado no paradigma de divisão e conquista </a:t>
            </a:r>
            <a:endParaRPr lang="pt-BR" altLang="pt-BR" sz="2500" dirty="0" smtClean="0"/>
          </a:p>
          <a:p>
            <a:r>
              <a:rPr lang="pt-BR" altLang="pt-BR" sz="2500" dirty="0" smtClean="0"/>
              <a:t>Divisão</a:t>
            </a:r>
            <a:r>
              <a:rPr lang="pt-BR" altLang="pt-BR" sz="2500" dirty="0"/>
              <a:t>: pegue um elemento x aleatório (chamado pivô) e particione S em  </a:t>
            </a:r>
            <a:endParaRPr lang="pt-BR" altLang="pt-BR" sz="2500" dirty="0" smtClean="0"/>
          </a:p>
          <a:p>
            <a:pPr lvl="1"/>
            <a:r>
              <a:rPr lang="pt-BR" altLang="pt-BR" sz="2500" dirty="0" smtClean="0"/>
              <a:t>L </a:t>
            </a:r>
            <a:r>
              <a:rPr lang="pt-BR" altLang="pt-BR" sz="2500" dirty="0"/>
              <a:t>elementos menor que x </a:t>
            </a:r>
          </a:p>
          <a:p>
            <a:pPr lvl="1"/>
            <a:r>
              <a:rPr lang="pt-BR" altLang="pt-BR" sz="2500" dirty="0" smtClean="0"/>
              <a:t>E </a:t>
            </a:r>
            <a:r>
              <a:rPr lang="pt-BR" altLang="pt-BR" sz="2500" dirty="0"/>
              <a:t>elementos igual a x </a:t>
            </a:r>
            <a:endParaRPr lang="pt-BR" altLang="pt-BR" sz="2500" dirty="0" smtClean="0"/>
          </a:p>
          <a:p>
            <a:pPr lvl="1"/>
            <a:r>
              <a:rPr lang="pt-BR" altLang="pt-BR" sz="2500" dirty="0" smtClean="0"/>
              <a:t>G </a:t>
            </a:r>
            <a:r>
              <a:rPr lang="pt-BR" altLang="pt-BR" sz="2500" dirty="0"/>
              <a:t>elementos maiores que x </a:t>
            </a:r>
            <a:endParaRPr lang="pt-BR" altLang="pt-BR" sz="2500" dirty="0" smtClean="0"/>
          </a:p>
          <a:p>
            <a:r>
              <a:rPr lang="pt-BR" altLang="pt-BR" sz="2500" dirty="0" smtClean="0"/>
              <a:t>Recursão</a:t>
            </a:r>
            <a:r>
              <a:rPr lang="pt-BR" altLang="pt-BR" sz="2500" dirty="0"/>
              <a:t>: ordene L e G  </a:t>
            </a:r>
            <a:r>
              <a:rPr lang="pt-BR" altLang="pt-BR" sz="2500" dirty="0" smtClean="0"/>
              <a:t> </a:t>
            </a:r>
          </a:p>
          <a:p>
            <a:r>
              <a:rPr lang="pt-BR" altLang="pt-BR" sz="2500" dirty="0" smtClean="0"/>
              <a:t>Conquista</a:t>
            </a:r>
            <a:r>
              <a:rPr lang="pt-BR" altLang="pt-BR" sz="2500" dirty="0"/>
              <a:t>: junte L, E </a:t>
            </a:r>
            <a:r>
              <a:rPr lang="pt-BR" altLang="pt-BR" sz="2500" dirty="0" err="1"/>
              <a:t>e</a:t>
            </a:r>
            <a:r>
              <a:rPr lang="pt-BR" altLang="pt-BR" sz="2500" dirty="0"/>
              <a:t> G </a:t>
            </a:r>
            <a:endParaRPr lang="pt-BR" alt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6393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7" y="1268759"/>
            <a:ext cx="8591550" cy="453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1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Algorítmo</a:t>
            </a:r>
            <a:r>
              <a:rPr lang="pt-BR" sz="3400" dirty="0" smtClean="0"/>
              <a:t> </a:t>
            </a:r>
            <a:r>
              <a:rPr lang="pt-BR" sz="3400" dirty="0" err="1" smtClean="0"/>
              <a:t>Quick</a:t>
            </a:r>
            <a:r>
              <a:rPr lang="pt-BR" sz="3400" dirty="0" smtClean="0"/>
              <a:t> </a:t>
            </a:r>
            <a:r>
              <a:rPr lang="pt-BR" sz="3400" dirty="0" err="1" smtClean="0"/>
              <a:t>Sort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5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1351"/>
            <a:ext cx="8064896" cy="47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6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err="1" smtClean="0"/>
              <a:t>Particionamento</a:t>
            </a:r>
            <a:r>
              <a:rPr lang="pt-BR" sz="3400" dirty="0" smtClean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Mecanismo principal dentro do algoritmo do </a:t>
            </a:r>
            <a:r>
              <a:rPr lang="pt-BR" altLang="pt-BR" sz="2500" dirty="0" err="1" smtClean="0"/>
              <a:t>Quick</a:t>
            </a:r>
            <a:r>
              <a:rPr lang="pt-BR" altLang="pt-BR" sz="2500" dirty="0" smtClean="0"/>
              <a:t> </a:t>
            </a:r>
            <a:r>
              <a:rPr lang="pt-BR" altLang="pt-BR" sz="2500" dirty="0" err="1" smtClean="0"/>
              <a:t>Sort</a:t>
            </a:r>
            <a:endParaRPr lang="pt-BR" altLang="pt-BR" sz="2500" dirty="0" smtClean="0"/>
          </a:p>
          <a:p>
            <a:r>
              <a:rPr lang="pt-BR" altLang="pt-BR" sz="2500" dirty="0" smtClean="0"/>
              <a:t>Para </a:t>
            </a:r>
            <a:r>
              <a:rPr lang="pt-BR" altLang="pt-BR" sz="2500" dirty="0"/>
              <a:t>particionar um determinado conjunto de dados, separamos de um lado todos os itens cuja as chaves sejam maiores que um determinado valor, e do outro lado, colocamos todos os itens cuja as chaves sejam menores que um determinado valor </a:t>
            </a:r>
          </a:p>
          <a:p>
            <a:pPr lvl="1"/>
            <a:r>
              <a:rPr lang="pt-BR" altLang="pt-BR" sz="2100" dirty="0" smtClean="0"/>
              <a:t>Exemplo: </a:t>
            </a:r>
            <a:r>
              <a:rPr lang="pt-BR" altLang="pt-BR" sz="2100" dirty="0"/>
              <a:t>Dividir as fichas de empregados entre quem mora a menos de 15km de distância da empresa e quem mora a uma distância acima de 15km </a:t>
            </a:r>
            <a:endParaRPr lang="pt-BR" altLang="pt-BR" sz="2100" dirty="0" smtClean="0"/>
          </a:p>
        </p:txBody>
      </p:sp>
    </p:spTree>
    <p:extLst>
      <p:ext uri="{BB962C8B-B14F-4D97-AF65-F5344CB8AC3E}">
        <p14:creationId xmlns:p14="http://schemas.microsoft.com/office/powerpoint/2010/main" val="32379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1302</Words>
  <Application>Microsoft Office PowerPoint</Application>
  <PresentationFormat>Apresentação na tela (4:3)</PresentationFormat>
  <Paragraphs>203</Paragraphs>
  <Slides>50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Fluxo</vt:lpstr>
      <vt:lpstr>Estrutura de Dados – 1º semestre de 2021</vt:lpstr>
      <vt:lpstr>Divisão e Conquista</vt:lpstr>
      <vt:lpstr>Divisão e Conquista</vt:lpstr>
      <vt:lpstr>Quick Sort</vt:lpstr>
      <vt:lpstr>Quick Sort</vt:lpstr>
      <vt:lpstr>Quick Sort</vt:lpstr>
      <vt:lpstr>Quick Sort</vt:lpstr>
      <vt:lpstr>Algorítmo Quick Sort</vt:lpstr>
      <vt:lpstr>Particionamento </vt:lpstr>
      <vt:lpstr>Particionamento</vt:lpstr>
      <vt:lpstr>Particionamento</vt:lpstr>
      <vt:lpstr>Estratégias de escolha do Pivô</vt:lpstr>
      <vt:lpstr>Estratégias de escolha do Pivô</vt:lpstr>
      <vt:lpstr>Quick Sort em Listas Ligadas</vt:lpstr>
      <vt:lpstr>Quick Sort em Listas Ligadas</vt:lpstr>
      <vt:lpstr>Desempenho</vt:lpstr>
      <vt:lpstr>Desempenho</vt:lpstr>
      <vt:lpstr>Processo de Ordenação</vt:lpstr>
      <vt:lpstr>Processo de Ordenação</vt:lpstr>
      <vt:lpstr>Estratégias de escolha do pivô</vt:lpstr>
      <vt:lpstr>Estratégias de escolha do pivô</vt:lpstr>
      <vt:lpstr>Estratégias de escolha do pivô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aleatório</vt:lpstr>
      <vt:lpstr>Pivô à direita</vt:lpstr>
      <vt:lpstr>Pivô à esquerda</vt:lpstr>
      <vt:lpstr>Pivô dentro do conjunto de dados</vt:lpstr>
      <vt:lpstr>Pivô na média</vt:lpstr>
      <vt:lpstr>Pivô na média</vt:lpstr>
      <vt:lpstr>Detalhamento do algoritmo</vt:lpstr>
      <vt:lpstr>Detalhamento do algoritmo</vt:lpstr>
      <vt:lpstr>Pivô central</vt:lpstr>
      <vt:lpstr>Pivô central</vt:lpstr>
      <vt:lpstr>Particionamento com pivô à direita</vt:lpstr>
      <vt:lpstr>Particionamento com pivô aleatório</vt:lpstr>
      <vt:lpstr>Implementação da ordenação</vt:lpstr>
      <vt:lpstr>Vantagens</vt:lpstr>
      <vt:lpstr>Desvantagens</vt:lpstr>
      <vt:lpstr>Análise do algoritmo</vt:lpstr>
      <vt:lpstr>Desempenho dos algoritmos de Ordenação</vt:lpstr>
      <vt:lpstr>Comparação com o Merge Sort</vt:lpstr>
      <vt:lpstr>Desempenho dos algoritmos de Ordenação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27</cp:revision>
  <dcterms:created xsi:type="dcterms:W3CDTF">2020-02-01T23:23:28Z</dcterms:created>
  <dcterms:modified xsi:type="dcterms:W3CDTF">2021-02-11T18:42:12Z</dcterms:modified>
</cp:coreProperties>
</file>