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96" r:id="rId4"/>
    <p:sldId id="300" r:id="rId5"/>
    <p:sldId id="301" r:id="rId6"/>
    <p:sldId id="302" r:id="rId7"/>
    <p:sldId id="303" r:id="rId8"/>
    <p:sldId id="304" r:id="rId9"/>
    <p:sldId id="259" r:id="rId10"/>
    <p:sldId id="260" r:id="rId11"/>
    <p:sldId id="261" r:id="rId12"/>
    <p:sldId id="262" r:id="rId13"/>
    <p:sldId id="263" r:id="rId14"/>
    <p:sldId id="264" r:id="rId15"/>
    <p:sldId id="293" r:id="rId16"/>
    <p:sldId id="265" r:id="rId17"/>
    <p:sldId id="266" r:id="rId18"/>
    <p:sldId id="267" r:id="rId19"/>
    <p:sldId id="268" r:id="rId20"/>
    <p:sldId id="269" r:id="rId21"/>
    <p:sldId id="297" r:id="rId22"/>
    <p:sldId id="299" r:id="rId23"/>
    <p:sldId id="290" r:id="rId24"/>
    <p:sldId id="270" r:id="rId25"/>
    <p:sldId id="298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91" r:id="rId40"/>
    <p:sldId id="294" r:id="rId41"/>
    <p:sldId id="292" r:id="rId42"/>
    <p:sldId id="285" r:id="rId43"/>
    <p:sldId id="286" r:id="rId44"/>
    <p:sldId id="287" r:id="rId45"/>
    <p:sldId id="295" r:id="rId46"/>
    <p:sldId id="288" r:id="rId47"/>
    <p:sldId id="289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4D24E1-DB57-4B99-BC98-8E482DBF79CE}" type="datetimeFigureOut">
              <a:rPr lang="pt-BR" smtClean="0"/>
              <a:t>11/02/2021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88A3A7-21BC-4760-886E-40C9C3C808F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de </a:t>
            </a:r>
            <a:r>
              <a:rPr lang="pt-BR" sz="3500" dirty="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41982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Algoritmo criado por John Williams (1964) </a:t>
            </a:r>
          </a:p>
          <a:p>
            <a:r>
              <a:rPr lang="pt-BR" sz="2200" dirty="0" smtClean="0"/>
              <a:t>Complexidade </a:t>
            </a:r>
            <a:r>
              <a:rPr lang="pt-BR" sz="2200" dirty="0"/>
              <a:t>O(</a:t>
            </a:r>
            <a:r>
              <a:rPr lang="pt-BR" sz="2200" dirty="0" err="1"/>
              <a:t>NlogN</a:t>
            </a:r>
            <a:r>
              <a:rPr lang="pt-BR" sz="2200" dirty="0"/>
              <a:t>) no pior e médio caso </a:t>
            </a:r>
          </a:p>
          <a:p>
            <a:r>
              <a:rPr lang="pt-BR" sz="2200" dirty="0" smtClean="0"/>
              <a:t>Mesmo </a:t>
            </a:r>
            <a:r>
              <a:rPr lang="pt-BR" sz="2200" dirty="0"/>
              <a:t>tendo a mesma complexidade no caso médio que o </a:t>
            </a:r>
            <a:r>
              <a:rPr lang="pt-BR" sz="2200" dirty="0" err="1"/>
              <a:t>QuickSort</a:t>
            </a:r>
            <a:r>
              <a:rPr lang="pt-BR" sz="2200" dirty="0"/>
              <a:t>, o </a:t>
            </a:r>
            <a:r>
              <a:rPr lang="pt-BR" sz="2200" dirty="0" err="1"/>
              <a:t>HeapSort</a:t>
            </a:r>
            <a:r>
              <a:rPr lang="pt-BR" sz="2200" dirty="0"/>
              <a:t> acaba sendo mais lento que algumas boas implementações do </a:t>
            </a:r>
            <a:r>
              <a:rPr lang="pt-BR" sz="2200" dirty="0" err="1"/>
              <a:t>QuickSort</a:t>
            </a:r>
            <a:r>
              <a:rPr lang="pt-BR" sz="2200" dirty="0"/>
              <a:t> </a:t>
            </a:r>
          </a:p>
          <a:p>
            <a:r>
              <a:rPr lang="pt-BR" sz="2200" dirty="0" smtClean="0"/>
              <a:t>Porém</a:t>
            </a:r>
            <a:r>
              <a:rPr lang="pt-BR" sz="2200" dirty="0"/>
              <a:t>, além de ser mais rápido no pior caso que o </a:t>
            </a:r>
            <a:r>
              <a:rPr lang="pt-BR" sz="2200" dirty="0" err="1"/>
              <a:t>QuickSort</a:t>
            </a:r>
            <a:r>
              <a:rPr lang="pt-BR" sz="2200" dirty="0"/>
              <a:t>, necessita de menos memória para executar </a:t>
            </a:r>
          </a:p>
          <a:p>
            <a:r>
              <a:rPr lang="pt-BR" sz="2200" dirty="0" err="1" smtClean="0"/>
              <a:t>QuickSort</a:t>
            </a:r>
            <a:r>
              <a:rPr lang="pt-BR" sz="2200" dirty="0" smtClean="0"/>
              <a:t> </a:t>
            </a:r>
            <a:r>
              <a:rPr lang="pt-BR" sz="2200" dirty="0"/>
              <a:t>necessita de um vetor O(</a:t>
            </a:r>
            <a:r>
              <a:rPr lang="pt-BR" sz="2200" dirty="0" err="1"/>
              <a:t>logN</a:t>
            </a:r>
            <a:r>
              <a:rPr lang="pt-BR" sz="2200" dirty="0"/>
              <a:t>) para guardar as estruturas enquanto o </a:t>
            </a:r>
            <a:r>
              <a:rPr lang="pt-BR" sz="2200" dirty="0" err="1"/>
              <a:t>HeapSort</a:t>
            </a:r>
            <a:r>
              <a:rPr lang="pt-BR" sz="2200" dirty="0"/>
              <a:t> não necessita de um vetor auxiliar</a:t>
            </a:r>
          </a:p>
        </p:txBody>
      </p:sp>
    </p:spTree>
    <p:extLst>
      <p:ext uri="{BB962C8B-B14F-4D97-AF65-F5344CB8AC3E}">
        <p14:creationId xmlns:p14="http://schemas.microsoft.com/office/powerpoint/2010/main" val="42572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Utiliza a abordagem proposta pelo </a:t>
            </a:r>
            <a:r>
              <a:rPr lang="pt-BR" sz="2400" dirty="0" err="1"/>
              <a:t>SelectionSort</a:t>
            </a:r>
            <a:r>
              <a:rPr lang="pt-BR" sz="2400" dirty="0"/>
              <a:t> </a:t>
            </a:r>
          </a:p>
          <a:p>
            <a:r>
              <a:rPr lang="pt-BR" sz="2400" dirty="0" smtClean="0"/>
              <a:t>O </a:t>
            </a:r>
            <a:r>
              <a:rPr lang="pt-BR" sz="2400" dirty="0" err="1"/>
              <a:t>SelectionSort</a:t>
            </a:r>
            <a:r>
              <a:rPr lang="pt-BR" sz="2400" dirty="0"/>
              <a:t> pesquisa entre os n elementos o que precede todos os outros n-1 elementos </a:t>
            </a:r>
            <a:endParaRPr lang="pt-BR" sz="2400" dirty="0" smtClean="0"/>
          </a:p>
          <a:p>
            <a:r>
              <a:rPr lang="pt-BR" sz="2400" dirty="0" smtClean="0"/>
              <a:t>Para </a:t>
            </a:r>
            <a:r>
              <a:rPr lang="pt-BR" sz="2400" dirty="0"/>
              <a:t>ordenar em ordem ascendente, o </a:t>
            </a:r>
            <a:r>
              <a:rPr lang="pt-BR" sz="2400" dirty="0" err="1"/>
              <a:t>heapsort</a:t>
            </a:r>
            <a:r>
              <a:rPr lang="pt-BR" sz="2400" dirty="0"/>
              <a:t> põe o maior elemento no final do </a:t>
            </a:r>
            <a:r>
              <a:rPr lang="pt-BR" sz="2400" dirty="0" err="1"/>
              <a:t>array</a:t>
            </a:r>
            <a:r>
              <a:rPr lang="pt-BR" sz="2400" dirty="0"/>
              <a:t> e o segundo maior antes dele, etc. </a:t>
            </a:r>
          </a:p>
          <a:p>
            <a:r>
              <a:rPr lang="pt-BR" sz="2400" dirty="0" smtClean="0"/>
              <a:t>O </a:t>
            </a:r>
            <a:r>
              <a:rPr lang="pt-BR" sz="2400" dirty="0" err="1"/>
              <a:t>heapsort</a:t>
            </a:r>
            <a:r>
              <a:rPr lang="pt-BR" sz="2400" dirty="0"/>
              <a:t> começa do final do </a:t>
            </a:r>
            <a:r>
              <a:rPr lang="pt-BR" sz="2400" dirty="0" err="1"/>
              <a:t>array</a:t>
            </a:r>
            <a:r>
              <a:rPr lang="pt-BR" sz="2400" dirty="0"/>
              <a:t> pesquisando os maiores elementos, enquanto o </a:t>
            </a:r>
            <a:r>
              <a:rPr lang="pt-BR" sz="2400" dirty="0" err="1" smtClean="0"/>
              <a:t>selection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r>
              <a:rPr lang="pt-BR" sz="2400" dirty="0" smtClean="0"/>
              <a:t> </a:t>
            </a:r>
            <a:r>
              <a:rPr lang="pt-BR" sz="2400" dirty="0"/>
              <a:t>começa do início do </a:t>
            </a:r>
            <a:r>
              <a:rPr lang="pt-BR" sz="2400" dirty="0" err="1"/>
              <a:t>array</a:t>
            </a:r>
            <a:r>
              <a:rPr lang="pt-BR" sz="2400" dirty="0"/>
              <a:t> pesquisando os menores.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716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Heapsort</a:t>
            </a:r>
            <a:r>
              <a:rPr lang="pt-BR" sz="2400" dirty="0"/>
              <a:t> é um método de ordenação cujo princípio de funcionamento é o mesmo utilizado para a ordenação por seleção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Selecione o maior (ou menor) item do vetor e a seguir troque-o com o item que está na </a:t>
            </a:r>
            <a:r>
              <a:rPr lang="pt-BR" sz="2400" dirty="0" err="1"/>
              <a:t>Heapsort</a:t>
            </a:r>
            <a:r>
              <a:rPr lang="pt-BR" sz="2400" dirty="0"/>
              <a:t> a seguir troque-o com o item que está na última (ou primeira) posição do vetor; repita estas duas operações com os n - 1 itens restantes; depois com os n - 2 itens; e assim sucessivamente.</a:t>
            </a:r>
          </a:p>
        </p:txBody>
      </p:sp>
    </p:spTree>
    <p:extLst>
      <p:ext uri="{BB962C8B-B14F-4D97-AF65-F5344CB8AC3E}">
        <p14:creationId xmlns:p14="http://schemas.microsoft.com/office/powerpoint/2010/main" val="19111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O projeto por indução que leva ao </a:t>
            </a:r>
            <a:r>
              <a:rPr lang="pt-BR" sz="2400" dirty="0" err="1"/>
              <a:t>HeapSort</a:t>
            </a:r>
            <a:r>
              <a:rPr lang="pt-BR" sz="2400" dirty="0"/>
              <a:t> é essencialmente o mesmo do </a:t>
            </a:r>
            <a:r>
              <a:rPr lang="pt-BR" sz="2400" dirty="0" err="1"/>
              <a:t>Selection</a:t>
            </a:r>
            <a:r>
              <a:rPr lang="pt-BR" sz="2400" dirty="0"/>
              <a:t> </a:t>
            </a:r>
            <a:r>
              <a:rPr lang="pt-BR" sz="2400" dirty="0" err="1"/>
              <a:t>Sort</a:t>
            </a:r>
            <a:r>
              <a:rPr lang="pt-BR" sz="2400" dirty="0"/>
              <a:t>: selecionamos e posicionamos o maior (ou menor) elemento do conjunto e então aplicamos a hipótese de indução para ordenar os elementos restantes. </a:t>
            </a:r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diferença importante é que no </a:t>
            </a:r>
            <a:r>
              <a:rPr lang="pt-BR" sz="2400" dirty="0" err="1"/>
              <a:t>HeapSort</a:t>
            </a:r>
            <a:r>
              <a:rPr lang="pt-BR" sz="2400" dirty="0"/>
              <a:t> utilizamos a estrutura de dados </a:t>
            </a:r>
            <a:r>
              <a:rPr lang="pt-BR" sz="2400" dirty="0" err="1"/>
              <a:t>heap</a:t>
            </a:r>
            <a:r>
              <a:rPr lang="pt-BR" sz="2400" dirty="0"/>
              <a:t> para selecionar o maior (ou menor) elemento eficientemente. </a:t>
            </a:r>
            <a:endParaRPr lang="pt-BR" sz="2400" dirty="0" smtClean="0"/>
          </a:p>
          <a:p>
            <a:r>
              <a:rPr lang="pt-BR" sz="2400" b="1" dirty="0" smtClean="0"/>
              <a:t>Um </a:t>
            </a:r>
            <a:r>
              <a:rPr lang="pt-BR" sz="2400" b="1" dirty="0" err="1"/>
              <a:t>heap</a:t>
            </a:r>
            <a:r>
              <a:rPr lang="pt-BR" sz="2400" b="1" dirty="0"/>
              <a:t> é um vetor que simula uma árvore binária completa, a menos, talvez, do último nível, com estrutura de </a:t>
            </a:r>
            <a:r>
              <a:rPr lang="pt-BR" sz="2400" b="1" dirty="0" err="1"/>
              <a:t>heap</a:t>
            </a:r>
            <a:r>
              <a:rPr lang="pt-BR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90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Cada nó da árvore corresponde a um elemento do vetor que armazena o valor no nó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A árvore está completamente preenchida em todos os níveis, exceto possivelmente no nível mais baixo, que é preenchido da esquerda para a direita até certo ponto. </a:t>
            </a:r>
            <a:endParaRPr lang="pt-BR" sz="2400" dirty="0" smtClean="0"/>
          </a:p>
          <a:p>
            <a:r>
              <a:rPr lang="pt-BR" sz="2400" dirty="0"/>
              <a:t>Um vetor V representa uma estrutura </a:t>
            </a:r>
            <a:r>
              <a:rPr lang="pt-BR" sz="2400" dirty="0" err="1"/>
              <a:t>heap</a:t>
            </a:r>
            <a:r>
              <a:rPr lang="pt-BR" sz="2400" dirty="0"/>
              <a:t> através de dois parâmetros</a:t>
            </a:r>
            <a:r>
              <a:rPr lang="pt-BR" sz="2400" dirty="0" smtClean="0"/>
              <a:t>:</a:t>
            </a:r>
          </a:p>
          <a:p>
            <a:pPr lvl="1"/>
            <a:r>
              <a:rPr lang="pt-BR" sz="2000" dirty="0"/>
              <a:t>comprimento de V (</a:t>
            </a:r>
            <a:r>
              <a:rPr lang="pt-BR" sz="2000" dirty="0" err="1"/>
              <a:t>V.length</a:t>
            </a:r>
            <a:r>
              <a:rPr lang="pt-BR" sz="2000" dirty="0"/>
              <a:t>): tamanho total do vetor</a:t>
            </a:r>
            <a:r>
              <a:rPr lang="pt-BR" sz="2000" dirty="0" smtClean="0"/>
              <a:t>;</a:t>
            </a:r>
          </a:p>
          <a:p>
            <a:pPr lvl="1"/>
            <a:r>
              <a:rPr lang="pt-BR" sz="2000" dirty="0"/>
              <a:t>comprimento do </a:t>
            </a:r>
            <a:r>
              <a:rPr lang="pt-BR" sz="2000" dirty="0" err="1"/>
              <a:t>heap</a:t>
            </a:r>
            <a:r>
              <a:rPr lang="pt-BR" sz="2000" dirty="0"/>
              <a:t> (</a:t>
            </a:r>
            <a:r>
              <a:rPr lang="pt-BR" sz="2000" dirty="0" err="1"/>
              <a:t>heapComp</a:t>
            </a:r>
            <a:r>
              <a:rPr lang="pt-BR" sz="2000" dirty="0"/>
              <a:t>): comprimento da parte do vetor que contém elementos da estrutura </a:t>
            </a:r>
            <a:r>
              <a:rPr lang="pt-BR" sz="2000" dirty="0" err="1"/>
              <a:t>heap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3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/>
              <a:t>Transformação </a:t>
            </a:r>
            <a:r>
              <a:rPr lang="pt-BR" sz="2600" dirty="0"/>
              <a:t>do vetor em um </a:t>
            </a:r>
            <a:r>
              <a:rPr lang="pt-BR" sz="2600" dirty="0" err="1"/>
              <a:t>heap</a:t>
            </a:r>
            <a:r>
              <a:rPr lang="pt-BR" sz="2600" dirty="0"/>
              <a:t> binário máximo (Construção do </a:t>
            </a:r>
            <a:r>
              <a:rPr lang="pt-BR" sz="2600" dirty="0" err="1"/>
              <a:t>Heap</a:t>
            </a:r>
            <a:r>
              <a:rPr lang="pt-BR" sz="2600" dirty="0"/>
              <a:t>) </a:t>
            </a:r>
            <a:endParaRPr lang="pt-BR" sz="2600" dirty="0" smtClean="0"/>
          </a:p>
          <a:p>
            <a:r>
              <a:rPr lang="pt-BR" sz="2600" dirty="0" smtClean="0"/>
              <a:t>Ordenação </a:t>
            </a:r>
            <a:r>
              <a:rPr lang="pt-BR" sz="2600" dirty="0"/>
              <a:t>– a cada iteração seleciona-se o maior elemento (na raiz do </a:t>
            </a:r>
            <a:r>
              <a:rPr lang="pt-BR" sz="2600" dirty="0" err="1"/>
              <a:t>heap</a:t>
            </a:r>
            <a:r>
              <a:rPr lang="pt-BR" sz="2600" dirty="0"/>
              <a:t>) e o adiciona no início de um segmento ordenado </a:t>
            </a:r>
            <a:endParaRPr lang="pt-BR" sz="2600" dirty="0" smtClean="0"/>
          </a:p>
          <a:p>
            <a:r>
              <a:rPr lang="pt-BR" sz="2600" dirty="0"/>
              <a:t>A</a:t>
            </a:r>
            <a:r>
              <a:rPr lang="pt-BR" sz="2600" dirty="0" smtClean="0"/>
              <a:t>pós </a:t>
            </a:r>
            <a:r>
              <a:rPr lang="pt-BR" sz="2600" dirty="0"/>
              <a:t>cada seleção de elemento, o </a:t>
            </a:r>
            <a:r>
              <a:rPr lang="pt-BR" sz="2600" dirty="0" err="1"/>
              <a:t>heap</a:t>
            </a:r>
            <a:r>
              <a:rPr lang="pt-BR" sz="2600" dirty="0"/>
              <a:t> deve ser reorganizado para continuar sendo um </a:t>
            </a:r>
            <a:r>
              <a:rPr lang="pt-BR" sz="2600" dirty="0" err="1"/>
              <a:t>heap</a:t>
            </a:r>
            <a:r>
              <a:rPr lang="pt-BR" sz="2600" dirty="0"/>
              <a:t> binário máximo</a:t>
            </a:r>
          </a:p>
        </p:txBody>
      </p:sp>
    </p:spTree>
    <p:extLst>
      <p:ext uri="{BB962C8B-B14F-4D97-AF65-F5344CB8AC3E}">
        <p14:creationId xmlns:p14="http://schemas.microsoft.com/office/powerpoint/2010/main" val="301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Essa definição pode ser facilmente visualizada em uma árvore binária completa</a:t>
            </a:r>
            <a:r>
              <a:rPr lang="pt-BR" sz="2400" dirty="0" smtClean="0"/>
              <a:t>:</a:t>
            </a:r>
          </a:p>
          <a:p>
            <a:endParaRPr lang="pt-BR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000250"/>
            <a:ext cx="7724775" cy="308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É uma árvore binária em que um nó filho é sempre maior ou igual a um nó pai. • Ou seja: chave(v) &gt;= chave(pai(v</a:t>
            </a:r>
            <a:r>
              <a:rPr lang="pt-BR" sz="2400" dirty="0" smtClean="0"/>
              <a:t>))</a:t>
            </a:r>
          </a:p>
          <a:p>
            <a:endParaRPr 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2204864"/>
            <a:ext cx="747712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16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Estrutura do </a:t>
            </a:r>
            <a:r>
              <a:rPr lang="pt-BR" sz="4000" dirty="0" err="1" smtClean="0"/>
              <a:t>Heap</a:t>
            </a:r>
            <a:r>
              <a:rPr lang="pt-BR" sz="4000" dirty="0" smtClean="0"/>
              <a:t> -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A[pai(i</a:t>
            </a:r>
            <a:r>
              <a:rPr lang="pt-BR" sz="2400" dirty="0"/>
              <a:t>)] ≥ A[i]. </a:t>
            </a:r>
            <a:endParaRPr lang="pt-BR" sz="2400" dirty="0" smtClean="0"/>
          </a:p>
          <a:p>
            <a:r>
              <a:rPr lang="pt-BR" sz="2400" dirty="0"/>
              <a:t>Isto é, o valor de um nó é no máximo o valor de seu pai.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maior elemento do </a:t>
            </a:r>
            <a:r>
              <a:rPr lang="pt-BR" sz="2400" dirty="0" err="1"/>
              <a:t>heap</a:t>
            </a:r>
            <a:r>
              <a:rPr lang="pt-BR" sz="2400" dirty="0"/>
              <a:t> está na raiz. </a:t>
            </a:r>
            <a:endParaRPr lang="pt-BR" sz="2400" dirty="0" smtClean="0"/>
          </a:p>
          <a:p>
            <a:r>
              <a:rPr lang="pt-BR" sz="2400" dirty="0" smtClean="0"/>
              <a:t>As </a:t>
            </a:r>
            <a:r>
              <a:rPr lang="pt-BR" sz="2400" dirty="0" err="1"/>
              <a:t>subárvores</a:t>
            </a:r>
            <a:r>
              <a:rPr lang="pt-BR" sz="2400" dirty="0"/>
              <a:t> de um nó possuem valores menores ou iguais ao do nó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77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Estrutura do </a:t>
            </a:r>
            <a:r>
              <a:rPr lang="pt-BR" sz="4000" dirty="0" err="1" smtClean="0"/>
              <a:t>Heap</a:t>
            </a:r>
            <a:r>
              <a:rPr lang="pt-BR" sz="4000" dirty="0" smtClean="0"/>
              <a:t> -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Mínimo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A[pai(i)] ≤ A[i</a:t>
            </a:r>
            <a:r>
              <a:rPr lang="pt-BR" sz="2400" dirty="0" smtClean="0"/>
              <a:t>].</a:t>
            </a:r>
          </a:p>
          <a:p>
            <a:r>
              <a:rPr lang="pt-BR" sz="2400" dirty="0"/>
              <a:t>Isto é, o valor de um nó é maior ou igual o valor de seu pai.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menor elemento do </a:t>
            </a:r>
            <a:r>
              <a:rPr lang="pt-BR" sz="2400" dirty="0" err="1"/>
              <a:t>heap</a:t>
            </a:r>
            <a:r>
              <a:rPr lang="pt-BR" sz="2400" dirty="0"/>
              <a:t> está na raiz </a:t>
            </a:r>
            <a:endParaRPr lang="pt-BR" sz="2400" dirty="0" smtClean="0"/>
          </a:p>
          <a:p>
            <a:r>
              <a:rPr lang="pt-BR" sz="2400" dirty="0" smtClean="0"/>
              <a:t>As </a:t>
            </a:r>
            <a:r>
              <a:rPr lang="pt-BR" sz="2400" dirty="0" err="1"/>
              <a:t>subárvores</a:t>
            </a:r>
            <a:r>
              <a:rPr lang="pt-BR" sz="2400" dirty="0"/>
              <a:t> de um nó possuem valores maiores ou iguais ao do nó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76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Fila em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As operações das filas de prioridades podem ser utilizadas para implementar algoritmos de ordenação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Basta utilizar repetidamente a operação </a:t>
            </a:r>
            <a:r>
              <a:rPr lang="pt-BR" sz="2400" dirty="0" smtClean="0"/>
              <a:t>de inserção para </a:t>
            </a:r>
            <a:r>
              <a:rPr lang="pt-BR" sz="2400" dirty="0"/>
              <a:t>construir a fila de prioridades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Em seguida, utilizar repetidamente a operação </a:t>
            </a:r>
            <a:r>
              <a:rPr lang="pt-BR" sz="2400" dirty="0" smtClean="0"/>
              <a:t>de retirada para </a:t>
            </a:r>
            <a:r>
              <a:rPr lang="pt-BR" sz="2400" dirty="0"/>
              <a:t>receber os itens na ordem reversa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O uso de listas lineares não ordenadas corresponde ao método da seleção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O uso de listas lineares ordenadas corresponde ao método da inserção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O uso de </a:t>
            </a:r>
            <a:r>
              <a:rPr lang="pt-BR" sz="2400" dirty="0" err="1"/>
              <a:t>heaps</a:t>
            </a:r>
            <a:r>
              <a:rPr lang="pt-BR" sz="2400" dirty="0"/>
              <a:t> corresponde ao método </a:t>
            </a:r>
            <a:r>
              <a:rPr lang="pt-BR" sz="2400" dirty="0" err="1"/>
              <a:t>Heapsort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0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2" y="789003"/>
            <a:ext cx="8455298" cy="48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Estrutura do </a:t>
            </a:r>
            <a:r>
              <a:rPr lang="pt-BR" sz="4000" dirty="0" err="1" smtClean="0"/>
              <a:t>Heap</a:t>
            </a:r>
            <a:r>
              <a:rPr lang="pt-BR" sz="4000" dirty="0" smtClean="0"/>
              <a:t> -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Mínimo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00236"/>
            <a:ext cx="8229600" cy="54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Correspondência </a:t>
            </a:r>
            <a:r>
              <a:rPr lang="pt-BR" sz="2400" dirty="0"/>
              <a:t>entre representação em árvore e representação em vetor </a:t>
            </a:r>
          </a:p>
          <a:p>
            <a:r>
              <a:rPr lang="pt-BR" sz="2400" dirty="0" smtClean="0"/>
              <a:t>Nós </a:t>
            </a:r>
            <a:r>
              <a:rPr lang="pt-BR" sz="2400" dirty="0"/>
              <a:t>são numerados de 1 a n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primeiro é chamado raiz 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nó k/2 é o pai do nó k, 1 &lt; k ≤ </a:t>
            </a:r>
            <a:r>
              <a:rPr lang="pt-BR" sz="2400" dirty="0" smtClean="0"/>
              <a:t>n</a:t>
            </a:r>
          </a:p>
          <a:p>
            <a:r>
              <a:rPr lang="pt-BR" sz="2400" dirty="0" smtClean="0"/>
              <a:t>Os </a:t>
            </a:r>
            <a:r>
              <a:rPr lang="pt-BR" sz="2400" dirty="0"/>
              <a:t>nós 2k e 2k+1 são filhos da esquerda e direita do nó k, para 1 ≤ k ≤ n/2</a:t>
            </a:r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4" y="4221088"/>
            <a:ext cx="7753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0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Estrutura do </a:t>
            </a:r>
            <a:r>
              <a:rPr lang="pt-BR" sz="4000" dirty="0" err="1" smtClean="0"/>
              <a:t>Heap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Cada nó possui uma </a:t>
            </a:r>
            <a:r>
              <a:rPr lang="pt-BR" sz="2400" dirty="0" err="1"/>
              <a:t>tupla</a:t>
            </a:r>
            <a:r>
              <a:rPr lang="pt-BR" sz="2400" dirty="0"/>
              <a:t> (chave, elemento) 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Assim</a:t>
            </a:r>
            <a:r>
              <a:rPr lang="pt-BR" sz="2400" dirty="0"/>
              <a:t>, cada nó do </a:t>
            </a:r>
            <a:r>
              <a:rPr lang="pt-BR" sz="2400" dirty="0" err="1" smtClean="0"/>
              <a:t>heap</a:t>
            </a:r>
            <a:r>
              <a:rPr lang="pt-BR" sz="2400" dirty="0" smtClean="0"/>
              <a:t> </a:t>
            </a:r>
            <a:r>
              <a:rPr lang="pt-BR" sz="2400" dirty="0"/>
              <a:t>armazena todo o item </a:t>
            </a:r>
            <a:r>
              <a:rPr lang="pt-BR" sz="2400" dirty="0" smtClean="0"/>
              <a:t>sendo.</a:t>
            </a:r>
            <a:endParaRPr lang="pt-BR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420888"/>
            <a:ext cx="80962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4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02" y="764704"/>
            <a:ext cx="867397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60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Transformando um vetor em um </a:t>
            </a:r>
            <a:r>
              <a:rPr lang="pt-BR" sz="4000" dirty="0" err="1" smtClean="0"/>
              <a:t>Heap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17213"/>
            <a:ext cx="79438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2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Inserir um elemento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Insira </a:t>
            </a:r>
            <a:r>
              <a:rPr lang="pt-BR" sz="2400" dirty="0"/>
              <a:t>o elemento no final do </a:t>
            </a:r>
            <a:r>
              <a:rPr lang="pt-BR" sz="2400" dirty="0" err="1" smtClean="0"/>
              <a:t>heap</a:t>
            </a:r>
            <a:endParaRPr lang="pt-BR" sz="2400" dirty="0" smtClean="0"/>
          </a:p>
          <a:p>
            <a:r>
              <a:rPr lang="pt-BR" sz="2400" dirty="0" smtClean="0"/>
              <a:t>Compare o elemento a ser inserido com o Nó pai</a:t>
            </a:r>
          </a:p>
          <a:p>
            <a:pPr lvl="1"/>
            <a:r>
              <a:rPr lang="pt-BR" sz="2000" dirty="0" smtClean="0"/>
              <a:t>Se estiver em ordem, a inserção foi realizada corretamente</a:t>
            </a:r>
          </a:p>
          <a:p>
            <a:pPr lvl="1"/>
            <a:r>
              <a:rPr lang="pt-BR" sz="2000" dirty="0" smtClean="0"/>
              <a:t>Se não estiver em ordem, troque com o elemento pai e repita o passo 2 até terminar ou chegar a raiz.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7837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Procedimento para Inserção no </a:t>
            </a:r>
            <a:r>
              <a:rPr lang="pt-BR" sz="3400" dirty="0" err="1" smtClean="0"/>
              <a:t>Heap</a:t>
            </a:r>
            <a:r>
              <a:rPr lang="pt-BR" sz="3400" dirty="0" smtClean="0"/>
              <a:t> </a:t>
            </a:r>
            <a:r>
              <a:rPr lang="pt-BR" sz="3400" dirty="0" err="1" smtClean="0"/>
              <a:t>Maximo</a:t>
            </a:r>
            <a:endParaRPr lang="pt-BR" sz="3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196753"/>
            <a:ext cx="8734425" cy="49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6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de Inserção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0" y="1052736"/>
            <a:ext cx="796623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7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de Inserção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62050"/>
            <a:ext cx="7822215" cy="493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de Inserção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8" y="1117213"/>
            <a:ext cx="8038239" cy="504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7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Fila em Algoritmos de Ordenação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Estrutura de dados composta de chaves, que suporta duas operações básicas: inserção de um novo item e </a:t>
            </a:r>
            <a:r>
              <a:rPr lang="pt-BR" sz="2600" dirty="0" smtClean="0"/>
              <a:t>remoção.</a:t>
            </a:r>
          </a:p>
          <a:p>
            <a:r>
              <a:rPr lang="pt-BR" sz="2600" dirty="0" smtClean="0"/>
              <a:t>A </a:t>
            </a:r>
            <a:r>
              <a:rPr lang="pt-BR" sz="2600" dirty="0"/>
              <a:t>chave de cada item reflete a prioridade em que se deve tratar aquele item </a:t>
            </a:r>
          </a:p>
          <a:p>
            <a:r>
              <a:rPr lang="pt-BR" sz="2600" dirty="0" smtClean="0"/>
              <a:t>Aplicações</a:t>
            </a:r>
            <a:r>
              <a:rPr lang="pt-BR" sz="2600" dirty="0"/>
              <a:t>: </a:t>
            </a:r>
            <a:r>
              <a:rPr lang="pt-BR" sz="2600" dirty="0" smtClean="0"/>
              <a:t>Sistemas </a:t>
            </a:r>
            <a:r>
              <a:rPr lang="pt-BR" sz="2600" dirty="0"/>
              <a:t>operacionais, paginação de memória, ordenação, simulação de eventos</a:t>
            </a:r>
          </a:p>
        </p:txBody>
      </p:sp>
    </p:spTree>
    <p:extLst>
      <p:ext uri="{BB962C8B-B14F-4D97-AF65-F5344CB8AC3E}">
        <p14:creationId xmlns:p14="http://schemas.microsoft.com/office/powerpoint/2010/main" val="28778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de Inserção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8" y="1176338"/>
            <a:ext cx="7822215" cy="49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5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Remover um elemento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Coloque na raiz o último elemento</a:t>
            </a:r>
          </a:p>
          <a:p>
            <a:r>
              <a:rPr lang="pt-BR" sz="2400" dirty="0" smtClean="0"/>
              <a:t>Compare ele com os seus filhos</a:t>
            </a:r>
          </a:p>
          <a:p>
            <a:pPr lvl="1"/>
            <a:r>
              <a:rPr lang="pt-BR" sz="2000" dirty="0" smtClean="0"/>
              <a:t>Se estiver em ordem, a remoção foi concluída</a:t>
            </a:r>
          </a:p>
          <a:p>
            <a:pPr lvl="1"/>
            <a:r>
              <a:rPr lang="pt-BR" sz="2000" dirty="0" smtClean="0"/>
              <a:t>Se não estiver em ordem, troque com o maior filho e repita o passo 2 até terminar ou chegar em um Nó folha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20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Procedimento para Remoção no </a:t>
            </a:r>
            <a:r>
              <a:rPr lang="pt-BR" sz="3400" dirty="0" err="1" smtClean="0"/>
              <a:t>Heap</a:t>
            </a:r>
            <a:r>
              <a:rPr lang="pt-BR" sz="34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" y="1196752"/>
            <a:ext cx="89630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Exemplo de Remoção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24744"/>
            <a:ext cx="775020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2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Exemplo de Remoção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33475"/>
            <a:ext cx="7750208" cy="503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Exemplo de Remoção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0" y="1147763"/>
            <a:ext cx="7606190" cy="50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1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Exemplo de Remoção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45848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9" y="1117214"/>
            <a:ext cx="7606191" cy="512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Exemplo de Remoção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45848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8" y="1117214"/>
            <a:ext cx="7770568" cy="512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2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Exemplo de Remoção no </a:t>
            </a:r>
            <a:r>
              <a:rPr lang="pt-BR" sz="4000" dirty="0" err="1" smtClean="0"/>
              <a:t>Heap</a:t>
            </a:r>
            <a:r>
              <a:rPr lang="pt-BR" sz="4000" dirty="0" smtClean="0"/>
              <a:t> Máximo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45848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8" y="1128713"/>
            <a:ext cx="7770568" cy="503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45848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/>
              <a:t>Método auxiliar responsável pelo ajuste de um elemento no </a:t>
            </a:r>
            <a:r>
              <a:rPr lang="pt-BR" sz="2600" dirty="0" err="1"/>
              <a:t>heap</a:t>
            </a:r>
            <a:r>
              <a:rPr lang="pt-BR" sz="2600" dirty="0"/>
              <a:t> </a:t>
            </a:r>
          </a:p>
          <a:p>
            <a:pPr lvl="1"/>
            <a:r>
              <a:rPr lang="pt-BR" sz="2400" dirty="0" smtClean="0"/>
              <a:t>método </a:t>
            </a:r>
            <a:r>
              <a:rPr lang="pt-BR" sz="2400" dirty="0" err="1"/>
              <a:t>ajustaElemento</a:t>
            </a:r>
            <a:r>
              <a:rPr lang="pt-BR" sz="2400" dirty="0"/>
              <a:t>(posição, </a:t>
            </a:r>
            <a:r>
              <a:rPr lang="pt-BR" sz="2400" dirty="0" err="1"/>
              <a:t>vetor.lenght</a:t>
            </a:r>
            <a:r>
              <a:rPr lang="pt-BR" sz="2400" dirty="0"/>
              <a:t>) </a:t>
            </a:r>
          </a:p>
          <a:p>
            <a:r>
              <a:rPr lang="pt-BR" sz="2600" dirty="0"/>
              <a:t>R</a:t>
            </a:r>
            <a:r>
              <a:rPr lang="pt-BR" sz="2600" dirty="0" smtClean="0"/>
              <a:t>ealiza </a:t>
            </a:r>
            <a:r>
              <a:rPr lang="pt-BR" sz="2600" dirty="0"/>
              <a:t>trocas no </a:t>
            </a:r>
            <a:r>
              <a:rPr lang="pt-BR" sz="2600" dirty="0" err="1"/>
              <a:t>heap</a:t>
            </a:r>
            <a:r>
              <a:rPr lang="pt-BR" sz="2600" dirty="0"/>
              <a:t> para posicionar corretamente um elemento • Exemplo: </a:t>
            </a:r>
            <a:r>
              <a:rPr lang="pt-BR" sz="2600" dirty="0" err="1"/>
              <a:t>ajustaElemento</a:t>
            </a:r>
            <a:r>
              <a:rPr lang="pt-BR" sz="2600" dirty="0"/>
              <a:t>(1, 7</a:t>
            </a:r>
            <a:r>
              <a:rPr lang="pt-BR" sz="2600" dirty="0" smtClean="0"/>
              <a:t>)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sp>
        <p:nvSpPr>
          <p:cNvPr id="11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Etapas da ordenação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8" y="3478620"/>
            <a:ext cx="8058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5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Árvores são um conjunto finito de elementos.</a:t>
            </a:r>
          </a:p>
          <a:p>
            <a:pPr lvl="1"/>
            <a:r>
              <a:rPr lang="pt-BR" sz="2400" dirty="0" smtClean="0"/>
              <a:t>Um elemento é chamado de </a:t>
            </a:r>
            <a:r>
              <a:rPr lang="pt-BR" sz="2400" b="1" dirty="0" err="1" smtClean="0"/>
              <a:t>raíz</a:t>
            </a:r>
            <a:endParaRPr lang="pt-BR" sz="2400" b="1" dirty="0" smtClean="0"/>
          </a:p>
          <a:p>
            <a:r>
              <a:rPr lang="pt-BR" sz="2400" dirty="0" smtClean="0"/>
              <a:t>Os outros são divididos em subconjuntos disjuntos onde cada um define uma árvore.</a:t>
            </a:r>
          </a:p>
          <a:p>
            <a:pPr lvl="1"/>
            <a:r>
              <a:rPr lang="pt-BR" sz="2400" dirty="0" smtClean="0"/>
              <a:t>Cada elemento é um </a:t>
            </a:r>
            <a:r>
              <a:rPr lang="pt-BR" sz="2400" b="1" dirty="0" smtClean="0"/>
              <a:t>Nó ou Vértice da árvore</a:t>
            </a:r>
          </a:p>
          <a:p>
            <a:pPr lvl="1"/>
            <a:r>
              <a:rPr lang="pt-BR" sz="2400" dirty="0" smtClean="0"/>
              <a:t>Arcos ou arestas conectam os vértices</a:t>
            </a:r>
          </a:p>
          <a:p>
            <a:pPr lvl="1"/>
            <a:endParaRPr lang="pt-BR" sz="2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046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45848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sp>
        <p:nvSpPr>
          <p:cNvPr id="11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Etapas da ordenação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7" y="1117213"/>
            <a:ext cx="77438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45848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1" y="1117213"/>
            <a:ext cx="79724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Etapas da ordenação</a:t>
            </a:r>
          </a:p>
        </p:txBody>
      </p:sp>
    </p:spTree>
    <p:extLst>
      <p:ext uri="{BB962C8B-B14F-4D97-AF65-F5344CB8AC3E}">
        <p14:creationId xmlns:p14="http://schemas.microsoft.com/office/powerpoint/2010/main" val="6237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9" y="440773"/>
            <a:ext cx="7962900" cy="162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0" y="2028274"/>
            <a:ext cx="7905750" cy="46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30" y="836712"/>
            <a:ext cx="84949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0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err="1"/>
              <a:t>QuickSort</a:t>
            </a:r>
            <a:r>
              <a:rPr lang="pt-BR" sz="2600" dirty="0"/>
              <a:t> é ruim no pior caso (ocorre </a:t>
            </a:r>
            <a:r>
              <a:rPr lang="pt-BR" sz="2600" dirty="0" smtClean="0"/>
              <a:t>raramente</a:t>
            </a:r>
            <a:r>
              <a:rPr lang="pt-BR" sz="2600" dirty="0"/>
              <a:t>)</a:t>
            </a:r>
            <a:r>
              <a:rPr lang="pt-BR" sz="2600" dirty="0" smtClean="0"/>
              <a:t> </a:t>
            </a:r>
          </a:p>
          <a:p>
            <a:r>
              <a:rPr lang="pt-BR" sz="2600" dirty="0" smtClean="0"/>
              <a:t>Na </a:t>
            </a:r>
            <a:r>
              <a:rPr lang="pt-BR" sz="2600" dirty="0"/>
              <a:t>prática, </a:t>
            </a:r>
            <a:r>
              <a:rPr lang="pt-BR" sz="2600" dirty="0" err="1"/>
              <a:t>QuickSort</a:t>
            </a:r>
            <a:r>
              <a:rPr lang="pt-BR" sz="2600" dirty="0"/>
              <a:t> tem um desempenho melhor que o </a:t>
            </a:r>
            <a:r>
              <a:rPr lang="pt-BR" sz="2600" dirty="0" err="1"/>
              <a:t>HeapSort</a:t>
            </a:r>
            <a:r>
              <a:rPr lang="pt-BR" sz="2600" dirty="0"/>
              <a:t>, considerando que a sua média de iterações é menor (proporcional a log n</a:t>
            </a:r>
            <a:r>
              <a:rPr lang="pt-BR" sz="2600" dirty="0" smtClean="0"/>
              <a:t>)</a:t>
            </a:r>
          </a:p>
          <a:p>
            <a:endParaRPr lang="pt-BR" sz="26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6912768" cy="273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7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É o mais interessante para arquivos com menos do que 20 elementos.</a:t>
            </a:r>
          </a:p>
          <a:p>
            <a:r>
              <a:rPr lang="pt-BR" sz="2400" dirty="0" smtClean="0"/>
              <a:t>O método é estável.</a:t>
            </a:r>
          </a:p>
          <a:p>
            <a:r>
              <a:rPr lang="pt-BR" sz="2400" dirty="0" smtClean="0"/>
              <a:t>Possui comportamento melhor do que o método da bolha (</a:t>
            </a:r>
            <a:r>
              <a:rPr lang="pt-BR" sz="2400" dirty="0" err="1" smtClean="0"/>
              <a:t>Bubblesort</a:t>
            </a:r>
            <a:r>
              <a:rPr lang="pt-BR" sz="2400" dirty="0" smtClean="0"/>
              <a:t>) que também é estável.</a:t>
            </a:r>
          </a:p>
          <a:p>
            <a:r>
              <a:rPr lang="pt-BR" sz="2400" dirty="0" smtClean="0"/>
              <a:t>Sua implementação é tão simples quanto as implementações do </a:t>
            </a:r>
            <a:r>
              <a:rPr lang="pt-BR" sz="2400" dirty="0" err="1" smtClean="0"/>
              <a:t>Bubblesort</a:t>
            </a:r>
            <a:r>
              <a:rPr lang="pt-BR" sz="2400" dirty="0" smtClean="0"/>
              <a:t> e Seleção.</a:t>
            </a:r>
          </a:p>
          <a:p>
            <a:r>
              <a:rPr lang="pt-BR" sz="2400" dirty="0" smtClean="0"/>
              <a:t>Para arquivos já ordenados, o método é O(n).</a:t>
            </a:r>
          </a:p>
          <a:p>
            <a:r>
              <a:rPr lang="pt-BR" sz="2400" dirty="0" smtClean="0"/>
              <a:t>O custo é linear para adicionar alguns elementos a um arquivo já ordenado.</a:t>
            </a:r>
          </a:p>
          <a:p>
            <a:pPr marL="0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Desempenho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Vantagens</a:t>
            </a:r>
          </a:p>
          <a:p>
            <a:pPr lvl="1"/>
            <a:r>
              <a:rPr lang="pt-BR" sz="2000" dirty="0"/>
              <a:t>O comportamento do </a:t>
            </a:r>
            <a:r>
              <a:rPr lang="pt-BR" sz="2000" dirty="0" err="1"/>
              <a:t>Heapsort</a:t>
            </a:r>
            <a:r>
              <a:rPr lang="pt-BR" sz="2000" dirty="0"/>
              <a:t> é sempre O(n log </a:t>
            </a:r>
            <a:r>
              <a:rPr lang="pt-BR" sz="2000" dirty="0" smtClean="0"/>
              <a:t>n), qualquer </a:t>
            </a:r>
            <a:r>
              <a:rPr lang="pt-BR" sz="2000" dirty="0"/>
              <a:t>que seja a entrada.</a:t>
            </a:r>
          </a:p>
          <a:p>
            <a:r>
              <a:rPr lang="pt-BR" sz="2400" dirty="0" smtClean="0"/>
              <a:t>Desvantagens</a:t>
            </a:r>
          </a:p>
          <a:p>
            <a:pPr lvl="1"/>
            <a:r>
              <a:rPr lang="pt-BR" sz="2000" dirty="0"/>
              <a:t>O anel interno do algoritmo é bastante complexo se comparado com o do </a:t>
            </a:r>
            <a:r>
              <a:rPr lang="pt-BR" sz="2000" dirty="0" err="1" smtClean="0"/>
              <a:t>Quicksort</a:t>
            </a:r>
            <a:r>
              <a:rPr lang="pt-BR" sz="2000" dirty="0" smtClean="0"/>
              <a:t>.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dirty="0" err="1"/>
              <a:t>Heapsort</a:t>
            </a:r>
            <a:r>
              <a:rPr lang="pt-BR" sz="2000" dirty="0"/>
              <a:t> não é estável</a:t>
            </a:r>
            <a:r>
              <a:rPr lang="pt-BR" sz="2000" dirty="0" smtClean="0"/>
              <a:t>.</a:t>
            </a:r>
          </a:p>
          <a:p>
            <a:r>
              <a:rPr lang="pt-BR" sz="2400" dirty="0" smtClean="0"/>
              <a:t>Recomendado</a:t>
            </a:r>
            <a:endParaRPr lang="pt-BR" sz="2400" dirty="0"/>
          </a:p>
          <a:p>
            <a:pPr lvl="1"/>
            <a:r>
              <a:rPr lang="pt-BR" sz="2000" dirty="0"/>
              <a:t>Para aplicações que não podem tolerar eventualmente um caso desfavorável</a:t>
            </a:r>
            <a:r>
              <a:rPr lang="pt-BR" sz="2000" dirty="0" smtClean="0"/>
              <a:t>.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744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705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Uma coleção não vazia de vértices e ramos que satisfazem a certos requisitos.</a:t>
            </a:r>
          </a:p>
          <a:p>
            <a:r>
              <a:rPr lang="pt-BR" sz="2400" dirty="0" smtClean="0"/>
              <a:t>Vértice (Ou Nó)</a:t>
            </a:r>
          </a:p>
          <a:p>
            <a:pPr lvl="1"/>
            <a:r>
              <a:rPr lang="pt-BR" sz="2400" dirty="0" smtClean="0"/>
              <a:t>É um objeto simples que pode ter um nome e mais alguma outra informação associada.</a:t>
            </a:r>
          </a:p>
          <a:p>
            <a:r>
              <a:rPr lang="pt-BR" sz="2400" dirty="0" smtClean="0"/>
              <a:t>Arco ou aresta (direcionado ou não)</a:t>
            </a:r>
          </a:p>
          <a:p>
            <a:pPr lvl="1"/>
            <a:r>
              <a:rPr lang="pt-BR" sz="2400" dirty="0" smtClean="0"/>
              <a:t>É a conexão entre dois Nós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30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Nós </a:t>
            </a:r>
            <a:r>
              <a:rPr lang="pt-BR" sz="2400" dirty="0"/>
              <a:t>filhos, pais, tios, irmãos e avô </a:t>
            </a:r>
            <a:endParaRPr lang="pt-BR" sz="2400" dirty="0" smtClean="0"/>
          </a:p>
          <a:p>
            <a:r>
              <a:rPr lang="pt-BR" sz="2400" dirty="0" smtClean="0"/>
              <a:t>Grau de saída (número de filhos de um nó)</a:t>
            </a:r>
          </a:p>
          <a:p>
            <a:r>
              <a:rPr lang="pt-BR" sz="2400" dirty="0" smtClean="0"/>
              <a:t>Nó folha (grau de saída nulo) e nó interior (grau de saída diferente de nulo)</a:t>
            </a:r>
          </a:p>
          <a:p>
            <a:r>
              <a:rPr lang="pt-BR" sz="2400" dirty="0" smtClean="0"/>
              <a:t>Grau de uma árvore (máximo grau de saída)</a:t>
            </a:r>
          </a:p>
          <a:p>
            <a:r>
              <a:rPr lang="pt-BR" sz="2400" dirty="0" smtClean="0"/>
              <a:t>Floresta (conjunto de árvores)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07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Definição de Árvores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Um conjunto de nós tal que: </a:t>
            </a:r>
            <a:endParaRPr lang="pt-BR" sz="2400" dirty="0" smtClean="0"/>
          </a:p>
          <a:p>
            <a:pPr lvl="1"/>
            <a:r>
              <a:rPr lang="pt-BR" sz="2000" dirty="0"/>
              <a:t>E</a:t>
            </a:r>
            <a:r>
              <a:rPr lang="pt-BR" sz="2000" dirty="0" smtClean="0"/>
              <a:t>xiste </a:t>
            </a:r>
            <a:r>
              <a:rPr lang="pt-BR" sz="2000" dirty="0"/>
              <a:t>um nó r, denominado raiz, com zero ou mais </a:t>
            </a:r>
            <a:r>
              <a:rPr lang="pt-BR" sz="2000" dirty="0" err="1" smtClean="0"/>
              <a:t>sub-árvores</a:t>
            </a:r>
            <a:r>
              <a:rPr lang="pt-BR" sz="2000" dirty="0"/>
              <a:t>, cujas raízes estão ligadas a </a:t>
            </a:r>
            <a:r>
              <a:rPr lang="pt-BR" sz="2000" dirty="0" smtClean="0"/>
              <a:t>r</a:t>
            </a:r>
          </a:p>
          <a:p>
            <a:pPr lvl="1"/>
            <a:r>
              <a:rPr lang="pt-BR" sz="2000" dirty="0" smtClean="0"/>
              <a:t>Os </a:t>
            </a:r>
            <a:r>
              <a:rPr lang="pt-BR" sz="2000" dirty="0"/>
              <a:t>nós raízes destas </a:t>
            </a:r>
            <a:r>
              <a:rPr lang="pt-BR" sz="2000" dirty="0" err="1" smtClean="0"/>
              <a:t>sub-árvores</a:t>
            </a:r>
            <a:r>
              <a:rPr lang="pt-BR" sz="2000" dirty="0" smtClean="0"/>
              <a:t> </a:t>
            </a:r>
            <a:r>
              <a:rPr lang="pt-BR" sz="2000" dirty="0"/>
              <a:t>são os filhos de r </a:t>
            </a:r>
          </a:p>
          <a:p>
            <a:pPr lvl="1"/>
            <a:r>
              <a:rPr lang="pt-BR" sz="2000" dirty="0"/>
              <a:t>O</a:t>
            </a:r>
            <a:r>
              <a:rPr lang="pt-BR" sz="2000" dirty="0" smtClean="0"/>
              <a:t>s </a:t>
            </a:r>
            <a:r>
              <a:rPr lang="pt-BR" sz="2000" dirty="0"/>
              <a:t>nós internos da árvore são os nós com filhos </a:t>
            </a:r>
          </a:p>
          <a:p>
            <a:pPr lvl="1"/>
            <a:r>
              <a:rPr lang="pt-BR" sz="2000" dirty="0"/>
              <a:t>A</a:t>
            </a:r>
            <a:r>
              <a:rPr lang="pt-BR" sz="2000" dirty="0" smtClean="0"/>
              <a:t>s </a:t>
            </a:r>
            <a:r>
              <a:rPr lang="pt-BR" sz="2000" dirty="0"/>
              <a:t>folhas ou nós externos da árvore são os nós sem </a:t>
            </a:r>
            <a:r>
              <a:rPr lang="pt-BR" sz="2000" dirty="0" smtClean="0"/>
              <a:t>filhos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7" y="3497242"/>
            <a:ext cx="77057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3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dirty="0" smtClean="0"/>
              <a:t>Representação de árvore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19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sz="2000" dirty="0"/>
          </a:p>
          <a:p>
            <a:pPr lvl="1"/>
            <a:endParaRPr lang="pt-BR" sz="2000" dirty="0"/>
          </a:p>
          <a:p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9" y="1117213"/>
            <a:ext cx="70580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err="1" smtClean="0"/>
              <a:t>Heap</a:t>
            </a:r>
            <a:r>
              <a:rPr lang="pt-BR" sz="4000" dirty="0" smtClean="0"/>
              <a:t>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76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Heap</a:t>
            </a:r>
            <a:r>
              <a:rPr lang="pt-BR" sz="2400" dirty="0"/>
              <a:t> – Dicionário </a:t>
            </a:r>
            <a:r>
              <a:rPr lang="pt-BR" sz="2400" dirty="0" err="1"/>
              <a:t>Merriam-Webster</a:t>
            </a:r>
            <a:r>
              <a:rPr lang="pt-BR" sz="2400" dirty="0"/>
              <a:t>: </a:t>
            </a:r>
          </a:p>
          <a:p>
            <a:pPr lvl="1"/>
            <a:r>
              <a:rPr lang="pt-BR" sz="2400" dirty="0" smtClean="0"/>
              <a:t>Coleção </a:t>
            </a:r>
            <a:r>
              <a:rPr lang="pt-BR" sz="2400" dirty="0"/>
              <a:t>de coisas jogadas uma em cima da outra – </a:t>
            </a:r>
            <a:r>
              <a:rPr lang="pt-BR" sz="2400" dirty="0" smtClean="0"/>
              <a:t>monte</a:t>
            </a:r>
            <a:r>
              <a:rPr lang="pt-BR" sz="2400" dirty="0"/>
              <a:t>.</a:t>
            </a:r>
          </a:p>
          <a:p>
            <a:pPr lvl="1"/>
            <a:r>
              <a:rPr lang="pt-BR" sz="2400" dirty="0" smtClean="0"/>
              <a:t>Grande </a:t>
            </a:r>
            <a:r>
              <a:rPr lang="pt-BR" sz="2400" dirty="0"/>
              <a:t>número ou grande quantidade – </a:t>
            </a:r>
            <a:r>
              <a:rPr lang="pt-BR" sz="2400" dirty="0" smtClean="0"/>
              <a:t>lote.</a:t>
            </a:r>
          </a:p>
          <a:p>
            <a:r>
              <a:rPr lang="pt-BR" sz="2400" dirty="0" smtClean="0"/>
              <a:t>Em </a:t>
            </a:r>
            <a:r>
              <a:rPr lang="pt-BR" sz="2400" dirty="0"/>
              <a:t>computação, dois sentidos </a:t>
            </a:r>
            <a:r>
              <a:rPr lang="pt-BR" sz="2400" dirty="0" smtClean="0"/>
              <a:t>:</a:t>
            </a:r>
          </a:p>
          <a:p>
            <a:pPr lvl="1"/>
            <a:r>
              <a:rPr lang="pt-BR" sz="2400" dirty="0" smtClean="0"/>
              <a:t>Espaço </a:t>
            </a:r>
            <a:r>
              <a:rPr lang="pt-BR" sz="2400" dirty="0"/>
              <a:t>de memória variável onde são criados </a:t>
            </a:r>
            <a:r>
              <a:rPr lang="pt-BR" sz="2400" dirty="0" smtClean="0"/>
              <a:t>objetos;</a:t>
            </a:r>
          </a:p>
          <a:p>
            <a:pPr lvl="1"/>
            <a:r>
              <a:rPr lang="pt-BR" sz="2400" dirty="0" smtClean="0"/>
              <a:t>Estrutura </a:t>
            </a:r>
            <a:r>
              <a:rPr lang="pt-BR" sz="2400" dirty="0"/>
              <a:t>de dados para armazenar dados segundo uma regra particular </a:t>
            </a:r>
            <a:r>
              <a:rPr lang="pt-BR" sz="2400" dirty="0" smtClean="0"/>
              <a:t>próximo </a:t>
            </a:r>
            <a:r>
              <a:rPr lang="pt-BR" sz="2400" dirty="0"/>
              <a:t>do sentido original, traduzido como monte.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algoritmo de ordenação </a:t>
            </a:r>
            <a:r>
              <a:rPr lang="pt-BR" sz="2400" dirty="0" err="1"/>
              <a:t>HeapSort</a:t>
            </a:r>
            <a:r>
              <a:rPr lang="pt-BR" sz="2400" dirty="0"/>
              <a:t> utiliza a estrutura de dados </a:t>
            </a:r>
            <a:r>
              <a:rPr lang="pt-BR" sz="2400" dirty="0" err="1"/>
              <a:t>heap</a:t>
            </a:r>
            <a:r>
              <a:rPr lang="pt-BR" sz="2400" dirty="0"/>
              <a:t> para ordenar um </a:t>
            </a:r>
            <a:r>
              <a:rPr lang="pt-BR" sz="2400" dirty="0" smtClean="0"/>
              <a:t>vetor.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86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309</TotalTime>
  <Words>1596</Words>
  <Application>Microsoft Office PowerPoint</Application>
  <PresentationFormat>Apresentação na tela (4:3)</PresentationFormat>
  <Paragraphs>211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Fluxo</vt:lpstr>
      <vt:lpstr>Estrutura de Dados – 1º semestre de 2021</vt:lpstr>
      <vt:lpstr>Fila em Algoritmos de Ordenação</vt:lpstr>
      <vt:lpstr>Fila em Algoritmos de Ordenação</vt:lpstr>
      <vt:lpstr>Definição de Árvores</vt:lpstr>
      <vt:lpstr>Definição de Árvores</vt:lpstr>
      <vt:lpstr>Definição de Árvores</vt:lpstr>
      <vt:lpstr>Definição de Árvores</vt:lpstr>
      <vt:lpstr>Representação de árvore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Estrutura do Heap - Heap Máximo</vt:lpstr>
      <vt:lpstr>Estrutura do Heap - Heap Mínimo</vt:lpstr>
      <vt:lpstr>Apresentação do PowerPoint</vt:lpstr>
      <vt:lpstr>Estrutura do Heap - Heap Mínimo</vt:lpstr>
      <vt:lpstr>Estrutura do Heap</vt:lpstr>
      <vt:lpstr>Apresentação do PowerPoint</vt:lpstr>
      <vt:lpstr>Transformando um vetor em um Heap</vt:lpstr>
      <vt:lpstr>Inserir um elemento </vt:lpstr>
      <vt:lpstr>Procedimento para Inserção no Heap Maximo</vt:lpstr>
      <vt:lpstr>Exemplo de Inserção no Heap Máximo</vt:lpstr>
      <vt:lpstr>Exemplo de Inserção no Heap Máximo</vt:lpstr>
      <vt:lpstr>Exemplo de Inserção no Heap Máximo</vt:lpstr>
      <vt:lpstr>Exemplo de Inserção no Heap Máximo</vt:lpstr>
      <vt:lpstr>Remover um elemento </vt:lpstr>
      <vt:lpstr>Procedimento para Remoção no Heap Máximo</vt:lpstr>
      <vt:lpstr>Exemplo de Remoção no Heap Máximo</vt:lpstr>
      <vt:lpstr>Exemplo de Remoção no Heap Máximo</vt:lpstr>
      <vt:lpstr>Exemplo de Remoção no Heap Máximo</vt:lpstr>
      <vt:lpstr>Exemplo de Remoção no Heap Máximo</vt:lpstr>
      <vt:lpstr>Exemplo de Remoção no Heap Máximo</vt:lpstr>
      <vt:lpstr>Exemplo de Remoção no Heap Máximo</vt:lpstr>
      <vt:lpstr>Etapas da ordenação</vt:lpstr>
      <vt:lpstr>Etapas da ordenação</vt:lpstr>
      <vt:lpstr>Etapas da ordenação</vt:lpstr>
      <vt:lpstr>Apresentação do PowerPoint</vt:lpstr>
      <vt:lpstr>Apresentação do PowerPoint</vt:lpstr>
      <vt:lpstr>Desempenho</vt:lpstr>
      <vt:lpstr>Desempenho</vt:lpstr>
      <vt:lpstr>Desempenho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16</cp:revision>
  <dcterms:created xsi:type="dcterms:W3CDTF">2020-02-01T23:21:35Z</dcterms:created>
  <dcterms:modified xsi:type="dcterms:W3CDTF">2021-02-11T18:45:47Z</dcterms:modified>
</cp:coreProperties>
</file>