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0D27E-50D8-4DEB-AAF6-20E420B64362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263D-1761-4DB5-877A-C89E20F90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1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23DCD-8DB3-473B-B3BC-41D846180F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367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ECAB74-F297-4EFF-9806-5FCD1A95CF3D}" type="datetimeFigureOut">
              <a:rPr lang="pt-BR" smtClean="0"/>
              <a:t>01/02/2020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</a:t>
            </a:r>
            <a:r>
              <a:rPr lang="pt-BR" sz="3500" dirty="0" smtClean="0"/>
              <a:t>1º </a:t>
            </a:r>
            <a:r>
              <a:rPr lang="pt-BR" sz="3500" dirty="0" smtClean="0"/>
              <a:t>semestre de </a:t>
            </a:r>
            <a:r>
              <a:rPr lang="pt-BR" sz="3500" dirty="0" smtClean="0"/>
              <a:t>2020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41471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4883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100" dirty="0" smtClean="0"/>
              <a:t>A intercalação deve ser utilizada também quando há necessidade de unir dados de dois arquivos de dados.</a:t>
            </a:r>
          </a:p>
          <a:p>
            <a:pPr algn="just">
              <a:defRPr/>
            </a:pPr>
            <a:r>
              <a:rPr lang="pt-BR" sz="2100" dirty="0" smtClean="0"/>
              <a:t>Desta forma, os dados poderiam ser acessados por meio de suas estruturas.</a:t>
            </a:r>
          </a:p>
          <a:p>
            <a:pPr algn="just">
              <a:defRPr/>
            </a:pPr>
            <a:r>
              <a:rPr lang="pt-BR" sz="2100" dirty="0" smtClean="0"/>
              <a:t>Através de comandos de manipulação de arquivos, os dados entre os arquivos poderiam ser intercalados, gerando um novo arquivo de dados.</a:t>
            </a:r>
          </a:p>
          <a:p>
            <a:pPr algn="just">
              <a:defRPr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41332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100" dirty="0" smtClean="0"/>
              <a:t>A forma mais comum de intercalação é mesclar dois vetores (ordenados previamente).</a:t>
            </a:r>
          </a:p>
          <a:p>
            <a:pPr algn="just">
              <a:defRPr/>
            </a:pPr>
            <a:r>
              <a:rPr lang="pt-BR" sz="2100" dirty="0" smtClean="0"/>
              <a:t>O resultado final é um vetor ordenado, com os elementos dos vetores utilizados na </a:t>
            </a:r>
            <a:r>
              <a:rPr lang="pt-BR" sz="2100" dirty="0" err="1" smtClean="0"/>
              <a:t>mesclagem</a:t>
            </a:r>
            <a:r>
              <a:rPr lang="pt-BR" sz="2100" dirty="0" smtClean="0"/>
              <a:t>.</a:t>
            </a:r>
          </a:p>
          <a:p>
            <a:pPr algn="just">
              <a:defRPr/>
            </a:pPr>
            <a:endParaRPr lang="pt-BR" sz="2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820891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79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100" dirty="0" smtClean="0"/>
              <a:t>Inicialmente, para que aconteça a intercalação (merge), os elementos dos dois vetores devem ser copiados para apenas um vetor.</a:t>
            </a:r>
          </a:p>
          <a:p>
            <a:pPr algn="just">
              <a:defRPr/>
            </a:pPr>
            <a:r>
              <a:rPr lang="pt-BR" sz="2100" dirty="0" smtClean="0"/>
              <a:t>Para execução do algoritmo </a:t>
            </a:r>
            <a:r>
              <a:rPr lang="pt-BR" sz="2100" smtClean="0"/>
              <a:t>de intercalação, </a:t>
            </a:r>
            <a:r>
              <a:rPr lang="pt-BR" sz="2100" dirty="0" smtClean="0"/>
              <a:t>o índice de início do segundo vetor e o tamanho do novo vetor devem ser encontrados.</a:t>
            </a:r>
            <a:endParaRPr lang="pt-BR" sz="2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9055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75" y="4077072"/>
            <a:ext cx="5900273" cy="128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pt-BR" altLang="pt-BR" sz="3200" dirty="0" smtClean="0"/>
              <a:t>Exemplo Divisão e Conquista (</a:t>
            </a:r>
            <a:r>
              <a:rPr lang="pt-BR" altLang="pt-BR" sz="3200" dirty="0" err="1" smtClean="0"/>
              <a:t>MergeSort</a:t>
            </a:r>
            <a:r>
              <a:rPr lang="pt-BR" altLang="pt-BR" sz="3200" dirty="0" smtClean="0"/>
              <a:t>)</a:t>
            </a:r>
          </a:p>
        </p:txBody>
      </p:sp>
      <p:graphicFrame>
        <p:nvGraphicFramePr>
          <p:cNvPr id="7065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52463" y="2341563"/>
          <a:ext cx="37036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3703782" imgH="391727" progId="Visio.Drawing.11">
                  <p:embed/>
                </p:oleObj>
              </mc:Choice>
              <mc:Fallback>
                <p:oleObj name="Visio" r:id="rId3" imgW="3703782" imgH="3917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341563"/>
                        <a:ext cx="37036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2463" y="2701925"/>
          <a:ext cx="37036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5" imgW="3703782" imgH="721681" progId="Visio.Drawing.11">
                  <p:embed/>
                </p:oleObj>
              </mc:Choice>
              <mc:Fallback>
                <p:oleObj name="Visio" r:id="rId5" imgW="3703782" imgH="7216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701925"/>
                        <a:ext cx="37036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2463" y="3349625"/>
          <a:ext cx="37036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7" imgW="3703782" imgH="721681" progId="Visio.Drawing.11">
                  <p:embed/>
                </p:oleObj>
              </mc:Choice>
              <mc:Fallback>
                <p:oleObj name="Visio" r:id="rId7" imgW="3703782" imgH="7216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349625"/>
                        <a:ext cx="37036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52463" y="4032250"/>
          <a:ext cx="37036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9" imgW="3703782" imgH="613669" progId="Visio.Drawing.11">
                  <p:embed/>
                </p:oleObj>
              </mc:Choice>
              <mc:Fallback>
                <p:oleObj name="Visio" r:id="rId9" imgW="3703782" imgH="61366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032250"/>
                        <a:ext cx="37036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444625" y="4862513"/>
            <a:ext cx="2303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800"/>
              <a:t>(a) Fase de Divisão</a:t>
            </a: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5003800" y="3332163"/>
          <a:ext cx="3559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11" imgW="3559695" imgH="714283" progId="Visio.Drawing.11">
                  <p:embed/>
                </p:oleObj>
              </mc:Choice>
              <mc:Fallback>
                <p:oleObj name="Visio" r:id="rId11" imgW="3559695" imgH="7142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32163"/>
                        <a:ext cx="3559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5003800" y="2676525"/>
          <a:ext cx="35591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3" imgW="3559695" imgH="722790" progId="Visio.Drawing.11">
                  <p:embed/>
                </p:oleObj>
              </mc:Choice>
              <mc:Fallback>
                <p:oleObj name="Visio" r:id="rId13" imgW="3559695" imgH="7227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76525"/>
                        <a:ext cx="35591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5003800" y="2319338"/>
          <a:ext cx="3559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15" imgW="3559695" imgH="391727" progId="Visio.Drawing.11">
                  <p:embed/>
                </p:oleObj>
              </mc:Choice>
              <mc:Fallback>
                <p:oleObj name="Visio" r:id="rId15" imgW="3559695" imgH="3917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19338"/>
                        <a:ext cx="35591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9" name="Group 11"/>
          <p:cNvGrpSpPr>
            <a:grpSpLocks/>
          </p:cNvGrpSpPr>
          <p:nvPr/>
        </p:nvGrpSpPr>
        <p:grpSpPr bwMode="auto">
          <a:xfrm>
            <a:off x="5003800" y="3975100"/>
            <a:ext cx="3559175" cy="1182688"/>
            <a:chOff x="3152" y="2504"/>
            <a:chExt cx="2242" cy="745"/>
          </a:xfrm>
        </p:grpSpPr>
        <p:graphicFrame>
          <p:nvGraphicFramePr>
            <p:cNvPr id="70668" name="Object 12"/>
            <p:cNvGraphicFramePr>
              <a:graphicFrameLocks noChangeAspect="1"/>
            </p:cNvGraphicFramePr>
            <p:nvPr/>
          </p:nvGraphicFramePr>
          <p:xfrm>
            <a:off x="3152" y="2504"/>
            <a:ext cx="224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Visio" r:id="rId17" imgW="3559695" imgH="606271" progId="Visio.Drawing.11">
                    <p:embed/>
                  </p:oleObj>
                </mc:Choice>
                <mc:Fallback>
                  <p:oleObj name="Visio" r:id="rId17" imgW="355969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504"/>
                          <a:ext cx="224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3560" y="3018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800"/>
                <a:t>(b) Fase de Conquista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8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91638"/>
              </p:ext>
            </p:extLst>
          </p:nvPr>
        </p:nvGraphicFramePr>
        <p:xfrm>
          <a:off x="683568" y="836712"/>
          <a:ext cx="7920881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Figura" r:id="rId4" imgW="4963218" imgH="3238952" progId="Word.Picture.8">
                  <p:embed/>
                </p:oleObj>
              </mc:Choice>
              <mc:Fallback>
                <p:oleObj name="Figura" r:id="rId4" imgW="4963218" imgH="32389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7920881" cy="532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4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64896" cy="542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0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 para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Algoritmo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 utiliza a </a:t>
            </a:r>
            <a:r>
              <a:rPr lang="pt-BR" altLang="pt-BR" sz="2500" dirty="0" smtClean="0"/>
              <a:t>ideia </a:t>
            </a:r>
            <a:r>
              <a:rPr lang="pt-BR" altLang="pt-BR" sz="2500" dirty="0"/>
              <a:t>de intercalação para ordenar </a:t>
            </a:r>
            <a:r>
              <a:rPr lang="pt-BR" altLang="pt-BR" sz="2500" dirty="0" smtClean="0"/>
              <a:t>registros.</a:t>
            </a:r>
          </a:p>
          <a:p>
            <a:r>
              <a:rPr lang="pt-BR" altLang="pt-BR" sz="2500" dirty="0"/>
              <a:t>Algoritmo criado por von Neumann </a:t>
            </a:r>
            <a:endParaRPr lang="pt-BR" altLang="pt-BR" sz="2500" dirty="0" smtClean="0"/>
          </a:p>
          <a:p>
            <a:r>
              <a:rPr lang="pt-BR" altLang="pt-BR" sz="2500" dirty="0"/>
              <a:t>Complexidade O(</a:t>
            </a:r>
            <a:r>
              <a:rPr lang="pt-BR" altLang="pt-BR" sz="2500" dirty="0" err="1"/>
              <a:t>NlogN</a:t>
            </a:r>
            <a:r>
              <a:rPr lang="pt-BR" altLang="pt-BR" sz="2500" dirty="0"/>
              <a:t>) no caso médio e </a:t>
            </a:r>
            <a:r>
              <a:rPr lang="pt-BR" altLang="pt-BR" sz="2500" dirty="0" smtClean="0"/>
              <a:t>pior</a:t>
            </a:r>
          </a:p>
          <a:p>
            <a:r>
              <a:rPr lang="pt-BR" altLang="pt-BR" sz="2500" dirty="0"/>
              <a:t>No pior caso é mais rápido do que o </a:t>
            </a:r>
            <a:r>
              <a:rPr lang="pt-BR" altLang="pt-BR" sz="2500" dirty="0" err="1"/>
              <a:t>QuickSort</a:t>
            </a:r>
            <a:r>
              <a:rPr lang="pt-BR" altLang="pt-BR" sz="2500" dirty="0"/>
              <a:t> </a:t>
            </a:r>
            <a:endParaRPr lang="pt-BR" altLang="pt-BR" sz="2500" dirty="0" smtClean="0"/>
          </a:p>
          <a:p>
            <a:r>
              <a:rPr lang="pt-BR" altLang="pt-BR" sz="2500" dirty="0"/>
              <a:t>Exemplo: Ordenar  10000 </a:t>
            </a:r>
            <a:r>
              <a:rPr lang="pt-BR" altLang="pt-BR" sz="2500" dirty="0" smtClean="0"/>
              <a:t>chaves</a:t>
            </a:r>
          </a:p>
          <a:p>
            <a:r>
              <a:rPr lang="pt-BR" altLang="pt-BR" sz="2500" dirty="0"/>
              <a:t>Algoritmos de O(N2): 100.000.000 comparações </a:t>
            </a:r>
            <a:endParaRPr lang="pt-BR" altLang="pt-BR" sz="2500" dirty="0" smtClean="0"/>
          </a:p>
          <a:p>
            <a:r>
              <a:rPr lang="pt-BR" altLang="pt-BR" sz="2500" dirty="0"/>
              <a:t>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: 40.000 comparações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203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 para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 </a:t>
            </a:r>
            <a:r>
              <a:rPr lang="pt-BR" altLang="pt-BR" sz="2500" dirty="0" smtClean="0"/>
              <a:t>ideia </a:t>
            </a:r>
            <a:r>
              <a:rPr lang="pt-BR" altLang="pt-BR" sz="2500" dirty="0"/>
              <a:t>central é unir dois </a:t>
            </a:r>
            <a:r>
              <a:rPr lang="pt-BR" altLang="pt-BR" sz="2500" dirty="0" err="1"/>
              <a:t>arrays</a:t>
            </a:r>
            <a:r>
              <a:rPr lang="pt-BR" altLang="pt-BR" sz="2500" dirty="0"/>
              <a:t> que já estejam ordenados. </a:t>
            </a:r>
            <a:endParaRPr lang="pt-BR" altLang="pt-BR" sz="2500" dirty="0" smtClean="0"/>
          </a:p>
          <a:p>
            <a:r>
              <a:rPr lang="pt-BR" altLang="pt-BR" sz="2500" dirty="0" smtClean="0"/>
              <a:t>Ou </a:t>
            </a:r>
            <a:r>
              <a:rPr lang="pt-BR" altLang="pt-BR" sz="2500" dirty="0"/>
              <a:t>seja, unir dois </a:t>
            </a:r>
            <a:r>
              <a:rPr lang="pt-BR" altLang="pt-BR" sz="2500" dirty="0" err="1"/>
              <a:t>arrays</a:t>
            </a:r>
            <a:r>
              <a:rPr lang="pt-BR" altLang="pt-BR" sz="2500" dirty="0"/>
              <a:t> A e B já </a:t>
            </a:r>
            <a:r>
              <a:rPr lang="pt-BR" altLang="pt-BR" sz="2500" dirty="0" smtClean="0"/>
              <a:t>ordenados</a:t>
            </a:r>
          </a:p>
          <a:p>
            <a:r>
              <a:rPr lang="pt-BR" altLang="pt-BR" sz="2500" dirty="0" smtClean="0"/>
              <a:t>Em seguida, criar </a:t>
            </a:r>
            <a:r>
              <a:rPr lang="pt-BR" altLang="pt-BR" sz="2500" dirty="0"/>
              <a:t>um terceiro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C que contenha os elementos de A e B já ordenados na ordem correta. 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437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Considere que temos dois </a:t>
            </a:r>
            <a:r>
              <a:rPr lang="pt-BR" altLang="pt-BR" sz="2500" dirty="0" err="1"/>
              <a:t>arrays</a:t>
            </a:r>
            <a:r>
              <a:rPr lang="pt-BR" altLang="pt-BR" sz="2500" dirty="0"/>
              <a:t> já ordenados A e B que não precisam ser do mesmo tamanho onde A possui 4 elementos e B possui 6 elementos. </a:t>
            </a:r>
            <a:endParaRPr lang="pt-BR" altLang="pt-BR" sz="2500" dirty="0" smtClean="0"/>
          </a:p>
          <a:p>
            <a:r>
              <a:rPr lang="pt-BR" altLang="pt-BR" sz="2500" dirty="0" smtClean="0"/>
              <a:t>Eles </a:t>
            </a:r>
            <a:r>
              <a:rPr lang="pt-BR" altLang="pt-BR" sz="2500" dirty="0"/>
              <a:t>serão unidos para a criação de um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C com 10 elementos ao final do processo de união</a:t>
            </a:r>
            <a:endParaRPr lang="pt-BR" alt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51622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8" y="1196752"/>
            <a:ext cx="7890593" cy="460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0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Construção </a:t>
            </a:r>
            <a:r>
              <a:rPr lang="pt-BR" sz="2500" dirty="0" smtClean="0"/>
              <a:t>incremental</a:t>
            </a:r>
          </a:p>
          <a:p>
            <a:r>
              <a:rPr lang="pt-BR" sz="2500" dirty="0" smtClean="0"/>
              <a:t>Consiste</a:t>
            </a:r>
            <a:r>
              <a:rPr lang="pt-BR" sz="2500" dirty="0"/>
              <a:t> em, inicialmente, resolver o problema para um </a:t>
            </a:r>
            <a:r>
              <a:rPr lang="pt-BR" sz="2500" dirty="0" smtClean="0"/>
              <a:t>subconjunto</a:t>
            </a:r>
            <a:r>
              <a:rPr lang="pt-BR" sz="2500" dirty="0"/>
              <a:t> dos elementos da entrada e, então </a:t>
            </a:r>
            <a:r>
              <a:rPr lang="pt-BR" sz="2500" dirty="0" smtClean="0"/>
              <a:t>               adicionar os</a:t>
            </a:r>
            <a:r>
              <a:rPr lang="pt-BR" sz="2500" dirty="0"/>
              <a:t> demais elementos um a um. </a:t>
            </a:r>
            <a:endParaRPr lang="pt-BR" sz="2500" dirty="0" smtClean="0"/>
          </a:p>
          <a:p>
            <a:r>
              <a:rPr lang="pt-BR" sz="2500" dirty="0" smtClean="0"/>
              <a:t>Em</a:t>
            </a:r>
            <a:r>
              <a:rPr lang="pt-BR" sz="2500" dirty="0"/>
              <a:t> muitos casos, se os  elementos forem adicionados </a:t>
            </a:r>
            <a:r>
              <a:rPr lang="pt-BR" sz="2500" dirty="0" smtClean="0"/>
              <a:t>     em</a:t>
            </a:r>
            <a:r>
              <a:rPr lang="pt-BR" sz="2500" dirty="0"/>
              <a:t> uma ordem ruim, o  algoritmo não será eficiente. </a:t>
            </a:r>
          </a:p>
          <a:p>
            <a:r>
              <a:rPr lang="pt-BR" sz="2500" dirty="0" err="1" smtClean="0"/>
              <a:t>Ex</a:t>
            </a:r>
            <a:r>
              <a:rPr lang="pt-BR" sz="2500" dirty="0"/>
              <a:t>: </a:t>
            </a:r>
            <a:r>
              <a:rPr lang="pt-BR" sz="2500" dirty="0" smtClean="0"/>
              <a:t> </a:t>
            </a:r>
            <a:r>
              <a:rPr lang="pt-BR" sz="2500" dirty="0"/>
              <a:t>Calcule n!, recursivamente</a:t>
            </a:r>
          </a:p>
        </p:txBody>
      </p:sp>
    </p:spTree>
    <p:extLst>
      <p:ext uri="{BB962C8B-B14F-4D97-AF65-F5344CB8AC3E}">
        <p14:creationId xmlns:p14="http://schemas.microsoft.com/office/powerpoint/2010/main" val="74616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/>
              <a:t>A </a:t>
            </a:r>
            <a:r>
              <a:rPr lang="pt-BR" sz="2500" smtClean="0"/>
              <a:t>ideia </a:t>
            </a:r>
            <a:r>
              <a:rPr lang="pt-BR" sz="2500" dirty="0"/>
              <a:t>do método </a:t>
            </a:r>
            <a:r>
              <a:rPr lang="pt-BR" sz="2500" dirty="0" err="1"/>
              <a:t>MergeSort</a:t>
            </a:r>
            <a:r>
              <a:rPr lang="pt-BR" sz="2500" dirty="0"/>
              <a:t> é dividir um </a:t>
            </a:r>
            <a:r>
              <a:rPr lang="pt-BR" sz="2500" dirty="0" err="1"/>
              <a:t>array</a:t>
            </a:r>
            <a:r>
              <a:rPr lang="pt-BR" sz="2500" dirty="0"/>
              <a:t> ao meio, ordenar cada metade e depois unir estas duas metades novamente formando o </a:t>
            </a:r>
            <a:r>
              <a:rPr lang="pt-BR" sz="2500" dirty="0" err="1"/>
              <a:t>array</a:t>
            </a:r>
            <a:r>
              <a:rPr lang="pt-BR" sz="2500" dirty="0"/>
              <a:t> original, porém ordenado. Como seria feita essa divisão e ordenação para que as metades possam ser unidas?</a:t>
            </a:r>
          </a:p>
          <a:p>
            <a:pPr algn="just">
              <a:defRPr/>
            </a:pPr>
            <a:endParaRPr lang="pt-BR" sz="2000" b="1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50722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 err="1" smtClean="0"/>
              <a:t>MergeSort</a:t>
            </a:r>
            <a:r>
              <a:rPr lang="pt-BR" altLang="pt-BR" sz="3600" dirty="0" smtClean="0"/>
              <a:t>: Junção ou Merge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628800"/>
            <a:ext cx="7772400" cy="1123950"/>
          </a:xfrm>
        </p:spPr>
        <p:txBody>
          <a:bodyPr/>
          <a:lstStyle/>
          <a:p>
            <a:pPr algn="just" eaLnBrk="1" hangingPunct="1"/>
            <a:r>
              <a:rPr lang="pt-BR" altLang="pt-BR" sz="2800" dirty="0" smtClean="0"/>
              <a:t>Após a ordenação, o conteúdo de </a:t>
            </a:r>
            <a:r>
              <a:rPr lang="pt-BR" altLang="pt-BR" sz="2800" i="1" dirty="0" err="1" smtClean="0"/>
              <a:t>Vtemp</a:t>
            </a:r>
            <a:r>
              <a:rPr lang="pt-BR" altLang="pt-BR" sz="2800" i="1" dirty="0" smtClean="0"/>
              <a:t> </a:t>
            </a:r>
            <a:r>
              <a:rPr lang="pt-BR" altLang="pt-BR" sz="2800" dirty="0" smtClean="0"/>
              <a:t>é transferido para o vetor.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4" y="2852936"/>
            <a:ext cx="59309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71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/>
          <a:lstStyle/>
          <a:p>
            <a:pPr eaLnBrk="1" hangingPunct="1"/>
            <a:r>
              <a:rPr lang="pt-BR" altLang="pt-BR" sz="3600" dirty="0" err="1" smtClean="0"/>
              <a:t>MergeSort</a:t>
            </a:r>
            <a:r>
              <a:rPr lang="pt-BR" altLang="pt-BR" sz="3600" dirty="0" smtClean="0"/>
              <a:t>: Junção ou Merge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87525" y="1671531"/>
            <a:ext cx="7772400" cy="547687"/>
          </a:xfrm>
        </p:spPr>
        <p:txBody>
          <a:bodyPr/>
          <a:lstStyle/>
          <a:p>
            <a:pPr algn="just" eaLnBrk="1" hangingPunct="1"/>
            <a:r>
              <a:rPr lang="pt-BR" altLang="pt-BR" sz="2800" dirty="0" smtClean="0"/>
              <a:t>Número de operações críticas ?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97" y="2204864"/>
            <a:ext cx="6562725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36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40871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50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1532"/>
            <a:ext cx="6768752" cy="547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7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Intercalação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4250"/>
            <a:ext cx="8352928" cy="514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8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Intercalação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6" y="1196752"/>
            <a:ext cx="8157900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59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Intercalação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0891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3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Ordenação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089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4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4" y="2852936"/>
            <a:ext cx="8562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7" y="1142473"/>
            <a:ext cx="796260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95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398279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Dividir o problema em determinado número de  </a:t>
            </a:r>
            <a:r>
              <a:rPr lang="pt-BR" sz="2500" dirty="0" err="1" smtClean="0"/>
              <a:t>subpro-blemas</a:t>
            </a:r>
            <a:r>
              <a:rPr lang="pt-BR" sz="2500" dirty="0"/>
              <a:t>. </a:t>
            </a:r>
          </a:p>
          <a:p>
            <a:r>
              <a:rPr lang="pt-BR" sz="2500" dirty="0" smtClean="0"/>
              <a:t>Conquistar</a:t>
            </a:r>
            <a:r>
              <a:rPr lang="pt-BR" sz="2500" dirty="0"/>
              <a:t> os subproblemas, </a:t>
            </a:r>
            <a:r>
              <a:rPr lang="pt-BR" sz="2500" dirty="0" smtClean="0"/>
              <a:t>resolvendo­ os</a:t>
            </a:r>
            <a:r>
              <a:rPr lang="pt-BR" sz="2500" dirty="0"/>
              <a:t>  </a:t>
            </a:r>
            <a:r>
              <a:rPr lang="pt-BR" sz="2500" dirty="0" smtClean="0"/>
              <a:t>recursivamente.</a:t>
            </a:r>
          </a:p>
          <a:p>
            <a:r>
              <a:rPr lang="pt-BR" sz="2500" dirty="0" smtClean="0"/>
              <a:t>Se</a:t>
            </a:r>
            <a:r>
              <a:rPr lang="pt-BR" sz="2500" dirty="0"/>
              <a:t> o tamanho do subproblema for pequeno o bastante,  </a:t>
            </a:r>
            <a:r>
              <a:rPr lang="pt-BR" sz="2500" dirty="0" smtClean="0"/>
              <a:t>   então</a:t>
            </a:r>
            <a:r>
              <a:rPr lang="pt-BR" sz="2500" dirty="0"/>
              <a:t> a solução é direta. </a:t>
            </a:r>
            <a:endParaRPr lang="pt-BR" sz="2500" dirty="0" smtClean="0"/>
          </a:p>
          <a:p>
            <a:r>
              <a:rPr lang="pt-BR" sz="2500" dirty="0" smtClean="0"/>
              <a:t>Combinar</a:t>
            </a:r>
            <a:r>
              <a:rPr lang="pt-BR" sz="2500" dirty="0"/>
              <a:t> as soluções fornecidas pelos  subproblemas, a </a:t>
            </a:r>
            <a:r>
              <a:rPr lang="pt-BR" sz="2500" dirty="0" smtClean="0"/>
              <a:t>  fim</a:t>
            </a:r>
            <a:r>
              <a:rPr lang="pt-BR" sz="2500" dirty="0"/>
              <a:t> de produzir a solução para o  problema original.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31574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76437"/>
            <a:ext cx="7920880" cy="533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83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774"/>
            <a:ext cx="8229600" cy="52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45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876300"/>
            <a:ext cx="84296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6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4704"/>
            <a:ext cx="7953375" cy="520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94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866775"/>
            <a:ext cx="8261276" cy="52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6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85824"/>
            <a:ext cx="8162925" cy="527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7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36712"/>
            <a:ext cx="8191500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32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0" y="899558"/>
            <a:ext cx="8106616" cy="504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00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O </a:t>
            </a:r>
            <a:r>
              <a:rPr lang="pt-BR" altLang="pt-BR" sz="2500" dirty="0" err="1"/>
              <a:t>Quick</a:t>
            </a:r>
            <a:r>
              <a:rPr lang="pt-BR" altLang="pt-BR" sz="2500" dirty="0"/>
              <a:t> </a:t>
            </a:r>
            <a:r>
              <a:rPr lang="pt-BR" altLang="pt-BR" sz="2500" dirty="0" err="1"/>
              <a:t>Sort</a:t>
            </a:r>
            <a:r>
              <a:rPr lang="pt-BR" altLang="pt-BR" sz="2500" dirty="0"/>
              <a:t> usa do mesmo princípio de divisão que o Merge </a:t>
            </a:r>
            <a:r>
              <a:rPr lang="pt-BR" altLang="pt-BR" sz="2500" dirty="0" err="1"/>
              <a:t>Sort</a:t>
            </a:r>
            <a:r>
              <a:rPr lang="pt-BR" altLang="pt-BR" sz="2500" dirty="0"/>
              <a:t>, entretanto, </a:t>
            </a:r>
            <a:r>
              <a:rPr lang="pt-BR" altLang="pt-BR" sz="2500" b="1" dirty="0"/>
              <a:t>o mesmo não utiliza a intercalação</a:t>
            </a:r>
            <a:r>
              <a:rPr lang="pt-BR" altLang="pt-BR" sz="2500" dirty="0"/>
              <a:t>, uma vez que não subdivide a dada estrutura em muitas menores. </a:t>
            </a:r>
            <a:endParaRPr lang="pt-BR" altLang="pt-BR" sz="2500" dirty="0" smtClean="0"/>
          </a:p>
          <a:p>
            <a:r>
              <a:rPr lang="pt-BR" altLang="pt-BR" sz="2500" dirty="0" smtClean="0"/>
              <a:t>Esse </a:t>
            </a:r>
            <a:r>
              <a:rPr lang="pt-BR" altLang="pt-BR" sz="2500" dirty="0"/>
              <a:t>algoritmo simplesmente </a:t>
            </a:r>
            <a:r>
              <a:rPr lang="pt-BR" altLang="pt-BR" sz="2500" b="1" dirty="0"/>
              <a:t>faz uso de um dos elementos da estrutura linear </a:t>
            </a:r>
            <a:r>
              <a:rPr lang="pt-BR" altLang="pt-BR" sz="2500" dirty="0"/>
              <a:t>(determinada pelo programador) como parâmetro inicial, denominado pivô. 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091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Com o pivô definido, o algoritmo irá dividir a estrutura inicial em duas, a primeira, à esquerda, contendo todos os elementos de valores menores que o pivô, e, à direita, todos os elementos com valores maiores. </a:t>
            </a:r>
            <a:endParaRPr lang="pt-BR" altLang="pt-BR" sz="2500" dirty="0" smtClean="0"/>
          </a:p>
          <a:p>
            <a:r>
              <a:rPr lang="pt-BR" altLang="pt-BR" sz="2500" dirty="0" smtClean="0"/>
              <a:t>Em </a:t>
            </a:r>
            <a:r>
              <a:rPr lang="pt-BR" altLang="pt-BR" sz="2500" dirty="0"/>
              <a:t>seguida, o mesmo procedimento é realizado com o a primeira lista (</a:t>
            </a:r>
            <a:r>
              <a:rPr lang="pt-BR" altLang="pt-BR" sz="2500" dirty="0" smtClean="0"/>
              <a:t>valores menores&lt;pivô&lt;valores maiores</a:t>
            </a:r>
            <a:r>
              <a:rPr lang="pt-BR" altLang="pt-BR" sz="2500" dirty="0"/>
              <a:t>). </a:t>
            </a:r>
            <a:r>
              <a:rPr lang="pt-BR" altLang="pt-BR" sz="2500" b="1" dirty="0"/>
              <a:t>O mesmo processo se repete até que todos os elementos estejam ordenados</a:t>
            </a:r>
          </a:p>
          <a:p>
            <a:r>
              <a:rPr lang="pt-BR" altLang="pt-BR" sz="2500" b="1" dirty="0" smtClean="0"/>
              <a:t>Classificação por troca</a:t>
            </a:r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893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/>
              <a:t>Este algoritmo tem como objetivo a reordenação de uma estrutura linear por </a:t>
            </a:r>
            <a:r>
              <a:rPr lang="pt-BR" sz="2500" b="1" dirty="0"/>
              <a:t>meio da quebra</a:t>
            </a:r>
            <a:r>
              <a:rPr lang="pt-BR" sz="2500" dirty="0"/>
              <a:t>, </a:t>
            </a:r>
            <a:r>
              <a:rPr lang="pt-BR" sz="2500" b="1" dirty="0"/>
              <a:t>intercalação</a:t>
            </a:r>
            <a:r>
              <a:rPr lang="pt-BR" sz="2500" dirty="0"/>
              <a:t> e </a:t>
            </a:r>
            <a:r>
              <a:rPr lang="pt-BR" sz="2500" b="1" dirty="0"/>
              <a:t>união dos n elementos existentes. </a:t>
            </a:r>
            <a:endParaRPr lang="pt-BR" sz="2500" b="1" dirty="0" smtClean="0"/>
          </a:p>
          <a:p>
            <a:pPr algn="just">
              <a:defRPr/>
            </a:pPr>
            <a:r>
              <a:rPr lang="pt-BR" sz="2500" dirty="0"/>
              <a:t>Em outras palavras, a estrutura a ser reordenada será, de forma </a:t>
            </a:r>
            <a:r>
              <a:rPr lang="pt-BR" sz="2500" b="1" dirty="0"/>
              <a:t>recursiva, subdividida em estruturas menores </a:t>
            </a:r>
            <a:r>
              <a:rPr lang="pt-BR" sz="2500" dirty="0"/>
              <a:t>até que não seja mais possível fazê-lo</a:t>
            </a:r>
            <a:r>
              <a:rPr lang="pt-BR" sz="2500" dirty="0" smtClean="0"/>
              <a:t>.</a:t>
            </a:r>
          </a:p>
          <a:p>
            <a:pPr algn="just">
              <a:defRPr/>
            </a:pPr>
            <a:r>
              <a:rPr lang="pt-BR" sz="2500" b="1" dirty="0" smtClean="0"/>
              <a:t>Classificação por Intercalação</a:t>
            </a:r>
          </a:p>
          <a:p>
            <a:pPr algn="just">
              <a:defRPr/>
            </a:pPr>
            <a:endParaRPr lang="pt-BR" sz="25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23668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err="1"/>
              <a:t>Quick-sort</a:t>
            </a:r>
            <a:r>
              <a:rPr lang="pt-BR" altLang="pt-BR" sz="2500" dirty="0"/>
              <a:t> é um algoritmo aleatório baseado no paradigma de divisão e conquista </a:t>
            </a:r>
            <a:endParaRPr lang="pt-BR" altLang="pt-BR" sz="2500" dirty="0" smtClean="0"/>
          </a:p>
          <a:p>
            <a:r>
              <a:rPr lang="pt-BR" altLang="pt-BR" sz="2500" dirty="0" smtClean="0"/>
              <a:t>Divisão</a:t>
            </a:r>
            <a:r>
              <a:rPr lang="pt-BR" altLang="pt-BR" sz="2500" dirty="0"/>
              <a:t>: pegue um elemento x aleatório (chamado pivô) e particione S em  </a:t>
            </a:r>
            <a:endParaRPr lang="pt-BR" altLang="pt-BR" sz="2500" dirty="0" smtClean="0"/>
          </a:p>
          <a:p>
            <a:pPr lvl="1"/>
            <a:r>
              <a:rPr lang="pt-BR" altLang="pt-BR" sz="2500" dirty="0" smtClean="0"/>
              <a:t>L </a:t>
            </a:r>
            <a:r>
              <a:rPr lang="pt-BR" altLang="pt-BR" sz="2500" dirty="0"/>
              <a:t>elementos menor que x </a:t>
            </a:r>
          </a:p>
          <a:p>
            <a:pPr lvl="1"/>
            <a:r>
              <a:rPr lang="pt-BR" altLang="pt-BR" sz="2500" dirty="0" smtClean="0"/>
              <a:t>E </a:t>
            </a:r>
            <a:r>
              <a:rPr lang="pt-BR" altLang="pt-BR" sz="2500" dirty="0"/>
              <a:t>elementos igual a x </a:t>
            </a:r>
            <a:endParaRPr lang="pt-BR" altLang="pt-BR" sz="2500" dirty="0" smtClean="0"/>
          </a:p>
          <a:p>
            <a:pPr lvl="1"/>
            <a:r>
              <a:rPr lang="pt-BR" altLang="pt-BR" sz="2500" dirty="0" smtClean="0"/>
              <a:t>G </a:t>
            </a:r>
            <a:r>
              <a:rPr lang="pt-BR" altLang="pt-BR" sz="2500" dirty="0"/>
              <a:t>elementos maiores que x </a:t>
            </a:r>
            <a:endParaRPr lang="pt-BR" altLang="pt-BR" sz="2500" dirty="0" smtClean="0"/>
          </a:p>
          <a:p>
            <a:r>
              <a:rPr lang="pt-BR" altLang="pt-BR" sz="2500" dirty="0" smtClean="0"/>
              <a:t>Recursão</a:t>
            </a:r>
            <a:r>
              <a:rPr lang="pt-BR" altLang="pt-BR" sz="2500" dirty="0"/>
              <a:t>: ordene L e G  </a:t>
            </a:r>
            <a:r>
              <a:rPr lang="pt-BR" altLang="pt-BR" sz="2500" dirty="0" smtClean="0"/>
              <a:t> </a:t>
            </a:r>
          </a:p>
          <a:p>
            <a:r>
              <a:rPr lang="pt-BR" altLang="pt-BR" sz="2500" dirty="0" smtClean="0"/>
              <a:t>Conquista</a:t>
            </a:r>
            <a:r>
              <a:rPr lang="pt-BR" altLang="pt-BR" sz="2500" dirty="0"/>
              <a:t>: junte L, E </a:t>
            </a:r>
            <a:r>
              <a:rPr lang="pt-BR" altLang="pt-BR" sz="2500" dirty="0" err="1"/>
              <a:t>e</a:t>
            </a:r>
            <a:r>
              <a:rPr lang="pt-BR" altLang="pt-BR" sz="2500" dirty="0"/>
              <a:t> G </a:t>
            </a:r>
            <a:endParaRPr lang="pt-BR" alt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63930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Algorítmo</a:t>
            </a:r>
            <a:r>
              <a:rPr lang="pt-BR" sz="3400" dirty="0" smtClean="0"/>
              <a:t> </a:t>
            </a:r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1351"/>
            <a:ext cx="8064896" cy="47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62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r>
              <a:rPr lang="pt-BR" sz="3400" dirty="0" smtClean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Mecanismo principal dentro do algoritmo do </a:t>
            </a:r>
            <a:r>
              <a:rPr lang="pt-BR" altLang="pt-BR" sz="2500" dirty="0" err="1" smtClean="0"/>
              <a:t>QuickSort</a:t>
            </a:r>
            <a:endParaRPr lang="pt-BR" altLang="pt-BR" sz="2500" dirty="0" smtClean="0"/>
          </a:p>
          <a:p>
            <a:r>
              <a:rPr lang="pt-BR" altLang="pt-BR" sz="2500" dirty="0" smtClean="0"/>
              <a:t>Para </a:t>
            </a:r>
            <a:r>
              <a:rPr lang="pt-BR" altLang="pt-BR" sz="2500" dirty="0"/>
              <a:t>particionar um determinado conjunto de dados, separamos de um lado todos os itens cuja as chaves sejam maiores que um determinado valor, e do outro lado, colocamos todos os itens cuja as chaves sejam menores que um determinado valor </a:t>
            </a:r>
          </a:p>
          <a:p>
            <a:pPr lvl="1"/>
            <a:r>
              <a:rPr lang="pt-BR" altLang="pt-BR" sz="2100" dirty="0" smtClean="0"/>
              <a:t>Exemplo: </a:t>
            </a:r>
            <a:r>
              <a:rPr lang="pt-BR" altLang="pt-BR" sz="2100" dirty="0"/>
              <a:t>Dividir as fichas de empregados entre quem mora a menos de 15km de distância da empresa e quem mora a uma distância acima de 15km </a:t>
            </a:r>
            <a:endParaRPr lang="pt-BR" altLang="pt-BR" sz="2100" dirty="0" smtClean="0"/>
          </a:p>
        </p:txBody>
      </p:sp>
    </p:spTree>
    <p:extLst>
      <p:ext uri="{BB962C8B-B14F-4D97-AF65-F5344CB8AC3E}">
        <p14:creationId xmlns:p14="http://schemas.microsoft.com/office/powerpoint/2010/main" val="323793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Apesar de termos dois grupos de valores, não quer dizer que os valores estejam ordenados nestes grupos. </a:t>
            </a:r>
            <a:endParaRPr lang="pt-BR" altLang="pt-BR" sz="2500" dirty="0" smtClean="0"/>
          </a:p>
          <a:p>
            <a:r>
              <a:rPr lang="pt-BR" altLang="pt-BR" sz="2500" dirty="0" smtClean="0"/>
              <a:t>Porém</a:t>
            </a:r>
            <a:r>
              <a:rPr lang="pt-BR" altLang="pt-BR" sz="2500" dirty="0"/>
              <a:t>, só o fato de estarem separados pelo pivô numa classificação de maior/menor que o pivô, já facilita o trabalho de ordenação. </a:t>
            </a:r>
            <a:endParaRPr lang="pt-BR" altLang="pt-BR" sz="2500" dirty="0" smtClean="0"/>
          </a:p>
          <a:p>
            <a:r>
              <a:rPr lang="pt-BR" altLang="pt-BR" sz="2500" dirty="0" smtClean="0"/>
              <a:t>A </a:t>
            </a:r>
            <a:r>
              <a:rPr lang="pt-BR" altLang="pt-BR" sz="2500" dirty="0"/>
              <a:t>cada passo que um novo pivô é escolhido os grupos ficam mais ordenados </a:t>
            </a:r>
            <a:r>
              <a:rPr lang="pt-BR" altLang="pt-BR" sz="2500" dirty="0" smtClean="0"/>
              <a:t>do que antes.</a:t>
            </a:r>
            <a:endParaRPr lang="pt-BR" altLang="pt-BR" sz="2500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024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O algoritmo trabalha começando com</a:t>
            </a:r>
            <a:r>
              <a:rPr lang="pt-BR" altLang="pt-BR" sz="2500" b="1" dirty="0"/>
              <a:t> 2 “ponteiros”, um em cada ponta do </a:t>
            </a:r>
            <a:r>
              <a:rPr lang="pt-BR" altLang="pt-BR" sz="2500" b="1" dirty="0" err="1" smtClean="0"/>
              <a:t>array</a:t>
            </a:r>
            <a:endParaRPr lang="pt-BR" altLang="pt-BR" sz="2500" b="1" dirty="0" smtClean="0"/>
          </a:p>
          <a:p>
            <a:r>
              <a:rPr lang="pt-BR" altLang="pt-BR" sz="2500" dirty="0"/>
              <a:t>O “ponteiro” da esquerda </a:t>
            </a:r>
            <a:r>
              <a:rPr lang="pt-BR" altLang="pt-BR" sz="2500" b="1" dirty="0" err="1"/>
              <a:t>leftPtr</a:t>
            </a:r>
            <a:r>
              <a:rPr lang="pt-BR" altLang="pt-BR" sz="2500" dirty="0"/>
              <a:t> move-se para a direita e o “ponteiro” da direita </a:t>
            </a:r>
            <a:r>
              <a:rPr lang="pt-BR" altLang="pt-BR" sz="2500" b="1" dirty="0" err="1"/>
              <a:t>rightPtr</a:t>
            </a:r>
            <a:r>
              <a:rPr lang="pt-BR" altLang="pt-BR" sz="2500" dirty="0"/>
              <a:t> </a:t>
            </a:r>
            <a:r>
              <a:rPr lang="pt-BR" altLang="pt-BR" sz="2500" dirty="0" err="1"/>
              <a:t>movese</a:t>
            </a:r>
            <a:r>
              <a:rPr lang="pt-BR" altLang="pt-BR" sz="2500" dirty="0"/>
              <a:t> para a esquerda </a:t>
            </a:r>
            <a:endParaRPr lang="pt-BR" altLang="pt-BR" sz="2500" dirty="0" smtClean="0"/>
          </a:p>
          <a:p>
            <a:r>
              <a:rPr lang="pt-BR" altLang="pt-BR" sz="2500" b="1" dirty="0" err="1" smtClean="0"/>
              <a:t>LeftPtr</a:t>
            </a:r>
            <a:r>
              <a:rPr lang="pt-BR" altLang="pt-BR" sz="2500" dirty="0" smtClean="0"/>
              <a:t> </a:t>
            </a:r>
            <a:r>
              <a:rPr lang="pt-BR" altLang="pt-BR" sz="2500" dirty="0"/>
              <a:t>é inicializado com o índice zero e será incrementado e </a:t>
            </a:r>
            <a:r>
              <a:rPr lang="pt-BR" altLang="pt-BR" sz="2500" b="1" dirty="0" err="1"/>
              <a:t>rightPtr</a:t>
            </a:r>
            <a:r>
              <a:rPr lang="pt-BR" altLang="pt-BR" sz="2500" dirty="0"/>
              <a:t> é inicializado com índice do último elemento do vetor e será </a:t>
            </a:r>
            <a:r>
              <a:rPr lang="pt-BR" altLang="pt-BR" sz="2500" dirty="0" smtClean="0"/>
              <a:t>decrementado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021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Primeiro elemento</a:t>
            </a:r>
          </a:p>
          <a:p>
            <a:r>
              <a:rPr lang="pt-BR" altLang="pt-BR" sz="2500" dirty="0" smtClean="0"/>
              <a:t>Último elemento</a:t>
            </a:r>
          </a:p>
          <a:p>
            <a:r>
              <a:rPr lang="pt-BR" altLang="pt-BR" sz="2500" dirty="0" smtClean="0"/>
              <a:t>Elemento do meio</a:t>
            </a:r>
          </a:p>
          <a:p>
            <a:r>
              <a:rPr lang="pt-BR" altLang="pt-BR" sz="2500" dirty="0" smtClean="0"/>
              <a:t>Elemento aleatório</a:t>
            </a:r>
          </a:p>
          <a:p>
            <a:r>
              <a:rPr lang="pt-BR" altLang="pt-BR" sz="2500" dirty="0" smtClean="0"/>
              <a:t>Mediana de 3 (primeiro, meio e último)</a:t>
            </a:r>
          </a:p>
          <a:p>
            <a:r>
              <a:rPr lang="pt-BR" altLang="pt-BR" sz="2500" dirty="0" smtClean="0"/>
              <a:t>Mediana de 3 (aleatório)</a:t>
            </a:r>
          </a:p>
          <a:p>
            <a:pPr marL="0" indent="0"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620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116632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11004"/>
            <a:ext cx="8229600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Primeiro elemento.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estão em ordem crescente ou decrescente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0 | 1 | 3 | 4 | 5 | 7 | 9 </a:t>
            </a:r>
            <a:r>
              <a:rPr lang="pt-BR" sz="2000" dirty="0" smtClean="0"/>
              <a:t>|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Último elemento.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estão em ordem crescente ou decrescente. </a:t>
            </a:r>
            <a:endParaRPr lang="pt-BR" sz="2000" dirty="0" smtClean="0"/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9 | 7 | 5 | 4 | 3 | 1 | 0 </a:t>
            </a:r>
            <a:r>
              <a:rPr lang="pt-BR" sz="2000" dirty="0" smtClean="0"/>
              <a:t>|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Elemento do meio.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formam uma espécie de triângulo. </a:t>
            </a:r>
            <a:endParaRPr lang="pt-BR" sz="2000" dirty="0" smtClean="0"/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1 | 2 | 3 | 4 | 3 | 2 | 1 | </a:t>
            </a:r>
            <a:endParaRPr lang="pt-BR" sz="2000" dirty="0" smtClean="0"/>
          </a:p>
          <a:p>
            <a:r>
              <a:rPr lang="pt-BR" sz="2000" dirty="0" smtClean="0"/>
              <a:t>Elemento </a:t>
            </a:r>
            <a:r>
              <a:rPr lang="pt-BR" sz="2000" dirty="0"/>
              <a:t>aleatório.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depende da escolha dos índices (índices: 3, 0, 2, 6, 5, 1, 4</a:t>
            </a:r>
            <a:r>
              <a:rPr lang="pt-BR" sz="2000" dirty="0" smtClean="0"/>
              <a:t>).</a:t>
            </a:r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3 | 8 | 4 | 0 | 9 | 7 | 5 |</a:t>
            </a: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1745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/>
              <a:t> </a:t>
            </a:r>
            <a:r>
              <a:rPr lang="pt-BR" sz="3400" dirty="0" err="1" smtClean="0"/>
              <a:t>Sort</a:t>
            </a:r>
            <a:r>
              <a:rPr lang="pt-BR" sz="3400" dirty="0" smtClean="0"/>
              <a:t> em Listas Ligadas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Nesse caso é interessante tratar o problema da partição como sendo a partição em 3 Listas: </a:t>
            </a:r>
            <a:endParaRPr lang="pt-BR" sz="2500" dirty="0" smtClean="0"/>
          </a:p>
          <a:p>
            <a:r>
              <a:rPr lang="pt-BR" sz="2500" dirty="0" smtClean="0"/>
              <a:t>L1 </a:t>
            </a:r>
            <a:r>
              <a:rPr lang="pt-BR" sz="2500" dirty="0"/>
              <a:t>contendo chaves menores que o pivô. </a:t>
            </a:r>
            <a:endParaRPr lang="pt-BR" sz="2500" dirty="0" smtClean="0"/>
          </a:p>
          <a:p>
            <a:r>
              <a:rPr lang="pt-BR" sz="2500" dirty="0" smtClean="0"/>
              <a:t>L2 </a:t>
            </a:r>
            <a:r>
              <a:rPr lang="pt-BR" sz="2500" dirty="0"/>
              <a:t>contendo chaves maiores que o pivô. </a:t>
            </a:r>
            <a:r>
              <a:rPr lang="pt-BR" sz="2500" dirty="0" err="1"/>
              <a:t>Lv</a:t>
            </a:r>
            <a:r>
              <a:rPr lang="pt-BR" sz="2500" dirty="0"/>
              <a:t> contendo chaves iguais ao pivô.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ordenação é realizada apenas em L1 e L2 e não em </a:t>
            </a:r>
            <a:r>
              <a:rPr lang="pt-BR" sz="2500" dirty="0" err="1"/>
              <a:t>Lv</a:t>
            </a:r>
            <a:r>
              <a:rPr lang="pt-BR" sz="2500" dirty="0"/>
              <a:t> . A concatenação é realizada na forma: S1, </a:t>
            </a:r>
            <a:r>
              <a:rPr lang="pt-BR" sz="2500" dirty="0" err="1"/>
              <a:t>Lv</a:t>
            </a:r>
            <a:r>
              <a:rPr lang="pt-BR" sz="2500" dirty="0"/>
              <a:t> , L2.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149080"/>
            <a:ext cx="712879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3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/>
              <a:t> </a:t>
            </a:r>
            <a:r>
              <a:rPr lang="pt-BR" sz="3400" dirty="0" err="1" smtClean="0"/>
              <a:t>Sort</a:t>
            </a:r>
            <a:r>
              <a:rPr lang="pt-BR" sz="3400" dirty="0" smtClean="0"/>
              <a:t> em Listas Ligadas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00808"/>
            <a:ext cx="84691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58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err="1"/>
              <a:t>Quicksort</a:t>
            </a:r>
            <a:r>
              <a:rPr lang="pt-BR" sz="2500" dirty="0"/>
              <a:t> é considerado rápido para realizar ordenação </a:t>
            </a:r>
            <a:r>
              <a:rPr lang="pt-BR" sz="2500" dirty="0" err="1"/>
              <a:t>in-place</a:t>
            </a:r>
            <a:r>
              <a:rPr lang="pt-BR" sz="2500" dirty="0"/>
              <a:t>, ou seja, que utiliza apenas movimentações dentro do próprio arranjo, sem uso de memória auxiliar. </a:t>
            </a:r>
            <a:endParaRPr lang="pt-BR" sz="2500" dirty="0" smtClean="0"/>
          </a:p>
          <a:p>
            <a:r>
              <a:rPr lang="pt-BR" sz="2500" dirty="0" smtClean="0"/>
              <a:t>É </a:t>
            </a:r>
            <a:r>
              <a:rPr lang="pt-BR" sz="2500" dirty="0"/>
              <a:t>importante prestar atenção à implementação para evitar casos de execução quadrática. Mesmo alguns livros fornecem algoritmos que podem ser lentos em alguns casos. 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406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/>
              <a:t>Em seguida, os elementos serão organizados de modo que cada subestrutura ficará ordenada. Feito isso, as subestruturas menores (agora ordenadas) serão unidas, sendo seus elementos ordenados por meio de </a:t>
            </a:r>
            <a:r>
              <a:rPr lang="pt-BR" sz="2500" dirty="0" smtClean="0"/>
              <a:t>intercalação.</a:t>
            </a:r>
          </a:p>
          <a:p>
            <a:pPr algn="just">
              <a:defRPr/>
            </a:pPr>
            <a:r>
              <a:rPr lang="pt-BR" sz="2500" dirty="0" smtClean="0"/>
              <a:t>O mesmo </a:t>
            </a:r>
            <a:r>
              <a:rPr lang="pt-BR" sz="2500" dirty="0"/>
              <a:t>processo repete-se até que todos os elementos estejam unidos em uma única estrutura organizada. </a:t>
            </a:r>
          </a:p>
        </p:txBody>
      </p:sp>
    </p:spTree>
    <p:extLst>
      <p:ext uri="{BB962C8B-B14F-4D97-AF65-F5344CB8AC3E}">
        <p14:creationId xmlns:p14="http://schemas.microsoft.com/office/powerpoint/2010/main" val="42345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Se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é balanceado, o algoritmo é executado </a:t>
            </a:r>
            <a:r>
              <a:rPr lang="pt-BR" altLang="pt-BR" sz="2500" dirty="0" err="1"/>
              <a:t>assintoticamente</a:t>
            </a:r>
            <a:r>
              <a:rPr lang="pt-BR" altLang="pt-BR" sz="2500" dirty="0"/>
              <a:t> tão rápido quanto 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.</a:t>
            </a:r>
          </a:p>
          <a:p>
            <a:r>
              <a:rPr lang="pt-BR" altLang="pt-BR" sz="2500" dirty="0"/>
              <a:t>Isto é, O(n log n). </a:t>
            </a:r>
            <a:endParaRPr lang="pt-BR" altLang="pt-BR" sz="2500" dirty="0" smtClean="0"/>
          </a:p>
          <a:p>
            <a:r>
              <a:rPr lang="pt-BR" altLang="pt-BR" sz="2500" dirty="0" smtClean="0"/>
              <a:t>Vantagem </a:t>
            </a:r>
            <a:r>
              <a:rPr lang="pt-BR" altLang="pt-BR" sz="2500" dirty="0"/>
              <a:t>adicional em relação ao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: é in </a:t>
            </a:r>
            <a:r>
              <a:rPr lang="pt-BR" altLang="pt-BR" sz="2500" dirty="0" err="1"/>
              <a:t>place</a:t>
            </a:r>
            <a:r>
              <a:rPr lang="pt-BR" altLang="pt-BR" sz="2500" dirty="0"/>
              <a:t>, isto é, não utiliza um vetor auxiliar. Note-se que basta ser balanceado, não precisa ser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mais uniforme!</a:t>
            </a:r>
          </a:p>
          <a:p>
            <a:r>
              <a:rPr lang="pt-BR" altLang="pt-BR" sz="2500" dirty="0"/>
              <a:t>Contudo, se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não é balanceado, ele pode ser executado tão lentamente </a:t>
            </a:r>
            <a:r>
              <a:rPr lang="pt-BR" altLang="pt-BR" sz="2500" dirty="0" smtClean="0"/>
              <a:t>quanto o </a:t>
            </a:r>
            <a:r>
              <a:rPr lang="pt-BR" altLang="pt-BR" sz="2500" dirty="0" err="1"/>
              <a:t>BubbleSort</a:t>
            </a:r>
            <a:r>
              <a:rPr lang="pt-BR" altLang="pt-BR" sz="2500" dirty="0"/>
              <a:t>.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671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Processo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Começamos com a sequência:</a:t>
            </a:r>
            <a:br>
              <a:rPr lang="pt-BR" sz="2800" dirty="0"/>
            </a:br>
            <a:endParaRPr lang="pt-BR" altLang="pt-BR" sz="2800" dirty="0" smtClean="0"/>
          </a:p>
          <a:p>
            <a:endParaRPr lang="pt-BR" altLang="pt-BR" sz="2500" dirty="0" smtClean="0"/>
          </a:p>
          <a:p>
            <a:r>
              <a:rPr lang="pt-BR" sz="2800" dirty="0"/>
              <a:t>Escolhemos o primeiro valor como </a:t>
            </a:r>
            <a:r>
              <a:rPr lang="pt-BR" sz="2800" dirty="0" smtClean="0"/>
              <a:t>pivô</a:t>
            </a:r>
            <a:r>
              <a:rPr lang="pt-BR" sz="2800" dirty="0"/>
              <a:t> e </a:t>
            </a:r>
            <a:r>
              <a:rPr lang="pt-BR" sz="2800" dirty="0" smtClean="0"/>
              <a:t>  reorganizamos </a:t>
            </a:r>
            <a:r>
              <a:rPr lang="pt-BR" sz="2800" dirty="0"/>
              <a:t>os valores</a:t>
            </a:r>
            <a:r>
              <a:rPr lang="pt-BR" dirty="0"/>
              <a:t>:</a:t>
            </a:r>
            <a:br>
              <a:rPr lang="pt-BR" dirty="0"/>
            </a:br>
            <a:endParaRPr lang="pt-BR" alt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12" y="1705108"/>
            <a:ext cx="40862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19091"/>
            <a:ext cx="4267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77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Processo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Recursivamente ordenamos as duas </a:t>
            </a:r>
            <a:r>
              <a:rPr lang="pt-BR" sz="2800" dirty="0" smtClean="0"/>
              <a:t>subsequências </a:t>
            </a:r>
            <a:r>
              <a:rPr lang="pt-BR" sz="2800" dirty="0"/>
              <a:t>repetindo este método:</a:t>
            </a:r>
            <a:br>
              <a:rPr lang="pt-BR" sz="2800" dirty="0"/>
            </a:br>
            <a:endParaRPr lang="pt-BR" sz="2800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800" dirty="0"/>
              <a:t>Sequência final ordenada: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79" y="2033467"/>
            <a:ext cx="48482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60" y="4293096"/>
            <a:ext cx="4019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99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7" y="692696"/>
            <a:ext cx="8601075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2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81050"/>
            <a:ext cx="83534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85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764704"/>
            <a:ext cx="8562975" cy="516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77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36712"/>
            <a:ext cx="8305800" cy="50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28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764704"/>
            <a:ext cx="8277225" cy="514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77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764704"/>
            <a:ext cx="8515350" cy="509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66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836712"/>
            <a:ext cx="8524875" cy="50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02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/>
              <a:t>Merge-</a:t>
            </a:r>
            <a:r>
              <a:rPr lang="pt-BR" sz="2500" dirty="0" err="1"/>
              <a:t>sort</a:t>
            </a:r>
            <a:r>
              <a:rPr lang="pt-BR" sz="2500" dirty="0"/>
              <a:t> com uma  </a:t>
            </a:r>
            <a:r>
              <a:rPr lang="pt-BR" sz="2500" dirty="0" smtClean="0"/>
              <a:t>sequência </a:t>
            </a:r>
            <a:r>
              <a:rPr lang="pt-BR" sz="2500" dirty="0"/>
              <a:t>de entrada S com n elementos consiste de três passos</a:t>
            </a:r>
            <a:r>
              <a:rPr lang="pt-BR" sz="2500" dirty="0" smtClean="0"/>
              <a:t>: </a:t>
            </a:r>
          </a:p>
          <a:p>
            <a:pPr algn="just">
              <a:defRPr/>
            </a:pPr>
            <a:r>
              <a:rPr lang="pt-BR" sz="2500" dirty="0" smtClean="0"/>
              <a:t>Divide</a:t>
            </a:r>
            <a:r>
              <a:rPr lang="pt-BR" sz="2500" dirty="0"/>
              <a:t>: dividir S em duas sequencias S1 </a:t>
            </a:r>
            <a:r>
              <a:rPr lang="pt-BR" sz="2500" dirty="0" smtClean="0"/>
              <a:t>e S2 </a:t>
            </a:r>
            <a:r>
              <a:rPr lang="pt-BR" sz="2500" dirty="0"/>
              <a:t>de aproximadamente n/2 elementos cada </a:t>
            </a:r>
          </a:p>
          <a:p>
            <a:pPr algn="just">
              <a:defRPr/>
            </a:pPr>
            <a:r>
              <a:rPr lang="pt-BR" sz="2500" dirty="0" smtClean="0"/>
              <a:t>Recursão</a:t>
            </a:r>
            <a:r>
              <a:rPr lang="pt-BR" sz="2500" dirty="0"/>
              <a:t>: recursivamente ordene S1 e S2 </a:t>
            </a:r>
          </a:p>
          <a:p>
            <a:pPr algn="just">
              <a:defRPr/>
            </a:pPr>
            <a:r>
              <a:rPr lang="pt-BR" sz="2500" dirty="0" smtClean="0"/>
              <a:t>Conquista</a:t>
            </a:r>
            <a:r>
              <a:rPr lang="pt-BR" sz="2500" dirty="0"/>
              <a:t>: junte S1 e S2 em uma única sequência ordenada </a:t>
            </a:r>
          </a:p>
        </p:txBody>
      </p:sp>
    </p:spTree>
    <p:extLst>
      <p:ext uri="{BB962C8B-B14F-4D97-AF65-F5344CB8AC3E}">
        <p14:creationId xmlns:p14="http://schemas.microsoft.com/office/powerpoint/2010/main" val="213401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764704"/>
            <a:ext cx="8343900" cy="516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67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836712"/>
            <a:ext cx="8448675" cy="50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61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Passos básicos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err="1"/>
              <a:t>Particionamento</a:t>
            </a:r>
            <a:r>
              <a:rPr lang="pt-BR" altLang="pt-BR" sz="2500" dirty="0"/>
              <a:t> do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ou </a:t>
            </a:r>
            <a:r>
              <a:rPr lang="pt-BR" altLang="pt-BR" sz="2500" dirty="0" err="1"/>
              <a:t>subarray</a:t>
            </a:r>
            <a:r>
              <a:rPr lang="pt-BR" altLang="pt-BR" sz="2500" dirty="0"/>
              <a:t> em um grupo de chaves menores (lado esquerdo) e um grupo de chaves maiores (lado direito) </a:t>
            </a:r>
            <a:endParaRPr lang="pt-BR" altLang="pt-BR" sz="2500" dirty="0" smtClean="0"/>
          </a:p>
          <a:p>
            <a:r>
              <a:rPr lang="pt-BR" altLang="pt-BR" sz="2500" dirty="0" smtClean="0"/>
              <a:t>Chamada </a:t>
            </a:r>
            <a:r>
              <a:rPr lang="pt-BR" altLang="pt-BR" sz="2500" dirty="0"/>
              <a:t>recursiva para ordenar/particionar o lado </a:t>
            </a:r>
            <a:r>
              <a:rPr lang="pt-BR" altLang="pt-BR" sz="2500" dirty="0" smtClean="0"/>
              <a:t>esquerdo</a:t>
            </a:r>
          </a:p>
          <a:p>
            <a:r>
              <a:rPr lang="pt-BR" altLang="pt-BR" sz="2500" dirty="0" smtClean="0"/>
              <a:t>Chamada </a:t>
            </a:r>
            <a:r>
              <a:rPr lang="pt-BR" altLang="pt-BR" sz="2500" dirty="0"/>
              <a:t>recursiva para ordenar/particionar o lado direito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64759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à direita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O </a:t>
            </a:r>
            <a:r>
              <a:rPr lang="pt-BR" altLang="pt-BR" sz="2500" dirty="0"/>
              <a:t>pivô deve ser algum dos valores que compõem 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O pivô pode ser escolhido aleatoriamente. Para simplificar, </a:t>
            </a:r>
            <a:r>
              <a:rPr lang="pt-BR" altLang="pt-BR" sz="2500" dirty="0" smtClean="0"/>
              <a:t>como </a:t>
            </a:r>
            <a:r>
              <a:rPr lang="pt-BR" altLang="pt-BR" sz="2500" dirty="0"/>
              <a:t>pivô </a:t>
            </a:r>
            <a:r>
              <a:rPr lang="pt-BR" altLang="pt-BR" sz="2500" dirty="0" smtClean="0"/>
              <a:t>será usado o </a:t>
            </a:r>
            <a:r>
              <a:rPr lang="pt-BR" altLang="pt-BR" sz="2500" dirty="0"/>
              <a:t>elemento que está na extrema direita de todo </a:t>
            </a:r>
            <a:r>
              <a:rPr lang="pt-BR" altLang="pt-BR" sz="2500" dirty="0" err="1"/>
              <a:t>subarray</a:t>
            </a:r>
            <a:r>
              <a:rPr lang="pt-BR" altLang="pt-BR" sz="2500" dirty="0"/>
              <a:t> que será particionado </a:t>
            </a:r>
            <a:endParaRPr lang="pt-BR" altLang="pt-BR" sz="2500" dirty="0" smtClean="0"/>
          </a:p>
          <a:p>
            <a:r>
              <a:rPr lang="pt-BR" altLang="pt-BR" sz="2500" dirty="0" smtClean="0"/>
              <a:t>Após </a:t>
            </a:r>
            <a:r>
              <a:rPr lang="pt-BR" altLang="pt-BR" sz="2500" dirty="0"/>
              <a:t>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, se o pivô é inserido no limite entre os dois </a:t>
            </a:r>
            <a:r>
              <a:rPr lang="pt-BR" altLang="pt-BR" sz="2500" dirty="0" err="1"/>
              <a:t>subarrays</a:t>
            </a:r>
            <a:r>
              <a:rPr lang="pt-BR" altLang="pt-BR" sz="2500" dirty="0"/>
              <a:t> particionados, ele já estará automaticamente em sua posição correta na ordenação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80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à direita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68760"/>
            <a:ext cx="8401372" cy="445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na média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Uma </a:t>
            </a:r>
            <a:r>
              <a:rPr lang="pt-BR" altLang="pt-BR" sz="2500" dirty="0"/>
              <a:t>solução simples e atraente é obter o valor mediano entre três elementos do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: </a:t>
            </a:r>
            <a:endParaRPr lang="pt-BR" altLang="pt-BR" sz="2500" dirty="0" smtClean="0"/>
          </a:p>
          <a:p>
            <a:pPr lvl="1"/>
            <a:r>
              <a:rPr lang="pt-BR" altLang="pt-BR" sz="2100" dirty="0" smtClean="0"/>
              <a:t>1º </a:t>
            </a:r>
            <a:r>
              <a:rPr lang="pt-BR" altLang="pt-BR" sz="2100" dirty="0"/>
              <a:t>elemento </a:t>
            </a:r>
            <a:endParaRPr lang="pt-BR" altLang="pt-BR" sz="2100" dirty="0" smtClean="0"/>
          </a:p>
          <a:p>
            <a:pPr lvl="1"/>
            <a:r>
              <a:rPr lang="pt-BR" altLang="pt-BR" sz="2100" dirty="0" smtClean="0"/>
              <a:t>Elemento </a:t>
            </a:r>
            <a:r>
              <a:rPr lang="pt-BR" altLang="pt-BR" sz="2100" dirty="0"/>
              <a:t>no meio do </a:t>
            </a:r>
            <a:r>
              <a:rPr lang="pt-BR" altLang="pt-BR" sz="2100" dirty="0" err="1"/>
              <a:t>array</a:t>
            </a:r>
            <a:r>
              <a:rPr lang="pt-BR" altLang="pt-BR" sz="2100" dirty="0"/>
              <a:t> </a:t>
            </a:r>
          </a:p>
          <a:p>
            <a:pPr lvl="1"/>
            <a:r>
              <a:rPr lang="pt-BR" altLang="pt-BR" sz="2100" dirty="0" smtClean="0"/>
              <a:t>Último </a:t>
            </a:r>
            <a:r>
              <a:rPr lang="pt-BR" altLang="pt-BR" sz="2100" dirty="0"/>
              <a:t>elemento </a:t>
            </a:r>
          </a:p>
          <a:p>
            <a:r>
              <a:rPr lang="pt-BR" altLang="pt-BR" sz="2500" dirty="0" smtClean="0"/>
              <a:t>Processo </a:t>
            </a:r>
            <a:r>
              <a:rPr lang="pt-BR" altLang="pt-BR" sz="2500" dirty="0"/>
              <a:t>chamado “média-dos-três</a:t>
            </a:r>
            <a:r>
              <a:rPr lang="pt-BR" altLang="pt-BR" sz="2500" dirty="0" smtClean="0"/>
              <a:t>”</a:t>
            </a:r>
          </a:p>
          <a:p>
            <a:pPr lvl="1"/>
            <a:r>
              <a:rPr lang="pt-BR" altLang="pt-BR" sz="2100" dirty="0" smtClean="0"/>
              <a:t>Agilidade </a:t>
            </a:r>
            <a:r>
              <a:rPr lang="pt-BR" altLang="pt-BR" sz="2100" dirty="0"/>
              <a:t>no processo e possui altas taxas de sucesso </a:t>
            </a:r>
            <a:endParaRPr lang="pt-BR" altLang="pt-BR" sz="2100" dirty="0" smtClean="0"/>
          </a:p>
          <a:p>
            <a:pPr lvl="1"/>
            <a:r>
              <a:rPr lang="pt-BR" altLang="pt-BR" sz="2500" dirty="0" smtClean="0"/>
              <a:t>Ganho </a:t>
            </a:r>
            <a:r>
              <a:rPr lang="pt-BR" altLang="pt-BR" sz="2500" dirty="0"/>
              <a:t>de desempenho no algoritmo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434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na Média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580511" cy="46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45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330644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Particionamento</a:t>
            </a:r>
            <a:r>
              <a:rPr lang="pt-BR" sz="3200" dirty="0" smtClean="0"/>
              <a:t> com Pivô à Direita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2809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9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330644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Particionamento</a:t>
            </a:r>
            <a:r>
              <a:rPr lang="pt-BR" sz="3200" dirty="0" smtClean="0"/>
              <a:t> com Pivô Aleatório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1" y="1196752"/>
            <a:ext cx="8424936" cy="481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2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412777"/>
            <a:ext cx="8038281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3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dirty="0" smtClean="0"/>
              <a:t>Dividir </a:t>
            </a:r>
            <a:r>
              <a:rPr lang="pt-BR" altLang="pt-BR" sz="2400" dirty="0"/>
              <a:t>o vetor original em n </a:t>
            </a:r>
            <a:r>
              <a:rPr lang="pt-BR" altLang="pt-BR" sz="2400" dirty="0" err="1"/>
              <a:t>sub-partes</a:t>
            </a:r>
            <a:r>
              <a:rPr lang="pt-BR" altLang="pt-BR" sz="2400" dirty="0"/>
              <a:t> de tamanho 1;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dirty="0"/>
              <a:t>I</a:t>
            </a:r>
            <a:r>
              <a:rPr lang="pt-BR" altLang="pt-BR" sz="2400" dirty="0" smtClean="0"/>
              <a:t>ntercalar </a:t>
            </a:r>
            <a:r>
              <a:rPr lang="pt-BR" altLang="pt-BR" sz="2400" dirty="0"/>
              <a:t>os pares de </a:t>
            </a:r>
            <a:r>
              <a:rPr lang="pt-BR" altLang="pt-BR" sz="2400" dirty="0" err="1"/>
              <a:t>sub-partes</a:t>
            </a:r>
            <a:r>
              <a:rPr lang="pt-BR" altLang="pt-BR" sz="2400" dirty="0"/>
              <a:t> adjacentes, da esquerda para a direita em ordem crescente;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dirty="0"/>
              <a:t>R</a:t>
            </a:r>
            <a:r>
              <a:rPr lang="pt-BR" altLang="pt-BR" sz="2400" dirty="0" smtClean="0"/>
              <a:t>epetir </a:t>
            </a:r>
            <a:r>
              <a:rPr lang="pt-BR" altLang="pt-BR" sz="2400" dirty="0"/>
              <a:t>o passo anterior até obter um único vetor de tamanho n, que evidentemente estará ordenado.</a:t>
            </a:r>
          </a:p>
          <a:p>
            <a:pPr algn="just">
              <a:defRPr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89953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Desempenho dos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76456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511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Algoritmo 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96752"/>
            <a:ext cx="824420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92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 smtClean="0"/>
              <a:t>Generalidades</a:t>
            </a:r>
          </a:p>
          <a:p>
            <a:pPr lvl="1" algn="just">
              <a:defRPr/>
            </a:pPr>
            <a:r>
              <a:rPr lang="pt-BR" sz="2100" dirty="0"/>
              <a:t>Intercalação </a:t>
            </a:r>
            <a:r>
              <a:rPr lang="pt-BR" sz="2100" dirty="0" smtClean="0"/>
              <a:t>é o</a:t>
            </a:r>
            <a:r>
              <a:rPr lang="pt-BR" sz="2100" dirty="0"/>
              <a:t> processo através do qual diversos arquivos  </a:t>
            </a:r>
            <a:r>
              <a:rPr lang="pt-BR" sz="2100" dirty="0" smtClean="0"/>
              <a:t>        sequenciais</a:t>
            </a:r>
            <a:r>
              <a:rPr lang="pt-BR" sz="2100" dirty="0"/>
              <a:t> </a:t>
            </a:r>
            <a:r>
              <a:rPr lang="pt-BR" sz="2100" dirty="0" smtClean="0"/>
              <a:t>classificados</a:t>
            </a:r>
            <a:r>
              <a:rPr lang="pt-BR" sz="2100" dirty="0"/>
              <a:t> por um mesmo critério são  mesclados gerando um único arquivo </a:t>
            </a:r>
            <a:r>
              <a:rPr lang="pt-BR" sz="2100" dirty="0" smtClean="0"/>
              <a:t>sequencial.</a:t>
            </a:r>
            <a:r>
              <a:rPr lang="pt-BR" sz="2100" dirty="0"/>
              <a:t>    </a:t>
            </a:r>
            <a:endParaRPr lang="pt-BR" sz="2100" dirty="0" smtClean="0"/>
          </a:p>
          <a:p>
            <a:pPr algn="just">
              <a:defRPr/>
            </a:pPr>
            <a:r>
              <a:rPr lang="pt-BR" sz="2500" dirty="0" err="1" smtClean="0"/>
              <a:t>Algorítmo</a:t>
            </a:r>
            <a:r>
              <a:rPr lang="pt-BR" sz="2500" dirty="0" smtClean="0"/>
              <a:t> básico</a:t>
            </a:r>
          </a:p>
          <a:p>
            <a:pPr lvl="1" algn="just">
              <a:defRPr/>
            </a:pPr>
            <a:r>
              <a:rPr lang="pt-BR" sz="2100" dirty="0"/>
              <a:t>De cada um dos arquivos a intercalar basta ter em memória   </a:t>
            </a:r>
            <a:r>
              <a:rPr lang="pt-BR" sz="2100" dirty="0" smtClean="0"/>
              <a:t>    um</a:t>
            </a:r>
            <a:r>
              <a:rPr lang="pt-BR" sz="2100" dirty="0"/>
              <a:t>  registro. </a:t>
            </a:r>
            <a:endParaRPr lang="pt-BR" sz="2100" dirty="0" smtClean="0"/>
          </a:p>
          <a:p>
            <a:pPr lvl="1" algn="just">
              <a:defRPr/>
            </a:pPr>
            <a:r>
              <a:rPr lang="pt-BR" sz="2100" dirty="0" smtClean="0"/>
              <a:t>Consideramos cada arquivo como uma pilha. O registro atual em memória pode ser considerado o topo deste arquivo. </a:t>
            </a:r>
          </a:p>
          <a:p>
            <a:pPr lvl="1" algn="just">
              <a:defRPr/>
            </a:pPr>
            <a:r>
              <a:rPr lang="pt-BR" sz="2100" dirty="0" smtClean="0"/>
              <a:t>Em</a:t>
            </a:r>
            <a:r>
              <a:rPr lang="pt-BR" sz="2100" dirty="0"/>
              <a:t> cada iteração do algoritmo e leitura dos registros, o topo  da pilha com menor  chave  é  gravado, e substituído pelo seu  </a:t>
            </a:r>
            <a:r>
              <a:rPr lang="pt-BR" sz="2100" dirty="0" smtClean="0"/>
              <a:t>        sucessor</a:t>
            </a:r>
            <a:r>
              <a:rPr lang="pt-BR" sz="2100" dirty="0"/>
              <a:t>. Pilhas vazias têm topo igual </a:t>
            </a:r>
            <a:r>
              <a:rPr lang="pt-BR" sz="2100" dirty="0" smtClean="0"/>
              <a:t>ao maior valor.</a:t>
            </a:r>
          </a:p>
          <a:p>
            <a:pPr lvl="1" algn="just">
              <a:defRPr/>
            </a:pPr>
            <a:r>
              <a:rPr lang="pt-BR" sz="2100" dirty="0" smtClean="0"/>
              <a:t>O algoritmo termina quando todos os topos da pilha tiverem o maior valor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39376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1689</Words>
  <Application>Microsoft Office PowerPoint</Application>
  <PresentationFormat>Apresentação na tela (4:3)</PresentationFormat>
  <Paragraphs>254</Paragraphs>
  <Slides>71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71</vt:i4>
      </vt:variant>
    </vt:vector>
  </HeadingPairs>
  <TitlesOfParts>
    <vt:vector size="74" baseType="lpstr">
      <vt:lpstr>Fluxo</vt:lpstr>
      <vt:lpstr>Visio</vt:lpstr>
      <vt:lpstr>Figura</vt:lpstr>
      <vt:lpstr>Estrutura de Dados – 1º semestre de 2020</vt:lpstr>
      <vt:lpstr>Divisão e Conquista</vt:lpstr>
      <vt:lpstr>Divisão e Conquista</vt:lpstr>
      <vt:lpstr>Merge Sort</vt:lpstr>
      <vt:lpstr>Merge Sort</vt:lpstr>
      <vt:lpstr>Merge Sort</vt:lpstr>
      <vt:lpstr>Merge Sort</vt:lpstr>
      <vt:lpstr>Algoritmo Merge Sort</vt:lpstr>
      <vt:lpstr>Intercalação </vt:lpstr>
      <vt:lpstr>Intercalação </vt:lpstr>
      <vt:lpstr>Intercalação </vt:lpstr>
      <vt:lpstr>Intercalação </vt:lpstr>
      <vt:lpstr>Exemplo Divisão e Conquista (MergeSort)</vt:lpstr>
      <vt:lpstr>Apresentação do PowerPoint</vt:lpstr>
      <vt:lpstr>Apresentação do PowerPoint</vt:lpstr>
      <vt:lpstr>Intercalação para ordenação</vt:lpstr>
      <vt:lpstr>Intercalação para ordenação</vt:lpstr>
      <vt:lpstr>Exemplo</vt:lpstr>
      <vt:lpstr>Exemplo</vt:lpstr>
      <vt:lpstr>Ordenação</vt:lpstr>
      <vt:lpstr>MergeSort: Junção ou Merge</vt:lpstr>
      <vt:lpstr>MergeSort: Junção ou Merge</vt:lpstr>
      <vt:lpstr>Apresentação do PowerPoint</vt:lpstr>
      <vt:lpstr>Apresentação do PowerPoint</vt:lpstr>
      <vt:lpstr>Implementação da Intercalação</vt:lpstr>
      <vt:lpstr>Implementação da Intercalação</vt:lpstr>
      <vt:lpstr>Implementação da Intercalação</vt:lpstr>
      <vt:lpstr>Implementação da Ordenação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QuickSort</vt:lpstr>
      <vt:lpstr>QuickSort</vt:lpstr>
      <vt:lpstr>QuickSort</vt:lpstr>
      <vt:lpstr>Algorítmo Quick Sort</vt:lpstr>
      <vt:lpstr>Particionamento </vt:lpstr>
      <vt:lpstr>Particionamento</vt:lpstr>
      <vt:lpstr>Particionamento</vt:lpstr>
      <vt:lpstr>Estratégias de escolha do Pivô</vt:lpstr>
      <vt:lpstr>Estratégias de escolha do Pivô</vt:lpstr>
      <vt:lpstr>Quick Sort em Listas Ligadas</vt:lpstr>
      <vt:lpstr>Quick Sort em Listas Ligadas</vt:lpstr>
      <vt:lpstr>Desempenho</vt:lpstr>
      <vt:lpstr>Desempenho</vt:lpstr>
      <vt:lpstr>Processo de Ordenação</vt:lpstr>
      <vt:lpstr>Processo de Ordenação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Passos básicos</vt:lpstr>
      <vt:lpstr>Pivô à direita</vt:lpstr>
      <vt:lpstr>Pivô à direita</vt:lpstr>
      <vt:lpstr>Pivô na média</vt:lpstr>
      <vt:lpstr>Pivô na Média</vt:lpstr>
      <vt:lpstr>Particionamento com Pivô à Direita</vt:lpstr>
      <vt:lpstr>Particionamento com Pivô Aleatório</vt:lpstr>
      <vt:lpstr>Implementação da Ordenação</vt:lpstr>
      <vt:lpstr>Desempenho dos algoritmos de Ordenação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1</cp:revision>
  <dcterms:created xsi:type="dcterms:W3CDTF">2020-02-01T23:23:28Z</dcterms:created>
  <dcterms:modified xsi:type="dcterms:W3CDTF">2020-02-01T23:24:08Z</dcterms:modified>
</cp:coreProperties>
</file>