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sldIdLst>
    <p:sldId id="256" r:id="rId2"/>
    <p:sldId id="257" r:id="rId3"/>
    <p:sldId id="290" r:id="rId4"/>
    <p:sldId id="342" r:id="rId5"/>
    <p:sldId id="333" r:id="rId6"/>
    <p:sldId id="346" r:id="rId7"/>
    <p:sldId id="347" r:id="rId8"/>
    <p:sldId id="365" r:id="rId9"/>
    <p:sldId id="345" r:id="rId10"/>
    <p:sldId id="350" r:id="rId11"/>
    <p:sldId id="348" r:id="rId12"/>
    <p:sldId id="371" r:id="rId13"/>
    <p:sldId id="372" r:id="rId14"/>
    <p:sldId id="349" r:id="rId15"/>
    <p:sldId id="366" r:id="rId16"/>
    <p:sldId id="343" r:id="rId17"/>
    <p:sldId id="351" r:id="rId18"/>
    <p:sldId id="352" r:id="rId19"/>
    <p:sldId id="354" r:id="rId20"/>
    <p:sldId id="355" r:id="rId21"/>
    <p:sldId id="356" r:id="rId22"/>
    <p:sldId id="359" r:id="rId23"/>
    <p:sldId id="362" r:id="rId24"/>
    <p:sldId id="363" r:id="rId25"/>
    <p:sldId id="367" r:id="rId26"/>
    <p:sldId id="344" r:id="rId27"/>
    <p:sldId id="364" r:id="rId28"/>
    <p:sldId id="368" r:id="rId29"/>
    <p:sldId id="334" r:id="rId30"/>
    <p:sldId id="370" r:id="rId31"/>
    <p:sldId id="369" r:id="rId32"/>
  </p:sldIdLst>
  <p:sldSz cx="9144000" cy="6858000" type="screen4x3"/>
  <p:notesSz cx="6858000" cy="9144000"/>
  <p:defaultTextStyle>
    <a:defPPr>
      <a:defRPr lang="en-US"/>
    </a:defPPr>
    <a:lvl1pPr algn="l" rtl="0" fontAlgn="base">
      <a:spcBef>
        <a:spcPct val="0"/>
      </a:spcBef>
      <a:spcAft>
        <a:spcPct val="0"/>
      </a:spcAft>
      <a:defRPr sz="1400" b="1" kern="1200">
        <a:solidFill>
          <a:srgbClr val="F7FFFD"/>
        </a:solidFill>
        <a:latin typeface="Tahoma" pitchFamily="34" charset="0"/>
        <a:ea typeface="+mn-ea"/>
        <a:cs typeface="+mn-cs"/>
      </a:defRPr>
    </a:lvl1pPr>
    <a:lvl2pPr marL="457200" algn="l" rtl="0" fontAlgn="base">
      <a:spcBef>
        <a:spcPct val="0"/>
      </a:spcBef>
      <a:spcAft>
        <a:spcPct val="0"/>
      </a:spcAft>
      <a:defRPr sz="1400" b="1" kern="1200">
        <a:solidFill>
          <a:srgbClr val="F7FFFD"/>
        </a:solidFill>
        <a:latin typeface="Tahoma" pitchFamily="34" charset="0"/>
        <a:ea typeface="+mn-ea"/>
        <a:cs typeface="+mn-cs"/>
      </a:defRPr>
    </a:lvl2pPr>
    <a:lvl3pPr marL="914400" algn="l" rtl="0" fontAlgn="base">
      <a:spcBef>
        <a:spcPct val="0"/>
      </a:spcBef>
      <a:spcAft>
        <a:spcPct val="0"/>
      </a:spcAft>
      <a:defRPr sz="1400" b="1" kern="1200">
        <a:solidFill>
          <a:srgbClr val="F7FFFD"/>
        </a:solidFill>
        <a:latin typeface="Tahoma" pitchFamily="34" charset="0"/>
        <a:ea typeface="+mn-ea"/>
        <a:cs typeface="+mn-cs"/>
      </a:defRPr>
    </a:lvl3pPr>
    <a:lvl4pPr marL="1371600" algn="l" rtl="0" fontAlgn="base">
      <a:spcBef>
        <a:spcPct val="0"/>
      </a:spcBef>
      <a:spcAft>
        <a:spcPct val="0"/>
      </a:spcAft>
      <a:defRPr sz="1400" b="1" kern="1200">
        <a:solidFill>
          <a:srgbClr val="F7FFFD"/>
        </a:solidFill>
        <a:latin typeface="Tahoma" pitchFamily="34" charset="0"/>
        <a:ea typeface="+mn-ea"/>
        <a:cs typeface="+mn-cs"/>
      </a:defRPr>
    </a:lvl4pPr>
    <a:lvl5pPr marL="1828800" algn="l" rtl="0" fontAlgn="base">
      <a:spcBef>
        <a:spcPct val="0"/>
      </a:spcBef>
      <a:spcAft>
        <a:spcPct val="0"/>
      </a:spcAft>
      <a:defRPr sz="1400" b="1" kern="1200">
        <a:solidFill>
          <a:srgbClr val="F7FFFD"/>
        </a:solidFill>
        <a:latin typeface="Tahoma" pitchFamily="34" charset="0"/>
        <a:ea typeface="+mn-ea"/>
        <a:cs typeface="+mn-cs"/>
      </a:defRPr>
    </a:lvl5pPr>
    <a:lvl6pPr marL="2286000" algn="l" defTabSz="914400" rtl="0" eaLnBrk="1" latinLnBrk="0" hangingPunct="1">
      <a:defRPr sz="1400" b="1" kern="1200">
        <a:solidFill>
          <a:srgbClr val="F7FFFD"/>
        </a:solidFill>
        <a:latin typeface="Tahoma" pitchFamily="34" charset="0"/>
        <a:ea typeface="+mn-ea"/>
        <a:cs typeface="+mn-cs"/>
      </a:defRPr>
    </a:lvl6pPr>
    <a:lvl7pPr marL="2743200" algn="l" defTabSz="914400" rtl="0" eaLnBrk="1" latinLnBrk="0" hangingPunct="1">
      <a:defRPr sz="1400" b="1" kern="1200">
        <a:solidFill>
          <a:srgbClr val="F7FFFD"/>
        </a:solidFill>
        <a:latin typeface="Tahoma" pitchFamily="34" charset="0"/>
        <a:ea typeface="+mn-ea"/>
        <a:cs typeface="+mn-cs"/>
      </a:defRPr>
    </a:lvl7pPr>
    <a:lvl8pPr marL="3200400" algn="l" defTabSz="914400" rtl="0" eaLnBrk="1" latinLnBrk="0" hangingPunct="1">
      <a:defRPr sz="1400" b="1" kern="1200">
        <a:solidFill>
          <a:srgbClr val="F7FFFD"/>
        </a:solidFill>
        <a:latin typeface="Tahoma" pitchFamily="34" charset="0"/>
        <a:ea typeface="+mn-ea"/>
        <a:cs typeface="+mn-cs"/>
      </a:defRPr>
    </a:lvl8pPr>
    <a:lvl9pPr marL="3657600" algn="l" defTabSz="914400" rtl="0" eaLnBrk="1" latinLnBrk="0" hangingPunct="1">
      <a:defRPr sz="1400" b="1" kern="1200">
        <a:solidFill>
          <a:srgbClr val="F7FFFD"/>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F33CC"/>
    <a:srgbClr val="FF9900"/>
    <a:srgbClr val="006600"/>
    <a:srgbClr val="008000"/>
    <a:srgbClr val="0000FF"/>
    <a:srgbClr val="F7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73" d="100"/>
          <a:sy n="73" d="100"/>
        </p:scale>
        <p:origin x="-106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b="0">
                <a:solidFill>
                  <a:schemeClr val="tx1"/>
                </a:solidFill>
              </a:defRPr>
            </a:lvl1pPr>
          </a:lstStyle>
          <a:p>
            <a:endParaRPr lang="pt-BR" altLang="pt-BR"/>
          </a:p>
        </p:txBody>
      </p:sp>
      <p:sp>
        <p:nvSpPr>
          <p:cNvPr id="1218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b="0">
                <a:solidFill>
                  <a:schemeClr val="tx1"/>
                </a:solidFill>
              </a:defRPr>
            </a:lvl1pPr>
          </a:lstStyle>
          <a:p>
            <a:endParaRPr lang="pt-BR" altLang="pt-BR"/>
          </a:p>
        </p:txBody>
      </p:sp>
      <p:sp>
        <p:nvSpPr>
          <p:cNvPr id="12186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218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b="0">
                <a:solidFill>
                  <a:schemeClr val="tx1"/>
                </a:solidFill>
              </a:defRPr>
            </a:lvl1pPr>
          </a:lstStyle>
          <a:p>
            <a:endParaRPr lang="pt-BR" altLang="pt-BR"/>
          </a:p>
        </p:txBody>
      </p:sp>
      <p:sp>
        <p:nvSpPr>
          <p:cNvPr id="1218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b="0">
                <a:solidFill>
                  <a:schemeClr val="tx1"/>
                </a:solidFill>
              </a:defRPr>
            </a:lvl1pPr>
          </a:lstStyle>
          <a:p>
            <a:fld id="{E6E7DA1C-E427-43F8-9C9D-073CD750C7BE}" type="slidenum">
              <a:rPr lang="pt-BR" altLang="pt-BR"/>
              <a:pPr/>
              <a:t>‹nº›</a:t>
            </a:fld>
            <a:endParaRPr lang="pt-BR" altLang="pt-BR"/>
          </a:p>
        </p:txBody>
      </p:sp>
    </p:spTree>
    <p:extLst>
      <p:ext uri="{BB962C8B-B14F-4D97-AF65-F5344CB8AC3E}">
        <p14:creationId xmlns:p14="http://schemas.microsoft.com/office/powerpoint/2010/main" val="13249651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438400"/>
            <a:ext cx="9009063" cy="1052513"/>
            <a:chOff x="0" y="1536"/>
            <a:chExt cx="5675" cy="663"/>
          </a:xfrm>
        </p:grpSpPr>
        <p:grpSp>
          <p:nvGrpSpPr>
            <p:cNvPr id="65539" name="Group 3"/>
            <p:cNvGrpSpPr>
              <a:grpSpLocks/>
            </p:cNvGrpSpPr>
            <p:nvPr/>
          </p:nvGrpSpPr>
          <p:grpSpPr bwMode="auto">
            <a:xfrm>
              <a:off x="183" y="1604"/>
              <a:ext cx="448" cy="299"/>
              <a:chOff x="720" y="336"/>
              <a:chExt cx="624" cy="432"/>
            </a:xfrm>
          </p:grpSpPr>
          <p:sp>
            <p:nvSpPr>
              <p:cNvPr id="6554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5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65542" name="Group 6"/>
            <p:cNvGrpSpPr>
              <a:grpSpLocks/>
            </p:cNvGrpSpPr>
            <p:nvPr/>
          </p:nvGrpSpPr>
          <p:grpSpPr bwMode="auto">
            <a:xfrm>
              <a:off x="261" y="1870"/>
              <a:ext cx="465" cy="299"/>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655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54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55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US" altLang="pt-BR" noProof="0" smtClean="0"/>
              <a:t>Clique para editar o estilo do título mestre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pt-BR" noProof="0" smtClean="0"/>
              <a:t>Clique para editar o estilo do subtítulo mestre</a:t>
            </a:r>
          </a:p>
        </p:txBody>
      </p:sp>
      <p:sp>
        <p:nvSpPr>
          <p:cNvPr id="655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F8DA5B07-23FB-4A89-8C61-11AA830C43CB}" type="datetime1">
              <a:rPr lang="en-US" altLang="pt-BR"/>
              <a:pPr/>
              <a:t>10/13/2019</a:t>
            </a:fld>
            <a:endParaRPr lang="en-US" altLang="pt-BR"/>
          </a:p>
        </p:txBody>
      </p:sp>
      <p:sp>
        <p:nvSpPr>
          <p:cNvPr id="655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pt-BR"/>
              <a:t>EDA - Prof. Paulemir Campos</a:t>
            </a:r>
          </a:p>
        </p:txBody>
      </p:sp>
      <p:sp>
        <p:nvSpPr>
          <p:cNvPr id="655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F06D863-466D-4EC0-9B9E-61800A652B70}" type="slidenum">
              <a:rPr lang="en-US" altLang="pt-BR"/>
              <a:pPr/>
              <a:t>‹nº›</a:t>
            </a:fld>
            <a:endParaRPr lang="en-US" alt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335F106-F111-4106-8417-D669FD7D3007}"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lvl1pPr>
              <a:defRPr/>
            </a:lvl1p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lvl1pPr>
              <a:defRPr/>
            </a:lvl1pPr>
          </a:lstStyle>
          <a:p>
            <a:fld id="{3F58C697-DA62-484A-BB16-B74B33BB736E}" type="slidenum">
              <a:rPr lang="en-US" altLang="pt-BR"/>
              <a:pPr/>
              <a:t>‹nº›</a:t>
            </a:fld>
            <a:endParaRPr lang="en-US" altLang="pt-BR"/>
          </a:p>
        </p:txBody>
      </p:sp>
    </p:spTree>
    <p:extLst>
      <p:ext uri="{BB962C8B-B14F-4D97-AF65-F5344CB8AC3E}">
        <p14:creationId xmlns:p14="http://schemas.microsoft.com/office/powerpoint/2010/main" val="305372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004050" y="617538"/>
            <a:ext cx="1951038" cy="551497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1150938" y="617538"/>
            <a:ext cx="5700712" cy="551497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B98847B-6630-445A-A025-B199B5ACA5D0}"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lvl1pPr>
              <a:defRPr/>
            </a:lvl1p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lvl1pPr>
              <a:defRPr/>
            </a:lvl1pPr>
          </a:lstStyle>
          <a:p>
            <a:fld id="{A9CC1101-823A-42DA-A0B2-4C1D190E28A2}" type="slidenum">
              <a:rPr lang="en-US" altLang="pt-BR"/>
              <a:pPr/>
              <a:t>‹nº›</a:t>
            </a:fld>
            <a:endParaRPr lang="en-US" altLang="pt-BR"/>
          </a:p>
        </p:txBody>
      </p:sp>
    </p:spTree>
    <p:extLst>
      <p:ext uri="{BB962C8B-B14F-4D97-AF65-F5344CB8AC3E}">
        <p14:creationId xmlns:p14="http://schemas.microsoft.com/office/powerpoint/2010/main" val="106207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B01C0706-BE3D-4498-A913-36EA4B12F200}"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lvl1pPr>
              <a:defRPr/>
            </a:lvl1p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lvl1pPr>
              <a:defRPr/>
            </a:lvl1pPr>
          </a:lstStyle>
          <a:p>
            <a:fld id="{6E98CD86-38E2-422F-A14D-35675B82490C}" type="slidenum">
              <a:rPr lang="en-US" altLang="pt-BR"/>
              <a:pPr/>
              <a:t>‹nº›</a:t>
            </a:fld>
            <a:endParaRPr lang="en-US" altLang="pt-BR"/>
          </a:p>
        </p:txBody>
      </p:sp>
    </p:spTree>
    <p:extLst>
      <p:ext uri="{BB962C8B-B14F-4D97-AF65-F5344CB8AC3E}">
        <p14:creationId xmlns:p14="http://schemas.microsoft.com/office/powerpoint/2010/main" val="208754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fld id="{276D69B0-AFF8-45A8-9D7F-0752B3480F9D}"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lvl1pPr>
              <a:defRPr/>
            </a:lvl1p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lvl1pPr>
              <a:defRPr/>
            </a:lvl1pPr>
          </a:lstStyle>
          <a:p>
            <a:fld id="{1CF1499E-AF80-449C-9059-B081F1617EDC}" type="slidenum">
              <a:rPr lang="en-US" altLang="pt-BR"/>
              <a:pPr/>
              <a:t>‹nº›</a:t>
            </a:fld>
            <a:endParaRPr lang="en-US" altLang="pt-BR"/>
          </a:p>
        </p:txBody>
      </p:sp>
    </p:spTree>
    <p:extLst>
      <p:ext uri="{BB962C8B-B14F-4D97-AF65-F5344CB8AC3E}">
        <p14:creationId xmlns:p14="http://schemas.microsoft.com/office/powerpoint/2010/main" val="149991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fld id="{AB3E2556-87B1-4A65-928C-348579F3D454}" type="datetime1">
              <a:rPr lang="en-US" altLang="pt-BR"/>
              <a:pPr/>
              <a:t>10/13/2019</a:t>
            </a:fld>
            <a:endParaRPr lang="en-US" altLang="pt-BR"/>
          </a:p>
        </p:txBody>
      </p:sp>
      <p:sp>
        <p:nvSpPr>
          <p:cNvPr id="6" name="Espaço Reservado para Rodapé 5"/>
          <p:cNvSpPr>
            <a:spLocks noGrp="1"/>
          </p:cNvSpPr>
          <p:nvPr>
            <p:ph type="ftr" sz="quarter" idx="11"/>
          </p:nvPr>
        </p:nvSpPr>
        <p:spPr/>
        <p:txBody>
          <a:bodyPr/>
          <a:lstStyle>
            <a:lvl1pPr>
              <a:defRPr/>
            </a:lvl1pPr>
          </a:lstStyle>
          <a:p>
            <a:r>
              <a:rPr lang="en-US" altLang="pt-BR"/>
              <a:t>EDA - Prof. Paulemir Campos</a:t>
            </a:r>
          </a:p>
        </p:txBody>
      </p:sp>
      <p:sp>
        <p:nvSpPr>
          <p:cNvPr id="7" name="Espaço Reservado para Número de Slide 6"/>
          <p:cNvSpPr>
            <a:spLocks noGrp="1"/>
          </p:cNvSpPr>
          <p:nvPr>
            <p:ph type="sldNum" sz="quarter" idx="12"/>
          </p:nvPr>
        </p:nvSpPr>
        <p:spPr/>
        <p:txBody>
          <a:bodyPr/>
          <a:lstStyle>
            <a:lvl1pPr>
              <a:defRPr/>
            </a:lvl1pPr>
          </a:lstStyle>
          <a:p>
            <a:fld id="{80E6E590-9DED-4A9E-87BC-5465A3D58BE2}" type="slidenum">
              <a:rPr lang="en-US" altLang="pt-BR"/>
              <a:pPr/>
              <a:t>‹nº›</a:t>
            </a:fld>
            <a:endParaRPr lang="en-US" altLang="pt-BR"/>
          </a:p>
        </p:txBody>
      </p:sp>
    </p:spTree>
    <p:extLst>
      <p:ext uri="{BB962C8B-B14F-4D97-AF65-F5344CB8AC3E}">
        <p14:creationId xmlns:p14="http://schemas.microsoft.com/office/powerpoint/2010/main" val="122523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fld id="{F9A16450-38B0-4D9C-B4CB-364C07796B89}" type="datetime1">
              <a:rPr lang="en-US" altLang="pt-BR"/>
              <a:pPr/>
              <a:t>10/13/2019</a:t>
            </a:fld>
            <a:endParaRPr lang="en-US" altLang="pt-BR"/>
          </a:p>
        </p:txBody>
      </p:sp>
      <p:sp>
        <p:nvSpPr>
          <p:cNvPr id="8" name="Espaço Reservado para Rodapé 7"/>
          <p:cNvSpPr>
            <a:spLocks noGrp="1"/>
          </p:cNvSpPr>
          <p:nvPr>
            <p:ph type="ftr" sz="quarter" idx="11"/>
          </p:nvPr>
        </p:nvSpPr>
        <p:spPr/>
        <p:txBody>
          <a:bodyPr/>
          <a:lstStyle>
            <a:lvl1pPr>
              <a:defRPr/>
            </a:lvl1pPr>
          </a:lstStyle>
          <a:p>
            <a:r>
              <a:rPr lang="en-US" altLang="pt-BR"/>
              <a:t>EDA - Prof. Paulemir Campos</a:t>
            </a:r>
          </a:p>
        </p:txBody>
      </p:sp>
      <p:sp>
        <p:nvSpPr>
          <p:cNvPr id="9" name="Espaço Reservado para Número de Slide 8"/>
          <p:cNvSpPr>
            <a:spLocks noGrp="1"/>
          </p:cNvSpPr>
          <p:nvPr>
            <p:ph type="sldNum" sz="quarter" idx="12"/>
          </p:nvPr>
        </p:nvSpPr>
        <p:spPr/>
        <p:txBody>
          <a:bodyPr/>
          <a:lstStyle>
            <a:lvl1pPr>
              <a:defRPr/>
            </a:lvl1pPr>
          </a:lstStyle>
          <a:p>
            <a:fld id="{E758306C-43BE-425D-926B-150D3E45A3E1}" type="slidenum">
              <a:rPr lang="en-US" altLang="pt-BR"/>
              <a:pPr/>
              <a:t>‹nº›</a:t>
            </a:fld>
            <a:endParaRPr lang="en-US" altLang="pt-BR"/>
          </a:p>
        </p:txBody>
      </p:sp>
    </p:spTree>
    <p:extLst>
      <p:ext uri="{BB962C8B-B14F-4D97-AF65-F5344CB8AC3E}">
        <p14:creationId xmlns:p14="http://schemas.microsoft.com/office/powerpoint/2010/main" val="115239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fld id="{B10A6816-3CD0-4329-86F2-9F216DCFE83F}" type="datetime1">
              <a:rPr lang="en-US" altLang="pt-BR"/>
              <a:pPr/>
              <a:t>10/13/2019</a:t>
            </a:fld>
            <a:endParaRPr lang="en-US" altLang="pt-BR"/>
          </a:p>
        </p:txBody>
      </p:sp>
      <p:sp>
        <p:nvSpPr>
          <p:cNvPr id="4" name="Espaço Reservado para Rodapé 3"/>
          <p:cNvSpPr>
            <a:spLocks noGrp="1"/>
          </p:cNvSpPr>
          <p:nvPr>
            <p:ph type="ftr" sz="quarter" idx="11"/>
          </p:nvPr>
        </p:nvSpPr>
        <p:spPr/>
        <p:txBody>
          <a:bodyPr/>
          <a:lstStyle>
            <a:lvl1pPr>
              <a:defRPr/>
            </a:lvl1pPr>
          </a:lstStyle>
          <a:p>
            <a:r>
              <a:rPr lang="en-US" altLang="pt-BR"/>
              <a:t>EDA - Prof. Paulemir Campos</a:t>
            </a:r>
          </a:p>
        </p:txBody>
      </p:sp>
      <p:sp>
        <p:nvSpPr>
          <p:cNvPr id="5" name="Espaço Reservado para Número de Slide 4"/>
          <p:cNvSpPr>
            <a:spLocks noGrp="1"/>
          </p:cNvSpPr>
          <p:nvPr>
            <p:ph type="sldNum" sz="quarter" idx="12"/>
          </p:nvPr>
        </p:nvSpPr>
        <p:spPr/>
        <p:txBody>
          <a:bodyPr/>
          <a:lstStyle>
            <a:lvl1pPr>
              <a:defRPr/>
            </a:lvl1pPr>
          </a:lstStyle>
          <a:p>
            <a:fld id="{ABA1EB7F-F450-4F65-857F-8472EC1F4D23}" type="slidenum">
              <a:rPr lang="en-US" altLang="pt-BR"/>
              <a:pPr/>
              <a:t>‹nº›</a:t>
            </a:fld>
            <a:endParaRPr lang="en-US" altLang="pt-BR"/>
          </a:p>
        </p:txBody>
      </p:sp>
    </p:spTree>
    <p:extLst>
      <p:ext uri="{BB962C8B-B14F-4D97-AF65-F5344CB8AC3E}">
        <p14:creationId xmlns:p14="http://schemas.microsoft.com/office/powerpoint/2010/main" val="66925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E1F45416-C834-473D-A9EC-5109A7F5F3F4}" type="datetime1">
              <a:rPr lang="en-US" altLang="pt-BR"/>
              <a:pPr/>
              <a:t>10/13/2019</a:t>
            </a:fld>
            <a:endParaRPr lang="en-US" altLang="pt-BR"/>
          </a:p>
        </p:txBody>
      </p:sp>
      <p:sp>
        <p:nvSpPr>
          <p:cNvPr id="3" name="Espaço Reservado para Rodapé 2"/>
          <p:cNvSpPr>
            <a:spLocks noGrp="1"/>
          </p:cNvSpPr>
          <p:nvPr>
            <p:ph type="ftr" sz="quarter" idx="11"/>
          </p:nvPr>
        </p:nvSpPr>
        <p:spPr/>
        <p:txBody>
          <a:bodyPr/>
          <a:lstStyle>
            <a:lvl1pPr>
              <a:defRPr/>
            </a:lvl1pPr>
          </a:lstStyle>
          <a:p>
            <a:r>
              <a:rPr lang="en-US" altLang="pt-BR"/>
              <a:t>EDA - Prof. Paulemir Campos</a:t>
            </a:r>
          </a:p>
        </p:txBody>
      </p:sp>
      <p:sp>
        <p:nvSpPr>
          <p:cNvPr id="4" name="Espaço Reservado para Número de Slide 3"/>
          <p:cNvSpPr>
            <a:spLocks noGrp="1"/>
          </p:cNvSpPr>
          <p:nvPr>
            <p:ph type="sldNum" sz="quarter" idx="12"/>
          </p:nvPr>
        </p:nvSpPr>
        <p:spPr/>
        <p:txBody>
          <a:bodyPr/>
          <a:lstStyle>
            <a:lvl1pPr>
              <a:defRPr/>
            </a:lvl1pPr>
          </a:lstStyle>
          <a:p>
            <a:fld id="{327649E4-BB67-4AF9-A7D5-CFD502A348C6}" type="slidenum">
              <a:rPr lang="en-US" altLang="pt-BR"/>
              <a:pPr/>
              <a:t>‹nº›</a:t>
            </a:fld>
            <a:endParaRPr lang="en-US" altLang="pt-BR"/>
          </a:p>
        </p:txBody>
      </p:sp>
    </p:spTree>
    <p:extLst>
      <p:ext uri="{BB962C8B-B14F-4D97-AF65-F5344CB8AC3E}">
        <p14:creationId xmlns:p14="http://schemas.microsoft.com/office/powerpoint/2010/main" val="201277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65946238-E32C-4111-B0B0-8F137BDB2320}" type="datetime1">
              <a:rPr lang="en-US" altLang="pt-BR"/>
              <a:pPr/>
              <a:t>10/13/2019</a:t>
            </a:fld>
            <a:endParaRPr lang="en-US" altLang="pt-BR"/>
          </a:p>
        </p:txBody>
      </p:sp>
      <p:sp>
        <p:nvSpPr>
          <p:cNvPr id="6" name="Espaço Reservado para Rodapé 5"/>
          <p:cNvSpPr>
            <a:spLocks noGrp="1"/>
          </p:cNvSpPr>
          <p:nvPr>
            <p:ph type="ftr" sz="quarter" idx="11"/>
          </p:nvPr>
        </p:nvSpPr>
        <p:spPr/>
        <p:txBody>
          <a:bodyPr/>
          <a:lstStyle>
            <a:lvl1pPr>
              <a:defRPr/>
            </a:lvl1pPr>
          </a:lstStyle>
          <a:p>
            <a:r>
              <a:rPr lang="en-US" altLang="pt-BR"/>
              <a:t>EDA - Prof. Paulemir Campos</a:t>
            </a:r>
          </a:p>
        </p:txBody>
      </p:sp>
      <p:sp>
        <p:nvSpPr>
          <p:cNvPr id="7" name="Espaço Reservado para Número de Slide 6"/>
          <p:cNvSpPr>
            <a:spLocks noGrp="1"/>
          </p:cNvSpPr>
          <p:nvPr>
            <p:ph type="sldNum" sz="quarter" idx="12"/>
          </p:nvPr>
        </p:nvSpPr>
        <p:spPr/>
        <p:txBody>
          <a:bodyPr/>
          <a:lstStyle>
            <a:lvl1pPr>
              <a:defRPr/>
            </a:lvl1pPr>
          </a:lstStyle>
          <a:p>
            <a:fld id="{A0438020-0531-4EE3-8E76-729152C7382F}" type="slidenum">
              <a:rPr lang="en-US" altLang="pt-BR"/>
              <a:pPr/>
              <a:t>‹nº›</a:t>
            </a:fld>
            <a:endParaRPr lang="en-US" altLang="pt-BR"/>
          </a:p>
        </p:txBody>
      </p:sp>
    </p:spTree>
    <p:extLst>
      <p:ext uri="{BB962C8B-B14F-4D97-AF65-F5344CB8AC3E}">
        <p14:creationId xmlns:p14="http://schemas.microsoft.com/office/powerpoint/2010/main" val="184279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0B69BBDE-B7A1-45B7-9A38-4ADDFB2384F6}" type="datetime1">
              <a:rPr lang="en-US" altLang="pt-BR"/>
              <a:pPr/>
              <a:t>10/13/2019</a:t>
            </a:fld>
            <a:endParaRPr lang="en-US" altLang="pt-BR"/>
          </a:p>
        </p:txBody>
      </p:sp>
      <p:sp>
        <p:nvSpPr>
          <p:cNvPr id="6" name="Espaço Reservado para Rodapé 5"/>
          <p:cNvSpPr>
            <a:spLocks noGrp="1"/>
          </p:cNvSpPr>
          <p:nvPr>
            <p:ph type="ftr" sz="quarter" idx="11"/>
          </p:nvPr>
        </p:nvSpPr>
        <p:spPr/>
        <p:txBody>
          <a:bodyPr/>
          <a:lstStyle>
            <a:lvl1pPr>
              <a:defRPr/>
            </a:lvl1pPr>
          </a:lstStyle>
          <a:p>
            <a:r>
              <a:rPr lang="en-US" altLang="pt-BR"/>
              <a:t>EDA - Prof. Paulemir Campos</a:t>
            </a:r>
          </a:p>
        </p:txBody>
      </p:sp>
      <p:sp>
        <p:nvSpPr>
          <p:cNvPr id="7" name="Espaço Reservado para Número de Slide 6"/>
          <p:cNvSpPr>
            <a:spLocks noGrp="1"/>
          </p:cNvSpPr>
          <p:nvPr>
            <p:ph type="sldNum" sz="quarter" idx="12"/>
          </p:nvPr>
        </p:nvSpPr>
        <p:spPr/>
        <p:txBody>
          <a:bodyPr/>
          <a:lstStyle>
            <a:lvl1pPr>
              <a:defRPr/>
            </a:lvl1pPr>
          </a:lstStyle>
          <a:p>
            <a:fld id="{E365A988-4B53-4F29-92E6-BBACAD5710A6}" type="slidenum">
              <a:rPr lang="en-US" altLang="pt-BR"/>
              <a:pPr/>
              <a:t>‹nº›</a:t>
            </a:fld>
            <a:endParaRPr lang="en-US" altLang="pt-BR"/>
          </a:p>
        </p:txBody>
      </p:sp>
    </p:spTree>
    <p:extLst>
      <p:ext uri="{BB962C8B-B14F-4D97-AF65-F5344CB8AC3E}">
        <p14:creationId xmlns:p14="http://schemas.microsoft.com/office/powerpoint/2010/main" val="282074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1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pt-BR" altLang="pt-BR" sz="2400" b="0">
              <a:solidFill>
                <a:schemeClr val="tx1"/>
              </a:solidFill>
            </a:endParaRPr>
          </a:p>
        </p:txBody>
      </p:sp>
      <p:sp>
        <p:nvSpPr>
          <p:cNvPr id="6452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pt-BR" smtClean="0"/>
              <a:t>Clique para editar o estilo do título mestre</a:t>
            </a:r>
          </a:p>
        </p:txBody>
      </p:sp>
      <p:sp>
        <p:nvSpPr>
          <p:cNvPr id="6452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pt-BR" smtClean="0"/>
              <a:t>Clique para editar os estilos do texto mestre</a:t>
            </a:r>
          </a:p>
          <a:p>
            <a:pPr lvl="1"/>
            <a:r>
              <a:rPr lang="en-US" altLang="pt-BR" smtClean="0"/>
              <a:t>Segundo nível</a:t>
            </a:r>
          </a:p>
          <a:p>
            <a:pPr lvl="2"/>
            <a:r>
              <a:rPr lang="en-US" altLang="pt-BR" smtClean="0"/>
              <a:t>Terceiro nível</a:t>
            </a:r>
          </a:p>
          <a:p>
            <a:pPr lvl="3"/>
            <a:r>
              <a:rPr lang="en-US" altLang="pt-BR" smtClean="0"/>
              <a:t>Quarto nível</a:t>
            </a:r>
          </a:p>
          <a:p>
            <a:pPr lvl="4"/>
            <a:r>
              <a:rPr lang="en-US" altLang="pt-BR" smtClean="0"/>
              <a:t>Quinto nível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b="0">
                <a:solidFill>
                  <a:schemeClr val="tx1"/>
                </a:solidFill>
              </a:defRPr>
            </a:lvl1pPr>
          </a:lstStyle>
          <a:p>
            <a:fld id="{71A5409F-754E-485C-9A23-031BAB49176A}" type="datetime1">
              <a:rPr lang="en-US" altLang="pt-BR"/>
              <a:pPr/>
              <a:t>10/13/2019</a:t>
            </a:fld>
            <a:endParaRPr lang="en-US" altLang="pt-B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b="0">
                <a:solidFill>
                  <a:schemeClr val="tx1"/>
                </a:solidFill>
              </a:defRPr>
            </a:lvl1pPr>
          </a:lstStyle>
          <a:p>
            <a:r>
              <a:rPr lang="en-US" altLang="pt-BR"/>
              <a:t>EDA - Prof. Paulemir Campos</a:t>
            </a: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0">
                <a:solidFill>
                  <a:schemeClr val="tx1"/>
                </a:solidFill>
              </a:defRPr>
            </a:lvl1pPr>
          </a:lstStyle>
          <a:p>
            <a:fld id="{FFD3AEAF-E502-4351-8383-227634DDFF15}"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tx2"/>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tx2"/>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2"/>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2"/>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2"/>
        </a:buClr>
        <a:buSzPct val="50000"/>
        <a:buFont typeface="Wingdings" pitchFamily="2" charset="2"/>
        <a:buChar char="n"/>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ti.fh-flensburg.de/lang/algorithmen/sortieren/quick/quicken.htm" TargetMode="External"/><Relationship Id="rId2" Type="http://schemas.openxmlformats.org/officeDocument/2006/relationships/hyperlink" Target="http://www.iti.fh-flensburg.de/lang/algorithmen/sortieren/networks/sortieren.htm#section3" TargetMode="External"/><Relationship Id="rId1" Type="http://schemas.openxmlformats.org/officeDocument/2006/relationships/slideLayout" Target="../slideLayouts/slideLayout2.xml"/><Relationship Id="rId5" Type="http://schemas.openxmlformats.org/officeDocument/2006/relationships/hyperlink" Target="http://www.iti.fh-flensburg.de/lang/algorithmen/sortieren/merge/mergen.htm" TargetMode="External"/><Relationship Id="rId4" Type="http://schemas.openxmlformats.org/officeDocument/2006/relationships/hyperlink" Target="http://www.iti.fh-flensburg.de/lang/algorithmen/sortieren/heap/heapen.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dt" sz="half" idx="2"/>
          </p:nvPr>
        </p:nvSpPr>
        <p:spPr/>
        <p:txBody>
          <a:bodyPr/>
          <a:lstStyle/>
          <a:p>
            <a:fld id="{99666D91-088A-4D64-B21F-E41178A5A9E6}" type="datetime1">
              <a:rPr lang="en-US" altLang="pt-BR"/>
              <a:pPr/>
              <a:t>10/13/2019</a:t>
            </a:fld>
            <a:endParaRPr lang="en-US" altLang="pt-BR"/>
          </a:p>
        </p:txBody>
      </p:sp>
      <p:sp>
        <p:nvSpPr>
          <p:cNvPr id="6" name="Rectangle 15"/>
          <p:cNvSpPr>
            <a:spLocks noGrp="1" noChangeArrowheads="1"/>
          </p:cNvSpPr>
          <p:nvPr>
            <p:ph type="ftr" sz="quarter" idx="3"/>
          </p:nvPr>
        </p:nvSpPr>
        <p:spPr/>
        <p:txBody>
          <a:bodyPr/>
          <a:lstStyle/>
          <a:p>
            <a:r>
              <a:rPr lang="en-US" altLang="pt-BR"/>
              <a:t>EDA - Prof. Paulemir Campos</a:t>
            </a:r>
          </a:p>
        </p:txBody>
      </p:sp>
      <p:sp>
        <p:nvSpPr>
          <p:cNvPr id="7" name="Rectangle 16"/>
          <p:cNvSpPr>
            <a:spLocks noGrp="1" noChangeArrowheads="1"/>
          </p:cNvSpPr>
          <p:nvPr>
            <p:ph type="sldNum" sz="quarter" idx="4"/>
          </p:nvPr>
        </p:nvSpPr>
        <p:spPr/>
        <p:txBody>
          <a:bodyPr/>
          <a:lstStyle/>
          <a:p>
            <a:fld id="{3F12B31D-2ACE-4D0D-940E-710BAD565496}" type="slidenum">
              <a:rPr lang="en-US" altLang="pt-BR"/>
              <a:pPr/>
              <a:t>1</a:t>
            </a:fld>
            <a:endParaRPr lang="en-US" altLang="pt-BR"/>
          </a:p>
        </p:txBody>
      </p:sp>
      <p:sp>
        <p:nvSpPr>
          <p:cNvPr id="95235" name="Rectangle 3"/>
          <p:cNvSpPr>
            <a:spLocks noGrp="1" noChangeArrowheads="1"/>
          </p:cNvSpPr>
          <p:nvPr>
            <p:ph type="subTitle" idx="1"/>
          </p:nvPr>
        </p:nvSpPr>
        <p:spPr/>
        <p:txBody>
          <a:bodyPr/>
          <a:lstStyle/>
          <a:p>
            <a:r>
              <a:rPr lang="en-US" altLang="pt-BR" sz="4000"/>
              <a:t>Classificação de Dados</a:t>
            </a:r>
          </a:p>
        </p:txBody>
      </p:sp>
      <p:pic>
        <p:nvPicPr>
          <p:cNvPr id="95239" name="Picture 7" descr="UPE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720725"/>
            <a:ext cx="1657350" cy="1123950"/>
          </a:xfrm>
          <a:prstGeom prst="rect">
            <a:avLst/>
          </a:prstGeom>
          <a:noFill/>
          <a:extLst>
            <a:ext uri="{909E8E84-426E-40DD-AFC4-6F175D3DCCD1}">
              <a14:hiddenFill xmlns:a14="http://schemas.microsoft.com/office/drawing/2010/main">
                <a:solidFill>
                  <a:srgbClr val="FFFFFF"/>
                </a:solidFill>
              </a14:hiddenFill>
            </a:ext>
          </a:extLst>
        </p:spPr>
      </p:pic>
      <p:sp>
        <p:nvSpPr>
          <p:cNvPr id="95240" name="Rectangle 8"/>
          <p:cNvSpPr>
            <a:spLocks noGrp="1" noChangeArrowheads="1"/>
          </p:cNvSpPr>
          <p:nvPr>
            <p:ph type="ctrTitle"/>
          </p:nvPr>
        </p:nvSpPr>
        <p:spPr>
          <a:xfrm>
            <a:off x="1676400" y="381000"/>
            <a:ext cx="7467600" cy="1600200"/>
          </a:xfrm>
          <a:noFill/>
          <a:ln/>
        </p:spPr>
        <p:txBody>
          <a:bodyPr/>
          <a:lstStyle/>
          <a:p>
            <a:r>
              <a:rPr lang="pt-BR" altLang="pt-BR" sz="2800"/>
              <a:t>UPE – Caruaru – Sistemas de Informação</a:t>
            </a:r>
            <a:br>
              <a:rPr lang="pt-BR" altLang="pt-BR" sz="2800"/>
            </a:br>
            <a:r>
              <a:rPr lang="pt-BR" altLang="pt-BR" sz="2800"/>
              <a:t>Disciplina: Estrutura de Dados e Arquivo</a:t>
            </a:r>
            <a:br>
              <a:rPr lang="pt-BR" altLang="pt-BR" sz="2800"/>
            </a:br>
            <a:r>
              <a:rPr lang="pt-BR" altLang="pt-BR" sz="2800"/>
              <a:t>Prof.: Paulemir G. Campos</a:t>
            </a:r>
            <a:endParaRPr lang="en-US" altLang="pt-B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898B7122-084F-4950-85D2-05DB2A8D76FE}"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F5D3AE31-B013-4744-B002-1038EBFEBA39}" type="slidenum">
              <a:rPr lang="en-US" altLang="pt-BR"/>
              <a:pPr/>
              <a:t>10</a:t>
            </a:fld>
            <a:endParaRPr lang="en-US" altLang="pt-BR"/>
          </a:p>
        </p:txBody>
      </p:sp>
      <p:sp>
        <p:nvSpPr>
          <p:cNvPr id="219138" name="Rectangle 2"/>
          <p:cNvSpPr>
            <a:spLocks noGrp="1" noChangeArrowheads="1"/>
          </p:cNvSpPr>
          <p:nvPr>
            <p:ph type="title"/>
          </p:nvPr>
        </p:nvSpPr>
        <p:spPr/>
        <p:txBody>
          <a:bodyPr/>
          <a:lstStyle/>
          <a:p>
            <a:r>
              <a:rPr lang="pt-BR" altLang="pt-BR" sz="4000"/>
              <a:t>Classificação por Troca</a:t>
            </a:r>
          </a:p>
        </p:txBody>
      </p:sp>
      <p:sp>
        <p:nvSpPr>
          <p:cNvPr id="219139" name="Rectangle 3"/>
          <p:cNvSpPr>
            <a:spLocks noGrp="1" noChangeArrowheads="1"/>
          </p:cNvSpPr>
          <p:nvPr>
            <p:ph type="body" idx="1"/>
          </p:nvPr>
        </p:nvSpPr>
        <p:spPr/>
        <p:txBody>
          <a:bodyPr/>
          <a:lstStyle/>
          <a:p>
            <a:r>
              <a:rPr lang="pt-BR" altLang="pt-BR"/>
              <a:t>Método Quick-Sort</a:t>
            </a:r>
          </a:p>
          <a:p>
            <a:pPr eaLnBrk="0" hangingPunct="0">
              <a:spcBef>
                <a:spcPct val="50000"/>
              </a:spcBef>
              <a:buClrTx/>
              <a:buSzTx/>
              <a:buFontTx/>
              <a:buNone/>
            </a:pPr>
            <a:r>
              <a:rPr lang="pt-BR" altLang="pt-BR" sz="2000"/>
              <a:t>		2) classificar x1 e x2</a:t>
            </a:r>
          </a:p>
          <a:p>
            <a:pPr algn="just" eaLnBrk="0" hangingPunct="0">
              <a:spcBef>
                <a:spcPct val="0"/>
              </a:spcBef>
              <a:buClrTx/>
              <a:buSzTx/>
              <a:buFontTx/>
              <a:buNone/>
            </a:pPr>
            <a:r>
              <a:rPr lang="pt-BR" altLang="pt-BR" sz="2000"/>
              <a:t>		3) realizar a união de x1 e x2, nessa ordem</a:t>
            </a:r>
          </a:p>
          <a:p>
            <a:pPr algn="just" eaLnBrk="0" hangingPunct="0">
              <a:spcBef>
                <a:spcPct val="0"/>
              </a:spcBef>
              <a:buClrTx/>
              <a:buSzTx/>
              <a:buFontTx/>
              <a:buNone/>
            </a:pPr>
            <a:endParaRPr lang="pt-BR" altLang="pt-BR" sz="2000"/>
          </a:p>
          <a:p>
            <a:pPr algn="just" eaLnBrk="0" hangingPunct="0">
              <a:spcBef>
                <a:spcPct val="0"/>
              </a:spcBef>
              <a:buClrTx/>
              <a:buSzTx/>
              <a:buFontTx/>
              <a:buNone/>
            </a:pPr>
            <a:r>
              <a:rPr lang="pt-BR" altLang="pt-BR" sz="2000" b="1"/>
              <a:t>Obs.:</a:t>
            </a:r>
            <a:r>
              <a:rPr lang="pt-BR" altLang="pt-BR" sz="2000"/>
              <a:t> O passo 2 sugere que este método pode ser definido de modo recursivo. Na prática, os subconjuntos x1 e x2 podem permanecer fisicamente dentro de x. Assim, após a classificação recursiva desses, o conjunto x estará classificado. Neste caso a união dos subconjuntos não é necessária.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A7130526-682A-459B-BD69-DF52E6F6EE7E}"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7D5818F1-79C2-4A31-874A-CC7BBFDB96E2}" type="slidenum">
              <a:rPr lang="en-US" altLang="pt-BR"/>
              <a:pPr/>
              <a:t>11</a:t>
            </a:fld>
            <a:endParaRPr lang="en-US" altLang="pt-BR"/>
          </a:p>
        </p:txBody>
      </p:sp>
      <p:sp>
        <p:nvSpPr>
          <p:cNvPr id="217090" name="Rectangle 2"/>
          <p:cNvSpPr>
            <a:spLocks noGrp="1" noChangeArrowheads="1"/>
          </p:cNvSpPr>
          <p:nvPr>
            <p:ph type="title"/>
          </p:nvPr>
        </p:nvSpPr>
        <p:spPr/>
        <p:txBody>
          <a:bodyPr/>
          <a:lstStyle/>
          <a:p>
            <a:r>
              <a:rPr lang="pt-BR" altLang="pt-BR" sz="4000"/>
              <a:t>Classificação por Troca</a:t>
            </a:r>
          </a:p>
        </p:txBody>
      </p:sp>
      <p:sp>
        <p:nvSpPr>
          <p:cNvPr id="217091" name="Rectangle 3"/>
          <p:cNvSpPr>
            <a:spLocks noGrp="1" noChangeArrowheads="1"/>
          </p:cNvSpPr>
          <p:nvPr>
            <p:ph type="body" idx="1"/>
          </p:nvPr>
        </p:nvSpPr>
        <p:spPr/>
        <p:txBody>
          <a:bodyPr/>
          <a:lstStyle/>
          <a:p>
            <a:r>
              <a:rPr lang="pt-BR" altLang="pt-BR"/>
              <a:t>Método Quick-Sort (Algoritmo)</a:t>
            </a:r>
          </a:p>
          <a:p>
            <a:pPr algn="just" eaLnBrk="0" hangingPunct="0">
              <a:spcBef>
                <a:spcPct val="0"/>
              </a:spcBef>
              <a:buClrTx/>
              <a:buSzTx/>
              <a:buFontTx/>
              <a:buNone/>
            </a:pPr>
            <a:endParaRPr lang="pt-BR" altLang="pt-BR" sz="2000">
              <a:solidFill>
                <a:srgbClr val="0000FF"/>
              </a:solidFill>
              <a:latin typeface="Times New Roman" charset="0"/>
            </a:endParaRPr>
          </a:p>
          <a:p>
            <a:pPr algn="just" eaLnBrk="0" hangingPunct="0">
              <a:spcBef>
                <a:spcPct val="0"/>
              </a:spcBef>
              <a:buClrTx/>
              <a:buSzTx/>
              <a:buFontTx/>
              <a:buNone/>
            </a:pPr>
            <a:r>
              <a:rPr lang="pt-BR" altLang="pt-BR" sz="1800"/>
              <a:t>QuickSort(</a:t>
            </a:r>
            <a:r>
              <a:rPr lang="pt-BR" altLang="pt-BR" sz="1800" u="sng"/>
              <a:t>inteiro</a:t>
            </a:r>
            <a:r>
              <a:rPr lang="pt-BR" altLang="pt-BR" sz="1800"/>
              <a:t> x[N], min, max)</a:t>
            </a:r>
          </a:p>
          <a:p>
            <a:pPr algn="just" eaLnBrk="0" hangingPunct="0">
              <a:spcBef>
                <a:spcPct val="0"/>
              </a:spcBef>
              <a:buClrTx/>
              <a:buSzTx/>
              <a:buFontTx/>
              <a:buNone/>
            </a:pPr>
            <a:r>
              <a:rPr lang="pt-BR" altLang="pt-BR" sz="1800" u="sng"/>
              <a:t>início</a:t>
            </a:r>
            <a:r>
              <a:rPr lang="pt-BR" altLang="pt-BR" sz="1800"/>
              <a:t> </a:t>
            </a:r>
          </a:p>
          <a:p>
            <a:pPr algn="just" eaLnBrk="0" hangingPunct="0">
              <a:spcBef>
                <a:spcPct val="0"/>
              </a:spcBef>
              <a:buClrTx/>
              <a:buSzTx/>
              <a:buFontTx/>
              <a:buNone/>
            </a:pPr>
            <a:r>
              <a:rPr lang="pt-BR" altLang="pt-BR" sz="1800"/>
              <a:t>	/* particionar o conjunto x da posição min até max sendo que */</a:t>
            </a:r>
          </a:p>
          <a:p>
            <a:pPr algn="just" eaLnBrk="0" hangingPunct="0">
              <a:spcBef>
                <a:spcPct val="0"/>
              </a:spcBef>
              <a:buClrTx/>
              <a:buSzTx/>
              <a:buFontTx/>
              <a:buNone/>
            </a:pPr>
            <a:r>
              <a:rPr lang="pt-BR" altLang="pt-BR" sz="1800"/>
              <a:t>	/* o pivot ficará na posição j, min </a:t>
            </a:r>
            <a:r>
              <a:rPr lang="pt-BR" altLang="pt-BR" sz="1800">
                <a:sym typeface="Symbol" pitchFamily="18" charset="2"/>
              </a:rPr>
              <a:t></a:t>
            </a:r>
            <a:r>
              <a:rPr lang="pt-BR" altLang="pt-BR" sz="1800"/>
              <a:t> j </a:t>
            </a:r>
            <a:r>
              <a:rPr lang="pt-BR" altLang="pt-BR" sz="1800">
                <a:sym typeface="Symbol" pitchFamily="18" charset="2"/>
              </a:rPr>
              <a:t></a:t>
            </a:r>
            <a:r>
              <a:rPr lang="pt-BR" altLang="pt-BR" sz="1800"/>
              <a:t> max */</a:t>
            </a:r>
          </a:p>
          <a:p>
            <a:pPr algn="just" eaLnBrk="0" hangingPunct="0">
              <a:spcBef>
                <a:spcPct val="0"/>
              </a:spcBef>
              <a:buClrTx/>
              <a:buSzTx/>
              <a:buFontTx/>
              <a:buNone/>
            </a:pPr>
            <a:r>
              <a:rPr lang="pt-BR" altLang="pt-BR" sz="1800"/>
              <a:t>	</a:t>
            </a:r>
            <a:r>
              <a:rPr lang="pt-BR" altLang="pt-BR" sz="1800" u="sng"/>
              <a:t>se</a:t>
            </a:r>
            <a:r>
              <a:rPr lang="pt-BR" altLang="pt-BR" sz="1800"/>
              <a:t> (min </a:t>
            </a:r>
            <a:r>
              <a:rPr lang="pt-BR" altLang="pt-BR" sz="1800">
                <a:sym typeface="Symbol" pitchFamily="18" charset="2"/>
              </a:rPr>
              <a:t></a:t>
            </a:r>
            <a:r>
              <a:rPr lang="pt-BR" altLang="pt-BR" sz="1800"/>
              <a:t> max) </a:t>
            </a:r>
            <a:r>
              <a:rPr lang="pt-BR" altLang="pt-BR" sz="1800" u="sng"/>
              <a:t>então</a:t>
            </a:r>
          </a:p>
          <a:p>
            <a:pPr algn="just" eaLnBrk="0" hangingPunct="0">
              <a:spcBef>
                <a:spcPct val="0"/>
              </a:spcBef>
              <a:buClrTx/>
              <a:buSzTx/>
              <a:buFontTx/>
              <a:buNone/>
            </a:pPr>
            <a:r>
              <a:rPr lang="pt-BR" altLang="pt-BR" sz="1800"/>
              <a:t>		j = Particionar(x[N], min, max);</a:t>
            </a:r>
          </a:p>
          <a:p>
            <a:pPr algn="just" eaLnBrk="0" hangingPunct="0">
              <a:spcBef>
                <a:spcPct val="0"/>
              </a:spcBef>
              <a:buClrTx/>
              <a:buSzTx/>
              <a:buFontTx/>
              <a:buNone/>
            </a:pPr>
            <a:r>
              <a:rPr lang="pt-BR" altLang="pt-BR" sz="1800"/>
              <a:t>		QuickSort(x[N], min, j-1);</a:t>
            </a:r>
          </a:p>
          <a:p>
            <a:pPr algn="just" eaLnBrk="0" hangingPunct="0">
              <a:spcBef>
                <a:spcPct val="0"/>
              </a:spcBef>
              <a:buClrTx/>
              <a:buSzTx/>
              <a:buFontTx/>
              <a:buNone/>
            </a:pPr>
            <a:r>
              <a:rPr lang="pt-BR" altLang="pt-BR" sz="1800"/>
              <a:t>		QuickSort(x[N], j+1, max);</a:t>
            </a:r>
          </a:p>
          <a:p>
            <a:pPr algn="just" eaLnBrk="0" hangingPunct="0">
              <a:spcBef>
                <a:spcPct val="0"/>
              </a:spcBef>
              <a:buClrTx/>
              <a:buSzTx/>
              <a:buFontTx/>
              <a:buNone/>
            </a:pPr>
            <a:r>
              <a:rPr lang="pt-BR" altLang="pt-BR" sz="1800"/>
              <a:t>	</a:t>
            </a:r>
            <a:r>
              <a:rPr lang="pt-BR" altLang="pt-BR" sz="1800" u="sng"/>
              <a:t>fim-se</a:t>
            </a:r>
          </a:p>
          <a:p>
            <a:pPr algn="just" eaLnBrk="0" hangingPunct="0">
              <a:spcBef>
                <a:spcPct val="0"/>
              </a:spcBef>
              <a:buClrTx/>
              <a:buSzTx/>
              <a:buFontTx/>
              <a:buNone/>
            </a:pPr>
            <a:r>
              <a:rPr lang="pt-BR" altLang="pt-BR" sz="1800" u="sng"/>
              <a:t>fim</a:t>
            </a:r>
          </a:p>
          <a:p>
            <a:pPr>
              <a:buFont typeface="Wingdings" pitchFamily="2" charset="2"/>
              <a:buNone/>
            </a:pPr>
            <a:endParaRPr lang="pt-BR" altLang="pt-B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61858241-A1F8-45AE-B7DE-65888B19E1E5}"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B9E4476D-C041-4447-B56B-A9C49F693601}" type="slidenum">
              <a:rPr lang="en-US" altLang="pt-BR"/>
              <a:pPr/>
              <a:t>12</a:t>
            </a:fld>
            <a:endParaRPr lang="en-US" altLang="pt-BR"/>
          </a:p>
        </p:txBody>
      </p:sp>
      <p:sp>
        <p:nvSpPr>
          <p:cNvPr id="241668" name="Rectangle 4"/>
          <p:cNvSpPr>
            <a:spLocks noGrp="1" noChangeArrowheads="1"/>
          </p:cNvSpPr>
          <p:nvPr>
            <p:ph type="title"/>
          </p:nvPr>
        </p:nvSpPr>
        <p:spPr>
          <a:noFill/>
          <a:ln/>
        </p:spPr>
        <p:txBody>
          <a:bodyPr/>
          <a:lstStyle/>
          <a:p>
            <a:r>
              <a:rPr lang="pt-BR" altLang="pt-BR" sz="4000"/>
              <a:t>Classificação por Troca</a:t>
            </a:r>
          </a:p>
        </p:txBody>
      </p:sp>
      <p:sp>
        <p:nvSpPr>
          <p:cNvPr id="241669" name="Rectangle 5"/>
          <p:cNvSpPr>
            <a:spLocks noGrp="1" noChangeArrowheads="1"/>
          </p:cNvSpPr>
          <p:nvPr>
            <p:ph type="body" idx="1"/>
          </p:nvPr>
        </p:nvSpPr>
        <p:spPr>
          <a:xfrm>
            <a:off x="1182688" y="2017713"/>
            <a:ext cx="7772400" cy="4459287"/>
          </a:xfrm>
          <a:noFill/>
          <a:ln/>
        </p:spPr>
        <p:txBody>
          <a:bodyPr/>
          <a:lstStyle/>
          <a:p>
            <a:r>
              <a:rPr lang="pt-BR" altLang="pt-BR"/>
              <a:t>Método Quick-Sort (Função Particionar)</a:t>
            </a:r>
          </a:p>
          <a:p>
            <a:pPr algn="just" eaLnBrk="0" hangingPunct="0">
              <a:spcBef>
                <a:spcPct val="0"/>
              </a:spcBef>
              <a:buClrTx/>
              <a:buSzTx/>
              <a:buFontTx/>
              <a:buNone/>
            </a:pPr>
            <a:r>
              <a:rPr lang="pt-BR" altLang="pt-BR" sz="2000" u="sng"/>
              <a:t>inteiro</a:t>
            </a:r>
            <a:r>
              <a:rPr lang="pt-BR" altLang="pt-BR" sz="2000"/>
              <a:t> Particionar(</a:t>
            </a:r>
            <a:r>
              <a:rPr lang="pt-BR" altLang="pt-BR" sz="2000" u="sng"/>
              <a:t>inteiro</a:t>
            </a:r>
            <a:r>
              <a:rPr lang="pt-BR" altLang="pt-BR" sz="2000"/>
              <a:t> x[N], min, max)</a:t>
            </a:r>
          </a:p>
          <a:p>
            <a:pPr algn="just" eaLnBrk="0" hangingPunct="0">
              <a:spcBef>
                <a:spcPct val="0"/>
              </a:spcBef>
              <a:buClrTx/>
              <a:buSzTx/>
              <a:buFontTx/>
              <a:buNone/>
            </a:pPr>
            <a:r>
              <a:rPr lang="pt-BR" altLang="pt-BR" sz="2000" u="sng"/>
              <a:t>início</a:t>
            </a:r>
            <a:r>
              <a:rPr lang="pt-BR" altLang="pt-BR" sz="2000"/>
              <a:t>  </a:t>
            </a:r>
          </a:p>
          <a:p>
            <a:pPr algn="just" eaLnBrk="0" hangingPunct="0">
              <a:spcBef>
                <a:spcPct val="0"/>
              </a:spcBef>
              <a:buClrTx/>
              <a:buSzTx/>
              <a:buFontTx/>
              <a:buNone/>
            </a:pPr>
            <a:r>
              <a:rPr lang="pt-BR" altLang="pt-BR" sz="2000"/>
              <a:t>    </a:t>
            </a:r>
            <a:r>
              <a:rPr lang="pt-BR" altLang="pt-BR" sz="2000" u="sng"/>
              <a:t>inteiro</a:t>
            </a:r>
            <a:r>
              <a:rPr lang="pt-BR" altLang="pt-BR" sz="2000"/>
              <a:t> pivot, down, up, temp;</a:t>
            </a:r>
          </a:p>
          <a:p>
            <a:pPr algn="just" eaLnBrk="0" hangingPunct="0">
              <a:spcBef>
                <a:spcPct val="0"/>
              </a:spcBef>
              <a:buClrTx/>
              <a:buSzTx/>
              <a:buFontTx/>
              <a:buNone/>
            </a:pPr>
            <a:r>
              <a:rPr lang="pt-BR" altLang="pt-BR" sz="2000"/>
              <a:t>	pivot = x[min];  down = min;  up = max;</a:t>
            </a:r>
          </a:p>
          <a:p>
            <a:pPr>
              <a:buFont typeface="Wingdings" pitchFamily="2" charset="2"/>
              <a:buNone/>
            </a:pPr>
            <a:r>
              <a:rPr lang="pt-BR" altLang="pt-BR" sz="2000"/>
              <a:t>  	</a:t>
            </a:r>
            <a:r>
              <a:rPr lang="pt-BR" altLang="pt-BR" sz="2000" u="sng"/>
              <a:t>enquanto</a:t>
            </a:r>
            <a:r>
              <a:rPr lang="pt-BR" altLang="pt-BR" sz="2000"/>
              <a:t> (down &lt; up) </a:t>
            </a:r>
            <a:r>
              <a:rPr lang="pt-BR" altLang="pt-BR" sz="2000" u="sng"/>
              <a:t>faça</a:t>
            </a:r>
          </a:p>
          <a:p>
            <a:pPr>
              <a:buFont typeface="Wingdings" pitchFamily="2" charset="2"/>
              <a:buNone/>
            </a:pPr>
            <a:r>
              <a:rPr lang="pt-BR" altLang="pt-BR" sz="2000"/>
              <a:t>		</a:t>
            </a:r>
            <a:r>
              <a:rPr lang="pt-BR" altLang="pt-BR" sz="2000" u="sng"/>
              <a:t>enquanto</a:t>
            </a:r>
            <a:r>
              <a:rPr lang="pt-BR" altLang="pt-BR" sz="2000"/>
              <a:t> ((x[down] &lt;= pivot) </a:t>
            </a:r>
            <a:r>
              <a:rPr lang="pt-BR" altLang="pt-BR" sz="2000" u="sng"/>
              <a:t>E</a:t>
            </a:r>
            <a:r>
              <a:rPr lang="pt-BR" altLang="pt-BR" sz="2000"/>
              <a:t> (down&lt;up)) </a:t>
            </a:r>
            <a:r>
              <a:rPr lang="pt-BR" altLang="pt-BR" sz="2000" u="sng"/>
              <a:t>faça</a:t>
            </a:r>
            <a:endParaRPr lang="pt-BR" altLang="pt-BR" sz="2000"/>
          </a:p>
          <a:p>
            <a:pPr>
              <a:buFont typeface="Wingdings" pitchFamily="2" charset="2"/>
              <a:buNone/>
            </a:pPr>
            <a:r>
              <a:rPr lang="pt-BR" altLang="pt-BR" sz="2000"/>
              <a:t>			down += 1;  // sobe no vetor</a:t>
            </a:r>
          </a:p>
          <a:p>
            <a:pPr>
              <a:buFont typeface="Wingdings" pitchFamily="2" charset="2"/>
              <a:buNone/>
            </a:pPr>
            <a:r>
              <a:rPr lang="pt-BR" altLang="pt-BR" sz="2000"/>
              <a:t>		</a:t>
            </a:r>
            <a:r>
              <a:rPr lang="pt-BR" altLang="pt-BR" sz="2000" u="sng"/>
              <a:t>fim-enquanto</a:t>
            </a:r>
            <a:endParaRPr lang="pt-BR" altLang="pt-BR" sz="2000"/>
          </a:p>
          <a:p>
            <a:pPr>
              <a:buFont typeface="Wingdings" pitchFamily="2" charset="2"/>
              <a:buNone/>
            </a:pPr>
            <a:r>
              <a:rPr lang="pt-BR" altLang="pt-BR" sz="2000"/>
              <a:t>		</a:t>
            </a:r>
            <a:r>
              <a:rPr lang="pt-BR" altLang="pt-BR" sz="2000" u="sng"/>
              <a:t>enquanto</a:t>
            </a:r>
            <a:r>
              <a:rPr lang="pt-BR" altLang="pt-BR" sz="2000"/>
              <a:t> (x[up] &gt; pivot) </a:t>
            </a:r>
            <a:r>
              <a:rPr lang="pt-BR" altLang="pt-BR" sz="2000" u="sng"/>
              <a:t>faça</a:t>
            </a:r>
            <a:r>
              <a:rPr lang="pt-BR" altLang="pt-BR" sz="2000"/>
              <a:t> </a:t>
            </a:r>
          </a:p>
          <a:p>
            <a:pPr>
              <a:buFont typeface="Wingdings" pitchFamily="2" charset="2"/>
              <a:buNone/>
            </a:pPr>
            <a:r>
              <a:rPr lang="pt-BR" altLang="pt-BR" sz="2000"/>
              <a:t>			up -=1;  // desce no vetor</a:t>
            </a:r>
          </a:p>
          <a:p>
            <a:pPr>
              <a:buFont typeface="Wingdings" pitchFamily="2" charset="2"/>
              <a:buNone/>
            </a:pPr>
            <a:r>
              <a:rPr lang="pt-BR" altLang="pt-BR" sz="2000"/>
              <a:t>		</a:t>
            </a:r>
            <a:r>
              <a:rPr lang="pt-BR" altLang="pt-BR" sz="2000" u="sng"/>
              <a:t>fim-enquanto</a:t>
            </a:r>
            <a:endParaRPr lang="pt-BR" altLang="pt-B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7616D423-9A60-4C6C-89C0-1B92B792A308}"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0EC78ABB-FA74-4CE7-9BA5-BE7680D1E4D8}" type="slidenum">
              <a:rPr lang="en-US" altLang="pt-BR"/>
              <a:pPr/>
              <a:t>13</a:t>
            </a:fld>
            <a:endParaRPr lang="en-US" altLang="pt-BR"/>
          </a:p>
        </p:txBody>
      </p:sp>
      <p:sp>
        <p:nvSpPr>
          <p:cNvPr id="242692" name="Rectangle 4"/>
          <p:cNvSpPr>
            <a:spLocks noGrp="1" noChangeArrowheads="1"/>
          </p:cNvSpPr>
          <p:nvPr>
            <p:ph type="title"/>
          </p:nvPr>
        </p:nvSpPr>
        <p:spPr>
          <a:noFill/>
          <a:ln/>
        </p:spPr>
        <p:txBody>
          <a:bodyPr/>
          <a:lstStyle/>
          <a:p>
            <a:r>
              <a:rPr lang="pt-BR" altLang="pt-BR" sz="4000"/>
              <a:t>Classificação por Troca</a:t>
            </a:r>
          </a:p>
        </p:txBody>
      </p:sp>
      <p:sp>
        <p:nvSpPr>
          <p:cNvPr id="242693" name="Rectangle 5"/>
          <p:cNvSpPr>
            <a:spLocks noGrp="1" noChangeArrowheads="1"/>
          </p:cNvSpPr>
          <p:nvPr>
            <p:ph type="body" idx="1"/>
          </p:nvPr>
        </p:nvSpPr>
        <p:spPr>
          <a:xfrm>
            <a:off x="1143000" y="1905000"/>
            <a:ext cx="8001000" cy="4535488"/>
          </a:xfrm>
          <a:noFill/>
          <a:ln/>
        </p:spPr>
        <p:txBody>
          <a:bodyPr/>
          <a:lstStyle/>
          <a:p>
            <a:r>
              <a:rPr lang="pt-BR" altLang="pt-BR"/>
              <a:t>Método Quick-Sort (Função Particionar)</a:t>
            </a:r>
          </a:p>
          <a:p>
            <a:pPr algn="just" eaLnBrk="0" hangingPunct="0">
              <a:spcBef>
                <a:spcPct val="0"/>
              </a:spcBef>
              <a:buClrTx/>
              <a:buSzTx/>
              <a:buFontTx/>
              <a:buNone/>
            </a:pPr>
            <a:r>
              <a:rPr lang="pt-BR" altLang="pt-BR" sz="2000"/>
              <a:t>		</a:t>
            </a:r>
            <a:r>
              <a:rPr lang="pt-BR" altLang="pt-BR" sz="2000" u="sng"/>
              <a:t>se</a:t>
            </a:r>
            <a:r>
              <a:rPr lang="pt-BR" altLang="pt-BR" sz="2000"/>
              <a:t> (down &lt; up) </a:t>
            </a:r>
            <a:r>
              <a:rPr lang="pt-BR" altLang="pt-BR" sz="2000" u="sng"/>
              <a:t>então</a:t>
            </a:r>
            <a:r>
              <a:rPr lang="pt-BR" altLang="pt-BR" sz="2000"/>
              <a:t>   // troca elementos do vetor x[N] </a:t>
            </a:r>
          </a:p>
          <a:p>
            <a:pPr>
              <a:buFont typeface="Wingdings" pitchFamily="2" charset="2"/>
              <a:buNone/>
            </a:pPr>
            <a:r>
              <a:rPr lang="pt-BR" altLang="pt-BR" sz="2000"/>
              <a:t> 			temp = x[down];</a:t>
            </a:r>
          </a:p>
          <a:p>
            <a:pPr>
              <a:buFont typeface="Wingdings" pitchFamily="2" charset="2"/>
              <a:buNone/>
            </a:pPr>
            <a:r>
              <a:rPr lang="pt-BR" altLang="pt-BR" sz="2000"/>
              <a:t>			x[down] = x[up];</a:t>
            </a:r>
          </a:p>
          <a:p>
            <a:pPr>
              <a:buFont typeface="Wingdings" pitchFamily="2" charset="2"/>
              <a:buNone/>
            </a:pPr>
            <a:r>
              <a:rPr lang="pt-BR" altLang="pt-BR" sz="2000"/>
              <a:t>			x[up] = temp;</a:t>
            </a:r>
          </a:p>
          <a:p>
            <a:pPr>
              <a:buFont typeface="Wingdings" pitchFamily="2" charset="2"/>
              <a:buNone/>
            </a:pPr>
            <a:r>
              <a:rPr lang="pt-BR" altLang="pt-BR" sz="2000"/>
              <a:t>		</a:t>
            </a:r>
            <a:r>
              <a:rPr lang="pt-BR" altLang="pt-BR" sz="2000" u="sng"/>
              <a:t>fim-se</a:t>
            </a:r>
          </a:p>
          <a:p>
            <a:pPr>
              <a:buFont typeface="Wingdings" pitchFamily="2" charset="2"/>
              <a:buNone/>
            </a:pPr>
            <a:r>
              <a:rPr lang="pt-BR" altLang="pt-BR" sz="2000"/>
              <a:t>	</a:t>
            </a:r>
            <a:r>
              <a:rPr lang="pt-BR" altLang="pt-BR" sz="2000" u="sng"/>
              <a:t>fim-enquanto</a:t>
            </a:r>
            <a:r>
              <a:rPr lang="pt-BR" altLang="pt-BR" sz="2000"/>
              <a:t>	</a:t>
            </a:r>
          </a:p>
          <a:p>
            <a:pPr>
              <a:buFont typeface="Wingdings" pitchFamily="2" charset="2"/>
              <a:buNone/>
            </a:pPr>
            <a:r>
              <a:rPr lang="pt-BR" altLang="pt-BR" sz="2000"/>
              <a:t>	x[min]=x[up];</a:t>
            </a:r>
          </a:p>
          <a:p>
            <a:pPr>
              <a:buFont typeface="Wingdings" pitchFamily="2" charset="2"/>
              <a:buNone/>
            </a:pPr>
            <a:r>
              <a:rPr lang="pt-BR" altLang="pt-BR" sz="2000"/>
              <a:t>	x[up]=pivot;</a:t>
            </a:r>
          </a:p>
          <a:p>
            <a:pPr>
              <a:buFont typeface="Wingdings" pitchFamily="2" charset="2"/>
              <a:buNone/>
            </a:pPr>
            <a:r>
              <a:rPr lang="pt-BR" altLang="pt-BR" sz="2000"/>
              <a:t>	j = up;  </a:t>
            </a:r>
          </a:p>
          <a:p>
            <a:pPr>
              <a:buFont typeface="Wingdings" pitchFamily="2" charset="2"/>
              <a:buNone/>
            </a:pPr>
            <a:r>
              <a:rPr lang="pt-BR" altLang="pt-BR" sz="2000"/>
              <a:t>	</a:t>
            </a:r>
            <a:r>
              <a:rPr lang="pt-BR" altLang="pt-BR" sz="2000" u="sng"/>
              <a:t>retorne</a:t>
            </a:r>
            <a:r>
              <a:rPr lang="pt-BR" altLang="pt-BR" sz="2000"/>
              <a:t> j;</a:t>
            </a:r>
          </a:p>
          <a:p>
            <a:pPr>
              <a:buFont typeface="Wingdings" pitchFamily="2" charset="2"/>
              <a:buNone/>
            </a:pPr>
            <a:r>
              <a:rPr lang="pt-BR" altLang="pt-BR" sz="2000" u="sng"/>
              <a:t>fim</a:t>
            </a:r>
            <a:endParaRPr lang="pt-BR" altLang="pt-B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Espaço Reservado para Data 3"/>
          <p:cNvSpPr>
            <a:spLocks noGrp="1"/>
          </p:cNvSpPr>
          <p:nvPr>
            <p:ph type="dt" sz="half" idx="10"/>
          </p:nvPr>
        </p:nvSpPr>
        <p:spPr/>
        <p:txBody>
          <a:bodyPr/>
          <a:lstStyle/>
          <a:p>
            <a:fld id="{CF95EA07-4F83-422A-9DF7-0DD6ACFEA987}" type="datetime1">
              <a:rPr lang="en-US" altLang="pt-BR"/>
              <a:pPr/>
              <a:t>10/13/2019</a:t>
            </a:fld>
            <a:endParaRPr lang="en-US" altLang="pt-BR"/>
          </a:p>
        </p:txBody>
      </p:sp>
      <p:sp>
        <p:nvSpPr>
          <p:cNvPr id="85" name="Espaço Reservado para Rodapé 4"/>
          <p:cNvSpPr>
            <a:spLocks noGrp="1"/>
          </p:cNvSpPr>
          <p:nvPr>
            <p:ph type="ftr" sz="quarter" idx="11"/>
          </p:nvPr>
        </p:nvSpPr>
        <p:spPr/>
        <p:txBody>
          <a:bodyPr/>
          <a:lstStyle/>
          <a:p>
            <a:r>
              <a:rPr lang="en-US" altLang="pt-BR"/>
              <a:t>EDA - Prof. Paulemir Campos</a:t>
            </a:r>
          </a:p>
        </p:txBody>
      </p:sp>
      <p:sp>
        <p:nvSpPr>
          <p:cNvPr id="86" name="Espaço Reservado para Número de Slide 5"/>
          <p:cNvSpPr>
            <a:spLocks noGrp="1"/>
          </p:cNvSpPr>
          <p:nvPr>
            <p:ph type="sldNum" sz="quarter" idx="12"/>
          </p:nvPr>
        </p:nvSpPr>
        <p:spPr/>
        <p:txBody>
          <a:bodyPr/>
          <a:lstStyle/>
          <a:p>
            <a:fld id="{8FF22EFE-49D6-4DE5-8087-E3FBCDD1C986}" type="slidenum">
              <a:rPr lang="en-US" altLang="pt-BR"/>
              <a:pPr/>
              <a:t>14</a:t>
            </a:fld>
            <a:endParaRPr lang="en-US" altLang="pt-BR"/>
          </a:p>
        </p:txBody>
      </p:sp>
      <p:sp>
        <p:nvSpPr>
          <p:cNvPr id="218114" name="Rectangle 2"/>
          <p:cNvSpPr>
            <a:spLocks noGrp="1" noChangeArrowheads="1"/>
          </p:cNvSpPr>
          <p:nvPr>
            <p:ph type="title"/>
          </p:nvPr>
        </p:nvSpPr>
        <p:spPr/>
        <p:txBody>
          <a:bodyPr/>
          <a:lstStyle/>
          <a:p>
            <a:r>
              <a:rPr lang="pt-BR" altLang="pt-BR" sz="4000"/>
              <a:t>Classificação por Troca</a:t>
            </a:r>
          </a:p>
        </p:txBody>
      </p:sp>
      <p:sp>
        <p:nvSpPr>
          <p:cNvPr id="218115" name="Rectangle 3"/>
          <p:cNvSpPr>
            <a:spLocks noGrp="1" noChangeArrowheads="1"/>
          </p:cNvSpPr>
          <p:nvPr>
            <p:ph type="body" idx="1"/>
          </p:nvPr>
        </p:nvSpPr>
        <p:spPr>
          <a:xfrm>
            <a:off x="1182688" y="2017713"/>
            <a:ext cx="7772400" cy="1411287"/>
          </a:xfrm>
        </p:spPr>
        <p:txBody>
          <a:bodyPr/>
          <a:lstStyle/>
          <a:p>
            <a:r>
              <a:rPr lang="pt-BR" altLang="pt-BR"/>
              <a:t>Método Quick-Sort (Exemplo)</a:t>
            </a:r>
          </a:p>
          <a:p>
            <a:pPr>
              <a:buFont typeface="Wingdings" pitchFamily="2" charset="2"/>
              <a:buNone/>
            </a:pPr>
            <a:r>
              <a:rPr lang="pt-BR" altLang="pt-BR" sz="2400"/>
              <a:t>	Seja x={14,21,30,7,56,28,24,33,47,50,32}. Classificá-lo usando o método Quick-Sort.</a:t>
            </a:r>
          </a:p>
          <a:p>
            <a:pPr>
              <a:buFont typeface="Wingdings" pitchFamily="2" charset="2"/>
              <a:buNone/>
            </a:pPr>
            <a:endParaRPr lang="pt-BR" altLang="pt-BR" sz="2400"/>
          </a:p>
        </p:txBody>
      </p:sp>
      <p:graphicFrame>
        <p:nvGraphicFramePr>
          <p:cNvPr id="218220" name="Group 108"/>
          <p:cNvGraphicFramePr>
            <a:graphicFrameLocks noGrp="1"/>
          </p:cNvGraphicFramePr>
          <p:nvPr/>
        </p:nvGraphicFramePr>
        <p:xfrm>
          <a:off x="228600" y="3643313"/>
          <a:ext cx="8610600" cy="2362200"/>
        </p:xfrm>
        <a:graphic>
          <a:graphicData uri="http://schemas.openxmlformats.org/drawingml/2006/table">
            <a:tbl>
              <a:tblPr/>
              <a:tblGrid>
                <a:gridCol w="1982788"/>
                <a:gridCol w="603250"/>
                <a:gridCol w="601662"/>
                <a:gridCol w="603250"/>
                <a:gridCol w="601663"/>
                <a:gridCol w="603250"/>
                <a:gridCol w="601662"/>
                <a:gridCol w="603250"/>
                <a:gridCol w="601663"/>
                <a:gridCol w="603250"/>
                <a:gridCol w="601662"/>
                <a:gridCol w="603250"/>
              </a:tblGrid>
              <a:tr h="5334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Pivot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 e 47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6600"/>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6600"/>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6600"/>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9900"/>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9900"/>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9900"/>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33CC"/>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33CC"/>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33CC"/>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 24, 32 e 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8000"/>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8000"/>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9900"/>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 28 e 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33CC"/>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8000"/>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00FF"/>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996633"/>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hlink"/>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008000"/>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rgbClr val="FF9900"/>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36552F45-9EC8-4159-B2C8-91458611B3D9}"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3FEDF0AA-2898-4CCF-B7B6-9C619F4051FE}" type="slidenum">
              <a:rPr lang="en-US" altLang="pt-BR"/>
              <a:pPr/>
              <a:t>15</a:t>
            </a:fld>
            <a:endParaRPr lang="en-US" altLang="pt-BR"/>
          </a:p>
        </p:txBody>
      </p:sp>
      <p:sp>
        <p:nvSpPr>
          <p:cNvPr id="235606" name="Rectangle 86"/>
          <p:cNvSpPr>
            <a:spLocks noGrp="1" noChangeArrowheads="1"/>
          </p:cNvSpPr>
          <p:nvPr>
            <p:ph type="title"/>
          </p:nvPr>
        </p:nvSpPr>
        <p:spPr>
          <a:noFill/>
          <a:ln/>
        </p:spPr>
        <p:txBody>
          <a:bodyPr/>
          <a:lstStyle/>
          <a:p>
            <a:r>
              <a:rPr lang="pt-BR" altLang="pt-BR" sz="4000"/>
              <a:t>Classificação por Troca</a:t>
            </a:r>
          </a:p>
        </p:txBody>
      </p:sp>
      <p:sp>
        <p:nvSpPr>
          <p:cNvPr id="235607" name="Rectangle 87"/>
          <p:cNvSpPr>
            <a:spLocks noGrp="1" noChangeArrowheads="1"/>
          </p:cNvSpPr>
          <p:nvPr>
            <p:ph type="body" idx="1"/>
          </p:nvPr>
        </p:nvSpPr>
        <p:spPr>
          <a:noFill/>
          <a:ln/>
        </p:spPr>
        <p:txBody>
          <a:bodyPr/>
          <a:lstStyle/>
          <a:p>
            <a:r>
              <a:rPr lang="pt-BR" altLang="pt-BR"/>
              <a:t>Método Quick-Sort (Observações)</a:t>
            </a:r>
          </a:p>
          <a:p>
            <a:pPr lvl="1"/>
            <a:r>
              <a:rPr lang="pt-BR" altLang="pt-BR"/>
              <a:t>É o mais rápido e simples algoritmo de ordenação;</a:t>
            </a:r>
          </a:p>
          <a:p>
            <a:pPr lvl="1"/>
            <a:r>
              <a:rPr lang="pt-BR" altLang="pt-BR"/>
              <a:t>Usa o princípio de divide-e-conquista;</a:t>
            </a:r>
          </a:p>
          <a:p>
            <a:pPr lvl="1"/>
            <a:r>
              <a:rPr lang="pt-BR" altLang="pt-BR"/>
              <a:t>Complexidades de Tempo</a:t>
            </a:r>
          </a:p>
          <a:p>
            <a:pPr lvl="2"/>
            <a:r>
              <a:rPr lang="pt-BR" altLang="pt-BR"/>
              <a:t>Caso Médio: O(n . log n);</a:t>
            </a:r>
          </a:p>
          <a:p>
            <a:pPr lvl="2"/>
            <a:r>
              <a:rPr lang="pt-BR" altLang="pt-BR"/>
              <a:t>Pior Caso (muito raro): O(n</a:t>
            </a:r>
            <a:r>
              <a:rPr lang="pt-BR" altLang="pt-BR" baseline="30000"/>
              <a:t>2</a:t>
            </a:r>
            <a:r>
              <a:rPr lang="pt-BR" altLang="pt-BR"/>
              <a:t>). </a:t>
            </a:r>
          </a:p>
          <a:p>
            <a:pPr eaLnBrk="0" hangingPunct="0">
              <a:spcBef>
                <a:spcPct val="50000"/>
              </a:spcBef>
              <a:buClrTx/>
              <a:buSzTx/>
              <a:buFontTx/>
              <a:buNone/>
            </a:pPr>
            <a:r>
              <a:rPr lang="pt-BR" altLang="pt-BR" sz="20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B29E64D7-3CE9-4B7D-931B-FFC210D2EE91}"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89597D1B-D314-4A23-BCDD-F7013CAB51D8}" type="slidenum">
              <a:rPr lang="en-US" altLang="pt-BR"/>
              <a:pPr/>
              <a:t>16</a:t>
            </a:fld>
            <a:endParaRPr lang="en-US" altLang="pt-BR"/>
          </a:p>
        </p:txBody>
      </p:sp>
      <p:sp>
        <p:nvSpPr>
          <p:cNvPr id="211970" name="Rectangle 2"/>
          <p:cNvSpPr>
            <a:spLocks noGrp="1" noChangeArrowheads="1"/>
          </p:cNvSpPr>
          <p:nvPr>
            <p:ph type="title"/>
          </p:nvPr>
        </p:nvSpPr>
        <p:spPr/>
        <p:txBody>
          <a:bodyPr/>
          <a:lstStyle/>
          <a:p>
            <a:r>
              <a:rPr lang="pt-BR" altLang="pt-BR" sz="4000"/>
              <a:t>Classificação por Seleção</a:t>
            </a:r>
          </a:p>
        </p:txBody>
      </p:sp>
      <p:sp>
        <p:nvSpPr>
          <p:cNvPr id="211971" name="Rectangle 3"/>
          <p:cNvSpPr>
            <a:spLocks noGrp="1" noChangeArrowheads="1"/>
          </p:cNvSpPr>
          <p:nvPr>
            <p:ph type="body" idx="1"/>
          </p:nvPr>
        </p:nvSpPr>
        <p:spPr/>
        <p:txBody>
          <a:bodyPr/>
          <a:lstStyle/>
          <a:p>
            <a:r>
              <a:rPr lang="pt-BR" altLang="pt-BR"/>
              <a:t>Método Heap-Sort</a:t>
            </a:r>
          </a:p>
          <a:p>
            <a:pPr lvl="1"/>
            <a:r>
              <a:rPr lang="pt-BR" altLang="pt-BR"/>
              <a:t>Utiliza a seleção em árvore binária para a obtenção dos elementos do vetor C na ordem desejada.</a:t>
            </a:r>
          </a:p>
          <a:p>
            <a:pPr lvl="1"/>
            <a:r>
              <a:rPr lang="pt-BR" altLang="pt-BR"/>
              <a:t>Possui duas fases distintas:</a:t>
            </a:r>
          </a:p>
          <a:p>
            <a:pPr lvl="2"/>
            <a:r>
              <a:rPr lang="pt-BR" altLang="pt-BR"/>
              <a:t>Construção da árvore binária heap com os elementos do vetor C;</a:t>
            </a:r>
          </a:p>
          <a:p>
            <a:pPr lvl="2"/>
            <a:r>
              <a:rPr lang="pt-BR" altLang="pt-BR"/>
              <a:t>Usa-se este heap construído para a seleção dos elementos na ordem desejada.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ADF2D793-ED9F-479C-8102-F0B8C3AF8D36}"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04666F9D-57A0-4F22-994A-0996C1837EBF}" type="slidenum">
              <a:rPr lang="en-US" altLang="pt-BR"/>
              <a:pPr/>
              <a:t>17</a:t>
            </a:fld>
            <a:endParaRPr lang="en-US" altLang="pt-BR"/>
          </a:p>
        </p:txBody>
      </p:sp>
      <p:sp>
        <p:nvSpPr>
          <p:cNvPr id="220162" name="Rectangle 2"/>
          <p:cNvSpPr>
            <a:spLocks noGrp="1" noChangeArrowheads="1"/>
          </p:cNvSpPr>
          <p:nvPr>
            <p:ph type="title"/>
          </p:nvPr>
        </p:nvSpPr>
        <p:spPr/>
        <p:txBody>
          <a:bodyPr/>
          <a:lstStyle/>
          <a:p>
            <a:r>
              <a:rPr lang="pt-BR" altLang="pt-BR" sz="4000"/>
              <a:t>Classificação por Seleção</a:t>
            </a:r>
          </a:p>
        </p:txBody>
      </p:sp>
      <p:sp>
        <p:nvSpPr>
          <p:cNvPr id="220163" name="Rectangle 3"/>
          <p:cNvSpPr>
            <a:spLocks noGrp="1" noChangeArrowheads="1"/>
          </p:cNvSpPr>
          <p:nvPr>
            <p:ph type="body" idx="1"/>
          </p:nvPr>
        </p:nvSpPr>
        <p:spPr/>
        <p:txBody>
          <a:bodyPr/>
          <a:lstStyle/>
          <a:p>
            <a:r>
              <a:rPr lang="pt-BR" altLang="pt-BR"/>
              <a:t>Método Heap-Sort</a:t>
            </a:r>
          </a:p>
          <a:p>
            <a:pPr lvl="1">
              <a:buFont typeface="Wingdings" pitchFamily="2" charset="2"/>
              <a:buNone/>
            </a:pPr>
            <a:r>
              <a:rPr lang="pt-BR" altLang="pt-BR"/>
              <a:t>	Árvore Binária heap é um tipo de árvore binária em que todos os descendentes de cada nó são menores que seus nós ascendentes.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ço Reservado para Data 3"/>
          <p:cNvSpPr>
            <a:spLocks noGrp="1"/>
          </p:cNvSpPr>
          <p:nvPr>
            <p:ph type="dt" sz="half" idx="10"/>
          </p:nvPr>
        </p:nvSpPr>
        <p:spPr/>
        <p:txBody>
          <a:bodyPr/>
          <a:lstStyle/>
          <a:p>
            <a:fld id="{E2995517-55A5-443B-8811-96694B24DB44}" type="datetime1">
              <a:rPr lang="en-US" altLang="pt-BR"/>
              <a:pPr/>
              <a:t>10/13/2019</a:t>
            </a:fld>
            <a:endParaRPr lang="en-US" altLang="pt-BR"/>
          </a:p>
        </p:txBody>
      </p:sp>
      <p:sp>
        <p:nvSpPr>
          <p:cNvPr id="25" name="Espaço Reservado para Rodapé 4"/>
          <p:cNvSpPr>
            <a:spLocks noGrp="1"/>
          </p:cNvSpPr>
          <p:nvPr>
            <p:ph type="ftr" sz="quarter" idx="11"/>
          </p:nvPr>
        </p:nvSpPr>
        <p:spPr/>
        <p:txBody>
          <a:bodyPr/>
          <a:lstStyle/>
          <a:p>
            <a:r>
              <a:rPr lang="en-US" altLang="pt-BR"/>
              <a:t>EDA - Prof. Paulemir Campos</a:t>
            </a:r>
          </a:p>
        </p:txBody>
      </p:sp>
      <p:sp>
        <p:nvSpPr>
          <p:cNvPr id="26" name="Espaço Reservado para Número de Slide 5"/>
          <p:cNvSpPr>
            <a:spLocks noGrp="1"/>
          </p:cNvSpPr>
          <p:nvPr>
            <p:ph type="sldNum" sz="quarter" idx="12"/>
          </p:nvPr>
        </p:nvSpPr>
        <p:spPr/>
        <p:txBody>
          <a:bodyPr/>
          <a:lstStyle/>
          <a:p>
            <a:fld id="{2FCF10B6-6FC8-4466-B2C3-BB55AF3467D2}" type="slidenum">
              <a:rPr lang="en-US" altLang="pt-BR"/>
              <a:pPr/>
              <a:t>18</a:t>
            </a:fld>
            <a:endParaRPr lang="en-US" altLang="pt-BR"/>
          </a:p>
        </p:txBody>
      </p:sp>
      <p:sp>
        <p:nvSpPr>
          <p:cNvPr id="221186" name="Rectangle 2"/>
          <p:cNvSpPr>
            <a:spLocks noGrp="1" noChangeArrowheads="1"/>
          </p:cNvSpPr>
          <p:nvPr>
            <p:ph type="title"/>
          </p:nvPr>
        </p:nvSpPr>
        <p:spPr/>
        <p:txBody>
          <a:bodyPr/>
          <a:lstStyle/>
          <a:p>
            <a:r>
              <a:rPr lang="pt-BR" altLang="pt-BR" sz="4000"/>
              <a:t>Classificação por Seleção</a:t>
            </a:r>
          </a:p>
        </p:txBody>
      </p:sp>
      <p:sp>
        <p:nvSpPr>
          <p:cNvPr id="221187" name="Rectangle 3"/>
          <p:cNvSpPr>
            <a:spLocks noGrp="1" noChangeArrowheads="1"/>
          </p:cNvSpPr>
          <p:nvPr>
            <p:ph type="body" idx="1"/>
          </p:nvPr>
        </p:nvSpPr>
        <p:spPr>
          <a:xfrm>
            <a:off x="1182688" y="2017713"/>
            <a:ext cx="7772400" cy="877887"/>
          </a:xfrm>
        </p:spPr>
        <p:txBody>
          <a:bodyPr/>
          <a:lstStyle/>
          <a:p>
            <a:pPr>
              <a:lnSpc>
                <a:spcPct val="90000"/>
              </a:lnSpc>
            </a:pPr>
            <a:r>
              <a:rPr lang="pt-BR" altLang="pt-BR" sz="2800"/>
              <a:t>Método Heap-Sort</a:t>
            </a:r>
          </a:p>
          <a:p>
            <a:pPr lvl="1">
              <a:lnSpc>
                <a:spcPct val="90000"/>
              </a:lnSpc>
              <a:buFont typeface="Wingdings" pitchFamily="2" charset="2"/>
              <a:buNone/>
            </a:pPr>
            <a:r>
              <a:rPr lang="pt-BR" altLang="pt-BR" sz="2400"/>
              <a:t>Exemplo de uma Árvore Binária Heap	</a:t>
            </a:r>
          </a:p>
        </p:txBody>
      </p:sp>
      <p:sp>
        <p:nvSpPr>
          <p:cNvPr id="221188" name="Oval 4"/>
          <p:cNvSpPr>
            <a:spLocks noChangeArrowheads="1"/>
          </p:cNvSpPr>
          <p:nvPr/>
        </p:nvSpPr>
        <p:spPr bwMode="auto">
          <a:xfrm>
            <a:off x="3962400" y="3429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1189" name="Oval 5"/>
          <p:cNvSpPr>
            <a:spLocks noChangeArrowheads="1"/>
          </p:cNvSpPr>
          <p:nvPr/>
        </p:nvSpPr>
        <p:spPr bwMode="auto">
          <a:xfrm>
            <a:off x="5029200" y="42672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1190" name="Oval 6"/>
          <p:cNvSpPr>
            <a:spLocks noChangeArrowheads="1"/>
          </p:cNvSpPr>
          <p:nvPr/>
        </p:nvSpPr>
        <p:spPr bwMode="auto">
          <a:xfrm>
            <a:off x="5715000" y="51054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1191" name="Line 7"/>
          <p:cNvSpPr>
            <a:spLocks noChangeShapeType="1"/>
          </p:cNvSpPr>
          <p:nvPr/>
        </p:nvSpPr>
        <p:spPr bwMode="auto">
          <a:xfrm>
            <a:off x="5486400" y="46482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1192" name="Line 8"/>
          <p:cNvSpPr>
            <a:spLocks noChangeShapeType="1"/>
          </p:cNvSpPr>
          <p:nvPr/>
        </p:nvSpPr>
        <p:spPr bwMode="auto">
          <a:xfrm flipV="1">
            <a:off x="3429000" y="38100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1193" name="Line 9"/>
          <p:cNvSpPr>
            <a:spLocks noChangeShapeType="1"/>
          </p:cNvSpPr>
          <p:nvPr/>
        </p:nvSpPr>
        <p:spPr bwMode="auto">
          <a:xfrm>
            <a:off x="4495800" y="37338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1194" name="Oval 10"/>
          <p:cNvSpPr>
            <a:spLocks noChangeArrowheads="1"/>
          </p:cNvSpPr>
          <p:nvPr/>
        </p:nvSpPr>
        <p:spPr bwMode="auto">
          <a:xfrm>
            <a:off x="4419600" y="51054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1195" name="Line 11"/>
          <p:cNvSpPr>
            <a:spLocks noChangeShapeType="1"/>
          </p:cNvSpPr>
          <p:nvPr/>
        </p:nvSpPr>
        <p:spPr bwMode="auto">
          <a:xfrm flipH="1">
            <a:off x="4876800" y="46482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1196" name="Oval 12"/>
          <p:cNvSpPr>
            <a:spLocks noChangeArrowheads="1"/>
          </p:cNvSpPr>
          <p:nvPr/>
        </p:nvSpPr>
        <p:spPr bwMode="auto">
          <a:xfrm>
            <a:off x="2971800" y="42672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1197" name="Oval 13"/>
          <p:cNvSpPr>
            <a:spLocks noChangeArrowheads="1"/>
          </p:cNvSpPr>
          <p:nvPr/>
        </p:nvSpPr>
        <p:spPr bwMode="auto">
          <a:xfrm>
            <a:off x="2286000" y="51054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1198" name="Oval 14"/>
          <p:cNvSpPr>
            <a:spLocks noChangeArrowheads="1"/>
          </p:cNvSpPr>
          <p:nvPr/>
        </p:nvSpPr>
        <p:spPr bwMode="auto">
          <a:xfrm>
            <a:off x="3657600" y="51054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1199" name="Line 15"/>
          <p:cNvSpPr>
            <a:spLocks noChangeShapeType="1"/>
          </p:cNvSpPr>
          <p:nvPr/>
        </p:nvSpPr>
        <p:spPr bwMode="auto">
          <a:xfrm flipH="1">
            <a:off x="2743200" y="46482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1200" name="Line 16"/>
          <p:cNvSpPr>
            <a:spLocks noChangeShapeType="1"/>
          </p:cNvSpPr>
          <p:nvPr/>
        </p:nvSpPr>
        <p:spPr bwMode="auto">
          <a:xfrm>
            <a:off x="3429000" y="46482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1201" name="Text Box 17"/>
          <p:cNvSpPr txBox="1">
            <a:spLocks noChangeArrowheads="1"/>
          </p:cNvSpPr>
          <p:nvPr/>
        </p:nvSpPr>
        <p:spPr bwMode="auto">
          <a:xfrm>
            <a:off x="3581400" y="3505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1202" name="Text Box 18"/>
          <p:cNvSpPr txBox="1">
            <a:spLocks noChangeArrowheads="1"/>
          </p:cNvSpPr>
          <p:nvPr/>
        </p:nvSpPr>
        <p:spPr bwMode="auto">
          <a:xfrm>
            <a:off x="2590800" y="4495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1203" name="Text Box 19"/>
          <p:cNvSpPr txBox="1">
            <a:spLocks noChangeArrowheads="1"/>
          </p:cNvSpPr>
          <p:nvPr/>
        </p:nvSpPr>
        <p:spPr bwMode="auto">
          <a:xfrm>
            <a:off x="2057400" y="5410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1204" name="Text Box 20"/>
          <p:cNvSpPr txBox="1">
            <a:spLocks noChangeArrowheads="1"/>
          </p:cNvSpPr>
          <p:nvPr/>
        </p:nvSpPr>
        <p:spPr bwMode="auto">
          <a:xfrm>
            <a:off x="3429000" y="5486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1205" name="Text Box 21"/>
          <p:cNvSpPr txBox="1">
            <a:spLocks noChangeArrowheads="1"/>
          </p:cNvSpPr>
          <p:nvPr/>
        </p:nvSpPr>
        <p:spPr bwMode="auto">
          <a:xfrm>
            <a:off x="4953000" y="5486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1206" name="Text Box 22"/>
          <p:cNvSpPr txBox="1">
            <a:spLocks noChangeArrowheads="1"/>
          </p:cNvSpPr>
          <p:nvPr/>
        </p:nvSpPr>
        <p:spPr bwMode="auto">
          <a:xfrm>
            <a:off x="4800600" y="4495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1207" name="Text Box 23"/>
          <p:cNvSpPr txBox="1">
            <a:spLocks noChangeArrowheads="1"/>
          </p:cNvSpPr>
          <p:nvPr/>
        </p:nvSpPr>
        <p:spPr bwMode="auto">
          <a:xfrm>
            <a:off x="6324600" y="5410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paço Reservado para Data 3"/>
          <p:cNvSpPr>
            <a:spLocks noGrp="1"/>
          </p:cNvSpPr>
          <p:nvPr>
            <p:ph type="dt" sz="half" idx="10"/>
          </p:nvPr>
        </p:nvSpPr>
        <p:spPr/>
        <p:txBody>
          <a:bodyPr/>
          <a:lstStyle/>
          <a:p>
            <a:fld id="{6F274D4D-D68F-4CA7-835D-1116420AC9DA}" type="datetime1">
              <a:rPr lang="en-US" altLang="pt-BR"/>
              <a:pPr/>
              <a:t>10/13/2019</a:t>
            </a:fld>
            <a:endParaRPr lang="en-US" altLang="pt-BR"/>
          </a:p>
        </p:txBody>
      </p:sp>
      <p:sp>
        <p:nvSpPr>
          <p:cNvPr id="47" name="Espaço Reservado para Rodapé 4"/>
          <p:cNvSpPr>
            <a:spLocks noGrp="1"/>
          </p:cNvSpPr>
          <p:nvPr>
            <p:ph type="ftr" sz="quarter" idx="11"/>
          </p:nvPr>
        </p:nvSpPr>
        <p:spPr/>
        <p:txBody>
          <a:bodyPr/>
          <a:lstStyle/>
          <a:p>
            <a:r>
              <a:rPr lang="en-US" altLang="pt-BR"/>
              <a:t>EDA - Prof. Paulemir Campos</a:t>
            </a:r>
          </a:p>
        </p:txBody>
      </p:sp>
      <p:sp>
        <p:nvSpPr>
          <p:cNvPr id="48" name="Espaço Reservado para Número de Slide 5"/>
          <p:cNvSpPr>
            <a:spLocks noGrp="1"/>
          </p:cNvSpPr>
          <p:nvPr>
            <p:ph type="sldNum" sz="quarter" idx="12"/>
          </p:nvPr>
        </p:nvSpPr>
        <p:spPr/>
        <p:txBody>
          <a:bodyPr/>
          <a:lstStyle/>
          <a:p>
            <a:fld id="{AFAEFF67-0408-4A2C-891A-C77793A05AF4}" type="slidenum">
              <a:rPr lang="en-US" altLang="pt-BR"/>
              <a:pPr/>
              <a:t>19</a:t>
            </a:fld>
            <a:endParaRPr lang="en-US" altLang="pt-BR"/>
          </a:p>
        </p:txBody>
      </p:sp>
      <p:sp>
        <p:nvSpPr>
          <p:cNvPr id="223234" name="Rectangle 2"/>
          <p:cNvSpPr>
            <a:spLocks noGrp="1" noChangeArrowheads="1"/>
          </p:cNvSpPr>
          <p:nvPr>
            <p:ph type="title"/>
          </p:nvPr>
        </p:nvSpPr>
        <p:spPr/>
        <p:txBody>
          <a:bodyPr/>
          <a:lstStyle/>
          <a:p>
            <a:r>
              <a:rPr lang="pt-BR" altLang="pt-BR" sz="4000"/>
              <a:t>Classificação por Seleção</a:t>
            </a:r>
          </a:p>
        </p:txBody>
      </p:sp>
      <p:sp>
        <p:nvSpPr>
          <p:cNvPr id="223235" name="Rectangle 3"/>
          <p:cNvSpPr>
            <a:spLocks noGrp="1" noChangeArrowheads="1"/>
          </p:cNvSpPr>
          <p:nvPr>
            <p:ph type="body" idx="1"/>
          </p:nvPr>
        </p:nvSpPr>
        <p:spPr>
          <a:xfrm>
            <a:off x="1182688" y="2017713"/>
            <a:ext cx="7961312" cy="1944687"/>
          </a:xfrm>
        </p:spPr>
        <p:txBody>
          <a:bodyPr/>
          <a:lstStyle/>
          <a:p>
            <a:r>
              <a:rPr lang="pt-BR" altLang="pt-BR" sz="2800"/>
              <a:t>Método Heap-Sort (Exemplo)</a:t>
            </a:r>
          </a:p>
          <a:p>
            <a:pPr>
              <a:buFont typeface="Wingdings" pitchFamily="2" charset="2"/>
              <a:buNone/>
            </a:pPr>
            <a:endParaRPr lang="pt-BR" altLang="pt-BR" sz="2000"/>
          </a:p>
          <a:p>
            <a:pPr>
              <a:buFont typeface="Wingdings" pitchFamily="2" charset="2"/>
              <a:buNone/>
            </a:pPr>
            <a:r>
              <a:rPr lang="pt-BR" altLang="pt-BR" sz="2000"/>
              <a:t>	Dado o V={15,17,12,25,8,19,23} obter usando uma árvore binária tipo heap esses elementos em ordem crescente.</a:t>
            </a:r>
          </a:p>
          <a:p>
            <a:pPr>
              <a:buFont typeface="Wingdings" pitchFamily="2" charset="2"/>
              <a:buNone/>
            </a:pPr>
            <a:r>
              <a:rPr lang="pt-BR" altLang="pt-BR" sz="2000"/>
              <a:t>1. Obter a árvore binária heap equivalente ao vetor V. </a:t>
            </a:r>
          </a:p>
        </p:txBody>
      </p:sp>
      <p:sp>
        <p:nvSpPr>
          <p:cNvPr id="223256" name="Oval 24"/>
          <p:cNvSpPr>
            <a:spLocks noChangeArrowheads="1"/>
          </p:cNvSpPr>
          <p:nvPr/>
        </p:nvSpPr>
        <p:spPr bwMode="auto">
          <a:xfrm>
            <a:off x="20574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3257" name="Oval 25"/>
          <p:cNvSpPr>
            <a:spLocks noChangeArrowheads="1"/>
          </p:cNvSpPr>
          <p:nvPr/>
        </p:nvSpPr>
        <p:spPr bwMode="auto">
          <a:xfrm>
            <a:off x="31242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3258" name="Oval 26"/>
          <p:cNvSpPr>
            <a:spLocks noChangeArrowheads="1"/>
          </p:cNvSpPr>
          <p:nvPr/>
        </p:nvSpPr>
        <p:spPr bwMode="auto">
          <a:xfrm>
            <a:off x="3810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3259" name="Line 27"/>
          <p:cNvSpPr>
            <a:spLocks noChangeShapeType="1"/>
          </p:cNvSpPr>
          <p:nvPr/>
        </p:nvSpPr>
        <p:spPr bwMode="auto">
          <a:xfrm>
            <a:off x="35814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60" name="Line 28"/>
          <p:cNvSpPr>
            <a:spLocks noChangeShapeType="1"/>
          </p:cNvSpPr>
          <p:nvPr/>
        </p:nvSpPr>
        <p:spPr bwMode="auto">
          <a:xfrm flipV="1">
            <a:off x="15240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3261" name="Line 29"/>
          <p:cNvSpPr>
            <a:spLocks noChangeShapeType="1"/>
          </p:cNvSpPr>
          <p:nvPr/>
        </p:nvSpPr>
        <p:spPr bwMode="auto">
          <a:xfrm>
            <a:off x="25908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3262" name="Oval 30"/>
          <p:cNvSpPr>
            <a:spLocks noChangeArrowheads="1"/>
          </p:cNvSpPr>
          <p:nvPr/>
        </p:nvSpPr>
        <p:spPr bwMode="auto">
          <a:xfrm>
            <a:off x="2514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3263" name="Line 31"/>
          <p:cNvSpPr>
            <a:spLocks noChangeShapeType="1"/>
          </p:cNvSpPr>
          <p:nvPr/>
        </p:nvSpPr>
        <p:spPr bwMode="auto">
          <a:xfrm flipH="1">
            <a:off x="2971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64" name="Oval 32"/>
          <p:cNvSpPr>
            <a:spLocks noChangeArrowheads="1"/>
          </p:cNvSpPr>
          <p:nvPr/>
        </p:nvSpPr>
        <p:spPr bwMode="auto">
          <a:xfrm>
            <a:off x="10668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3265" name="Oval 33"/>
          <p:cNvSpPr>
            <a:spLocks noChangeArrowheads="1"/>
          </p:cNvSpPr>
          <p:nvPr/>
        </p:nvSpPr>
        <p:spPr bwMode="auto">
          <a:xfrm>
            <a:off x="381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3266" name="Oval 34"/>
          <p:cNvSpPr>
            <a:spLocks noChangeArrowheads="1"/>
          </p:cNvSpPr>
          <p:nvPr/>
        </p:nvSpPr>
        <p:spPr bwMode="auto">
          <a:xfrm>
            <a:off x="1752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3267" name="Line 35"/>
          <p:cNvSpPr>
            <a:spLocks noChangeShapeType="1"/>
          </p:cNvSpPr>
          <p:nvPr/>
        </p:nvSpPr>
        <p:spPr bwMode="auto">
          <a:xfrm flipH="1">
            <a:off x="838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68" name="Line 36"/>
          <p:cNvSpPr>
            <a:spLocks noChangeShapeType="1"/>
          </p:cNvSpPr>
          <p:nvPr/>
        </p:nvSpPr>
        <p:spPr bwMode="auto">
          <a:xfrm>
            <a:off x="152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69" name="Text Box 37"/>
          <p:cNvSpPr txBox="1">
            <a:spLocks noChangeArrowheads="1"/>
          </p:cNvSpPr>
          <p:nvPr/>
        </p:nvSpPr>
        <p:spPr bwMode="auto">
          <a:xfrm>
            <a:off x="16764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3270" name="Text Box 38"/>
          <p:cNvSpPr txBox="1">
            <a:spLocks noChangeArrowheads="1"/>
          </p:cNvSpPr>
          <p:nvPr/>
        </p:nvSpPr>
        <p:spPr bwMode="auto">
          <a:xfrm>
            <a:off x="6858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3271" name="Text Box 39"/>
          <p:cNvSpPr txBox="1">
            <a:spLocks noChangeArrowheads="1"/>
          </p:cNvSpPr>
          <p:nvPr/>
        </p:nvSpPr>
        <p:spPr bwMode="auto">
          <a:xfrm>
            <a:off x="152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3272" name="Text Box 40"/>
          <p:cNvSpPr txBox="1">
            <a:spLocks noChangeArrowheads="1"/>
          </p:cNvSpPr>
          <p:nvPr/>
        </p:nvSpPr>
        <p:spPr bwMode="auto">
          <a:xfrm>
            <a:off x="1524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3273" name="Text Box 41"/>
          <p:cNvSpPr txBox="1">
            <a:spLocks noChangeArrowheads="1"/>
          </p:cNvSpPr>
          <p:nvPr/>
        </p:nvSpPr>
        <p:spPr bwMode="auto">
          <a:xfrm>
            <a:off x="3048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3274" name="Text Box 42"/>
          <p:cNvSpPr txBox="1">
            <a:spLocks noChangeArrowheads="1"/>
          </p:cNvSpPr>
          <p:nvPr/>
        </p:nvSpPr>
        <p:spPr bwMode="auto">
          <a:xfrm>
            <a:off x="2895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3275" name="Text Box 43"/>
          <p:cNvSpPr txBox="1">
            <a:spLocks noChangeArrowheads="1"/>
          </p:cNvSpPr>
          <p:nvPr/>
        </p:nvSpPr>
        <p:spPr bwMode="auto">
          <a:xfrm>
            <a:off x="44196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3276" name="Line 44"/>
          <p:cNvSpPr>
            <a:spLocks noChangeShapeType="1"/>
          </p:cNvSpPr>
          <p:nvPr/>
        </p:nvSpPr>
        <p:spPr bwMode="auto">
          <a:xfrm>
            <a:off x="39624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3277" name="Oval 45"/>
          <p:cNvSpPr>
            <a:spLocks noChangeArrowheads="1"/>
          </p:cNvSpPr>
          <p:nvPr/>
        </p:nvSpPr>
        <p:spPr bwMode="auto">
          <a:xfrm>
            <a:off x="65532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3278" name="Oval 46"/>
          <p:cNvSpPr>
            <a:spLocks noChangeArrowheads="1"/>
          </p:cNvSpPr>
          <p:nvPr/>
        </p:nvSpPr>
        <p:spPr bwMode="auto">
          <a:xfrm>
            <a:off x="76200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3279" name="Oval 47"/>
          <p:cNvSpPr>
            <a:spLocks noChangeArrowheads="1"/>
          </p:cNvSpPr>
          <p:nvPr/>
        </p:nvSpPr>
        <p:spPr bwMode="auto">
          <a:xfrm>
            <a:off x="8305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3280" name="Line 48"/>
          <p:cNvSpPr>
            <a:spLocks noChangeShapeType="1"/>
          </p:cNvSpPr>
          <p:nvPr/>
        </p:nvSpPr>
        <p:spPr bwMode="auto">
          <a:xfrm>
            <a:off x="8077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81" name="Line 49"/>
          <p:cNvSpPr>
            <a:spLocks noChangeShapeType="1"/>
          </p:cNvSpPr>
          <p:nvPr/>
        </p:nvSpPr>
        <p:spPr bwMode="auto">
          <a:xfrm flipV="1">
            <a:off x="60198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3282" name="Line 50"/>
          <p:cNvSpPr>
            <a:spLocks noChangeShapeType="1"/>
          </p:cNvSpPr>
          <p:nvPr/>
        </p:nvSpPr>
        <p:spPr bwMode="auto">
          <a:xfrm>
            <a:off x="70866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3283" name="Oval 51"/>
          <p:cNvSpPr>
            <a:spLocks noChangeArrowheads="1"/>
          </p:cNvSpPr>
          <p:nvPr/>
        </p:nvSpPr>
        <p:spPr bwMode="auto">
          <a:xfrm>
            <a:off x="7010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3284" name="Line 52"/>
          <p:cNvSpPr>
            <a:spLocks noChangeShapeType="1"/>
          </p:cNvSpPr>
          <p:nvPr/>
        </p:nvSpPr>
        <p:spPr bwMode="auto">
          <a:xfrm flipH="1">
            <a:off x="74676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85" name="Oval 53"/>
          <p:cNvSpPr>
            <a:spLocks noChangeArrowheads="1"/>
          </p:cNvSpPr>
          <p:nvPr/>
        </p:nvSpPr>
        <p:spPr bwMode="auto">
          <a:xfrm>
            <a:off x="55626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3286" name="Oval 54"/>
          <p:cNvSpPr>
            <a:spLocks noChangeArrowheads="1"/>
          </p:cNvSpPr>
          <p:nvPr/>
        </p:nvSpPr>
        <p:spPr bwMode="auto">
          <a:xfrm>
            <a:off x="4876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3287" name="Oval 55"/>
          <p:cNvSpPr>
            <a:spLocks noChangeArrowheads="1"/>
          </p:cNvSpPr>
          <p:nvPr/>
        </p:nvSpPr>
        <p:spPr bwMode="auto">
          <a:xfrm>
            <a:off x="6248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3288" name="Line 56"/>
          <p:cNvSpPr>
            <a:spLocks noChangeShapeType="1"/>
          </p:cNvSpPr>
          <p:nvPr/>
        </p:nvSpPr>
        <p:spPr bwMode="auto">
          <a:xfrm flipH="1">
            <a:off x="533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89" name="Line 57"/>
          <p:cNvSpPr>
            <a:spLocks noChangeShapeType="1"/>
          </p:cNvSpPr>
          <p:nvPr/>
        </p:nvSpPr>
        <p:spPr bwMode="auto">
          <a:xfrm>
            <a:off x="6019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3290" name="Text Box 58"/>
          <p:cNvSpPr txBox="1">
            <a:spLocks noChangeArrowheads="1"/>
          </p:cNvSpPr>
          <p:nvPr/>
        </p:nvSpPr>
        <p:spPr bwMode="auto">
          <a:xfrm>
            <a:off x="61722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3291" name="Text Box 59"/>
          <p:cNvSpPr txBox="1">
            <a:spLocks noChangeArrowheads="1"/>
          </p:cNvSpPr>
          <p:nvPr/>
        </p:nvSpPr>
        <p:spPr bwMode="auto">
          <a:xfrm>
            <a:off x="5181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3292" name="Text Box 60"/>
          <p:cNvSpPr txBox="1">
            <a:spLocks noChangeArrowheads="1"/>
          </p:cNvSpPr>
          <p:nvPr/>
        </p:nvSpPr>
        <p:spPr bwMode="auto">
          <a:xfrm>
            <a:off x="5334000" y="6172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3293" name="Text Box 61"/>
          <p:cNvSpPr txBox="1">
            <a:spLocks noChangeArrowheads="1"/>
          </p:cNvSpPr>
          <p:nvPr/>
        </p:nvSpPr>
        <p:spPr bwMode="auto">
          <a:xfrm>
            <a:off x="6019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3294" name="Text Box 62"/>
          <p:cNvSpPr txBox="1">
            <a:spLocks noChangeArrowheads="1"/>
          </p:cNvSpPr>
          <p:nvPr/>
        </p:nvSpPr>
        <p:spPr bwMode="auto">
          <a:xfrm>
            <a:off x="7543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3295" name="Text Box 63"/>
          <p:cNvSpPr txBox="1">
            <a:spLocks noChangeArrowheads="1"/>
          </p:cNvSpPr>
          <p:nvPr/>
        </p:nvSpPr>
        <p:spPr bwMode="auto">
          <a:xfrm>
            <a:off x="73914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3296" name="Text Box 64"/>
          <p:cNvSpPr txBox="1">
            <a:spLocks noChangeArrowheads="1"/>
          </p:cNvSpPr>
          <p:nvPr/>
        </p:nvSpPr>
        <p:spPr bwMode="auto">
          <a:xfrm>
            <a:off x="8915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3297" name="Line 65"/>
          <p:cNvSpPr>
            <a:spLocks noChangeShapeType="1"/>
          </p:cNvSpPr>
          <p:nvPr/>
        </p:nvSpPr>
        <p:spPr bwMode="auto">
          <a:xfrm>
            <a:off x="83058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0C13DBD5-9947-4AEB-A3D7-0272F7450B5B}"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1F7D60E2-68E4-46D2-96C1-5282EBA10132}" type="slidenum">
              <a:rPr lang="en-US" altLang="pt-BR"/>
              <a:pPr/>
              <a:t>2</a:t>
            </a:fld>
            <a:endParaRPr lang="en-US" altLang="pt-BR"/>
          </a:p>
        </p:txBody>
      </p:sp>
      <p:sp>
        <p:nvSpPr>
          <p:cNvPr id="117762" name="Rectangle 2"/>
          <p:cNvSpPr>
            <a:spLocks noGrp="1" noChangeArrowheads="1"/>
          </p:cNvSpPr>
          <p:nvPr>
            <p:ph type="title"/>
          </p:nvPr>
        </p:nvSpPr>
        <p:spPr/>
        <p:txBody>
          <a:bodyPr/>
          <a:lstStyle/>
          <a:p>
            <a:r>
              <a:rPr lang="en-US" altLang="pt-BR" sz="3600"/>
              <a:t>Conteúdo</a:t>
            </a:r>
            <a:endParaRPr lang="pt-BR" altLang="pt-BR" sz="4000"/>
          </a:p>
        </p:txBody>
      </p:sp>
      <p:sp>
        <p:nvSpPr>
          <p:cNvPr id="117763" name="Rectangle 3"/>
          <p:cNvSpPr>
            <a:spLocks noGrp="1" noChangeArrowheads="1"/>
          </p:cNvSpPr>
          <p:nvPr>
            <p:ph type="body" idx="1"/>
          </p:nvPr>
        </p:nvSpPr>
        <p:spPr/>
        <p:txBody>
          <a:bodyPr/>
          <a:lstStyle/>
          <a:p>
            <a:r>
              <a:rPr lang="en-US" altLang="pt-BR"/>
              <a:t>Classificação de Dados:</a:t>
            </a:r>
          </a:p>
          <a:p>
            <a:pPr lvl="1"/>
            <a:r>
              <a:rPr lang="pt-BR" altLang="pt-BR"/>
              <a:t>Bubble-sort</a:t>
            </a:r>
          </a:p>
          <a:p>
            <a:pPr lvl="1"/>
            <a:r>
              <a:rPr lang="pt-BR" altLang="pt-BR"/>
              <a:t>Quick-sort</a:t>
            </a:r>
          </a:p>
          <a:p>
            <a:pPr lvl="1"/>
            <a:r>
              <a:rPr lang="pt-BR" altLang="pt-BR"/>
              <a:t>Heap-sort</a:t>
            </a:r>
          </a:p>
          <a:p>
            <a:pPr lvl="1"/>
            <a:r>
              <a:rPr lang="pt-BR" altLang="pt-BR"/>
              <a:t>Merge-sort</a:t>
            </a:r>
          </a:p>
          <a:p>
            <a:r>
              <a:rPr lang="pt-BR" altLang="pt-BR"/>
              <a:t>Aplicações</a:t>
            </a:r>
          </a:p>
          <a:p>
            <a:endParaRPr lang="pt-BR" alt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paço Reservado para Data 3"/>
          <p:cNvSpPr>
            <a:spLocks noGrp="1"/>
          </p:cNvSpPr>
          <p:nvPr>
            <p:ph type="dt" sz="half" idx="10"/>
          </p:nvPr>
        </p:nvSpPr>
        <p:spPr/>
        <p:txBody>
          <a:bodyPr/>
          <a:lstStyle/>
          <a:p>
            <a:fld id="{AF100F3E-A831-45BA-9B37-843E7540BEF0}" type="datetime1">
              <a:rPr lang="en-US" altLang="pt-BR"/>
              <a:pPr/>
              <a:t>10/13/2019</a:t>
            </a:fld>
            <a:endParaRPr lang="en-US" altLang="pt-BR"/>
          </a:p>
        </p:txBody>
      </p:sp>
      <p:sp>
        <p:nvSpPr>
          <p:cNvPr id="47" name="Espaço Reservado para Rodapé 4"/>
          <p:cNvSpPr>
            <a:spLocks noGrp="1"/>
          </p:cNvSpPr>
          <p:nvPr>
            <p:ph type="ftr" sz="quarter" idx="11"/>
          </p:nvPr>
        </p:nvSpPr>
        <p:spPr/>
        <p:txBody>
          <a:bodyPr/>
          <a:lstStyle/>
          <a:p>
            <a:r>
              <a:rPr lang="en-US" altLang="pt-BR"/>
              <a:t>EDA - Prof. Paulemir Campos</a:t>
            </a:r>
          </a:p>
        </p:txBody>
      </p:sp>
      <p:sp>
        <p:nvSpPr>
          <p:cNvPr id="48" name="Espaço Reservado para Número de Slide 5"/>
          <p:cNvSpPr>
            <a:spLocks noGrp="1"/>
          </p:cNvSpPr>
          <p:nvPr>
            <p:ph type="sldNum" sz="quarter" idx="12"/>
          </p:nvPr>
        </p:nvSpPr>
        <p:spPr/>
        <p:txBody>
          <a:bodyPr/>
          <a:lstStyle/>
          <a:p>
            <a:fld id="{7A93E935-0156-45ED-9AB4-6F8272A21A66}" type="slidenum">
              <a:rPr lang="en-US" altLang="pt-BR"/>
              <a:pPr/>
              <a:t>20</a:t>
            </a:fld>
            <a:endParaRPr lang="en-US" altLang="pt-BR"/>
          </a:p>
        </p:txBody>
      </p:sp>
      <p:sp>
        <p:nvSpPr>
          <p:cNvPr id="224258" name="Rectangle 2"/>
          <p:cNvSpPr>
            <a:spLocks noGrp="1" noChangeArrowheads="1"/>
          </p:cNvSpPr>
          <p:nvPr>
            <p:ph type="title"/>
          </p:nvPr>
        </p:nvSpPr>
        <p:spPr/>
        <p:txBody>
          <a:bodyPr/>
          <a:lstStyle/>
          <a:p>
            <a:r>
              <a:rPr lang="pt-BR" altLang="pt-BR" sz="4000"/>
              <a:t>Classificação por Seleção</a:t>
            </a:r>
          </a:p>
        </p:txBody>
      </p:sp>
      <p:sp>
        <p:nvSpPr>
          <p:cNvPr id="224259" name="Rectangle 3"/>
          <p:cNvSpPr>
            <a:spLocks noGrp="1" noChangeArrowheads="1"/>
          </p:cNvSpPr>
          <p:nvPr>
            <p:ph type="body" idx="1"/>
          </p:nvPr>
        </p:nvSpPr>
        <p:spPr>
          <a:xfrm>
            <a:off x="1182688" y="2017713"/>
            <a:ext cx="7961312" cy="1944687"/>
          </a:xfrm>
        </p:spPr>
        <p:txBody>
          <a:bodyPr/>
          <a:lstStyle/>
          <a:p>
            <a:r>
              <a:rPr lang="pt-BR" altLang="pt-BR" sz="2800"/>
              <a:t>Método Heap-Sort (Exemplo)</a:t>
            </a:r>
          </a:p>
          <a:p>
            <a:pPr>
              <a:buFont typeface="Wingdings" pitchFamily="2" charset="2"/>
              <a:buNone/>
            </a:pPr>
            <a:endParaRPr lang="pt-BR" altLang="pt-BR" sz="2000"/>
          </a:p>
          <a:p>
            <a:pPr>
              <a:buFont typeface="Wingdings" pitchFamily="2" charset="2"/>
              <a:buNone/>
            </a:pPr>
            <a:r>
              <a:rPr lang="pt-BR" altLang="pt-BR" sz="2000"/>
              <a:t>	Dado o V={15,17,12,25,8,19,23} obter usando uma árvore binária tipo heap esses elementos em ordem crescente.</a:t>
            </a:r>
          </a:p>
          <a:p>
            <a:pPr>
              <a:buFont typeface="Wingdings" pitchFamily="2" charset="2"/>
              <a:buNone/>
            </a:pPr>
            <a:r>
              <a:rPr lang="pt-BR" altLang="pt-BR" sz="2000"/>
              <a:t>1. Obter a árvore binária heap equivalente ao vetor V. (Continuação) </a:t>
            </a:r>
          </a:p>
        </p:txBody>
      </p:sp>
      <p:sp>
        <p:nvSpPr>
          <p:cNvPr id="224260" name="Oval 4"/>
          <p:cNvSpPr>
            <a:spLocks noChangeArrowheads="1"/>
          </p:cNvSpPr>
          <p:nvPr/>
        </p:nvSpPr>
        <p:spPr bwMode="auto">
          <a:xfrm>
            <a:off x="20574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4261" name="Oval 5"/>
          <p:cNvSpPr>
            <a:spLocks noChangeArrowheads="1"/>
          </p:cNvSpPr>
          <p:nvPr/>
        </p:nvSpPr>
        <p:spPr bwMode="auto">
          <a:xfrm>
            <a:off x="31242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4262" name="Oval 6"/>
          <p:cNvSpPr>
            <a:spLocks noChangeArrowheads="1"/>
          </p:cNvSpPr>
          <p:nvPr/>
        </p:nvSpPr>
        <p:spPr bwMode="auto">
          <a:xfrm>
            <a:off x="3810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4263" name="Line 7"/>
          <p:cNvSpPr>
            <a:spLocks noChangeShapeType="1"/>
          </p:cNvSpPr>
          <p:nvPr/>
        </p:nvSpPr>
        <p:spPr bwMode="auto">
          <a:xfrm>
            <a:off x="35814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64" name="Line 8"/>
          <p:cNvSpPr>
            <a:spLocks noChangeShapeType="1"/>
          </p:cNvSpPr>
          <p:nvPr/>
        </p:nvSpPr>
        <p:spPr bwMode="auto">
          <a:xfrm flipV="1">
            <a:off x="15240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4265" name="Line 9"/>
          <p:cNvSpPr>
            <a:spLocks noChangeShapeType="1"/>
          </p:cNvSpPr>
          <p:nvPr/>
        </p:nvSpPr>
        <p:spPr bwMode="auto">
          <a:xfrm>
            <a:off x="25908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4266" name="Oval 10"/>
          <p:cNvSpPr>
            <a:spLocks noChangeArrowheads="1"/>
          </p:cNvSpPr>
          <p:nvPr/>
        </p:nvSpPr>
        <p:spPr bwMode="auto">
          <a:xfrm>
            <a:off x="2514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4267" name="Line 11"/>
          <p:cNvSpPr>
            <a:spLocks noChangeShapeType="1"/>
          </p:cNvSpPr>
          <p:nvPr/>
        </p:nvSpPr>
        <p:spPr bwMode="auto">
          <a:xfrm flipH="1">
            <a:off x="2971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68" name="Oval 12"/>
          <p:cNvSpPr>
            <a:spLocks noChangeArrowheads="1"/>
          </p:cNvSpPr>
          <p:nvPr/>
        </p:nvSpPr>
        <p:spPr bwMode="auto">
          <a:xfrm>
            <a:off x="10668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4269" name="Oval 13"/>
          <p:cNvSpPr>
            <a:spLocks noChangeArrowheads="1"/>
          </p:cNvSpPr>
          <p:nvPr/>
        </p:nvSpPr>
        <p:spPr bwMode="auto">
          <a:xfrm>
            <a:off x="381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4270" name="Oval 14"/>
          <p:cNvSpPr>
            <a:spLocks noChangeArrowheads="1"/>
          </p:cNvSpPr>
          <p:nvPr/>
        </p:nvSpPr>
        <p:spPr bwMode="auto">
          <a:xfrm>
            <a:off x="1752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4271" name="Line 15"/>
          <p:cNvSpPr>
            <a:spLocks noChangeShapeType="1"/>
          </p:cNvSpPr>
          <p:nvPr/>
        </p:nvSpPr>
        <p:spPr bwMode="auto">
          <a:xfrm flipH="1">
            <a:off x="838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72" name="Line 16"/>
          <p:cNvSpPr>
            <a:spLocks noChangeShapeType="1"/>
          </p:cNvSpPr>
          <p:nvPr/>
        </p:nvSpPr>
        <p:spPr bwMode="auto">
          <a:xfrm>
            <a:off x="152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73" name="Text Box 17"/>
          <p:cNvSpPr txBox="1">
            <a:spLocks noChangeArrowheads="1"/>
          </p:cNvSpPr>
          <p:nvPr/>
        </p:nvSpPr>
        <p:spPr bwMode="auto">
          <a:xfrm>
            <a:off x="16764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4274" name="Text Box 18"/>
          <p:cNvSpPr txBox="1">
            <a:spLocks noChangeArrowheads="1"/>
          </p:cNvSpPr>
          <p:nvPr/>
        </p:nvSpPr>
        <p:spPr bwMode="auto">
          <a:xfrm>
            <a:off x="6858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4275" name="Text Box 19"/>
          <p:cNvSpPr txBox="1">
            <a:spLocks noChangeArrowheads="1"/>
          </p:cNvSpPr>
          <p:nvPr/>
        </p:nvSpPr>
        <p:spPr bwMode="auto">
          <a:xfrm>
            <a:off x="152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4276" name="Text Box 20"/>
          <p:cNvSpPr txBox="1">
            <a:spLocks noChangeArrowheads="1"/>
          </p:cNvSpPr>
          <p:nvPr/>
        </p:nvSpPr>
        <p:spPr bwMode="auto">
          <a:xfrm>
            <a:off x="1524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4277" name="Text Box 21"/>
          <p:cNvSpPr txBox="1">
            <a:spLocks noChangeArrowheads="1"/>
          </p:cNvSpPr>
          <p:nvPr/>
        </p:nvSpPr>
        <p:spPr bwMode="auto">
          <a:xfrm>
            <a:off x="3048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4278" name="Text Box 22"/>
          <p:cNvSpPr txBox="1">
            <a:spLocks noChangeArrowheads="1"/>
          </p:cNvSpPr>
          <p:nvPr/>
        </p:nvSpPr>
        <p:spPr bwMode="auto">
          <a:xfrm>
            <a:off x="2895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4279" name="Text Box 23"/>
          <p:cNvSpPr txBox="1">
            <a:spLocks noChangeArrowheads="1"/>
          </p:cNvSpPr>
          <p:nvPr/>
        </p:nvSpPr>
        <p:spPr bwMode="auto">
          <a:xfrm>
            <a:off x="44196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4280" name="Line 24"/>
          <p:cNvSpPr>
            <a:spLocks noChangeShapeType="1"/>
          </p:cNvSpPr>
          <p:nvPr/>
        </p:nvSpPr>
        <p:spPr bwMode="auto">
          <a:xfrm>
            <a:off x="39624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4281" name="Oval 25"/>
          <p:cNvSpPr>
            <a:spLocks noChangeArrowheads="1"/>
          </p:cNvSpPr>
          <p:nvPr/>
        </p:nvSpPr>
        <p:spPr bwMode="auto">
          <a:xfrm>
            <a:off x="65532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4282" name="Oval 26"/>
          <p:cNvSpPr>
            <a:spLocks noChangeArrowheads="1"/>
          </p:cNvSpPr>
          <p:nvPr/>
        </p:nvSpPr>
        <p:spPr bwMode="auto">
          <a:xfrm>
            <a:off x="76200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4283" name="Oval 27"/>
          <p:cNvSpPr>
            <a:spLocks noChangeArrowheads="1"/>
          </p:cNvSpPr>
          <p:nvPr/>
        </p:nvSpPr>
        <p:spPr bwMode="auto">
          <a:xfrm>
            <a:off x="8305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4284" name="Line 28"/>
          <p:cNvSpPr>
            <a:spLocks noChangeShapeType="1"/>
          </p:cNvSpPr>
          <p:nvPr/>
        </p:nvSpPr>
        <p:spPr bwMode="auto">
          <a:xfrm>
            <a:off x="8077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85" name="Line 29"/>
          <p:cNvSpPr>
            <a:spLocks noChangeShapeType="1"/>
          </p:cNvSpPr>
          <p:nvPr/>
        </p:nvSpPr>
        <p:spPr bwMode="auto">
          <a:xfrm flipV="1">
            <a:off x="60198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4286" name="Line 30"/>
          <p:cNvSpPr>
            <a:spLocks noChangeShapeType="1"/>
          </p:cNvSpPr>
          <p:nvPr/>
        </p:nvSpPr>
        <p:spPr bwMode="auto">
          <a:xfrm>
            <a:off x="70866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4287" name="Oval 31"/>
          <p:cNvSpPr>
            <a:spLocks noChangeArrowheads="1"/>
          </p:cNvSpPr>
          <p:nvPr/>
        </p:nvSpPr>
        <p:spPr bwMode="auto">
          <a:xfrm>
            <a:off x="7010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4288" name="Line 32"/>
          <p:cNvSpPr>
            <a:spLocks noChangeShapeType="1"/>
          </p:cNvSpPr>
          <p:nvPr/>
        </p:nvSpPr>
        <p:spPr bwMode="auto">
          <a:xfrm flipH="1">
            <a:off x="74676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89" name="Oval 33"/>
          <p:cNvSpPr>
            <a:spLocks noChangeArrowheads="1"/>
          </p:cNvSpPr>
          <p:nvPr/>
        </p:nvSpPr>
        <p:spPr bwMode="auto">
          <a:xfrm>
            <a:off x="55626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4290" name="Oval 34"/>
          <p:cNvSpPr>
            <a:spLocks noChangeArrowheads="1"/>
          </p:cNvSpPr>
          <p:nvPr/>
        </p:nvSpPr>
        <p:spPr bwMode="auto">
          <a:xfrm>
            <a:off x="4876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4291" name="Oval 35"/>
          <p:cNvSpPr>
            <a:spLocks noChangeArrowheads="1"/>
          </p:cNvSpPr>
          <p:nvPr/>
        </p:nvSpPr>
        <p:spPr bwMode="auto">
          <a:xfrm>
            <a:off x="6248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4292" name="Line 36"/>
          <p:cNvSpPr>
            <a:spLocks noChangeShapeType="1"/>
          </p:cNvSpPr>
          <p:nvPr/>
        </p:nvSpPr>
        <p:spPr bwMode="auto">
          <a:xfrm flipH="1">
            <a:off x="533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93" name="Line 37"/>
          <p:cNvSpPr>
            <a:spLocks noChangeShapeType="1"/>
          </p:cNvSpPr>
          <p:nvPr/>
        </p:nvSpPr>
        <p:spPr bwMode="auto">
          <a:xfrm>
            <a:off x="6019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4294" name="Text Box 38"/>
          <p:cNvSpPr txBox="1">
            <a:spLocks noChangeArrowheads="1"/>
          </p:cNvSpPr>
          <p:nvPr/>
        </p:nvSpPr>
        <p:spPr bwMode="auto">
          <a:xfrm>
            <a:off x="61722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4295" name="Text Box 39"/>
          <p:cNvSpPr txBox="1">
            <a:spLocks noChangeArrowheads="1"/>
          </p:cNvSpPr>
          <p:nvPr/>
        </p:nvSpPr>
        <p:spPr bwMode="auto">
          <a:xfrm>
            <a:off x="5181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4296" name="Text Box 40"/>
          <p:cNvSpPr txBox="1">
            <a:spLocks noChangeArrowheads="1"/>
          </p:cNvSpPr>
          <p:nvPr/>
        </p:nvSpPr>
        <p:spPr bwMode="auto">
          <a:xfrm>
            <a:off x="5334000" y="6172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4297" name="Text Box 41"/>
          <p:cNvSpPr txBox="1">
            <a:spLocks noChangeArrowheads="1"/>
          </p:cNvSpPr>
          <p:nvPr/>
        </p:nvSpPr>
        <p:spPr bwMode="auto">
          <a:xfrm>
            <a:off x="6019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4298" name="Text Box 42"/>
          <p:cNvSpPr txBox="1">
            <a:spLocks noChangeArrowheads="1"/>
          </p:cNvSpPr>
          <p:nvPr/>
        </p:nvSpPr>
        <p:spPr bwMode="auto">
          <a:xfrm>
            <a:off x="7543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4299" name="Text Box 43"/>
          <p:cNvSpPr txBox="1">
            <a:spLocks noChangeArrowheads="1"/>
          </p:cNvSpPr>
          <p:nvPr/>
        </p:nvSpPr>
        <p:spPr bwMode="auto">
          <a:xfrm>
            <a:off x="73914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4300" name="Text Box 44"/>
          <p:cNvSpPr txBox="1">
            <a:spLocks noChangeArrowheads="1"/>
          </p:cNvSpPr>
          <p:nvPr/>
        </p:nvSpPr>
        <p:spPr bwMode="auto">
          <a:xfrm>
            <a:off x="8915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4301" name="Line 45"/>
          <p:cNvSpPr>
            <a:spLocks noChangeShapeType="1"/>
          </p:cNvSpPr>
          <p:nvPr/>
        </p:nvSpPr>
        <p:spPr bwMode="auto">
          <a:xfrm>
            <a:off x="762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Espaço Reservado para Data 3"/>
          <p:cNvSpPr>
            <a:spLocks noGrp="1"/>
          </p:cNvSpPr>
          <p:nvPr>
            <p:ph type="dt" sz="half" idx="10"/>
          </p:nvPr>
        </p:nvSpPr>
        <p:spPr/>
        <p:txBody>
          <a:bodyPr/>
          <a:lstStyle/>
          <a:p>
            <a:fld id="{A1A19C53-2299-4B10-B2EF-985F5E8948F4}" type="datetime1">
              <a:rPr lang="en-US" altLang="pt-BR"/>
              <a:pPr/>
              <a:t>10/13/2019</a:t>
            </a:fld>
            <a:endParaRPr lang="en-US" altLang="pt-BR"/>
          </a:p>
        </p:txBody>
      </p:sp>
      <p:sp>
        <p:nvSpPr>
          <p:cNvPr id="46" name="Espaço Reservado para Rodapé 4"/>
          <p:cNvSpPr>
            <a:spLocks noGrp="1"/>
          </p:cNvSpPr>
          <p:nvPr>
            <p:ph type="ftr" sz="quarter" idx="11"/>
          </p:nvPr>
        </p:nvSpPr>
        <p:spPr/>
        <p:txBody>
          <a:bodyPr/>
          <a:lstStyle/>
          <a:p>
            <a:r>
              <a:rPr lang="en-US" altLang="pt-BR"/>
              <a:t>EDA - Prof. Paulemir Campos</a:t>
            </a:r>
          </a:p>
        </p:txBody>
      </p:sp>
      <p:sp>
        <p:nvSpPr>
          <p:cNvPr id="47" name="Espaço Reservado para Número de Slide 5"/>
          <p:cNvSpPr>
            <a:spLocks noGrp="1"/>
          </p:cNvSpPr>
          <p:nvPr>
            <p:ph type="sldNum" sz="quarter" idx="12"/>
          </p:nvPr>
        </p:nvSpPr>
        <p:spPr/>
        <p:txBody>
          <a:bodyPr/>
          <a:lstStyle/>
          <a:p>
            <a:fld id="{20FAD176-96D9-4A14-82C0-387D66CD5470}" type="slidenum">
              <a:rPr lang="en-US" altLang="pt-BR"/>
              <a:pPr/>
              <a:t>21</a:t>
            </a:fld>
            <a:endParaRPr lang="en-US" altLang="pt-BR"/>
          </a:p>
        </p:txBody>
      </p:sp>
      <p:sp>
        <p:nvSpPr>
          <p:cNvPr id="225282" name="Rectangle 2"/>
          <p:cNvSpPr>
            <a:spLocks noGrp="1" noChangeArrowheads="1"/>
          </p:cNvSpPr>
          <p:nvPr>
            <p:ph type="title"/>
          </p:nvPr>
        </p:nvSpPr>
        <p:spPr/>
        <p:txBody>
          <a:bodyPr/>
          <a:lstStyle/>
          <a:p>
            <a:r>
              <a:rPr lang="pt-BR" altLang="pt-BR" sz="4000"/>
              <a:t>Classificação por Seleção</a:t>
            </a:r>
          </a:p>
        </p:txBody>
      </p:sp>
      <p:sp>
        <p:nvSpPr>
          <p:cNvPr id="225283" name="Rectangle 3"/>
          <p:cNvSpPr>
            <a:spLocks noGrp="1" noChangeArrowheads="1"/>
          </p:cNvSpPr>
          <p:nvPr>
            <p:ph type="body" idx="1"/>
          </p:nvPr>
        </p:nvSpPr>
        <p:spPr>
          <a:xfrm>
            <a:off x="1182688" y="2017713"/>
            <a:ext cx="7961312" cy="1716087"/>
          </a:xfrm>
        </p:spPr>
        <p:txBody>
          <a:bodyPr/>
          <a:lstStyle/>
          <a:p>
            <a:pPr>
              <a:lnSpc>
                <a:spcPct val="90000"/>
              </a:lnSpc>
            </a:pPr>
            <a:r>
              <a:rPr lang="pt-BR" altLang="pt-BR" sz="2400"/>
              <a:t>Método Heap-Sort (Exemplo)</a:t>
            </a:r>
          </a:p>
          <a:p>
            <a:pPr>
              <a:lnSpc>
                <a:spcPct val="90000"/>
              </a:lnSpc>
              <a:buFont typeface="Wingdings" pitchFamily="2" charset="2"/>
              <a:buNone/>
            </a:pPr>
            <a:endParaRPr lang="pt-BR" altLang="pt-BR" sz="1800"/>
          </a:p>
          <a:p>
            <a:pPr>
              <a:lnSpc>
                <a:spcPct val="90000"/>
              </a:lnSpc>
              <a:buFont typeface="Wingdings" pitchFamily="2" charset="2"/>
              <a:buNone/>
            </a:pPr>
            <a:r>
              <a:rPr lang="pt-BR" altLang="pt-BR" sz="1800"/>
              <a:t>	Dado o V={15,17,12,25,8,19,23} obter usando uma árvore binária tipo heap esses elementos em ordem crescente.</a:t>
            </a:r>
          </a:p>
          <a:p>
            <a:pPr>
              <a:lnSpc>
                <a:spcPct val="90000"/>
              </a:lnSpc>
              <a:buFont typeface="Wingdings" pitchFamily="2" charset="2"/>
              <a:buNone/>
            </a:pPr>
            <a:r>
              <a:rPr lang="pt-BR" altLang="pt-BR" sz="1800"/>
              <a:t>2. Ordenar em ordem crescente o vetor V usando a árvore binária heap obtida no passo 1 </a:t>
            </a:r>
          </a:p>
        </p:txBody>
      </p:sp>
      <p:sp>
        <p:nvSpPr>
          <p:cNvPr id="225284" name="Oval 4"/>
          <p:cNvSpPr>
            <a:spLocks noChangeArrowheads="1"/>
          </p:cNvSpPr>
          <p:nvPr/>
        </p:nvSpPr>
        <p:spPr bwMode="auto">
          <a:xfrm>
            <a:off x="20574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5285" name="Oval 5"/>
          <p:cNvSpPr>
            <a:spLocks noChangeArrowheads="1"/>
          </p:cNvSpPr>
          <p:nvPr/>
        </p:nvSpPr>
        <p:spPr bwMode="auto">
          <a:xfrm>
            <a:off x="31242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5286" name="Oval 6"/>
          <p:cNvSpPr>
            <a:spLocks noChangeArrowheads="1"/>
          </p:cNvSpPr>
          <p:nvPr/>
        </p:nvSpPr>
        <p:spPr bwMode="auto">
          <a:xfrm>
            <a:off x="3810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5287" name="Line 7"/>
          <p:cNvSpPr>
            <a:spLocks noChangeShapeType="1"/>
          </p:cNvSpPr>
          <p:nvPr/>
        </p:nvSpPr>
        <p:spPr bwMode="auto">
          <a:xfrm>
            <a:off x="35814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288" name="Line 8"/>
          <p:cNvSpPr>
            <a:spLocks noChangeShapeType="1"/>
          </p:cNvSpPr>
          <p:nvPr/>
        </p:nvSpPr>
        <p:spPr bwMode="auto">
          <a:xfrm flipV="1">
            <a:off x="15240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5289" name="Line 9"/>
          <p:cNvSpPr>
            <a:spLocks noChangeShapeType="1"/>
          </p:cNvSpPr>
          <p:nvPr/>
        </p:nvSpPr>
        <p:spPr bwMode="auto">
          <a:xfrm>
            <a:off x="25908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5290" name="Oval 10"/>
          <p:cNvSpPr>
            <a:spLocks noChangeArrowheads="1"/>
          </p:cNvSpPr>
          <p:nvPr/>
        </p:nvSpPr>
        <p:spPr bwMode="auto">
          <a:xfrm>
            <a:off x="2514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5291" name="Line 11"/>
          <p:cNvSpPr>
            <a:spLocks noChangeShapeType="1"/>
          </p:cNvSpPr>
          <p:nvPr/>
        </p:nvSpPr>
        <p:spPr bwMode="auto">
          <a:xfrm flipH="1">
            <a:off x="2971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292" name="Oval 12"/>
          <p:cNvSpPr>
            <a:spLocks noChangeArrowheads="1"/>
          </p:cNvSpPr>
          <p:nvPr/>
        </p:nvSpPr>
        <p:spPr bwMode="auto">
          <a:xfrm>
            <a:off x="10668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5293" name="Oval 13"/>
          <p:cNvSpPr>
            <a:spLocks noChangeArrowheads="1"/>
          </p:cNvSpPr>
          <p:nvPr/>
        </p:nvSpPr>
        <p:spPr bwMode="auto">
          <a:xfrm>
            <a:off x="381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5294" name="Oval 14"/>
          <p:cNvSpPr>
            <a:spLocks noChangeArrowheads="1"/>
          </p:cNvSpPr>
          <p:nvPr/>
        </p:nvSpPr>
        <p:spPr bwMode="auto">
          <a:xfrm>
            <a:off x="1752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5295" name="Line 15"/>
          <p:cNvSpPr>
            <a:spLocks noChangeShapeType="1"/>
          </p:cNvSpPr>
          <p:nvPr/>
        </p:nvSpPr>
        <p:spPr bwMode="auto">
          <a:xfrm flipH="1">
            <a:off x="838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296" name="Line 16"/>
          <p:cNvSpPr>
            <a:spLocks noChangeShapeType="1"/>
          </p:cNvSpPr>
          <p:nvPr/>
        </p:nvSpPr>
        <p:spPr bwMode="auto">
          <a:xfrm>
            <a:off x="152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297" name="Text Box 17"/>
          <p:cNvSpPr txBox="1">
            <a:spLocks noChangeArrowheads="1"/>
          </p:cNvSpPr>
          <p:nvPr/>
        </p:nvSpPr>
        <p:spPr bwMode="auto">
          <a:xfrm>
            <a:off x="16764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5298" name="Text Box 18"/>
          <p:cNvSpPr txBox="1">
            <a:spLocks noChangeArrowheads="1"/>
          </p:cNvSpPr>
          <p:nvPr/>
        </p:nvSpPr>
        <p:spPr bwMode="auto">
          <a:xfrm>
            <a:off x="6858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5299" name="Text Box 19"/>
          <p:cNvSpPr txBox="1">
            <a:spLocks noChangeArrowheads="1"/>
          </p:cNvSpPr>
          <p:nvPr/>
        </p:nvSpPr>
        <p:spPr bwMode="auto">
          <a:xfrm>
            <a:off x="152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5300" name="Text Box 20"/>
          <p:cNvSpPr txBox="1">
            <a:spLocks noChangeArrowheads="1"/>
          </p:cNvSpPr>
          <p:nvPr/>
        </p:nvSpPr>
        <p:spPr bwMode="auto">
          <a:xfrm>
            <a:off x="1524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5301" name="Text Box 21"/>
          <p:cNvSpPr txBox="1">
            <a:spLocks noChangeArrowheads="1"/>
          </p:cNvSpPr>
          <p:nvPr/>
        </p:nvSpPr>
        <p:spPr bwMode="auto">
          <a:xfrm>
            <a:off x="3048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5302" name="Text Box 22"/>
          <p:cNvSpPr txBox="1">
            <a:spLocks noChangeArrowheads="1"/>
          </p:cNvSpPr>
          <p:nvPr/>
        </p:nvSpPr>
        <p:spPr bwMode="auto">
          <a:xfrm>
            <a:off x="2895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5303" name="Text Box 23"/>
          <p:cNvSpPr txBox="1">
            <a:spLocks noChangeArrowheads="1"/>
          </p:cNvSpPr>
          <p:nvPr/>
        </p:nvSpPr>
        <p:spPr bwMode="auto">
          <a:xfrm>
            <a:off x="44196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5304" name="Line 24"/>
          <p:cNvSpPr>
            <a:spLocks noChangeShapeType="1"/>
          </p:cNvSpPr>
          <p:nvPr/>
        </p:nvSpPr>
        <p:spPr bwMode="auto">
          <a:xfrm>
            <a:off x="39624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5305" name="Oval 25"/>
          <p:cNvSpPr>
            <a:spLocks noChangeArrowheads="1"/>
          </p:cNvSpPr>
          <p:nvPr/>
        </p:nvSpPr>
        <p:spPr bwMode="auto">
          <a:xfrm>
            <a:off x="65532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5306" name="Oval 26"/>
          <p:cNvSpPr>
            <a:spLocks noChangeArrowheads="1"/>
          </p:cNvSpPr>
          <p:nvPr/>
        </p:nvSpPr>
        <p:spPr bwMode="auto">
          <a:xfrm>
            <a:off x="76200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5307" name="Oval 27"/>
          <p:cNvSpPr>
            <a:spLocks noChangeArrowheads="1"/>
          </p:cNvSpPr>
          <p:nvPr/>
        </p:nvSpPr>
        <p:spPr bwMode="auto">
          <a:xfrm>
            <a:off x="8305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5309" name="Line 29"/>
          <p:cNvSpPr>
            <a:spLocks noChangeShapeType="1"/>
          </p:cNvSpPr>
          <p:nvPr/>
        </p:nvSpPr>
        <p:spPr bwMode="auto">
          <a:xfrm flipV="1">
            <a:off x="60198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5310" name="Line 30"/>
          <p:cNvSpPr>
            <a:spLocks noChangeShapeType="1"/>
          </p:cNvSpPr>
          <p:nvPr/>
        </p:nvSpPr>
        <p:spPr bwMode="auto">
          <a:xfrm>
            <a:off x="70866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5311" name="Oval 31"/>
          <p:cNvSpPr>
            <a:spLocks noChangeArrowheads="1"/>
          </p:cNvSpPr>
          <p:nvPr/>
        </p:nvSpPr>
        <p:spPr bwMode="auto">
          <a:xfrm>
            <a:off x="7010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5312" name="Line 32"/>
          <p:cNvSpPr>
            <a:spLocks noChangeShapeType="1"/>
          </p:cNvSpPr>
          <p:nvPr/>
        </p:nvSpPr>
        <p:spPr bwMode="auto">
          <a:xfrm flipH="1">
            <a:off x="74676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313" name="Oval 33"/>
          <p:cNvSpPr>
            <a:spLocks noChangeArrowheads="1"/>
          </p:cNvSpPr>
          <p:nvPr/>
        </p:nvSpPr>
        <p:spPr bwMode="auto">
          <a:xfrm>
            <a:off x="55626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5314" name="Oval 34"/>
          <p:cNvSpPr>
            <a:spLocks noChangeArrowheads="1"/>
          </p:cNvSpPr>
          <p:nvPr/>
        </p:nvSpPr>
        <p:spPr bwMode="auto">
          <a:xfrm>
            <a:off x="4876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5315" name="Oval 35"/>
          <p:cNvSpPr>
            <a:spLocks noChangeArrowheads="1"/>
          </p:cNvSpPr>
          <p:nvPr/>
        </p:nvSpPr>
        <p:spPr bwMode="auto">
          <a:xfrm>
            <a:off x="6248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5316" name="Line 36"/>
          <p:cNvSpPr>
            <a:spLocks noChangeShapeType="1"/>
          </p:cNvSpPr>
          <p:nvPr/>
        </p:nvSpPr>
        <p:spPr bwMode="auto">
          <a:xfrm flipH="1">
            <a:off x="533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317" name="Line 37"/>
          <p:cNvSpPr>
            <a:spLocks noChangeShapeType="1"/>
          </p:cNvSpPr>
          <p:nvPr/>
        </p:nvSpPr>
        <p:spPr bwMode="auto">
          <a:xfrm>
            <a:off x="60198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5318" name="Text Box 38"/>
          <p:cNvSpPr txBox="1">
            <a:spLocks noChangeArrowheads="1"/>
          </p:cNvSpPr>
          <p:nvPr/>
        </p:nvSpPr>
        <p:spPr bwMode="auto">
          <a:xfrm>
            <a:off x="61722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5319" name="Text Box 39"/>
          <p:cNvSpPr txBox="1">
            <a:spLocks noChangeArrowheads="1"/>
          </p:cNvSpPr>
          <p:nvPr/>
        </p:nvSpPr>
        <p:spPr bwMode="auto">
          <a:xfrm>
            <a:off x="5181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5320" name="Text Box 40"/>
          <p:cNvSpPr txBox="1">
            <a:spLocks noChangeArrowheads="1"/>
          </p:cNvSpPr>
          <p:nvPr/>
        </p:nvSpPr>
        <p:spPr bwMode="auto">
          <a:xfrm>
            <a:off x="5334000" y="6172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5321" name="Text Box 41"/>
          <p:cNvSpPr txBox="1">
            <a:spLocks noChangeArrowheads="1"/>
          </p:cNvSpPr>
          <p:nvPr/>
        </p:nvSpPr>
        <p:spPr bwMode="auto">
          <a:xfrm>
            <a:off x="6019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5322" name="Text Box 42"/>
          <p:cNvSpPr txBox="1">
            <a:spLocks noChangeArrowheads="1"/>
          </p:cNvSpPr>
          <p:nvPr/>
        </p:nvSpPr>
        <p:spPr bwMode="auto">
          <a:xfrm>
            <a:off x="7543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5323" name="Text Box 43"/>
          <p:cNvSpPr txBox="1">
            <a:spLocks noChangeArrowheads="1"/>
          </p:cNvSpPr>
          <p:nvPr/>
        </p:nvSpPr>
        <p:spPr bwMode="auto">
          <a:xfrm>
            <a:off x="73914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5324" name="Text Box 44"/>
          <p:cNvSpPr txBox="1">
            <a:spLocks noChangeArrowheads="1"/>
          </p:cNvSpPr>
          <p:nvPr/>
        </p:nvSpPr>
        <p:spPr bwMode="auto">
          <a:xfrm>
            <a:off x="8915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5326" name="Line 46"/>
          <p:cNvSpPr>
            <a:spLocks noChangeShapeType="1"/>
          </p:cNvSpPr>
          <p:nvPr/>
        </p:nvSpPr>
        <p:spPr bwMode="auto">
          <a:xfrm>
            <a:off x="82296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Espaço Reservado para Data 3"/>
          <p:cNvSpPr>
            <a:spLocks noGrp="1"/>
          </p:cNvSpPr>
          <p:nvPr>
            <p:ph type="dt" sz="half" idx="10"/>
          </p:nvPr>
        </p:nvSpPr>
        <p:spPr/>
        <p:txBody>
          <a:bodyPr/>
          <a:lstStyle/>
          <a:p>
            <a:fld id="{C4CAA180-D74E-4BEF-BB8B-634E3CE56D17}" type="datetime1">
              <a:rPr lang="en-US" altLang="pt-BR"/>
              <a:pPr/>
              <a:t>10/13/2019</a:t>
            </a:fld>
            <a:endParaRPr lang="en-US" altLang="pt-BR"/>
          </a:p>
        </p:txBody>
      </p:sp>
      <p:sp>
        <p:nvSpPr>
          <p:cNvPr id="42" name="Espaço Reservado para Rodapé 4"/>
          <p:cNvSpPr>
            <a:spLocks noGrp="1"/>
          </p:cNvSpPr>
          <p:nvPr>
            <p:ph type="ftr" sz="quarter" idx="11"/>
          </p:nvPr>
        </p:nvSpPr>
        <p:spPr/>
        <p:txBody>
          <a:bodyPr/>
          <a:lstStyle/>
          <a:p>
            <a:r>
              <a:rPr lang="en-US" altLang="pt-BR"/>
              <a:t>EDA - Prof. Paulemir Campos</a:t>
            </a:r>
          </a:p>
        </p:txBody>
      </p:sp>
      <p:sp>
        <p:nvSpPr>
          <p:cNvPr id="43" name="Espaço Reservado para Número de Slide 5"/>
          <p:cNvSpPr>
            <a:spLocks noGrp="1"/>
          </p:cNvSpPr>
          <p:nvPr>
            <p:ph type="sldNum" sz="quarter" idx="12"/>
          </p:nvPr>
        </p:nvSpPr>
        <p:spPr/>
        <p:txBody>
          <a:bodyPr/>
          <a:lstStyle/>
          <a:p>
            <a:fld id="{8549146D-9924-465A-B501-F32F4908C891}" type="slidenum">
              <a:rPr lang="en-US" altLang="pt-BR"/>
              <a:pPr/>
              <a:t>22</a:t>
            </a:fld>
            <a:endParaRPr lang="en-US" altLang="pt-BR"/>
          </a:p>
        </p:txBody>
      </p:sp>
      <p:sp>
        <p:nvSpPr>
          <p:cNvPr id="228354" name="Rectangle 2"/>
          <p:cNvSpPr>
            <a:spLocks noGrp="1" noChangeArrowheads="1"/>
          </p:cNvSpPr>
          <p:nvPr>
            <p:ph type="title"/>
          </p:nvPr>
        </p:nvSpPr>
        <p:spPr/>
        <p:txBody>
          <a:bodyPr/>
          <a:lstStyle/>
          <a:p>
            <a:r>
              <a:rPr lang="pt-BR" altLang="pt-BR" sz="4000"/>
              <a:t>Classificação por Seleção</a:t>
            </a:r>
          </a:p>
        </p:txBody>
      </p:sp>
      <p:sp>
        <p:nvSpPr>
          <p:cNvPr id="228355" name="Rectangle 3"/>
          <p:cNvSpPr>
            <a:spLocks noGrp="1" noChangeArrowheads="1"/>
          </p:cNvSpPr>
          <p:nvPr>
            <p:ph type="body" idx="1"/>
          </p:nvPr>
        </p:nvSpPr>
        <p:spPr>
          <a:xfrm>
            <a:off x="1182688" y="2017713"/>
            <a:ext cx="7961312" cy="1716087"/>
          </a:xfrm>
        </p:spPr>
        <p:txBody>
          <a:bodyPr/>
          <a:lstStyle/>
          <a:p>
            <a:pPr>
              <a:lnSpc>
                <a:spcPct val="90000"/>
              </a:lnSpc>
            </a:pPr>
            <a:r>
              <a:rPr lang="pt-BR" altLang="pt-BR" sz="2400"/>
              <a:t>Método Heap-Sort (Exemplo)</a:t>
            </a:r>
          </a:p>
          <a:p>
            <a:pPr>
              <a:lnSpc>
                <a:spcPct val="90000"/>
              </a:lnSpc>
              <a:buFont typeface="Wingdings" pitchFamily="2" charset="2"/>
              <a:buNone/>
            </a:pPr>
            <a:endParaRPr lang="pt-BR" altLang="pt-BR" sz="1800" b="1"/>
          </a:p>
          <a:p>
            <a:pPr>
              <a:lnSpc>
                <a:spcPct val="90000"/>
              </a:lnSpc>
              <a:buFont typeface="Wingdings" pitchFamily="2" charset="2"/>
              <a:buNone/>
            </a:pPr>
            <a:r>
              <a:rPr lang="pt-BR" altLang="pt-BR" sz="1800"/>
              <a:t>	Dado o V={15,17,12,25,8,19,23} obter usando uma árvore binária tipo heap esses elementos em ordem crescente.</a:t>
            </a:r>
          </a:p>
          <a:p>
            <a:pPr>
              <a:lnSpc>
                <a:spcPct val="90000"/>
              </a:lnSpc>
              <a:buFont typeface="Wingdings" pitchFamily="2" charset="2"/>
              <a:buNone/>
            </a:pPr>
            <a:r>
              <a:rPr lang="pt-BR" altLang="pt-BR" sz="1800"/>
              <a:t>2. Ordenar em ordem crescente o vetor V usando a árvore binária heap obtida no passo 1  (continuação do passo 2)</a:t>
            </a:r>
          </a:p>
        </p:txBody>
      </p:sp>
      <p:sp>
        <p:nvSpPr>
          <p:cNvPr id="228356" name="Oval 4"/>
          <p:cNvSpPr>
            <a:spLocks noChangeArrowheads="1"/>
          </p:cNvSpPr>
          <p:nvPr/>
        </p:nvSpPr>
        <p:spPr bwMode="auto">
          <a:xfrm>
            <a:off x="20574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8357" name="Oval 5"/>
          <p:cNvSpPr>
            <a:spLocks noChangeArrowheads="1"/>
          </p:cNvSpPr>
          <p:nvPr/>
        </p:nvSpPr>
        <p:spPr bwMode="auto">
          <a:xfrm>
            <a:off x="31242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8358" name="Oval 6"/>
          <p:cNvSpPr>
            <a:spLocks noChangeArrowheads="1"/>
          </p:cNvSpPr>
          <p:nvPr/>
        </p:nvSpPr>
        <p:spPr bwMode="auto">
          <a:xfrm>
            <a:off x="3810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8360" name="Line 8"/>
          <p:cNvSpPr>
            <a:spLocks noChangeShapeType="1"/>
          </p:cNvSpPr>
          <p:nvPr/>
        </p:nvSpPr>
        <p:spPr bwMode="auto">
          <a:xfrm flipV="1">
            <a:off x="15240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8361" name="Line 9"/>
          <p:cNvSpPr>
            <a:spLocks noChangeShapeType="1"/>
          </p:cNvSpPr>
          <p:nvPr/>
        </p:nvSpPr>
        <p:spPr bwMode="auto">
          <a:xfrm>
            <a:off x="25908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8362" name="Oval 10"/>
          <p:cNvSpPr>
            <a:spLocks noChangeArrowheads="1"/>
          </p:cNvSpPr>
          <p:nvPr/>
        </p:nvSpPr>
        <p:spPr bwMode="auto">
          <a:xfrm>
            <a:off x="2514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8364" name="Oval 12"/>
          <p:cNvSpPr>
            <a:spLocks noChangeArrowheads="1"/>
          </p:cNvSpPr>
          <p:nvPr/>
        </p:nvSpPr>
        <p:spPr bwMode="auto">
          <a:xfrm>
            <a:off x="10668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8365" name="Oval 13"/>
          <p:cNvSpPr>
            <a:spLocks noChangeArrowheads="1"/>
          </p:cNvSpPr>
          <p:nvPr/>
        </p:nvSpPr>
        <p:spPr bwMode="auto">
          <a:xfrm>
            <a:off x="381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8366" name="Oval 14"/>
          <p:cNvSpPr>
            <a:spLocks noChangeArrowheads="1"/>
          </p:cNvSpPr>
          <p:nvPr/>
        </p:nvSpPr>
        <p:spPr bwMode="auto">
          <a:xfrm>
            <a:off x="1752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8367" name="Line 15"/>
          <p:cNvSpPr>
            <a:spLocks noChangeShapeType="1"/>
          </p:cNvSpPr>
          <p:nvPr/>
        </p:nvSpPr>
        <p:spPr bwMode="auto">
          <a:xfrm flipH="1">
            <a:off x="8382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8368" name="Line 16"/>
          <p:cNvSpPr>
            <a:spLocks noChangeShapeType="1"/>
          </p:cNvSpPr>
          <p:nvPr/>
        </p:nvSpPr>
        <p:spPr bwMode="auto">
          <a:xfrm>
            <a:off x="152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8369" name="Text Box 17"/>
          <p:cNvSpPr txBox="1">
            <a:spLocks noChangeArrowheads="1"/>
          </p:cNvSpPr>
          <p:nvPr/>
        </p:nvSpPr>
        <p:spPr bwMode="auto">
          <a:xfrm>
            <a:off x="16764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8370" name="Text Box 18"/>
          <p:cNvSpPr txBox="1">
            <a:spLocks noChangeArrowheads="1"/>
          </p:cNvSpPr>
          <p:nvPr/>
        </p:nvSpPr>
        <p:spPr bwMode="auto">
          <a:xfrm>
            <a:off x="6858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8371" name="Text Box 19"/>
          <p:cNvSpPr txBox="1">
            <a:spLocks noChangeArrowheads="1"/>
          </p:cNvSpPr>
          <p:nvPr/>
        </p:nvSpPr>
        <p:spPr bwMode="auto">
          <a:xfrm>
            <a:off x="152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8372" name="Text Box 20"/>
          <p:cNvSpPr txBox="1">
            <a:spLocks noChangeArrowheads="1"/>
          </p:cNvSpPr>
          <p:nvPr/>
        </p:nvSpPr>
        <p:spPr bwMode="auto">
          <a:xfrm>
            <a:off x="1524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8373" name="Text Box 21"/>
          <p:cNvSpPr txBox="1">
            <a:spLocks noChangeArrowheads="1"/>
          </p:cNvSpPr>
          <p:nvPr/>
        </p:nvSpPr>
        <p:spPr bwMode="auto">
          <a:xfrm>
            <a:off x="3048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8374" name="Text Box 22"/>
          <p:cNvSpPr txBox="1">
            <a:spLocks noChangeArrowheads="1"/>
          </p:cNvSpPr>
          <p:nvPr/>
        </p:nvSpPr>
        <p:spPr bwMode="auto">
          <a:xfrm>
            <a:off x="2895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8375" name="Text Box 23"/>
          <p:cNvSpPr txBox="1">
            <a:spLocks noChangeArrowheads="1"/>
          </p:cNvSpPr>
          <p:nvPr/>
        </p:nvSpPr>
        <p:spPr bwMode="auto">
          <a:xfrm>
            <a:off x="44196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8376" name="Line 24"/>
          <p:cNvSpPr>
            <a:spLocks noChangeShapeType="1"/>
          </p:cNvSpPr>
          <p:nvPr/>
        </p:nvSpPr>
        <p:spPr bwMode="auto">
          <a:xfrm>
            <a:off x="39624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8377" name="Oval 25"/>
          <p:cNvSpPr>
            <a:spLocks noChangeArrowheads="1"/>
          </p:cNvSpPr>
          <p:nvPr/>
        </p:nvSpPr>
        <p:spPr bwMode="auto">
          <a:xfrm>
            <a:off x="65532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28378" name="Oval 26"/>
          <p:cNvSpPr>
            <a:spLocks noChangeArrowheads="1"/>
          </p:cNvSpPr>
          <p:nvPr/>
        </p:nvSpPr>
        <p:spPr bwMode="auto">
          <a:xfrm>
            <a:off x="76200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28379" name="Oval 27"/>
          <p:cNvSpPr>
            <a:spLocks noChangeArrowheads="1"/>
          </p:cNvSpPr>
          <p:nvPr/>
        </p:nvSpPr>
        <p:spPr bwMode="auto">
          <a:xfrm>
            <a:off x="8305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28380" name="Line 28"/>
          <p:cNvSpPr>
            <a:spLocks noChangeShapeType="1"/>
          </p:cNvSpPr>
          <p:nvPr/>
        </p:nvSpPr>
        <p:spPr bwMode="auto">
          <a:xfrm flipV="1">
            <a:off x="60198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8381" name="Line 29"/>
          <p:cNvSpPr>
            <a:spLocks noChangeShapeType="1"/>
          </p:cNvSpPr>
          <p:nvPr/>
        </p:nvSpPr>
        <p:spPr bwMode="auto">
          <a:xfrm>
            <a:off x="70866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8382" name="Oval 30"/>
          <p:cNvSpPr>
            <a:spLocks noChangeArrowheads="1"/>
          </p:cNvSpPr>
          <p:nvPr/>
        </p:nvSpPr>
        <p:spPr bwMode="auto">
          <a:xfrm>
            <a:off x="7010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28384" name="Oval 32"/>
          <p:cNvSpPr>
            <a:spLocks noChangeArrowheads="1"/>
          </p:cNvSpPr>
          <p:nvPr/>
        </p:nvSpPr>
        <p:spPr bwMode="auto">
          <a:xfrm>
            <a:off x="55626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28385" name="Oval 33"/>
          <p:cNvSpPr>
            <a:spLocks noChangeArrowheads="1"/>
          </p:cNvSpPr>
          <p:nvPr/>
        </p:nvSpPr>
        <p:spPr bwMode="auto">
          <a:xfrm>
            <a:off x="4876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28386" name="Oval 34"/>
          <p:cNvSpPr>
            <a:spLocks noChangeArrowheads="1"/>
          </p:cNvSpPr>
          <p:nvPr/>
        </p:nvSpPr>
        <p:spPr bwMode="auto">
          <a:xfrm>
            <a:off x="6248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28387" name="Line 35"/>
          <p:cNvSpPr>
            <a:spLocks noChangeShapeType="1"/>
          </p:cNvSpPr>
          <p:nvPr/>
        </p:nvSpPr>
        <p:spPr bwMode="auto">
          <a:xfrm flipH="1">
            <a:off x="5334000" y="5257800"/>
            <a:ext cx="3048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pt-BR"/>
          </a:p>
        </p:txBody>
      </p:sp>
      <p:sp>
        <p:nvSpPr>
          <p:cNvPr id="228389" name="Text Box 37"/>
          <p:cNvSpPr txBox="1">
            <a:spLocks noChangeArrowheads="1"/>
          </p:cNvSpPr>
          <p:nvPr/>
        </p:nvSpPr>
        <p:spPr bwMode="auto">
          <a:xfrm>
            <a:off x="61722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28390" name="Text Box 38"/>
          <p:cNvSpPr txBox="1">
            <a:spLocks noChangeArrowheads="1"/>
          </p:cNvSpPr>
          <p:nvPr/>
        </p:nvSpPr>
        <p:spPr bwMode="auto">
          <a:xfrm>
            <a:off x="5181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28391" name="Text Box 39"/>
          <p:cNvSpPr txBox="1">
            <a:spLocks noChangeArrowheads="1"/>
          </p:cNvSpPr>
          <p:nvPr/>
        </p:nvSpPr>
        <p:spPr bwMode="auto">
          <a:xfrm>
            <a:off x="5334000" y="6172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28392" name="Text Box 40"/>
          <p:cNvSpPr txBox="1">
            <a:spLocks noChangeArrowheads="1"/>
          </p:cNvSpPr>
          <p:nvPr/>
        </p:nvSpPr>
        <p:spPr bwMode="auto">
          <a:xfrm>
            <a:off x="6019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28393" name="Text Box 41"/>
          <p:cNvSpPr txBox="1">
            <a:spLocks noChangeArrowheads="1"/>
          </p:cNvSpPr>
          <p:nvPr/>
        </p:nvSpPr>
        <p:spPr bwMode="auto">
          <a:xfrm>
            <a:off x="7543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28394" name="Text Box 42"/>
          <p:cNvSpPr txBox="1">
            <a:spLocks noChangeArrowheads="1"/>
          </p:cNvSpPr>
          <p:nvPr/>
        </p:nvSpPr>
        <p:spPr bwMode="auto">
          <a:xfrm>
            <a:off x="73914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28395" name="Text Box 43"/>
          <p:cNvSpPr txBox="1">
            <a:spLocks noChangeArrowheads="1"/>
          </p:cNvSpPr>
          <p:nvPr/>
        </p:nvSpPr>
        <p:spPr bwMode="auto">
          <a:xfrm>
            <a:off x="8915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28396" name="Line 44"/>
          <p:cNvSpPr>
            <a:spLocks noChangeShapeType="1"/>
          </p:cNvSpPr>
          <p:nvPr/>
        </p:nvSpPr>
        <p:spPr bwMode="auto">
          <a:xfrm>
            <a:off x="82296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Espaço Reservado para Data 3"/>
          <p:cNvSpPr>
            <a:spLocks noGrp="1"/>
          </p:cNvSpPr>
          <p:nvPr>
            <p:ph type="dt" sz="half" idx="10"/>
          </p:nvPr>
        </p:nvSpPr>
        <p:spPr/>
        <p:txBody>
          <a:bodyPr/>
          <a:lstStyle/>
          <a:p>
            <a:fld id="{3E13EB8F-168D-4F21-80C0-C19018E770C7}" type="datetime1">
              <a:rPr lang="en-US" altLang="pt-BR"/>
              <a:pPr/>
              <a:t>10/13/2019</a:t>
            </a:fld>
            <a:endParaRPr lang="en-US" altLang="pt-BR"/>
          </a:p>
        </p:txBody>
      </p:sp>
      <p:sp>
        <p:nvSpPr>
          <p:cNvPr id="38" name="Espaço Reservado para Rodapé 4"/>
          <p:cNvSpPr>
            <a:spLocks noGrp="1"/>
          </p:cNvSpPr>
          <p:nvPr>
            <p:ph type="ftr" sz="quarter" idx="11"/>
          </p:nvPr>
        </p:nvSpPr>
        <p:spPr/>
        <p:txBody>
          <a:bodyPr/>
          <a:lstStyle/>
          <a:p>
            <a:r>
              <a:rPr lang="en-US" altLang="pt-BR"/>
              <a:t>EDA - Prof. Paulemir Campos</a:t>
            </a:r>
          </a:p>
        </p:txBody>
      </p:sp>
      <p:sp>
        <p:nvSpPr>
          <p:cNvPr id="39" name="Espaço Reservado para Número de Slide 5"/>
          <p:cNvSpPr>
            <a:spLocks noGrp="1"/>
          </p:cNvSpPr>
          <p:nvPr>
            <p:ph type="sldNum" sz="quarter" idx="12"/>
          </p:nvPr>
        </p:nvSpPr>
        <p:spPr/>
        <p:txBody>
          <a:bodyPr/>
          <a:lstStyle/>
          <a:p>
            <a:fld id="{7EB2FBE2-CCD7-45D2-A521-F16F2D7AED1D}" type="slidenum">
              <a:rPr lang="en-US" altLang="pt-BR"/>
              <a:pPr/>
              <a:t>23</a:t>
            </a:fld>
            <a:endParaRPr lang="en-US" altLang="pt-BR"/>
          </a:p>
        </p:txBody>
      </p:sp>
      <p:sp>
        <p:nvSpPr>
          <p:cNvPr id="231426" name="Rectangle 2"/>
          <p:cNvSpPr>
            <a:spLocks noGrp="1" noChangeArrowheads="1"/>
          </p:cNvSpPr>
          <p:nvPr>
            <p:ph type="title"/>
          </p:nvPr>
        </p:nvSpPr>
        <p:spPr/>
        <p:txBody>
          <a:bodyPr/>
          <a:lstStyle/>
          <a:p>
            <a:r>
              <a:rPr lang="pt-BR" altLang="pt-BR" sz="4000"/>
              <a:t>Classificação por Seleção</a:t>
            </a:r>
          </a:p>
        </p:txBody>
      </p:sp>
      <p:sp>
        <p:nvSpPr>
          <p:cNvPr id="231427" name="Rectangle 3"/>
          <p:cNvSpPr>
            <a:spLocks noGrp="1" noChangeArrowheads="1"/>
          </p:cNvSpPr>
          <p:nvPr>
            <p:ph type="body" idx="1"/>
          </p:nvPr>
        </p:nvSpPr>
        <p:spPr>
          <a:xfrm>
            <a:off x="1182688" y="2017713"/>
            <a:ext cx="7961312" cy="1716087"/>
          </a:xfrm>
        </p:spPr>
        <p:txBody>
          <a:bodyPr/>
          <a:lstStyle/>
          <a:p>
            <a:pPr>
              <a:lnSpc>
                <a:spcPct val="90000"/>
              </a:lnSpc>
            </a:pPr>
            <a:r>
              <a:rPr lang="pt-BR" altLang="pt-BR" sz="2400"/>
              <a:t>Método Heap-Sort (Exemplo)</a:t>
            </a:r>
          </a:p>
          <a:p>
            <a:pPr>
              <a:lnSpc>
                <a:spcPct val="90000"/>
              </a:lnSpc>
              <a:buFont typeface="Wingdings" pitchFamily="2" charset="2"/>
              <a:buNone/>
            </a:pPr>
            <a:endParaRPr lang="pt-BR" altLang="pt-BR" sz="1800"/>
          </a:p>
          <a:p>
            <a:pPr>
              <a:lnSpc>
                <a:spcPct val="90000"/>
              </a:lnSpc>
              <a:buFont typeface="Wingdings" pitchFamily="2" charset="2"/>
              <a:buNone/>
            </a:pPr>
            <a:r>
              <a:rPr lang="pt-BR" altLang="pt-BR" sz="1800"/>
              <a:t>	Dado o V={15,17,12,25,8,19,23} obter usando uma árvore binária tipo heap esses elementos em ordem crescente.</a:t>
            </a:r>
          </a:p>
          <a:p>
            <a:pPr>
              <a:lnSpc>
                <a:spcPct val="90000"/>
              </a:lnSpc>
              <a:buFont typeface="Wingdings" pitchFamily="2" charset="2"/>
              <a:buNone/>
            </a:pPr>
            <a:r>
              <a:rPr lang="pt-BR" altLang="pt-BR" sz="1800"/>
              <a:t>2. Ordenar em ordem crescente o vetor V usando a árvore binária heap obtida no passo 1 (continuação do passo 2)</a:t>
            </a:r>
          </a:p>
        </p:txBody>
      </p:sp>
      <p:sp>
        <p:nvSpPr>
          <p:cNvPr id="231428" name="Oval 4"/>
          <p:cNvSpPr>
            <a:spLocks noChangeArrowheads="1"/>
          </p:cNvSpPr>
          <p:nvPr/>
        </p:nvSpPr>
        <p:spPr bwMode="auto">
          <a:xfrm>
            <a:off x="20574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31429" name="Oval 5"/>
          <p:cNvSpPr>
            <a:spLocks noChangeArrowheads="1"/>
          </p:cNvSpPr>
          <p:nvPr/>
        </p:nvSpPr>
        <p:spPr bwMode="auto">
          <a:xfrm>
            <a:off x="31242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31430" name="Oval 6"/>
          <p:cNvSpPr>
            <a:spLocks noChangeArrowheads="1"/>
          </p:cNvSpPr>
          <p:nvPr/>
        </p:nvSpPr>
        <p:spPr bwMode="auto">
          <a:xfrm>
            <a:off x="3810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31431" name="Line 7"/>
          <p:cNvSpPr>
            <a:spLocks noChangeShapeType="1"/>
          </p:cNvSpPr>
          <p:nvPr/>
        </p:nvSpPr>
        <p:spPr bwMode="auto">
          <a:xfrm flipV="1">
            <a:off x="15240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1432" name="Line 8"/>
          <p:cNvSpPr>
            <a:spLocks noChangeShapeType="1"/>
          </p:cNvSpPr>
          <p:nvPr/>
        </p:nvSpPr>
        <p:spPr bwMode="auto">
          <a:xfrm>
            <a:off x="2590800" y="4343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1433" name="Oval 9"/>
          <p:cNvSpPr>
            <a:spLocks noChangeArrowheads="1"/>
          </p:cNvSpPr>
          <p:nvPr/>
        </p:nvSpPr>
        <p:spPr bwMode="auto">
          <a:xfrm>
            <a:off x="2514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31434" name="Oval 10"/>
          <p:cNvSpPr>
            <a:spLocks noChangeArrowheads="1"/>
          </p:cNvSpPr>
          <p:nvPr/>
        </p:nvSpPr>
        <p:spPr bwMode="auto">
          <a:xfrm>
            <a:off x="10668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31435" name="Oval 11"/>
          <p:cNvSpPr>
            <a:spLocks noChangeArrowheads="1"/>
          </p:cNvSpPr>
          <p:nvPr/>
        </p:nvSpPr>
        <p:spPr bwMode="auto">
          <a:xfrm>
            <a:off x="3810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31436" name="Oval 12"/>
          <p:cNvSpPr>
            <a:spLocks noChangeArrowheads="1"/>
          </p:cNvSpPr>
          <p:nvPr/>
        </p:nvSpPr>
        <p:spPr bwMode="auto">
          <a:xfrm>
            <a:off x="17526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31439" name="Text Box 15"/>
          <p:cNvSpPr txBox="1">
            <a:spLocks noChangeArrowheads="1"/>
          </p:cNvSpPr>
          <p:nvPr/>
        </p:nvSpPr>
        <p:spPr bwMode="auto">
          <a:xfrm>
            <a:off x="16764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31440" name="Text Box 16"/>
          <p:cNvSpPr txBox="1">
            <a:spLocks noChangeArrowheads="1"/>
          </p:cNvSpPr>
          <p:nvPr/>
        </p:nvSpPr>
        <p:spPr bwMode="auto">
          <a:xfrm>
            <a:off x="6858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31441" name="Text Box 17"/>
          <p:cNvSpPr txBox="1">
            <a:spLocks noChangeArrowheads="1"/>
          </p:cNvSpPr>
          <p:nvPr/>
        </p:nvSpPr>
        <p:spPr bwMode="auto">
          <a:xfrm>
            <a:off x="152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31442" name="Text Box 18"/>
          <p:cNvSpPr txBox="1">
            <a:spLocks noChangeArrowheads="1"/>
          </p:cNvSpPr>
          <p:nvPr/>
        </p:nvSpPr>
        <p:spPr bwMode="auto">
          <a:xfrm>
            <a:off x="1524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31443" name="Text Box 19"/>
          <p:cNvSpPr txBox="1">
            <a:spLocks noChangeArrowheads="1"/>
          </p:cNvSpPr>
          <p:nvPr/>
        </p:nvSpPr>
        <p:spPr bwMode="auto">
          <a:xfrm>
            <a:off x="30480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31444" name="Text Box 20"/>
          <p:cNvSpPr txBox="1">
            <a:spLocks noChangeArrowheads="1"/>
          </p:cNvSpPr>
          <p:nvPr/>
        </p:nvSpPr>
        <p:spPr bwMode="auto">
          <a:xfrm>
            <a:off x="2895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31445" name="Text Box 21"/>
          <p:cNvSpPr txBox="1">
            <a:spLocks noChangeArrowheads="1"/>
          </p:cNvSpPr>
          <p:nvPr/>
        </p:nvSpPr>
        <p:spPr bwMode="auto">
          <a:xfrm>
            <a:off x="44196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31446" name="Line 22"/>
          <p:cNvSpPr>
            <a:spLocks noChangeShapeType="1"/>
          </p:cNvSpPr>
          <p:nvPr/>
        </p:nvSpPr>
        <p:spPr bwMode="auto">
          <a:xfrm>
            <a:off x="39624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1447" name="Oval 23"/>
          <p:cNvSpPr>
            <a:spLocks noChangeArrowheads="1"/>
          </p:cNvSpPr>
          <p:nvPr/>
        </p:nvSpPr>
        <p:spPr bwMode="auto">
          <a:xfrm>
            <a:off x="6553200" y="4038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31448" name="Oval 24"/>
          <p:cNvSpPr>
            <a:spLocks noChangeArrowheads="1"/>
          </p:cNvSpPr>
          <p:nvPr/>
        </p:nvSpPr>
        <p:spPr bwMode="auto">
          <a:xfrm>
            <a:off x="76200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31449" name="Oval 25"/>
          <p:cNvSpPr>
            <a:spLocks noChangeArrowheads="1"/>
          </p:cNvSpPr>
          <p:nvPr/>
        </p:nvSpPr>
        <p:spPr bwMode="auto">
          <a:xfrm>
            <a:off x="8305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31450" name="Line 26"/>
          <p:cNvSpPr>
            <a:spLocks noChangeShapeType="1"/>
          </p:cNvSpPr>
          <p:nvPr/>
        </p:nvSpPr>
        <p:spPr bwMode="auto">
          <a:xfrm flipV="1">
            <a:off x="6019800" y="44196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1452" name="Oval 28"/>
          <p:cNvSpPr>
            <a:spLocks noChangeArrowheads="1"/>
          </p:cNvSpPr>
          <p:nvPr/>
        </p:nvSpPr>
        <p:spPr bwMode="auto">
          <a:xfrm>
            <a:off x="7010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31453" name="Oval 29"/>
          <p:cNvSpPr>
            <a:spLocks noChangeArrowheads="1"/>
          </p:cNvSpPr>
          <p:nvPr/>
        </p:nvSpPr>
        <p:spPr bwMode="auto">
          <a:xfrm>
            <a:off x="5562600" y="4876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31454" name="Oval 30"/>
          <p:cNvSpPr>
            <a:spLocks noChangeArrowheads="1"/>
          </p:cNvSpPr>
          <p:nvPr/>
        </p:nvSpPr>
        <p:spPr bwMode="auto">
          <a:xfrm>
            <a:off x="48768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31455" name="Oval 31"/>
          <p:cNvSpPr>
            <a:spLocks noChangeArrowheads="1"/>
          </p:cNvSpPr>
          <p:nvPr/>
        </p:nvSpPr>
        <p:spPr bwMode="auto">
          <a:xfrm>
            <a:off x="6248400" y="57150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31457" name="Text Box 33"/>
          <p:cNvSpPr txBox="1">
            <a:spLocks noChangeArrowheads="1"/>
          </p:cNvSpPr>
          <p:nvPr/>
        </p:nvSpPr>
        <p:spPr bwMode="auto">
          <a:xfrm>
            <a:off x="6172200" y="4114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31458" name="Text Box 34"/>
          <p:cNvSpPr txBox="1">
            <a:spLocks noChangeArrowheads="1"/>
          </p:cNvSpPr>
          <p:nvPr/>
        </p:nvSpPr>
        <p:spPr bwMode="auto">
          <a:xfrm>
            <a:off x="51816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31459" name="Text Box 35"/>
          <p:cNvSpPr txBox="1">
            <a:spLocks noChangeArrowheads="1"/>
          </p:cNvSpPr>
          <p:nvPr/>
        </p:nvSpPr>
        <p:spPr bwMode="auto">
          <a:xfrm>
            <a:off x="5334000" y="6172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31460" name="Text Box 36"/>
          <p:cNvSpPr txBox="1">
            <a:spLocks noChangeArrowheads="1"/>
          </p:cNvSpPr>
          <p:nvPr/>
        </p:nvSpPr>
        <p:spPr bwMode="auto">
          <a:xfrm>
            <a:off x="6019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31461" name="Text Box 37"/>
          <p:cNvSpPr txBox="1">
            <a:spLocks noChangeArrowheads="1"/>
          </p:cNvSpPr>
          <p:nvPr/>
        </p:nvSpPr>
        <p:spPr bwMode="auto">
          <a:xfrm>
            <a:off x="75438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31462" name="Text Box 38"/>
          <p:cNvSpPr txBox="1">
            <a:spLocks noChangeArrowheads="1"/>
          </p:cNvSpPr>
          <p:nvPr/>
        </p:nvSpPr>
        <p:spPr bwMode="auto">
          <a:xfrm>
            <a:off x="7391400" y="51054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31463" name="Text Box 39"/>
          <p:cNvSpPr txBox="1">
            <a:spLocks noChangeArrowheads="1"/>
          </p:cNvSpPr>
          <p:nvPr/>
        </p:nvSpPr>
        <p:spPr bwMode="auto">
          <a:xfrm>
            <a:off x="89154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31464" name="Line 40"/>
          <p:cNvSpPr>
            <a:spLocks noChangeShapeType="1"/>
          </p:cNvSpPr>
          <p:nvPr/>
        </p:nvSpPr>
        <p:spPr bwMode="auto">
          <a:xfrm>
            <a:off x="82296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ço Reservado para Data 3"/>
          <p:cNvSpPr>
            <a:spLocks noGrp="1"/>
          </p:cNvSpPr>
          <p:nvPr>
            <p:ph type="dt" sz="half" idx="10"/>
          </p:nvPr>
        </p:nvSpPr>
        <p:spPr/>
        <p:txBody>
          <a:bodyPr/>
          <a:lstStyle/>
          <a:p>
            <a:fld id="{DECB0266-57D0-4267-AA6C-E69D69270765}" type="datetime1">
              <a:rPr lang="en-US" altLang="pt-BR"/>
              <a:pPr/>
              <a:t>10/13/2019</a:t>
            </a:fld>
            <a:endParaRPr lang="en-US" altLang="pt-BR"/>
          </a:p>
        </p:txBody>
      </p:sp>
      <p:sp>
        <p:nvSpPr>
          <p:cNvPr id="21" name="Espaço Reservado para Rodapé 4"/>
          <p:cNvSpPr>
            <a:spLocks noGrp="1"/>
          </p:cNvSpPr>
          <p:nvPr>
            <p:ph type="ftr" sz="quarter" idx="11"/>
          </p:nvPr>
        </p:nvSpPr>
        <p:spPr/>
        <p:txBody>
          <a:bodyPr/>
          <a:lstStyle/>
          <a:p>
            <a:r>
              <a:rPr lang="en-US" altLang="pt-BR"/>
              <a:t>EDA - Prof. Paulemir Campos</a:t>
            </a:r>
          </a:p>
        </p:txBody>
      </p:sp>
      <p:sp>
        <p:nvSpPr>
          <p:cNvPr id="22" name="Espaço Reservado para Número de Slide 5"/>
          <p:cNvSpPr>
            <a:spLocks noGrp="1"/>
          </p:cNvSpPr>
          <p:nvPr>
            <p:ph type="sldNum" sz="quarter" idx="12"/>
          </p:nvPr>
        </p:nvSpPr>
        <p:spPr/>
        <p:txBody>
          <a:bodyPr/>
          <a:lstStyle/>
          <a:p>
            <a:fld id="{A4098C34-8397-4C4A-A146-102EDF802E0A}" type="slidenum">
              <a:rPr lang="en-US" altLang="pt-BR"/>
              <a:pPr/>
              <a:t>24</a:t>
            </a:fld>
            <a:endParaRPr lang="en-US" altLang="pt-BR"/>
          </a:p>
        </p:txBody>
      </p:sp>
      <p:sp>
        <p:nvSpPr>
          <p:cNvPr id="232450" name="Rectangle 2"/>
          <p:cNvSpPr>
            <a:spLocks noGrp="1" noChangeArrowheads="1"/>
          </p:cNvSpPr>
          <p:nvPr>
            <p:ph type="title"/>
          </p:nvPr>
        </p:nvSpPr>
        <p:spPr/>
        <p:txBody>
          <a:bodyPr/>
          <a:lstStyle/>
          <a:p>
            <a:r>
              <a:rPr lang="pt-BR" altLang="pt-BR" sz="4000"/>
              <a:t>Classificação por Seleção</a:t>
            </a:r>
          </a:p>
        </p:txBody>
      </p:sp>
      <p:sp>
        <p:nvSpPr>
          <p:cNvPr id="232451" name="Rectangle 3"/>
          <p:cNvSpPr>
            <a:spLocks noGrp="1" noChangeArrowheads="1"/>
          </p:cNvSpPr>
          <p:nvPr>
            <p:ph type="body" idx="1"/>
          </p:nvPr>
        </p:nvSpPr>
        <p:spPr>
          <a:xfrm>
            <a:off x="1182688" y="1981200"/>
            <a:ext cx="7961312" cy="1716088"/>
          </a:xfrm>
        </p:spPr>
        <p:txBody>
          <a:bodyPr/>
          <a:lstStyle/>
          <a:p>
            <a:pPr>
              <a:lnSpc>
                <a:spcPct val="90000"/>
              </a:lnSpc>
            </a:pPr>
            <a:r>
              <a:rPr lang="pt-BR" altLang="pt-BR" sz="2400"/>
              <a:t>Método Heap-Sort (Exemplo)</a:t>
            </a:r>
          </a:p>
          <a:p>
            <a:pPr>
              <a:lnSpc>
                <a:spcPct val="90000"/>
              </a:lnSpc>
              <a:buFont typeface="Wingdings" pitchFamily="2" charset="2"/>
              <a:buNone/>
            </a:pPr>
            <a:endParaRPr lang="pt-BR" altLang="pt-BR" sz="1800" b="1"/>
          </a:p>
          <a:p>
            <a:pPr>
              <a:lnSpc>
                <a:spcPct val="90000"/>
              </a:lnSpc>
              <a:buFont typeface="Wingdings" pitchFamily="2" charset="2"/>
              <a:buNone/>
            </a:pPr>
            <a:r>
              <a:rPr lang="pt-BR" altLang="pt-BR" sz="1800"/>
              <a:t>	Dado o V={15,17,12,25,8,19,23} obter usando uma árvore binária tipo heap esses elementos em ordem crescente.</a:t>
            </a:r>
          </a:p>
          <a:p>
            <a:pPr>
              <a:lnSpc>
                <a:spcPct val="90000"/>
              </a:lnSpc>
              <a:buFont typeface="Wingdings" pitchFamily="2" charset="2"/>
              <a:buNone/>
            </a:pPr>
            <a:r>
              <a:rPr lang="pt-BR" altLang="pt-BR" sz="1800"/>
              <a:t>2. Ordenar em ordem crescente o vetor V usando a árvore binária heap obtida no passo 1 (continuação do passo 2)</a:t>
            </a:r>
          </a:p>
        </p:txBody>
      </p:sp>
      <p:sp>
        <p:nvSpPr>
          <p:cNvPr id="232469" name="Oval 21"/>
          <p:cNvSpPr>
            <a:spLocks noChangeArrowheads="1"/>
          </p:cNvSpPr>
          <p:nvPr/>
        </p:nvSpPr>
        <p:spPr bwMode="auto">
          <a:xfrm>
            <a:off x="2057400" y="39624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8</a:t>
            </a:r>
          </a:p>
        </p:txBody>
      </p:sp>
      <p:sp>
        <p:nvSpPr>
          <p:cNvPr id="232470" name="Oval 22"/>
          <p:cNvSpPr>
            <a:spLocks noChangeArrowheads="1"/>
          </p:cNvSpPr>
          <p:nvPr/>
        </p:nvSpPr>
        <p:spPr bwMode="auto">
          <a:xfrm>
            <a:off x="3124200" y="4800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15</a:t>
            </a:r>
          </a:p>
        </p:txBody>
      </p:sp>
      <p:sp>
        <p:nvSpPr>
          <p:cNvPr id="232471" name="Oval 23"/>
          <p:cNvSpPr>
            <a:spLocks noChangeArrowheads="1"/>
          </p:cNvSpPr>
          <p:nvPr/>
        </p:nvSpPr>
        <p:spPr bwMode="auto">
          <a:xfrm>
            <a:off x="3810000" y="5638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25</a:t>
            </a:r>
          </a:p>
        </p:txBody>
      </p:sp>
      <p:sp>
        <p:nvSpPr>
          <p:cNvPr id="232473" name="Oval 25"/>
          <p:cNvSpPr>
            <a:spLocks noChangeArrowheads="1"/>
          </p:cNvSpPr>
          <p:nvPr/>
        </p:nvSpPr>
        <p:spPr bwMode="auto">
          <a:xfrm>
            <a:off x="2514600" y="5638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23</a:t>
            </a:r>
          </a:p>
        </p:txBody>
      </p:sp>
      <p:sp>
        <p:nvSpPr>
          <p:cNvPr id="232474" name="Oval 26"/>
          <p:cNvSpPr>
            <a:spLocks noChangeArrowheads="1"/>
          </p:cNvSpPr>
          <p:nvPr/>
        </p:nvSpPr>
        <p:spPr bwMode="auto">
          <a:xfrm>
            <a:off x="1066800" y="48006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12</a:t>
            </a:r>
          </a:p>
        </p:txBody>
      </p:sp>
      <p:sp>
        <p:nvSpPr>
          <p:cNvPr id="232475" name="Oval 27"/>
          <p:cNvSpPr>
            <a:spLocks noChangeArrowheads="1"/>
          </p:cNvSpPr>
          <p:nvPr/>
        </p:nvSpPr>
        <p:spPr bwMode="auto">
          <a:xfrm>
            <a:off x="381000" y="5638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17</a:t>
            </a:r>
          </a:p>
        </p:txBody>
      </p:sp>
      <p:sp>
        <p:nvSpPr>
          <p:cNvPr id="232476" name="Oval 28"/>
          <p:cNvSpPr>
            <a:spLocks noChangeArrowheads="1"/>
          </p:cNvSpPr>
          <p:nvPr/>
        </p:nvSpPr>
        <p:spPr bwMode="auto">
          <a:xfrm>
            <a:off x="1752600" y="5638800"/>
            <a:ext cx="533400" cy="457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altLang="pt-BR" b="0">
                <a:solidFill>
                  <a:schemeClr val="tx1"/>
                </a:solidFill>
              </a:rPr>
              <a:t>19</a:t>
            </a:r>
          </a:p>
        </p:txBody>
      </p:sp>
      <p:sp>
        <p:nvSpPr>
          <p:cNvPr id="232477" name="Text Box 29"/>
          <p:cNvSpPr txBox="1">
            <a:spLocks noChangeArrowheads="1"/>
          </p:cNvSpPr>
          <p:nvPr/>
        </p:nvSpPr>
        <p:spPr bwMode="auto">
          <a:xfrm>
            <a:off x="1676400" y="40386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1</a:t>
            </a:r>
          </a:p>
        </p:txBody>
      </p:sp>
      <p:sp>
        <p:nvSpPr>
          <p:cNvPr id="232478" name="Text Box 30"/>
          <p:cNvSpPr txBox="1">
            <a:spLocks noChangeArrowheads="1"/>
          </p:cNvSpPr>
          <p:nvPr/>
        </p:nvSpPr>
        <p:spPr bwMode="auto">
          <a:xfrm>
            <a:off x="685800" y="5029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2</a:t>
            </a:r>
          </a:p>
        </p:txBody>
      </p:sp>
      <p:sp>
        <p:nvSpPr>
          <p:cNvPr id="232479" name="Text Box 31"/>
          <p:cNvSpPr txBox="1">
            <a:spLocks noChangeArrowheads="1"/>
          </p:cNvSpPr>
          <p:nvPr/>
        </p:nvSpPr>
        <p:spPr bwMode="auto">
          <a:xfrm>
            <a:off x="838200" y="60960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4</a:t>
            </a:r>
          </a:p>
        </p:txBody>
      </p:sp>
      <p:sp>
        <p:nvSpPr>
          <p:cNvPr id="232480" name="Text Box 32"/>
          <p:cNvSpPr txBox="1">
            <a:spLocks noChangeArrowheads="1"/>
          </p:cNvSpPr>
          <p:nvPr/>
        </p:nvSpPr>
        <p:spPr bwMode="auto">
          <a:xfrm>
            <a:off x="15240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5</a:t>
            </a:r>
          </a:p>
        </p:txBody>
      </p:sp>
      <p:sp>
        <p:nvSpPr>
          <p:cNvPr id="232481" name="Text Box 33"/>
          <p:cNvSpPr txBox="1">
            <a:spLocks noChangeArrowheads="1"/>
          </p:cNvSpPr>
          <p:nvPr/>
        </p:nvSpPr>
        <p:spPr bwMode="auto">
          <a:xfrm>
            <a:off x="3048000" y="60198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6</a:t>
            </a:r>
          </a:p>
        </p:txBody>
      </p:sp>
      <p:sp>
        <p:nvSpPr>
          <p:cNvPr id="232482" name="Text Box 34"/>
          <p:cNvSpPr txBox="1">
            <a:spLocks noChangeArrowheads="1"/>
          </p:cNvSpPr>
          <p:nvPr/>
        </p:nvSpPr>
        <p:spPr bwMode="auto">
          <a:xfrm>
            <a:off x="2895600" y="50292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3</a:t>
            </a:r>
          </a:p>
        </p:txBody>
      </p:sp>
      <p:sp>
        <p:nvSpPr>
          <p:cNvPr id="232483" name="Text Box 35"/>
          <p:cNvSpPr txBox="1">
            <a:spLocks noChangeArrowheads="1"/>
          </p:cNvSpPr>
          <p:nvPr/>
        </p:nvSpPr>
        <p:spPr bwMode="auto">
          <a:xfrm>
            <a:off x="4419600" y="5943600"/>
            <a:ext cx="228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pt-BR" altLang="pt-BR">
                <a:solidFill>
                  <a:schemeClr val="tx1"/>
                </a:solidFill>
              </a:rPr>
              <a:t>7</a:t>
            </a:r>
          </a:p>
        </p:txBody>
      </p:sp>
      <p:sp>
        <p:nvSpPr>
          <p:cNvPr id="232485" name="Line 37"/>
          <p:cNvSpPr>
            <a:spLocks noChangeShapeType="1"/>
          </p:cNvSpPr>
          <p:nvPr/>
        </p:nvSpPr>
        <p:spPr bwMode="auto">
          <a:xfrm>
            <a:off x="4419600" y="50292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2486" name="Text Box 38"/>
          <p:cNvSpPr txBox="1">
            <a:spLocks noChangeArrowheads="1"/>
          </p:cNvSpPr>
          <p:nvPr/>
        </p:nvSpPr>
        <p:spPr bwMode="auto">
          <a:xfrm>
            <a:off x="5405438" y="4800600"/>
            <a:ext cx="3671887" cy="366713"/>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800">
                <a:solidFill>
                  <a:schemeClr val="tx1"/>
                </a:solidFill>
              </a:rPr>
              <a:t>V = {8, 12, 15, 17, 19, 23, 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1"/>
          <p:cNvSpPr>
            <a:spLocks noGrp="1"/>
          </p:cNvSpPr>
          <p:nvPr>
            <p:ph type="dt" sz="half" idx="10"/>
          </p:nvPr>
        </p:nvSpPr>
        <p:spPr/>
        <p:txBody>
          <a:bodyPr/>
          <a:lstStyle/>
          <a:p>
            <a:fld id="{5E9123D7-0232-465C-8506-7EF77A0D716A}" type="datetime1">
              <a:rPr lang="en-US" altLang="pt-BR"/>
              <a:pPr/>
              <a:t>10/13/2019</a:t>
            </a:fld>
            <a:endParaRPr lang="en-US" altLang="pt-BR"/>
          </a:p>
        </p:txBody>
      </p:sp>
      <p:sp>
        <p:nvSpPr>
          <p:cNvPr id="5" name="Espaço Reservado para Rodapé 2"/>
          <p:cNvSpPr>
            <a:spLocks noGrp="1"/>
          </p:cNvSpPr>
          <p:nvPr>
            <p:ph type="ftr" sz="quarter" idx="11"/>
          </p:nvPr>
        </p:nvSpPr>
        <p:spPr/>
        <p:txBody>
          <a:bodyPr/>
          <a:lstStyle/>
          <a:p>
            <a:r>
              <a:rPr lang="en-US" altLang="pt-BR"/>
              <a:t>EDA - Prof. Paulemir Campos</a:t>
            </a:r>
          </a:p>
        </p:txBody>
      </p:sp>
      <p:sp>
        <p:nvSpPr>
          <p:cNvPr id="6" name="Espaço Reservado para Número de Slide 3"/>
          <p:cNvSpPr>
            <a:spLocks noGrp="1"/>
          </p:cNvSpPr>
          <p:nvPr>
            <p:ph type="sldNum" sz="quarter" idx="12"/>
          </p:nvPr>
        </p:nvSpPr>
        <p:spPr/>
        <p:txBody>
          <a:bodyPr/>
          <a:lstStyle/>
          <a:p>
            <a:fld id="{FC542A78-7013-44AE-96E1-EF8E17258C60}" type="slidenum">
              <a:rPr lang="en-US" altLang="pt-BR"/>
              <a:pPr/>
              <a:t>25</a:t>
            </a:fld>
            <a:endParaRPr lang="en-US" altLang="pt-BR"/>
          </a:p>
        </p:txBody>
      </p:sp>
      <p:sp>
        <p:nvSpPr>
          <p:cNvPr id="236546" name="Rectangle 2"/>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fontAlgn="base">
              <a:spcBef>
                <a:spcPct val="0"/>
              </a:spcBef>
              <a:spcAft>
                <a:spcPct val="0"/>
              </a:spcAft>
              <a:defRPr sz="2400">
                <a:solidFill>
                  <a:schemeClr val="tx1"/>
                </a:solidFill>
                <a:latin typeface="Arial" charset="0"/>
              </a:defRPr>
            </a:lvl6pPr>
            <a:lvl7pPr marL="914400" fontAlgn="base">
              <a:spcBef>
                <a:spcPct val="0"/>
              </a:spcBef>
              <a:spcAft>
                <a:spcPct val="0"/>
              </a:spcAft>
              <a:defRPr sz="2400">
                <a:solidFill>
                  <a:schemeClr val="tx1"/>
                </a:solidFill>
                <a:latin typeface="Arial" charset="0"/>
              </a:defRPr>
            </a:lvl7pPr>
            <a:lvl8pPr marL="1371600" fontAlgn="base">
              <a:spcBef>
                <a:spcPct val="0"/>
              </a:spcBef>
              <a:spcAft>
                <a:spcPct val="0"/>
              </a:spcAft>
              <a:defRPr sz="2400">
                <a:solidFill>
                  <a:schemeClr val="tx1"/>
                </a:solidFill>
                <a:latin typeface="Arial" charset="0"/>
              </a:defRPr>
            </a:lvl8pPr>
            <a:lvl9pPr marL="1828800" fontAlgn="base">
              <a:spcBef>
                <a:spcPct val="0"/>
              </a:spcBef>
              <a:spcAft>
                <a:spcPct val="0"/>
              </a:spcAft>
              <a:defRPr sz="2400">
                <a:solidFill>
                  <a:schemeClr val="tx1"/>
                </a:solidFill>
                <a:latin typeface="Arial" charset="0"/>
              </a:defRPr>
            </a:lvl9pPr>
          </a:lstStyle>
          <a:p>
            <a:r>
              <a:rPr lang="pt-BR" altLang="pt-BR" sz="4000" b="0">
                <a:solidFill>
                  <a:schemeClr val="tx2"/>
                </a:solidFill>
                <a:latin typeface="Tahoma" pitchFamily="34" charset="0"/>
              </a:rPr>
              <a:t>Classificação por Seleção</a:t>
            </a:r>
          </a:p>
        </p:txBody>
      </p:sp>
      <p:sp>
        <p:nvSpPr>
          <p:cNvPr id="236547" name="Rectangle 3"/>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spcBef>
                <a:spcPct val="20000"/>
              </a:spcBef>
              <a:buClr>
                <a:schemeClr val="folHlink"/>
              </a:buClr>
              <a:buSzPct val="60000"/>
              <a:buFont typeface="Wingdings" pitchFamily="2" charset="2"/>
              <a:buChar char="n"/>
            </a:pPr>
            <a:r>
              <a:rPr lang="pt-BR" altLang="pt-BR" sz="3200" b="0">
                <a:latin typeface="Tahoma" pitchFamily="34" charset="0"/>
              </a:rPr>
              <a:t>Método Heap-Sort (Observações)</a:t>
            </a:r>
          </a:p>
          <a:p>
            <a:pPr lvl="1">
              <a:spcBef>
                <a:spcPct val="20000"/>
              </a:spcBef>
              <a:buClr>
                <a:schemeClr val="hlink"/>
              </a:buClr>
              <a:buSzPct val="55000"/>
              <a:buFont typeface="Wingdings" pitchFamily="2" charset="2"/>
              <a:buChar char="n"/>
            </a:pPr>
            <a:r>
              <a:rPr lang="pt-BR" altLang="pt-BR" sz="2800" b="0">
                <a:latin typeface="Tahoma" pitchFamily="34" charset="0"/>
              </a:rPr>
              <a:t>É um algoritmo ótimo;</a:t>
            </a:r>
          </a:p>
          <a:p>
            <a:pPr lvl="1">
              <a:spcBef>
                <a:spcPct val="20000"/>
              </a:spcBef>
              <a:buClr>
                <a:schemeClr val="hlink"/>
              </a:buClr>
              <a:buSzPct val="55000"/>
              <a:buFont typeface="Wingdings" pitchFamily="2" charset="2"/>
              <a:buChar char="n"/>
            </a:pPr>
            <a:r>
              <a:rPr lang="pt-BR" altLang="pt-BR" sz="2800" b="0">
                <a:latin typeface="Tahoma" pitchFamily="34" charset="0"/>
              </a:rPr>
              <a:t>Complexidade de Tempo: O(n . log n);</a:t>
            </a:r>
          </a:p>
          <a:p>
            <a:pPr lvl="1">
              <a:spcBef>
                <a:spcPct val="20000"/>
              </a:spcBef>
              <a:buClr>
                <a:schemeClr val="hlink"/>
              </a:buClr>
              <a:buSzPct val="55000"/>
              <a:buFont typeface="Wingdings" pitchFamily="2" charset="2"/>
              <a:buChar char="n"/>
            </a:pPr>
            <a:r>
              <a:rPr lang="pt-BR" altLang="pt-BR" sz="2800" b="0">
                <a:latin typeface="Tahoma" pitchFamily="34" charset="0"/>
              </a:rPr>
              <a:t>Não requer espaço extra de memória;</a:t>
            </a:r>
          </a:p>
          <a:p>
            <a:pPr lvl="1">
              <a:spcBef>
                <a:spcPct val="20000"/>
              </a:spcBef>
              <a:buClr>
                <a:schemeClr val="hlink"/>
              </a:buClr>
              <a:buSzPct val="55000"/>
              <a:buFont typeface="Wingdings" pitchFamily="2" charset="2"/>
              <a:buChar char="n"/>
            </a:pPr>
            <a:r>
              <a:rPr lang="pt-BR" altLang="pt-BR" sz="2800" b="0">
                <a:latin typeface="Tahoma" pitchFamily="34" charset="0"/>
              </a:rPr>
              <a:t>Na prática é um pouco mais lento do que o Quick-Sort.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898E969C-EFA2-4F90-AA1B-BE9D0F3A24C9}"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22CF1C32-378B-4908-9296-C42FBAFEE1B6}" type="slidenum">
              <a:rPr lang="en-US" altLang="pt-BR"/>
              <a:pPr/>
              <a:t>26</a:t>
            </a:fld>
            <a:endParaRPr lang="en-US" altLang="pt-BR"/>
          </a:p>
        </p:txBody>
      </p:sp>
      <p:sp>
        <p:nvSpPr>
          <p:cNvPr id="212994" name="Rectangle 2"/>
          <p:cNvSpPr>
            <a:spLocks noGrp="1" noChangeArrowheads="1"/>
          </p:cNvSpPr>
          <p:nvPr>
            <p:ph type="title"/>
          </p:nvPr>
        </p:nvSpPr>
        <p:spPr/>
        <p:txBody>
          <a:bodyPr/>
          <a:lstStyle/>
          <a:p>
            <a:r>
              <a:rPr lang="pt-BR" altLang="pt-BR" sz="4000"/>
              <a:t>Classificação por Intercalação</a:t>
            </a:r>
          </a:p>
        </p:txBody>
      </p:sp>
      <p:sp>
        <p:nvSpPr>
          <p:cNvPr id="212995" name="Rectangle 3"/>
          <p:cNvSpPr>
            <a:spLocks noGrp="1" noChangeArrowheads="1"/>
          </p:cNvSpPr>
          <p:nvPr>
            <p:ph type="body" idx="1"/>
          </p:nvPr>
        </p:nvSpPr>
        <p:spPr>
          <a:xfrm>
            <a:off x="1182688" y="2017713"/>
            <a:ext cx="7772400" cy="4383087"/>
          </a:xfrm>
        </p:spPr>
        <p:txBody>
          <a:bodyPr/>
          <a:lstStyle/>
          <a:p>
            <a:pPr marL="609600" indent="-609600">
              <a:lnSpc>
                <a:spcPct val="90000"/>
              </a:lnSpc>
            </a:pPr>
            <a:r>
              <a:rPr lang="pt-BR" altLang="pt-BR"/>
              <a:t>Método Merge-Sort</a:t>
            </a:r>
          </a:p>
          <a:p>
            <a:pPr marL="990600" lvl="1" indent="-533400">
              <a:lnSpc>
                <a:spcPct val="90000"/>
              </a:lnSpc>
            </a:pPr>
            <a:r>
              <a:rPr lang="pt-BR" altLang="pt-BR"/>
              <a:t>O princípio de funcionamento deste algoritmo é o seguinte:</a:t>
            </a:r>
          </a:p>
          <a:p>
            <a:pPr marL="609600" indent="-609600" eaLnBrk="0" hangingPunct="0">
              <a:lnSpc>
                <a:spcPct val="90000"/>
              </a:lnSpc>
              <a:spcBef>
                <a:spcPct val="50000"/>
              </a:spcBef>
              <a:buClrTx/>
              <a:buSzTx/>
              <a:buFontTx/>
              <a:buNone/>
            </a:pPr>
            <a:r>
              <a:rPr lang="pt-BR" altLang="pt-BR" sz="2400"/>
              <a:t>	- dividir o vetor original em n sub-partes de tamanho 1;</a:t>
            </a:r>
          </a:p>
          <a:p>
            <a:pPr marL="609600" indent="-609600" eaLnBrk="0" hangingPunct="0">
              <a:lnSpc>
                <a:spcPct val="90000"/>
              </a:lnSpc>
              <a:spcBef>
                <a:spcPct val="50000"/>
              </a:spcBef>
              <a:buClrTx/>
              <a:buSzTx/>
              <a:buFontTx/>
              <a:buNone/>
            </a:pPr>
            <a:r>
              <a:rPr lang="pt-BR" altLang="pt-BR" sz="2400"/>
              <a:t>	- intercalar os pares de sub-partes adjacentes, da esquerda para a direita em ordem crescente;</a:t>
            </a:r>
          </a:p>
          <a:p>
            <a:pPr marL="609600" indent="-609600" eaLnBrk="0" hangingPunct="0">
              <a:lnSpc>
                <a:spcPct val="90000"/>
              </a:lnSpc>
              <a:spcBef>
                <a:spcPct val="50000"/>
              </a:spcBef>
              <a:buClrTx/>
              <a:buSzTx/>
              <a:buFontTx/>
              <a:buNone/>
            </a:pPr>
            <a:r>
              <a:rPr lang="pt-BR" altLang="pt-BR" sz="2400"/>
              <a:t>	- repetir o passo anterior até obter um único vetor de tamanho n, que evidentemente estará ordenado.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Data 3"/>
          <p:cNvSpPr>
            <a:spLocks noGrp="1"/>
          </p:cNvSpPr>
          <p:nvPr>
            <p:ph type="dt" sz="half" idx="10"/>
          </p:nvPr>
        </p:nvSpPr>
        <p:spPr/>
        <p:txBody>
          <a:bodyPr/>
          <a:lstStyle/>
          <a:p>
            <a:fld id="{D2D3A130-2691-4C81-9FC8-05AD5B380562}" type="datetime1">
              <a:rPr lang="en-US" altLang="pt-BR"/>
              <a:pPr/>
              <a:t>10/13/2019</a:t>
            </a:fld>
            <a:endParaRPr lang="en-US" altLang="pt-BR"/>
          </a:p>
        </p:txBody>
      </p:sp>
      <p:sp>
        <p:nvSpPr>
          <p:cNvPr id="6" name="Espaço Reservado para Rodapé 4"/>
          <p:cNvSpPr>
            <a:spLocks noGrp="1"/>
          </p:cNvSpPr>
          <p:nvPr>
            <p:ph type="ftr" sz="quarter" idx="11"/>
          </p:nvPr>
        </p:nvSpPr>
        <p:spPr/>
        <p:txBody>
          <a:bodyPr/>
          <a:lstStyle/>
          <a:p>
            <a:r>
              <a:rPr lang="en-US" altLang="pt-BR"/>
              <a:t>EDA - Prof. Paulemir Campos</a:t>
            </a:r>
          </a:p>
        </p:txBody>
      </p:sp>
      <p:sp>
        <p:nvSpPr>
          <p:cNvPr id="7" name="Espaço Reservado para Número de Slide 5"/>
          <p:cNvSpPr>
            <a:spLocks noGrp="1"/>
          </p:cNvSpPr>
          <p:nvPr>
            <p:ph type="sldNum" sz="quarter" idx="12"/>
          </p:nvPr>
        </p:nvSpPr>
        <p:spPr/>
        <p:txBody>
          <a:bodyPr/>
          <a:lstStyle/>
          <a:p>
            <a:fld id="{7F9A759B-6F82-4DDB-8C8D-FB18AF3B8071}" type="slidenum">
              <a:rPr lang="en-US" altLang="pt-BR"/>
              <a:pPr/>
              <a:t>27</a:t>
            </a:fld>
            <a:endParaRPr lang="en-US" altLang="pt-BR"/>
          </a:p>
        </p:txBody>
      </p:sp>
      <p:sp>
        <p:nvSpPr>
          <p:cNvPr id="233474" name="Rectangle 2"/>
          <p:cNvSpPr>
            <a:spLocks noGrp="1" noChangeArrowheads="1"/>
          </p:cNvSpPr>
          <p:nvPr>
            <p:ph type="title"/>
          </p:nvPr>
        </p:nvSpPr>
        <p:spPr/>
        <p:txBody>
          <a:bodyPr/>
          <a:lstStyle/>
          <a:p>
            <a:r>
              <a:rPr lang="pt-BR" altLang="pt-BR" sz="4000"/>
              <a:t>Classificação por Intercalação</a:t>
            </a:r>
          </a:p>
        </p:txBody>
      </p:sp>
      <p:sp>
        <p:nvSpPr>
          <p:cNvPr id="233475" name="Rectangle 3"/>
          <p:cNvSpPr>
            <a:spLocks noGrp="1" noChangeArrowheads="1"/>
          </p:cNvSpPr>
          <p:nvPr>
            <p:ph type="body" idx="1"/>
          </p:nvPr>
        </p:nvSpPr>
        <p:spPr>
          <a:xfrm>
            <a:off x="1182688" y="2017713"/>
            <a:ext cx="7772400" cy="649287"/>
          </a:xfrm>
        </p:spPr>
        <p:txBody>
          <a:bodyPr/>
          <a:lstStyle/>
          <a:p>
            <a:pPr marL="609600" indent="-609600"/>
            <a:r>
              <a:rPr lang="pt-BR" altLang="pt-BR"/>
              <a:t>Método Merge-Sort (Exemplo)</a:t>
            </a:r>
          </a:p>
        </p:txBody>
      </p:sp>
      <p:graphicFrame>
        <p:nvGraphicFramePr>
          <p:cNvPr id="233476" name="Object 4"/>
          <p:cNvGraphicFramePr>
            <a:graphicFrameLocks noChangeAspect="1"/>
          </p:cNvGraphicFramePr>
          <p:nvPr/>
        </p:nvGraphicFramePr>
        <p:xfrm>
          <a:off x="1600200" y="2667000"/>
          <a:ext cx="5715000" cy="3729038"/>
        </p:xfrm>
        <a:graphic>
          <a:graphicData uri="http://schemas.openxmlformats.org/presentationml/2006/ole">
            <mc:AlternateContent xmlns:mc="http://schemas.openxmlformats.org/markup-compatibility/2006">
              <mc:Choice xmlns:v="urn:schemas-microsoft-com:vml" Requires="v">
                <p:oleObj spid="_x0000_s233477" name="Figura" r:id="rId3" imgW="4963218" imgH="3238952" progId="Word.Picture.8">
                  <p:embed/>
                </p:oleObj>
              </mc:Choice>
              <mc:Fallback>
                <p:oleObj name="Figura" r:id="rId3" imgW="4963218" imgH="323895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67000"/>
                        <a:ext cx="5715000" cy="372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33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1"/>
          <p:cNvSpPr>
            <a:spLocks noGrp="1"/>
          </p:cNvSpPr>
          <p:nvPr>
            <p:ph type="dt" sz="half" idx="10"/>
          </p:nvPr>
        </p:nvSpPr>
        <p:spPr/>
        <p:txBody>
          <a:bodyPr/>
          <a:lstStyle/>
          <a:p>
            <a:fld id="{2C148531-6134-473F-BA4B-E788AEC041B1}" type="datetime1">
              <a:rPr lang="en-US" altLang="pt-BR"/>
              <a:pPr/>
              <a:t>10/13/2019</a:t>
            </a:fld>
            <a:endParaRPr lang="en-US" altLang="pt-BR"/>
          </a:p>
        </p:txBody>
      </p:sp>
      <p:sp>
        <p:nvSpPr>
          <p:cNvPr id="5" name="Espaço Reservado para Rodapé 2"/>
          <p:cNvSpPr>
            <a:spLocks noGrp="1"/>
          </p:cNvSpPr>
          <p:nvPr>
            <p:ph type="ftr" sz="quarter" idx="11"/>
          </p:nvPr>
        </p:nvSpPr>
        <p:spPr/>
        <p:txBody>
          <a:bodyPr/>
          <a:lstStyle/>
          <a:p>
            <a:r>
              <a:rPr lang="en-US" altLang="pt-BR"/>
              <a:t>EDA - Prof. Paulemir Campos</a:t>
            </a:r>
          </a:p>
        </p:txBody>
      </p:sp>
      <p:sp>
        <p:nvSpPr>
          <p:cNvPr id="6" name="Espaço Reservado para Número de Slide 3"/>
          <p:cNvSpPr>
            <a:spLocks noGrp="1"/>
          </p:cNvSpPr>
          <p:nvPr>
            <p:ph type="sldNum" sz="quarter" idx="12"/>
          </p:nvPr>
        </p:nvSpPr>
        <p:spPr/>
        <p:txBody>
          <a:bodyPr/>
          <a:lstStyle/>
          <a:p>
            <a:fld id="{D3D4165E-14D3-493E-AF8C-5B2EF5626A70}" type="slidenum">
              <a:rPr lang="en-US" altLang="pt-BR"/>
              <a:pPr/>
              <a:t>28</a:t>
            </a:fld>
            <a:endParaRPr lang="en-US" altLang="pt-BR"/>
          </a:p>
        </p:txBody>
      </p:sp>
      <p:sp>
        <p:nvSpPr>
          <p:cNvPr id="237570" name="Rectangle 2"/>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fontAlgn="base">
              <a:spcBef>
                <a:spcPct val="0"/>
              </a:spcBef>
              <a:spcAft>
                <a:spcPct val="0"/>
              </a:spcAft>
              <a:defRPr sz="2400">
                <a:solidFill>
                  <a:schemeClr val="tx1"/>
                </a:solidFill>
                <a:latin typeface="Arial" charset="0"/>
              </a:defRPr>
            </a:lvl6pPr>
            <a:lvl7pPr marL="914400" fontAlgn="base">
              <a:spcBef>
                <a:spcPct val="0"/>
              </a:spcBef>
              <a:spcAft>
                <a:spcPct val="0"/>
              </a:spcAft>
              <a:defRPr sz="2400">
                <a:solidFill>
                  <a:schemeClr val="tx1"/>
                </a:solidFill>
                <a:latin typeface="Arial" charset="0"/>
              </a:defRPr>
            </a:lvl7pPr>
            <a:lvl8pPr marL="1371600" fontAlgn="base">
              <a:spcBef>
                <a:spcPct val="0"/>
              </a:spcBef>
              <a:spcAft>
                <a:spcPct val="0"/>
              </a:spcAft>
              <a:defRPr sz="2400">
                <a:solidFill>
                  <a:schemeClr val="tx1"/>
                </a:solidFill>
                <a:latin typeface="Arial" charset="0"/>
              </a:defRPr>
            </a:lvl8pPr>
            <a:lvl9pPr marL="1828800" fontAlgn="base">
              <a:spcBef>
                <a:spcPct val="0"/>
              </a:spcBef>
              <a:spcAft>
                <a:spcPct val="0"/>
              </a:spcAft>
              <a:defRPr sz="2400">
                <a:solidFill>
                  <a:schemeClr val="tx1"/>
                </a:solidFill>
                <a:latin typeface="Arial" charset="0"/>
              </a:defRPr>
            </a:lvl9pPr>
          </a:lstStyle>
          <a:p>
            <a:r>
              <a:rPr lang="pt-BR" altLang="pt-BR" sz="4000" b="0">
                <a:solidFill>
                  <a:schemeClr val="tx2"/>
                </a:solidFill>
                <a:latin typeface="Tahoma" pitchFamily="34" charset="0"/>
              </a:rPr>
              <a:t>Classificação por Intercalação</a:t>
            </a:r>
          </a:p>
        </p:txBody>
      </p:sp>
      <p:sp>
        <p:nvSpPr>
          <p:cNvPr id="237571" name="Rectangle 3"/>
          <p:cNvSpPr>
            <a:spLocks noChangeArrowheads="1"/>
          </p:cNvSpPr>
          <p:nvPr/>
        </p:nvSpPr>
        <p:spPr bwMode="auto">
          <a:xfrm>
            <a:off x="1182688" y="2017713"/>
            <a:ext cx="7772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a:solidFill>
                  <a:schemeClr val="tx1"/>
                </a:solidFill>
                <a:latin typeface="Arial" charset="0"/>
              </a:defRPr>
            </a:lvl1pPr>
            <a:lvl2pPr marL="990600" indent="-533400">
              <a:defRPr sz="2400">
                <a:solidFill>
                  <a:schemeClr val="tx1"/>
                </a:solidFill>
                <a:latin typeface="Arial" charset="0"/>
              </a:defRPr>
            </a:lvl2pPr>
            <a:lvl3pPr marL="1371600" indent="-457200">
              <a:defRPr sz="2400">
                <a:solidFill>
                  <a:schemeClr val="tx1"/>
                </a:solidFill>
                <a:latin typeface="Arial" charset="0"/>
              </a:defRPr>
            </a:lvl3pPr>
            <a:lvl4pPr marL="1752600" indent="-381000">
              <a:defRPr sz="2400">
                <a:solidFill>
                  <a:schemeClr val="tx1"/>
                </a:solidFill>
                <a:latin typeface="Arial" charset="0"/>
              </a:defRPr>
            </a:lvl4pPr>
            <a:lvl5pPr marL="2209800" indent="-381000">
              <a:defRPr sz="2400">
                <a:solidFill>
                  <a:schemeClr val="tx1"/>
                </a:solidFill>
                <a:latin typeface="Arial" charset="0"/>
              </a:defRPr>
            </a:lvl5pPr>
            <a:lvl6pPr marL="2667000" indent="-381000" fontAlgn="base">
              <a:spcBef>
                <a:spcPct val="0"/>
              </a:spcBef>
              <a:spcAft>
                <a:spcPct val="0"/>
              </a:spcAft>
              <a:defRPr sz="2400">
                <a:solidFill>
                  <a:schemeClr val="tx1"/>
                </a:solidFill>
                <a:latin typeface="Arial" charset="0"/>
              </a:defRPr>
            </a:lvl6pPr>
            <a:lvl7pPr marL="3124200" indent="-381000" fontAlgn="base">
              <a:spcBef>
                <a:spcPct val="0"/>
              </a:spcBef>
              <a:spcAft>
                <a:spcPct val="0"/>
              </a:spcAft>
              <a:defRPr sz="2400">
                <a:solidFill>
                  <a:schemeClr val="tx1"/>
                </a:solidFill>
                <a:latin typeface="Arial" charset="0"/>
              </a:defRPr>
            </a:lvl7pPr>
            <a:lvl8pPr marL="3581400" indent="-381000" fontAlgn="base">
              <a:spcBef>
                <a:spcPct val="0"/>
              </a:spcBef>
              <a:spcAft>
                <a:spcPct val="0"/>
              </a:spcAft>
              <a:defRPr sz="2400">
                <a:solidFill>
                  <a:schemeClr val="tx1"/>
                </a:solidFill>
                <a:latin typeface="Arial" charset="0"/>
              </a:defRPr>
            </a:lvl8pPr>
            <a:lvl9pPr marL="4038600" indent="-381000" fontAlgn="base">
              <a:spcBef>
                <a:spcPct val="0"/>
              </a:spcBef>
              <a:spcAft>
                <a:spcPct val="0"/>
              </a:spcAft>
              <a:defRPr sz="2400">
                <a:solidFill>
                  <a:schemeClr val="tx1"/>
                </a:solidFill>
                <a:latin typeface="Arial" charset="0"/>
              </a:defRPr>
            </a:lvl9pPr>
          </a:lstStyle>
          <a:p>
            <a:pPr>
              <a:lnSpc>
                <a:spcPct val="90000"/>
              </a:lnSpc>
              <a:spcBef>
                <a:spcPct val="20000"/>
              </a:spcBef>
              <a:buClr>
                <a:schemeClr val="folHlink"/>
              </a:buClr>
              <a:buSzPct val="60000"/>
              <a:buFont typeface="Wingdings" pitchFamily="2" charset="2"/>
              <a:buChar char="n"/>
            </a:pPr>
            <a:r>
              <a:rPr lang="pt-BR" altLang="pt-BR" sz="3200" b="0">
                <a:latin typeface="Tahoma" pitchFamily="34" charset="0"/>
              </a:rPr>
              <a:t>Método Merge-Sort (Observações)</a:t>
            </a:r>
          </a:p>
          <a:p>
            <a:pPr lvl="1">
              <a:spcBef>
                <a:spcPct val="20000"/>
              </a:spcBef>
              <a:buClr>
                <a:schemeClr val="hlink"/>
              </a:buClr>
              <a:buSzPct val="55000"/>
              <a:buFont typeface="Wingdings" pitchFamily="2" charset="2"/>
              <a:buChar char="n"/>
            </a:pPr>
            <a:r>
              <a:rPr lang="pt-BR" altLang="pt-BR" sz="2800" b="0">
                <a:latin typeface="Tahoma" pitchFamily="34" charset="0"/>
              </a:rPr>
              <a:t>Usa o princípio de divide-e-conquista;</a:t>
            </a:r>
          </a:p>
          <a:p>
            <a:pPr lvl="1">
              <a:spcBef>
                <a:spcPct val="20000"/>
              </a:spcBef>
              <a:buClr>
                <a:schemeClr val="hlink"/>
              </a:buClr>
              <a:buSzPct val="55000"/>
              <a:buFont typeface="Wingdings" pitchFamily="2" charset="2"/>
              <a:buChar char="n"/>
            </a:pPr>
            <a:r>
              <a:rPr lang="pt-BR" altLang="pt-BR" sz="2800" b="0">
                <a:latin typeface="Tahoma" pitchFamily="34" charset="0"/>
              </a:rPr>
              <a:t>É um algoritmo ótimo;</a:t>
            </a:r>
          </a:p>
          <a:p>
            <a:pPr lvl="1">
              <a:spcBef>
                <a:spcPct val="20000"/>
              </a:spcBef>
              <a:buClr>
                <a:schemeClr val="hlink"/>
              </a:buClr>
              <a:buSzPct val="55000"/>
              <a:buFont typeface="Wingdings" pitchFamily="2" charset="2"/>
              <a:buChar char="n"/>
            </a:pPr>
            <a:r>
              <a:rPr lang="pt-BR" altLang="pt-BR" sz="2800" b="0">
                <a:latin typeface="Tahoma" pitchFamily="34" charset="0"/>
              </a:rPr>
              <a:t>Complexidades de Tempo: O(n . log n);</a:t>
            </a:r>
          </a:p>
          <a:p>
            <a:pPr lvl="1">
              <a:spcBef>
                <a:spcPct val="20000"/>
              </a:spcBef>
              <a:buClr>
                <a:schemeClr val="hlink"/>
              </a:buClr>
              <a:buSzPct val="55000"/>
              <a:buFont typeface="Wingdings" pitchFamily="2" charset="2"/>
              <a:buChar char="n"/>
            </a:pPr>
            <a:r>
              <a:rPr lang="pt-BR" altLang="pt-BR" sz="2800" b="0">
                <a:latin typeface="Tahoma" pitchFamily="34" charset="0"/>
              </a:rPr>
              <a:t>Desvantagem</a:t>
            </a:r>
          </a:p>
          <a:p>
            <a:pPr lvl="2">
              <a:spcBef>
                <a:spcPct val="20000"/>
              </a:spcBef>
              <a:buClr>
                <a:schemeClr val="accent2"/>
              </a:buClr>
              <a:buSzPct val="50000"/>
              <a:buFont typeface="Wingdings" pitchFamily="2" charset="2"/>
              <a:buChar char="n"/>
            </a:pPr>
            <a:r>
              <a:rPr lang="pt-BR" altLang="pt-BR" b="0">
                <a:latin typeface="Tahoma" pitchFamily="34" charset="0"/>
              </a:rPr>
              <a:t>Requer espaço extra de memória do tamanho do vetor original para uso temporário.</a:t>
            </a:r>
          </a:p>
          <a:p>
            <a:pPr lvl="1">
              <a:spcBef>
                <a:spcPct val="20000"/>
              </a:spcBef>
              <a:buClr>
                <a:schemeClr val="hlink"/>
              </a:buClr>
              <a:buSzPct val="55000"/>
              <a:buFont typeface="Wingdings" pitchFamily="2" charset="2"/>
              <a:buChar char="n"/>
            </a:pPr>
            <a:r>
              <a:rPr lang="pt-BR" altLang="pt-BR" sz="2800" b="0">
                <a:latin typeface="Tahoma" pitchFamily="34" charset="0"/>
              </a:rPr>
              <a:t>Na prática é um pouco mais lento do que o Quick-Sort.</a:t>
            </a:r>
            <a:endParaRPr lang="pt-BR" altLang="pt-BR" b="0">
              <a:latin typeface="Tahom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71A25FC3-DECD-4115-A3D7-33F5F7ACBEF4}"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C77EF523-C1AA-49FF-87F9-D51ACAD8E746}" type="slidenum">
              <a:rPr lang="en-US" altLang="pt-BR"/>
              <a:pPr/>
              <a:t>29</a:t>
            </a:fld>
            <a:endParaRPr lang="en-US" altLang="pt-BR"/>
          </a:p>
        </p:txBody>
      </p:sp>
      <p:sp>
        <p:nvSpPr>
          <p:cNvPr id="202754" name="Rectangle 2"/>
          <p:cNvSpPr>
            <a:spLocks noGrp="1" noChangeArrowheads="1"/>
          </p:cNvSpPr>
          <p:nvPr>
            <p:ph type="title"/>
          </p:nvPr>
        </p:nvSpPr>
        <p:spPr>
          <a:xfrm>
            <a:off x="990600" y="617538"/>
            <a:ext cx="8153400" cy="1143000"/>
          </a:xfrm>
        </p:spPr>
        <p:txBody>
          <a:bodyPr/>
          <a:lstStyle/>
          <a:p>
            <a:r>
              <a:rPr lang="pt-BR" altLang="pt-BR" sz="4000"/>
              <a:t>Classificação de Dados: Aplicações</a:t>
            </a:r>
          </a:p>
        </p:txBody>
      </p:sp>
      <p:sp>
        <p:nvSpPr>
          <p:cNvPr id="202777" name="Rectangle 25"/>
          <p:cNvSpPr>
            <a:spLocks noGrp="1" noChangeArrowheads="1"/>
          </p:cNvSpPr>
          <p:nvPr>
            <p:ph type="body" idx="1"/>
          </p:nvPr>
        </p:nvSpPr>
        <p:spPr/>
        <p:txBody>
          <a:bodyPr/>
          <a:lstStyle/>
          <a:p>
            <a:r>
              <a:rPr lang="pt-BR" altLang="pt-BR"/>
              <a:t>Os métodos de classificação interna vistos nesta aula podem ser aplicados para se obter uma ordenação de um vetor de chave de uma determinada tabela, desde de que essas chaves sejam números inteiros.</a:t>
            </a:r>
          </a:p>
          <a:p>
            <a:pPr>
              <a:buFont typeface="Wingdings" pitchFamily="2" charset="2"/>
              <a:buNone/>
            </a:pPr>
            <a:endParaRPr lang="pt-BR" alt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A6F0A3B3-DE52-4BA8-8791-78B64B05183A}"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672BB904-8777-4A9C-8418-6B05C147DB7B}" type="slidenum">
              <a:rPr lang="en-US" altLang="pt-BR"/>
              <a:pPr/>
              <a:t>3</a:t>
            </a:fld>
            <a:endParaRPr lang="en-US" altLang="pt-BR"/>
          </a:p>
        </p:txBody>
      </p:sp>
      <p:sp>
        <p:nvSpPr>
          <p:cNvPr id="152578" name="Rectangle 2"/>
          <p:cNvSpPr>
            <a:spLocks noGrp="1" noChangeArrowheads="1"/>
          </p:cNvSpPr>
          <p:nvPr>
            <p:ph type="title"/>
          </p:nvPr>
        </p:nvSpPr>
        <p:spPr>
          <a:xfrm>
            <a:off x="1066800" y="617538"/>
            <a:ext cx="8077200" cy="1143000"/>
          </a:xfrm>
        </p:spPr>
        <p:txBody>
          <a:bodyPr/>
          <a:lstStyle/>
          <a:p>
            <a:r>
              <a:rPr lang="pt-BR" altLang="pt-BR" sz="4000"/>
              <a:t>Classificação de Dados: Introdução </a:t>
            </a:r>
          </a:p>
        </p:txBody>
      </p:sp>
      <p:sp>
        <p:nvSpPr>
          <p:cNvPr id="152579" name="Rectangle 3"/>
          <p:cNvSpPr>
            <a:spLocks noGrp="1" noChangeArrowheads="1"/>
          </p:cNvSpPr>
          <p:nvPr>
            <p:ph type="body" idx="1"/>
          </p:nvPr>
        </p:nvSpPr>
        <p:spPr>
          <a:xfrm>
            <a:off x="1182688" y="2017713"/>
            <a:ext cx="7772400" cy="4230687"/>
          </a:xfrm>
        </p:spPr>
        <p:txBody>
          <a:bodyPr/>
          <a:lstStyle/>
          <a:p>
            <a:pPr>
              <a:lnSpc>
                <a:spcPct val="90000"/>
              </a:lnSpc>
            </a:pPr>
            <a:r>
              <a:rPr lang="pt-BR" altLang="pt-BR" sz="2800"/>
              <a:t>Conjunto Ordenado: Elementos dispostos sob uma determinada ordem.</a:t>
            </a:r>
          </a:p>
          <a:p>
            <a:pPr>
              <a:lnSpc>
                <a:spcPct val="90000"/>
              </a:lnSpc>
            </a:pPr>
            <a:r>
              <a:rPr lang="pt-BR" altLang="pt-BR" sz="2800"/>
              <a:t>Objetivos da Classificação:</a:t>
            </a:r>
          </a:p>
          <a:p>
            <a:pPr lvl="1">
              <a:lnSpc>
                <a:spcPct val="90000"/>
              </a:lnSpc>
            </a:pPr>
            <a:r>
              <a:rPr lang="pt-BR" altLang="pt-BR" sz="2400"/>
              <a:t>Facilitar a recuperação;</a:t>
            </a:r>
          </a:p>
          <a:p>
            <a:pPr lvl="1">
              <a:lnSpc>
                <a:spcPct val="90000"/>
              </a:lnSpc>
            </a:pPr>
            <a:r>
              <a:rPr lang="pt-BR" altLang="pt-BR" sz="2400"/>
              <a:t>Tornar mais eficiente o acesso aos dados.</a:t>
            </a:r>
          </a:p>
          <a:p>
            <a:pPr>
              <a:lnSpc>
                <a:spcPct val="90000"/>
              </a:lnSpc>
            </a:pPr>
            <a:r>
              <a:rPr lang="pt-BR" altLang="pt-BR" sz="2800"/>
              <a:t>Tipos de Classificação:</a:t>
            </a:r>
          </a:p>
          <a:p>
            <a:pPr lvl="1">
              <a:lnSpc>
                <a:spcPct val="90000"/>
              </a:lnSpc>
            </a:pPr>
            <a:r>
              <a:rPr lang="pt-BR" altLang="pt-BR" sz="2400"/>
              <a:t>Interna: Todos os registros estão na memória principal;</a:t>
            </a:r>
          </a:p>
          <a:p>
            <a:pPr lvl="1">
              <a:lnSpc>
                <a:spcPct val="90000"/>
              </a:lnSpc>
            </a:pPr>
            <a:r>
              <a:rPr lang="pt-BR" altLang="pt-BR" sz="2400"/>
              <a:t>Externa: Alguns registros podem estar em dispositivos auxiliares de armazenamento.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F312D13F-A457-4F75-8F10-3645CF40B977}"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75C177BA-19C6-41FD-A8AD-3532FC4656A4}" type="slidenum">
              <a:rPr lang="en-US" altLang="pt-BR"/>
              <a:pPr/>
              <a:t>30</a:t>
            </a:fld>
            <a:endParaRPr lang="en-US" altLang="pt-BR"/>
          </a:p>
        </p:txBody>
      </p:sp>
      <p:sp>
        <p:nvSpPr>
          <p:cNvPr id="240644" name="Rectangle 4"/>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spcBef>
                <a:spcPct val="20000"/>
              </a:spcBef>
              <a:buClr>
                <a:schemeClr val="folHlink"/>
              </a:buClr>
              <a:buSzPct val="60000"/>
              <a:buFont typeface="Wingdings" pitchFamily="2" charset="2"/>
              <a:buChar char="n"/>
            </a:pPr>
            <a:endParaRPr lang="pt-BR" altLang="pt-BR" sz="3200" b="0">
              <a:latin typeface="Tahoma" pitchFamily="34" charset="0"/>
            </a:endParaRPr>
          </a:p>
          <a:p>
            <a:pPr>
              <a:spcBef>
                <a:spcPct val="20000"/>
              </a:spcBef>
              <a:buClr>
                <a:schemeClr val="folHlink"/>
              </a:buClr>
              <a:buSzPct val="60000"/>
              <a:buFont typeface="Wingdings" pitchFamily="2" charset="2"/>
              <a:buChar char="n"/>
            </a:pPr>
            <a:r>
              <a:rPr lang="pt-BR" altLang="pt-BR" sz="3200" b="0">
                <a:latin typeface="Tahoma" pitchFamily="34" charset="0"/>
              </a:rPr>
              <a:t>Veloso</a:t>
            </a:r>
            <a:r>
              <a:rPr lang="pt-PT" altLang="pt-BR" sz="3200" b="0">
                <a:latin typeface="Tahoma" pitchFamily="34" charset="0"/>
              </a:rPr>
              <a:t>, P.</a:t>
            </a:r>
            <a:r>
              <a:rPr lang="pt-BR" altLang="pt-BR" sz="3200" b="0">
                <a:latin typeface="Tahoma" pitchFamily="34" charset="0"/>
              </a:rPr>
              <a:t> et al. </a:t>
            </a:r>
            <a:r>
              <a:rPr lang="pt-BR" altLang="pt-BR" sz="3200">
                <a:latin typeface="Tahoma" pitchFamily="34" charset="0"/>
              </a:rPr>
              <a:t>Estrutura de Dados.</a:t>
            </a:r>
            <a:r>
              <a:rPr lang="pt-BR" altLang="pt-BR" sz="3200" b="0">
                <a:latin typeface="Tahoma" pitchFamily="34" charset="0"/>
              </a:rPr>
              <a:t> Rio de Janeiro</a:t>
            </a:r>
            <a:r>
              <a:rPr lang="pt-PT" altLang="pt-BR" sz="3200" b="0">
                <a:latin typeface="Tahoma" pitchFamily="34" charset="0"/>
              </a:rPr>
              <a:t>:</a:t>
            </a:r>
            <a:r>
              <a:rPr lang="pt-BR" altLang="pt-BR" sz="3200" b="0">
                <a:latin typeface="Tahoma" pitchFamily="34" charset="0"/>
              </a:rPr>
              <a:t> Editora Campus, 1996.</a:t>
            </a:r>
          </a:p>
        </p:txBody>
      </p:sp>
      <p:sp>
        <p:nvSpPr>
          <p:cNvPr id="240645" name="Rectangle 5"/>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fontAlgn="base">
              <a:spcBef>
                <a:spcPct val="0"/>
              </a:spcBef>
              <a:spcAft>
                <a:spcPct val="0"/>
              </a:spcAft>
              <a:defRPr sz="2400">
                <a:solidFill>
                  <a:schemeClr val="tx1"/>
                </a:solidFill>
                <a:latin typeface="Arial" charset="0"/>
              </a:defRPr>
            </a:lvl6pPr>
            <a:lvl7pPr marL="914400" fontAlgn="base">
              <a:spcBef>
                <a:spcPct val="0"/>
              </a:spcBef>
              <a:spcAft>
                <a:spcPct val="0"/>
              </a:spcAft>
              <a:defRPr sz="2400">
                <a:solidFill>
                  <a:schemeClr val="tx1"/>
                </a:solidFill>
                <a:latin typeface="Arial" charset="0"/>
              </a:defRPr>
            </a:lvl7pPr>
            <a:lvl8pPr marL="1371600" fontAlgn="base">
              <a:spcBef>
                <a:spcPct val="0"/>
              </a:spcBef>
              <a:spcAft>
                <a:spcPct val="0"/>
              </a:spcAft>
              <a:defRPr sz="2400">
                <a:solidFill>
                  <a:schemeClr val="tx1"/>
                </a:solidFill>
                <a:latin typeface="Arial" charset="0"/>
              </a:defRPr>
            </a:lvl8pPr>
            <a:lvl9pPr marL="1828800" fontAlgn="base">
              <a:spcBef>
                <a:spcPct val="0"/>
              </a:spcBef>
              <a:spcAft>
                <a:spcPct val="0"/>
              </a:spcAft>
              <a:defRPr sz="2400">
                <a:solidFill>
                  <a:schemeClr val="tx1"/>
                </a:solidFill>
                <a:latin typeface="Arial" charset="0"/>
              </a:defRPr>
            </a:lvl9pPr>
          </a:lstStyle>
          <a:p>
            <a:r>
              <a:rPr lang="pt-PT" altLang="pt-BR" sz="4400" b="0">
                <a:solidFill>
                  <a:schemeClr val="tx2"/>
                </a:solidFill>
                <a:latin typeface="Tahoma" pitchFamily="34" charset="0"/>
              </a:rPr>
              <a:t>Referências</a:t>
            </a:r>
            <a:endParaRPr lang="pt-BR" altLang="pt-BR" sz="4400" b="0">
              <a:solidFill>
                <a:schemeClr val="tx2"/>
              </a:solidFill>
              <a:latin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814112FB-4690-4537-9125-E62441E29236}"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A20CBCD8-E2DF-4C72-83A6-EA7346873531}" type="slidenum">
              <a:rPr lang="en-US" altLang="pt-BR"/>
              <a:pPr/>
              <a:t>31</a:t>
            </a:fld>
            <a:endParaRPr lang="en-US" altLang="pt-BR"/>
          </a:p>
        </p:txBody>
      </p:sp>
      <p:sp>
        <p:nvSpPr>
          <p:cNvPr id="239618" name="Rectangle 2"/>
          <p:cNvSpPr>
            <a:spLocks noGrp="1" noChangeArrowheads="1"/>
          </p:cNvSpPr>
          <p:nvPr>
            <p:ph type="title"/>
          </p:nvPr>
        </p:nvSpPr>
        <p:spPr/>
        <p:txBody>
          <a:bodyPr/>
          <a:lstStyle/>
          <a:p>
            <a:r>
              <a:rPr lang="pt-BR" altLang="pt-BR"/>
              <a:t>Links Interessantes</a:t>
            </a:r>
          </a:p>
        </p:txBody>
      </p:sp>
      <p:sp>
        <p:nvSpPr>
          <p:cNvPr id="239619" name="Rectangle 3"/>
          <p:cNvSpPr>
            <a:spLocks noGrp="1" noChangeArrowheads="1"/>
          </p:cNvSpPr>
          <p:nvPr>
            <p:ph type="body" idx="1"/>
          </p:nvPr>
        </p:nvSpPr>
        <p:spPr>
          <a:xfrm>
            <a:off x="457200" y="2017713"/>
            <a:ext cx="8497888" cy="4114800"/>
          </a:xfrm>
        </p:spPr>
        <p:txBody>
          <a:bodyPr/>
          <a:lstStyle/>
          <a:p>
            <a:r>
              <a:rPr lang="pt-BR" altLang="pt-BR"/>
              <a:t>Bubble-Sort:</a:t>
            </a:r>
          </a:p>
          <a:p>
            <a:pPr lvl="1"/>
            <a:r>
              <a:rPr lang="pt-BR" altLang="pt-BR" sz="1600">
                <a:hlinkClick r:id="rId2"/>
              </a:rPr>
              <a:t>http://www.iti.fh-flensburg.de/lang/algorithmen/sortieren/networks/sortieren.htm#section3</a:t>
            </a:r>
            <a:endParaRPr lang="pt-BR" altLang="pt-BR" sz="1600"/>
          </a:p>
          <a:p>
            <a:r>
              <a:rPr lang="pt-BR" altLang="pt-BR"/>
              <a:t>Quick-Sort:</a:t>
            </a:r>
          </a:p>
          <a:p>
            <a:pPr lvl="1"/>
            <a:r>
              <a:rPr lang="pt-BR" altLang="pt-BR" sz="1600">
                <a:hlinkClick r:id="rId3"/>
              </a:rPr>
              <a:t>http://www.iti.fh-flensburg.de/lang/algorithmen/sortieren/quick/quicken.htm</a:t>
            </a:r>
            <a:endParaRPr lang="pt-BR" altLang="pt-BR" sz="1600"/>
          </a:p>
          <a:p>
            <a:r>
              <a:rPr lang="pt-BR" altLang="pt-BR"/>
              <a:t>Heap-Sort:</a:t>
            </a:r>
          </a:p>
          <a:p>
            <a:pPr lvl="1"/>
            <a:r>
              <a:rPr lang="pt-BR" altLang="pt-BR" sz="1600">
                <a:hlinkClick r:id="rId4"/>
              </a:rPr>
              <a:t>http://www.iti.fh-flensburg.de/lang/algorithmen/sortieren/heap/heapen.htm</a:t>
            </a:r>
            <a:endParaRPr lang="pt-BR" altLang="pt-BR" sz="1600"/>
          </a:p>
          <a:p>
            <a:r>
              <a:rPr lang="pt-BR" altLang="pt-BR"/>
              <a:t>Merge-Sort:</a:t>
            </a:r>
          </a:p>
          <a:p>
            <a:pPr lvl="1"/>
            <a:r>
              <a:rPr lang="pt-BR" altLang="pt-BR" sz="1600">
                <a:hlinkClick r:id="rId5"/>
              </a:rPr>
              <a:t>http://www.iti.fh-flensburg.de/lang/algorithmen/sortieren/merge/mergen.htm</a:t>
            </a:r>
            <a:endParaRPr lang="pt-BR" altLang="pt-B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0DC5BAFB-0B4C-4750-A988-EECF1E843FF1}"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3FAB787C-311E-47B6-8CEF-B3875BAB4694}" type="slidenum">
              <a:rPr lang="en-US" altLang="pt-BR"/>
              <a:pPr/>
              <a:t>4</a:t>
            </a:fld>
            <a:endParaRPr lang="en-US" altLang="pt-BR"/>
          </a:p>
        </p:txBody>
      </p:sp>
      <p:sp>
        <p:nvSpPr>
          <p:cNvPr id="210946" name="Rectangle 2"/>
          <p:cNvSpPr>
            <a:spLocks noGrp="1" noChangeArrowheads="1"/>
          </p:cNvSpPr>
          <p:nvPr>
            <p:ph type="title"/>
          </p:nvPr>
        </p:nvSpPr>
        <p:spPr>
          <a:xfrm>
            <a:off x="1066800" y="617538"/>
            <a:ext cx="8077200" cy="1143000"/>
          </a:xfrm>
        </p:spPr>
        <p:txBody>
          <a:bodyPr/>
          <a:lstStyle/>
          <a:p>
            <a:r>
              <a:rPr lang="pt-BR" altLang="pt-BR" sz="4000"/>
              <a:t>Classificação de Dados: Introdução </a:t>
            </a:r>
          </a:p>
        </p:txBody>
      </p:sp>
      <p:sp>
        <p:nvSpPr>
          <p:cNvPr id="210947" name="Rectangle 3"/>
          <p:cNvSpPr>
            <a:spLocks noGrp="1" noChangeArrowheads="1"/>
          </p:cNvSpPr>
          <p:nvPr>
            <p:ph type="body" idx="1"/>
          </p:nvPr>
        </p:nvSpPr>
        <p:spPr>
          <a:xfrm>
            <a:off x="1182688" y="2017713"/>
            <a:ext cx="7772400" cy="4230687"/>
          </a:xfrm>
        </p:spPr>
        <p:txBody>
          <a:bodyPr/>
          <a:lstStyle/>
          <a:p>
            <a:pPr>
              <a:lnSpc>
                <a:spcPct val="90000"/>
              </a:lnSpc>
            </a:pPr>
            <a:r>
              <a:rPr lang="pt-BR" altLang="pt-BR"/>
              <a:t>Veremos quatro algoritmos de classificação interna de dados:</a:t>
            </a:r>
          </a:p>
          <a:p>
            <a:pPr lvl="1">
              <a:lnSpc>
                <a:spcPct val="90000"/>
              </a:lnSpc>
            </a:pPr>
            <a:r>
              <a:rPr lang="pt-BR" altLang="pt-BR"/>
              <a:t>Classificação por Troca</a:t>
            </a:r>
          </a:p>
          <a:p>
            <a:pPr lvl="2">
              <a:lnSpc>
                <a:spcPct val="90000"/>
              </a:lnSpc>
            </a:pPr>
            <a:r>
              <a:rPr lang="pt-BR" altLang="pt-BR"/>
              <a:t>Algoritmo Bubble-sort</a:t>
            </a:r>
          </a:p>
          <a:p>
            <a:pPr lvl="2">
              <a:lnSpc>
                <a:spcPct val="90000"/>
              </a:lnSpc>
            </a:pPr>
            <a:r>
              <a:rPr lang="pt-BR" altLang="pt-BR"/>
              <a:t>Algoritmo Quick-sort</a:t>
            </a:r>
          </a:p>
          <a:p>
            <a:pPr lvl="1">
              <a:lnSpc>
                <a:spcPct val="90000"/>
              </a:lnSpc>
            </a:pPr>
            <a:r>
              <a:rPr lang="pt-BR" altLang="pt-BR"/>
              <a:t>Classificação por Seleção</a:t>
            </a:r>
          </a:p>
          <a:p>
            <a:pPr lvl="2">
              <a:lnSpc>
                <a:spcPct val="90000"/>
              </a:lnSpc>
            </a:pPr>
            <a:r>
              <a:rPr lang="pt-BR" altLang="pt-BR"/>
              <a:t>Algoritmo Heap-sort</a:t>
            </a:r>
          </a:p>
          <a:p>
            <a:pPr lvl="1">
              <a:lnSpc>
                <a:spcPct val="90000"/>
              </a:lnSpc>
            </a:pPr>
            <a:r>
              <a:rPr lang="pt-BR" altLang="pt-BR"/>
              <a:t>Classificação por Intercalação</a:t>
            </a:r>
          </a:p>
          <a:p>
            <a:pPr lvl="2">
              <a:lnSpc>
                <a:spcPct val="90000"/>
              </a:lnSpc>
            </a:pPr>
            <a:r>
              <a:rPr lang="pt-BR" altLang="pt-BR"/>
              <a:t>Algoritmo Merge-sort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60605A59-4E77-4173-9A0C-0A4F5F89871A}"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ED884397-6032-40E0-9D15-A44072E2C7F3}" type="slidenum">
              <a:rPr lang="en-US" altLang="pt-BR"/>
              <a:pPr/>
              <a:t>5</a:t>
            </a:fld>
            <a:endParaRPr lang="en-US" altLang="pt-BR"/>
          </a:p>
        </p:txBody>
      </p:sp>
      <p:sp>
        <p:nvSpPr>
          <p:cNvPr id="201730" name="Rectangle 2"/>
          <p:cNvSpPr>
            <a:spLocks noGrp="1" noChangeArrowheads="1"/>
          </p:cNvSpPr>
          <p:nvPr>
            <p:ph type="title"/>
          </p:nvPr>
        </p:nvSpPr>
        <p:spPr/>
        <p:txBody>
          <a:bodyPr/>
          <a:lstStyle/>
          <a:p>
            <a:r>
              <a:rPr lang="pt-BR" altLang="pt-BR" sz="4000"/>
              <a:t>Classificação por Troca</a:t>
            </a:r>
          </a:p>
        </p:txBody>
      </p:sp>
      <p:sp>
        <p:nvSpPr>
          <p:cNvPr id="201731" name="Rectangle 3"/>
          <p:cNvSpPr>
            <a:spLocks noGrp="1" noChangeArrowheads="1"/>
          </p:cNvSpPr>
          <p:nvPr>
            <p:ph type="body" idx="1"/>
          </p:nvPr>
        </p:nvSpPr>
        <p:spPr>
          <a:xfrm>
            <a:off x="990600" y="2017713"/>
            <a:ext cx="7964488" cy="4114800"/>
          </a:xfrm>
        </p:spPr>
        <p:txBody>
          <a:bodyPr/>
          <a:lstStyle/>
          <a:p>
            <a:r>
              <a:rPr lang="pt-BR" altLang="pt-BR"/>
              <a:t>Método Bubble-Sort</a:t>
            </a:r>
          </a:p>
          <a:p>
            <a:pPr lvl="1"/>
            <a:r>
              <a:rPr lang="pt-BR" altLang="pt-BR"/>
              <a:t>A cada passo, cada elemento de um vetor C (vetor de chaves) é comparado com o seu sucessor, sendo os dois trocados de posição caso estejam fora de ordem;</a:t>
            </a:r>
          </a:p>
          <a:p>
            <a:pPr lvl="1"/>
            <a:r>
              <a:rPr lang="pt-BR" altLang="pt-BR"/>
              <a:t>São executados passos sucessivos, até que não ocorram trocas, estando assim o vetor classificado. </a:t>
            </a:r>
          </a:p>
          <a:p>
            <a:pPr lvl="1"/>
            <a:endParaRPr lang="pt-BR" alt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7D1C8538-D92B-46C1-A3EC-49106C7C59AD}"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7C87A115-AD69-407A-9F1C-1A5561A8670D}" type="slidenum">
              <a:rPr lang="en-US" altLang="pt-BR"/>
              <a:pPr/>
              <a:t>6</a:t>
            </a:fld>
            <a:endParaRPr lang="en-US" altLang="pt-BR"/>
          </a:p>
        </p:txBody>
      </p:sp>
      <p:sp>
        <p:nvSpPr>
          <p:cNvPr id="215042" name="Rectangle 2"/>
          <p:cNvSpPr>
            <a:spLocks noGrp="1" noChangeArrowheads="1"/>
          </p:cNvSpPr>
          <p:nvPr>
            <p:ph type="title"/>
          </p:nvPr>
        </p:nvSpPr>
        <p:spPr/>
        <p:txBody>
          <a:bodyPr/>
          <a:lstStyle/>
          <a:p>
            <a:r>
              <a:rPr lang="pt-BR" altLang="pt-BR" sz="4000"/>
              <a:t>Classificação por Troca</a:t>
            </a:r>
          </a:p>
        </p:txBody>
      </p:sp>
      <p:sp>
        <p:nvSpPr>
          <p:cNvPr id="215043" name="Rectangle 3"/>
          <p:cNvSpPr>
            <a:spLocks noGrp="1" noChangeArrowheads="1"/>
          </p:cNvSpPr>
          <p:nvPr>
            <p:ph type="body" idx="1"/>
          </p:nvPr>
        </p:nvSpPr>
        <p:spPr>
          <a:xfrm>
            <a:off x="990600" y="2017713"/>
            <a:ext cx="7964488" cy="4114800"/>
          </a:xfrm>
        </p:spPr>
        <p:txBody>
          <a:bodyPr/>
          <a:lstStyle/>
          <a:p>
            <a:pPr>
              <a:lnSpc>
                <a:spcPct val="90000"/>
              </a:lnSpc>
            </a:pPr>
            <a:r>
              <a:rPr lang="pt-BR" altLang="pt-BR" sz="2800"/>
              <a:t>Método Bubble-Sort (Algoritmo)</a:t>
            </a:r>
          </a:p>
          <a:p>
            <a:pPr>
              <a:lnSpc>
                <a:spcPct val="90000"/>
              </a:lnSpc>
              <a:buFont typeface="Wingdings" pitchFamily="2" charset="2"/>
              <a:buNone/>
            </a:pPr>
            <a:r>
              <a:rPr lang="pt-BR" altLang="pt-BR" sz="1800"/>
              <a:t>BubbleSort(</a:t>
            </a:r>
            <a:r>
              <a:rPr lang="pt-BR" altLang="pt-BR" sz="1800" u="sng"/>
              <a:t>inteiro</a:t>
            </a:r>
            <a:r>
              <a:rPr lang="pt-BR" altLang="pt-BR" sz="1800"/>
              <a:t> V[N], N){   /* FALSE -&gt; 0 e TRUE -&gt; 1 */</a:t>
            </a:r>
          </a:p>
          <a:p>
            <a:pPr>
              <a:lnSpc>
                <a:spcPct val="90000"/>
              </a:lnSpc>
              <a:buFont typeface="Wingdings" pitchFamily="2" charset="2"/>
              <a:buNone/>
            </a:pPr>
            <a:r>
              <a:rPr lang="pt-BR" altLang="pt-BR" sz="1800"/>
              <a:t>	</a:t>
            </a:r>
            <a:r>
              <a:rPr lang="pt-BR" altLang="pt-BR" sz="1800" u="sng"/>
              <a:t>inteiro</a:t>
            </a:r>
            <a:r>
              <a:rPr lang="pt-BR" altLang="pt-BR" sz="1800"/>
              <a:t> ordenado, j, temp </a:t>
            </a:r>
          </a:p>
          <a:p>
            <a:pPr>
              <a:lnSpc>
                <a:spcPct val="90000"/>
              </a:lnSpc>
              <a:buFont typeface="Wingdings" pitchFamily="2" charset="2"/>
              <a:buNone/>
            </a:pPr>
            <a:r>
              <a:rPr lang="pt-BR" altLang="pt-BR" sz="1800"/>
              <a:t>	ordenado = FALSE</a:t>
            </a:r>
          </a:p>
          <a:p>
            <a:pPr eaLnBrk="0" hangingPunct="0">
              <a:lnSpc>
                <a:spcPct val="90000"/>
              </a:lnSpc>
              <a:spcBef>
                <a:spcPct val="0"/>
              </a:spcBef>
              <a:buClrTx/>
              <a:buSzTx/>
              <a:buFontTx/>
              <a:buNone/>
            </a:pPr>
            <a:r>
              <a:rPr lang="pt-BR" altLang="pt-BR" sz="1800"/>
              <a:t>	</a:t>
            </a:r>
            <a:r>
              <a:rPr lang="pt-BR" altLang="pt-BR" sz="1800" u="sng"/>
              <a:t>enquanto</a:t>
            </a:r>
            <a:r>
              <a:rPr lang="pt-BR" altLang="pt-BR" sz="1800"/>
              <a:t> </a:t>
            </a:r>
            <a:r>
              <a:rPr lang="pt-BR" altLang="pt-BR" sz="1800" u="sng"/>
              <a:t>NÃO</a:t>
            </a:r>
            <a:r>
              <a:rPr lang="pt-BR" altLang="pt-BR" sz="1800"/>
              <a:t>(ordenado) {</a:t>
            </a:r>
          </a:p>
          <a:p>
            <a:pPr eaLnBrk="0" hangingPunct="0">
              <a:lnSpc>
                <a:spcPct val="90000"/>
              </a:lnSpc>
              <a:spcBef>
                <a:spcPct val="0"/>
              </a:spcBef>
              <a:buClrTx/>
              <a:buSzTx/>
              <a:buFontTx/>
              <a:buNone/>
            </a:pPr>
            <a:r>
              <a:rPr lang="pt-BR" altLang="pt-BR" sz="1800"/>
              <a:t>		ordenado = TRUE</a:t>
            </a:r>
          </a:p>
          <a:p>
            <a:pPr eaLnBrk="0" hangingPunct="0">
              <a:lnSpc>
                <a:spcPct val="90000"/>
              </a:lnSpc>
              <a:spcBef>
                <a:spcPct val="0"/>
              </a:spcBef>
              <a:buClrTx/>
              <a:buSzTx/>
              <a:buFontTx/>
              <a:buNone/>
            </a:pPr>
            <a:r>
              <a:rPr lang="pt-BR" altLang="pt-BR" sz="1800"/>
              <a:t>		</a:t>
            </a:r>
            <a:r>
              <a:rPr lang="pt-BR" altLang="pt-BR" sz="1800" u="sng"/>
              <a:t>para</a:t>
            </a:r>
            <a:r>
              <a:rPr lang="pt-BR" altLang="pt-BR" sz="1800"/>
              <a:t> j = 1 </a:t>
            </a:r>
            <a:r>
              <a:rPr lang="pt-BR" altLang="pt-BR" sz="1800" u="sng"/>
              <a:t>até</a:t>
            </a:r>
            <a:r>
              <a:rPr lang="pt-BR" altLang="pt-BR" sz="1800"/>
              <a:t> (N-1) </a:t>
            </a:r>
            <a:r>
              <a:rPr lang="pt-BR" altLang="pt-BR" sz="1800" u="sng"/>
              <a:t>incremento</a:t>
            </a:r>
            <a:r>
              <a:rPr lang="pt-BR" altLang="pt-BR" sz="1800"/>
              <a:t> 1 {</a:t>
            </a:r>
          </a:p>
          <a:p>
            <a:pPr eaLnBrk="0" hangingPunct="0">
              <a:lnSpc>
                <a:spcPct val="90000"/>
              </a:lnSpc>
              <a:spcBef>
                <a:spcPct val="0"/>
              </a:spcBef>
              <a:buClrTx/>
              <a:buSzTx/>
              <a:buFontTx/>
              <a:buNone/>
            </a:pPr>
            <a:r>
              <a:rPr lang="pt-BR" altLang="pt-BR" sz="1800"/>
              <a:t>			</a:t>
            </a:r>
            <a:r>
              <a:rPr lang="pt-BR" altLang="pt-BR" sz="1800" u="sng"/>
              <a:t>se</a:t>
            </a:r>
            <a:r>
              <a:rPr lang="pt-BR" altLang="pt-BR" sz="1800"/>
              <a:t> V[j] &gt; V[j+1] {</a:t>
            </a:r>
          </a:p>
          <a:p>
            <a:pPr eaLnBrk="0" hangingPunct="0">
              <a:lnSpc>
                <a:spcPct val="90000"/>
              </a:lnSpc>
              <a:spcBef>
                <a:spcPct val="0"/>
              </a:spcBef>
              <a:buClrTx/>
              <a:buSzTx/>
              <a:buFontTx/>
              <a:buNone/>
            </a:pPr>
            <a:r>
              <a:rPr lang="pt-BR" altLang="pt-BR" sz="1800"/>
              <a:t>				temp = V[j]</a:t>
            </a:r>
          </a:p>
          <a:p>
            <a:pPr eaLnBrk="0" hangingPunct="0">
              <a:lnSpc>
                <a:spcPct val="90000"/>
              </a:lnSpc>
              <a:spcBef>
                <a:spcPct val="0"/>
              </a:spcBef>
              <a:buClrTx/>
              <a:buSzTx/>
              <a:buFontTx/>
              <a:buNone/>
            </a:pPr>
            <a:r>
              <a:rPr lang="pt-BR" altLang="pt-BR" sz="1800"/>
              <a:t>				V[j] = V[j+1]</a:t>
            </a:r>
          </a:p>
          <a:p>
            <a:pPr eaLnBrk="0" hangingPunct="0">
              <a:lnSpc>
                <a:spcPct val="90000"/>
              </a:lnSpc>
              <a:spcBef>
                <a:spcPct val="0"/>
              </a:spcBef>
              <a:buClrTx/>
              <a:buSzTx/>
              <a:buFontTx/>
              <a:buNone/>
            </a:pPr>
            <a:r>
              <a:rPr lang="pt-BR" altLang="pt-BR" sz="1800"/>
              <a:t>				V[j+1] = temp  </a:t>
            </a:r>
          </a:p>
          <a:p>
            <a:pPr eaLnBrk="0" hangingPunct="0">
              <a:lnSpc>
                <a:spcPct val="90000"/>
              </a:lnSpc>
              <a:spcBef>
                <a:spcPct val="0"/>
              </a:spcBef>
              <a:buClrTx/>
              <a:buSzTx/>
              <a:buFontTx/>
              <a:buNone/>
            </a:pPr>
            <a:r>
              <a:rPr lang="pt-BR" altLang="pt-BR" sz="1800"/>
              <a:t>				ordenado = FALSE}</a:t>
            </a:r>
          </a:p>
          <a:p>
            <a:pPr eaLnBrk="0" hangingPunct="0">
              <a:lnSpc>
                <a:spcPct val="90000"/>
              </a:lnSpc>
              <a:spcBef>
                <a:spcPct val="0"/>
              </a:spcBef>
              <a:buClrTx/>
              <a:buSzTx/>
              <a:buFontTx/>
              <a:buNone/>
            </a:pPr>
            <a:r>
              <a:rPr lang="pt-BR" altLang="pt-BR" sz="1800"/>
              <a:t>		}</a:t>
            </a:r>
          </a:p>
          <a:p>
            <a:pPr eaLnBrk="0" hangingPunct="0">
              <a:lnSpc>
                <a:spcPct val="90000"/>
              </a:lnSpc>
              <a:spcBef>
                <a:spcPct val="0"/>
              </a:spcBef>
              <a:buClrTx/>
              <a:buSzTx/>
              <a:buFontTx/>
              <a:buNone/>
            </a:pPr>
            <a:r>
              <a:rPr lang="pt-BR" altLang="pt-BR" sz="1800"/>
              <a:t>	}</a:t>
            </a:r>
          </a:p>
          <a:p>
            <a:pPr eaLnBrk="0" hangingPunct="0">
              <a:lnSpc>
                <a:spcPct val="90000"/>
              </a:lnSpc>
              <a:spcBef>
                <a:spcPct val="0"/>
              </a:spcBef>
              <a:buClrTx/>
              <a:buSzTx/>
              <a:buFontTx/>
              <a:buNone/>
            </a:pPr>
            <a:r>
              <a:rPr lang="pt-BR" altLang="pt-BR" sz="18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Espaço Reservado para Data 3"/>
          <p:cNvSpPr>
            <a:spLocks noGrp="1"/>
          </p:cNvSpPr>
          <p:nvPr>
            <p:ph type="dt" sz="half" idx="10"/>
          </p:nvPr>
        </p:nvSpPr>
        <p:spPr/>
        <p:txBody>
          <a:bodyPr/>
          <a:lstStyle/>
          <a:p>
            <a:fld id="{30C867B9-7E93-40C0-8C5F-88ECCE1B5B81}" type="datetime1">
              <a:rPr lang="en-US" altLang="pt-BR"/>
              <a:pPr/>
              <a:t>10/13/2019</a:t>
            </a:fld>
            <a:endParaRPr lang="en-US" altLang="pt-BR"/>
          </a:p>
        </p:txBody>
      </p:sp>
      <p:sp>
        <p:nvSpPr>
          <p:cNvPr id="98" name="Espaço Reservado para Rodapé 4"/>
          <p:cNvSpPr>
            <a:spLocks noGrp="1"/>
          </p:cNvSpPr>
          <p:nvPr>
            <p:ph type="ftr" sz="quarter" idx="11"/>
          </p:nvPr>
        </p:nvSpPr>
        <p:spPr/>
        <p:txBody>
          <a:bodyPr/>
          <a:lstStyle/>
          <a:p>
            <a:r>
              <a:rPr lang="en-US" altLang="pt-BR"/>
              <a:t>EDA - Prof. Paulemir Campos</a:t>
            </a:r>
          </a:p>
        </p:txBody>
      </p:sp>
      <p:sp>
        <p:nvSpPr>
          <p:cNvPr id="99" name="Espaço Reservado para Número de Slide 5"/>
          <p:cNvSpPr>
            <a:spLocks noGrp="1"/>
          </p:cNvSpPr>
          <p:nvPr>
            <p:ph type="sldNum" sz="quarter" idx="12"/>
          </p:nvPr>
        </p:nvSpPr>
        <p:spPr/>
        <p:txBody>
          <a:bodyPr/>
          <a:lstStyle/>
          <a:p>
            <a:fld id="{000FCC04-0D60-4C54-A115-007AA43322C3}" type="slidenum">
              <a:rPr lang="en-US" altLang="pt-BR"/>
              <a:pPr/>
              <a:t>7</a:t>
            </a:fld>
            <a:endParaRPr lang="en-US" altLang="pt-BR"/>
          </a:p>
        </p:txBody>
      </p:sp>
      <p:sp>
        <p:nvSpPr>
          <p:cNvPr id="216066" name="Rectangle 2"/>
          <p:cNvSpPr>
            <a:spLocks noGrp="1" noChangeArrowheads="1"/>
          </p:cNvSpPr>
          <p:nvPr>
            <p:ph type="title"/>
          </p:nvPr>
        </p:nvSpPr>
        <p:spPr/>
        <p:txBody>
          <a:bodyPr/>
          <a:lstStyle/>
          <a:p>
            <a:r>
              <a:rPr lang="pt-BR" altLang="pt-BR" sz="4000"/>
              <a:t>Classificação por Troca</a:t>
            </a:r>
          </a:p>
        </p:txBody>
      </p:sp>
      <p:sp>
        <p:nvSpPr>
          <p:cNvPr id="216067" name="Rectangle 3"/>
          <p:cNvSpPr>
            <a:spLocks noGrp="1" noChangeArrowheads="1"/>
          </p:cNvSpPr>
          <p:nvPr>
            <p:ph type="body" idx="1"/>
          </p:nvPr>
        </p:nvSpPr>
        <p:spPr>
          <a:xfrm>
            <a:off x="990600" y="2017713"/>
            <a:ext cx="7964488" cy="1487487"/>
          </a:xfrm>
        </p:spPr>
        <p:txBody>
          <a:bodyPr/>
          <a:lstStyle/>
          <a:p>
            <a:r>
              <a:rPr lang="pt-BR" altLang="pt-BR"/>
              <a:t>Método Bubble-Sort (Exemplo)</a:t>
            </a:r>
          </a:p>
          <a:p>
            <a:r>
              <a:rPr lang="pt-BR" altLang="pt-BR" sz="2400">
                <a:latin typeface="Times New Roman" charset="0"/>
              </a:rPr>
              <a:t>Seja o conjunto X={14,21,30,7,56,28,24,33,47,50,32}. Ordená-lo segundo o método Bubble-Sort.</a:t>
            </a:r>
            <a:endParaRPr lang="pt-BR" altLang="pt-BR"/>
          </a:p>
        </p:txBody>
      </p:sp>
      <p:graphicFrame>
        <p:nvGraphicFramePr>
          <p:cNvPr id="216217" name="Group 153"/>
          <p:cNvGraphicFramePr>
            <a:graphicFrameLocks noGrp="1"/>
          </p:cNvGraphicFramePr>
          <p:nvPr/>
        </p:nvGraphicFramePr>
        <p:xfrm>
          <a:off x="990600" y="3505200"/>
          <a:ext cx="7162800" cy="2819400"/>
        </p:xfrm>
        <a:graphic>
          <a:graphicData uri="http://schemas.openxmlformats.org/drawingml/2006/table">
            <a:tbl>
              <a:tblPr/>
              <a:tblGrid>
                <a:gridCol w="946150"/>
                <a:gridCol w="565150"/>
                <a:gridCol w="565150"/>
                <a:gridCol w="565150"/>
                <a:gridCol w="565150"/>
                <a:gridCol w="565150"/>
                <a:gridCol w="565150"/>
                <a:gridCol w="565150"/>
                <a:gridCol w="565150"/>
                <a:gridCol w="565150"/>
                <a:gridCol w="565150"/>
                <a:gridCol w="565150"/>
              </a:tblGrid>
              <a:tr h="5334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Etapa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accent2"/>
                        </a:buClr>
                        <a:buSzPct val="50000"/>
                        <a:buFont typeface="Wingdings" pitchFamily="2" charset="2"/>
                        <a:defRPr sz="2000">
                          <a:solidFill>
                            <a:schemeClr val="tx1"/>
                          </a:solidFill>
                          <a:latin typeface="Tahoma" pitchFamily="34" charset="0"/>
                        </a:defRPr>
                      </a:lvl3pPr>
                      <a:lvl4pPr>
                        <a:spcBef>
                          <a:spcPct val="20000"/>
                        </a:spcBef>
                        <a:buClr>
                          <a:schemeClr val="accent1"/>
                        </a:buClr>
                        <a:buSzPct val="50000"/>
                        <a:buFont typeface="Wingdings" pitchFamily="2" charset="2"/>
                        <a:defRPr>
                          <a:solidFill>
                            <a:schemeClr val="tx1"/>
                          </a:solidFill>
                          <a:latin typeface="Tahoma" pitchFamily="34" charset="0"/>
                        </a:defRPr>
                      </a:lvl4pPr>
                      <a:lvl5pPr>
                        <a:spcBef>
                          <a:spcPct val="20000"/>
                        </a:spcBef>
                        <a:buClr>
                          <a:schemeClr val="tx2"/>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tx2"/>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t-BR" altLang="pt-BR" sz="2000" b="0" i="0" u="none" strike="noStrike" cap="none" normalizeH="0" baseline="0" smtClean="0">
                          <a:ln>
                            <a:noFill/>
                          </a:ln>
                          <a:solidFill>
                            <a:schemeClr val="tx1"/>
                          </a:solidFill>
                          <a:effectLst/>
                          <a:latin typeface="Tahoma" pitchFamily="34"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1"/>
          <p:cNvSpPr>
            <a:spLocks noGrp="1"/>
          </p:cNvSpPr>
          <p:nvPr>
            <p:ph type="dt" sz="half" idx="10"/>
          </p:nvPr>
        </p:nvSpPr>
        <p:spPr/>
        <p:txBody>
          <a:bodyPr/>
          <a:lstStyle/>
          <a:p>
            <a:fld id="{2B04D884-B2CC-4D91-95B5-B4A91E9A6DF7}" type="datetime1">
              <a:rPr lang="en-US" altLang="pt-BR"/>
              <a:pPr/>
              <a:t>10/13/2019</a:t>
            </a:fld>
            <a:endParaRPr lang="en-US" altLang="pt-BR"/>
          </a:p>
        </p:txBody>
      </p:sp>
      <p:sp>
        <p:nvSpPr>
          <p:cNvPr id="5" name="Espaço Reservado para Rodapé 2"/>
          <p:cNvSpPr>
            <a:spLocks noGrp="1"/>
          </p:cNvSpPr>
          <p:nvPr>
            <p:ph type="ftr" sz="quarter" idx="11"/>
          </p:nvPr>
        </p:nvSpPr>
        <p:spPr/>
        <p:txBody>
          <a:bodyPr/>
          <a:lstStyle/>
          <a:p>
            <a:r>
              <a:rPr lang="en-US" altLang="pt-BR"/>
              <a:t>EDA - Prof. Paulemir Campos</a:t>
            </a:r>
          </a:p>
        </p:txBody>
      </p:sp>
      <p:sp>
        <p:nvSpPr>
          <p:cNvPr id="6" name="Espaço Reservado para Número de Slide 3"/>
          <p:cNvSpPr>
            <a:spLocks noGrp="1"/>
          </p:cNvSpPr>
          <p:nvPr>
            <p:ph type="sldNum" sz="quarter" idx="12"/>
          </p:nvPr>
        </p:nvSpPr>
        <p:spPr/>
        <p:txBody>
          <a:bodyPr/>
          <a:lstStyle/>
          <a:p>
            <a:fld id="{E98C8E6D-3F92-4C34-BE37-41EF60443C5A}" type="slidenum">
              <a:rPr lang="en-US" altLang="pt-BR"/>
              <a:pPr/>
              <a:t>8</a:t>
            </a:fld>
            <a:endParaRPr lang="en-US" altLang="pt-BR"/>
          </a:p>
        </p:txBody>
      </p:sp>
      <p:sp>
        <p:nvSpPr>
          <p:cNvPr id="234498" name="Rectangle 2"/>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fontAlgn="base">
              <a:spcBef>
                <a:spcPct val="0"/>
              </a:spcBef>
              <a:spcAft>
                <a:spcPct val="0"/>
              </a:spcAft>
              <a:defRPr sz="2400">
                <a:solidFill>
                  <a:schemeClr val="tx1"/>
                </a:solidFill>
                <a:latin typeface="Arial" charset="0"/>
              </a:defRPr>
            </a:lvl6pPr>
            <a:lvl7pPr marL="914400" fontAlgn="base">
              <a:spcBef>
                <a:spcPct val="0"/>
              </a:spcBef>
              <a:spcAft>
                <a:spcPct val="0"/>
              </a:spcAft>
              <a:defRPr sz="2400">
                <a:solidFill>
                  <a:schemeClr val="tx1"/>
                </a:solidFill>
                <a:latin typeface="Arial" charset="0"/>
              </a:defRPr>
            </a:lvl7pPr>
            <a:lvl8pPr marL="1371600" fontAlgn="base">
              <a:spcBef>
                <a:spcPct val="0"/>
              </a:spcBef>
              <a:spcAft>
                <a:spcPct val="0"/>
              </a:spcAft>
              <a:defRPr sz="2400">
                <a:solidFill>
                  <a:schemeClr val="tx1"/>
                </a:solidFill>
                <a:latin typeface="Arial" charset="0"/>
              </a:defRPr>
            </a:lvl8pPr>
            <a:lvl9pPr marL="1828800" fontAlgn="base">
              <a:spcBef>
                <a:spcPct val="0"/>
              </a:spcBef>
              <a:spcAft>
                <a:spcPct val="0"/>
              </a:spcAft>
              <a:defRPr sz="2400">
                <a:solidFill>
                  <a:schemeClr val="tx1"/>
                </a:solidFill>
                <a:latin typeface="Arial" charset="0"/>
              </a:defRPr>
            </a:lvl9pPr>
          </a:lstStyle>
          <a:p>
            <a:r>
              <a:rPr lang="pt-BR" altLang="pt-BR" sz="4000" b="0">
                <a:solidFill>
                  <a:schemeClr val="tx2"/>
                </a:solidFill>
                <a:latin typeface="Tahoma" pitchFamily="34" charset="0"/>
              </a:rPr>
              <a:t>Classificação por Troca</a:t>
            </a:r>
          </a:p>
        </p:txBody>
      </p:sp>
      <p:sp>
        <p:nvSpPr>
          <p:cNvPr id="234499" name="Rectangle 3"/>
          <p:cNvSpPr>
            <a:spLocks noChangeArrowheads="1"/>
          </p:cNvSpPr>
          <p:nvPr/>
        </p:nvSpPr>
        <p:spPr bwMode="auto">
          <a:xfrm>
            <a:off x="990600" y="2017713"/>
            <a:ext cx="79644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spcBef>
                <a:spcPct val="20000"/>
              </a:spcBef>
              <a:buClr>
                <a:schemeClr val="folHlink"/>
              </a:buClr>
              <a:buSzPct val="60000"/>
              <a:buFont typeface="Wingdings" pitchFamily="2" charset="2"/>
              <a:buChar char="n"/>
            </a:pPr>
            <a:r>
              <a:rPr lang="pt-BR" altLang="pt-BR" sz="3200" b="0">
                <a:latin typeface="Tahoma" pitchFamily="34" charset="0"/>
              </a:rPr>
              <a:t>Método Bubble-Sort (Observações)</a:t>
            </a:r>
          </a:p>
          <a:p>
            <a:pPr lvl="1">
              <a:spcBef>
                <a:spcPct val="20000"/>
              </a:spcBef>
              <a:buClr>
                <a:schemeClr val="hlink"/>
              </a:buClr>
              <a:buSzPct val="55000"/>
              <a:buFont typeface="Wingdings" pitchFamily="2" charset="2"/>
              <a:buChar char="n"/>
            </a:pPr>
            <a:r>
              <a:rPr lang="pt-BR" altLang="pt-BR" sz="2800" b="0">
                <a:latin typeface="Tahoma" pitchFamily="34" charset="0"/>
              </a:rPr>
              <a:t>O seu princípio básico de funcionamento é conduzir os maiores elementos para o fim do vetor;</a:t>
            </a:r>
          </a:p>
          <a:p>
            <a:pPr lvl="1">
              <a:spcBef>
                <a:spcPct val="20000"/>
              </a:spcBef>
              <a:buClr>
                <a:schemeClr val="hlink"/>
              </a:buClr>
              <a:buSzPct val="55000"/>
              <a:buFont typeface="Wingdings" pitchFamily="2" charset="2"/>
              <a:buChar char="n"/>
            </a:pPr>
            <a:r>
              <a:rPr lang="pt-BR" altLang="pt-BR" sz="2800" b="0">
                <a:latin typeface="Tahoma" pitchFamily="34" charset="0"/>
              </a:rPr>
              <a:t>É um algoritmo de ordenação bastante simples;</a:t>
            </a:r>
          </a:p>
          <a:p>
            <a:pPr lvl="1">
              <a:spcBef>
                <a:spcPct val="20000"/>
              </a:spcBef>
              <a:buClr>
                <a:schemeClr val="hlink"/>
              </a:buClr>
              <a:buSzPct val="55000"/>
              <a:buFont typeface="Wingdings" pitchFamily="2" charset="2"/>
              <a:buChar char="n"/>
            </a:pPr>
            <a:r>
              <a:rPr lang="pt-BR" altLang="pt-BR" sz="2800" b="0">
                <a:latin typeface="Tahoma" pitchFamily="34" charset="0"/>
              </a:rPr>
              <a:t>Complexidade de Tempo: O(n</a:t>
            </a:r>
            <a:r>
              <a:rPr lang="pt-BR" altLang="pt-BR" sz="2800" b="0" baseline="30000">
                <a:latin typeface="Tahoma" pitchFamily="34" charset="0"/>
              </a:rPr>
              <a:t>2</a:t>
            </a:r>
            <a:r>
              <a:rPr lang="pt-BR" altLang="pt-BR" sz="2800" b="0">
                <a:latin typeface="Tahoma" pitchFamily="34" charset="0"/>
              </a:rPr>
              <a:t>).</a:t>
            </a:r>
          </a:p>
          <a:p>
            <a:pPr lvl="1">
              <a:spcBef>
                <a:spcPct val="20000"/>
              </a:spcBef>
              <a:buClr>
                <a:schemeClr val="hlink"/>
              </a:buClr>
              <a:buSzPct val="55000"/>
              <a:buFont typeface="Wingdings" pitchFamily="2" charset="2"/>
              <a:buChar char="n"/>
            </a:pPr>
            <a:endParaRPr lang="pt-BR" altLang="pt-BR" sz="2800" b="0">
              <a:latin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AEA36316-8411-4738-9639-C8A404C4B4A7}" type="datetime1">
              <a:rPr lang="en-US" altLang="pt-BR"/>
              <a:pPr/>
              <a:t>10/13/2019</a:t>
            </a:fld>
            <a:endParaRPr lang="en-US" altLang="pt-BR"/>
          </a:p>
        </p:txBody>
      </p:sp>
      <p:sp>
        <p:nvSpPr>
          <p:cNvPr id="5" name="Espaço Reservado para Rodapé 4"/>
          <p:cNvSpPr>
            <a:spLocks noGrp="1"/>
          </p:cNvSpPr>
          <p:nvPr>
            <p:ph type="ftr" sz="quarter" idx="11"/>
          </p:nvPr>
        </p:nvSpPr>
        <p:spPr/>
        <p:txBody>
          <a:bodyPr/>
          <a:lstStyle/>
          <a:p>
            <a:r>
              <a:rPr lang="en-US" altLang="pt-BR"/>
              <a:t>EDA - Prof. Paulemir Campos</a:t>
            </a:r>
          </a:p>
        </p:txBody>
      </p:sp>
      <p:sp>
        <p:nvSpPr>
          <p:cNvPr id="6" name="Espaço Reservado para Número de Slide 5"/>
          <p:cNvSpPr>
            <a:spLocks noGrp="1"/>
          </p:cNvSpPr>
          <p:nvPr>
            <p:ph type="sldNum" sz="quarter" idx="12"/>
          </p:nvPr>
        </p:nvSpPr>
        <p:spPr/>
        <p:txBody>
          <a:bodyPr/>
          <a:lstStyle/>
          <a:p>
            <a:fld id="{84434C44-3FB1-40B7-8D0B-838C9CEAC7E9}" type="slidenum">
              <a:rPr lang="en-US" altLang="pt-BR"/>
              <a:pPr/>
              <a:t>9</a:t>
            </a:fld>
            <a:endParaRPr lang="en-US" altLang="pt-BR"/>
          </a:p>
        </p:txBody>
      </p:sp>
      <p:sp>
        <p:nvSpPr>
          <p:cNvPr id="214018" name="Rectangle 2"/>
          <p:cNvSpPr>
            <a:spLocks noGrp="1" noChangeArrowheads="1"/>
          </p:cNvSpPr>
          <p:nvPr>
            <p:ph type="title"/>
          </p:nvPr>
        </p:nvSpPr>
        <p:spPr/>
        <p:txBody>
          <a:bodyPr/>
          <a:lstStyle/>
          <a:p>
            <a:r>
              <a:rPr lang="pt-BR" altLang="pt-BR" sz="4000"/>
              <a:t>Classificação por Troca</a:t>
            </a:r>
          </a:p>
        </p:txBody>
      </p:sp>
      <p:sp>
        <p:nvSpPr>
          <p:cNvPr id="214019" name="Rectangle 3"/>
          <p:cNvSpPr>
            <a:spLocks noGrp="1" noChangeArrowheads="1"/>
          </p:cNvSpPr>
          <p:nvPr>
            <p:ph type="body" idx="1"/>
          </p:nvPr>
        </p:nvSpPr>
        <p:spPr/>
        <p:txBody>
          <a:bodyPr/>
          <a:lstStyle/>
          <a:p>
            <a:r>
              <a:rPr lang="pt-BR" altLang="pt-BR" sz="2800"/>
              <a:t>Método Quick-Sort</a:t>
            </a:r>
          </a:p>
          <a:p>
            <a:pPr lvl="1"/>
            <a:r>
              <a:rPr lang="pt-BR" altLang="pt-BR" sz="1800"/>
              <a:t>Sejam X um conjunto com n elementos e </a:t>
            </a:r>
            <a:r>
              <a:rPr lang="pt-BR" altLang="pt-BR" sz="1800" b="1"/>
              <a:t>p</a:t>
            </a:r>
            <a:r>
              <a:rPr lang="pt-BR" altLang="pt-BR" sz="1800"/>
              <a:t> um elemento qualquer de X, denominado pivot. O método consiste em:</a:t>
            </a:r>
          </a:p>
          <a:p>
            <a:pPr eaLnBrk="0" hangingPunct="0">
              <a:spcBef>
                <a:spcPct val="50000"/>
              </a:spcBef>
              <a:buClrTx/>
              <a:buSzTx/>
              <a:buFontTx/>
              <a:buNone/>
            </a:pPr>
            <a:r>
              <a:rPr lang="pt-BR" altLang="pt-BR" sz="1800"/>
              <a:t>		1) particionar x em dois subconjuntos X</a:t>
            </a:r>
            <a:r>
              <a:rPr lang="pt-BR" altLang="pt-BR" sz="1800" baseline="-25000"/>
              <a:t>1</a:t>
            </a:r>
            <a:r>
              <a:rPr lang="pt-BR" altLang="pt-BR" sz="1800"/>
              <a:t> e X</a:t>
            </a:r>
            <a:r>
              <a:rPr lang="pt-BR" altLang="pt-BR" sz="1800" baseline="-25000"/>
              <a:t>2</a:t>
            </a:r>
            <a:r>
              <a:rPr lang="pt-BR" altLang="pt-BR" sz="1800"/>
              <a:t> de modo que:</a:t>
            </a:r>
          </a:p>
          <a:p>
            <a:pPr lvl="3" eaLnBrk="0" hangingPunct="0">
              <a:spcBef>
                <a:spcPct val="50000"/>
              </a:spcBef>
              <a:buClrTx/>
              <a:buSzTx/>
              <a:buFontTx/>
              <a:buChar char="•"/>
            </a:pPr>
            <a:r>
              <a:rPr lang="pt-BR" altLang="pt-BR" sz="1600"/>
              <a:t>todo elemento de X</a:t>
            </a:r>
            <a:r>
              <a:rPr lang="pt-BR" altLang="pt-BR" sz="1600" baseline="-25000"/>
              <a:t>1</a:t>
            </a:r>
            <a:r>
              <a:rPr lang="pt-BR" altLang="pt-BR" sz="1600"/>
              <a:t> seja menor ou igual a </a:t>
            </a:r>
            <a:r>
              <a:rPr lang="pt-BR" altLang="pt-BR" sz="1600" b="1"/>
              <a:t>p</a:t>
            </a:r>
          </a:p>
          <a:p>
            <a:pPr lvl="3" eaLnBrk="0" hangingPunct="0">
              <a:spcBef>
                <a:spcPct val="50000"/>
              </a:spcBef>
              <a:buClrTx/>
              <a:buSzTx/>
              <a:buFontTx/>
              <a:buChar char="•"/>
            </a:pPr>
            <a:r>
              <a:rPr lang="pt-BR" altLang="pt-BR" sz="1600"/>
              <a:t>todo elemento de X</a:t>
            </a:r>
            <a:r>
              <a:rPr lang="pt-BR" altLang="pt-BR" sz="1600" baseline="-25000"/>
              <a:t>2</a:t>
            </a:r>
            <a:r>
              <a:rPr lang="pt-BR" altLang="pt-BR" sz="1600"/>
              <a:t> seja maior que </a:t>
            </a:r>
            <a:r>
              <a:rPr lang="pt-BR" altLang="pt-BR" sz="1600" b="1"/>
              <a:t>p</a:t>
            </a:r>
            <a:endParaRPr lang="pt-BR" altLang="pt-BR" sz="1600"/>
          </a:p>
          <a:p>
            <a:pPr eaLnBrk="0" hangingPunct="0">
              <a:spcBef>
                <a:spcPct val="50000"/>
              </a:spcBef>
              <a:buClrTx/>
              <a:buSzTx/>
              <a:buFontTx/>
              <a:buNone/>
            </a:pPr>
            <a:r>
              <a:rPr lang="pt-BR" altLang="pt-BR" sz="1800">
                <a:solidFill>
                  <a:srgbClr val="B33E19"/>
                </a:solidFill>
              </a:rPr>
              <a:t>Obs. p particiona o conjunto x de tal modo que todos os elementos de x1 são menores que qualquer elemento de x2</a:t>
            </a:r>
            <a:endParaRPr lang="pt-BR" altLang="pt-BR" sz="1800"/>
          </a:p>
          <a:p>
            <a:pPr lvl="1">
              <a:buFont typeface="Wingdings" pitchFamily="2" charset="2"/>
              <a:buNone/>
            </a:pPr>
            <a:r>
              <a:rPr lang="pt-BR" altLang="pt-BR" sz="1800" b="1"/>
              <a:t>Exemplo</a:t>
            </a:r>
            <a:r>
              <a:rPr lang="pt-BR" altLang="pt-BR" sz="1800"/>
              <a:t>. 	x={14,21,30,7,56,28,24,33,47,50,32}</a:t>
            </a:r>
          </a:p>
          <a:p>
            <a:pPr eaLnBrk="0" hangingPunct="0">
              <a:spcBef>
                <a:spcPct val="50000"/>
              </a:spcBef>
              <a:buClrTx/>
              <a:buSzTx/>
              <a:buFontTx/>
              <a:buNone/>
            </a:pPr>
            <a:r>
              <a:rPr lang="pt-BR" altLang="pt-BR" sz="1800">
                <a:solidFill>
                  <a:srgbClr val="0000FF"/>
                </a:solidFill>
              </a:rPr>
              <a:t>para p = 30 	x1={14, 21, 7, 28, 24, 30}	 e x2={56, 33, 47, 50, 32}</a:t>
            </a:r>
          </a:p>
          <a:p>
            <a:pPr eaLnBrk="0" hangingPunct="0">
              <a:spcBef>
                <a:spcPct val="50000"/>
              </a:spcBef>
              <a:buClrTx/>
              <a:buSzTx/>
              <a:buFontTx/>
              <a:buNone/>
            </a:pPr>
            <a:r>
              <a:rPr lang="pt-BR" altLang="pt-BR" sz="1800">
                <a:solidFill>
                  <a:srgbClr val="0000FF"/>
                </a:solidFill>
              </a:rPr>
              <a:t>para p = 21	x1={14, 7, 21}  e  x2={30, 28, 24,56, 33, 47, 50, 32}</a:t>
            </a:r>
            <a:endParaRPr lang="pt-BR" altLang="pt-BR" sz="2000">
              <a:solidFill>
                <a:srgbClr val="0000FF"/>
              </a:solidFill>
            </a:endParaRPr>
          </a:p>
        </p:txBody>
      </p:sp>
    </p:spTree>
  </p:cSld>
  <p:clrMapOvr>
    <a:masterClrMapping/>
  </p:clrMapOvr>
</p:sld>
</file>

<file path=ppt/theme/theme1.xml><?xml version="1.0" encoding="utf-8"?>
<a:theme xmlns:a="http://schemas.openxmlformats.org/drawingml/2006/main" name="Geometrico">
  <a:themeElements>
    <a:clrScheme name="Geometrico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eometrico">
      <a:majorFont>
        <a:latin typeface="Tahoma"/>
        <a:ea typeface=""/>
        <a:cs typeface=""/>
      </a:majorFont>
      <a:minorFont>
        <a:latin typeface="Tahom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pt-BR" sz="1400" b="1" i="0" u="none" strike="noStrike" cap="none" normalizeH="0" baseline="0" smtClean="0">
            <a:ln>
              <a:noFill/>
            </a:ln>
            <a:solidFill>
              <a:srgbClr val="F7FFFD"/>
            </a:solidFill>
            <a:effectLst/>
            <a:latin typeface="Tahoma" pitchFamily="34" charset="0"/>
          </a:defRPr>
        </a:defPPr>
      </a:lstStyle>
    </a:spDef>
    <a:ln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pt-BR" sz="1400" b="1" i="0" u="none" strike="noStrike" cap="none" normalizeH="0" baseline="0" smtClean="0">
            <a:ln>
              <a:noFill/>
            </a:ln>
            <a:solidFill>
              <a:srgbClr val="F7FFFD"/>
            </a:solidFill>
            <a:effectLst/>
            <a:latin typeface="Tahoma" pitchFamily="34" charset="0"/>
          </a:defRPr>
        </a:defPPr>
      </a:lstStyle>
    </a:lnDef>
  </a:objectDefaults>
  <a:extraClrSchemeLst>
    <a:extraClrScheme>
      <a:clrScheme name="Geometrico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eometrico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eometrico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eometrico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eometrico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eometrico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eometrico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Office\Templates\Estruturas de apresentação\Geometrico.pot</Template>
  <TotalTime>2212</TotalTime>
  <Words>1279</Words>
  <Application>Microsoft Office PowerPoint</Application>
  <PresentationFormat>Apresentação na tela (4:3)</PresentationFormat>
  <Paragraphs>592</Paragraphs>
  <Slides>31</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incorporados</vt:lpstr>
      </vt:variant>
      <vt:variant>
        <vt:i4>1</vt:i4>
      </vt:variant>
      <vt:variant>
        <vt:lpstr>Títulos de slides</vt:lpstr>
      </vt:variant>
      <vt:variant>
        <vt:i4>31</vt:i4>
      </vt:variant>
    </vt:vector>
  </HeadingPairs>
  <TitlesOfParts>
    <vt:vector size="38" baseType="lpstr">
      <vt:lpstr>Arial</vt:lpstr>
      <vt:lpstr>Tahoma</vt:lpstr>
      <vt:lpstr>Wingdings</vt:lpstr>
      <vt:lpstr>Times New Roman</vt:lpstr>
      <vt:lpstr>Symbol</vt:lpstr>
      <vt:lpstr>Geometrico</vt:lpstr>
      <vt:lpstr>Figura do Microsoft Word</vt:lpstr>
      <vt:lpstr>UPE – Caruaru – Sistemas de Informação Disciplina: Estrutura de Dados e Arquivo Prof.: Paulemir G. Campos</vt:lpstr>
      <vt:lpstr>Conteúdo</vt:lpstr>
      <vt:lpstr>Classificação de Dados: Introdução </vt:lpstr>
      <vt:lpstr>Classificação de Dados: Introdução </vt:lpstr>
      <vt:lpstr>Classificação por Troca</vt:lpstr>
      <vt:lpstr>Classificação por Troca</vt:lpstr>
      <vt:lpstr>Classificação por Troca</vt:lpstr>
      <vt:lpstr>Apresentação do PowerPoint</vt:lpstr>
      <vt:lpstr>Classificação por Troca</vt:lpstr>
      <vt:lpstr>Classificação por Troca</vt:lpstr>
      <vt:lpstr>Classificação por Troca</vt:lpstr>
      <vt:lpstr>Classificação por Troca</vt:lpstr>
      <vt:lpstr>Classificação por Troca</vt:lpstr>
      <vt:lpstr>Classificação por Troca</vt:lpstr>
      <vt:lpstr>Classificação por Troca</vt:lpstr>
      <vt:lpstr>Classificação por Seleção</vt:lpstr>
      <vt:lpstr>Classificação por Seleção</vt:lpstr>
      <vt:lpstr>Classificação por Seleção</vt:lpstr>
      <vt:lpstr>Classificação por Seleção</vt:lpstr>
      <vt:lpstr>Classificação por Seleção</vt:lpstr>
      <vt:lpstr>Classificação por Seleção</vt:lpstr>
      <vt:lpstr>Classificação por Seleção</vt:lpstr>
      <vt:lpstr>Classificação por Seleção</vt:lpstr>
      <vt:lpstr>Classificação por Seleção</vt:lpstr>
      <vt:lpstr>Apresentação do PowerPoint</vt:lpstr>
      <vt:lpstr>Classificação por Intercalação</vt:lpstr>
      <vt:lpstr>Classificação por Intercalação</vt:lpstr>
      <vt:lpstr>Apresentação do PowerPoint</vt:lpstr>
      <vt:lpstr>Classificação de Dados: Aplicações</vt:lpstr>
      <vt:lpstr>Apresentação do PowerPoint</vt:lpstr>
      <vt:lpstr>Links Interessantes</vt:lpstr>
    </vt:vector>
  </TitlesOfParts>
  <Company>Centro de Informática - UFPE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pgc</dc:creator>
  <cp:lastModifiedBy>Fábio Silva</cp:lastModifiedBy>
  <cp:revision>655</cp:revision>
  <cp:lastPrinted>1601-01-01T00:00:00Z</cp:lastPrinted>
  <dcterms:created xsi:type="dcterms:W3CDTF">2004-01-26T15:13:12Z</dcterms:created>
  <dcterms:modified xsi:type="dcterms:W3CDTF">2019-10-14T01:53:39Z</dcterms:modified>
</cp:coreProperties>
</file>