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31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09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12" r:id="rId48"/>
    <p:sldId id="301" r:id="rId49"/>
    <p:sldId id="302" r:id="rId50"/>
    <p:sldId id="311" r:id="rId51"/>
    <p:sldId id="303" r:id="rId52"/>
    <p:sldId id="304" r:id="rId53"/>
    <p:sldId id="313" r:id="rId54"/>
    <p:sldId id="306" r:id="rId55"/>
    <p:sldId id="305" r:id="rId56"/>
    <p:sldId id="307" r:id="rId57"/>
    <p:sldId id="308" r:id="rId5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99DC-16B6-43C6-BA5A-26BA8C6D1BB7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AEFF-D98A-41A7-81F9-892CB583466D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99DC-16B6-43C6-BA5A-26BA8C6D1BB7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AEFF-D98A-41A7-81F9-892CB58346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99DC-16B6-43C6-BA5A-26BA8C6D1BB7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AEFF-D98A-41A7-81F9-892CB58346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99DC-16B6-43C6-BA5A-26BA8C6D1BB7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AEFF-D98A-41A7-81F9-892CB58346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99DC-16B6-43C6-BA5A-26BA8C6D1BB7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AEFF-D98A-41A7-81F9-892CB583466D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99DC-16B6-43C6-BA5A-26BA8C6D1BB7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AEFF-D98A-41A7-81F9-892CB58346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99DC-16B6-43C6-BA5A-26BA8C6D1BB7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AEFF-D98A-41A7-81F9-892CB58346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99DC-16B6-43C6-BA5A-26BA8C6D1BB7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AEFF-D98A-41A7-81F9-892CB58346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99DC-16B6-43C6-BA5A-26BA8C6D1BB7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AEFF-D98A-41A7-81F9-892CB58346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99DC-16B6-43C6-BA5A-26BA8C6D1BB7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AEFF-D98A-41A7-81F9-892CB58346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99DC-16B6-43C6-BA5A-26BA8C6D1BB7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781AEFF-D98A-41A7-81F9-892CB583466D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FFF99DC-16B6-43C6-BA5A-26BA8C6D1BB7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781AEFF-D98A-41A7-81F9-892CB583466D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br.linkedin.com/in/b41a5269" TargetMode="External"/><Relationship Id="rId2" Type="http://schemas.openxmlformats.org/officeDocument/2006/relationships/hyperlink" Target="mailto:fabio.silva321@fatec.sp.gov.b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fabio.silva.5621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2028825"/>
          </a:xfrm>
        </p:spPr>
        <p:txBody>
          <a:bodyPr/>
          <a:lstStyle/>
          <a:p>
            <a:pPr eaLnBrk="1" hangingPunct="1"/>
            <a:r>
              <a:rPr lang="pt-BR" sz="3500" dirty="0" smtClean="0"/>
              <a:t>Estrutura de Dados – 1º semestre de 2020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5085184"/>
            <a:ext cx="7115194" cy="12096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700" dirty="0" smtClean="0">
                <a:solidFill>
                  <a:schemeClr val="tx1"/>
                </a:solidFill>
              </a:rPr>
              <a:t>Professor Mestre Fabio Pereira da Silva</a:t>
            </a:r>
          </a:p>
        </p:txBody>
      </p:sp>
    </p:spTree>
    <p:extLst>
      <p:ext uri="{BB962C8B-B14F-4D97-AF65-F5344CB8AC3E}">
        <p14:creationId xmlns:p14="http://schemas.microsoft.com/office/powerpoint/2010/main" val="201721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Terminologia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5192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Caminho em uma árvore</a:t>
            </a:r>
          </a:p>
          <a:p>
            <a:pPr lvl="1"/>
            <a:r>
              <a:rPr lang="pt-BR" sz="2400" dirty="0" smtClean="0"/>
              <a:t>É </a:t>
            </a:r>
            <a:r>
              <a:rPr lang="pt-BR" sz="2400" dirty="0"/>
              <a:t>uma lista de vértices distintos e sucessivos, conectados por arcos (arestas) da </a:t>
            </a:r>
            <a:r>
              <a:rPr lang="pt-BR" sz="2400" dirty="0" smtClean="0"/>
              <a:t>árvore</a:t>
            </a:r>
          </a:p>
          <a:p>
            <a:r>
              <a:rPr lang="pt-BR" sz="2400" dirty="0" smtClean="0"/>
              <a:t>Nó raiz</a:t>
            </a:r>
          </a:p>
          <a:p>
            <a:pPr lvl="1"/>
            <a:r>
              <a:rPr lang="pt-BR" sz="2400" dirty="0" smtClean="0"/>
              <a:t>Existe </a:t>
            </a:r>
            <a:r>
              <a:rPr lang="pt-BR" sz="2400" dirty="0"/>
              <a:t>exatamente um caminho entre a raiz e cada um dos nós da </a:t>
            </a:r>
            <a:r>
              <a:rPr lang="pt-BR" sz="2400" dirty="0" smtClean="0"/>
              <a:t>árvore</a:t>
            </a:r>
          </a:p>
          <a:p>
            <a:r>
              <a:rPr lang="pt-BR" sz="2400" dirty="0" smtClean="0"/>
              <a:t>Qualquer </a:t>
            </a:r>
            <a:r>
              <a:rPr lang="pt-BR" sz="2400" dirty="0"/>
              <a:t>nó é a raiz de uma </a:t>
            </a:r>
            <a:r>
              <a:rPr lang="pt-BR" sz="2400" dirty="0" err="1"/>
              <a:t>sub-árvore</a:t>
            </a:r>
            <a:r>
              <a:rPr lang="pt-BR" sz="2400" dirty="0"/>
              <a:t> consistindo dele e dos </a:t>
            </a:r>
            <a:r>
              <a:rPr lang="pt-BR" sz="2400" dirty="0" smtClean="0"/>
              <a:t>Nós </a:t>
            </a:r>
            <a:r>
              <a:rPr lang="pt-BR" sz="2400" dirty="0"/>
              <a:t>abaixo </a:t>
            </a:r>
            <a:endParaRPr lang="pt-BR" sz="2400" dirty="0" smtClean="0"/>
          </a:p>
          <a:p>
            <a:r>
              <a:rPr lang="pt-BR" sz="2400" dirty="0"/>
              <a:t>Se existir mais de um caminho ou nenhum: </a:t>
            </a:r>
            <a:r>
              <a:rPr lang="pt-BR" sz="2400" b="1" dirty="0"/>
              <a:t>grafo</a:t>
            </a:r>
          </a:p>
          <a:p>
            <a:endParaRPr lang="pt-BR" sz="2400" b="1" dirty="0" smtClean="0"/>
          </a:p>
          <a:p>
            <a:endParaRPr lang="pt-BR" sz="2400" dirty="0"/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61067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Terminologia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02" y="1196752"/>
            <a:ext cx="8307669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377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Terminologia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Altura de uma árvore</a:t>
            </a:r>
          </a:p>
          <a:p>
            <a:pPr lvl="1"/>
            <a:r>
              <a:rPr lang="pt-BR" sz="2400" dirty="0" smtClean="0"/>
              <a:t>Maior distância entre a raiz e qualquer nó</a:t>
            </a:r>
          </a:p>
          <a:p>
            <a:r>
              <a:rPr lang="pt-BR" sz="2400" dirty="0" smtClean="0"/>
              <a:t>Floresta</a:t>
            </a:r>
          </a:p>
          <a:p>
            <a:pPr lvl="1"/>
            <a:r>
              <a:rPr lang="pt-BR" sz="2400" dirty="0" smtClean="0"/>
              <a:t>Um conjunto de árvores</a:t>
            </a:r>
          </a:p>
          <a:p>
            <a:pPr lvl="1"/>
            <a:r>
              <a:rPr lang="pt-BR" sz="2400" dirty="0" smtClean="0"/>
              <a:t>Se removermos a raiz e os arcos que ligam às </a:t>
            </a:r>
            <a:r>
              <a:rPr lang="pt-BR" sz="2400" dirty="0" err="1" smtClean="0"/>
              <a:t>sub-árvores</a:t>
            </a:r>
            <a:r>
              <a:rPr lang="pt-BR" sz="2400" dirty="0" smtClean="0"/>
              <a:t>, ficamos com uma floresta</a:t>
            </a: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3617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Árvores Binárias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É um </a:t>
            </a:r>
            <a:r>
              <a:rPr lang="pt-BR" sz="2400" dirty="0"/>
              <a:t>conjunto finito de elementos que </a:t>
            </a:r>
            <a:r>
              <a:rPr lang="pt-BR" sz="2400"/>
              <a:t>é </a:t>
            </a:r>
            <a:r>
              <a:rPr lang="pt-BR" sz="2400" smtClean="0"/>
              <a:t>vazio </a:t>
            </a:r>
            <a:r>
              <a:rPr lang="pt-BR" sz="2400" dirty="0"/>
              <a:t>ou composto de três conjuntos disjuntos </a:t>
            </a:r>
            <a:endParaRPr lang="pt-BR" sz="2400" dirty="0" smtClean="0"/>
          </a:p>
          <a:p>
            <a:r>
              <a:rPr lang="pt-BR" sz="2400" dirty="0"/>
              <a:t>O</a:t>
            </a:r>
            <a:r>
              <a:rPr lang="pt-BR" sz="2400" dirty="0" smtClean="0"/>
              <a:t> </a:t>
            </a:r>
            <a:r>
              <a:rPr lang="pt-BR" sz="2400" dirty="0"/>
              <a:t>primeiro contém um único elemento, a raiz </a:t>
            </a:r>
          </a:p>
          <a:p>
            <a:r>
              <a:rPr lang="pt-BR" sz="2400" dirty="0"/>
              <a:t>O</a:t>
            </a:r>
            <a:r>
              <a:rPr lang="pt-BR" sz="2400" dirty="0" smtClean="0"/>
              <a:t>s </a:t>
            </a:r>
            <a:r>
              <a:rPr lang="pt-BR" sz="2400" dirty="0"/>
              <a:t>outros dois subconjuntos são árvores binárias </a:t>
            </a:r>
          </a:p>
          <a:p>
            <a:pPr lvl="1"/>
            <a:r>
              <a:rPr lang="pt-BR" sz="2400" dirty="0"/>
              <a:t>A</a:t>
            </a:r>
            <a:r>
              <a:rPr lang="pt-BR" sz="2400" dirty="0" smtClean="0"/>
              <a:t>s </a:t>
            </a:r>
            <a:r>
              <a:rPr lang="pt-BR" sz="2400" dirty="0" err="1"/>
              <a:t>sub-árvores</a:t>
            </a:r>
            <a:r>
              <a:rPr lang="pt-BR" sz="2400" dirty="0"/>
              <a:t> da esquerda e da direita </a:t>
            </a:r>
            <a:endParaRPr lang="pt-BR" sz="2400" dirty="0" smtClean="0"/>
          </a:p>
          <a:p>
            <a:pPr lvl="1"/>
            <a:r>
              <a:rPr lang="pt-BR" sz="2400" dirty="0" smtClean="0"/>
              <a:t>As </a:t>
            </a:r>
            <a:r>
              <a:rPr lang="pt-BR" sz="2400" dirty="0" err="1"/>
              <a:t>sub-árvores</a:t>
            </a:r>
            <a:r>
              <a:rPr lang="pt-BR" sz="2400" dirty="0"/>
              <a:t> da esquerda ou da direita podem estar vazias </a:t>
            </a:r>
          </a:p>
        </p:txBody>
      </p:sp>
    </p:spTree>
    <p:extLst>
      <p:ext uri="{BB962C8B-B14F-4D97-AF65-F5344CB8AC3E}">
        <p14:creationId xmlns:p14="http://schemas.microsoft.com/office/powerpoint/2010/main" val="251486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Árvores Binárias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304925"/>
            <a:ext cx="808672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88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Árvores Binárias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17214"/>
            <a:ext cx="7704856" cy="4976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84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Árvore Binária Balanceada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Para cada nó, as alturas de suas duas </a:t>
            </a:r>
            <a:r>
              <a:rPr lang="pt-BR" sz="2400" dirty="0" err="1" smtClean="0"/>
              <a:t>sub-árvores</a:t>
            </a:r>
            <a:r>
              <a:rPr lang="pt-BR" sz="2400" dirty="0" smtClean="0"/>
              <a:t> </a:t>
            </a:r>
            <a:r>
              <a:rPr lang="pt-BR" sz="2400" dirty="0"/>
              <a:t>diferem de, no máximo, 1</a:t>
            </a:r>
            <a:endParaRPr lang="pt-BR" sz="2400" b="1" dirty="0"/>
          </a:p>
          <a:p>
            <a:endParaRPr lang="pt-BR" sz="24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80" y="2132856"/>
            <a:ext cx="76581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9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Árvore Binária Balanceada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Pior caso: como o número de passos é determinado pela altura da árvore, o pior caso é a árvore degenerada (altura = n</a:t>
            </a:r>
            <a:r>
              <a:rPr lang="pt-BR" sz="2400" dirty="0" smtClean="0"/>
              <a:t>). </a:t>
            </a:r>
          </a:p>
          <a:p>
            <a:pPr lvl="1"/>
            <a:r>
              <a:rPr lang="pt-BR" sz="2000" dirty="0" smtClean="0"/>
              <a:t>Altura </a:t>
            </a:r>
            <a:r>
              <a:rPr lang="pt-BR" sz="2000" dirty="0"/>
              <a:t>da </a:t>
            </a:r>
            <a:r>
              <a:rPr lang="pt-BR" sz="2000" dirty="0" smtClean="0"/>
              <a:t>árvore depende </a:t>
            </a:r>
            <a:r>
              <a:rPr lang="pt-BR" sz="2000" dirty="0"/>
              <a:t>da sequência de inserção das </a:t>
            </a:r>
            <a:r>
              <a:rPr lang="pt-BR" sz="2000" dirty="0" smtClean="0"/>
              <a:t>chaves</a:t>
            </a:r>
          </a:p>
          <a:p>
            <a:pPr lvl="1"/>
            <a:r>
              <a:rPr lang="pt-BR" sz="2000" dirty="0" smtClean="0"/>
              <a:t>Considere</a:t>
            </a:r>
            <a:r>
              <a:rPr lang="pt-BR" sz="2000" dirty="0"/>
              <a:t>, p.ex., o que acontece se uma sequência ordenada de chaves é </a:t>
            </a:r>
            <a:r>
              <a:rPr lang="pt-BR" sz="2000" dirty="0" smtClean="0"/>
              <a:t>inserida</a:t>
            </a:r>
          </a:p>
          <a:p>
            <a:r>
              <a:rPr lang="pt-BR" sz="2400" dirty="0" smtClean="0"/>
              <a:t>Busca </a:t>
            </a:r>
            <a:r>
              <a:rPr lang="pt-BR" sz="2400" dirty="0"/>
              <a:t>ótima: árvore de altura mínima (perfeitamente balanceada) </a:t>
            </a:r>
          </a:p>
          <a:p>
            <a:r>
              <a:rPr lang="pt-BR" sz="2400" dirty="0" smtClean="0"/>
              <a:t>Busca </a:t>
            </a:r>
            <a:r>
              <a:rPr lang="pt-BR" sz="2400" dirty="0"/>
              <a:t>eficiente: árvore razoavelmente balanceada...(árvore balanceada)</a:t>
            </a:r>
          </a:p>
        </p:txBody>
      </p:sp>
    </p:spTree>
    <p:extLst>
      <p:ext uri="{BB962C8B-B14F-4D97-AF65-F5344CB8AC3E}">
        <p14:creationId xmlns:p14="http://schemas.microsoft.com/office/powerpoint/2010/main" val="205836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Exemplo de Árvore Binária</a:t>
            </a:r>
            <a:endParaRPr lang="pt-BR" sz="40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08" y="1268760"/>
            <a:ext cx="6454063" cy="471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5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Inserção em Árvores Binárias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Procure um “local” para inserir a nova chave, começando a procura a partir do nó-raiz: </a:t>
            </a:r>
            <a:endParaRPr lang="pt-BR" sz="2400" dirty="0" smtClean="0"/>
          </a:p>
          <a:p>
            <a:r>
              <a:rPr lang="pt-BR" sz="2400" dirty="0" smtClean="0"/>
              <a:t>Para </a:t>
            </a:r>
            <a:r>
              <a:rPr lang="pt-BR" sz="2400" dirty="0"/>
              <a:t>cada nó-raiz, compare: </a:t>
            </a:r>
            <a:endParaRPr lang="pt-BR" sz="2400" dirty="0" smtClean="0"/>
          </a:p>
          <a:p>
            <a:pPr lvl="1"/>
            <a:r>
              <a:rPr lang="pt-BR" sz="2000" dirty="0" smtClean="0"/>
              <a:t>Se </a:t>
            </a:r>
            <a:r>
              <a:rPr lang="pt-BR" sz="2000" dirty="0"/>
              <a:t>a nova chave for menor do que o valor no nó-raiz, repita o processo para </a:t>
            </a:r>
            <a:r>
              <a:rPr lang="pt-BR" sz="2000" dirty="0" err="1"/>
              <a:t>sub-árvore</a:t>
            </a:r>
            <a:r>
              <a:rPr lang="pt-BR" sz="2000" dirty="0"/>
              <a:t> esquerda; ou </a:t>
            </a:r>
            <a:endParaRPr lang="pt-BR" sz="2000" dirty="0" smtClean="0"/>
          </a:p>
          <a:p>
            <a:pPr lvl="1"/>
            <a:r>
              <a:rPr lang="pt-BR" sz="2000" dirty="0" smtClean="0"/>
              <a:t>Se </a:t>
            </a:r>
            <a:r>
              <a:rPr lang="pt-BR" sz="2000" dirty="0"/>
              <a:t>a nova chave for maior que o valor no nó-raiz, repita o processo para </a:t>
            </a:r>
            <a:r>
              <a:rPr lang="pt-BR" sz="2000" dirty="0" err="1"/>
              <a:t>sub-árvore</a:t>
            </a:r>
            <a:r>
              <a:rPr lang="pt-BR" sz="2000" dirty="0"/>
              <a:t> direita</a:t>
            </a:r>
            <a:r>
              <a:rPr lang="pt-BR" sz="2000" dirty="0" smtClean="0"/>
              <a:t>.</a:t>
            </a:r>
          </a:p>
          <a:p>
            <a:r>
              <a:rPr lang="pt-BR" sz="2400" dirty="0"/>
              <a:t>Se um ponteiro (filho esquerdo/direito de um nó-raiz) nulo é atingido, coloque o novo nó como sendo raiz dessa </a:t>
            </a:r>
            <a:r>
              <a:rPr lang="pt-BR" sz="2400" dirty="0" err="1" smtClean="0"/>
              <a:t>sub-árvore</a:t>
            </a:r>
            <a:r>
              <a:rPr lang="pt-BR" sz="2400" dirty="0" smtClean="0"/>
              <a:t> </a:t>
            </a:r>
            <a:r>
              <a:rPr lang="pt-BR" sz="2400" dirty="0"/>
              <a:t>vazia</a:t>
            </a:r>
            <a:r>
              <a:rPr lang="pt-BR" sz="2400" dirty="0" smtClean="0"/>
              <a:t>.</a:t>
            </a:r>
          </a:p>
          <a:p>
            <a:r>
              <a:rPr lang="pt-BR" sz="2400" b="1" dirty="0"/>
              <a:t>A inserção sempre se dá como nó folha: não exige </a:t>
            </a:r>
            <a:r>
              <a:rPr lang="pt-BR" sz="2400" b="1" dirty="0" smtClean="0"/>
              <a:t>deslocamentos</a:t>
            </a:r>
          </a:p>
          <a:p>
            <a:endParaRPr lang="pt-BR" sz="2400" b="1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3948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400" dirty="0" smtClean="0"/>
              <a:t>Definição</a:t>
            </a:r>
            <a:endParaRPr lang="pt-BR" sz="34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rgbClr val="000000"/>
                </a:solidFill>
              </a:rPr>
              <a:t>Listas encadeadas, pilhas e filas são </a:t>
            </a:r>
            <a:r>
              <a:rPr lang="pt-BR" sz="2800" dirty="0">
                <a:solidFill>
                  <a:srgbClr val="0070C0"/>
                </a:solidFill>
              </a:rPr>
              <a:t>estruturas de dados lineares</a:t>
            </a:r>
            <a:r>
              <a:rPr lang="pt-BR" sz="2800" dirty="0">
                <a:solidFill>
                  <a:srgbClr val="000000"/>
                </a:solidFill>
              </a:rPr>
              <a:t>. </a:t>
            </a:r>
          </a:p>
          <a:p>
            <a:r>
              <a:rPr lang="pt-BR" sz="2800" dirty="0">
                <a:solidFill>
                  <a:srgbClr val="000000"/>
                </a:solidFill>
              </a:rPr>
              <a:t>Uma </a:t>
            </a:r>
            <a:r>
              <a:rPr lang="pt-BR" sz="2800" dirty="0">
                <a:solidFill>
                  <a:srgbClr val="0070C0"/>
                </a:solidFill>
              </a:rPr>
              <a:t>árvore</a:t>
            </a:r>
            <a:r>
              <a:rPr lang="pt-BR" sz="2800" dirty="0">
                <a:solidFill>
                  <a:srgbClr val="000000"/>
                </a:solidFill>
              </a:rPr>
              <a:t> é uma estrutura de dados não linear, bidimensional, com propriedades especiais. </a:t>
            </a:r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7690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Inserção em Árvores Binárias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 smtClean="0"/>
              <a:t>Conjunto: [17, 99, 13, 1, 3, 100, 400]</a:t>
            </a:r>
            <a:endParaRPr lang="pt-BR" sz="2400" b="1" dirty="0"/>
          </a:p>
          <a:p>
            <a:endParaRPr lang="pt-BR" sz="2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628800"/>
            <a:ext cx="776287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23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Inserção em Árvores Binárias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/>
              <a:t>Conjunto: [17, 99, 13, 1, 3, 100, 400]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700808"/>
            <a:ext cx="828675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80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Inserção em Árvores Binárias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/>
              <a:t>Conjunto: [17, 99, 13, 1, 3, 100, 400]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60" y="1659885"/>
            <a:ext cx="82105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87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Inserção em Árvores Binárias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/>
              <a:t>Conjunto: [17, 99, 13, 1, 3, 100, 400]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12" y="1700808"/>
            <a:ext cx="809625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84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Inserção em Árvores Binárias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/>
              <a:t>Conjunto: [17, 99, 13, 1, 3, 100, 400]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84" y="1700808"/>
            <a:ext cx="82391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19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Inserção em Árvores Binárias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/>
              <a:t>Conjunto: [17, 99, 13, 1, 3, 100, 400]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628800"/>
            <a:ext cx="85725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96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Inserção em Árvores Binárias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200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905000"/>
            <a:ext cx="72104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47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Inserção em Árvores Binárias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2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2271713"/>
            <a:ext cx="75342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5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Inserção em Árvores Binárias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1676400"/>
            <a:ext cx="70770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09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Inserção em Árvores Binárias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352550"/>
            <a:ext cx="679132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197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Árvores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Árvores são utilizadas para realizar a representação dos elementos de um determinado conjunto de dados de maneira hierárquica.</a:t>
            </a:r>
          </a:p>
          <a:p>
            <a:pPr lvl="1"/>
            <a:r>
              <a:rPr lang="pt-BR" sz="2400" dirty="0" smtClean="0"/>
              <a:t>Representação de uma hierarquia de pastas</a:t>
            </a:r>
          </a:p>
          <a:p>
            <a:pPr lvl="1"/>
            <a:r>
              <a:rPr lang="pt-BR" sz="2400" dirty="0" smtClean="0"/>
              <a:t>Diagrama hierárquico de uma organização</a:t>
            </a:r>
          </a:p>
          <a:p>
            <a:pPr lvl="1"/>
            <a:r>
              <a:rPr lang="pt-BR" sz="2400" dirty="0" smtClean="0"/>
              <a:t>Modelagem de algoritmos</a:t>
            </a:r>
          </a:p>
          <a:p>
            <a:r>
              <a:rPr lang="pt-BR" sz="2400" dirty="0" smtClean="0"/>
              <a:t>O conceito de árvore está diretamente ligado à recursão.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6663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Inserção em Árvores Binárias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271270"/>
            <a:ext cx="687705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535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Inserção em Árvores Binárias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11" y="1268760"/>
            <a:ext cx="7058025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53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Inserção em Árvores Binárias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2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340768"/>
            <a:ext cx="737235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9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Método de inserção em Árvore Binária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7560840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41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Custo de inserção em Árvores Binárias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A inserção requer uma busca pelo lugar da chave, portanto, com custo de uma busca qualquer (tempo proporcional à altura da árvore). </a:t>
            </a:r>
          </a:p>
          <a:p>
            <a:r>
              <a:rPr lang="pt-BR" sz="2400" dirty="0" smtClean="0"/>
              <a:t>O </a:t>
            </a:r>
            <a:r>
              <a:rPr lang="pt-BR" sz="2400" dirty="0"/>
              <a:t>custo da inserção, após a localização do lugar, é constante; não depende do número de nós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 </a:t>
            </a:r>
            <a:r>
              <a:rPr lang="pt-BR" sz="2400" dirty="0"/>
              <a:t>Logo, tem complexidade análoga à da busca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38332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Remoção em Árvores Binárias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Casos a serem considerados no algoritmo de remoção de nós </a:t>
            </a:r>
            <a:r>
              <a:rPr lang="pt-BR" sz="2400" dirty="0" smtClean="0"/>
              <a:t>de uma árvore binária: </a:t>
            </a:r>
          </a:p>
          <a:p>
            <a:r>
              <a:rPr lang="pt-BR" sz="2400" b="1" dirty="0" smtClean="0"/>
              <a:t>Caso </a:t>
            </a:r>
            <a:r>
              <a:rPr lang="pt-BR" sz="2400" b="1" dirty="0"/>
              <a:t>1: o nó é </a:t>
            </a:r>
            <a:r>
              <a:rPr lang="pt-BR" sz="2400" b="1" dirty="0" smtClean="0"/>
              <a:t>folha:  </a:t>
            </a:r>
          </a:p>
          <a:p>
            <a:pPr lvl="1"/>
            <a:r>
              <a:rPr lang="pt-BR" sz="2400" dirty="0" smtClean="0"/>
              <a:t>O </a:t>
            </a:r>
            <a:r>
              <a:rPr lang="pt-BR" sz="2400" dirty="0"/>
              <a:t>nó pode ser retirado sem problema; </a:t>
            </a:r>
          </a:p>
          <a:p>
            <a:r>
              <a:rPr lang="pt-BR" sz="2400" b="1" dirty="0" smtClean="0"/>
              <a:t>Caso </a:t>
            </a:r>
            <a:r>
              <a:rPr lang="pt-BR" sz="2400" b="1" dirty="0"/>
              <a:t>2: o nó possui uma </a:t>
            </a:r>
            <a:r>
              <a:rPr lang="pt-BR" sz="2400" b="1" dirty="0" err="1"/>
              <a:t>sub-árvore</a:t>
            </a:r>
            <a:r>
              <a:rPr lang="pt-BR" sz="2400" b="1" dirty="0"/>
              <a:t> (esq./dir.) </a:t>
            </a:r>
            <a:endParaRPr lang="pt-BR" sz="2400" dirty="0"/>
          </a:p>
          <a:p>
            <a:pPr lvl="1"/>
            <a:r>
              <a:rPr lang="pt-BR" sz="2400" dirty="0" smtClean="0"/>
              <a:t>O </a:t>
            </a:r>
            <a:r>
              <a:rPr lang="pt-BR" sz="2400" dirty="0"/>
              <a:t>nó-raiz da </a:t>
            </a:r>
            <a:r>
              <a:rPr lang="pt-BR" sz="2400" dirty="0" err="1"/>
              <a:t>sub-árvore</a:t>
            </a:r>
            <a:r>
              <a:rPr lang="pt-BR" sz="2400" dirty="0"/>
              <a:t> (esq./dir.) pode substituir o nó eliminado; </a:t>
            </a:r>
          </a:p>
          <a:p>
            <a:r>
              <a:rPr lang="pt-BR" sz="2400" b="1" dirty="0" smtClean="0"/>
              <a:t>Caso </a:t>
            </a:r>
            <a:r>
              <a:rPr lang="pt-BR" sz="2400" b="1" dirty="0"/>
              <a:t>3: o nó possui duas </a:t>
            </a:r>
            <a:r>
              <a:rPr lang="pt-BR" sz="2400" b="1" dirty="0" err="1"/>
              <a:t>sub-árvores</a:t>
            </a:r>
            <a:r>
              <a:rPr lang="pt-BR" sz="2400" b="1" dirty="0"/>
              <a:t> </a:t>
            </a:r>
            <a:endParaRPr lang="pt-BR" sz="2400" dirty="0"/>
          </a:p>
          <a:p>
            <a:pPr lvl="1"/>
            <a:r>
              <a:rPr lang="pt-BR" sz="2400" dirty="0" smtClean="0"/>
              <a:t>O </a:t>
            </a:r>
            <a:r>
              <a:rPr lang="pt-BR" sz="2400" dirty="0"/>
              <a:t>nó cuja chave seja a menor da </a:t>
            </a:r>
            <a:r>
              <a:rPr lang="pt-BR" sz="2400" dirty="0" err="1"/>
              <a:t>sub-árvore</a:t>
            </a:r>
            <a:r>
              <a:rPr lang="pt-BR" sz="2400" dirty="0"/>
              <a:t> direita pode substituir o nó eliminado; ou, alternativamente, o de maior valor da </a:t>
            </a:r>
            <a:r>
              <a:rPr lang="pt-BR" sz="2400" dirty="0" err="1"/>
              <a:t>sub-árvore</a:t>
            </a:r>
            <a:r>
              <a:rPr lang="pt-BR" sz="2400" dirty="0"/>
              <a:t> esquerda pode substituí-lo.</a:t>
            </a:r>
          </a:p>
        </p:txBody>
      </p:sp>
    </p:spTree>
    <p:extLst>
      <p:ext uri="{BB962C8B-B14F-4D97-AF65-F5344CB8AC3E}">
        <p14:creationId xmlns:p14="http://schemas.microsoft.com/office/powerpoint/2010/main" val="139679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Remoção em Árvores Binárias – Caso 1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16" y="1251342"/>
            <a:ext cx="841057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4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Remoção em Árvores Binárias – Caso 1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4" y="1340768"/>
            <a:ext cx="84105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685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Remoção em Árvores Binárias – Caso 2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1162050"/>
            <a:ext cx="858202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70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Remoção em Árvores Binárias – Caso 2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495425"/>
            <a:ext cx="813435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40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Definição de Árvores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5192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Árvores são um conjunto finito de elementos.</a:t>
            </a:r>
          </a:p>
          <a:p>
            <a:pPr lvl="1"/>
            <a:r>
              <a:rPr lang="pt-BR" sz="2400" dirty="0" smtClean="0"/>
              <a:t>Um elemento é chamado de </a:t>
            </a:r>
            <a:r>
              <a:rPr lang="pt-BR" sz="2400" b="1" dirty="0" err="1" smtClean="0"/>
              <a:t>raíz</a:t>
            </a:r>
            <a:endParaRPr lang="pt-BR" sz="2400" b="1" dirty="0" smtClean="0"/>
          </a:p>
          <a:p>
            <a:r>
              <a:rPr lang="pt-BR" sz="2400" dirty="0" smtClean="0"/>
              <a:t>Os outros são divididos em subconjuntos disjuntos onde cada um define uma árvore.</a:t>
            </a:r>
          </a:p>
          <a:p>
            <a:pPr lvl="1"/>
            <a:r>
              <a:rPr lang="pt-BR" sz="2400" dirty="0" smtClean="0"/>
              <a:t>Cada elemento é um </a:t>
            </a:r>
            <a:r>
              <a:rPr lang="pt-BR" sz="2400" b="1" dirty="0" smtClean="0"/>
              <a:t>Nó ou Vértice da árvore</a:t>
            </a:r>
          </a:p>
          <a:p>
            <a:pPr lvl="1"/>
            <a:r>
              <a:rPr lang="pt-BR" sz="2400" dirty="0" smtClean="0"/>
              <a:t>Arcos ou arestas conectam os vértices</a:t>
            </a:r>
          </a:p>
          <a:p>
            <a:pPr lvl="1"/>
            <a:endParaRPr lang="pt-BR" sz="20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0884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Remoção em Árvores Binárias – Caso 3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28713"/>
            <a:ext cx="849630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84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Remoção em Árvores Binárias – Caso 3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066800"/>
            <a:ext cx="83724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Remoção em Árvores Binárias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09" y="1119844"/>
            <a:ext cx="7762875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204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Remoção em Árvores Binárias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09" y="1201089"/>
            <a:ext cx="76676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44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Remoção em Árvores Binárias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09" y="1146567"/>
            <a:ext cx="7462175" cy="487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52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Custo de remoção em Árvores Binárias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9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A remoção requer uma busca pela chave do nó a ser removido, portanto, com custo de uma busca qualquer (tempo proporcional à altura da árvore). </a:t>
            </a:r>
          </a:p>
          <a:p>
            <a:r>
              <a:rPr lang="pt-BR" sz="2400" dirty="0" smtClean="0"/>
              <a:t>O </a:t>
            </a:r>
            <a:r>
              <a:rPr lang="pt-BR" sz="2400" dirty="0"/>
              <a:t>custo da remoção, após a localização do nó dependerá de 2 fatores: </a:t>
            </a:r>
          </a:p>
          <a:p>
            <a:pPr lvl="1"/>
            <a:r>
              <a:rPr lang="pt-BR" sz="2000" dirty="0"/>
              <a:t>d</a:t>
            </a:r>
            <a:r>
              <a:rPr lang="pt-BR" sz="2000" dirty="0" smtClean="0"/>
              <a:t>o </a:t>
            </a:r>
            <a:r>
              <a:rPr lang="pt-BR" sz="2000" dirty="0"/>
              <a:t>caso em que se enquadra a remoção: se o nó tem 0, 1 ou 2 </a:t>
            </a:r>
            <a:r>
              <a:rPr lang="pt-BR" sz="2000" dirty="0" err="1"/>
              <a:t>sub-árvores</a:t>
            </a:r>
            <a:r>
              <a:rPr lang="pt-BR" sz="2000" dirty="0"/>
              <a:t>; se 0 ou 1 filho, custo é constante. </a:t>
            </a:r>
          </a:p>
          <a:p>
            <a:pPr lvl="1"/>
            <a:r>
              <a:rPr lang="pt-BR" sz="2000" dirty="0" smtClean="0"/>
              <a:t>de </a:t>
            </a:r>
            <a:r>
              <a:rPr lang="pt-BR" sz="2000" dirty="0"/>
              <a:t>sua posição na árvore, caso tenha 2 </a:t>
            </a:r>
            <a:r>
              <a:rPr lang="pt-BR" sz="2000" dirty="0" err="1"/>
              <a:t>sub-árvores</a:t>
            </a:r>
            <a:r>
              <a:rPr lang="pt-BR" sz="2000" dirty="0"/>
              <a:t> (quanto mais próximo do último </a:t>
            </a:r>
            <a:r>
              <a:rPr lang="pt-BR" sz="2000" dirty="0" smtClean="0"/>
              <a:t>elemento, </a:t>
            </a:r>
            <a:r>
              <a:rPr lang="pt-BR" sz="2000" dirty="0"/>
              <a:t>menor esse custo) </a:t>
            </a:r>
            <a:endParaRPr lang="pt-BR" sz="2000" dirty="0" smtClean="0"/>
          </a:p>
          <a:p>
            <a:r>
              <a:rPr lang="pt-BR" sz="2400" dirty="0" smtClean="0"/>
              <a:t>Repare </a:t>
            </a:r>
            <a:r>
              <a:rPr lang="pt-BR" sz="2400" dirty="0"/>
              <a:t>que um maior custo na busca implica num menor custo na remoção pp. dita; e vice-versa. 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Logo</a:t>
            </a:r>
            <a:r>
              <a:rPr lang="pt-BR" sz="2400" dirty="0"/>
              <a:t>, tem complexidade dependente da altura da árvore.</a:t>
            </a:r>
          </a:p>
        </p:txBody>
      </p:sp>
    </p:spTree>
    <p:extLst>
      <p:ext uri="{BB962C8B-B14F-4D97-AF65-F5344CB8AC3E}">
        <p14:creationId xmlns:p14="http://schemas.microsoft.com/office/powerpoint/2010/main" val="141706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Percurso em </a:t>
            </a:r>
            <a:r>
              <a:rPr lang="pt-BR" sz="4000" dirty="0" err="1" smtClean="0"/>
              <a:t>Pré</a:t>
            </a:r>
            <a:r>
              <a:rPr lang="pt-BR" sz="4000" dirty="0" smtClean="0"/>
              <a:t>-Ordem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70" y="1117213"/>
            <a:ext cx="7810500" cy="486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790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Percurso em </a:t>
            </a:r>
            <a:r>
              <a:rPr lang="pt-BR" sz="4000" dirty="0" err="1" smtClean="0"/>
              <a:t>Pré</a:t>
            </a:r>
            <a:r>
              <a:rPr lang="pt-BR" sz="4000" dirty="0" smtClean="0"/>
              <a:t>-Ordem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257300"/>
            <a:ext cx="87439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729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Percurso em </a:t>
            </a:r>
            <a:r>
              <a:rPr lang="pt-BR" sz="4000" dirty="0" err="1" smtClean="0"/>
              <a:t>Pré</a:t>
            </a:r>
            <a:r>
              <a:rPr lang="pt-BR" sz="4000" dirty="0" smtClean="0"/>
              <a:t>-Ordem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876425"/>
            <a:ext cx="74485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32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Percurso em Ordem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85" y="1117213"/>
            <a:ext cx="757237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204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Definição de Árvores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Uma coleção não vazia de vértices e ramos que satisfazem a certos requisitos.</a:t>
            </a:r>
          </a:p>
          <a:p>
            <a:r>
              <a:rPr lang="pt-BR" sz="2400" dirty="0" smtClean="0"/>
              <a:t>Vértice (Ou Nó)</a:t>
            </a:r>
          </a:p>
          <a:p>
            <a:pPr lvl="1"/>
            <a:r>
              <a:rPr lang="pt-BR" sz="2400" dirty="0" smtClean="0"/>
              <a:t>É um objeto simples que pode ter um nome e mais alguma outra informação associada.</a:t>
            </a:r>
          </a:p>
          <a:p>
            <a:r>
              <a:rPr lang="pt-BR" sz="2400" dirty="0" smtClean="0"/>
              <a:t>Arco ou aresta (direcionado ou não)</a:t>
            </a:r>
          </a:p>
          <a:p>
            <a:pPr lvl="1"/>
            <a:r>
              <a:rPr lang="pt-BR" sz="2400" dirty="0" smtClean="0"/>
              <a:t>É a conexão entre dois Nós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34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Percurso em Ordem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290638"/>
            <a:ext cx="846772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34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Percurso em Ordem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914525"/>
            <a:ext cx="615315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81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Percurso em Pós-Ordem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61" y="1134943"/>
            <a:ext cx="7572375" cy="475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53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Percurso em Pós-Ordem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85875"/>
            <a:ext cx="86487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5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Percurso em Pós-Ordem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6508576" cy="323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449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000" dirty="0" smtClean="0"/>
              <a:t>Métodos de percurso em Árvore Binária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17212"/>
            <a:ext cx="7416824" cy="5480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Exemplo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39569" y="1123146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dirty="0" err="1" smtClean="0"/>
              <a:t>Pré</a:t>
            </a:r>
            <a:r>
              <a:rPr lang="pt-BR" sz="2400" dirty="0" smtClean="0"/>
              <a:t>-Ordem: 12, 4, 2, 8, 6, 16</a:t>
            </a:r>
          </a:p>
          <a:p>
            <a:pPr marL="0" indent="0">
              <a:buNone/>
            </a:pPr>
            <a:r>
              <a:rPr lang="pt-BR" sz="2400" dirty="0" smtClean="0"/>
              <a:t>Pós-Ordem: 2, 6, 8, 4, 16, 12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47361"/>
            <a:ext cx="5544616" cy="261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81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 smtClean="0"/>
              <a:t>Contatos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/>
          <a:lstStyle/>
          <a:p>
            <a:r>
              <a:rPr lang="pt-BR" dirty="0" err="1" smtClean="0">
                <a:latin typeface="+mj-lt"/>
              </a:rPr>
              <a:t>Email</a:t>
            </a:r>
            <a:r>
              <a:rPr lang="pt-BR" dirty="0" smtClean="0">
                <a:latin typeface="+mj-lt"/>
              </a:rPr>
              <a:t>: </a:t>
            </a:r>
            <a:r>
              <a:rPr lang="pt-BR" b="1" dirty="0"/>
              <a:t> </a:t>
            </a:r>
            <a:r>
              <a:rPr lang="pt-BR" dirty="0" smtClean="0">
                <a:hlinkClick r:id="rId2"/>
              </a:rPr>
              <a:t>fabio.silva321@fatec.sp.gov.br</a:t>
            </a:r>
            <a:endParaRPr lang="pt-BR" dirty="0" smtClean="0"/>
          </a:p>
          <a:p>
            <a:r>
              <a:rPr lang="pt-BR" dirty="0" err="1" smtClean="0">
                <a:latin typeface="+mj-lt"/>
              </a:rPr>
              <a:t>Linkedin</a:t>
            </a:r>
            <a:r>
              <a:rPr lang="pt-BR" dirty="0" smtClean="0">
                <a:latin typeface="+mj-lt"/>
              </a:rPr>
              <a:t>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br.linkedin.com/in/b41a5269</a:t>
            </a:r>
            <a:endParaRPr lang="pt-BR" dirty="0" smtClean="0"/>
          </a:p>
          <a:p>
            <a:r>
              <a:rPr lang="pt-BR" dirty="0" err="1"/>
              <a:t>Facebook</a:t>
            </a:r>
            <a:r>
              <a:rPr lang="pt-BR" dirty="0"/>
              <a:t>: </a:t>
            </a:r>
            <a:r>
              <a:rPr lang="pt-BR" dirty="0">
                <a:hlinkClick r:id="rId4"/>
              </a:rPr>
              <a:t>https://www.facebook.com/fabio.silva.56211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 smtClean="0"/>
          </a:p>
          <a:p>
            <a:pPr lvl="1">
              <a:buFont typeface="Arial" charset="0"/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0839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Definição de Árvores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5192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Nós </a:t>
            </a:r>
            <a:r>
              <a:rPr lang="pt-BR" sz="2400" dirty="0"/>
              <a:t>filhos, pais, tios, irmãos e avô </a:t>
            </a:r>
            <a:endParaRPr lang="pt-BR" sz="2400" dirty="0" smtClean="0"/>
          </a:p>
          <a:p>
            <a:r>
              <a:rPr lang="pt-BR" sz="2400" dirty="0" smtClean="0"/>
              <a:t>Grau de saída (número de filhos de um nó)</a:t>
            </a:r>
          </a:p>
          <a:p>
            <a:r>
              <a:rPr lang="pt-BR" sz="2400" dirty="0" smtClean="0"/>
              <a:t>Nó folha (grau de saída nulo) e nó interior (grau de saída diferente de nulo)</a:t>
            </a:r>
          </a:p>
          <a:p>
            <a:r>
              <a:rPr lang="pt-BR" sz="2400" dirty="0" smtClean="0"/>
              <a:t>Grau de uma árvore (máximo grau de saída)</a:t>
            </a:r>
          </a:p>
          <a:p>
            <a:r>
              <a:rPr lang="pt-BR" sz="2400" dirty="0" smtClean="0"/>
              <a:t>Floresta (conjunto de árvores)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2721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Definição de Árvores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5192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Um conjunto de nós tal que: </a:t>
            </a:r>
            <a:endParaRPr lang="pt-BR" sz="2400" dirty="0" smtClean="0"/>
          </a:p>
          <a:p>
            <a:pPr lvl="1"/>
            <a:r>
              <a:rPr lang="pt-BR" sz="2000" dirty="0"/>
              <a:t>E</a:t>
            </a:r>
            <a:r>
              <a:rPr lang="pt-BR" sz="2000" dirty="0" smtClean="0"/>
              <a:t>xiste </a:t>
            </a:r>
            <a:r>
              <a:rPr lang="pt-BR" sz="2000" dirty="0"/>
              <a:t>um nó r, denominado raiz, com zero ou mais </a:t>
            </a:r>
            <a:r>
              <a:rPr lang="pt-BR" sz="2000" dirty="0" err="1" smtClean="0"/>
              <a:t>sub-árvores</a:t>
            </a:r>
            <a:r>
              <a:rPr lang="pt-BR" sz="2000" dirty="0"/>
              <a:t>, cujas raízes estão ligadas a </a:t>
            </a:r>
            <a:r>
              <a:rPr lang="pt-BR" sz="2000" dirty="0" smtClean="0"/>
              <a:t>r</a:t>
            </a:r>
          </a:p>
          <a:p>
            <a:pPr lvl="1"/>
            <a:r>
              <a:rPr lang="pt-BR" sz="2000" dirty="0" smtClean="0"/>
              <a:t>Os </a:t>
            </a:r>
            <a:r>
              <a:rPr lang="pt-BR" sz="2000" dirty="0"/>
              <a:t>nós raízes destas </a:t>
            </a:r>
            <a:r>
              <a:rPr lang="pt-BR" sz="2000" dirty="0" err="1" smtClean="0"/>
              <a:t>sub-árvores</a:t>
            </a:r>
            <a:r>
              <a:rPr lang="pt-BR" sz="2000" dirty="0" smtClean="0"/>
              <a:t> </a:t>
            </a:r>
            <a:r>
              <a:rPr lang="pt-BR" sz="2000" dirty="0"/>
              <a:t>são os filhos de r </a:t>
            </a:r>
          </a:p>
          <a:p>
            <a:pPr lvl="1"/>
            <a:r>
              <a:rPr lang="pt-BR" sz="2000" dirty="0"/>
              <a:t>O</a:t>
            </a:r>
            <a:r>
              <a:rPr lang="pt-BR" sz="2000" dirty="0" smtClean="0"/>
              <a:t>s </a:t>
            </a:r>
            <a:r>
              <a:rPr lang="pt-BR" sz="2000" dirty="0"/>
              <a:t>nós internos da árvore são os nós com filhos </a:t>
            </a:r>
          </a:p>
          <a:p>
            <a:pPr lvl="1"/>
            <a:r>
              <a:rPr lang="pt-BR" sz="2000" dirty="0"/>
              <a:t>A</a:t>
            </a:r>
            <a:r>
              <a:rPr lang="pt-BR" sz="2000" dirty="0" smtClean="0"/>
              <a:t>s </a:t>
            </a:r>
            <a:r>
              <a:rPr lang="pt-BR" sz="2000" dirty="0"/>
              <a:t>folhas ou nós externos da árvore são os nós sem </a:t>
            </a:r>
            <a:r>
              <a:rPr lang="pt-BR" sz="2000" dirty="0" smtClean="0"/>
              <a:t>filhos</a:t>
            </a:r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endParaRPr lang="pt-BR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47" y="3497242"/>
            <a:ext cx="770572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0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Representação de árvore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5192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sz="2000" dirty="0"/>
          </a:p>
          <a:p>
            <a:pPr lvl="1"/>
            <a:endParaRPr lang="pt-BR" sz="2000" dirty="0"/>
          </a:p>
          <a:p>
            <a:endParaRPr lang="pt-BR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9" y="1117213"/>
            <a:ext cx="70580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91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Terminologia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5192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Cada vértice (exceto a raiz) tem exatamente um </a:t>
            </a:r>
            <a:r>
              <a:rPr lang="pt-BR" sz="2400" b="1" dirty="0" smtClean="0"/>
              <a:t>antecessor imediato ou pai.</a:t>
            </a:r>
          </a:p>
          <a:p>
            <a:r>
              <a:rPr lang="pt-BR" sz="2400" dirty="0" smtClean="0"/>
              <a:t>Cada vértice tem </a:t>
            </a:r>
            <a:r>
              <a:rPr lang="pt-BR" sz="2400" b="1" dirty="0" smtClean="0"/>
              <a:t>nós sucessores imediatos ou filhos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Nós sem filhos são considerados </a:t>
            </a:r>
            <a:r>
              <a:rPr lang="pt-BR" sz="2400" b="1" dirty="0" smtClean="0"/>
              <a:t>nós terminais ou folhas.</a:t>
            </a:r>
          </a:p>
          <a:p>
            <a:r>
              <a:rPr lang="pt-BR" sz="2400" dirty="0" smtClean="0"/>
              <a:t>Filhos de um mesmo pai:</a:t>
            </a:r>
            <a:r>
              <a:rPr lang="pt-BR" sz="2400" b="1" dirty="0" smtClean="0"/>
              <a:t> irmãos</a:t>
            </a:r>
          </a:p>
          <a:p>
            <a:r>
              <a:rPr lang="pt-BR" sz="2400" dirty="0" smtClean="0"/>
              <a:t>Nós com pelo menos um filho: </a:t>
            </a:r>
            <a:r>
              <a:rPr lang="pt-BR" sz="2400" b="1" dirty="0" smtClean="0"/>
              <a:t>não terminais ou internos.</a:t>
            </a:r>
          </a:p>
          <a:p>
            <a:endParaRPr lang="pt-B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93761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</TotalTime>
  <Words>1347</Words>
  <Application>Microsoft Office PowerPoint</Application>
  <PresentationFormat>Apresentação na tela (4:3)</PresentationFormat>
  <Paragraphs>214</Paragraphs>
  <Slides>57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58" baseType="lpstr">
      <vt:lpstr>Fluxo</vt:lpstr>
      <vt:lpstr>Estrutura de Dados – 1º semestre de 2020</vt:lpstr>
      <vt:lpstr>Definição</vt:lpstr>
      <vt:lpstr>Árvores</vt:lpstr>
      <vt:lpstr>Definição de Árvores</vt:lpstr>
      <vt:lpstr>Definição de Árvores</vt:lpstr>
      <vt:lpstr>Definição de Árvores</vt:lpstr>
      <vt:lpstr>Definição de Árvores</vt:lpstr>
      <vt:lpstr>Representação de árvore</vt:lpstr>
      <vt:lpstr>Terminologia</vt:lpstr>
      <vt:lpstr>Terminologia</vt:lpstr>
      <vt:lpstr>Terminologia</vt:lpstr>
      <vt:lpstr>Terminologia</vt:lpstr>
      <vt:lpstr>Árvores Binárias</vt:lpstr>
      <vt:lpstr>Árvores Binárias</vt:lpstr>
      <vt:lpstr>Árvores Binárias</vt:lpstr>
      <vt:lpstr>Árvore Binária Balanceada</vt:lpstr>
      <vt:lpstr>Árvore Binária Balanceada</vt:lpstr>
      <vt:lpstr>Exemplo de Árvore Binária</vt:lpstr>
      <vt:lpstr>Inserção em Árvores Binárias</vt:lpstr>
      <vt:lpstr>Inserção em Árvores Binárias</vt:lpstr>
      <vt:lpstr>Inserção em Árvores Binárias</vt:lpstr>
      <vt:lpstr>Inserção em Árvores Binárias</vt:lpstr>
      <vt:lpstr>Inserção em Árvores Binárias</vt:lpstr>
      <vt:lpstr>Inserção em Árvores Binárias</vt:lpstr>
      <vt:lpstr>Inserção em Árvores Binárias</vt:lpstr>
      <vt:lpstr>Inserção em Árvores Binárias</vt:lpstr>
      <vt:lpstr>Inserção em Árvores Binárias</vt:lpstr>
      <vt:lpstr>Inserção em Árvores Binárias</vt:lpstr>
      <vt:lpstr>Inserção em Árvores Binárias</vt:lpstr>
      <vt:lpstr>Inserção em Árvores Binárias</vt:lpstr>
      <vt:lpstr>Inserção em Árvores Binárias</vt:lpstr>
      <vt:lpstr>Inserção em Árvores Binárias</vt:lpstr>
      <vt:lpstr>Método de inserção em Árvore Binária</vt:lpstr>
      <vt:lpstr>Custo de inserção em Árvores Binárias</vt:lpstr>
      <vt:lpstr>Remoção em Árvores Binárias</vt:lpstr>
      <vt:lpstr>Remoção em Árvores Binárias – Caso 1</vt:lpstr>
      <vt:lpstr>Remoção em Árvores Binárias – Caso 1</vt:lpstr>
      <vt:lpstr>Remoção em Árvores Binárias – Caso 2</vt:lpstr>
      <vt:lpstr>Remoção em Árvores Binárias – Caso 2</vt:lpstr>
      <vt:lpstr>Remoção em Árvores Binárias – Caso 3</vt:lpstr>
      <vt:lpstr>Remoção em Árvores Binárias – Caso 3</vt:lpstr>
      <vt:lpstr>Remoção em Árvores Binárias</vt:lpstr>
      <vt:lpstr>Remoção em Árvores Binárias </vt:lpstr>
      <vt:lpstr>Remoção em Árvores Binárias </vt:lpstr>
      <vt:lpstr>Custo de remoção em Árvores Binárias</vt:lpstr>
      <vt:lpstr>Percurso em Pré-Ordem</vt:lpstr>
      <vt:lpstr>Percurso em Pré-Ordem</vt:lpstr>
      <vt:lpstr>Percurso em Pré-Ordem</vt:lpstr>
      <vt:lpstr>Percurso em Ordem</vt:lpstr>
      <vt:lpstr>Percurso em Ordem</vt:lpstr>
      <vt:lpstr>Percurso em Ordem</vt:lpstr>
      <vt:lpstr>Percurso em Pós-Ordem</vt:lpstr>
      <vt:lpstr>Percurso em Pós-Ordem</vt:lpstr>
      <vt:lpstr>Percurso em Pós-Ordem</vt:lpstr>
      <vt:lpstr>Métodos de percurso em Árvore Binária</vt:lpstr>
      <vt:lpstr>Exemplo</vt:lpstr>
      <vt:lpstr>Contatos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– 1º semestre de 2020</dc:title>
  <dc:creator>Fábio Silva</dc:creator>
  <cp:lastModifiedBy>Fábio Silva</cp:lastModifiedBy>
  <cp:revision>5</cp:revision>
  <dcterms:created xsi:type="dcterms:W3CDTF">2020-02-01T23:25:29Z</dcterms:created>
  <dcterms:modified xsi:type="dcterms:W3CDTF">2020-06-10T22:59:49Z</dcterms:modified>
</cp:coreProperties>
</file>