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54610"/>
            <a:ext cx="802822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642"/>
            <a:ext cx="8072119" cy="363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8701" y="3252342"/>
            <a:ext cx="5462270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30835" marR="324485">
              <a:lnSpc>
                <a:spcPct val="100000"/>
              </a:lnSpc>
              <a:spcBef>
                <a:spcPts val="105"/>
              </a:spcBef>
            </a:pPr>
            <a:r>
              <a:rPr dirty="0" sz="4400" spc="-270">
                <a:solidFill>
                  <a:srgbClr val="FF0000"/>
                </a:solidFill>
                <a:latin typeface="Arial"/>
                <a:cs typeface="Arial"/>
              </a:rPr>
              <a:t>Fábio </a:t>
            </a:r>
            <a:r>
              <a:rPr dirty="0" sz="4400" spc="-225">
                <a:solidFill>
                  <a:srgbClr val="FF0000"/>
                </a:solidFill>
                <a:latin typeface="Arial"/>
                <a:cs typeface="Arial"/>
              </a:rPr>
              <a:t>Pereira </a:t>
            </a:r>
            <a:r>
              <a:rPr dirty="0" sz="4400" spc="-240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z="4400" spc="-2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spc="-295">
                <a:solidFill>
                  <a:srgbClr val="FF0000"/>
                </a:solidFill>
                <a:latin typeface="Arial"/>
                <a:cs typeface="Arial"/>
              </a:rPr>
              <a:t>Silva  </a:t>
            </a:r>
            <a:r>
              <a:rPr dirty="0" sz="4400" spc="-45">
                <a:solidFill>
                  <a:srgbClr val="FF0000"/>
                </a:solidFill>
                <a:latin typeface="Arial"/>
                <a:cs typeface="Arial"/>
              </a:rPr>
              <a:t>Nº:</a:t>
            </a:r>
            <a:r>
              <a:rPr dirty="0" sz="4400" spc="-2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spc="-220">
                <a:solidFill>
                  <a:srgbClr val="FF0000"/>
                </a:solidFill>
                <a:latin typeface="Arial"/>
                <a:cs typeface="Arial"/>
              </a:rPr>
              <a:t>9411850</a:t>
            </a:r>
            <a:endParaRPr sz="4400">
              <a:latin typeface="Arial"/>
              <a:cs typeface="Arial"/>
            </a:endParaRPr>
          </a:p>
          <a:p>
            <a:pPr marL="2909570">
              <a:lnSpc>
                <a:spcPct val="100000"/>
              </a:lnSpc>
            </a:pPr>
            <a:r>
              <a:rPr dirty="0" sz="4400" spc="-26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4400" spc="-225">
                <a:solidFill>
                  <a:srgbClr val="FF0000"/>
                </a:solidFill>
                <a:latin typeface="Arial"/>
                <a:cs typeface="Arial"/>
              </a:rPr>
              <a:t>Rodrigo </a:t>
            </a:r>
            <a:r>
              <a:rPr dirty="0" sz="4400" spc="-185">
                <a:solidFill>
                  <a:srgbClr val="FF0000"/>
                </a:solidFill>
                <a:latin typeface="Arial"/>
                <a:cs typeface="Arial"/>
              </a:rPr>
              <a:t>Ferreira</a:t>
            </a:r>
            <a:r>
              <a:rPr dirty="0" sz="4400" spc="-3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spc="-240">
                <a:solidFill>
                  <a:srgbClr val="FF0000"/>
                </a:solidFill>
                <a:latin typeface="Arial"/>
                <a:cs typeface="Arial"/>
              </a:rPr>
              <a:t>Ladeira  </a:t>
            </a:r>
            <a:r>
              <a:rPr dirty="0" sz="4400" spc="-45">
                <a:solidFill>
                  <a:srgbClr val="FF0000"/>
                </a:solidFill>
                <a:latin typeface="Arial"/>
                <a:cs typeface="Arial"/>
              </a:rPr>
              <a:t>Nº</a:t>
            </a:r>
            <a:r>
              <a:rPr dirty="0" sz="4400" spc="-2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spc="-215">
                <a:solidFill>
                  <a:srgbClr val="FF0000"/>
                </a:solidFill>
                <a:latin typeface="Arial"/>
                <a:cs typeface="Arial"/>
              </a:rPr>
              <a:t>5862849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6108" y="188721"/>
            <a:ext cx="3455924" cy="324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572767"/>
            <a:ext cx="8324088" cy="502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891" y="1502662"/>
            <a:ext cx="8625840" cy="535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61"/>
            <a:ext cx="8229600" cy="4925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61"/>
            <a:ext cx="8229600" cy="4925695"/>
          </a:xfrm>
          <a:custGeom>
            <a:avLst/>
            <a:gdLst/>
            <a:ahLst/>
            <a:cxnLst/>
            <a:rect l="l" t="t" r="r" b="b"/>
            <a:pathLst>
              <a:path w="8229600" h="4925695">
                <a:moveTo>
                  <a:pt x="0" y="4925187"/>
                </a:moveTo>
                <a:lnTo>
                  <a:pt x="8229600" y="4925187"/>
                </a:lnTo>
                <a:lnTo>
                  <a:pt x="8229600" y="0"/>
                </a:lnTo>
                <a:lnTo>
                  <a:pt x="0" y="0"/>
                </a:lnTo>
                <a:lnTo>
                  <a:pt x="0" y="492518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07642"/>
            <a:ext cx="8003540" cy="2075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85">
                <a:latin typeface="Arial"/>
                <a:cs typeface="Arial"/>
              </a:rPr>
              <a:t>Um </a:t>
            </a:r>
            <a:r>
              <a:rPr dirty="0" sz="3200" spc="-130">
                <a:latin typeface="Arial"/>
                <a:cs typeface="Arial"/>
              </a:rPr>
              <a:t>grafo </a:t>
            </a:r>
            <a:r>
              <a:rPr dirty="0" sz="3200" spc="-185">
                <a:latin typeface="Arial"/>
                <a:cs typeface="Arial"/>
              </a:rPr>
              <a:t>é conexo </a:t>
            </a:r>
            <a:r>
              <a:rPr dirty="0" sz="3200" spc="-125">
                <a:latin typeface="Arial"/>
                <a:cs typeface="Arial"/>
              </a:rPr>
              <a:t>quando </a:t>
            </a:r>
            <a:r>
              <a:rPr dirty="0" sz="3200" spc="-150">
                <a:latin typeface="Arial"/>
                <a:cs typeface="Arial"/>
              </a:rPr>
              <a:t>existe </a:t>
            </a:r>
            <a:r>
              <a:rPr dirty="0" sz="3200" spc="-105">
                <a:latin typeface="Arial"/>
                <a:cs typeface="Arial"/>
              </a:rPr>
              <a:t>um</a:t>
            </a:r>
            <a:r>
              <a:rPr dirty="0" sz="3200" spc="-220">
                <a:latin typeface="Arial"/>
                <a:cs typeface="Arial"/>
              </a:rPr>
              <a:t> </a:t>
            </a:r>
            <a:r>
              <a:rPr dirty="0" sz="3200" spc="-130">
                <a:latin typeface="Arial"/>
                <a:cs typeface="Arial"/>
              </a:rPr>
              <a:t>caminho  </a:t>
            </a:r>
            <a:r>
              <a:rPr dirty="0" sz="3200" spc="-65">
                <a:latin typeface="Arial"/>
                <a:cs typeface="Arial"/>
              </a:rPr>
              <a:t>entre </a:t>
            </a:r>
            <a:r>
              <a:rPr dirty="0" sz="3200" spc="-215">
                <a:latin typeface="Arial"/>
                <a:cs typeface="Arial"/>
              </a:rPr>
              <a:t>cada </a:t>
            </a:r>
            <a:r>
              <a:rPr dirty="0" sz="3200" spc="-100">
                <a:latin typeface="Arial"/>
                <a:cs typeface="Arial"/>
              </a:rPr>
              <a:t>par </a:t>
            </a:r>
            <a:r>
              <a:rPr dirty="0" sz="3200" spc="-145">
                <a:latin typeface="Arial"/>
                <a:cs typeface="Arial"/>
              </a:rPr>
              <a:t>de</a:t>
            </a:r>
            <a:r>
              <a:rPr dirty="0" sz="3200" spc="-300">
                <a:latin typeface="Arial"/>
                <a:cs typeface="Arial"/>
              </a:rPr>
              <a:t> </a:t>
            </a:r>
            <a:r>
              <a:rPr dirty="0" sz="3200" spc="-114">
                <a:latin typeface="Arial"/>
                <a:cs typeface="Arial"/>
              </a:rPr>
              <a:t>vértices.</a:t>
            </a:r>
            <a:endParaRPr sz="3200">
              <a:latin typeface="Arial"/>
              <a:cs typeface="Arial"/>
            </a:endParaRPr>
          </a:p>
          <a:p>
            <a:pPr marL="355600" marR="101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85">
                <a:latin typeface="Arial"/>
                <a:cs typeface="Arial"/>
              </a:rPr>
              <a:t>Um </a:t>
            </a:r>
            <a:r>
              <a:rPr dirty="0" sz="3200" spc="-130">
                <a:latin typeface="Arial"/>
                <a:cs typeface="Arial"/>
              </a:rPr>
              <a:t>grafo </a:t>
            </a:r>
            <a:r>
              <a:rPr dirty="0" sz="3200" spc="-190">
                <a:latin typeface="Arial"/>
                <a:cs typeface="Arial"/>
              </a:rPr>
              <a:t>é </a:t>
            </a:r>
            <a:r>
              <a:rPr dirty="0" sz="3200" spc="-55">
                <a:latin typeface="Arial"/>
                <a:cs typeface="Arial"/>
              </a:rPr>
              <a:t>totalmente </a:t>
            </a:r>
            <a:r>
              <a:rPr dirty="0" sz="3200" spc="-195">
                <a:latin typeface="Arial"/>
                <a:cs typeface="Arial"/>
              </a:rPr>
              <a:t>desconexo </a:t>
            </a:r>
            <a:r>
              <a:rPr dirty="0" sz="3200" spc="-125">
                <a:latin typeface="Arial"/>
                <a:cs typeface="Arial"/>
              </a:rPr>
              <a:t>quando </a:t>
            </a:r>
            <a:r>
              <a:rPr dirty="0" sz="3200" spc="-120">
                <a:latin typeface="Arial"/>
                <a:cs typeface="Arial"/>
              </a:rPr>
              <a:t>ele  </a:t>
            </a:r>
            <a:r>
              <a:rPr dirty="0" sz="3200" spc="-150">
                <a:latin typeface="Arial"/>
                <a:cs typeface="Arial"/>
              </a:rPr>
              <a:t>não </a:t>
            </a:r>
            <a:r>
              <a:rPr dirty="0" sz="3200" spc="-195">
                <a:latin typeface="Arial"/>
                <a:cs typeface="Arial"/>
              </a:rPr>
              <a:t>possuí</a:t>
            </a:r>
            <a:r>
              <a:rPr dirty="0" sz="3200" spc="-175">
                <a:latin typeface="Arial"/>
                <a:cs typeface="Arial"/>
              </a:rPr>
              <a:t> </a:t>
            </a:r>
            <a:r>
              <a:rPr dirty="0" sz="3200" spc="-170">
                <a:latin typeface="Arial"/>
                <a:cs typeface="Arial"/>
              </a:rPr>
              <a:t>arestas.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1090295">
              <a:lnSpc>
                <a:spcPct val="100000"/>
              </a:lnSpc>
              <a:spcBef>
                <a:spcPts val="1575"/>
              </a:spcBef>
            </a:pPr>
            <a:r>
              <a:rPr dirty="0" sz="4400" spc="-225"/>
              <a:t>Grafo </a:t>
            </a:r>
            <a:r>
              <a:rPr dirty="0" sz="4400" spc="-325"/>
              <a:t>Conexo </a:t>
            </a:r>
            <a:r>
              <a:rPr dirty="0" sz="4400" spc="-254"/>
              <a:t>e</a:t>
            </a:r>
            <a:r>
              <a:rPr dirty="0" sz="4400" spc="-180"/>
              <a:t> </a:t>
            </a:r>
            <a:r>
              <a:rPr dirty="0" sz="4400" spc="-305"/>
              <a:t>Desconexo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147" y="991125"/>
            <a:ext cx="7114957" cy="470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572767"/>
            <a:ext cx="8324088" cy="5091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891" y="1502663"/>
            <a:ext cx="8424672" cy="3805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61"/>
            <a:ext cx="8229600" cy="499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61"/>
            <a:ext cx="8229600" cy="4997450"/>
          </a:xfrm>
          <a:custGeom>
            <a:avLst/>
            <a:gdLst/>
            <a:ahLst/>
            <a:cxnLst/>
            <a:rect l="l" t="t" r="r" b="b"/>
            <a:pathLst>
              <a:path w="8229600" h="4997450">
                <a:moveTo>
                  <a:pt x="0" y="4997196"/>
                </a:moveTo>
                <a:lnTo>
                  <a:pt x="8229600" y="4997196"/>
                </a:lnTo>
                <a:lnTo>
                  <a:pt x="8229600" y="0"/>
                </a:lnTo>
                <a:lnTo>
                  <a:pt x="0" y="0"/>
                </a:lnTo>
                <a:lnTo>
                  <a:pt x="0" y="499719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07642"/>
            <a:ext cx="7803515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29">
                <a:latin typeface="Arial"/>
                <a:cs typeface="Arial"/>
              </a:rPr>
              <a:t>Visa </a:t>
            </a:r>
            <a:r>
              <a:rPr dirty="0" sz="3200" spc="-125">
                <a:latin typeface="Arial"/>
                <a:cs typeface="Arial"/>
              </a:rPr>
              <a:t>realizar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215">
                <a:latin typeface="Arial"/>
                <a:cs typeface="Arial"/>
              </a:rPr>
              <a:t>associação </a:t>
            </a:r>
            <a:r>
              <a:rPr dirty="0" sz="3200" spc="-145">
                <a:latin typeface="Arial"/>
                <a:cs typeface="Arial"/>
              </a:rPr>
              <a:t>de </a:t>
            </a:r>
            <a:r>
              <a:rPr dirty="0" sz="3200" spc="-114">
                <a:latin typeface="Arial"/>
                <a:cs typeface="Arial"/>
              </a:rPr>
              <a:t>vértices </a:t>
            </a:r>
            <a:r>
              <a:rPr dirty="0" sz="3200" spc="-65">
                <a:latin typeface="Arial"/>
                <a:cs typeface="Arial"/>
              </a:rPr>
              <a:t>entre </a:t>
            </a:r>
            <a:r>
              <a:rPr dirty="0" sz="3200" spc="-295">
                <a:latin typeface="Arial"/>
                <a:cs typeface="Arial"/>
              </a:rPr>
              <a:t>as  </a:t>
            </a:r>
            <a:r>
              <a:rPr dirty="0" sz="3200" spc="-130">
                <a:latin typeface="Arial"/>
                <a:cs typeface="Arial"/>
              </a:rPr>
              <a:t>linhas </a:t>
            </a:r>
            <a:r>
              <a:rPr dirty="0" sz="3200" spc="-190">
                <a:latin typeface="Arial"/>
                <a:cs typeface="Arial"/>
              </a:rPr>
              <a:t>e </a:t>
            </a:r>
            <a:r>
              <a:rPr dirty="0" sz="3200" spc="-165">
                <a:latin typeface="Arial"/>
                <a:cs typeface="Arial"/>
              </a:rPr>
              <a:t>colunas </a:t>
            </a:r>
            <a:r>
              <a:rPr dirty="0" sz="3200" spc="-175">
                <a:latin typeface="Arial"/>
                <a:cs typeface="Arial"/>
              </a:rPr>
              <a:t>da </a:t>
            </a:r>
            <a:r>
              <a:rPr dirty="0" sz="3200" spc="-85">
                <a:latin typeface="Arial"/>
                <a:cs typeface="Arial"/>
              </a:rPr>
              <a:t>matriz, </a:t>
            </a:r>
            <a:r>
              <a:rPr dirty="0" sz="3200" spc="-150">
                <a:latin typeface="Arial"/>
                <a:cs typeface="Arial"/>
              </a:rPr>
              <a:t>em </a:t>
            </a:r>
            <a:r>
              <a:rPr dirty="0" sz="3200" spc="-130">
                <a:latin typeface="Arial"/>
                <a:cs typeface="Arial"/>
              </a:rPr>
              <a:t>que </a:t>
            </a:r>
            <a:r>
              <a:rPr dirty="0" sz="3200" spc="-215">
                <a:latin typeface="Arial"/>
                <a:cs typeface="Arial"/>
              </a:rPr>
              <a:t>cada  </a:t>
            </a:r>
            <a:r>
              <a:rPr dirty="0" sz="3200" spc="-95">
                <a:latin typeface="Arial"/>
                <a:cs typeface="Arial"/>
              </a:rPr>
              <a:t>elemento </a:t>
            </a:r>
            <a:r>
              <a:rPr dirty="0" sz="3200" spc="-114">
                <a:latin typeface="Arial"/>
                <a:cs typeface="Arial"/>
              </a:rPr>
              <a:t>indica </a:t>
            </a:r>
            <a:r>
              <a:rPr dirty="0" sz="3200" spc="-270">
                <a:latin typeface="Arial"/>
                <a:cs typeface="Arial"/>
              </a:rPr>
              <a:t>se </a:t>
            </a:r>
            <a:r>
              <a:rPr dirty="0" sz="3200" spc="-175">
                <a:latin typeface="Arial"/>
                <a:cs typeface="Arial"/>
              </a:rPr>
              <a:t>há </a:t>
            </a:r>
            <a:r>
              <a:rPr dirty="0" sz="3200" spc="-95">
                <a:latin typeface="Arial"/>
                <a:cs typeface="Arial"/>
              </a:rPr>
              <a:t>itens </a:t>
            </a:r>
            <a:r>
              <a:rPr dirty="0" sz="3200" spc="-155">
                <a:latin typeface="Arial"/>
                <a:cs typeface="Arial"/>
              </a:rPr>
              <a:t>inclusos </a:t>
            </a:r>
            <a:r>
              <a:rPr dirty="0" sz="3200" spc="-65">
                <a:latin typeface="Arial"/>
                <a:cs typeface="Arial"/>
              </a:rPr>
              <a:t>entre </a:t>
            </a:r>
            <a:r>
              <a:rPr dirty="0" sz="3200" spc="-220">
                <a:latin typeface="Arial"/>
                <a:cs typeface="Arial"/>
              </a:rPr>
              <a:t>os  </a:t>
            </a:r>
            <a:r>
              <a:rPr dirty="0" sz="3200" spc="-114">
                <a:latin typeface="Arial"/>
                <a:cs typeface="Arial"/>
              </a:rPr>
              <a:t>vértices.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1624965">
              <a:lnSpc>
                <a:spcPct val="100000"/>
              </a:lnSpc>
              <a:spcBef>
                <a:spcPts val="1575"/>
              </a:spcBef>
            </a:pPr>
            <a:r>
              <a:rPr dirty="0" sz="4400" spc="-65"/>
              <a:t>Matriz </a:t>
            </a:r>
            <a:r>
              <a:rPr dirty="0" sz="4400" spc="-200"/>
              <a:t>de</a:t>
            </a:r>
            <a:r>
              <a:rPr dirty="0" sz="4400" spc="-415"/>
              <a:t> </a:t>
            </a:r>
            <a:r>
              <a:rPr dirty="0" sz="4400" spc="-240"/>
              <a:t>Adjacências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572767"/>
            <a:ext cx="8324088" cy="502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891" y="1502663"/>
            <a:ext cx="8377428" cy="4488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61"/>
            <a:ext cx="8229600" cy="4925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61"/>
            <a:ext cx="8229600" cy="4925695"/>
          </a:xfrm>
          <a:custGeom>
            <a:avLst/>
            <a:gdLst/>
            <a:ahLst/>
            <a:cxnLst/>
            <a:rect l="l" t="t" r="r" b="b"/>
            <a:pathLst>
              <a:path w="8229600" h="4925695">
                <a:moveTo>
                  <a:pt x="0" y="4925187"/>
                </a:moveTo>
                <a:lnTo>
                  <a:pt x="8229600" y="4925187"/>
                </a:lnTo>
                <a:lnTo>
                  <a:pt x="8229600" y="0"/>
                </a:lnTo>
                <a:lnTo>
                  <a:pt x="0" y="0"/>
                </a:lnTo>
                <a:lnTo>
                  <a:pt x="0" y="492518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510703"/>
            <a:ext cx="7755255" cy="217233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75">
                <a:latin typeface="Arial"/>
                <a:cs typeface="Arial"/>
              </a:rPr>
              <a:t>Florestas </a:t>
            </a:r>
            <a:r>
              <a:rPr dirty="0" sz="3200" spc="-229">
                <a:latin typeface="Arial"/>
                <a:cs typeface="Arial"/>
              </a:rPr>
              <a:t>são </a:t>
            </a:r>
            <a:r>
              <a:rPr dirty="0" sz="3200" spc="-165">
                <a:latin typeface="Arial"/>
                <a:cs typeface="Arial"/>
              </a:rPr>
              <a:t>grafos</a:t>
            </a:r>
            <a:r>
              <a:rPr dirty="0" sz="3200" spc="-130">
                <a:latin typeface="Arial"/>
                <a:cs typeface="Arial"/>
              </a:rPr>
              <a:t> </a:t>
            </a:r>
            <a:r>
              <a:rPr dirty="0" sz="3200" spc="-175">
                <a:latin typeface="Arial"/>
                <a:cs typeface="Arial"/>
              </a:rPr>
              <a:t>acíclicos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45">
                <a:latin typeface="Arial"/>
                <a:cs typeface="Arial"/>
              </a:rPr>
              <a:t>Árvores </a:t>
            </a:r>
            <a:r>
              <a:rPr dirty="0" sz="3200" spc="-120">
                <a:latin typeface="Arial"/>
                <a:cs typeface="Arial"/>
              </a:rPr>
              <a:t>representam </a:t>
            </a:r>
            <a:r>
              <a:rPr dirty="0" sz="3200" spc="-155">
                <a:latin typeface="Arial"/>
                <a:cs typeface="Arial"/>
              </a:rPr>
              <a:t>uma </a:t>
            </a:r>
            <a:r>
              <a:rPr dirty="0" sz="3200" spc="-85">
                <a:latin typeface="Arial"/>
                <a:cs typeface="Arial"/>
              </a:rPr>
              <a:t>floresta </a:t>
            </a:r>
            <a:r>
              <a:rPr dirty="0" sz="3200" spc="-190">
                <a:latin typeface="Arial"/>
                <a:cs typeface="Arial"/>
              </a:rPr>
              <a:t>conexa,  </a:t>
            </a:r>
            <a:r>
              <a:rPr dirty="0" sz="3200" spc="-114">
                <a:latin typeface="Arial"/>
                <a:cs typeface="Arial"/>
              </a:rPr>
              <a:t>podendo </a:t>
            </a:r>
            <a:r>
              <a:rPr dirty="0" sz="3200" spc="-100">
                <a:latin typeface="Arial"/>
                <a:cs typeface="Arial"/>
              </a:rPr>
              <a:t>também </a:t>
            </a:r>
            <a:r>
              <a:rPr dirty="0" sz="3200" spc="-165">
                <a:latin typeface="Arial"/>
                <a:cs typeface="Arial"/>
              </a:rPr>
              <a:t>ser </a:t>
            </a:r>
            <a:r>
              <a:rPr dirty="0" sz="3200" spc="-130">
                <a:latin typeface="Arial"/>
                <a:cs typeface="Arial"/>
              </a:rPr>
              <a:t>denominada </a:t>
            </a:r>
            <a:r>
              <a:rPr dirty="0" sz="3200" spc="-145">
                <a:latin typeface="Arial"/>
                <a:cs typeface="Arial"/>
              </a:rPr>
              <a:t>como</a:t>
            </a:r>
            <a:r>
              <a:rPr dirty="0" sz="3200" spc="-305">
                <a:latin typeface="Arial"/>
                <a:cs typeface="Arial"/>
              </a:rPr>
              <a:t> </a:t>
            </a:r>
            <a:r>
              <a:rPr dirty="0" sz="3200" spc="-110">
                <a:latin typeface="Arial"/>
                <a:cs typeface="Arial"/>
              </a:rPr>
              <a:t>um  </a:t>
            </a:r>
            <a:r>
              <a:rPr dirty="0" sz="3200" spc="-130">
                <a:latin typeface="Arial"/>
                <a:cs typeface="Arial"/>
              </a:rPr>
              <a:t>dígrafo</a:t>
            </a:r>
            <a:r>
              <a:rPr dirty="0" sz="3200" spc="-155">
                <a:latin typeface="Arial"/>
                <a:cs typeface="Arial"/>
              </a:rPr>
              <a:t> </a:t>
            </a:r>
            <a:r>
              <a:rPr dirty="0" sz="3200" spc="-85">
                <a:latin typeface="Arial"/>
                <a:cs typeface="Arial"/>
              </a:rPr>
              <a:t>simétrico.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1958975">
              <a:lnSpc>
                <a:spcPct val="100000"/>
              </a:lnSpc>
              <a:spcBef>
                <a:spcPts val="1575"/>
              </a:spcBef>
            </a:pPr>
            <a:r>
              <a:rPr dirty="0" sz="4400" spc="-240"/>
              <a:t>Florestas </a:t>
            </a:r>
            <a:r>
              <a:rPr dirty="0" sz="4400" spc="-254"/>
              <a:t>e</a:t>
            </a:r>
            <a:r>
              <a:rPr dirty="0" sz="4400" spc="-240"/>
              <a:t> </a:t>
            </a:r>
            <a:r>
              <a:rPr dirty="0" sz="4400" spc="-200"/>
              <a:t>Árvores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913765" marR="189230" indent="-715010">
              <a:lnSpc>
                <a:spcPct val="100000"/>
              </a:lnSpc>
              <a:spcBef>
                <a:spcPts val="710"/>
              </a:spcBef>
            </a:pPr>
            <a:r>
              <a:rPr dirty="0" sz="3000" spc="-140"/>
              <a:t>Descobrindo </a:t>
            </a:r>
            <a:r>
              <a:rPr dirty="0" sz="3000" spc="-90"/>
              <a:t>o </a:t>
            </a:r>
            <a:r>
              <a:rPr dirty="0" sz="3000" spc="-100"/>
              <a:t>número </a:t>
            </a:r>
            <a:r>
              <a:rPr dirty="0" sz="3000" spc="-140"/>
              <a:t>de </a:t>
            </a:r>
            <a:r>
              <a:rPr dirty="0" sz="3000" spc="-170"/>
              <a:t>arestas </a:t>
            </a:r>
            <a:r>
              <a:rPr dirty="0" sz="3000" spc="-130"/>
              <a:t>que </a:t>
            </a:r>
            <a:r>
              <a:rPr dirty="0" sz="3000" spc="-204"/>
              <a:t>cada</a:t>
            </a:r>
            <a:r>
              <a:rPr dirty="0" sz="3000" spc="-360"/>
              <a:t> </a:t>
            </a:r>
            <a:r>
              <a:rPr dirty="0" sz="3000" spc="-75"/>
              <a:t>vértice  </a:t>
            </a:r>
            <a:r>
              <a:rPr dirty="0" sz="3000" spc="-185"/>
              <a:t>possuí </a:t>
            </a:r>
            <a:r>
              <a:rPr dirty="0" sz="3000" spc="-145"/>
              <a:t>em </a:t>
            </a:r>
            <a:r>
              <a:rPr dirty="0" sz="3000" spc="-150"/>
              <a:t>uma </a:t>
            </a:r>
            <a:r>
              <a:rPr dirty="0" sz="3000" spc="-75"/>
              <a:t>matriz </a:t>
            </a:r>
            <a:r>
              <a:rPr dirty="0" sz="3000" spc="-140"/>
              <a:t>de</a:t>
            </a:r>
            <a:r>
              <a:rPr dirty="0" sz="3000" spc="-245"/>
              <a:t> </a:t>
            </a:r>
            <a:r>
              <a:rPr dirty="0" sz="3000" spc="-165"/>
              <a:t>adjacências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68312" y="1628851"/>
            <a:ext cx="8135874" cy="4968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913765" marR="189230" indent="-715010">
              <a:lnSpc>
                <a:spcPct val="100000"/>
              </a:lnSpc>
              <a:spcBef>
                <a:spcPts val="710"/>
              </a:spcBef>
            </a:pPr>
            <a:r>
              <a:rPr dirty="0" sz="3000" spc="-140"/>
              <a:t>Descobrindo </a:t>
            </a:r>
            <a:r>
              <a:rPr dirty="0" sz="3000" spc="-90"/>
              <a:t>o </a:t>
            </a:r>
            <a:r>
              <a:rPr dirty="0" sz="3000" spc="-100"/>
              <a:t>número </a:t>
            </a:r>
            <a:r>
              <a:rPr dirty="0" sz="3000" spc="-140"/>
              <a:t>de </a:t>
            </a:r>
            <a:r>
              <a:rPr dirty="0" sz="3000" spc="-170"/>
              <a:t>arestas </a:t>
            </a:r>
            <a:r>
              <a:rPr dirty="0" sz="3000" spc="-130"/>
              <a:t>que </a:t>
            </a:r>
            <a:r>
              <a:rPr dirty="0" sz="3000" spc="-204"/>
              <a:t>cada</a:t>
            </a:r>
            <a:r>
              <a:rPr dirty="0" sz="3000" spc="-360"/>
              <a:t> </a:t>
            </a:r>
            <a:r>
              <a:rPr dirty="0" sz="3000" spc="-75"/>
              <a:t>vértice  </a:t>
            </a:r>
            <a:r>
              <a:rPr dirty="0" sz="3000" spc="-185"/>
              <a:t>possuí </a:t>
            </a:r>
            <a:r>
              <a:rPr dirty="0" sz="3000" spc="-145"/>
              <a:t>em </a:t>
            </a:r>
            <a:r>
              <a:rPr dirty="0" sz="3000" spc="-150"/>
              <a:t>uma </a:t>
            </a:r>
            <a:r>
              <a:rPr dirty="0" sz="3000" spc="-75"/>
              <a:t>matriz </a:t>
            </a:r>
            <a:r>
              <a:rPr dirty="0" sz="3000" spc="-140"/>
              <a:t>de</a:t>
            </a:r>
            <a:r>
              <a:rPr dirty="0" sz="3000" spc="-245"/>
              <a:t> </a:t>
            </a:r>
            <a:r>
              <a:rPr dirty="0" sz="3000" spc="-165"/>
              <a:t>adjacências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68312" y="1628851"/>
            <a:ext cx="8207375" cy="5040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572767"/>
            <a:ext cx="8324088" cy="5091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891" y="1502662"/>
            <a:ext cx="8682228" cy="535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61"/>
            <a:ext cx="8229600" cy="499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61"/>
            <a:ext cx="8229600" cy="4997450"/>
          </a:xfrm>
          <a:custGeom>
            <a:avLst/>
            <a:gdLst/>
            <a:ahLst/>
            <a:cxnLst/>
            <a:rect l="l" t="t" r="r" b="b"/>
            <a:pathLst>
              <a:path w="8229600" h="4997450">
                <a:moveTo>
                  <a:pt x="0" y="4997196"/>
                </a:moveTo>
                <a:lnTo>
                  <a:pt x="8229600" y="4997196"/>
                </a:lnTo>
                <a:lnTo>
                  <a:pt x="8229600" y="0"/>
                </a:lnTo>
                <a:lnTo>
                  <a:pt x="0" y="0"/>
                </a:lnTo>
                <a:lnTo>
                  <a:pt x="0" y="499719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07642"/>
            <a:ext cx="8059420" cy="4026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9624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60">
                <a:latin typeface="Arial"/>
                <a:cs typeface="Arial"/>
              </a:rPr>
              <a:t>Escreva </a:t>
            </a:r>
            <a:r>
              <a:rPr dirty="0" sz="3200" spc="-145">
                <a:latin typeface="Arial"/>
                <a:cs typeface="Arial"/>
              </a:rPr>
              <a:t>em </a:t>
            </a:r>
            <a:r>
              <a:rPr dirty="0" sz="3200" spc="-150">
                <a:latin typeface="Arial"/>
                <a:cs typeface="Arial"/>
              </a:rPr>
              <a:t>pseudocódigo </a:t>
            </a:r>
            <a:r>
              <a:rPr dirty="0" sz="3200" spc="-90">
                <a:latin typeface="Arial"/>
                <a:cs typeface="Arial"/>
              </a:rPr>
              <a:t>ou </a:t>
            </a:r>
            <a:r>
              <a:rPr dirty="0" sz="3200" spc="-180">
                <a:latin typeface="Arial"/>
                <a:cs typeface="Arial"/>
              </a:rPr>
              <a:t>na </a:t>
            </a:r>
            <a:r>
              <a:rPr dirty="0" sz="3200" spc="-145">
                <a:latin typeface="Arial"/>
                <a:cs typeface="Arial"/>
              </a:rPr>
              <a:t>linguagem  </a:t>
            </a:r>
            <a:r>
              <a:rPr dirty="0" sz="3200" spc="-330">
                <a:latin typeface="Arial"/>
                <a:cs typeface="Arial"/>
              </a:rPr>
              <a:t>Java </a:t>
            </a:r>
            <a:r>
              <a:rPr dirty="0" sz="3200" spc="-105">
                <a:latin typeface="Arial"/>
                <a:cs typeface="Arial"/>
              </a:rPr>
              <a:t>um </a:t>
            </a:r>
            <a:r>
              <a:rPr dirty="0" sz="3200" spc="-65">
                <a:latin typeface="Arial"/>
                <a:cs typeface="Arial"/>
              </a:rPr>
              <a:t>algoritmo </a:t>
            </a:r>
            <a:r>
              <a:rPr dirty="0" sz="3200" spc="-130">
                <a:latin typeface="Arial"/>
                <a:cs typeface="Arial"/>
              </a:rPr>
              <a:t>que </a:t>
            </a:r>
            <a:r>
              <a:rPr dirty="0" sz="3200" spc="-160">
                <a:latin typeface="Arial"/>
                <a:cs typeface="Arial"/>
              </a:rPr>
              <a:t>através </a:t>
            </a:r>
            <a:r>
              <a:rPr dirty="0" sz="3200" spc="-175">
                <a:latin typeface="Arial"/>
                <a:cs typeface="Arial"/>
              </a:rPr>
              <a:t>da </a:t>
            </a:r>
            <a:r>
              <a:rPr dirty="0" sz="3200" spc="-55">
                <a:latin typeface="Arial"/>
                <a:cs typeface="Arial"/>
              </a:rPr>
              <a:t>teoria </a:t>
            </a:r>
            <a:r>
              <a:rPr dirty="0" sz="3200" spc="-150">
                <a:latin typeface="Arial"/>
                <a:cs typeface="Arial"/>
              </a:rPr>
              <a:t>de  </a:t>
            </a:r>
            <a:r>
              <a:rPr dirty="0" sz="3200" spc="-165">
                <a:latin typeface="Arial"/>
                <a:cs typeface="Arial"/>
              </a:rPr>
              <a:t>grafos </a:t>
            </a:r>
            <a:r>
              <a:rPr dirty="0" sz="3200" spc="-114">
                <a:latin typeface="Arial"/>
                <a:cs typeface="Arial"/>
              </a:rPr>
              <a:t>demonstre </a:t>
            </a:r>
            <a:r>
              <a:rPr dirty="0" sz="3200" spc="-95">
                <a:latin typeface="Arial"/>
                <a:cs typeface="Arial"/>
              </a:rPr>
              <a:t>o </a:t>
            </a:r>
            <a:r>
              <a:rPr dirty="0" sz="3200" spc="-75">
                <a:latin typeface="Arial"/>
                <a:cs typeface="Arial"/>
              </a:rPr>
              <a:t>melhor </a:t>
            </a:r>
            <a:r>
              <a:rPr dirty="0" sz="3200" spc="-130">
                <a:latin typeface="Arial"/>
                <a:cs typeface="Arial"/>
              </a:rPr>
              <a:t>caminho 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 spc="-4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partir  </a:t>
            </a:r>
            <a:r>
              <a:rPr dirty="0" sz="3200" spc="-175">
                <a:latin typeface="Arial"/>
                <a:cs typeface="Arial"/>
              </a:rPr>
              <a:t>da </a:t>
            </a:r>
            <a:r>
              <a:rPr dirty="0" sz="3200" spc="-105">
                <a:latin typeface="Arial"/>
                <a:cs typeface="Arial"/>
              </a:rPr>
              <a:t>entrada </a:t>
            </a:r>
            <a:r>
              <a:rPr dirty="0" sz="3200" spc="-145">
                <a:latin typeface="Arial"/>
                <a:cs typeface="Arial"/>
              </a:rPr>
              <a:t>de </a:t>
            </a:r>
            <a:r>
              <a:rPr dirty="0" sz="3200" spc="-90">
                <a:latin typeface="Arial"/>
                <a:cs typeface="Arial"/>
              </a:rPr>
              <a:t>três </a:t>
            </a:r>
            <a:r>
              <a:rPr dirty="0" sz="3200" spc="-165">
                <a:latin typeface="Arial"/>
                <a:cs typeface="Arial"/>
              </a:rPr>
              <a:t>percursos </a:t>
            </a:r>
            <a:r>
              <a:rPr dirty="0" sz="3200" spc="-185">
                <a:latin typeface="Arial"/>
                <a:cs typeface="Arial"/>
              </a:rPr>
              <a:t>e </a:t>
            </a:r>
            <a:r>
              <a:rPr dirty="0" sz="3200" spc="-95">
                <a:latin typeface="Arial"/>
                <a:cs typeface="Arial"/>
              </a:rPr>
              <a:t>do </a:t>
            </a:r>
            <a:r>
              <a:rPr dirty="0" sz="3200" spc="-135">
                <a:latin typeface="Arial"/>
                <a:cs typeface="Arial"/>
              </a:rPr>
              <a:t>cálculo </a:t>
            </a:r>
            <a:r>
              <a:rPr dirty="0" sz="3200" spc="-175">
                <a:latin typeface="Arial"/>
                <a:cs typeface="Arial"/>
              </a:rPr>
              <a:t>da  </a:t>
            </a:r>
            <a:r>
              <a:rPr dirty="0" sz="3200" spc="-100">
                <a:latin typeface="Arial"/>
                <a:cs typeface="Arial"/>
              </a:rPr>
              <a:t>quilometragem </a:t>
            </a:r>
            <a:r>
              <a:rPr dirty="0" sz="3200" spc="-110">
                <a:latin typeface="Arial"/>
                <a:cs typeface="Arial"/>
              </a:rPr>
              <a:t>entres </a:t>
            </a:r>
            <a:r>
              <a:rPr dirty="0" sz="3200" spc="-175">
                <a:latin typeface="Arial"/>
                <a:cs typeface="Arial"/>
              </a:rPr>
              <a:t>eles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65">
                <a:latin typeface="Arial"/>
                <a:cs typeface="Arial"/>
              </a:rPr>
              <a:t>ser </a:t>
            </a:r>
            <a:r>
              <a:rPr dirty="0" sz="3200" spc="-75">
                <a:latin typeface="Arial"/>
                <a:cs typeface="Arial"/>
              </a:rPr>
              <a:t>percorrido  </a:t>
            </a:r>
            <a:r>
              <a:rPr dirty="0" sz="3200" spc="-150">
                <a:latin typeface="Arial"/>
                <a:cs typeface="Arial"/>
              </a:rPr>
              <a:t>em </a:t>
            </a:r>
            <a:r>
              <a:rPr dirty="0" sz="3200" spc="-155">
                <a:latin typeface="Arial"/>
                <a:cs typeface="Arial"/>
              </a:rPr>
              <a:t>uma </a:t>
            </a:r>
            <a:r>
              <a:rPr dirty="0" sz="3200" spc="-165">
                <a:latin typeface="Arial"/>
                <a:cs typeface="Arial"/>
              </a:rPr>
              <a:t>viagem </a:t>
            </a:r>
            <a:r>
              <a:rPr dirty="0" sz="3200" spc="-180">
                <a:latin typeface="Arial"/>
                <a:cs typeface="Arial"/>
              </a:rPr>
              <a:t>da </a:t>
            </a:r>
            <a:r>
              <a:rPr dirty="0" sz="3200" spc="-145">
                <a:latin typeface="Arial"/>
                <a:cs typeface="Arial"/>
              </a:rPr>
              <a:t>cidade de </a:t>
            </a:r>
            <a:r>
              <a:rPr dirty="0" sz="3200" spc="-340">
                <a:latin typeface="Arial"/>
                <a:cs typeface="Arial"/>
              </a:rPr>
              <a:t>São </a:t>
            </a:r>
            <a:r>
              <a:rPr dirty="0" sz="3200" spc="-195">
                <a:latin typeface="Arial"/>
                <a:cs typeface="Arial"/>
              </a:rPr>
              <a:t>Paulo </a:t>
            </a:r>
            <a:r>
              <a:rPr dirty="0" sz="3200" spc="-245">
                <a:latin typeface="Arial"/>
                <a:cs typeface="Arial"/>
              </a:rPr>
              <a:t>a  </a:t>
            </a:r>
            <a:r>
              <a:rPr dirty="0" sz="3200" spc="-204">
                <a:latin typeface="Arial"/>
                <a:cs typeface="Arial"/>
              </a:rPr>
              <a:t>Santos.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35">
                <a:latin typeface="Arial"/>
                <a:cs typeface="Arial"/>
              </a:rPr>
              <a:t>Realize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25">
                <a:latin typeface="Arial"/>
                <a:cs typeface="Arial"/>
              </a:rPr>
              <a:t>entrega </a:t>
            </a:r>
            <a:r>
              <a:rPr dirty="0" sz="3200" spc="-50">
                <a:latin typeface="Arial"/>
                <a:cs typeface="Arial"/>
              </a:rPr>
              <a:t>por </a:t>
            </a:r>
            <a:r>
              <a:rPr dirty="0" sz="3200" spc="-105">
                <a:latin typeface="Arial"/>
                <a:cs typeface="Arial"/>
              </a:rPr>
              <a:t>email </a:t>
            </a:r>
            <a:r>
              <a:rPr dirty="0" sz="3200" spc="-110">
                <a:latin typeface="Arial"/>
                <a:cs typeface="Arial"/>
              </a:rPr>
              <a:t>até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20">
                <a:latin typeface="Arial"/>
                <a:cs typeface="Arial"/>
              </a:rPr>
              <a:t>próxima</a:t>
            </a:r>
            <a:r>
              <a:rPr dirty="0" sz="3200" spc="-240">
                <a:latin typeface="Arial"/>
                <a:cs typeface="Arial"/>
              </a:rPr>
              <a:t> </a:t>
            </a:r>
            <a:r>
              <a:rPr dirty="0" sz="3200" spc="-130">
                <a:latin typeface="Arial"/>
                <a:cs typeface="Arial"/>
              </a:rPr>
              <a:t>aula.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 sz="4400" spc="-295"/>
              <a:t>Exercícios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572767"/>
            <a:ext cx="8324088" cy="5091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891" y="1502662"/>
            <a:ext cx="8127492" cy="535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61"/>
            <a:ext cx="8229600" cy="499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61"/>
            <a:ext cx="8229600" cy="4997450"/>
          </a:xfrm>
          <a:custGeom>
            <a:avLst/>
            <a:gdLst/>
            <a:ahLst/>
            <a:cxnLst/>
            <a:rect l="l" t="t" r="r" b="b"/>
            <a:pathLst>
              <a:path w="8229600" h="4997450">
                <a:moveTo>
                  <a:pt x="0" y="4997196"/>
                </a:moveTo>
                <a:lnTo>
                  <a:pt x="8229600" y="4997196"/>
                </a:lnTo>
                <a:lnTo>
                  <a:pt x="8229600" y="0"/>
                </a:lnTo>
                <a:lnTo>
                  <a:pt x="0" y="0"/>
                </a:lnTo>
                <a:lnTo>
                  <a:pt x="0" y="499719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07642"/>
            <a:ext cx="7501890" cy="363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23456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80">
                <a:latin typeface="Arial"/>
                <a:cs typeface="Arial"/>
              </a:rPr>
              <a:t>A </a:t>
            </a:r>
            <a:r>
              <a:rPr dirty="0" sz="3200" spc="-95">
                <a:latin typeface="Arial"/>
                <a:cs typeface="Arial"/>
              </a:rPr>
              <a:t>atividade </a:t>
            </a:r>
            <a:r>
              <a:rPr dirty="0" sz="3200" spc="-170">
                <a:latin typeface="Arial"/>
                <a:cs typeface="Arial"/>
              </a:rPr>
              <a:t>deve </a:t>
            </a:r>
            <a:r>
              <a:rPr dirty="0" sz="3200" spc="-165">
                <a:latin typeface="Arial"/>
                <a:cs typeface="Arial"/>
              </a:rPr>
              <a:t>ser </a:t>
            </a:r>
            <a:r>
              <a:rPr dirty="0" sz="3200" spc="-155">
                <a:latin typeface="Arial"/>
                <a:cs typeface="Arial"/>
              </a:rPr>
              <a:t>realizada  </a:t>
            </a:r>
            <a:r>
              <a:rPr dirty="0" sz="3200" spc="-80">
                <a:latin typeface="Arial"/>
                <a:cs typeface="Arial"/>
              </a:rPr>
              <a:t>individualmente.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85">
                <a:latin typeface="Arial"/>
                <a:cs typeface="Arial"/>
              </a:rPr>
              <a:t>A </a:t>
            </a:r>
            <a:r>
              <a:rPr dirty="0" sz="3200" spc="-75">
                <a:latin typeface="Arial"/>
                <a:cs typeface="Arial"/>
              </a:rPr>
              <a:t>nota </a:t>
            </a:r>
            <a:r>
              <a:rPr dirty="0" sz="3200" spc="-100">
                <a:latin typeface="Arial"/>
                <a:cs typeface="Arial"/>
              </a:rPr>
              <a:t>do </a:t>
            </a:r>
            <a:r>
              <a:rPr dirty="0" sz="3200" spc="-75">
                <a:latin typeface="Arial"/>
                <a:cs typeface="Arial"/>
              </a:rPr>
              <a:t>trabalho </a:t>
            </a:r>
            <a:r>
              <a:rPr dirty="0" sz="3200" spc="-80">
                <a:latin typeface="Arial"/>
                <a:cs typeface="Arial"/>
              </a:rPr>
              <a:t>irá </a:t>
            </a:r>
            <a:r>
              <a:rPr dirty="0" sz="3200" spc="-95">
                <a:latin typeface="Arial"/>
                <a:cs typeface="Arial"/>
              </a:rPr>
              <a:t>variar </a:t>
            </a:r>
            <a:r>
              <a:rPr dirty="0" sz="3200" spc="-145">
                <a:latin typeface="Arial"/>
                <a:cs typeface="Arial"/>
              </a:rPr>
              <a:t>de </a:t>
            </a:r>
            <a:r>
              <a:rPr dirty="0" sz="3200" spc="-160">
                <a:latin typeface="Arial"/>
                <a:cs typeface="Arial"/>
              </a:rPr>
              <a:t>0 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 spc="-500">
                <a:latin typeface="Arial"/>
                <a:cs typeface="Arial"/>
              </a:rPr>
              <a:t> </a:t>
            </a:r>
            <a:r>
              <a:rPr dirty="0" sz="3200" spc="-135">
                <a:latin typeface="Arial"/>
                <a:cs typeface="Arial"/>
              </a:rPr>
              <a:t>10.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80">
                <a:latin typeface="Arial"/>
                <a:cs typeface="Arial"/>
              </a:rPr>
              <a:t>Será </a:t>
            </a:r>
            <a:r>
              <a:rPr dirty="0" sz="3200" spc="-155">
                <a:latin typeface="Arial"/>
                <a:cs typeface="Arial"/>
              </a:rPr>
              <a:t>acrescentado </a:t>
            </a:r>
            <a:r>
              <a:rPr dirty="0" sz="3200" spc="-150">
                <a:latin typeface="Arial"/>
                <a:cs typeface="Arial"/>
              </a:rPr>
              <a:t>bônus </a:t>
            </a:r>
            <a:r>
              <a:rPr dirty="0" sz="3200" spc="-145">
                <a:latin typeface="Arial"/>
                <a:cs typeface="Arial"/>
              </a:rPr>
              <a:t>de </a:t>
            </a:r>
            <a:r>
              <a:rPr dirty="0" sz="3200" spc="-105">
                <a:latin typeface="Arial"/>
                <a:cs typeface="Arial"/>
              </a:rPr>
              <a:t>um </a:t>
            </a:r>
            <a:r>
              <a:rPr dirty="0" sz="3200" spc="-55">
                <a:latin typeface="Arial"/>
                <a:cs typeface="Arial"/>
              </a:rPr>
              <a:t>ponto </a:t>
            </a:r>
            <a:r>
              <a:rPr dirty="0" sz="3200" spc="-175">
                <a:latin typeface="Arial"/>
                <a:cs typeface="Arial"/>
              </a:rPr>
              <a:t>na  </a:t>
            </a:r>
            <a:r>
              <a:rPr dirty="0" sz="3200" spc="-95">
                <a:latin typeface="Arial"/>
                <a:cs typeface="Arial"/>
              </a:rPr>
              <a:t>atividade </a:t>
            </a:r>
            <a:r>
              <a:rPr dirty="0" sz="3200" spc="-229">
                <a:latin typeface="Arial"/>
                <a:cs typeface="Arial"/>
              </a:rPr>
              <a:t>aos </a:t>
            </a:r>
            <a:r>
              <a:rPr dirty="0" sz="3200" spc="-125">
                <a:latin typeface="Arial"/>
                <a:cs typeface="Arial"/>
              </a:rPr>
              <a:t>melhores </a:t>
            </a:r>
            <a:r>
              <a:rPr dirty="0" sz="3200" spc="-105">
                <a:latin typeface="Arial"/>
                <a:cs typeface="Arial"/>
              </a:rPr>
              <a:t>trabalhos, </a:t>
            </a:r>
            <a:r>
              <a:rPr dirty="0" sz="3200" spc="-135">
                <a:latin typeface="Arial"/>
                <a:cs typeface="Arial"/>
              </a:rPr>
              <a:t>que  </a:t>
            </a:r>
            <a:r>
              <a:rPr dirty="0" sz="3200" spc="-165">
                <a:latin typeface="Arial"/>
                <a:cs typeface="Arial"/>
              </a:rPr>
              <a:t>alcançarem </a:t>
            </a:r>
            <a:r>
              <a:rPr dirty="0" sz="3200" spc="-100">
                <a:latin typeface="Arial"/>
                <a:cs typeface="Arial"/>
              </a:rPr>
              <a:t>ou </a:t>
            </a:r>
            <a:r>
              <a:rPr dirty="0" sz="3200" spc="-175">
                <a:latin typeface="Arial"/>
                <a:cs typeface="Arial"/>
              </a:rPr>
              <a:t>chegarem </a:t>
            </a:r>
            <a:r>
              <a:rPr dirty="0" sz="3200" spc="-170">
                <a:latin typeface="Arial"/>
                <a:cs typeface="Arial"/>
              </a:rPr>
              <a:t>mais </a:t>
            </a:r>
            <a:r>
              <a:rPr dirty="0" sz="3200" spc="-130">
                <a:latin typeface="Arial"/>
                <a:cs typeface="Arial"/>
              </a:rPr>
              <a:t>próximos</a:t>
            </a:r>
            <a:r>
              <a:rPr dirty="0" sz="3200" spc="-300">
                <a:latin typeface="Arial"/>
                <a:cs typeface="Arial"/>
              </a:rPr>
              <a:t> </a:t>
            </a:r>
            <a:r>
              <a:rPr dirty="0" sz="3200" spc="-100">
                <a:latin typeface="Arial"/>
                <a:cs typeface="Arial"/>
              </a:rPr>
              <a:t>do  </a:t>
            </a:r>
            <a:r>
              <a:rPr dirty="0" sz="3200" spc="-60">
                <a:latin typeface="Arial"/>
                <a:cs typeface="Arial"/>
              </a:rPr>
              <a:t>objetivo.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1902460">
              <a:lnSpc>
                <a:spcPct val="100000"/>
              </a:lnSpc>
              <a:spcBef>
                <a:spcPts val="1575"/>
              </a:spcBef>
            </a:pPr>
            <a:r>
              <a:rPr dirty="0" sz="4400" spc="-254"/>
              <a:t>Forma </a:t>
            </a:r>
            <a:r>
              <a:rPr dirty="0" sz="4400" spc="-200"/>
              <a:t>de</a:t>
            </a:r>
            <a:r>
              <a:rPr dirty="0" sz="4400" spc="-210"/>
              <a:t> </a:t>
            </a:r>
            <a:r>
              <a:rPr dirty="0" sz="4400" spc="-250"/>
              <a:t>Avaliação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 sz="4400" spc="-250"/>
              <a:t>Dúvidas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95576" y="1989201"/>
            <a:ext cx="4752975" cy="431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483" y="2043683"/>
            <a:ext cx="8421624" cy="467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 sz="4400" spc="-229"/>
              <a:t>Sumário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572767"/>
            <a:ext cx="8324088" cy="5091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127" y="1502663"/>
            <a:ext cx="7773924" cy="449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61"/>
            <a:ext cx="8229600" cy="499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61"/>
            <a:ext cx="8229600" cy="4997450"/>
          </a:xfrm>
          <a:custGeom>
            <a:avLst/>
            <a:gdLst/>
            <a:ahLst/>
            <a:cxnLst/>
            <a:rect l="l" t="t" r="r" b="b"/>
            <a:pathLst>
              <a:path w="8229600" h="4997450">
                <a:moveTo>
                  <a:pt x="0" y="4997196"/>
                </a:moveTo>
                <a:lnTo>
                  <a:pt x="8229600" y="4997196"/>
                </a:lnTo>
                <a:lnTo>
                  <a:pt x="8229600" y="0"/>
                </a:lnTo>
                <a:lnTo>
                  <a:pt x="0" y="0"/>
                </a:lnTo>
                <a:lnTo>
                  <a:pt x="0" y="499719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07642"/>
            <a:ext cx="7135495" cy="3733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651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5619115" algn="l"/>
              </a:tabLst>
            </a:pPr>
            <a:r>
              <a:rPr dirty="0" sz="3200" spc="-180">
                <a:latin typeface="Arial"/>
                <a:cs typeface="Arial"/>
              </a:rPr>
              <a:t>Um </a:t>
            </a:r>
            <a:r>
              <a:rPr dirty="0" sz="3200" spc="-130">
                <a:latin typeface="Arial"/>
                <a:cs typeface="Arial"/>
              </a:rPr>
              <a:t>grafo </a:t>
            </a:r>
            <a:r>
              <a:rPr dirty="0" sz="3200" spc="-185">
                <a:latin typeface="Arial"/>
                <a:cs typeface="Arial"/>
              </a:rPr>
              <a:t>é </a:t>
            </a:r>
            <a:r>
              <a:rPr dirty="0" sz="3200" spc="-155">
                <a:latin typeface="Arial"/>
                <a:cs typeface="Arial"/>
              </a:rPr>
              <a:t>uma </a:t>
            </a:r>
            <a:r>
              <a:rPr dirty="0" sz="3200" spc="-165">
                <a:latin typeface="Arial"/>
                <a:cs typeface="Arial"/>
              </a:rPr>
              <a:t>Abstração </a:t>
            </a:r>
            <a:r>
              <a:rPr dirty="0" sz="3200" spc="-130">
                <a:latin typeface="Arial"/>
                <a:cs typeface="Arial"/>
              </a:rPr>
              <a:t>que </a:t>
            </a:r>
            <a:r>
              <a:rPr dirty="0" sz="3200" spc="-60">
                <a:latin typeface="Arial"/>
                <a:cs typeface="Arial"/>
              </a:rPr>
              <a:t>permite  </a:t>
            </a:r>
            <a:r>
              <a:rPr dirty="0" sz="3200" spc="-95">
                <a:latin typeface="Arial"/>
                <a:cs typeface="Arial"/>
              </a:rPr>
              <a:t>codificar </a:t>
            </a:r>
            <a:r>
              <a:rPr dirty="0" sz="3200" spc="-120">
                <a:latin typeface="Arial"/>
                <a:cs typeface="Arial"/>
              </a:rPr>
              <a:t>relacionamentos </a:t>
            </a:r>
            <a:r>
              <a:rPr dirty="0" sz="3200" spc="-165">
                <a:latin typeface="Arial"/>
                <a:cs typeface="Arial"/>
              </a:rPr>
              <a:t>(arestas)</a:t>
            </a:r>
            <a:r>
              <a:rPr dirty="0" sz="3200" spc="-295">
                <a:latin typeface="Arial"/>
                <a:cs typeface="Arial"/>
              </a:rPr>
              <a:t> </a:t>
            </a:r>
            <a:r>
              <a:rPr dirty="0" sz="3200" spc="-65">
                <a:latin typeface="Arial"/>
                <a:cs typeface="Arial"/>
              </a:rPr>
              <a:t>entre  </a:t>
            </a:r>
            <a:r>
              <a:rPr dirty="0" sz="3200" spc="-175">
                <a:latin typeface="Arial"/>
                <a:cs typeface="Arial"/>
              </a:rPr>
              <a:t>pares </a:t>
            </a:r>
            <a:r>
              <a:rPr dirty="0" sz="3200" spc="-145">
                <a:latin typeface="Arial"/>
                <a:cs typeface="Arial"/>
              </a:rPr>
              <a:t>de </a:t>
            </a:r>
            <a:r>
              <a:rPr dirty="0" sz="3200" spc="-95">
                <a:latin typeface="Arial"/>
                <a:cs typeface="Arial"/>
              </a:rPr>
              <a:t>objetos</a:t>
            </a:r>
            <a:r>
              <a:rPr dirty="0" sz="3200" spc="-185">
                <a:latin typeface="Arial"/>
                <a:cs typeface="Arial"/>
              </a:rPr>
              <a:t> </a:t>
            </a:r>
            <a:r>
              <a:rPr dirty="0" sz="3200" spc="-110">
                <a:latin typeface="Arial"/>
                <a:cs typeface="Arial"/>
              </a:rPr>
              <a:t>(vértices),</a:t>
            </a:r>
            <a:r>
              <a:rPr dirty="0" sz="3200" spc="-155">
                <a:latin typeface="Arial"/>
                <a:cs typeface="Arial"/>
              </a:rPr>
              <a:t> </a:t>
            </a:r>
            <a:r>
              <a:rPr dirty="0" sz="3200" spc="-150">
                <a:latin typeface="Arial"/>
                <a:cs typeface="Arial"/>
              </a:rPr>
              <a:t>em	</a:t>
            </a:r>
            <a:r>
              <a:rPr dirty="0" sz="3200" spc="-110">
                <a:latin typeface="Arial"/>
                <a:cs typeface="Arial"/>
              </a:rPr>
              <a:t>que: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45">
                <a:latin typeface="Arial"/>
                <a:cs typeface="Arial"/>
              </a:rPr>
              <a:t>Todo </a:t>
            </a:r>
            <a:r>
              <a:rPr dirty="0" sz="3200" spc="-50">
                <a:latin typeface="Arial"/>
                <a:cs typeface="Arial"/>
              </a:rPr>
              <a:t>objeto </a:t>
            </a:r>
            <a:r>
              <a:rPr dirty="0" sz="3200" spc="-120">
                <a:latin typeface="Arial"/>
                <a:cs typeface="Arial"/>
              </a:rPr>
              <a:t>pode </a:t>
            </a:r>
            <a:r>
              <a:rPr dirty="0" sz="3200" spc="-165">
                <a:latin typeface="Arial"/>
                <a:cs typeface="Arial"/>
              </a:rPr>
              <a:t>ser</a:t>
            </a:r>
            <a:r>
              <a:rPr dirty="0" sz="3200" spc="-300">
                <a:latin typeface="Arial"/>
                <a:cs typeface="Arial"/>
              </a:rPr>
              <a:t> </a:t>
            </a:r>
            <a:r>
              <a:rPr dirty="0" sz="3200" spc="-125">
                <a:latin typeface="Arial"/>
                <a:cs typeface="Arial"/>
              </a:rPr>
              <a:t>abstraído.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45">
                <a:latin typeface="Arial"/>
                <a:cs typeface="Arial"/>
              </a:rPr>
              <a:t>Todo </a:t>
            </a:r>
            <a:r>
              <a:rPr dirty="0" sz="3200" spc="-105">
                <a:latin typeface="Arial"/>
                <a:cs typeface="Arial"/>
              </a:rPr>
              <a:t>relacionamento </a:t>
            </a:r>
            <a:r>
              <a:rPr dirty="0" sz="3200" spc="-125">
                <a:latin typeface="Arial"/>
                <a:cs typeface="Arial"/>
              </a:rPr>
              <a:t>pode </a:t>
            </a:r>
            <a:r>
              <a:rPr dirty="0" sz="3200" spc="-165">
                <a:latin typeface="Arial"/>
                <a:cs typeface="Arial"/>
              </a:rPr>
              <a:t>ser</a:t>
            </a:r>
            <a:r>
              <a:rPr dirty="0" sz="3200" spc="-240">
                <a:latin typeface="Arial"/>
                <a:cs typeface="Arial"/>
              </a:rPr>
              <a:t> </a:t>
            </a:r>
            <a:r>
              <a:rPr dirty="0" sz="3200" spc="-125">
                <a:latin typeface="Arial"/>
                <a:cs typeface="Arial"/>
              </a:rPr>
              <a:t>abstraído.</a:t>
            </a:r>
            <a:endParaRPr sz="3200">
              <a:latin typeface="Arial"/>
              <a:cs typeface="Arial"/>
            </a:endParaRPr>
          </a:p>
          <a:p>
            <a:pPr marL="355600" marR="5080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90">
                <a:latin typeface="Arial"/>
                <a:cs typeface="Arial"/>
              </a:rPr>
              <a:t>Ambos </a:t>
            </a:r>
            <a:r>
              <a:rPr dirty="0" sz="3200" spc="-120">
                <a:latin typeface="Arial"/>
                <a:cs typeface="Arial"/>
              </a:rPr>
              <a:t>podem </a:t>
            </a:r>
            <a:r>
              <a:rPr dirty="0" sz="3200" spc="-165">
                <a:latin typeface="Arial"/>
                <a:cs typeface="Arial"/>
              </a:rPr>
              <a:t>ser </a:t>
            </a:r>
            <a:r>
              <a:rPr dirty="0" sz="3200" spc="-135">
                <a:latin typeface="Arial"/>
                <a:cs typeface="Arial"/>
              </a:rPr>
              <a:t>representados</a:t>
            </a:r>
            <a:r>
              <a:rPr dirty="0" sz="3200" spc="-285">
                <a:latin typeface="Arial"/>
                <a:cs typeface="Arial"/>
              </a:rPr>
              <a:t> </a:t>
            </a:r>
            <a:r>
              <a:rPr dirty="0" sz="3200" spc="-135">
                <a:latin typeface="Arial"/>
                <a:cs typeface="Arial"/>
              </a:rPr>
              <a:t>pela  codificação </a:t>
            </a:r>
            <a:r>
              <a:rPr dirty="0" sz="3200" spc="-145">
                <a:latin typeface="Arial"/>
                <a:cs typeface="Arial"/>
              </a:rPr>
              <a:t>de</a:t>
            </a:r>
            <a:r>
              <a:rPr dirty="0" sz="3200" spc="-220">
                <a:latin typeface="Arial"/>
                <a:cs typeface="Arial"/>
              </a:rPr>
              <a:t> </a:t>
            </a:r>
            <a:r>
              <a:rPr dirty="0" sz="3200" spc="-155">
                <a:latin typeface="Arial"/>
                <a:cs typeface="Arial"/>
              </a:rPr>
              <a:t>grafos.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1896745">
              <a:lnSpc>
                <a:spcPct val="100000"/>
              </a:lnSpc>
              <a:spcBef>
                <a:spcPts val="1575"/>
              </a:spcBef>
            </a:pPr>
            <a:r>
              <a:rPr dirty="0" sz="4400" spc="-175"/>
              <a:t>Definição </a:t>
            </a:r>
            <a:r>
              <a:rPr dirty="0" sz="4400" spc="-200"/>
              <a:t>de</a:t>
            </a:r>
            <a:r>
              <a:rPr dirty="0" sz="4400" spc="-300"/>
              <a:t> </a:t>
            </a:r>
            <a:r>
              <a:rPr dirty="0" sz="4400" spc="-270"/>
              <a:t>Grafos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572767"/>
            <a:ext cx="8324088" cy="5091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891" y="1502663"/>
            <a:ext cx="8529828" cy="497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61"/>
            <a:ext cx="8229600" cy="499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61"/>
            <a:ext cx="8229600" cy="4997450"/>
          </a:xfrm>
          <a:custGeom>
            <a:avLst/>
            <a:gdLst/>
            <a:ahLst/>
            <a:cxnLst/>
            <a:rect l="l" t="t" r="r" b="b"/>
            <a:pathLst>
              <a:path w="8229600" h="4997450">
                <a:moveTo>
                  <a:pt x="0" y="4997196"/>
                </a:moveTo>
                <a:lnTo>
                  <a:pt x="8229600" y="4997196"/>
                </a:lnTo>
                <a:lnTo>
                  <a:pt x="8229600" y="0"/>
                </a:lnTo>
                <a:lnTo>
                  <a:pt x="0" y="0"/>
                </a:lnTo>
                <a:lnTo>
                  <a:pt x="0" y="499719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07642"/>
            <a:ext cx="7906384" cy="314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65">
                <a:latin typeface="Arial"/>
                <a:cs typeface="Arial"/>
              </a:rPr>
              <a:t>Qual </a:t>
            </a:r>
            <a:r>
              <a:rPr dirty="0" sz="3200" spc="-185">
                <a:latin typeface="Arial"/>
                <a:cs typeface="Arial"/>
              </a:rPr>
              <a:t>é </a:t>
            </a:r>
            <a:r>
              <a:rPr dirty="0" sz="3200" spc="-90">
                <a:latin typeface="Arial"/>
                <a:cs typeface="Arial"/>
              </a:rPr>
              <a:t>o </a:t>
            </a:r>
            <a:r>
              <a:rPr dirty="0" sz="3200" spc="-75">
                <a:latin typeface="Arial"/>
                <a:cs typeface="Arial"/>
              </a:rPr>
              <a:t>melhor </a:t>
            </a:r>
            <a:r>
              <a:rPr dirty="0" sz="3200" spc="-130">
                <a:latin typeface="Arial"/>
                <a:cs typeface="Arial"/>
              </a:rPr>
              <a:t>caminho </a:t>
            </a:r>
            <a:r>
              <a:rPr dirty="0" sz="3200" spc="-155">
                <a:latin typeface="Arial"/>
                <a:cs typeface="Arial"/>
              </a:rPr>
              <a:t>para </a:t>
            </a:r>
            <a:r>
              <a:rPr dirty="0" sz="3200" spc="35">
                <a:latin typeface="Arial"/>
                <a:cs typeface="Arial"/>
              </a:rPr>
              <a:t>ir </a:t>
            </a:r>
            <a:r>
              <a:rPr dirty="0" sz="3200" spc="-145">
                <a:latin typeface="Arial"/>
                <a:cs typeface="Arial"/>
              </a:rPr>
              <a:t>de </a:t>
            </a:r>
            <a:r>
              <a:rPr dirty="0" sz="3200" spc="-335">
                <a:latin typeface="Arial"/>
                <a:cs typeface="Arial"/>
              </a:rPr>
              <a:t>São</a:t>
            </a:r>
            <a:r>
              <a:rPr dirty="0" sz="3200" spc="-600">
                <a:latin typeface="Arial"/>
                <a:cs typeface="Arial"/>
              </a:rPr>
              <a:t> </a:t>
            </a:r>
            <a:r>
              <a:rPr dirty="0" sz="3200" spc="-195">
                <a:latin typeface="Arial"/>
                <a:cs typeface="Arial"/>
              </a:rPr>
              <a:t>Paulo 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340">
                <a:latin typeface="Arial"/>
                <a:cs typeface="Arial"/>
              </a:rPr>
              <a:t>São </a:t>
            </a:r>
            <a:r>
              <a:rPr dirty="0" sz="3200" spc="-305">
                <a:latin typeface="Arial"/>
                <a:cs typeface="Arial"/>
              </a:rPr>
              <a:t>José </a:t>
            </a:r>
            <a:r>
              <a:rPr dirty="0" sz="3200" spc="-185">
                <a:latin typeface="Arial"/>
                <a:cs typeface="Arial"/>
              </a:rPr>
              <a:t>dos</a:t>
            </a:r>
            <a:r>
              <a:rPr dirty="0" sz="3200" spc="-350">
                <a:latin typeface="Arial"/>
                <a:cs typeface="Arial"/>
              </a:rPr>
              <a:t> </a:t>
            </a:r>
            <a:r>
              <a:rPr dirty="0" sz="3200" spc="-265">
                <a:latin typeface="Arial"/>
                <a:cs typeface="Arial"/>
              </a:rPr>
              <a:t>Campos?</a:t>
            </a:r>
            <a:endParaRPr sz="3200">
              <a:latin typeface="Arial"/>
              <a:cs typeface="Arial"/>
            </a:endParaRPr>
          </a:p>
          <a:p>
            <a:pPr marL="355600" marR="65532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60">
                <a:latin typeface="Arial"/>
                <a:cs typeface="Arial"/>
              </a:rPr>
              <a:t>Quantos caminhos </a:t>
            </a:r>
            <a:r>
              <a:rPr dirty="0" sz="3200" spc="-180">
                <a:latin typeface="Arial"/>
                <a:cs typeface="Arial"/>
              </a:rPr>
              <a:t>serão </a:t>
            </a:r>
            <a:r>
              <a:rPr dirty="0" sz="3200" spc="-100">
                <a:latin typeface="Arial"/>
                <a:cs typeface="Arial"/>
              </a:rPr>
              <a:t>percorridos</a:t>
            </a:r>
            <a:r>
              <a:rPr dirty="0" sz="3200" spc="-210">
                <a:latin typeface="Arial"/>
                <a:cs typeface="Arial"/>
              </a:rPr>
              <a:t> </a:t>
            </a:r>
            <a:r>
              <a:rPr dirty="0" sz="3200" spc="-155">
                <a:latin typeface="Arial"/>
                <a:cs typeface="Arial"/>
              </a:rPr>
              <a:t>para  </a:t>
            </a:r>
            <a:r>
              <a:rPr dirty="0" sz="3200" spc="-85">
                <a:latin typeface="Arial"/>
                <a:cs typeface="Arial"/>
              </a:rPr>
              <a:t>viajar </a:t>
            </a:r>
            <a:r>
              <a:rPr dirty="0" sz="3200" spc="-95">
                <a:latin typeface="Arial"/>
                <a:cs typeface="Arial"/>
              </a:rPr>
              <a:t>do </a:t>
            </a:r>
            <a:r>
              <a:rPr dirty="0" sz="3200" spc="-215">
                <a:latin typeface="Arial"/>
                <a:cs typeface="Arial"/>
              </a:rPr>
              <a:t>Rio </a:t>
            </a:r>
            <a:r>
              <a:rPr dirty="0" sz="3200" spc="-145">
                <a:latin typeface="Arial"/>
                <a:cs typeface="Arial"/>
              </a:rPr>
              <a:t>de </a:t>
            </a:r>
            <a:r>
              <a:rPr dirty="0" sz="3200" spc="-170">
                <a:latin typeface="Arial"/>
                <a:cs typeface="Arial"/>
              </a:rPr>
              <a:t>Janeiro </a:t>
            </a:r>
            <a:r>
              <a:rPr dirty="0" sz="3200" spc="-105">
                <a:latin typeface="Arial"/>
                <a:cs typeface="Arial"/>
              </a:rPr>
              <a:t>até</a:t>
            </a:r>
            <a:r>
              <a:rPr dirty="0" sz="3200" spc="-340">
                <a:latin typeface="Arial"/>
                <a:cs typeface="Arial"/>
              </a:rPr>
              <a:t> </a:t>
            </a:r>
            <a:r>
              <a:rPr dirty="0" sz="3200" spc="-85">
                <a:latin typeface="Arial"/>
                <a:cs typeface="Arial"/>
              </a:rPr>
              <a:t>Madrid?</a:t>
            </a:r>
            <a:endParaRPr sz="3200">
              <a:latin typeface="Arial"/>
              <a:cs typeface="Arial"/>
            </a:endParaRPr>
          </a:p>
          <a:p>
            <a:pPr marL="355600" marR="249554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65">
                <a:latin typeface="Arial"/>
                <a:cs typeface="Arial"/>
              </a:rPr>
              <a:t>Qual </a:t>
            </a:r>
            <a:r>
              <a:rPr dirty="0" sz="3200" spc="-190">
                <a:latin typeface="Arial"/>
                <a:cs typeface="Arial"/>
              </a:rPr>
              <a:t>é </a:t>
            </a:r>
            <a:r>
              <a:rPr dirty="0" sz="3200" spc="-95">
                <a:latin typeface="Arial"/>
                <a:cs typeface="Arial"/>
              </a:rPr>
              <a:t>o </a:t>
            </a:r>
            <a:r>
              <a:rPr dirty="0" sz="3200" spc="-70">
                <a:latin typeface="Arial"/>
                <a:cs typeface="Arial"/>
              </a:rPr>
              <a:t>melhor </a:t>
            </a:r>
            <a:r>
              <a:rPr dirty="0" sz="3200" spc="-130">
                <a:latin typeface="Arial"/>
                <a:cs typeface="Arial"/>
              </a:rPr>
              <a:t>caminho </a:t>
            </a:r>
            <a:r>
              <a:rPr dirty="0" sz="3200" spc="-155">
                <a:latin typeface="Arial"/>
                <a:cs typeface="Arial"/>
              </a:rPr>
              <a:t>para </a:t>
            </a:r>
            <a:r>
              <a:rPr dirty="0" sz="3200" spc="-140">
                <a:latin typeface="Arial"/>
                <a:cs typeface="Arial"/>
              </a:rPr>
              <a:t>realizarmos</a:t>
            </a:r>
            <a:r>
              <a:rPr dirty="0" sz="3200" spc="-375">
                <a:latin typeface="Arial"/>
                <a:cs typeface="Arial"/>
              </a:rPr>
              <a:t> </a:t>
            </a:r>
            <a:r>
              <a:rPr dirty="0" sz="3200" spc="-245">
                <a:latin typeface="Arial"/>
                <a:cs typeface="Arial"/>
              </a:rPr>
              <a:t>a  </a:t>
            </a:r>
            <a:r>
              <a:rPr dirty="0" sz="3200" spc="-220">
                <a:latin typeface="Arial"/>
                <a:cs typeface="Arial"/>
              </a:rPr>
              <a:t>navegação </a:t>
            </a:r>
            <a:r>
              <a:rPr dirty="0" sz="3200" spc="-150">
                <a:latin typeface="Arial"/>
                <a:cs typeface="Arial"/>
              </a:rPr>
              <a:t>em </a:t>
            </a:r>
            <a:r>
              <a:rPr dirty="0" sz="3200" spc="-155">
                <a:latin typeface="Arial"/>
                <a:cs typeface="Arial"/>
              </a:rPr>
              <a:t>uma </a:t>
            </a:r>
            <a:r>
              <a:rPr dirty="0" sz="3200" spc="-160">
                <a:latin typeface="Arial"/>
                <a:cs typeface="Arial"/>
              </a:rPr>
              <a:t>página </a:t>
            </a:r>
            <a:r>
              <a:rPr dirty="0" sz="3200" spc="-175">
                <a:latin typeface="Arial"/>
                <a:cs typeface="Arial"/>
              </a:rPr>
              <a:t>na</a:t>
            </a:r>
            <a:r>
              <a:rPr dirty="0" sz="3200" spc="-125">
                <a:latin typeface="Arial"/>
                <a:cs typeface="Arial"/>
              </a:rPr>
              <a:t> </a:t>
            </a:r>
            <a:r>
              <a:rPr dirty="0" sz="3200" spc="-60">
                <a:latin typeface="Arial"/>
                <a:cs typeface="Arial"/>
              </a:rPr>
              <a:t>internet?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 sz="4400" spc="-135"/>
              <a:t>Motivação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92132" cy="6741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367"/>
            <a:ext cx="9001125" cy="6706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417955"/>
          </a:xfrm>
          <a:custGeom>
            <a:avLst/>
            <a:gdLst/>
            <a:ahLst/>
            <a:cxnLst/>
            <a:rect l="l" t="t" r="r" b="b"/>
            <a:pathLst>
              <a:path w="9144000" h="1417955">
                <a:moveTo>
                  <a:pt x="0" y="1417701"/>
                </a:moveTo>
                <a:lnTo>
                  <a:pt x="9144000" y="1417701"/>
                </a:lnTo>
                <a:lnTo>
                  <a:pt x="9144000" y="0"/>
                </a:lnTo>
                <a:lnTo>
                  <a:pt x="0" y="0"/>
                </a:lnTo>
                <a:lnTo>
                  <a:pt x="0" y="1417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417955"/>
          </a:xfrm>
          <a:custGeom>
            <a:avLst/>
            <a:gdLst/>
            <a:ahLst/>
            <a:cxnLst/>
            <a:rect l="l" t="t" r="r" b="b"/>
            <a:pathLst>
              <a:path w="9144000" h="1417955">
                <a:moveTo>
                  <a:pt x="0" y="1417701"/>
                </a:moveTo>
                <a:lnTo>
                  <a:pt x="9144000" y="1417701"/>
                </a:lnTo>
                <a:lnTo>
                  <a:pt x="9144000" y="0"/>
                </a:lnTo>
                <a:lnTo>
                  <a:pt x="0" y="0"/>
                </a:lnTo>
                <a:lnTo>
                  <a:pt x="0" y="1417701"/>
                </a:lnTo>
                <a:close/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86815" marR="5080" indent="-1173480">
              <a:lnSpc>
                <a:spcPct val="100000"/>
              </a:lnSpc>
              <a:spcBef>
                <a:spcPts val="95"/>
              </a:spcBef>
            </a:pPr>
            <a:r>
              <a:rPr dirty="0" spc="-160"/>
              <a:t>Constituição </a:t>
            </a:r>
            <a:r>
              <a:rPr dirty="0" spc="-185"/>
              <a:t>de </a:t>
            </a:r>
            <a:r>
              <a:rPr dirty="0" spc="-135"/>
              <a:t>um </a:t>
            </a:r>
            <a:r>
              <a:rPr dirty="0" spc="-160"/>
              <a:t>grafo </a:t>
            </a:r>
            <a:r>
              <a:rPr dirty="0" spc="-204"/>
              <a:t>com </a:t>
            </a:r>
            <a:r>
              <a:rPr dirty="0" spc="-285"/>
              <a:t>base</a:t>
            </a:r>
            <a:r>
              <a:rPr dirty="0" spc="-415"/>
              <a:t> </a:t>
            </a:r>
            <a:r>
              <a:rPr dirty="0" spc="-190"/>
              <a:t>em  </a:t>
            </a:r>
            <a:r>
              <a:rPr dirty="0" spc="-200"/>
              <a:t>uma </a:t>
            </a:r>
            <a:r>
              <a:rPr dirty="0" spc="-180"/>
              <a:t>representação</a:t>
            </a:r>
            <a:r>
              <a:rPr dirty="0" spc="-254"/>
              <a:t> </a:t>
            </a:r>
            <a:r>
              <a:rPr dirty="0" spc="-195"/>
              <a:t>simples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412747"/>
            <a:ext cx="9144000" cy="544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1543811"/>
            <a:ext cx="874014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5279" y="1473706"/>
            <a:ext cx="762000" cy="5384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750" y="1571574"/>
            <a:ext cx="8644001" cy="5025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750" y="1571574"/>
            <a:ext cx="8644255" cy="5026025"/>
          </a:xfrm>
          <a:custGeom>
            <a:avLst/>
            <a:gdLst/>
            <a:ahLst/>
            <a:cxnLst/>
            <a:rect l="l" t="t" r="r" b="b"/>
            <a:pathLst>
              <a:path w="8644255" h="5026025">
                <a:moveTo>
                  <a:pt x="0" y="5025771"/>
                </a:moveTo>
                <a:lnTo>
                  <a:pt x="8644001" y="5025771"/>
                </a:lnTo>
                <a:lnTo>
                  <a:pt x="8644001" y="0"/>
                </a:lnTo>
                <a:lnTo>
                  <a:pt x="0" y="0"/>
                </a:lnTo>
                <a:lnTo>
                  <a:pt x="0" y="502577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750" y="274700"/>
            <a:ext cx="8644255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2185670">
              <a:lnSpc>
                <a:spcPct val="100000"/>
              </a:lnSpc>
              <a:spcBef>
                <a:spcPts val="1575"/>
              </a:spcBef>
            </a:pPr>
            <a:r>
              <a:rPr dirty="0" sz="4400" spc="-295"/>
              <a:t>Áreas </a:t>
            </a:r>
            <a:r>
              <a:rPr dirty="0" sz="4400" spc="-200"/>
              <a:t>de</a:t>
            </a:r>
            <a:r>
              <a:rPr dirty="0" sz="4400" spc="-165"/>
              <a:t> </a:t>
            </a:r>
            <a:r>
              <a:rPr dirty="0" sz="4400" spc="-225"/>
              <a:t>Aplicação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461772" y="2194560"/>
            <a:ext cx="8508492" cy="4242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572767"/>
            <a:ext cx="8324088" cy="502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4131" y="1463039"/>
            <a:ext cx="8628888" cy="539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61"/>
            <a:ext cx="8229600" cy="4925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61"/>
            <a:ext cx="8229600" cy="4925695"/>
          </a:xfrm>
          <a:custGeom>
            <a:avLst/>
            <a:gdLst/>
            <a:ahLst/>
            <a:cxnLst/>
            <a:rect l="l" t="t" r="r" b="b"/>
            <a:pathLst>
              <a:path w="8229600" h="4925695">
                <a:moveTo>
                  <a:pt x="0" y="4925187"/>
                </a:moveTo>
                <a:lnTo>
                  <a:pt x="8229600" y="4925187"/>
                </a:lnTo>
                <a:lnTo>
                  <a:pt x="8229600" y="0"/>
                </a:lnTo>
                <a:lnTo>
                  <a:pt x="0" y="0"/>
                </a:lnTo>
                <a:lnTo>
                  <a:pt x="0" y="492518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563065"/>
            <a:ext cx="8044815" cy="455358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5600" marR="443230" indent="-342900">
              <a:lnSpc>
                <a:spcPts val="324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145">
                <a:latin typeface="Arial"/>
                <a:cs typeface="Arial"/>
              </a:rPr>
              <a:t>Vértices </a:t>
            </a:r>
            <a:r>
              <a:rPr dirty="0" sz="3000" spc="-215">
                <a:latin typeface="Arial"/>
                <a:cs typeface="Arial"/>
              </a:rPr>
              <a:t>são </a:t>
            </a:r>
            <a:r>
              <a:rPr dirty="0" sz="3000" spc="-145">
                <a:latin typeface="Arial"/>
                <a:cs typeface="Arial"/>
              </a:rPr>
              <a:t>simples </a:t>
            </a:r>
            <a:r>
              <a:rPr dirty="0" sz="3000" spc="-90">
                <a:latin typeface="Arial"/>
                <a:cs typeface="Arial"/>
              </a:rPr>
              <a:t>objetos </a:t>
            </a:r>
            <a:r>
              <a:rPr dirty="0" sz="3000" spc="-130">
                <a:latin typeface="Arial"/>
                <a:cs typeface="Arial"/>
              </a:rPr>
              <a:t>que </a:t>
            </a:r>
            <a:r>
              <a:rPr dirty="0" sz="3000" spc="-120">
                <a:latin typeface="Arial"/>
                <a:cs typeface="Arial"/>
              </a:rPr>
              <a:t>podem</a:t>
            </a:r>
            <a:r>
              <a:rPr dirty="0" sz="3000" spc="-235">
                <a:latin typeface="Arial"/>
                <a:cs typeface="Arial"/>
              </a:rPr>
              <a:t> </a:t>
            </a:r>
            <a:r>
              <a:rPr dirty="0" sz="3000" spc="-50">
                <a:latin typeface="Arial"/>
                <a:cs typeface="Arial"/>
              </a:rPr>
              <a:t>incluir  </a:t>
            </a:r>
            <a:r>
              <a:rPr dirty="0" sz="3000" spc="-165">
                <a:latin typeface="Arial"/>
                <a:cs typeface="Arial"/>
              </a:rPr>
              <a:t>nomes </a:t>
            </a:r>
            <a:r>
              <a:rPr dirty="0" sz="3000" spc="-20">
                <a:latin typeface="Arial"/>
                <a:cs typeface="Arial"/>
              </a:rPr>
              <a:t>e/ou </a:t>
            </a:r>
            <a:r>
              <a:rPr dirty="0" sz="3000" spc="-75">
                <a:latin typeface="Arial"/>
                <a:cs typeface="Arial"/>
              </a:rPr>
              <a:t>outros</a:t>
            </a:r>
            <a:r>
              <a:rPr dirty="0" sz="3000" spc="-290">
                <a:latin typeface="Arial"/>
                <a:cs typeface="Arial"/>
              </a:rPr>
              <a:t> </a:t>
            </a:r>
            <a:r>
              <a:rPr dirty="0" sz="3000" spc="-60">
                <a:latin typeface="Arial"/>
                <a:cs typeface="Arial"/>
              </a:rPr>
              <a:t>atributos.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175">
                <a:latin typeface="Arial"/>
                <a:cs typeface="Arial"/>
              </a:rPr>
              <a:t>Arestas </a:t>
            </a:r>
            <a:r>
              <a:rPr dirty="0" sz="3000" spc="-215">
                <a:latin typeface="Arial"/>
                <a:cs typeface="Arial"/>
              </a:rPr>
              <a:t>são </a:t>
            </a:r>
            <a:r>
              <a:rPr dirty="0" sz="3000" spc="-180">
                <a:latin typeface="Arial"/>
                <a:cs typeface="Arial"/>
              </a:rPr>
              <a:t>conexão </a:t>
            </a:r>
            <a:r>
              <a:rPr dirty="0" sz="3000" spc="-65">
                <a:latin typeface="Arial"/>
                <a:cs typeface="Arial"/>
              </a:rPr>
              <a:t>entre </a:t>
            </a:r>
            <a:r>
              <a:rPr dirty="0" sz="3000" spc="-125">
                <a:latin typeface="Arial"/>
                <a:cs typeface="Arial"/>
              </a:rPr>
              <a:t>dois</a:t>
            </a:r>
            <a:r>
              <a:rPr dirty="0" sz="3000" spc="-190">
                <a:latin typeface="Arial"/>
                <a:cs typeface="Arial"/>
              </a:rPr>
              <a:t> </a:t>
            </a:r>
            <a:r>
              <a:rPr dirty="0" sz="3000" spc="-105">
                <a:latin typeface="Arial"/>
                <a:cs typeface="Arial"/>
              </a:rPr>
              <a:t>vértices.</a:t>
            </a:r>
            <a:endParaRPr sz="3000">
              <a:latin typeface="Arial"/>
              <a:cs typeface="Arial"/>
            </a:endParaRPr>
          </a:p>
          <a:p>
            <a:pPr marL="355600" marR="210820" indent="-342900">
              <a:lnSpc>
                <a:spcPts val="324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170">
                <a:latin typeface="Arial"/>
                <a:cs typeface="Arial"/>
              </a:rPr>
              <a:t>Caminho </a:t>
            </a:r>
            <a:r>
              <a:rPr dirty="0" sz="3000" spc="-65">
                <a:latin typeface="Arial"/>
                <a:cs typeface="Arial"/>
              </a:rPr>
              <a:t>entre </a:t>
            </a:r>
            <a:r>
              <a:rPr dirty="0" sz="3000" spc="-125">
                <a:latin typeface="Arial"/>
                <a:cs typeface="Arial"/>
              </a:rPr>
              <a:t>dois </a:t>
            </a:r>
            <a:r>
              <a:rPr dirty="0" sz="3000" spc="-110">
                <a:latin typeface="Arial"/>
                <a:cs typeface="Arial"/>
              </a:rPr>
              <a:t>vértices </a:t>
            </a:r>
            <a:r>
              <a:rPr dirty="0" sz="3000" spc="-180">
                <a:latin typeface="Arial"/>
                <a:cs typeface="Arial"/>
              </a:rPr>
              <a:t>é </a:t>
            </a:r>
            <a:r>
              <a:rPr dirty="0" sz="3000" spc="-150">
                <a:latin typeface="Arial"/>
                <a:cs typeface="Arial"/>
              </a:rPr>
              <a:t>uma </a:t>
            </a:r>
            <a:r>
              <a:rPr dirty="0" sz="3000" spc="-160">
                <a:latin typeface="Arial"/>
                <a:cs typeface="Arial"/>
              </a:rPr>
              <a:t>sequência</a:t>
            </a:r>
            <a:r>
              <a:rPr dirty="0" sz="3000" spc="-360">
                <a:latin typeface="Arial"/>
                <a:cs typeface="Arial"/>
              </a:rPr>
              <a:t> </a:t>
            </a:r>
            <a:r>
              <a:rPr dirty="0" sz="3000" spc="-140">
                <a:latin typeface="Arial"/>
                <a:cs typeface="Arial"/>
              </a:rPr>
              <a:t>de  </a:t>
            </a:r>
            <a:r>
              <a:rPr dirty="0" sz="3000" spc="-110">
                <a:latin typeface="Arial"/>
                <a:cs typeface="Arial"/>
              </a:rPr>
              <a:t>vértices </a:t>
            </a:r>
            <a:r>
              <a:rPr dirty="0" sz="3000" spc="-180">
                <a:latin typeface="Arial"/>
                <a:cs typeface="Arial"/>
              </a:rPr>
              <a:t>e </a:t>
            </a:r>
            <a:r>
              <a:rPr dirty="0" sz="3000" spc="-170">
                <a:latin typeface="Arial"/>
                <a:cs typeface="Arial"/>
              </a:rPr>
              <a:t>arestas </a:t>
            </a:r>
            <a:r>
              <a:rPr dirty="0" sz="3000" spc="-125">
                <a:latin typeface="Arial"/>
                <a:cs typeface="Arial"/>
              </a:rPr>
              <a:t>que une </a:t>
            </a:r>
            <a:r>
              <a:rPr dirty="0" sz="3000" spc="-204">
                <a:latin typeface="Arial"/>
                <a:cs typeface="Arial"/>
              </a:rPr>
              <a:t>x </a:t>
            </a:r>
            <a:r>
              <a:rPr dirty="0" sz="3000" spc="-180">
                <a:latin typeface="Arial"/>
                <a:cs typeface="Arial"/>
              </a:rPr>
              <a:t>e</a:t>
            </a:r>
            <a:r>
              <a:rPr dirty="0" sz="3000" spc="-280">
                <a:latin typeface="Arial"/>
                <a:cs typeface="Arial"/>
              </a:rPr>
              <a:t> </a:t>
            </a:r>
            <a:r>
              <a:rPr dirty="0" sz="3000" spc="-215">
                <a:latin typeface="Arial"/>
                <a:cs typeface="Arial"/>
              </a:rPr>
              <a:t>y.</a:t>
            </a:r>
            <a:endParaRPr sz="3000">
              <a:latin typeface="Arial"/>
              <a:cs typeface="Arial"/>
            </a:endParaRPr>
          </a:p>
          <a:p>
            <a:pPr marL="355600" marR="1582420" indent="-342900">
              <a:lnSpc>
                <a:spcPts val="324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105">
                <a:latin typeface="Arial"/>
                <a:cs typeface="Arial"/>
              </a:rPr>
              <a:t>Circuito </a:t>
            </a:r>
            <a:r>
              <a:rPr dirty="0" sz="3000" spc="-180">
                <a:latin typeface="Arial"/>
                <a:cs typeface="Arial"/>
              </a:rPr>
              <a:t>é </a:t>
            </a:r>
            <a:r>
              <a:rPr dirty="0" sz="3000" spc="-100">
                <a:latin typeface="Arial"/>
                <a:cs typeface="Arial"/>
              </a:rPr>
              <a:t>um </a:t>
            </a:r>
            <a:r>
              <a:rPr dirty="0" sz="3000" spc="-120">
                <a:latin typeface="Arial"/>
                <a:cs typeface="Arial"/>
              </a:rPr>
              <a:t>caminho </a:t>
            </a:r>
            <a:r>
              <a:rPr dirty="0" sz="3000" spc="-235">
                <a:latin typeface="Arial"/>
                <a:cs typeface="Arial"/>
              </a:rPr>
              <a:t>a </a:t>
            </a:r>
            <a:r>
              <a:rPr dirty="0" sz="3000" spc="-160">
                <a:latin typeface="Arial"/>
                <a:cs typeface="Arial"/>
              </a:rPr>
              <a:t>ser</a:t>
            </a:r>
            <a:r>
              <a:rPr dirty="0" sz="3000" spc="-275">
                <a:latin typeface="Arial"/>
                <a:cs typeface="Arial"/>
              </a:rPr>
              <a:t> </a:t>
            </a:r>
            <a:r>
              <a:rPr dirty="0" sz="3000" spc="-80">
                <a:latin typeface="Arial"/>
                <a:cs typeface="Arial"/>
              </a:rPr>
              <a:t>percorrido,  </a:t>
            </a:r>
            <a:r>
              <a:rPr dirty="0" sz="3000" spc="-125">
                <a:latin typeface="Arial"/>
                <a:cs typeface="Arial"/>
              </a:rPr>
              <a:t>adotando-se </a:t>
            </a:r>
            <a:r>
              <a:rPr dirty="0" sz="3000" spc="-90">
                <a:latin typeface="Arial"/>
                <a:cs typeface="Arial"/>
              </a:rPr>
              <a:t>o </a:t>
            </a:r>
            <a:r>
              <a:rPr dirty="0" sz="3000" spc="-80">
                <a:latin typeface="Arial"/>
                <a:cs typeface="Arial"/>
              </a:rPr>
              <a:t>princípio </a:t>
            </a:r>
            <a:r>
              <a:rPr dirty="0" sz="3000" spc="-165">
                <a:latin typeface="Arial"/>
                <a:cs typeface="Arial"/>
              </a:rPr>
              <a:t>da</a:t>
            </a:r>
            <a:r>
              <a:rPr dirty="0" sz="3000" spc="-375">
                <a:latin typeface="Arial"/>
                <a:cs typeface="Arial"/>
              </a:rPr>
              <a:t> </a:t>
            </a:r>
            <a:r>
              <a:rPr dirty="0" sz="3000" spc="-120">
                <a:latin typeface="Arial"/>
                <a:cs typeface="Arial"/>
              </a:rPr>
              <a:t>indução.</a:t>
            </a:r>
            <a:endParaRPr sz="3000">
              <a:latin typeface="Arial"/>
              <a:cs typeface="Arial"/>
            </a:endParaRPr>
          </a:p>
          <a:p>
            <a:pPr algn="just" marL="355600" marR="508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dirty="0" sz="3000" spc="-175">
                <a:latin typeface="Arial"/>
                <a:cs typeface="Arial"/>
              </a:rPr>
              <a:t>Um </a:t>
            </a:r>
            <a:r>
              <a:rPr dirty="0" sz="3000" spc="-105">
                <a:latin typeface="Arial"/>
                <a:cs typeface="Arial"/>
              </a:rPr>
              <a:t>ciclo </a:t>
            </a:r>
            <a:r>
              <a:rPr dirty="0" sz="3000" spc="-180">
                <a:latin typeface="Arial"/>
                <a:cs typeface="Arial"/>
              </a:rPr>
              <a:t>é </a:t>
            </a:r>
            <a:r>
              <a:rPr dirty="0" sz="3000" spc="-100">
                <a:latin typeface="Arial"/>
                <a:cs typeface="Arial"/>
              </a:rPr>
              <a:t>um </a:t>
            </a:r>
            <a:r>
              <a:rPr dirty="0" sz="3000" spc="-60">
                <a:latin typeface="Arial"/>
                <a:cs typeface="Arial"/>
              </a:rPr>
              <a:t>circuito </a:t>
            </a:r>
            <a:r>
              <a:rPr dirty="0" sz="3000" spc="-120">
                <a:latin typeface="Arial"/>
                <a:cs typeface="Arial"/>
              </a:rPr>
              <a:t>onde </a:t>
            </a:r>
            <a:r>
              <a:rPr dirty="0" sz="3000" spc="-95">
                <a:latin typeface="Arial"/>
                <a:cs typeface="Arial"/>
              </a:rPr>
              <a:t>todos </a:t>
            </a:r>
            <a:r>
              <a:rPr dirty="0" sz="3000" spc="-210">
                <a:latin typeface="Arial"/>
                <a:cs typeface="Arial"/>
              </a:rPr>
              <a:t>os </a:t>
            </a:r>
            <a:r>
              <a:rPr dirty="0" sz="3000" spc="-110">
                <a:latin typeface="Arial"/>
                <a:cs typeface="Arial"/>
              </a:rPr>
              <a:t>vértices </a:t>
            </a:r>
            <a:r>
              <a:rPr dirty="0" sz="3000" spc="-220">
                <a:latin typeface="Arial"/>
                <a:cs typeface="Arial"/>
              </a:rPr>
              <a:t>são  </a:t>
            </a:r>
            <a:r>
              <a:rPr dirty="0" sz="3000" spc="-95">
                <a:latin typeface="Arial"/>
                <a:cs typeface="Arial"/>
              </a:rPr>
              <a:t>diferentes. </a:t>
            </a:r>
            <a:r>
              <a:rPr dirty="0" sz="3000" spc="-155">
                <a:latin typeface="Arial"/>
                <a:cs typeface="Arial"/>
              </a:rPr>
              <a:t>Quando </a:t>
            </a:r>
            <a:r>
              <a:rPr dirty="0" sz="3000" spc="-100">
                <a:latin typeface="Arial"/>
                <a:cs typeface="Arial"/>
              </a:rPr>
              <a:t>um </a:t>
            </a:r>
            <a:r>
              <a:rPr dirty="0" sz="3000" spc="-120">
                <a:latin typeface="Arial"/>
                <a:cs typeface="Arial"/>
              </a:rPr>
              <a:t>grafo </a:t>
            </a:r>
            <a:r>
              <a:rPr dirty="0" sz="3000" spc="-140">
                <a:latin typeface="Arial"/>
                <a:cs typeface="Arial"/>
              </a:rPr>
              <a:t>apresenta </a:t>
            </a:r>
            <a:r>
              <a:rPr dirty="0" sz="3000" spc="-160">
                <a:latin typeface="Arial"/>
                <a:cs typeface="Arial"/>
              </a:rPr>
              <a:t>ao</a:t>
            </a:r>
            <a:r>
              <a:rPr dirty="0" sz="3000" spc="-345">
                <a:latin typeface="Arial"/>
                <a:cs typeface="Arial"/>
              </a:rPr>
              <a:t> </a:t>
            </a:r>
            <a:r>
              <a:rPr dirty="0" sz="3000" spc="-160">
                <a:latin typeface="Arial"/>
                <a:cs typeface="Arial"/>
              </a:rPr>
              <a:t>menos  </a:t>
            </a:r>
            <a:r>
              <a:rPr dirty="0" sz="3000" spc="-100">
                <a:latin typeface="Arial"/>
                <a:cs typeface="Arial"/>
              </a:rPr>
              <a:t>um </a:t>
            </a:r>
            <a:r>
              <a:rPr dirty="0" sz="3000" spc="-60">
                <a:latin typeface="Arial"/>
                <a:cs typeface="Arial"/>
              </a:rPr>
              <a:t>circuito </a:t>
            </a:r>
            <a:r>
              <a:rPr dirty="0" sz="3000" spc="-114">
                <a:latin typeface="Arial"/>
                <a:cs typeface="Arial"/>
              </a:rPr>
              <a:t>ele </a:t>
            </a:r>
            <a:r>
              <a:rPr dirty="0" sz="3000" spc="-175">
                <a:latin typeface="Arial"/>
                <a:cs typeface="Arial"/>
              </a:rPr>
              <a:t>é</a:t>
            </a:r>
            <a:r>
              <a:rPr dirty="0" sz="3000" spc="-415">
                <a:latin typeface="Arial"/>
                <a:cs typeface="Arial"/>
              </a:rPr>
              <a:t> </a:t>
            </a:r>
            <a:r>
              <a:rPr dirty="0" sz="3000" spc="-125">
                <a:latin typeface="Arial"/>
                <a:cs typeface="Arial"/>
              </a:rPr>
              <a:t>cíclico.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2110105">
              <a:lnSpc>
                <a:spcPct val="100000"/>
              </a:lnSpc>
              <a:spcBef>
                <a:spcPts val="1575"/>
              </a:spcBef>
            </a:pPr>
            <a:r>
              <a:rPr dirty="0" sz="4400" spc="-229"/>
              <a:t>Conceitos</a:t>
            </a:r>
            <a:r>
              <a:rPr dirty="0" sz="4400" spc="-245"/>
              <a:t> </a:t>
            </a:r>
            <a:r>
              <a:rPr dirty="0" sz="4400" spc="-275"/>
              <a:t>básicos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Colégio Palmarino Calabrez</dc:creator>
  <dc:title>Comparação Apple e Samsung</dc:title>
  <dcterms:created xsi:type="dcterms:W3CDTF">2019-11-03T20:40:55Z</dcterms:created>
  <dcterms:modified xsi:type="dcterms:W3CDTF">2019-11-03T20:40:55Z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2019-11-03T00:00:00Z</vt:filetime>
  </property>
</Properties>
</file>