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A00-4CF2-4661-9A15-0709F60924F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7F5-612B-436D-9976-41548FF14E2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A00-4CF2-4661-9A15-0709F60924F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7F5-612B-436D-9976-41548FF14E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A00-4CF2-4661-9A15-0709F60924F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7F5-612B-436D-9976-41548FF14E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A00-4CF2-4661-9A15-0709F60924F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7F5-612B-436D-9976-41548FF14E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A00-4CF2-4661-9A15-0709F60924F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7F5-612B-436D-9976-41548FF14E2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A00-4CF2-4661-9A15-0709F60924F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7F5-612B-436D-9976-41548FF14E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A00-4CF2-4661-9A15-0709F60924F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7F5-612B-436D-9976-41548FF14E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A00-4CF2-4661-9A15-0709F60924F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7F5-612B-436D-9976-41548FF14E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A00-4CF2-4661-9A15-0709F60924F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7F5-612B-436D-9976-41548FF14E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A00-4CF2-4661-9A15-0709F60924F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7F5-612B-436D-9976-41548FF14E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A00-4CF2-4661-9A15-0709F60924F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AA77F5-612B-436D-9976-41548FF14E27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BCCA00-4CF2-4661-9A15-0709F60924F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AA77F5-612B-436D-9976-41548FF14E27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</a:t>
            </a:r>
            <a:r>
              <a:rPr lang="pt-BR" sz="3500" smtClean="0"/>
              <a:t>– </a:t>
            </a:r>
            <a:r>
              <a:rPr lang="pt-BR" sz="3500" smtClean="0"/>
              <a:t>1º </a:t>
            </a:r>
            <a:r>
              <a:rPr lang="pt-BR" sz="3500" dirty="0" smtClean="0"/>
              <a:t>semestre </a:t>
            </a:r>
            <a:r>
              <a:rPr lang="pt-BR" sz="3500" smtClean="0"/>
              <a:t>de </a:t>
            </a:r>
            <a:r>
              <a:rPr lang="pt-BR" sz="3500" smtClean="0"/>
              <a:t>2021</a:t>
            </a:r>
            <a:endParaRPr lang="pt-BR" sz="35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37231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692696"/>
            <a:ext cx="8038239" cy="476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38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Vantagens e Desvantagens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Vantagens: </a:t>
            </a:r>
          </a:p>
          <a:p>
            <a:pPr lvl="1"/>
            <a:r>
              <a:rPr lang="pt-BR" sz="2200" dirty="0" smtClean="0"/>
              <a:t>Algoritmos </a:t>
            </a:r>
            <a:r>
              <a:rPr lang="pt-BR" sz="2200" dirty="0"/>
              <a:t>simples e eficientes para inserção, busca e remoção </a:t>
            </a:r>
          </a:p>
          <a:p>
            <a:r>
              <a:rPr lang="pt-BR" sz="2400" dirty="0" smtClean="0"/>
              <a:t>Desvantagens</a:t>
            </a:r>
            <a:r>
              <a:rPr lang="pt-BR" sz="2400" dirty="0"/>
              <a:t>: </a:t>
            </a:r>
          </a:p>
          <a:p>
            <a:pPr lvl="1"/>
            <a:r>
              <a:rPr lang="pt-BR" sz="2200" dirty="0" smtClean="0"/>
              <a:t>Nenhuma </a:t>
            </a:r>
            <a:r>
              <a:rPr lang="pt-BR" sz="2200" dirty="0"/>
              <a:t>garantia de balanceamento (depende da função de dispersão) </a:t>
            </a:r>
          </a:p>
          <a:p>
            <a:pPr lvl="1"/>
            <a:r>
              <a:rPr lang="pt-BR" sz="2200" dirty="0" smtClean="0"/>
              <a:t>Espaço </a:t>
            </a:r>
            <a:r>
              <a:rPr lang="pt-BR" sz="2200" dirty="0"/>
              <a:t>subutilizado nas tabelas (depende da função de dispersão) </a:t>
            </a:r>
          </a:p>
          <a:p>
            <a:pPr lvl="1"/>
            <a:r>
              <a:rPr lang="pt-BR" sz="2200" dirty="0" smtClean="0"/>
              <a:t>O </a:t>
            </a:r>
            <a:r>
              <a:rPr lang="pt-BR" sz="2200" dirty="0"/>
              <a:t>grau de espalhamento é sensível à função de dispersão utilizada e ao tipo de informação usada como chave</a:t>
            </a:r>
            <a:endParaRPr lang="pt-BR" sz="2200" dirty="0" smtClean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851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Representação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Vetor ou lista sequencial </a:t>
            </a:r>
          </a:p>
          <a:p>
            <a:r>
              <a:rPr lang="pt-BR" sz="2400" dirty="0"/>
              <a:t>C</a:t>
            </a:r>
            <a:r>
              <a:rPr lang="pt-BR" sz="2400" dirty="0" smtClean="0"/>
              <a:t>ada </a:t>
            </a:r>
            <a:r>
              <a:rPr lang="pt-BR" sz="2400" dirty="0"/>
              <a:t>posição do vetor guarda uma informação. </a:t>
            </a:r>
            <a:endParaRPr lang="pt-BR" sz="2400" dirty="0" smtClean="0"/>
          </a:p>
          <a:p>
            <a:r>
              <a:rPr lang="pt-BR" sz="2400" dirty="0" smtClean="0"/>
              <a:t>Se </a:t>
            </a:r>
            <a:r>
              <a:rPr lang="pt-BR" sz="2400" dirty="0"/>
              <a:t>a função de </a:t>
            </a:r>
            <a:r>
              <a:rPr lang="pt-BR" sz="2400" dirty="0" err="1"/>
              <a:t>hashing</a:t>
            </a:r>
            <a:r>
              <a:rPr lang="pt-BR" sz="2400" dirty="0"/>
              <a:t> aplicada a um conjunto de elementos determinar as informações i 1, i2, ..., in " então o vetor V[1... n] é usado para representar a tabela </a:t>
            </a:r>
            <a:r>
              <a:rPr lang="pt-BR" sz="2400" dirty="0" err="1"/>
              <a:t>hash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3086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Função de </a:t>
            </a:r>
            <a:r>
              <a:rPr lang="pt-BR" sz="3200" dirty="0" err="1" smtClean="0"/>
              <a:t>Hashing</a:t>
            </a:r>
            <a:endParaRPr lang="pt-BR" sz="32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 Função de </a:t>
            </a:r>
            <a:r>
              <a:rPr lang="pt-BR" sz="2400" dirty="0" err="1"/>
              <a:t>Hashing</a:t>
            </a:r>
            <a:r>
              <a:rPr lang="pt-BR" sz="2400" dirty="0"/>
              <a:t> é a responsável por gerar um </a:t>
            </a:r>
            <a:r>
              <a:rPr lang="pt-BR" sz="2400" b="1" dirty="0"/>
              <a:t>índice a partir de uma determinada chave 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ideal é que a </a:t>
            </a:r>
            <a:r>
              <a:rPr lang="pt-BR" sz="2400" b="1" dirty="0"/>
              <a:t>função forneça índices únicos </a:t>
            </a:r>
            <a:r>
              <a:rPr lang="pt-BR" sz="2400" dirty="0"/>
              <a:t>para o conjunto das chaves de entrada </a:t>
            </a:r>
            <a:r>
              <a:rPr lang="pt-BR" sz="2400" dirty="0" smtClean="0"/>
              <a:t>possíveis</a:t>
            </a:r>
          </a:p>
          <a:p>
            <a:pPr lvl="1"/>
            <a:r>
              <a:rPr lang="pt-BR" sz="2000" dirty="0" smtClean="0"/>
              <a:t>sem </a:t>
            </a:r>
            <a:r>
              <a:rPr lang="pt-BR" sz="2000" dirty="0"/>
              <a:t>colisões </a:t>
            </a:r>
          </a:p>
          <a:p>
            <a:pPr lvl="1"/>
            <a:r>
              <a:rPr lang="pt-BR" sz="2000" dirty="0" smtClean="0"/>
              <a:t>fácil </a:t>
            </a:r>
            <a:r>
              <a:rPr lang="pt-BR" sz="2000" dirty="0"/>
              <a:t>de </a:t>
            </a:r>
            <a:r>
              <a:rPr lang="pt-BR" sz="2000" dirty="0" smtClean="0"/>
              <a:t>computar</a:t>
            </a:r>
          </a:p>
          <a:p>
            <a:pPr lvl="1"/>
            <a:r>
              <a:rPr lang="pt-BR" sz="2000" dirty="0" smtClean="0"/>
              <a:t>uniforme </a:t>
            </a:r>
            <a:r>
              <a:rPr lang="pt-BR" sz="2000" dirty="0"/>
              <a:t>(todos os locais da tabela sejam igualmente utilizados) 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extremamente </a:t>
            </a:r>
            <a:r>
              <a:rPr lang="pt-BR" sz="2000" dirty="0"/>
              <a:t>importante, pois ela é responsável por distribuir as informações pela Tabela </a:t>
            </a:r>
            <a:r>
              <a:rPr lang="pt-BR" sz="2000" dirty="0" err="1"/>
              <a:t>Hash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25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Função de </a:t>
            </a:r>
            <a:r>
              <a:rPr lang="pt-BR" sz="3200" dirty="0" err="1" smtClean="0"/>
              <a:t>Hashing</a:t>
            </a:r>
            <a:endParaRPr lang="pt-BR" sz="32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r>
              <a:rPr lang="pt-BR" sz="2000" dirty="0" smtClean="0"/>
              <a:t>Executam </a:t>
            </a:r>
            <a:r>
              <a:rPr lang="pt-BR" sz="2000" dirty="0"/>
              <a:t>a transformação do valor de uma chave em um endereço, pela aplicação de operações aritméticas e/ou lógicas </a:t>
            </a:r>
            <a:endParaRPr lang="pt-BR" sz="2000" dirty="0" smtClean="0"/>
          </a:p>
          <a:p>
            <a:pPr lvl="1"/>
            <a:r>
              <a:rPr lang="pt-BR" sz="2000" dirty="0" smtClean="0"/>
              <a:t>f</a:t>
            </a:r>
            <a:r>
              <a:rPr lang="pt-BR" sz="2000" dirty="0"/>
              <a:t>: C  </a:t>
            </a:r>
            <a:r>
              <a:rPr lang="pt-BR" sz="2000" dirty="0" smtClean="0"/>
              <a:t>-&gt; E </a:t>
            </a:r>
          </a:p>
          <a:p>
            <a:pPr lvl="1"/>
            <a:r>
              <a:rPr lang="pt-BR" sz="2000" dirty="0" smtClean="0"/>
              <a:t>f</a:t>
            </a:r>
            <a:r>
              <a:rPr lang="pt-BR" sz="2000" dirty="0"/>
              <a:t>: função de cálculo de endereço </a:t>
            </a:r>
            <a:endParaRPr lang="pt-BR" sz="2000" dirty="0" smtClean="0"/>
          </a:p>
          <a:p>
            <a:pPr lvl="1"/>
            <a:r>
              <a:rPr lang="pt-BR" sz="2000" dirty="0" smtClean="0"/>
              <a:t>C</a:t>
            </a:r>
            <a:r>
              <a:rPr lang="pt-BR" sz="2000" dirty="0"/>
              <a:t>: espaço de valores da chave (domínio de f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smtClean="0"/>
              <a:t>E</a:t>
            </a:r>
            <a:r>
              <a:rPr lang="pt-BR" sz="2000" dirty="0"/>
              <a:t>: espaço de endereçamento (contradomínio de f) </a:t>
            </a:r>
            <a:endParaRPr lang="pt-BR" sz="20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8" y="989493"/>
            <a:ext cx="811024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13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err="1" smtClean="0"/>
              <a:t>Hashing</a:t>
            </a:r>
            <a:r>
              <a:rPr lang="pt-BR" sz="3200" dirty="0" smtClean="0"/>
              <a:t> Perfeito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Para quaisquer chaves x e y diferentes e pertencentes a </a:t>
            </a:r>
            <a:r>
              <a:rPr lang="pt-BR" sz="2400" dirty="0" err="1"/>
              <a:t>A</a:t>
            </a:r>
            <a:r>
              <a:rPr lang="pt-BR" sz="2400" dirty="0"/>
              <a:t>, a função utilizada fornece saídas diferentes; </a:t>
            </a:r>
            <a:endParaRPr lang="pt-BR" sz="2400" dirty="0" smtClean="0"/>
          </a:p>
          <a:p>
            <a:endParaRPr lang="pt-BR" sz="1800" dirty="0" smtClean="0"/>
          </a:p>
          <a:p>
            <a:endParaRPr lang="pt-BR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152650"/>
            <a:ext cx="65436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00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Armazenamento de alunos de uma determinada turma de um curso específico </a:t>
            </a:r>
          </a:p>
          <a:p>
            <a:r>
              <a:rPr lang="pt-BR" sz="2400" dirty="0" smtClean="0"/>
              <a:t>Classe: Aluno</a:t>
            </a:r>
          </a:p>
          <a:p>
            <a:r>
              <a:rPr lang="pt-BR" sz="2400" dirty="0" smtClean="0"/>
              <a:t>Identificação: Número de matrícula com até 7 caracteres</a:t>
            </a:r>
          </a:p>
          <a:p>
            <a:r>
              <a:rPr lang="pt-BR" sz="2400" dirty="0"/>
              <a:t>Visto que a matrícula é composta de 7 dígitos, então podemos esperar uma matrícula variando de 0000000 a 9999999. </a:t>
            </a:r>
            <a:endParaRPr lang="pt-BR" sz="2400" dirty="0" smtClean="0"/>
          </a:p>
          <a:p>
            <a:r>
              <a:rPr lang="pt-BR" sz="2400" dirty="0" smtClean="0"/>
              <a:t>Portanto</a:t>
            </a:r>
            <a:r>
              <a:rPr lang="pt-BR" sz="2400" dirty="0"/>
              <a:t>, precisaríamos dimensionar um vetor com DEZ Milhões de elementos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6880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Como economizar em espaço, mas ainda usando </a:t>
            </a:r>
            <a:r>
              <a:rPr lang="pt-BR" sz="2400" dirty="0" err="1"/>
              <a:t>hashing</a:t>
            </a:r>
            <a:r>
              <a:rPr lang="pt-BR" sz="2400" dirty="0"/>
              <a:t> </a:t>
            </a:r>
            <a:r>
              <a:rPr lang="pt-BR" sz="2400" dirty="0" smtClean="0"/>
              <a:t>perfeito?</a:t>
            </a:r>
          </a:p>
          <a:p>
            <a:r>
              <a:rPr lang="pt-BR" sz="2400" dirty="0" smtClean="0"/>
              <a:t>Identificando as partes significativas da chave para gerar a função de </a:t>
            </a:r>
            <a:r>
              <a:rPr lang="pt-BR" sz="2400" dirty="0" err="1" smtClean="0"/>
              <a:t>hashing</a:t>
            </a:r>
            <a:endParaRPr lang="pt-BR" sz="2400" dirty="0" smtClean="0"/>
          </a:p>
          <a:p>
            <a:endParaRPr lang="pt-BR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852936"/>
            <a:ext cx="38004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6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err="1" smtClean="0"/>
              <a:t>Hashing</a:t>
            </a:r>
            <a:r>
              <a:rPr lang="pt-BR" sz="3200" dirty="0" smtClean="0"/>
              <a:t> Imperfeito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Existe chaves x e y diferentes e pertencentes a </a:t>
            </a:r>
            <a:r>
              <a:rPr lang="pt-BR" sz="2400" dirty="0" err="1"/>
              <a:t>A</a:t>
            </a:r>
            <a:r>
              <a:rPr lang="pt-BR" sz="2400" dirty="0"/>
              <a:t>, onde a função </a:t>
            </a:r>
            <a:r>
              <a:rPr lang="pt-BR" sz="2400" dirty="0" err="1"/>
              <a:t>Hash</a:t>
            </a:r>
            <a:r>
              <a:rPr lang="pt-BR" sz="2400" dirty="0"/>
              <a:t> utilizada fornece saídas iguais;</a:t>
            </a:r>
            <a:endParaRPr lang="pt-BR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46498"/>
            <a:ext cx="45053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1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err="1" smtClean="0"/>
              <a:t>Hashing</a:t>
            </a:r>
            <a:r>
              <a:rPr lang="pt-BR" sz="3200" dirty="0" smtClean="0"/>
              <a:t> Imperfeito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Suponha que queiramos armazenar as seguintes chaves: C, H, A, V, E </a:t>
            </a:r>
            <a:r>
              <a:rPr lang="pt-BR" sz="2000" dirty="0" err="1"/>
              <a:t>e</a:t>
            </a:r>
            <a:r>
              <a:rPr lang="pt-BR" sz="2000" dirty="0"/>
              <a:t> S em um vetor de P = 7 posições (0..6) conforme a seguinte </a:t>
            </a:r>
          </a:p>
          <a:p>
            <a:r>
              <a:rPr lang="pt-BR" sz="2000" dirty="0"/>
              <a:t>F</a:t>
            </a:r>
            <a:r>
              <a:rPr lang="pt-BR" sz="2000" dirty="0" smtClean="0"/>
              <a:t>unção </a:t>
            </a:r>
            <a:r>
              <a:rPr lang="pt-BR" sz="2000" dirty="0"/>
              <a:t>f(k) = k(código ASCII) % P. </a:t>
            </a:r>
            <a:endParaRPr lang="pt-BR" sz="20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348880"/>
            <a:ext cx="37623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66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38348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Tabela de Espalhamento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Índices </a:t>
            </a:r>
            <a:r>
              <a:rPr lang="pt-BR" sz="2400" dirty="0"/>
              <a:t>em vetores ou listas sequenciais são </a:t>
            </a:r>
            <a:r>
              <a:rPr lang="pt-BR" sz="2400" dirty="0" smtClean="0"/>
              <a:t>utilizados para </a:t>
            </a:r>
            <a:r>
              <a:rPr lang="pt-BR" sz="2400" dirty="0"/>
              <a:t>acessar informações </a:t>
            </a:r>
          </a:p>
          <a:p>
            <a:r>
              <a:rPr lang="pt-BR" sz="2400" dirty="0" smtClean="0"/>
              <a:t>No entanto, se quisermos acessar uma informação de um determinado conteúdo (e não posição)?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8" y="2996952"/>
            <a:ext cx="796623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04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E se duas (ou mais) chaves forem mapeadas para o mesmo índice </a:t>
            </a:r>
            <a:r>
              <a:rPr lang="pt-BR" sz="2000" dirty="0" smtClean="0"/>
              <a:t>?</a:t>
            </a:r>
          </a:p>
          <a:p>
            <a:endParaRPr lang="pt-BR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24013"/>
            <a:ext cx="68580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66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Principais causas: </a:t>
            </a:r>
            <a:r>
              <a:rPr lang="pt-BR" sz="2400" dirty="0" smtClean="0"/>
              <a:t> </a:t>
            </a:r>
          </a:p>
          <a:p>
            <a:r>
              <a:rPr lang="pt-BR" sz="2400" dirty="0"/>
              <a:t>E</a:t>
            </a:r>
            <a:r>
              <a:rPr lang="pt-BR" sz="2400" dirty="0" smtClean="0"/>
              <a:t>m </a:t>
            </a:r>
            <a:r>
              <a:rPr lang="pt-BR" sz="2400" dirty="0"/>
              <a:t>geral o número N de chaves possíveis é muito maior que o número m disponíveis na tabela </a:t>
            </a:r>
          </a:p>
          <a:p>
            <a:r>
              <a:rPr lang="pt-BR" sz="2400" dirty="0"/>
              <a:t>N</a:t>
            </a:r>
            <a:r>
              <a:rPr lang="pt-BR" sz="2400" dirty="0" smtClean="0"/>
              <a:t>ão </a:t>
            </a:r>
            <a:r>
              <a:rPr lang="pt-BR" sz="2400" dirty="0"/>
              <a:t>se pode garantir que as funções de </a:t>
            </a:r>
            <a:r>
              <a:rPr lang="pt-BR" sz="2400" dirty="0" err="1"/>
              <a:t>hashing</a:t>
            </a:r>
            <a:r>
              <a:rPr lang="pt-BR" sz="2400" dirty="0"/>
              <a:t> possuam um bom potencial de distribuição (espalhamento) 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5030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-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Dado </a:t>
            </a:r>
            <a:r>
              <a:rPr lang="pt-BR" sz="2400" dirty="0"/>
              <a:t>um grupo de 23 (ou mais) pessoas escolhidas aleatoriamente, a chance de que duas pessoas terão a </a:t>
            </a:r>
            <a:r>
              <a:rPr lang="pt-BR" sz="2400" b="1" dirty="0"/>
              <a:t>mesma data de aniversário e de mais de 50%. </a:t>
            </a:r>
            <a:endParaRPr lang="pt-BR" sz="2400" b="1" dirty="0" smtClean="0"/>
          </a:p>
          <a:p>
            <a:r>
              <a:rPr lang="pt-BR" sz="2400" b="1" dirty="0" smtClean="0"/>
              <a:t>Para </a:t>
            </a:r>
            <a:r>
              <a:rPr lang="pt-BR" sz="2400" b="1" dirty="0"/>
              <a:t>57 ou mais pessoas, a probabilidade é maior do que 99%. 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A </a:t>
            </a:r>
            <a:r>
              <a:rPr lang="pt-BR" sz="2400" dirty="0"/>
              <a:t>colisão pode ser evitada conhecendo-se todas as </a:t>
            </a:r>
            <a:r>
              <a:rPr lang="pt-BR" sz="2400" b="1" dirty="0"/>
              <a:t>chaves</a:t>
            </a:r>
            <a:r>
              <a:rPr lang="pt-BR" sz="2400" dirty="0"/>
              <a:t> </a:t>
            </a:r>
          </a:p>
          <a:p>
            <a:r>
              <a:rPr lang="pt-BR" sz="2400" dirty="0" smtClean="0"/>
              <a:t>Escolhe-se </a:t>
            </a:r>
            <a:r>
              <a:rPr lang="pt-BR" sz="2400" dirty="0"/>
              <a:t>a função de dispersão ideal (perfeita) para obter a indexação perfeita </a:t>
            </a:r>
          </a:p>
          <a:p>
            <a:r>
              <a:rPr lang="pt-BR" sz="2400" dirty="0" smtClean="0"/>
              <a:t>Como </a:t>
            </a:r>
            <a:r>
              <a:rPr lang="pt-BR" sz="2400" dirty="0"/>
              <a:t>isto não é prático, outras técnicas são utilizadas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54315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endParaRPr lang="pt-BR" sz="32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0" y="404664"/>
            <a:ext cx="871296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30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- Encadeamento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Cada entrada na tabela aponta para uma lista encadeada </a:t>
            </a:r>
            <a:endParaRPr lang="pt-BR" sz="2400" dirty="0" smtClean="0"/>
          </a:p>
          <a:p>
            <a:r>
              <a:rPr lang="pt-BR" sz="2400" dirty="0"/>
              <a:t>C</a:t>
            </a:r>
            <a:r>
              <a:rPr lang="pt-BR" sz="2400" dirty="0" smtClean="0"/>
              <a:t>olisões </a:t>
            </a:r>
            <a:r>
              <a:rPr lang="pt-BR" sz="2400" dirty="0"/>
              <a:t>geram uma nova entrada em uma lista </a:t>
            </a:r>
          </a:p>
          <a:p>
            <a:r>
              <a:rPr lang="pt-BR" sz="2400" dirty="0"/>
              <a:t>A função utilizada deve ser uniforme para evitar uma grande lista encadeada em poucas posições da tabela </a:t>
            </a:r>
            <a:endParaRPr lang="pt-BR" sz="2400" dirty="0" smtClean="0"/>
          </a:p>
          <a:p>
            <a:r>
              <a:rPr lang="pt-BR" sz="2400" dirty="0"/>
              <a:t>Cada busca só será constante se o número de elementos em cada lista encadeada for pequeno 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09" y="3455068"/>
            <a:ext cx="53340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5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- Encadeamento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P </a:t>
            </a:r>
            <a:r>
              <a:rPr lang="pt-BR" sz="2400" dirty="0"/>
              <a:t>= 7 posições (0..6) e a função f(k) = k(código ASCII) % P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690688"/>
            <a:ext cx="5667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- Encadeamento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4" y="980728"/>
            <a:ext cx="8657696" cy="513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1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- Encadeamento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80729"/>
            <a:ext cx="8640961" cy="516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8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- Encadeamento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5"/>
            <a:ext cx="8712968" cy="495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5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- Encadeamento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616297" cy="499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38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Tabela de Espalhamento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err="1"/>
              <a:t>Hash</a:t>
            </a:r>
            <a:r>
              <a:rPr lang="pt-BR" sz="2400" dirty="0"/>
              <a:t> é uma generalização da noção mais simples de um arranjo comum, sendo uma estrutura de dados do tipo dicionário </a:t>
            </a:r>
          </a:p>
          <a:p>
            <a:r>
              <a:rPr lang="pt-BR" sz="2400" dirty="0" smtClean="0"/>
              <a:t>Dicionários são estruturas especializadas em prover as operações de inserir, pesquisar e remover. </a:t>
            </a:r>
          </a:p>
          <a:p>
            <a:r>
              <a:rPr lang="pt-BR" sz="2400" dirty="0"/>
              <a:t>A </a:t>
            </a:r>
            <a:r>
              <a:rPr lang="pt-BR" sz="2400" dirty="0" smtClean="0"/>
              <a:t>ideia </a:t>
            </a:r>
            <a:r>
              <a:rPr lang="pt-BR" sz="2400" dirty="0"/>
              <a:t>central do </a:t>
            </a:r>
            <a:r>
              <a:rPr lang="pt-BR" sz="2400" b="1" dirty="0" err="1"/>
              <a:t>Hash</a:t>
            </a:r>
            <a:r>
              <a:rPr lang="pt-BR" sz="2400" dirty="0"/>
              <a:t> é utilizar uma função, aplicada sobre parte da informação (</a:t>
            </a:r>
            <a:r>
              <a:rPr lang="pt-BR" sz="2400" b="1" dirty="0"/>
              <a:t>chave</a:t>
            </a:r>
            <a:r>
              <a:rPr lang="pt-BR" sz="2400" dirty="0"/>
              <a:t>), para retornar o índice onde a informação deve ou deveria estar armazenada. </a:t>
            </a:r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733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– Endereçamento Aberto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Sem </a:t>
            </a:r>
            <a:r>
              <a:rPr lang="pt-BR" sz="2400" dirty="0"/>
              <a:t>listas encadeadas </a:t>
            </a:r>
          </a:p>
          <a:p>
            <a:r>
              <a:rPr lang="pt-BR" sz="2400" dirty="0"/>
              <a:t>S</a:t>
            </a:r>
            <a:r>
              <a:rPr lang="pt-BR" sz="2400" dirty="0" smtClean="0"/>
              <a:t>em </a:t>
            </a:r>
            <a:r>
              <a:rPr lang="pt-BR" sz="2400" dirty="0"/>
              <a:t>informação adicional </a:t>
            </a:r>
          </a:p>
          <a:p>
            <a:r>
              <a:rPr lang="pt-BR" sz="2400" dirty="0"/>
              <a:t>Q</a:t>
            </a:r>
            <a:r>
              <a:rPr lang="pt-BR" sz="2400" dirty="0" smtClean="0"/>
              <a:t>uando </a:t>
            </a:r>
            <a:r>
              <a:rPr lang="pt-BR" sz="2400" dirty="0"/>
              <a:t>houver colisões – através de um cálculo qual o próximo local a ser examinado </a:t>
            </a:r>
          </a:p>
          <a:p>
            <a:r>
              <a:rPr lang="pt-BR" sz="2400" dirty="0"/>
              <a:t>S</a:t>
            </a:r>
            <a:r>
              <a:rPr lang="pt-BR" sz="2400" dirty="0" smtClean="0"/>
              <a:t>ucesso</a:t>
            </a:r>
            <a:r>
              <a:rPr lang="pt-BR" sz="2400" dirty="0"/>
              <a:t>: vai calculando até achar uma posição livre/ encontra a chave </a:t>
            </a:r>
          </a:p>
          <a:p>
            <a:r>
              <a:rPr lang="pt-BR" sz="2400" dirty="0"/>
              <a:t>S</a:t>
            </a:r>
            <a:r>
              <a:rPr lang="pt-BR" sz="2400" dirty="0" smtClean="0"/>
              <a:t>em </a:t>
            </a:r>
            <a:r>
              <a:rPr lang="pt-BR" sz="2400" dirty="0"/>
              <a:t>sucesso: a tabela está cheia ou não se encontra a chave 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085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– Sondagem Linear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Ao </a:t>
            </a:r>
            <a:r>
              <a:rPr lang="pt-BR" sz="2400" dirty="0"/>
              <a:t>verificar que uma posição h(k) da tabela está ocupada, tenta adicionar o elemento na primeira posição livre seguinte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h(k</a:t>
            </a:r>
            <a:r>
              <a:rPr lang="pt-BR" sz="2400" dirty="0"/>
              <a:t>) + 1, h(k) + 2, h(k) + 3, ... até uma posição vazia, considerando a tabela circular </a:t>
            </a:r>
            <a:endParaRPr lang="pt-BR" sz="2400" dirty="0" smtClean="0"/>
          </a:p>
          <a:p>
            <a:r>
              <a:rPr lang="pt-BR" sz="2400" b="1" dirty="0"/>
              <a:t>função </a:t>
            </a:r>
            <a:r>
              <a:rPr lang="pt-BR" sz="2400" b="1" dirty="0" err="1"/>
              <a:t>hash</a:t>
            </a:r>
            <a:r>
              <a:rPr lang="pt-BR" sz="2400" b="1" dirty="0"/>
              <a:t> h(</a:t>
            </a:r>
            <a:r>
              <a:rPr lang="pt-BR" sz="2400" b="1" dirty="0" err="1"/>
              <a:t>x,k</a:t>
            </a:r>
            <a:r>
              <a:rPr lang="pt-BR" sz="2400" b="1" dirty="0"/>
              <a:t>) = (h’(x) + k) </a:t>
            </a:r>
            <a:r>
              <a:rPr lang="pt-BR" sz="2400" b="1" dirty="0" err="1"/>
              <a:t>mod</a:t>
            </a:r>
            <a:r>
              <a:rPr lang="pt-BR" sz="2400" b="1" dirty="0"/>
              <a:t> m 0 &lt;= k &lt;= m-1 </a:t>
            </a: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218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– Sondagem Linear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980729"/>
            <a:ext cx="8001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41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– Sondagem Linear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980729"/>
            <a:ext cx="8601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21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– Sondagem Linear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b="1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91399"/>
            <a:ext cx="8544289" cy="510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74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– Sondagem Linear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Consequências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Cria </a:t>
            </a:r>
            <a:r>
              <a:rPr lang="pt-BR" sz="2400" dirty="0"/>
              <a:t>grandes blocos de dados numa mesma região da tabela </a:t>
            </a:r>
          </a:p>
          <a:p>
            <a:r>
              <a:rPr lang="pt-BR" sz="2400" dirty="0" smtClean="0"/>
              <a:t>Dificulta </a:t>
            </a:r>
            <a:r>
              <a:rPr lang="pt-BR" sz="2400" dirty="0"/>
              <a:t>a remoção de dados </a:t>
            </a:r>
            <a:endParaRPr lang="pt-BR" sz="2400" dirty="0" smtClean="0"/>
          </a:p>
          <a:p>
            <a:r>
              <a:rPr lang="pt-BR" sz="2400" dirty="0" smtClean="0"/>
              <a:t>Aumenta </a:t>
            </a:r>
            <a:r>
              <a:rPr lang="pt-BR" sz="2400" dirty="0"/>
              <a:t>a complexidade para a busca nos casos de </a:t>
            </a:r>
            <a:r>
              <a:rPr lang="pt-BR" sz="2400" dirty="0" smtClean="0"/>
              <a:t>colisão</a:t>
            </a:r>
          </a:p>
          <a:p>
            <a:r>
              <a:rPr lang="pt-BR" sz="2400" dirty="0"/>
              <a:t>L</a:t>
            </a:r>
            <a:r>
              <a:rPr lang="pt-BR" sz="2400" dirty="0" smtClean="0"/>
              <a:t>imitado </a:t>
            </a:r>
            <a:r>
              <a:rPr lang="pt-BR" sz="2400" dirty="0"/>
              <a:t>pelo tamanho da tabela </a:t>
            </a: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211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Colisões – Sondagem Quadrática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Tentativa de se espalhar mais os elementos </a:t>
            </a:r>
          </a:p>
          <a:p>
            <a:r>
              <a:rPr lang="pt-BR" sz="2400" b="1" dirty="0" smtClean="0"/>
              <a:t>função </a:t>
            </a:r>
            <a:r>
              <a:rPr lang="pt-BR" sz="2400" b="1" dirty="0"/>
              <a:t>h(</a:t>
            </a:r>
            <a:r>
              <a:rPr lang="pt-BR" sz="2400" b="1" dirty="0" err="1"/>
              <a:t>x,k</a:t>
            </a:r>
            <a:r>
              <a:rPr lang="pt-BR" sz="2400" b="1" dirty="0"/>
              <a:t>) = (h’(x) + c1k + c2k2) </a:t>
            </a:r>
            <a:r>
              <a:rPr lang="pt-BR" sz="2400" b="1" dirty="0" err="1"/>
              <a:t>mod</a:t>
            </a:r>
            <a:r>
              <a:rPr lang="pt-BR" sz="2400" b="1" dirty="0"/>
              <a:t> m ! </a:t>
            </a:r>
            <a:endParaRPr lang="pt-BR" sz="2400" b="1" dirty="0" smtClean="0"/>
          </a:p>
          <a:p>
            <a:r>
              <a:rPr lang="pt-BR" sz="2400" dirty="0"/>
              <a:t>O</a:t>
            </a:r>
            <a:r>
              <a:rPr lang="pt-BR" sz="2400" dirty="0" smtClean="0"/>
              <a:t>nde </a:t>
            </a:r>
            <a:r>
              <a:rPr lang="pt-BR" sz="2400" dirty="0"/>
              <a:t>c1 e c2 são constantes, c2 ≠ 0 e k = 0, ..., m-1 </a:t>
            </a:r>
            <a:endParaRPr lang="pt-BR" sz="2400" dirty="0" smtClean="0"/>
          </a:p>
          <a:p>
            <a:r>
              <a:rPr lang="pt-BR" sz="2400" dirty="0"/>
              <a:t>exemplo: h(x,0) = h’(x) h(</a:t>
            </a:r>
            <a:r>
              <a:rPr lang="pt-BR" sz="2400" dirty="0" err="1"/>
              <a:t>x,k</a:t>
            </a:r>
            <a:r>
              <a:rPr lang="pt-BR" sz="2400" dirty="0"/>
              <a:t>) = (h(x, k-1) + k) </a:t>
            </a:r>
            <a:r>
              <a:rPr lang="pt-BR" sz="2400" dirty="0" err="1"/>
              <a:t>mod</a:t>
            </a:r>
            <a:r>
              <a:rPr lang="pt-BR" sz="2400" dirty="0"/>
              <a:t> m 0&lt; k&lt; m-1 </a:t>
            </a:r>
          </a:p>
        </p:txBody>
      </p:sp>
    </p:spTree>
    <p:extLst>
      <p:ext uri="{BB962C8B-B14F-4D97-AF65-F5344CB8AC3E}">
        <p14:creationId xmlns:p14="http://schemas.microsoft.com/office/powerpoint/2010/main" val="244528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Tabela de Espalhamento – Características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/>
              <a:t>Tabela de dispersão/espalhamento: um vetor que contém os itens nas posições indicadas pela função de dispersão </a:t>
            </a:r>
          </a:p>
          <a:p>
            <a:r>
              <a:rPr lang="pt-BR" sz="2200" dirty="0" smtClean="0"/>
              <a:t>Função de dispersão: função que mapeia cada chave em uma localização (índice) da tabela que contem o item </a:t>
            </a:r>
          </a:p>
          <a:p>
            <a:r>
              <a:rPr lang="pt-BR" sz="2200" dirty="0" smtClean="0"/>
              <a:t>Colisões: quando a função de dispersão mapeia mais do que uma chave para o mesmo índice </a:t>
            </a:r>
          </a:p>
          <a:p>
            <a:r>
              <a:rPr lang="pt-BR" sz="2200" dirty="0" smtClean="0"/>
              <a:t>Esquemas para tratar colisões: indicam posições diferentes para chaves envolvidas em uma colisão</a:t>
            </a:r>
          </a:p>
          <a:p>
            <a:r>
              <a:rPr lang="pt-BR" sz="2200" dirty="0" smtClean="0"/>
              <a:t>Requisitos para uma função de dispersão </a:t>
            </a:r>
          </a:p>
          <a:p>
            <a:r>
              <a:rPr lang="pt-BR" sz="2200" dirty="0" smtClean="0"/>
              <a:t>Ser fácil de computar (O(1)) </a:t>
            </a:r>
          </a:p>
          <a:p>
            <a:r>
              <a:rPr lang="pt-BR" sz="2200" dirty="0" smtClean="0"/>
              <a:t>Uma boa função evita colisões </a:t>
            </a:r>
          </a:p>
          <a:p>
            <a:r>
              <a:rPr lang="pt-BR" sz="2200" dirty="0" smtClean="0"/>
              <a:t>Uma boa função tende a espalhar as chaves pelo vetor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003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Tabela de Espalhamento - Características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Tabelas de espalhamento/dispersão têm tempo médio de busca </a:t>
            </a:r>
            <a:r>
              <a:rPr lang="pt-BR" sz="2400" dirty="0" smtClean="0"/>
              <a:t>constante</a:t>
            </a:r>
            <a:endParaRPr lang="pt-BR" sz="2400" dirty="0"/>
          </a:p>
          <a:p>
            <a:r>
              <a:rPr lang="pt-BR" sz="2400" dirty="0" smtClean="0"/>
              <a:t>A </a:t>
            </a:r>
            <a:r>
              <a:rPr lang="pt-BR" sz="2400" dirty="0"/>
              <a:t>avaliação de uma boa função de dispersão é complexa </a:t>
            </a:r>
            <a:endParaRPr lang="pt-BR" sz="2400" dirty="0" smtClean="0"/>
          </a:p>
          <a:p>
            <a:r>
              <a:rPr lang="pt-BR" sz="2400" dirty="0" smtClean="0"/>
              <a:t>Os </a:t>
            </a:r>
            <a:r>
              <a:rPr lang="pt-BR" sz="2400" dirty="0"/>
              <a:t>dados na memória ficam aleatoriamente distribuídos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638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Limitações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Estrutura de dados do tipo dicionário, que não permite: </a:t>
            </a:r>
            <a:endParaRPr lang="pt-BR" sz="2200" dirty="0" smtClean="0"/>
          </a:p>
          <a:p>
            <a:r>
              <a:rPr lang="pt-BR" sz="2200" dirty="0" smtClean="0"/>
              <a:t>Armazenar </a:t>
            </a:r>
            <a:r>
              <a:rPr lang="pt-BR" sz="2200" dirty="0"/>
              <a:t>elementos repetidos </a:t>
            </a:r>
            <a:endParaRPr lang="pt-BR" sz="2200" dirty="0" smtClean="0"/>
          </a:p>
          <a:p>
            <a:r>
              <a:rPr lang="pt-BR" sz="2200" dirty="0" smtClean="0"/>
              <a:t>Recuperar </a:t>
            </a:r>
            <a:r>
              <a:rPr lang="pt-BR" sz="2200" dirty="0"/>
              <a:t>elementos sequencialmente (ordenação) </a:t>
            </a:r>
            <a:endParaRPr lang="pt-BR" sz="2200" dirty="0" smtClean="0"/>
          </a:p>
          <a:p>
            <a:r>
              <a:rPr lang="pt-BR" sz="2200" dirty="0" smtClean="0"/>
              <a:t>Recuperar </a:t>
            </a:r>
            <a:r>
              <a:rPr lang="pt-BR" sz="2200" dirty="0"/>
              <a:t>o elemento antecessor/sucessor </a:t>
            </a:r>
          </a:p>
          <a:p>
            <a:r>
              <a:rPr lang="pt-BR" sz="2200" dirty="0" smtClean="0"/>
              <a:t>Para </a:t>
            </a:r>
            <a:r>
              <a:rPr lang="pt-BR" sz="2200" dirty="0"/>
              <a:t>otimizar a função de dispersão é necessário conhecer a natureza da chave a ser utilizada. </a:t>
            </a:r>
          </a:p>
          <a:p>
            <a:r>
              <a:rPr lang="pt-BR" sz="2200" dirty="0" smtClean="0"/>
              <a:t>No </a:t>
            </a:r>
            <a:r>
              <a:rPr lang="pt-BR" sz="2200" dirty="0"/>
              <a:t>pior caso, a ordem das </a:t>
            </a:r>
            <a:r>
              <a:rPr lang="pt-BR" sz="2200" dirty="0" smtClean="0"/>
              <a:t>operações </a:t>
            </a:r>
            <a:r>
              <a:rPr lang="pt-BR" sz="2200" dirty="0"/>
              <a:t>pode ser O(n) </a:t>
            </a:r>
            <a:endParaRPr lang="pt-BR" sz="2200" dirty="0" smtClean="0"/>
          </a:p>
          <a:p>
            <a:r>
              <a:rPr lang="pt-BR" sz="2200" dirty="0" smtClean="0"/>
              <a:t>Podem </a:t>
            </a:r>
            <a:r>
              <a:rPr lang="pt-BR" sz="2200" dirty="0"/>
              <a:t>necessitar de redimensionamento </a:t>
            </a:r>
          </a:p>
          <a:p>
            <a:r>
              <a:rPr lang="pt-BR" sz="2200" dirty="0" smtClean="0"/>
              <a:t>O </a:t>
            </a:r>
            <a:r>
              <a:rPr lang="pt-BR" sz="2200" dirty="0"/>
              <a:t>custo da função de dispersão pode ser proibitivo</a:t>
            </a:r>
          </a:p>
        </p:txBody>
      </p:sp>
    </p:spTree>
    <p:extLst>
      <p:ext uri="{BB962C8B-B14F-4D97-AF65-F5344CB8AC3E}">
        <p14:creationId xmlns:p14="http://schemas.microsoft.com/office/powerpoint/2010/main" val="240359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Tabela de Espalhamento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Esta função que mapeia a chave para um índice de um arranjo é chamada de </a:t>
            </a:r>
            <a:r>
              <a:rPr lang="pt-BR" sz="2400" b="1" dirty="0"/>
              <a:t>Função de </a:t>
            </a:r>
            <a:r>
              <a:rPr lang="pt-BR" sz="2400" b="1" dirty="0" err="1" smtClean="0"/>
              <a:t>Hashing</a:t>
            </a:r>
            <a:endParaRPr lang="pt-BR" sz="2400" b="1" dirty="0" smtClean="0"/>
          </a:p>
          <a:p>
            <a:r>
              <a:rPr lang="pt-BR" sz="2400" dirty="0"/>
              <a:t>A estrutura de dados </a:t>
            </a:r>
            <a:r>
              <a:rPr lang="pt-BR" sz="2400" dirty="0" err="1"/>
              <a:t>Hash</a:t>
            </a:r>
            <a:r>
              <a:rPr lang="pt-BR" sz="2400" dirty="0"/>
              <a:t> é comumente chamada de </a:t>
            </a:r>
            <a:r>
              <a:rPr lang="pt-BR" sz="2400" b="1" dirty="0"/>
              <a:t>Tabela </a:t>
            </a:r>
            <a:r>
              <a:rPr lang="pt-BR" sz="2400" b="1" dirty="0" err="1"/>
              <a:t>Hash</a:t>
            </a:r>
            <a:r>
              <a:rPr lang="pt-BR" sz="2400" b="1" dirty="0"/>
              <a:t>. </a:t>
            </a:r>
            <a:endParaRPr lang="pt-BR" sz="2400" b="1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193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22287" y="116632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Aplicações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980729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Vetor associativo (cujos índices são </a:t>
            </a:r>
            <a:r>
              <a:rPr lang="pt-BR" sz="2200" dirty="0" err="1"/>
              <a:t>strings</a:t>
            </a:r>
            <a:r>
              <a:rPr lang="pt-BR" sz="2200" dirty="0"/>
              <a:t> arbitrárias), especialmente em linguagens interpretadas (AWK, Perl, e PHP) </a:t>
            </a:r>
          </a:p>
          <a:p>
            <a:r>
              <a:rPr lang="pt-BR" sz="2200" dirty="0" smtClean="0"/>
              <a:t>Indexação </a:t>
            </a:r>
            <a:r>
              <a:rPr lang="pt-BR" sz="2200" dirty="0"/>
              <a:t>de bancos de dados (embora árvores sejam mais comuns) </a:t>
            </a:r>
          </a:p>
          <a:p>
            <a:r>
              <a:rPr lang="pt-BR" sz="2200" dirty="0" smtClean="0"/>
              <a:t>Cache </a:t>
            </a:r>
            <a:r>
              <a:rPr lang="pt-BR" sz="2200" dirty="0"/>
              <a:t>de memória: memória auxiliar para acelerar o processamento </a:t>
            </a:r>
          </a:p>
          <a:p>
            <a:r>
              <a:rPr lang="pt-BR" sz="2200" dirty="0" smtClean="0"/>
              <a:t>Conjuntos </a:t>
            </a:r>
            <a:r>
              <a:rPr lang="pt-BR" sz="2200" dirty="0"/>
              <a:t>(indica a existência e recupera rapidamente) </a:t>
            </a:r>
            <a:endParaRPr lang="pt-BR" sz="2200" dirty="0" smtClean="0"/>
          </a:p>
          <a:p>
            <a:r>
              <a:rPr lang="pt-BR" sz="2200" dirty="0" smtClean="0"/>
              <a:t>Representação </a:t>
            </a:r>
            <a:r>
              <a:rPr lang="pt-BR" sz="2200" dirty="0"/>
              <a:t>de objetos em linguagens de programação dinâmicas (Perl, Python, </a:t>
            </a:r>
            <a:r>
              <a:rPr lang="pt-BR" sz="2200" dirty="0" err="1"/>
              <a:t>JavaScript</a:t>
            </a:r>
            <a:r>
              <a:rPr lang="pt-BR" sz="2200" dirty="0"/>
              <a:t>, e </a:t>
            </a:r>
            <a:r>
              <a:rPr lang="pt-BR" sz="2200" dirty="0" err="1"/>
              <a:t>Ruby</a:t>
            </a:r>
            <a:r>
              <a:rPr lang="pt-BR" sz="2200" dirty="0"/>
              <a:t>) </a:t>
            </a:r>
            <a:endParaRPr lang="pt-BR" sz="2200" dirty="0" smtClean="0"/>
          </a:p>
          <a:p>
            <a:r>
              <a:rPr lang="pt-BR" sz="2200" dirty="0" smtClean="0"/>
              <a:t>Representação </a:t>
            </a:r>
            <a:r>
              <a:rPr lang="pt-BR" sz="2200" dirty="0"/>
              <a:t>única de dados (em LISP, para evitar a criação de </a:t>
            </a:r>
            <a:r>
              <a:rPr lang="pt-BR" sz="2200" dirty="0" err="1"/>
              <a:t>strings</a:t>
            </a:r>
            <a:r>
              <a:rPr lang="pt-BR" sz="2200" dirty="0"/>
              <a:t> repetidas) </a:t>
            </a:r>
          </a:p>
          <a:p>
            <a:r>
              <a:rPr lang="pt-BR" sz="2200" dirty="0" smtClean="0"/>
              <a:t>Etc</a:t>
            </a:r>
            <a:r>
              <a:rPr lang="pt-B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59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866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400273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2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Tabela de Espalhamento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É </a:t>
            </a:r>
            <a:r>
              <a:rPr lang="pt-BR" sz="2400" dirty="0"/>
              <a:t>uma estrutura de dados </a:t>
            </a:r>
            <a:r>
              <a:rPr lang="pt-BR" sz="2400" dirty="0" smtClean="0"/>
              <a:t>especial</a:t>
            </a:r>
          </a:p>
          <a:p>
            <a:r>
              <a:rPr lang="pt-BR" sz="2400" dirty="0" smtClean="0"/>
              <a:t>Armazena </a:t>
            </a:r>
            <a:r>
              <a:rPr lang="pt-BR" sz="2400" dirty="0"/>
              <a:t>as informações desejadas associando </a:t>
            </a:r>
            <a:r>
              <a:rPr lang="pt-BR" sz="2400" dirty="0" smtClean="0"/>
              <a:t>chaves</a:t>
            </a:r>
          </a:p>
          <a:p>
            <a:r>
              <a:rPr lang="pt-BR" sz="2400" dirty="0" smtClean="0"/>
              <a:t>Objetivo</a:t>
            </a:r>
          </a:p>
          <a:p>
            <a:pPr lvl="1"/>
            <a:r>
              <a:rPr lang="pt-BR" sz="2000" dirty="0" smtClean="0"/>
              <a:t>A </a:t>
            </a:r>
            <a:r>
              <a:rPr lang="pt-BR" sz="2000" dirty="0"/>
              <a:t>partir de uma chave, fazer uma busca rápida e obter o valor desejado.  </a:t>
            </a:r>
            <a:endParaRPr lang="pt-BR" sz="20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80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472281" cy="448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Tabela de Espalhamento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Tabela de dispersão: permite realizar buscas eficientes em um conjunto de elementos armazenados em uma tabela (um vetor)</a:t>
            </a:r>
            <a:r>
              <a:rPr lang="pt-BR" sz="2000" b="1" dirty="0"/>
              <a:t> de maneira não ordenada </a:t>
            </a:r>
          </a:p>
          <a:p>
            <a:r>
              <a:rPr lang="pt-BR" sz="2000" dirty="0" smtClean="0"/>
              <a:t>Mecanismos </a:t>
            </a:r>
            <a:r>
              <a:rPr lang="pt-BR" sz="2000" dirty="0"/>
              <a:t>de </a:t>
            </a:r>
            <a:r>
              <a:rPr lang="pt-BR" sz="2000" b="1" dirty="0"/>
              <a:t>inserção e recuperação do elemento </a:t>
            </a:r>
            <a:endParaRPr lang="pt-BR" sz="2000" b="1" dirty="0" smtClean="0"/>
          </a:p>
          <a:p>
            <a:r>
              <a:rPr lang="pt-BR" sz="2000" dirty="0" smtClean="0"/>
              <a:t>Dado </a:t>
            </a:r>
            <a:r>
              <a:rPr lang="pt-BR" sz="2000" dirty="0"/>
              <a:t>um par {chave, elemento}, onde chave é a chave de busca e elemento é o elemento/dado a ser armazenado: </a:t>
            </a:r>
            <a:endParaRPr lang="pt-BR" sz="2000" dirty="0" smtClean="0"/>
          </a:p>
          <a:p>
            <a:r>
              <a:rPr lang="pt-BR" sz="2000" dirty="0" smtClean="0"/>
              <a:t>Inserção</a:t>
            </a:r>
            <a:r>
              <a:rPr lang="pt-BR" sz="2000" dirty="0"/>
              <a:t>: </a:t>
            </a:r>
            <a:r>
              <a:rPr lang="pt-BR" sz="2000" dirty="0" smtClean="0"/>
              <a:t>Utilizando </a:t>
            </a:r>
            <a:r>
              <a:rPr lang="pt-BR" sz="2000" dirty="0"/>
              <a:t>a chave, calcula-se o índice da posição na tabela onde o elemento deve ser armazenado </a:t>
            </a:r>
          </a:p>
          <a:p>
            <a:r>
              <a:rPr lang="pt-BR" sz="2000" dirty="0" smtClean="0"/>
              <a:t>Inserir </a:t>
            </a:r>
            <a:r>
              <a:rPr lang="pt-BR" sz="2000" dirty="0"/>
              <a:t>o elemento na posição calculada </a:t>
            </a:r>
            <a:endParaRPr lang="pt-BR" sz="2000" dirty="0" smtClean="0"/>
          </a:p>
          <a:p>
            <a:r>
              <a:rPr lang="pt-BR" sz="2000" dirty="0" smtClean="0"/>
              <a:t>Recuperação </a:t>
            </a:r>
            <a:r>
              <a:rPr lang="pt-BR" sz="2000" dirty="0"/>
              <a:t>(busca/remoção) </a:t>
            </a:r>
          </a:p>
          <a:p>
            <a:r>
              <a:rPr lang="pt-BR" sz="2000" dirty="0" smtClean="0"/>
              <a:t>Utilizando </a:t>
            </a:r>
            <a:r>
              <a:rPr lang="pt-BR" sz="2000" dirty="0"/>
              <a:t>a chave, calcula o índice onde o elemento está armazenado </a:t>
            </a:r>
          </a:p>
          <a:p>
            <a:r>
              <a:rPr lang="pt-BR" sz="2000" dirty="0" smtClean="0"/>
              <a:t>Pega </a:t>
            </a:r>
            <a:r>
              <a:rPr lang="pt-BR" sz="2000" dirty="0"/>
              <a:t>o elemento na posição do índice calculado</a:t>
            </a:r>
            <a:endParaRPr lang="pt-BR" sz="20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6724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Tabela de Espalhamento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Dado um conjunto de pares (</a:t>
            </a:r>
            <a:r>
              <a:rPr lang="pt-BR" sz="2400" dirty="0" err="1"/>
              <a:t>chave,valor</a:t>
            </a:r>
            <a:r>
              <a:rPr lang="pt-BR" sz="2400" dirty="0"/>
              <a:t>) </a:t>
            </a:r>
          </a:p>
          <a:p>
            <a:r>
              <a:rPr lang="pt-BR" sz="2400" dirty="0" smtClean="0"/>
              <a:t>Determinar </a:t>
            </a:r>
            <a:r>
              <a:rPr lang="pt-BR" sz="2400" dirty="0"/>
              <a:t>se uma chave está no conjunto e o valor associado (busca) </a:t>
            </a:r>
          </a:p>
          <a:p>
            <a:r>
              <a:rPr lang="pt-BR" sz="2400" dirty="0" smtClean="0"/>
              <a:t>Inserir </a:t>
            </a:r>
            <a:r>
              <a:rPr lang="pt-BR" sz="2400" dirty="0"/>
              <a:t>um novo par no </a:t>
            </a:r>
            <a:r>
              <a:rPr lang="pt-BR" sz="2400" dirty="0" smtClean="0"/>
              <a:t>conjunto </a:t>
            </a:r>
          </a:p>
          <a:p>
            <a:r>
              <a:rPr lang="pt-BR" sz="2400" dirty="0" smtClean="0"/>
              <a:t>Remover </a:t>
            </a:r>
            <a:r>
              <a:rPr lang="pt-BR" sz="2400" dirty="0"/>
              <a:t>um par do conjunto </a:t>
            </a:r>
            <a:endParaRPr lang="pt-BR" sz="2400" dirty="0" smtClean="0"/>
          </a:p>
          <a:p>
            <a:r>
              <a:rPr lang="pt-BR" sz="2400" dirty="0" smtClean="0"/>
              <a:t>Uma </a:t>
            </a:r>
            <a:r>
              <a:rPr lang="pt-BR" sz="2400" dirty="0"/>
              <a:t>tabela de dispersão (espalhamento) é uma </a:t>
            </a:r>
            <a:r>
              <a:rPr lang="pt-BR" sz="2400" b="1" dirty="0"/>
              <a:t>estrutura de dados eficiente </a:t>
            </a:r>
          </a:p>
          <a:p>
            <a:r>
              <a:rPr lang="pt-BR" sz="2400" dirty="0" smtClean="0"/>
              <a:t>A </a:t>
            </a:r>
            <a:r>
              <a:rPr lang="pt-BR" sz="2400" dirty="0"/>
              <a:t>busca por um elemento, no pior caso, pode levar O(n) </a:t>
            </a: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tempo médio esperado de busca é na ordem de O(1)</a:t>
            </a:r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5132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1562</Words>
  <Application>Microsoft Office PowerPoint</Application>
  <PresentationFormat>Apresentação na tela (4:3)</PresentationFormat>
  <Paragraphs>213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Fluxo</vt:lpstr>
      <vt:lpstr>Estrutura de Dados – 1º semestre de 2021</vt:lpstr>
      <vt:lpstr>Tabela de Espalhamento</vt:lpstr>
      <vt:lpstr>Tabela de Espalhamento</vt:lpstr>
      <vt:lpstr>Tabela de Espalhamento</vt:lpstr>
      <vt:lpstr>Apresentação do PowerPoint</vt:lpstr>
      <vt:lpstr>Tabela de Espalhamento</vt:lpstr>
      <vt:lpstr>Apresentação do PowerPoint</vt:lpstr>
      <vt:lpstr>Tabela de Espalhamento</vt:lpstr>
      <vt:lpstr>Tabela de Espalhamento</vt:lpstr>
      <vt:lpstr>Apresentação do PowerPoint</vt:lpstr>
      <vt:lpstr>Vantagens e Desvantagens</vt:lpstr>
      <vt:lpstr>Representação</vt:lpstr>
      <vt:lpstr>Função de Hashing</vt:lpstr>
      <vt:lpstr>Função de Hashing</vt:lpstr>
      <vt:lpstr>Hashing Perfeito</vt:lpstr>
      <vt:lpstr>Exemplo</vt:lpstr>
      <vt:lpstr>Exemplo</vt:lpstr>
      <vt:lpstr>Hashing Imperfeito</vt:lpstr>
      <vt:lpstr>Hashing Imperfeito</vt:lpstr>
      <vt:lpstr>Colisões</vt:lpstr>
      <vt:lpstr>Colisões</vt:lpstr>
      <vt:lpstr>Colisões - Exemplo</vt:lpstr>
      <vt:lpstr>Apresentação do PowerPoint</vt:lpstr>
      <vt:lpstr>Colisões - Encadeamento</vt:lpstr>
      <vt:lpstr>Colisões - Encadeamento</vt:lpstr>
      <vt:lpstr>Colisões - Encadeamento</vt:lpstr>
      <vt:lpstr>Colisões - Encadeamento</vt:lpstr>
      <vt:lpstr>Colisões - Encadeamento</vt:lpstr>
      <vt:lpstr>Colisões - Encadeamento</vt:lpstr>
      <vt:lpstr>Colisões – Endereçamento Aberto</vt:lpstr>
      <vt:lpstr>Colisões – Sondagem Linear</vt:lpstr>
      <vt:lpstr>Colisões – Sondagem Linear</vt:lpstr>
      <vt:lpstr>Colisões – Sondagem Linear</vt:lpstr>
      <vt:lpstr>Colisões – Sondagem Linear</vt:lpstr>
      <vt:lpstr>Colisões – Sondagem Linear</vt:lpstr>
      <vt:lpstr>Colisões – Sondagem Quadrática</vt:lpstr>
      <vt:lpstr>Tabela de Espalhamento – Características</vt:lpstr>
      <vt:lpstr>Tabela de Espalhamento - Características</vt:lpstr>
      <vt:lpstr>Limitações</vt:lpstr>
      <vt:lpstr>Aplicações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Fábio Silva</cp:lastModifiedBy>
  <cp:revision>4</cp:revision>
  <dcterms:created xsi:type="dcterms:W3CDTF">2020-02-01T23:29:55Z</dcterms:created>
  <dcterms:modified xsi:type="dcterms:W3CDTF">2021-02-11T19:13:01Z</dcterms:modified>
</cp:coreProperties>
</file>