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81" r:id="rId9"/>
    <p:sldId id="294" r:id="rId10"/>
    <p:sldId id="295" r:id="rId11"/>
    <p:sldId id="296" r:id="rId12"/>
    <p:sldId id="259" r:id="rId13"/>
    <p:sldId id="282" r:id="rId14"/>
    <p:sldId id="260" r:id="rId15"/>
    <p:sldId id="291" r:id="rId16"/>
    <p:sldId id="261" r:id="rId17"/>
    <p:sldId id="262" r:id="rId18"/>
    <p:sldId id="297" r:id="rId19"/>
    <p:sldId id="283" r:id="rId20"/>
    <p:sldId id="284" r:id="rId21"/>
    <p:sldId id="298" r:id="rId22"/>
    <p:sldId id="299" r:id="rId23"/>
    <p:sldId id="300" r:id="rId24"/>
    <p:sldId id="292" r:id="rId25"/>
    <p:sldId id="293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696C7-5A59-40A3-971E-3A11BB49918A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A1AE-E85B-4CA1-A7F0-ADDD20FC80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1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428A9-3118-4CA3-B9F3-18B9E82CFBD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340928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3444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Exemplo de Lista de Compras: </a:t>
            </a:r>
          </a:p>
          <a:p>
            <a:pPr marL="400050" lvl="1" indent="0">
              <a:buNone/>
            </a:pPr>
            <a:r>
              <a:rPr lang="pt-BR" sz="2400" dirty="0"/>
              <a:t>– 5Kg de farinha; </a:t>
            </a:r>
          </a:p>
          <a:p>
            <a:pPr marL="400050" lvl="1" indent="0">
              <a:buNone/>
            </a:pPr>
            <a:r>
              <a:rPr lang="pt-BR" sz="2400" dirty="0"/>
              <a:t>– 2Kg de </a:t>
            </a:r>
            <a:r>
              <a:rPr lang="pt-BR" sz="2400" dirty="0" err="1"/>
              <a:t>açucar</a:t>
            </a:r>
            <a:r>
              <a:rPr lang="pt-BR" sz="2400" dirty="0"/>
              <a:t>; </a:t>
            </a:r>
          </a:p>
          <a:p>
            <a:pPr marL="400050" lvl="1" indent="0">
              <a:buNone/>
            </a:pPr>
            <a:r>
              <a:rPr lang="pt-BR" sz="2400" dirty="0"/>
              <a:t>– 500g de carne moída; </a:t>
            </a:r>
          </a:p>
          <a:p>
            <a:pPr marL="400050" lvl="1" indent="0">
              <a:buNone/>
            </a:pPr>
            <a:r>
              <a:rPr lang="pt-BR" sz="2400" dirty="0"/>
              <a:t>– 2Kg de arroz; </a:t>
            </a:r>
          </a:p>
          <a:p>
            <a:pPr marL="400050" lvl="1" indent="0">
              <a:buNone/>
            </a:pPr>
            <a:r>
              <a:rPr lang="pt-BR" sz="2400" dirty="0"/>
              <a:t>– 4L de leite; </a:t>
            </a:r>
          </a:p>
          <a:p>
            <a:pPr marL="400050" lvl="1" indent="0">
              <a:buNone/>
            </a:pPr>
            <a:r>
              <a:rPr lang="pt-BR" sz="2400" dirty="0"/>
              <a:t>– 1Kg de feijão;</a:t>
            </a:r>
          </a:p>
        </p:txBody>
      </p:sp>
    </p:spTree>
    <p:extLst>
      <p:ext uri="{BB962C8B-B14F-4D97-AF65-F5344CB8AC3E}">
        <p14:creationId xmlns:p14="http://schemas.microsoft.com/office/powerpoint/2010/main" val="17722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Exemplo de Lista Telefônica: </a:t>
            </a:r>
          </a:p>
          <a:p>
            <a:pPr marL="0" indent="0">
              <a:buNone/>
            </a:pPr>
            <a:r>
              <a:rPr lang="pt-BR" sz="2400" dirty="0"/>
              <a:t>   – </a:t>
            </a:r>
            <a:r>
              <a:rPr lang="pt-BR" sz="2400" dirty="0" err="1"/>
              <a:t>Asdf</a:t>
            </a:r>
            <a:r>
              <a:rPr lang="pt-BR" sz="2400" dirty="0"/>
              <a:t> de </a:t>
            </a:r>
            <a:r>
              <a:rPr lang="pt-BR" sz="2400" dirty="0" err="1"/>
              <a:t>Zxcv</a:t>
            </a:r>
            <a:r>
              <a:rPr lang="pt-BR" sz="2400" dirty="0"/>
              <a:t>: (44) 4444-4444 </a:t>
            </a:r>
          </a:p>
          <a:p>
            <a:pPr marL="0" indent="0">
              <a:buNone/>
            </a:pPr>
            <a:r>
              <a:rPr lang="pt-BR" sz="2400" dirty="0"/>
              <a:t>   – </a:t>
            </a:r>
            <a:r>
              <a:rPr lang="pt-BR" sz="2400" dirty="0" err="1"/>
              <a:t>Beutrano</a:t>
            </a:r>
            <a:r>
              <a:rPr lang="pt-BR" sz="2400" dirty="0"/>
              <a:t> Cruz: (33) 3333-3333 </a:t>
            </a:r>
          </a:p>
          <a:p>
            <a:pPr marL="0" indent="0">
              <a:buNone/>
            </a:pPr>
            <a:r>
              <a:rPr lang="pt-BR" sz="2400" dirty="0"/>
              <a:t>    – Ciclano da Silva: (22) 2222-2222 </a:t>
            </a:r>
          </a:p>
          <a:p>
            <a:pPr marL="0" indent="0">
              <a:buNone/>
            </a:pPr>
            <a:r>
              <a:rPr lang="pt-BR" sz="2400" dirty="0"/>
              <a:t>    – Fulano de Tal: (11) 1111-111</a:t>
            </a:r>
          </a:p>
        </p:txBody>
      </p:sp>
    </p:spTree>
    <p:extLst>
      <p:ext uri="{BB962C8B-B14F-4D97-AF65-F5344CB8AC3E}">
        <p14:creationId xmlns:p14="http://schemas.microsoft.com/office/powerpoint/2010/main" val="159563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estrutura que armazena elementos de forma alinhada, ou seja, com elementos dispostos um após o outro.</a:t>
            </a:r>
          </a:p>
          <a:p>
            <a:r>
              <a:rPr lang="pt-BR" sz="2400" dirty="0"/>
              <a:t>São estruturas lineares que armazenam vários elementos de um mesmo tipo.</a:t>
            </a:r>
          </a:p>
          <a:p>
            <a:r>
              <a:rPr lang="pt-BR" sz="2400" dirty="0"/>
              <a:t>Podem ser adequadas quando não é possível prever a demanda por memória, permitindo a manipulação de quantidades imprevisíveis de dados, de formato também imprevisível.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667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Definição dada por </a:t>
            </a:r>
            <a:r>
              <a:rPr lang="pt-BR" sz="2400" dirty="0" err="1"/>
              <a:t>Knuth</a:t>
            </a:r>
            <a:r>
              <a:rPr lang="pt-BR" sz="2400" dirty="0"/>
              <a:t> para uma lista linear : “Uma lista linear X é um conjunto de nodos X(1), X(2), ....,X(n), tais que:  </a:t>
            </a:r>
          </a:p>
          <a:p>
            <a:pPr lvl="1"/>
            <a:r>
              <a:rPr lang="pt-BR" sz="2400" dirty="0"/>
              <a:t>a) X(1) é o primeiro nodo da lista; </a:t>
            </a:r>
          </a:p>
          <a:p>
            <a:pPr lvl="1"/>
            <a:r>
              <a:rPr lang="pt-BR" sz="2400" dirty="0"/>
              <a:t>b) X(n) é o último nodo da lista; c) </a:t>
            </a:r>
          </a:p>
          <a:p>
            <a:pPr lvl="1"/>
            <a:r>
              <a:rPr lang="pt-BR" sz="2400" dirty="0"/>
              <a:t>c) Para 1&lt;k</a:t>
            </a:r>
          </a:p>
          <a:p>
            <a:r>
              <a:rPr lang="pt-BR" sz="2400" dirty="0"/>
              <a:t>Ou, mais simplesmente, “Uma lista linear é a estrutura de dados que permite representar um conjunto de dados de forma a preservar a relação de ordem linear entre eles.”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306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Sequência de zero ou mais itens x 1; x 2; ... ; x n, na qual xi é de um determinado tipo e n representa o tamanho da lista linear.</a:t>
            </a:r>
          </a:p>
          <a:p>
            <a:r>
              <a:rPr lang="pt-BR" sz="2400" dirty="0"/>
              <a:t>Sua principal propriedade estrutural envolve as posições relativas dos itens em uma dimensão. </a:t>
            </a:r>
          </a:p>
          <a:p>
            <a:pPr lvl="1"/>
            <a:r>
              <a:rPr lang="pt-BR" sz="2000" dirty="0"/>
              <a:t>Assumindo n&gt;= 1, x 1 é o primeiro item da lista e x n é o último item da lista. </a:t>
            </a:r>
          </a:p>
          <a:p>
            <a:pPr lvl="1"/>
            <a:r>
              <a:rPr lang="pt-BR" sz="2000" dirty="0"/>
              <a:t>xi precede xi+1 para i = 1; 2; ... ; n - 1 </a:t>
            </a:r>
          </a:p>
          <a:p>
            <a:pPr lvl="1"/>
            <a:r>
              <a:rPr lang="pt-BR" sz="2000" dirty="0"/>
              <a:t>xi sucede xi-1 para i = 2; 3; ... ; n – o elemento xi é dito estar na i-</a:t>
            </a:r>
            <a:r>
              <a:rPr lang="pt-BR" sz="2000" dirty="0" err="1"/>
              <a:t>ésima</a:t>
            </a:r>
            <a:r>
              <a:rPr lang="pt-BR" sz="2000" dirty="0"/>
              <a:t> posição da lista.</a:t>
            </a:r>
          </a:p>
        </p:txBody>
      </p:sp>
    </p:spTree>
    <p:extLst>
      <p:ext uri="{BB962C8B-B14F-4D97-AF65-F5344CB8AC3E}">
        <p14:creationId xmlns:p14="http://schemas.microsoft.com/office/powerpoint/2010/main" val="86087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lista é uma sequência ordenada de elementos do mesmo tipo. Por exemplo, um conjunto de fichas de clientes de uma loja, organizadas pela ordem alfabética dos nomes dos clientes. </a:t>
            </a:r>
          </a:p>
          <a:p>
            <a:r>
              <a:rPr lang="pt-BR" sz="2400" dirty="0"/>
              <a:t>Neste fichário é possível introduzir uma nova ficha ou retirar uma velha, alterar os dados de um cliente etc.</a:t>
            </a:r>
          </a:p>
          <a:p>
            <a:r>
              <a:rPr lang="pt-BR" sz="2400" dirty="0"/>
              <a:t>Do ponto de vista matemático, uma lista é uma sequência de zero ou mais elementos de um determinado tipo. </a:t>
            </a:r>
          </a:p>
          <a:p>
            <a:r>
              <a:rPr lang="pt-BR" sz="2400" dirty="0"/>
              <a:t>Geralmente se representa uma lista de elementos, separando-os por vírgulas. a1 , a2 , ... na onde n &gt;= 0 e ai é um elemento da lista. </a:t>
            </a:r>
          </a:p>
          <a:p>
            <a:r>
              <a:rPr lang="pt-BR" sz="2400" dirty="0"/>
              <a:t>O número n é dito comprimento da lista. Se n=0 temos uma lista vazia</a:t>
            </a:r>
            <a:r>
              <a:rPr lang="pt-BR" sz="2800" dirty="0"/>
              <a:t>. </a:t>
            </a:r>
            <a:r>
              <a:rPr lang="pt-BR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Criação de uma lista</a:t>
            </a:r>
          </a:p>
          <a:p>
            <a:r>
              <a:rPr lang="pt-BR" sz="2400" dirty="0"/>
              <a:t>Inserção</a:t>
            </a:r>
          </a:p>
          <a:p>
            <a:r>
              <a:rPr lang="pt-BR" sz="2400" dirty="0"/>
              <a:t>Ordenação</a:t>
            </a:r>
          </a:p>
          <a:p>
            <a:r>
              <a:rPr lang="pt-BR" sz="2400" dirty="0"/>
              <a:t>Remoção</a:t>
            </a:r>
          </a:p>
          <a:p>
            <a:r>
              <a:rPr lang="pt-BR" sz="2400" dirty="0"/>
              <a:t>Busca</a:t>
            </a:r>
          </a:p>
          <a:p>
            <a:r>
              <a:rPr lang="pt-BR" sz="2400" dirty="0"/>
              <a:t>Concatenar duas listas</a:t>
            </a:r>
          </a:p>
          <a:p>
            <a:r>
              <a:rPr lang="pt-BR" sz="2400" dirty="0"/>
              <a:t>Determinar o número de nós de uma lista</a:t>
            </a:r>
          </a:p>
          <a:p>
            <a:r>
              <a:rPr lang="pt-BR" sz="2400" dirty="0"/>
              <a:t>Cópia de uma lista</a:t>
            </a:r>
          </a:p>
          <a:p>
            <a:r>
              <a:rPr lang="pt-BR" sz="2400" dirty="0"/>
              <a:t>Intercalação</a:t>
            </a:r>
          </a:p>
          <a:p>
            <a:r>
              <a:rPr lang="pt-BR" sz="2400" dirty="0"/>
              <a:t>Destruição de uma lista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44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Implementação de listas lineares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Há varias maneiras de implementar listas lineares. </a:t>
            </a:r>
          </a:p>
          <a:p>
            <a:r>
              <a:rPr lang="pt-BR" sz="2400" dirty="0"/>
              <a:t>Cada implementação apresenta vantagens e desvantagens particulares.</a:t>
            </a:r>
          </a:p>
          <a:p>
            <a:r>
              <a:rPr lang="pt-BR" sz="2400" dirty="0"/>
              <a:t> Vamos estudar duas maneiras distintas </a:t>
            </a:r>
          </a:p>
          <a:p>
            <a:pPr lvl="1"/>
            <a:r>
              <a:rPr lang="pt-BR" sz="2000" dirty="0"/>
              <a:t>Usando alocação sequencial e estática (com vetores).  </a:t>
            </a:r>
          </a:p>
          <a:p>
            <a:pPr lvl="1"/>
            <a:r>
              <a:rPr lang="pt-BR" sz="2000" dirty="0"/>
              <a:t>Usando alocação não sequencial e dinâmica (com ponteiros): Estruturas Encadeadas.</a:t>
            </a:r>
          </a:p>
        </p:txBody>
      </p:sp>
    </p:spTree>
    <p:extLst>
      <p:ext uri="{BB962C8B-B14F-4D97-AF65-F5344CB8AC3E}">
        <p14:creationId xmlns:p14="http://schemas.microsoft.com/office/powerpoint/2010/main" val="394011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 em </a:t>
            </a:r>
            <a:r>
              <a:rPr lang="pt-BR" sz="4000" dirty="0" err="1"/>
              <a:t>Arrays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2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Imagine que a lista anterior tinha posições fixas e </a:t>
            </a:r>
            <a:r>
              <a:rPr lang="pt-BR" sz="2000" dirty="0" err="1"/>
              <a:t>prédeterminadas</a:t>
            </a:r>
            <a:r>
              <a:rPr lang="pt-BR" sz="2000" dirty="0"/>
              <a:t>: </a:t>
            </a:r>
          </a:p>
          <a:p>
            <a:r>
              <a:rPr lang="pt-BR" sz="2000" dirty="0"/>
              <a:t>Um </a:t>
            </a:r>
            <a:r>
              <a:rPr lang="pt-BR" sz="2000" dirty="0" err="1"/>
              <a:t>array</a:t>
            </a:r>
            <a:r>
              <a:rPr lang="pt-BR" sz="2000" dirty="0"/>
              <a:t> é uma estrutura com posições fixas, cada elemento da lista deve ser colocado em uma posição no </a:t>
            </a:r>
            <a:r>
              <a:rPr lang="pt-BR" sz="2000" dirty="0" err="1"/>
              <a:t>array</a:t>
            </a:r>
            <a:r>
              <a:rPr lang="pt-BR" sz="2000" dirty="0"/>
              <a:t>; </a:t>
            </a:r>
          </a:p>
          <a:p>
            <a:r>
              <a:rPr lang="pt-BR" sz="2000" dirty="0"/>
              <a:t> Ao inserir ou excluir um elemento, talvez seja necessário realocar todos os demais elementos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3526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Estática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Prós: </a:t>
            </a:r>
          </a:p>
          <a:p>
            <a:pPr lvl="1"/>
            <a:r>
              <a:rPr lang="pt-BR" sz="2400" dirty="0"/>
              <a:t>Criar um </a:t>
            </a:r>
            <a:r>
              <a:rPr lang="pt-BR" sz="2400" dirty="0" err="1"/>
              <a:t>array</a:t>
            </a:r>
            <a:r>
              <a:rPr lang="pt-BR" sz="2400" dirty="0"/>
              <a:t> de qualquer tamanho é muito simples; </a:t>
            </a:r>
          </a:p>
          <a:p>
            <a:pPr lvl="1"/>
            <a:r>
              <a:rPr lang="pt-BR" sz="2400" dirty="0"/>
              <a:t>Não há necessidade de compreender ponteiros ou referências; </a:t>
            </a:r>
          </a:p>
          <a:p>
            <a:r>
              <a:rPr lang="pt-BR" sz="2400" dirty="0"/>
              <a:t>Contras: </a:t>
            </a:r>
          </a:p>
          <a:p>
            <a:pPr lvl="1"/>
            <a:r>
              <a:rPr lang="pt-BR" sz="2400" dirty="0"/>
              <a:t>Limitações quanto ao tamanho de memória; </a:t>
            </a:r>
          </a:p>
          <a:p>
            <a:pPr lvl="1"/>
            <a:r>
              <a:rPr lang="pt-BR" sz="2400" dirty="0"/>
              <a:t>Custo computacional maior; </a:t>
            </a:r>
          </a:p>
          <a:p>
            <a:pPr lvl="1"/>
            <a:r>
              <a:rPr lang="pt-BR" sz="2400" dirty="0"/>
              <a:t>Alocação de memória exagerada.</a:t>
            </a:r>
          </a:p>
        </p:txBody>
      </p:sp>
    </p:spTree>
    <p:extLst>
      <p:ext uri="{BB962C8B-B14F-4D97-AF65-F5344CB8AC3E}">
        <p14:creationId xmlns:p14="http://schemas.microsoft.com/office/powerpoint/2010/main" val="285705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Estruturas de dados são objetos que armazenam dados de forma eficiente, oferecendo certos “serviços” para o usuário (ordenação eficiente dos dados, busca por meio de palavras chave, </a:t>
            </a:r>
            <a:r>
              <a:rPr lang="pt-BR" sz="2400" dirty="0" err="1"/>
              <a:t>etc</a:t>
            </a:r>
            <a:r>
              <a:rPr lang="pt-BR" sz="2400" dirty="0"/>
              <a:t>). </a:t>
            </a:r>
          </a:p>
          <a:p>
            <a:r>
              <a:rPr lang="pt-BR" sz="2400" dirty="0"/>
              <a:t>Técnicas de programação orientada a objetos são úteis quando temos que codificar estruturas de dados. </a:t>
            </a:r>
          </a:p>
          <a:p>
            <a:r>
              <a:rPr lang="pt-BR" sz="2400" dirty="0"/>
              <a:t>As estruturas básicas principais são:</a:t>
            </a:r>
          </a:p>
          <a:p>
            <a:pPr lvl="1"/>
            <a:r>
              <a:rPr lang="pt-BR" sz="2400" dirty="0"/>
              <a:t>Listas, pilhas e filas estáticas e dinâmicas </a:t>
            </a:r>
          </a:p>
          <a:p>
            <a:pPr lvl="1"/>
            <a:r>
              <a:rPr lang="pt-BR" sz="2400" dirty="0"/>
              <a:t>Árvores binária</a:t>
            </a:r>
          </a:p>
          <a:p>
            <a:pPr lvl="1"/>
            <a:r>
              <a:rPr lang="pt-BR" sz="2400" dirty="0"/>
              <a:t>Grafos.</a:t>
            </a:r>
          </a:p>
          <a:p>
            <a:pPr lvl="1"/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tables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972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Encadeado, Dicionário Houaiss: </a:t>
            </a:r>
          </a:p>
          <a:p>
            <a:r>
              <a:rPr lang="pt-BR" sz="2400" dirty="0"/>
              <a:t>– adjetivo </a:t>
            </a:r>
          </a:p>
          <a:p>
            <a:r>
              <a:rPr lang="pt-BR" sz="2400" dirty="0"/>
              <a:t>– 1. disposto ou ligado por ou como por cadeias; ordenado, junto; </a:t>
            </a:r>
          </a:p>
          <a:p>
            <a:r>
              <a:rPr lang="pt-BR" sz="2400" dirty="0"/>
              <a:t>– 2. preso, submetido;</a:t>
            </a:r>
          </a:p>
        </p:txBody>
      </p:sp>
    </p:spTree>
    <p:extLst>
      <p:ext uri="{BB962C8B-B14F-4D97-AF65-F5344CB8AC3E}">
        <p14:creationId xmlns:p14="http://schemas.microsoft.com/office/powerpoint/2010/main" val="352563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Prós: </a:t>
            </a:r>
          </a:p>
          <a:p>
            <a:pPr lvl="1"/>
            <a:r>
              <a:rPr lang="pt-BR" sz="2400" dirty="0"/>
              <a:t>Extremamente eficiente no custo de memória e de processamento; </a:t>
            </a:r>
          </a:p>
          <a:p>
            <a:pPr lvl="1"/>
            <a:r>
              <a:rPr lang="pt-BR" sz="2400" dirty="0"/>
              <a:t>Evita a movimentação de todos os elementos;  </a:t>
            </a:r>
          </a:p>
          <a:p>
            <a:r>
              <a:rPr lang="pt-BR" sz="2400" dirty="0"/>
              <a:t>Contras: </a:t>
            </a:r>
          </a:p>
          <a:p>
            <a:pPr lvl="1"/>
            <a:r>
              <a:rPr lang="pt-BR" sz="2400" dirty="0"/>
              <a:t>Envolve conceitos mais avançados de programação como ponteiros ou referências;</a:t>
            </a:r>
          </a:p>
          <a:p>
            <a:pPr lvl="1"/>
            <a:r>
              <a:rPr lang="pt-BR" sz="2400" dirty="0"/>
              <a:t>Dificuldade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342011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5"/>
            <a:ext cx="804418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7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825"/>
            <a:ext cx="84963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86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pt-BR" altLang="pt-BR" dirty="0"/>
              <a:t>Alocação de Memória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389120"/>
          </a:xfrm>
        </p:spPr>
        <p:txBody>
          <a:bodyPr/>
          <a:lstStyle/>
          <a:p>
            <a:r>
              <a:rPr lang="pt-BR" altLang="pt-BR" dirty="0"/>
              <a:t>Alocação estática </a:t>
            </a:r>
            <a:r>
              <a:rPr lang="pt-BR" altLang="pt-BR" dirty="0">
                <a:sym typeface="Wingdings" pitchFamily="2" charset="2"/>
              </a:rPr>
              <a:t> Variável alocada ocupa espaço fixo e contíguo na memória;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Alocação dinâmica </a:t>
            </a:r>
            <a:r>
              <a:rPr lang="pt-BR" altLang="pt-BR" dirty="0">
                <a:sym typeface="Wingdings" pitchFamily="2" charset="2"/>
              </a:rPr>
              <a:t> Variável alocada ocupa espaço variável e é criada segundo a necessidade do programa.</a:t>
            </a:r>
          </a:p>
        </p:txBody>
      </p:sp>
    </p:spTree>
    <p:extLst>
      <p:ext uri="{BB962C8B-B14F-4D97-AF65-F5344CB8AC3E}">
        <p14:creationId xmlns:p14="http://schemas.microsoft.com/office/powerpoint/2010/main" val="4317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altLang="pt-BR" sz="3200" dirty="0"/>
              <a:t>Vantagens e Desvantagens da Alocação Dinâmica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063681" cy="5360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 dirty="0"/>
              <a:t>Se alocamos dinamicamente, podemos aumentar e diminuir o tamanho de nossa estrutura quando quisermos!</a:t>
            </a:r>
          </a:p>
          <a:p>
            <a:pPr>
              <a:lnSpc>
                <a:spcPct val="80000"/>
              </a:lnSpc>
            </a:pP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400" dirty="0"/>
              <a:t>Entretanto, necessitaremos de mais algumas operações para buscar, inserir e/ou remover informações;</a:t>
            </a:r>
          </a:p>
          <a:p>
            <a:pPr>
              <a:lnSpc>
                <a:spcPct val="80000"/>
              </a:lnSpc>
            </a:pP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400" dirty="0"/>
              <a:t>Além disso, um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 (estático) de vinte posições geralmente ocupa menos espaço que uma lista cujos elementos foram criados um a um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415860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72004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Alocação</a:t>
                      </a:r>
                      <a:r>
                        <a:rPr lang="pt-BR" sz="1800" baseline="0" dirty="0"/>
                        <a:t> Dinâmica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Utiliza</a:t>
                      </a:r>
                      <a:r>
                        <a:rPr lang="pt-BR" sz="1800" baseline="0" dirty="0"/>
                        <a:t> somente o espaço de memória suficiente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Utiliza ponteiros</a:t>
                      </a:r>
                      <a:r>
                        <a:rPr lang="pt-BR" sz="1800" baseline="0" dirty="0"/>
                        <a:t> para indicar a posição de memória que o endereço inserido na lista será armazenado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62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692696"/>
            <a:ext cx="56102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3" y="764705"/>
            <a:ext cx="6264696" cy="57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23900"/>
            <a:ext cx="5959749" cy="58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6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64704"/>
            <a:ext cx="629602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67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4704"/>
            <a:ext cx="63150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15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814388"/>
            <a:ext cx="6315075" cy="55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80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888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73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20079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71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0" y="764704"/>
            <a:ext cx="712879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1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692696"/>
            <a:ext cx="725437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21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008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5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85788"/>
            <a:ext cx="66198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91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92696"/>
            <a:ext cx="667107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6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6363"/>
            <a:ext cx="8549552" cy="4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48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36" y="692696"/>
            <a:ext cx="625282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51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692696"/>
            <a:ext cx="662763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13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64704"/>
            <a:ext cx="6762750" cy="57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71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fabio.silva321@fatec.sp.gov.br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64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68760"/>
            <a:ext cx="8549550" cy="43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268760"/>
            <a:ext cx="8477545" cy="453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33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76350"/>
            <a:ext cx="885698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Quais informações manipulamos diariamente como uma sequência?</a:t>
            </a:r>
          </a:p>
          <a:p>
            <a:r>
              <a:rPr lang="pt-BR" sz="2400" dirty="0"/>
              <a:t>Alunos</a:t>
            </a:r>
          </a:p>
          <a:p>
            <a:r>
              <a:rPr lang="pt-BR" sz="2400" dirty="0"/>
              <a:t>Cinemas</a:t>
            </a:r>
          </a:p>
          <a:p>
            <a:r>
              <a:rPr lang="pt-BR" sz="2400" dirty="0"/>
              <a:t>Contatos pessoais</a:t>
            </a:r>
          </a:p>
          <a:p>
            <a:r>
              <a:rPr lang="pt-BR" sz="2400" dirty="0"/>
              <a:t>Contatos profissionais</a:t>
            </a:r>
          </a:p>
          <a:p>
            <a:r>
              <a:rPr lang="pt-BR" sz="2400" dirty="0"/>
              <a:t>Escolas</a:t>
            </a:r>
          </a:p>
          <a:p>
            <a:r>
              <a:rPr lang="pt-BR" sz="2400" dirty="0"/>
              <a:t>Livros </a:t>
            </a:r>
          </a:p>
          <a:p>
            <a:r>
              <a:rPr lang="pt-BR" sz="2400" dirty="0"/>
              <a:t>Presentes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18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Listas são conjuntos de elementos, objetos, variáveis, tarefas, ou qualquer coisa que se possa enumerar e formar um conjunto;</a:t>
            </a:r>
          </a:p>
          <a:p>
            <a:r>
              <a:rPr lang="pt-BR" sz="2400" dirty="0"/>
              <a:t>As listas estão presentes em nossa vida, desde o nosso nascimento, por exemplo, com a lista de compras que nossos pais tiveram que fazer para nós.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432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1129</Words>
  <Application>Microsoft Office PowerPoint</Application>
  <PresentationFormat>Apresentação na tela (4:3)</PresentationFormat>
  <Paragraphs>161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Constantia</vt:lpstr>
      <vt:lpstr>Wingdings 2</vt:lpstr>
      <vt:lpstr>Fluxo</vt:lpstr>
      <vt:lpstr>Estrutura de Dados – 1º semestre de 2023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Listas</vt:lpstr>
      <vt:lpstr>Listas</vt:lpstr>
      <vt:lpstr>Listas</vt:lpstr>
      <vt:lpstr>Listas</vt:lpstr>
      <vt:lpstr>Listas</vt:lpstr>
      <vt:lpstr>Listas</vt:lpstr>
      <vt:lpstr>Listas</vt:lpstr>
      <vt:lpstr>Operações</vt:lpstr>
      <vt:lpstr>Implementação de listas lineares </vt:lpstr>
      <vt:lpstr>Listas em Arrays</vt:lpstr>
      <vt:lpstr>Lista Estática</vt:lpstr>
      <vt:lpstr>Lista Encadeada</vt:lpstr>
      <vt:lpstr>Lista Encadeada</vt:lpstr>
      <vt:lpstr>Lista Encadeada</vt:lpstr>
      <vt:lpstr>Lista Encadeada</vt:lpstr>
      <vt:lpstr>Alocação de Memória</vt:lpstr>
      <vt:lpstr>Vantagens e Desvantagens da Alocação Dinâmica</vt:lpstr>
      <vt:lpstr>Lista Estática x Lista Dinâmica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20</cp:revision>
  <dcterms:created xsi:type="dcterms:W3CDTF">2020-02-11T00:45:01Z</dcterms:created>
  <dcterms:modified xsi:type="dcterms:W3CDTF">2023-05-24T21:51:07Z</dcterms:modified>
</cp:coreProperties>
</file>