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86" r:id="rId4"/>
    <p:sldId id="287" r:id="rId5"/>
    <p:sldId id="288" r:id="rId6"/>
    <p:sldId id="289" r:id="rId7"/>
    <p:sldId id="290" r:id="rId8"/>
    <p:sldId id="281" r:id="rId9"/>
    <p:sldId id="294" r:id="rId10"/>
    <p:sldId id="295" r:id="rId11"/>
    <p:sldId id="296" r:id="rId12"/>
    <p:sldId id="259" r:id="rId13"/>
    <p:sldId id="282" r:id="rId14"/>
    <p:sldId id="260" r:id="rId15"/>
    <p:sldId id="291" r:id="rId16"/>
    <p:sldId id="261" r:id="rId17"/>
    <p:sldId id="262" r:id="rId18"/>
    <p:sldId id="297" r:id="rId19"/>
    <p:sldId id="283" r:id="rId20"/>
    <p:sldId id="284" r:id="rId21"/>
    <p:sldId id="298" r:id="rId22"/>
    <p:sldId id="299" r:id="rId23"/>
    <p:sldId id="300" r:id="rId24"/>
    <p:sldId id="292" r:id="rId25"/>
    <p:sldId id="293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696C7-5A59-40A3-971E-3A11BB49918A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AA1AE-E85B-4CA1-A7F0-ADDD20FC80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1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5428A9-3118-4CA3-B9F3-18B9E82CFBDF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72468A-ACA6-49EF-A388-E0477C52FB7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de </a:t>
            </a:r>
            <a:r>
              <a:rPr lang="pt-BR" sz="3500" dirty="0" smtClean="0"/>
              <a:t>2023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34092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3444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Exemplo de Lista de Compras: </a:t>
            </a:r>
            <a:endParaRPr lang="pt-BR" sz="2400" dirty="0" smtClean="0"/>
          </a:p>
          <a:p>
            <a:pPr marL="400050" lvl="1" indent="0">
              <a:buNone/>
            </a:pPr>
            <a:r>
              <a:rPr lang="pt-BR" sz="2400" dirty="0" smtClean="0"/>
              <a:t>– </a:t>
            </a:r>
            <a:r>
              <a:rPr lang="pt-BR" sz="2400" dirty="0"/>
              <a:t>5Kg de farinha; </a:t>
            </a:r>
            <a:endParaRPr lang="pt-BR" sz="2400" dirty="0" smtClean="0"/>
          </a:p>
          <a:p>
            <a:pPr marL="400050" lvl="1" indent="0">
              <a:buNone/>
            </a:pPr>
            <a:r>
              <a:rPr lang="pt-BR" sz="2400" dirty="0" smtClean="0"/>
              <a:t>– </a:t>
            </a:r>
            <a:r>
              <a:rPr lang="pt-BR" sz="2400" dirty="0"/>
              <a:t>2Kg de </a:t>
            </a:r>
            <a:r>
              <a:rPr lang="pt-BR" sz="2400" dirty="0" err="1"/>
              <a:t>açucar</a:t>
            </a:r>
            <a:r>
              <a:rPr lang="pt-BR" sz="2400" dirty="0"/>
              <a:t>; </a:t>
            </a:r>
            <a:endParaRPr lang="pt-BR" sz="2400" dirty="0" smtClean="0"/>
          </a:p>
          <a:p>
            <a:pPr marL="400050" lvl="1" indent="0">
              <a:buNone/>
            </a:pPr>
            <a:r>
              <a:rPr lang="pt-BR" sz="2400" dirty="0" smtClean="0"/>
              <a:t>– </a:t>
            </a:r>
            <a:r>
              <a:rPr lang="pt-BR" sz="2400" dirty="0"/>
              <a:t>500g de carne moída; </a:t>
            </a:r>
            <a:endParaRPr lang="pt-BR" sz="2400" dirty="0" smtClean="0"/>
          </a:p>
          <a:p>
            <a:pPr marL="400050" lvl="1" indent="0">
              <a:buNone/>
            </a:pPr>
            <a:r>
              <a:rPr lang="pt-BR" sz="2400" dirty="0" smtClean="0"/>
              <a:t>– </a:t>
            </a:r>
            <a:r>
              <a:rPr lang="pt-BR" sz="2400" dirty="0"/>
              <a:t>2Kg de arroz; </a:t>
            </a:r>
            <a:endParaRPr lang="pt-BR" sz="2400" dirty="0" smtClean="0"/>
          </a:p>
          <a:p>
            <a:pPr marL="400050" lvl="1" indent="0">
              <a:buNone/>
            </a:pPr>
            <a:r>
              <a:rPr lang="pt-BR" sz="2400" dirty="0" smtClean="0"/>
              <a:t>– </a:t>
            </a:r>
            <a:r>
              <a:rPr lang="pt-BR" sz="2400" dirty="0"/>
              <a:t>4L de leite; </a:t>
            </a:r>
            <a:endParaRPr lang="pt-BR" sz="2400" dirty="0" smtClean="0"/>
          </a:p>
          <a:p>
            <a:pPr marL="400050" lvl="1" indent="0">
              <a:buNone/>
            </a:pPr>
            <a:r>
              <a:rPr lang="pt-BR" sz="2400" dirty="0" smtClean="0"/>
              <a:t>– </a:t>
            </a:r>
            <a:r>
              <a:rPr lang="pt-BR" sz="2400" dirty="0"/>
              <a:t>1Kg de feijão</a:t>
            </a:r>
            <a:r>
              <a:rPr lang="pt-BR" sz="2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722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Exemplo de Lista Telefônica: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– </a:t>
            </a:r>
            <a:r>
              <a:rPr lang="pt-BR" sz="2400" dirty="0" err="1"/>
              <a:t>Asdf</a:t>
            </a:r>
            <a:r>
              <a:rPr lang="pt-BR" sz="2400" dirty="0"/>
              <a:t> de </a:t>
            </a:r>
            <a:r>
              <a:rPr lang="pt-BR" sz="2400" dirty="0" err="1"/>
              <a:t>Zxcv</a:t>
            </a:r>
            <a:r>
              <a:rPr lang="pt-BR" sz="2400" dirty="0"/>
              <a:t>: (44) 4444-4444 </a:t>
            </a:r>
          </a:p>
          <a:p>
            <a:pPr marL="0" indent="0">
              <a:buNone/>
            </a:pPr>
            <a:r>
              <a:rPr lang="pt-BR" sz="2400" dirty="0" smtClean="0"/>
              <a:t>   – </a:t>
            </a:r>
            <a:r>
              <a:rPr lang="pt-BR" sz="2400" dirty="0" err="1" smtClean="0"/>
              <a:t>Beutrano</a:t>
            </a:r>
            <a:r>
              <a:rPr lang="pt-BR" sz="2400" dirty="0" smtClean="0"/>
              <a:t> </a:t>
            </a:r>
            <a:r>
              <a:rPr lang="pt-BR" sz="2400" dirty="0"/>
              <a:t>Cruz: (33) 3333-3333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– </a:t>
            </a:r>
            <a:r>
              <a:rPr lang="pt-BR" sz="2400" dirty="0"/>
              <a:t>Ciclano da Silva: (22) 2222-2222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– </a:t>
            </a:r>
            <a:r>
              <a:rPr lang="pt-BR" sz="2400" dirty="0"/>
              <a:t>Fulano de Tal: (11) 1111-111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5956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estrutura que armazena elementos de forma alinhada, ou seja, com elementos dispostos um após o outro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São estruturas lineares que armazenam vários elementos de um mesmo tipo.</a:t>
            </a:r>
          </a:p>
          <a:p>
            <a:r>
              <a:rPr lang="pt-BR" sz="2400" dirty="0"/>
              <a:t>Podem ser adequadas quando não é possível prever a demanda por memória, permitindo a manipulação de quantidades imprevisíveis de dados, de formato também imprevisível.</a:t>
            </a:r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66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Definição dada por </a:t>
            </a:r>
            <a:r>
              <a:rPr lang="pt-BR" sz="2400" dirty="0" err="1"/>
              <a:t>Knuth</a:t>
            </a:r>
            <a:r>
              <a:rPr lang="pt-BR" sz="2400" dirty="0"/>
              <a:t> para uma lista linear : “Uma lista linear X é um conjunto de nodos X(1), X(2), ....,X(n), tais que:  </a:t>
            </a:r>
            <a:endParaRPr lang="pt-BR" sz="2400" dirty="0" smtClean="0"/>
          </a:p>
          <a:p>
            <a:pPr lvl="1"/>
            <a:r>
              <a:rPr lang="pt-BR" sz="2400" dirty="0" smtClean="0"/>
              <a:t>a</a:t>
            </a:r>
            <a:r>
              <a:rPr lang="pt-BR" sz="2400" dirty="0"/>
              <a:t>) X(1) é o primeiro nodo da lista; </a:t>
            </a:r>
            <a:endParaRPr lang="pt-BR" sz="2400" dirty="0" smtClean="0"/>
          </a:p>
          <a:p>
            <a:pPr lvl="1"/>
            <a:r>
              <a:rPr lang="pt-BR" sz="2400" dirty="0" smtClean="0"/>
              <a:t>b</a:t>
            </a:r>
            <a:r>
              <a:rPr lang="pt-BR" sz="2400" dirty="0"/>
              <a:t>) X(n) é o último nodo da lista; </a:t>
            </a:r>
            <a:r>
              <a:rPr lang="pt-BR" sz="2400" dirty="0" smtClean="0"/>
              <a:t>c</a:t>
            </a:r>
            <a:r>
              <a:rPr lang="pt-BR" sz="2400" dirty="0"/>
              <a:t>) </a:t>
            </a:r>
            <a:endParaRPr lang="pt-BR" sz="2400" dirty="0" smtClean="0"/>
          </a:p>
          <a:p>
            <a:pPr lvl="1"/>
            <a:r>
              <a:rPr lang="pt-BR" sz="2400" dirty="0" smtClean="0"/>
              <a:t>c) Para 1&lt;k</a:t>
            </a:r>
          </a:p>
          <a:p>
            <a:r>
              <a:rPr lang="pt-BR" sz="2400" dirty="0" smtClean="0"/>
              <a:t>Ou</a:t>
            </a:r>
            <a:r>
              <a:rPr lang="pt-BR" sz="2400" dirty="0"/>
              <a:t>, mais simplesmente, “Uma lista linear é a estrutura de dados que permite representar um conjunto de dados de forma a preservar a relação de ordem linear entre eles.”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30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Sequência </a:t>
            </a:r>
            <a:r>
              <a:rPr lang="pt-BR" sz="2400" dirty="0"/>
              <a:t>de zero ou mais itens x 1; x 2; ... ; x n, na qual xi é de um determinado tipo e n representa o tamanho da lista linear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Sua principal propriedade estrutural envolve as posições relativas dos itens em uma dimensão. </a:t>
            </a:r>
            <a:endParaRPr lang="pt-BR" sz="2400" dirty="0" smtClean="0"/>
          </a:p>
          <a:p>
            <a:pPr lvl="1"/>
            <a:r>
              <a:rPr lang="pt-BR" sz="2000" dirty="0" smtClean="0"/>
              <a:t>Assumindo </a:t>
            </a:r>
            <a:r>
              <a:rPr lang="pt-BR" sz="2000" dirty="0"/>
              <a:t>n&gt;= 1, x 1 é o primeiro item da lista e x n é o último item da lista. </a:t>
            </a:r>
            <a:endParaRPr lang="pt-BR" sz="2000" dirty="0" smtClean="0"/>
          </a:p>
          <a:p>
            <a:pPr lvl="1"/>
            <a:r>
              <a:rPr lang="pt-BR" sz="2000" dirty="0" smtClean="0"/>
              <a:t>xi </a:t>
            </a:r>
            <a:r>
              <a:rPr lang="pt-BR" sz="2000" dirty="0"/>
              <a:t>precede xi+1 para i = 1; 2; ... ; n - 1 </a:t>
            </a:r>
            <a:endParaRPr lang="pt-BR" sz="2000" dirty="0" smtClean="0"/>
          </a:p>
          <a:p>
            <a:pPr lvl="1"/>
            <a:r>
              <a:rPr lang="pt-BR" sz="2000" dirty="0" smtClean="0"/>
              <a:t>xi </a:t>
            </a:r>
            <a:r>
              <a:rPr lang="pt-BR" sz="2000" dirty="0"/>
              <a:t>sucede xi-1 para i = 2; 3; ... ; n – o elemento xi é dito estar na i-</a:t>
            </a:r>
            <a:r>
              <a:rPr lang="pt-BR" sz="2000" dirty="0" err="1"/>
              <a:t>ésima</a:t>
            </a:r>
            <a:r>
              <a:rPr lang="pt-BR" sz="2000" dirty="0"/>
              <a:t> posição da lista.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608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525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Uma lista é uma </a:t>
            </a:r>
            <a:r>
              <a:rPr lang="pt-BR" sz="2400" dirty="0" smtClean="0"/>
              <a:t>sequência </a:t>
            </a:r>
            <a:r>
              <a:rPr lang="pt-BR" sz="2400" dirty="0"/>
              <a:t>ordenada de elementos do mesmo tipo. Por exemplo, um conjunto de fichas de clientes de uma loja, organizadas pela ordem alfabética dos nomes dos clientes. </a:t>
            </a:r>
            <a:endParaRPr lang="pt-BR" sz="2400" dirty="0" smtClean="0"/>
          </a:p>
          <a:p>
            <a:r>
              <a:rPr lang="pt-BR" sz="2400" dirty="0" smtClean="0"/>
              <a:t>Neste </a:t>
            </a:r>
            <a:r>
              <a:rPr lang="pt-BR" sz="2400" dirty="0"/>
              <a:t>fichário é possível introduzir uma nova ficha ou retirar uma velha, alterar os dados de um cliente etc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Do ponto de vista matemático, uma lista é uma </a:t>
            </a:r>
            <a:r>
              <a:rPr lang="pt-BR" sz="2400" dirty="0" smtClean="0"/>
              <a:t>sequência </a:t>
            </a:r>
            <a:r>
              <a:rPr lang="pt-BR" sz="2400" dirty="0"/>
              <a:t>de zero ou mais elementos de um determinado tipo. </a:t>
            </a:r>
            <a:endParaRPr lang="pt-BR" sz="2400" dirty="0" smtClean="0"/>
          </a:p>
          <a:p>
            <a:r>
              <a:rPr lang="pt-BR" sz="2400" dirty="0" smtClean="0"/>
              <a:t>Geralmente </a:t>
            </a:r>
            <a:r>
              <a:rPr lang="pt-BR" sz="2400" dirty="0"/>
              <a:t>se representa uma lista de elementos, separando-os por vírgulas. a1 , a2 , ... na onde n &gt;= 0 e ai é um elemento da lista.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número n é dito comprimento da lista. Se n=0 temos uma lista vazia</a:t>
            </a:r>
            <a:r>
              <a:rPr lang="pt-BR" sz="2800" dirty="0"/>
              <a:t>. </a:t>
            </a:r>
            <a:r>
              <a:rPr lang="pt-BR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Criação de uma lista</a:t>
            </a:r>
          </a:p>
          <a:p>
            <a:r>
              <a:rPr lang="pt-BR" sz="2400" dirty="0"/>
              <a:t>Inserção</a:t>
            </a:r>
          </a:p>
          <a:p>
            <a:r>
              <a:rPr lang="pt-BR" sz="2400" dirty="0"/>
              <a:t>Ordenação</a:t>
            </a:r>
          </a:p>
          <a:p>
            <a:r>
              <a:rPr lang="pt-BR" sz="2400" dirty="0" smtClean="0"/>
              <a:t>Remoção</a:t>
            </a:r>
          </a:p>
          <a:p>
            <a:r>
              <a:rPr lang="pt-BR" sz="2400" dirty="0" smtClean="0"/>
              <a:t>Busca</a:t>
            </a:r>
          </a:p>
          <a:p>
            <a:r>
              <a:rPr lang="pt-BR" sz="2400" dirty="0" smtClean="0"/>
              <a:t>Concatenar duas listas</a:t>
            </a:r>
          </a:p>
          <a:p>
            <a:r>
              <a:rPr lang="pt-BR" sz="2400" dirty="0" smtClean="0"/>
              <a:t>Determinar o número de nós de uma lista</a:t>
            </a:r>
          </a:p>
          <a:p>
            <a:r>
              <a:rPr lang="pt-BR" sz="2400" dirty="0" smtClean="0"/>
              <a:t>Cópia de uma lista</a:t>
            </a:r>
          </a:p>
          <a:p>
            <a:r>
              <a:rPr lang="pt-BR" sz="2400" dirty="0" smtClean="0"/>
              <a:t>Intercalação</a:t>
            </a:r>
          </a:p>
          <a:p>
            <a:r>
              <a:rPr lang="pt-BR" sz="2400" dirty="0" smtClean="0"/>
              <a:t>Destruição de uma lista</a:t>
            </a:r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084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Implementação de listas lineares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Há varias maneiras de implementar listas lineares. </a:t>
            </a:r>
            <a:endParaRPr lang="pt-BR" sz="2400" dirty="0" smtClean="0"/>
          </a:p>
          <a:p>
            <a:r>
              <a:rPr lang="pt-BR" sz="2400" dirty="0" smtClean="0"/>
              <a:t>Cada </a:t>
            </a:r>
            <a:r>
              <a:rPr lang="pt-BR" sz="2400" dirty="0"/>
              <a:t>implementação apresenta vantagens e desvantagens particulares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Vamos </a:t>
            </a:r>
            <a:r>
              <a:rPr lang="pt-BR" sz="2400" dirty="0"/>
              <a:t>estudar duas maneiras distintas </a:t>
            </a:r>
          </a:p>
          <a:p>
            <a:pPr lvl="1"/>
            <a:r>
              <a:rPr lang="pt-BR" sz="2000" dirty="0" smtClean="0"/>
              <a:t>Usando </a:t>
            </a:r>
            <a:r>
              <a:rPr lang="pt-BR" sz="2000" dirty="0"/>
              <a:t>alocação sequencial e estática (com vetores). 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Usando </a:t>
            </a:r>
            <a:r>
              <a:rPr lang="pt-BR" sz="2000" dirty="0"/>
              <a:t>alocação não sequencial e dinâmica (com ponteiros): Estruturas Encadeadas.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9401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 em </a:t>
            </a:r>
            <a:r>
              <a:rPr lang="pt-BR" sz="4000" dirty="0" err="1" smtClean="0"/>
              <a:t>Arrays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2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Imagine que a lista anterior tinha posições fixas e </a:t>
            </a:r>
            <a:r>
              <a:rPr lang="pt-BR" sz="2000" dirty="0" err="1"/>
              <a:t>prédeterminadas</a:t>
            </a:r>
            <a:r>
              <a:rPr lang="pt-BR" sz="2000" dirty="0"/>
              <a:t>: </a:t>
            </a:r>
          </a:p>
          <a:p>
            <a:r>
              <a:rPr lang="pt-BR" sz="2000" dirty="0" smtClean="0"/>
              <a:t>Um </a:t>
            </a:r>
            <a:r>
              <a:rPr lang="pt-BR" sz="2000" dirty="0" err="1"/>
              <a:t>array</a:t>
            </a:r>
            <a:r>
              <a:rPr lang="pt-BR" sz="2000" dirty="0"/>
              <a:t> é uma estrutura com posições fixas, cada elemento da lista deve ser colocado em uma posição no </a:t>
            </a:r>
            <a:r>
              <a:rPr lang="pt-BR" sz="2000" dirty="0" err="1"/>
              <a:t>array</a:t>
            </a:r>
            <a:r>
              <a:rPr lang="pt-BR" sz="2000" dirty="0"/>
              <a:t>; </a:t>
            </a:r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dirty="0"/>
              <a:t>Ao inserir ou excluir um elemento, talvez seja necessário realocar todos os demais elementos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23526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Estática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2474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Prós: </a:t>
            </a:r>
            <a:endParaRPr lang="pt-BR" sz="2400" dirty="0" smtClean="0"/>
          </a:p>
          <a:p>
            <a:pPr lvl="1"/>
            <a:r>
              <a:rPr lang="pt-BR" sz="2400" dirty="0" smtClean="0"/>
              <a:t>Criar </a:t>
            </a:r>
            <a:r>
              <a:rPr lang="pt-BR" sz="2400" dirty="0"/>
              <a:t>um </a:t>
            </a:r>
            <a:r>
              <a:rPr lang="pt-BR" sz="2400" dirty="0" err="1"/>
              <a:t>array</a:t>
            </a:r>
            <a:r>
              <a:rPr lang="pt-BR" sz="2400" dirty="0"/>
              <a:t> de qualquer tamanho é muito simples; </a:t>
            </a:r>
          </a:p>
          <a:p>
            <a:pPr lvl="1"/>
            <a:r>
              <a:rPr lang="pt-BR" sz="2400" dirty="0" smtClean="0"/>
              <a:t>Não </a:t>
            </a:r>
            <a:r>
              <a:rPr lang="pt-BR" sz="2400" dirty="0"/>
              <a:t>há necessidade de compreender ponteiros ou referências</a:t>
            </a:r>
            <a:r>
              <a:rPr lang="pt-BR" sz="2400" dirty="0" smtClean="0"/>
              <a:t>; </a:t>
            </a:r>
          </a:p>
          <a:p>
            <a:r>
              <a:rPr lang="pt-BR" sz="2400" dirty="0" smtClean="0"/>
              <a:t>Contras</a:t>
            </a:r>
            <a:r>
              <a:rPr lang="pt-BR" sz="2400" dirty="0"/>
              <a:t>: </a:t>
            </a:r>
            <a:endParaRPr lang="pt-BR" sz="2400" dirty="0" smtClean="0"/>
          </a:p>
          <a:p>
            <a:pPr lvl="1"/>
            <a:r>
              <a:rPr lang="pt-BR" sz="2400" dirty="0" smtClean="0"/>
              <a:t>Limitações </a:t>
            </a:r>
            <a:r>
              <a:rPr lang="pt-BR" sz="2400" dirty="0"/>
              <a:t>quanto ao tamanho de memória; </a:t>
            </a:r>
          </a:p>
          <a:p>
            <a:pPr lvl="1"/>
            <a:r>
              <a:rPr lang="pt-BR" sz="2400" dirty="0" smtClean="0"/>
              <a:t>Custo </a:t>
            </a:r>
            <a:r>
              <a:rPr lang="pt-BR" sz="2400" dirty="0"/>
              <a:t>computacional maior; </a:t>
            </a:r>
          </a:p>
          <a:p>
            <a:pPr lvl="1"/>
            <a:r>
              <a:rPr lang="pt-BR" sz="2400" dirty="0" smtClean="0"/>
              <a:t>Alocação </a:t>
            </a:r>
            <a:r>
              <a:rPr lang="pt-BR" sz="2400" dirty="0"/>
              <a:t>de memória exagerada.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57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Estruturas de dados são objetos que armazenam dados de forma eficiente, oferecendo certos “serviços” para o usuário (ordenação eficiente dos dados, busca por meio de palavras chave, </a:t>
            </a:r>
            <a:r>
              <a:rPr lang="pt-BR" sz="2400" dirty="0" err="1"/>
              <a:t>etc</a:t>
            </a:r>
            <a:r>
              <a:rPr lang="pt-BR" sz="2400" dirty="0"/>
              <a:t>). </a:t>
            </a:r>
          </a:p>
          <a:p>
            <a:r>
              <a:rPr lang="pt-BR" sz="2400" dirty="0"/>
              <a:t>Técnicas de programação orientada a objetos são úteis quando temos que codificar estruturas de dados. </a:t>
            </a:r>
          </a:p>
          <a:p>
            <a:r>
              <a:rPr lang="pt-BR" sz="2400" dirty="0"/>
              <a:t>As estruturas básicas principais são:</a:t>
            </a:r>
          </a:p>
          <a:p>
            <a:pPr lvl="1"/>
            <a:r>
              <a:rPr lang="pt-BR" sz="2400" dirty="0"/>
              <a:t>Listas, pilhas e filas estáticas e dinâmicas </a:t>
            </a:r>
          </a:p>
          <a:p>
            <a:pPr lvl="1"/>
            <a:r>
              <a:rPr lang="pt-BR" sz="2400" dirty="0"/>
              <a:t>Árvores binária</a:t>
            </a:r>
          </a:p>
          <a:p>
            <a:pPr lvl="1"/>
            <a:r>
              <a:rPr lang="pt-BR" sz="2400" dirty="0"/>
              <a:t>Grafos.</a:t>
            </a:r>
          </a:p>
          <a:p>
            <a:pPr lvl="1"/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tables</a:t>
            </a:r>
            <a:endParaRPr lang="pt-BR" sz="2400" dirty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5972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Encadeado, Dicionário Houaiss: </a:t>
            </a:r>
            <a:endParaRPr lang="pt-BR" sz="2400" dirty="0" smtClean="0"/>
          </a:p>
          <a:p>
            <a:r>
              <a:rPr lang="pt-BR" sz="2400" dirty="0" smtClean="0"/>
              <a:t>– </a:t>
            </a:r>
            <a:r>
              <a:rPr lang="pt-BR" sz="2400" dirty="0"/>
              <a:t>adjetivo </a:t>
            </a:r>
            <a:endParaRPr lang="pt-BR" sz="2400" dirty="0" smtClean="0"/>
          </a:p>
          <a:p>
            <a:r>
              <a:rPr lang="pt-BR" sz="2400" dirty="0" smtClean="0"/>
              <a:t>– </a:t>
            </a:r>
            <a:r>
              <a:rPr lang="pt-BR" sz="2400" dirty="0"/>
              <a:t>1. disposto ou ligado por ou como por cadeias; ordenado, junto; </a:t>
            </a:r>
            <a:endParaRPr lang="pt-BR" sz="2400" dirty="0" smtClean="0"/>
          </a:p>
          <a:p>
            <a:r>
              <a:rPr lang="pt-BR" sz="2400" dirty="0" smtClean="0"/>
              <a:t>– </a:t>
            </a:r>
            <a:r>
              <a:rPr lang="pt-BR" sz="2400" dirty="0"/>
              <a:t>2. preso, submetido;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5256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Prós</a:t>
            </a:r>
            <a:r>
              <a:rPr lang="pt-BR" sz="2400" dirty="0"/>
              <a:t>: </a:t>
            </a:r>
            <a:endParaRPr lang="pt-BR" sz="2400" dirty="0" smtClean="0"/>
          </a:p>
          <a:p>
            <a:pPr lvl="1"/>
            <a:r>
              <a:rPr lang="pt-BR" sz="2400" dirty="0" smtClean="0"/>
              <a:t>Extremamente </a:t>
            </a:r>
            <a:r>
              <a:rPr lang="pt-BR" sz="2400" dirty="0"/>
              <a:t>eficiente no custo de memória e de processamento; </a:t>
            </a:r>
          </a:p>
          <a:p>
            <a:pPr lvl="1"/>
            <a:r>
              <a:rPr lang="pt-BR" sz="2400" dirty="0" smtClean="0"/>
              <a:t>Evita a movimentação de todos </a:t>
            </a:r>
            <a:r>
              <a:rPr lang="pt-BR" sz="2400" dirty="0"/>
              <a:t>os elementos; 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Contras</a:t>
            </a:r>
            <a:r>
              <a:rPr lang="pt-BR" sz="2400" dirty="0"/>
              <a:t>: </a:t>
            </a:r>
          </a:p>
          <a:p>
            <a:pPr lvl="1"/>
            <a:r>
              <a:rPr lang="pt-BR" sz="2400" dirty="0" smtClean="0"/>
              <a:t>Envolve </a:t>
            </a:r>
            <a:r>
              <a:rPr lang="pt-BR" sz="2400" dirty="0"/>
              <a:t>conceitos mais avançados de </a:t>
            </a:r>
            <a:r>
              <a:rPr lang="pt-BR" sz="2400" dirty="0" smtClean="0"/>
              <a:t>programação como ponteiros </a:t>
            </a:r>
            <a:r>
              <a:rPr lang="pt-BR" sz="2400" dirty="0"/>
              <a:t>ou </a:t>
            </a:r>
            <a:r>
              <a:rPr lang="pt-BR" sz="2400" dirty="0" smtClean="0"/>
              <a:t>referências;</a:t>
            </a:r>
          </a:p>
          <a:p>
            <a:pPr lvl="1"/>
            <a:r>
              <a:rPr lang="pt-BR" sz="2400" dirty="0" smtClean="0"/>
              <a:t>Dificuldade de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34201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5"/>
            <a:ext cx="8044185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9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4958" y="1111989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825"/>
            <a:ext cx="84963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8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pt-BR" altLang="pt-BR" dirty="0"/>
              <a:t>Alocação de Memória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4389120"/>
          </a:xfrm>
        </p:spPr>
        <p:txBody>
          <a:bodyPr/>
          <a:lstStyle/>
          <a:p>
            <a:r>
              <a:rPr lang="pt-BR" altLang="pt-BR" dirty="0"/>
              <a:t>Alocação estática </a:t>
            </a:r>
            <a:r>
              <a:rPr lang="pt-BR" altLang="pt-BR" dirty="0">
                <a:sym typeface="Wingdings" pitchFamily="2" charset="2"/>
              </a:rPr>
              <a:t> Variável alocada ocupa espaço fixo e contíguo na memória;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/>
              <a:t>Alocação dinâmica </a:t>
            </a:r>
            <a:r>
              <a:rPr lang="pt-BR" altLang="pt-BR" dirty="0">
                <a:sym typeface="Wingdings" pitchFamily="2" charset="2"/>
              </a:rPr>
              <a:t> Variável alocada ocupa espaço variável e é criada segundo a necessidade do programa.</a:t>
            </a:r>
          </a:p>
        </p:txBody>
      </p:sp>
    </p:spTree>
    <p:extLst>
      <p:ext uri="{BB962C8B-B14F-4D97-AF65-F5344CB8AC3E}">
        <p14:creationId xmlns:p14="http://schemas.microsoft.com/office/powerpoint/2010/main" val="43172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altLang="pt-BR" sz="3200" dirty="0"/>
              <a:t>Vantagens e Desvantagens da Alocação Dinâmica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063681" cy="5360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400" dirty="0"/>
              <a:t>Se alocamos dinamicamente, podemos aumentar e diminuir o tamanho de nossa estrutura quando quisermos!</a:t>
            </a:r>
          </a:p>
          <a:p>
            <a:pPr>
              <a:lnSpc>
                <a:spcPct val="80000"/>
              </a:lnSpc>
            </a:pPr>
            <a:endParaRPr lang="pt-BR" altLang="pt-BR" sz="2400" dirty="0"/>
          </a:p>
          <a:p>
            <a:pPr>
              <a:lnSpc>
                <a:spcPct val="80000"/>
              </a:lnSpc>
            </a:pPr>
            <a:r>
              <a:rPr lang="pt-BR" altLang="pt-BR" sz="2400" dirty="0"/>
              <a:t>Entretanto, necessitaremos de mais algumas operações para buscar, inserir e/ou remover informações;</a:t>
            </a:r>
          </a:p>
          <a:p>
            <a:pPr>
              <a:lnSpc>
                <a:spcPct val="80000"/>
              </a:lnSpc>
            </a:pPr>
            <a:endParaRPr lang="pt-BR" altLang="pt-BR" sz="2400" dirty="0"/>
          </a:p>
          <a:p>
            <a:pPr>
              <a:lnSpc>
                <a:spcPct val="80000"/>
              </a:lnSpc>
            </a:pPr>
            <a:r>
              <a:rPr lang="pt-BR" altLang="pt-BR" sz="2400" dirty="0"/>
              <a:t>Além disso, um </a:t>
            </a:r>
            <a:r>
              <a:rPr lang="pt-BR" altLang="pt-BR" sz="2400" dirty="0" err="1"/>
              <a:t>array</a:t>
            </a:r>
            <a:r>
              <a:rPr lang="pt-BR" altLang="pt-BR" sz="2400" dirty="0"/>
              <a:t> (estático) de vinte posições geralmente ocupa menos espaço que uma lista cujos elementos foram criados um a um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415860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Estática x Lista Dinâmica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72004"/>
              </p:ext>
            </p:extLst>
          </p:nvPr>
        </p:nvGraphicFramePr>
        <p:xfrm>
          <a:off x="251520" y="1340768"/>
          <a:ext cx="8358246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401"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 smtClean="0"/>
                        <a:t>Alocação Estática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Alocação</a:t>
                      </a:r>
                      <a:r>
                        <a:rPr lang="pt-BR" sz="1800" baseline="0" dirty="0" smtClean="0"/>
                        <a:t> Dinâmica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Quantidade constante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há quantidade máxima de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elementos (o limite é a memória do computador)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Aloca espaço de acordo com a quantidade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</a:t>
                      </a:r>
                      <a:r>
                        <a:rPr lang="pt-BR" sz="1800" baseline="0" dirty="0" smtClean="0"/>
                        <a:t> somente o espaço de memória suficiente</a:t>
                      </a:r>
                      <a:endParaRPr lang="pt-B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1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 </a:t>
                      </a:r>
                      <a:r>
                        <a:rPr lang="pt-BR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pt-BR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Utiliza ponteiros</a:t>
                      </a:r>
                      <a:r>
                        <a:rPr lang="pt-BR" sz="1800" baseline="0" dirty="0" smtClean="0"/>
                        <a:t> para indicar a posição de memória que o endereço inserido na lista será armazenado</a:t>
                      </a:r>
                      <a:endParaRPr lang="pt-B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692696"/>
            <a:ext cx="56102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83" y="764705"/>
            <a:ext cx="6264696" cy="573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23900"/>
            <a:ext cx="5959749" cy="580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6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096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764704"/>
            <a:ext cx="629602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6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764704"/>
            <a:ext cx="631507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814388"/>
            <a:ext cx="6315075" cy="556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8883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200799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7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0" y="764704"/>
            <a:ext cx="7128791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1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692696"/>
            <a:ext cx="725437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2008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2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85788"/>
            <a:ext cx="66198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692696"/>
            <a:ext cx="667107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6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6363"/>
            <a:ext cx="8549552" cy="435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9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36" y="692696"/>
            <a:ext cx="625282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692696"/>
            <a:ext cx="662763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1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64704"/>
            <a:ext cx="6762750" cy="57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7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616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68760"/>
            <a:ext cx="8549550" cy="436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268760"/>
            <a:ext cx="8477545" cy="453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3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76350"/>
            <a:ext cx="885698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Quais informações manipulamos diariamente como uma sequência?</a:t>
            </a:r>
          </a:p>
          <a:p>
            <a:r>
              <a:rPr lang="pt-BR" sz="2400" dirty="0" smtClean="0"/>
              <a:t>Alunos</a:t>
            </a:r>
          </a:p>
          <a:p>
            <a:r>
              <a:rPr lang="pt-BR" sz="2400" dirty="0" smtClean="0"/>
              <a:t>Cinemas</a:t>
            </a:r>
          </a:p>
          <a:p>
            <a:r>
              <a:rPr lang="pt-BR" sz="2400" dirty="0" smtClean="0"/>
              <a:t>Contatos pessoais</a:t>
            </a:r>
          </a:p>
          <a:p>
            <a:r>
              <a:rPr lang="pt-BR" sz="2400" dirty="0" smtClean="0"/>
              <a:t>Contatos profissionais</a:t>
            </a:r>
          </a:p>
          <a:p>
            <a:r>
              <a:rPr lang="pt-BR" sz="2400" dirty="0" smtClean="0"/>
              <a:t>Escolas</a:t>
            </a:r>
          </a:p>
          <a:p>
            <a:r>
              <a:rPr lang="pt-BR" sz="2400" dirty="0" smtClean="0"/>
              <a:t>Livros </a:t>
            </a:r>
          </a:p>
          <a:p>
            <a:r>
              <a:rPr lang="pt-BR" sz="2400" dirty="0" smtClean="0"/>
              <a:t>Presentes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918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Listas são conjuntos de elementos, objetos, variáveis, tarefas, ou qualquer coisa que se possa enumerar e formar um conjunto</a:t>
            </a:r>
            <a:r>
              <a:rPr lang="pt-BR" sz="2400" dirty="0" smtClean="0"/>
              <a:t>;</a:t>
            </a:r>
          </a:p>
          <a:p>
            <a:r>
              <a:rPr lang="pt-BR" sz="2400" dirty="0"/>
              <a:t>As listas estão presentes em nossa vida, desde o nosso nascimento, por exemplo, com a lista de compras que nossos pais tiveram que fazer para nós.</a:t>
            </a:r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43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1071</Words>
  <Application>Microsoft Office PowerPoint</Application>
  <PresentationFormat>Apresentação na tela (4:3)</PresentationFormat>
  <Paragraphs>161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Constantia</vt:lpstr>
      <vt:lpstr>Wingdings</vt:lpstr>
      <vt:lpstr>Wingdings 2</vt:lpstr>
      <vt:lpstr>Fluxo</vt:lpstr>
      <vt:lpstr>Estrutura de Dados – 1º semestre de 2023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Listas</vt:lpstr>
      <vt:lpstr>Listas</vt:lpstr>
      <vt:lpstr>Listas</vt:lpstr>
      <vt:lpstr>Listas</vt:lpstr>
      <vt:lpstr>Listas</vt:lpstr>
      <vt:lpstr>Listas</vt:lpstr>
      <vt:lpstr>Listas</vt:lpstr>
      <vt:lpstr>Operações</vt:lpstr>
      <vt:lpstr>Implementação de listas lineares </vt:lpstr>
      <vt:lpstr>Listas em Arrays</vt:lpstr>
      <vt:lpstr>Lista Estática</vt:lpstr>
      <vt:lpstr>Lista Encadeada</vt:lpstr>
      <vt:lpstr>Lista Encadeada</vt:lpstr>
      <vt:lpstr>Lista Encadeada</vt:lpstr>
      <vt:lpstr>Lista Encadeada</vt:lpstr>
      <vt:lpstr>Alocação de Memória</vt:lpstr>
      <vt:lpstr>Vantagens e Desvantagens da Alocação Dinâmica</vt:lpstr>
      <vt:lpstr>Lista Estática x Lista Dinâmica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FATEC ZONA LESTE</cp:lastModifiedBy>
  <cp:revision>20</cp:revision>
  <dcterms:created xsi:type="dcterms:W3CDTF">2020-02-11T00:45:01Z</dcterms:created>
  <dcterms:modified xsi:type="dcterms:W3CDTF">2023-05-17T22:27:36Z</dcterms:modified>
</cp:coreProperties>
</file>