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258" r:id="rId3"/>
    <p:sldId id="306" r:id="rId4"/>
    <p:sldId id="302" r:id="rId5"/>
    <p:sldId id="259" r:id="rId6"/>
    <p:sldId id="260" r:id="rId7"/>
    <p:sldId id="261" r:id="rId8"/>
    <p:sldId id="262" r:id="rId9"/>
    <p:sldId id="300" r:id="rId10"/>
    <p:sldId id="301" r:id="rId11"/>
    <p:sldId id="309" r:id="rId12"/>
    <p:sldId id="311" r:id="rId13"/>
    <p:sldId id="263" r:id="rId14"/>
    <p:sldId id="264" r:id="rId15"/>
    <p:sldId id="265" r:id="rId16"/>
    <p:sldId id="299" r:id="rId17"/>
    <p:sldId id="305" r:id="rId18"/>
    <p:sldId id="303" r:id="rId19"/>
    <p:sldId id="304" r:id="rId20"/>
    <p:sldId id="266" r:id="rId21"/>
    <p:sldId id="267" r:id="rId22"/>
    <p:sldId id="268" r:id="rId23"/>
    <p:sldId id="270" r:id="rId24"/>
    <p:sldId id="272" r:id="rId25"/>
    <p:sldId id="274" r:id="rId26"/>
    <p:sldId id="276" r:id="rId27"/>
    <p:sldId id="277" r:id="rId28"/>
    <p:sldId id="279" r:id="rId29"/>
    <p:sldId id="298" r:id="rId30"/>
    <p:sldId id="307" r:id="rId31"/>
    <p:sldId id="280" r:id="rId32"/>
    <p:sldId id="281" r:id="rId33"/>
    <p:sldId id="282" r:id="rId34"/>
    <p:sldId id="283" r:id="rId35"/>
    <p:sldId id="284" r:id="rId36"/>
    <p:sldId id="308" r:id="rId37"/>
    <p:sldId id="310" r:id="rId38"/>
    <p:sldId id="285" r:id="rId39"/>
    <p:sldId id="312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313" r:id="rId51"/>
    <p:sldId id="296" r:id="rId52"/>
    <p:sldId id="297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5A1E9-45FF-47D5-B69E-97A6D415F77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C6897-9727-4796-8062-B1411716E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2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D03BC-71B3-4BDB-82B8-5A509D4BB5BF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altLang="pt-B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altLang="pt-B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altLang="pt-B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altLang="pt-B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B399D0-09EC-4482-922D-660F67FB2F4B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4414EA-48AF-495F-8D20-3F08B1DE21A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5206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4104" y="1197223"/>
            <a:ext cx="7931856" cy="532765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pt-BR" sz="2200" dirty="0"/>
              <a:t>Considere um algoritmo que armazena as páginas que você acessa na Internet de tal modo que seja possível retornar à primeira página acessada refazendo o mesmo caminho. Como os dados devem ser organizados?</a:t>
            </a:r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18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None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pt-BR" sz="20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pt-BR" sz="2000" dirty="0"/>
          </a:p>
          <a:p>
            <a:pPr lvl="2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pt-BR" sz="19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 2"/>
              <a:buNone/>
              <a:defRPr/>
            </a:pPr>
            <a:endParaRPr lang="pt-BR" sz="1800" dirty="0"/>
          </a:p>
          <a:p>
            <a:pPr marL="822960" lvl="1" indent="-457200" algn="just" eaLnBrk="1" fontAlgn="auto" hangingPunct="1">
              <a:spcAft>
                <a:spcPts val="0"/>
              </a:spcAft>
              <a:buClrTx/>
              <a:buFont typeface="+mj-lt"/>
              <a:buAutoNum type="arabicParenR"/>
              <a:defRPr/>
            </a:pPr>
            <a:endParaRPr lang="pt-BR" sz="20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7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7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b="1" dirty="0"/>
          </a:p>
        </p:txBody>
      </p:sp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2" y="2997200"/>
            <a:ext cx="2448278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67" y="4149725"/>
            <a:ext cx="2446867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12" y="2997201"/>
            <a:ext cx="2448277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em curva para cima 18"/>
          <p:cNvSpPr/>
          <p:nvPr/>
        </p:nvSpPr>
        <p:spPr>
          <a:xfrm>
            <a:off x="1547664" y="5157192"/>
            <a:ext cx="1584176" cy="72008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em curva para baixo 20"/>
          <p:cNvSpPr/>
          <p:nvPr/>
        </p:nvSpPr>
        <p:spPr>
          <a:xfrm>
            <a:off x="4644008" y="3212976"/>
            <a:ext cx="1584176" cy="648072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3806" name="CaixaDeTexto 21"/>
          <p:cNvSpPr txBox="1">
            <a:spLocks noChangeArrowheads="1"/>
          </p:cNvSpPr>
          <p:nvPr/>
        </p:nvSpPr>
        <p:spPr bwMode="auto">
          <a:xfrm>
            <a:off x="2051756" y="59499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>
                <a:latin typeface="Palatino Linotype" pitchFamily="18" charset="0"/>
              </a:rPr>
              <a:t>(1)</a:t>
            </a:r>
          </a:p>
        </p:txBody>
      </p:sp>
      <p:sp>
        <p:nvSpPr>
          <p:cNvPr id="33807" name="CaixaDeTexto 22"/>
          <p:cNvSpPr txBox="1">
            <a:spLocks noChangeArrowheads="1"/>
          </p:cNvSpPr>
          <p:nvPr/>
        </p:nvSpPr>
        <p:spPr bwMode="auto">
          <a:xfrm>
            <a:off x="5147734" y="278130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>
                <a:latin typeface="Palatino Linotype" pitchFamily="18" charset="0"/>
              </a:rPr>
              <a:t>(2)</a:t>
            </a:r>
          </a:p>
        </p:txBody>
      </p:sp>
      <p:sp>
        <p:nvSpPr>
          <p:cNvPr id="24" name="Seta em curva para baixo 23"/>
          <p:cNvSpPr/>
          <p:nvPr/>
        </p:nvSpPr>
        <p:spPr>
          <a:xfrm rot="7503507">
            <a:off x="5435777" y="5699126"/>
            <a:ext cx="1584325" cy="647700"/>
          </a:xfrm>
          <a:prstGeom prst="curvedDownArrow">
            <a:avLst/>
          </a:prstGeom>
          <a:solidFill>
            <a:srgbClr val="FF33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3809" name="CaixaDeTexto 24"/>
          <p:cNvSpPr txBox="1">
            <a:spLocks noChangeArrowheads="1"/>
          </p:cNvSpPr>
          <p:nvPr/>
        </p:nvSpPr>
        <p:spPr bwMode="auto">
          <a:xfrm>
            <a:off x="6695723" y="5570539"/>
            <a:ext cx="2484966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Palatino Linotype" pitchFamily="18" charset="0"/>
              </a:rPr>
              <a:t>Devo retornar à página mais recentemente visitada.</a:t>
            </a: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</p:spTree>
    <p:extLst>
      <p:ext uri="{BB962C8B-B14F-4D97-AF65-F5344CB8AC3E}">
        <p14:creationId xmlns:p14="http://schemas.microsoft.com/office/powerpoint/2010/main" val="18267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7612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83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" y="1196752"/>
            <a:ext cx="741818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56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Filas de impressão: </a:t>
            </a:r>
          </a:p>
          <a:p>
            <a:pPr lvl="1"/>
            <a:r>
              <a:rPr lang="pt-BR" sz="2200" dirty="0"/>
              <a:t>Impressoras tem uma fila, caso vários documentos sejam impressos, por um ou mais usuários, os primeiros documentos impressos serão de quem enviar primeiro; </a:t>
            </a:r>
          </a:p>
          <a:p>
            <a:r>
              <a:rPr lang="pt-BR" sz="2200" dirty="0"/>
              <a:t>Filas de processos: </a:t>
            </a:r>
          </a:p>
          <a:p>
            <a:pPr lvl="1"/>
            <a:r>
              <a:rPr lang="pt-BR" sz="2200" dirty="0"/>
              <a:t>Vários programas podem estar sendo executados pelo sistema operacional. O mesmo tem uma fila que indica a ordem de qual será executado primeiro; </a:t>
            </a:r>
          </a:p>
          <a:p>
            <a:r>
              <a:rPr lang="pt-BR" sz="2200" dirty="0"/>
              <a:t>Filas de tarefas: </a:t>
            </a:r>
          </a:p>
          <a:p>
            <a:pPr lvl="1"/>
            <a:r>
              <a:rPr lang="pt-BR" sz="2200" dirty="0"/>
              <a:t>Um programa pode ter um conjunto de dados para processar. Estes dados podem estar dispostos em uma fila, onde o que foi inserido primeiro, será atendido primeiro.</a:t>
            </a:r>
            <a:endParaRPr lang="pt-BR" altLang="pt-BR" sz="2200" dirty="0"/>
          </a:p>
        </p:txBody>
      </p:sp>
    </p:spTree>
    <p:extLst>
      <p:ext uri="{BB962C8B-B14F-4D97-AF65-F5344CB8AC3E}">
        <p14:creationId xmlns:p14="http://schemas.microsoft.com/office/powerpoint/2010/main" val="275432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Fila de Prioridades:  </a:t>
            </a:r>
          </a:p>
          <a:p>
            <a:pPr lvl="1"/>
            <a:r>
              <a:rPr lang="pt-BR" sz="2400" dirty="0"/>
              <a:t>Cada item tem uma prioridade. Elementos mais prioritários podem ser atendidos antes, mesmo não estando no inicio da fila; </a:t>
            </a:r>
          </a:p>
          <a:p>
            <a:r>
              <a:rPr lang="pt-BR" sz="2400" dirty="0"/>
              <a:t>Fila Circular: </a:t>
            </a:r>
          </a:p>
          <a:p>
            <a:pPr lvl="1"/>
            <a:r>
              <a:rPr lang="pt-BR" sz="2400" dirty="0"/>
              <a:t>Neste tipo de fila os elementos nem sempre são removidos ao serem atendidos, mas voltam ao fim da fila para serem atendidos novamente mais tarde.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13345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de prioridades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92888" cy="47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4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Listas circulares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/>
          <a:lstStyle/>
          <a:p>
            <a:r>
              <a:rPr lang="pt-BR" dirty="0"/>
              <a:t>Outro tipo especial de lista é formado pelas listas circulares </a:t>
            </a:r>
          </a:p>
          <a:p>
            <a:r>
              <a:rPr lang="pt-BR" dirty="0"/>
              <a:t>Nelas existe uma ligação entre </a:t>
            </a:r>
            <a:r>
              <a:rPr lang="pt-BR" dirty="0" err="1"/>
              <a:t>entre</a:t>
            </a:r>
            <a:r>
              <a:rPr lang="pt-BR" dirty="0"/>
              <a:t> o último e o primeiro elemento da lista, fechando portanto um ciclo </a:t>
            </a:r>
          </a:p>
          <a:p>
            <a:r>
              <a:rPr lang="pt-BR" dirty="0"/>
              <a:t>Listas circulares são muito usadas na implementação de buffers para entrada de dados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477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4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82887" y="1352545"/>
            <a:ext cx="8229600" cy="4389120"/>
          </a:xfrm>
        </p:spPr>
        <p:txBody>
          <a:bodyPr/>
          <a:lstStyle/>
          <a:p>
            <a:r>
              <a:rPr lang="pt-BR" dirty="0"/>
              <a:t>A implementação mais comum de uma fila é por “arranjo circular”.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492897"/>
            <a:ext cx="7560840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39" y="1352550"/>
            <a:ext cx="5790322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6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34261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785813"/>
            <a:ext cx="48863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71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Tipo abstrato de dados, em que o primeiro elemento inserido é o primeiro elemento retirado.</a:t>
            </a:r>
          </a:p>
          <a:p>
            <a:pPr lvl="1"/>
            <a:r>
              <a:rPr lang="pt-BR" altLang="pt-BR" dirty="0"/>
              <a:t>(FIFO – </a:t>
            </a:r>
            <a:r>
              <a:rPr lang="pt-BR" altLang="pt-BR" i="1" dirty="0" err="1"/>
              <a:t>First</a:t>
            </a:r>
            <a:r>
              <a:rPr lang="pt-BR" altLang="pt-BR" i="1" dirty="0"/>
              <a:t> in </a:t>
            </a:r>
            <a:r>
              <a:rPr lang="pt-BR" altLang="pt-BR" i="1" dirty="0" err="1"/>
              <a:t>First</a:t>
            </a:r>
            <a:r>
              <a:rPr lang="pt-BR" altLang="pt-BR" i="1" dirty="0"/>
              <a:t> Out</a:t>
            </a:r>
            <a:r>
              <a:rPr lang="pt-BR" altLang="pt-BR" dirty="0"/>
              <a:t>)</a:t>
            </a:r>
          </a:p>
          <a:p>
            <a:r>
              <a:rPr lang="pt-BR" altLang="pt-BR" sz="2400" dirty="0"/>
              <a:t>Aplicação: Sistemas operacionais: processamento, impressão de arquivos.</a:t>
            </a:r>
          </a:p>
          <a:p>
            <a:r>
              <a:rPr lang="pt-BR" altLang="pt-BR" sz="2400" dirty="0"/>
              <a:t>Exemplos: Fila bancária, caixa lotérica, fila do cinema.</a:t>
            </a:r>
          </a:p>
          <a:p>
            <a:endParaRPr lang="pt-BR" altLang="pt-BR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54485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4168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95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 -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052736"/>
            <a:ext cx="8124825" cy="495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127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1"/>
            <a:ext cx="6624736" cy="513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1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88012"/>
            <a:ext cx="7354441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81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57527"/>
            <a:ext cx="7200800" cy="503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06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9675"/>
            <a:ext cx="6264696" cy="51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28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7912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03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 circular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136904" cy="515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95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Remoção na Fila de Prioridades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1" y="1340768"/>
            <a:ext cx="835292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20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Uma pilha é uma estrutura de dados em que o acesso é restrito ao elemento mais recente na pilha.</a:t>
            </a:r>
          </a:p>
          <a:p>
            <a:r>
              <a:rPr lang="pt-PT" altLang="pt-BR" sz="2400" dirty="0"/>
              <a:t>Uma pilha é uma estrutura de dados que pode ser acessada somente por uma de suas extremidades para armazenar e recuperar dados.</a:t>
            </a:r>
          </a:p>
          <a:p>
            <a:r>
              <a:rPr lang="pt-PT" altLang="pt-BR" sz="2400" dirty="0"/>
              <a:t>Por essa razão, uma pilha é chamada de estrutura </a:t>
            </a:r>
            <a:r>
              <a:rPr lang="pt-PT" altLang="pt-BR" sz="2400" i="1" dirty="0"/>
              <a:t>LIFO</a:t>
            </a:r>
            <a:r>
              <a:rPr lang="pt-PT" altLang="pt-BR" sz="2400" dirty="0"/>
              <a:t> (</a:t>
            </a:r>
            <a:r>
              <a:rPr lang="pt-PT" altLang="pt-BR" sz="2400" i="1" dirty="0"/>
              <a:t>last in</a:t>
            </a:r>
            <a:r>
              <a:rPr lang="pt-PT" altLang="pt-BR" sz="2400" dirty="0"/>
              <a:t> </a:t>
            </a:r>
            <a:r>
              <a:rPr lang="pt-PT" altLang="pt-BR" sz="2400" i="1" dirty="0"/>
              <a:t>first out</a:t>
            </a:r>
            <a:r>
              <a:rPr lang="pt-PT" altLang="pt-BR" sz="2400" dirty="0"/>
              <a:t>).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7554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8386" y="1108196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São listas em que as operações de remoção e inserção ocorrem sempre em locais específicos </a:t>
            </a:r>
          </a:p>
          <a:p>
            <a:r>
              <a:rPr lang="pt-BR" sz="2400" dirty="0"/>
              <a:t>A inserção é feita sempre no final da lista </a:t>
            </a:r>
          </a:p>
          <a:p>
            <a:r>
              <a:rPr lang="pt-BR" sz="2400" dirty="0"/>
              <a:t>A remoção é feita sempre no início da lista</a:t>
            </a:r>
          </a:p>
          <a:p>
            <a:r>
              <a:rPr lang="pt-BR" sz="2400" b="1" dirty="0"/>
              <a:t> Em função disso uma fila assume a condição FIFO</a:t>
            </a:r>
          </a:p>
          <a:p>
            <a:endParaRPr lang="pt-BR" altLang="pt-BR" sz="2400" b="1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1" y="3284984"/>
            <a:ext cx="41433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401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São listas em que as operações de remoção e inserção ocorrem sempre em locais específicos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A inserção é feita sempre no final da lista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A remoção é feita sempre no final da lista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b="1" dirty="0"/>
              <a:t>Em função disso uma fila assume a condição LIFO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4442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Dada uma pilha P = ( a(1), a(2), ..., a(n) ), dizemos que a(1) é o elemento da base da pilha; a(n) é o elemento topo da pilha; e a(i+1) está acima de a(i).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Em uma pilha “ideal”, operações básicas devem ocorrer em O(1), independentemente do tamanho N da pilha (ou seja, em tempo constante).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13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pt-BR" altLang="pt-BR" sz="2400" dirty="0"/>
              <a:t>O conceito de pilha é usado em muitos softwares de sistemas incluindo compiladores e interpretadores. </a:t>
            </a:r>
          </a:p>
          <a:p>
            <a:pPr>
              <a:spcBef>
                <a:spcPct val="40000"/>
              </a:spcBef>
            </a:pPr>
            <a:r>
              <a:rPr lang="pt-BR" altLang="pt-BR" sz="2400" dirty="0"/>
              <a:t>Como exemplo de sua utilização, </a:t>
            </a:r>
            <a:r>
              <a:rPr lang="pt-BR" altLang="pt-BR" sz="2400" i="1" dirty="0"/>
              <a:t>A maioria dos compiladores C usa pilha quando passa argumentos para funções).</a:t>
            </a:r>
          </a:p>
          <a:p>
            <a:pPr>
              <a:spcBef>
                <a:spcPct val="40000"/>
              </a:spcBef>
            </a:pPr>
            <a:r>
              <a:rPr lang="pt-BR" altLang="pt-BR" sz="2400" dirty="0"/>
              <a:t>As duas operações básicas – armazenar e recuperar – são implementadas por funções tradicionalmente chamadas de </a:t>
            </a:r>
            <a:r>
              <a:rPr lang="pt-BR" altLang="pt-BR" sz="2400" i="1" dirty="0" err="1"/>
              <a:t>push</a:t>
            </a:r>
            <a:r>
              <a:rPr lang="pt-BR" altLang="pt-BR" sz="2400" i="1" dirty="0"/>
              <a:t> e pop</a:t>
            </a:r>
            <a:r>
              <a:rPr lang="pt-BR" altLang="pt-BR" sz="2400" dirty="0"/>
              <a:t>, respectivamente.</a:t>
            </a:r>
          </a:p>
          <a:p>
            <a:pPr>
              <a:spcBef>
                <a:spcPct val="40000"/>
              </a:spcBef>
            </a:pPr>
            <a:r>
              <a:rPr lang="pt-BR" altLang="pt-BR" sz="2400" dirty="0"/>
              <a:t>A função </a:t>
            </a:r>
            <a:r>
              <a:rPr lang="pt-BR" altLang="pt-BR" sz="2400" i="1" dirty="0" err="1"/>
              <a:t>push</a:t>
            </a:r>
            <a:r>
              <a:rPr lang="pt-BR" altLang="pt-BR" sz="2400" i="1" dirty="0"/>
              <a:t>()</a:t>
            </a:r>
            <a:r>
              <a:rPr lang="pt-BR" altLang="pt-BR" sz="2400" dirty="0"/>
              <a:t> coloca um item na pilha e a função </a:t>
            </a:r>
            <a:r>
              <a:rPr lang="pt-BR" altLang="pt-BR" sz="2400" i="1" dirty="0"/>
              <a:t>pop()</a:t>
            </a:r>
            <a:r>
              <a:rPr lang="pt-BR" altLang="pt-BR" sz="2400" dirty="0"/>
              <a:t> recupera um item da pilha.</a:t>
            </a:r>
          </a:p>
          <a:p>
            <a:pPr>
              <a:spcBef>
                <a:spcPct val="40000"/>
              </a:spcBef>
            </a:pPr>
            <a:r>
              <a:rPr lang="pt-BR" altLang="pt-BR" sz="2400" dirty="0"/>
              <a:t>A região de memória a ser utilizada como pilha pode ser um vetor, ou uma área alocada dinamicamente.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419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Operações:</a:t>
            </a:r>
          </a:p>
          <a:p>
            <a:r>
              <a:rPr lang="pt-BR" altLang="pt-BR" sz="2400" dirty="0"/>
              <a:t>Adicionar elemento (método </a:t>
            </a:r>
            <a:r>
              <a:rPr lang="pt-BR" altLang="pt-BR" sz="2400" dirty="0" err="1"/>
              <a:t>push</a:t>
            </a:r>
            <a:r>
              <a:rPr lang="pt-BR" altLang="pt-BR" sz="2400" dirty="0"/>
              <a:t>)</a:t>
            </a:r>
          </a:p>
          <a:p>
            <a:r>
              <a:rPr lang="pt-BR" altLang="pt-BR" sz="2400" dirty="0"/>
              <a:t>Remover elemento  (método pop)</a:t>
            </a:r>
          </a:p>
          <a:p>
            <a:r>
              <a:rPr lang="pt-BR" altLang="pt-BR" sz="2400" dirty="0"/>
              <a:t>Verificar se a pilha está vazia</a:t>
            </a:r>
          </a:p>
          <a:p>
            <a:r>
              <a:rPr lang="pt-BR" altLang="pt-BR" sz="2400" dirty="0"/>
              <a:t>Verificar se a pilha está cheia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4348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Na implementação de pilha, em apenas uma das extremidades, chamada de topo, é realizada a manipulação dos elementos, em oposição a outra extremidade, chamada de base.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Todas as operações em uma pilha podem ser imaginadas como as que ocorre numa pilha de livros, jornais, revistas, papéis e vários outros exemplos de aplicação.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51847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Exemplos de aplicação: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Calculadora para expressões matemáticas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Conversão de número decimal para binário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Retirada de mercadorias de um caminhão de entregas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Mecanismo de fazer/desfazer do Word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Mecanismo de navegação de páginas na Internet (avançar e retornar).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773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8670"/>
            <a:ext cx="72771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77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842493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36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7213"/>
            <a:ext cx="5904656" cy="4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99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Algoritmo básico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1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9" y="1139283"/>
            <a:ext cx="8388496" cy="170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3140968"/>
            <a:ext cx="806249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9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São estruturas de dados do tipo FIFO (</a:t>
            </a:r>
            <a:r>
              <a:rPr lang="pt-BR" sz="2400" dirty="0" err="1"/>
              <a:t>first</a:t>
            </a:r>
            <a:r>
              <a:rPr lang="pt-BR" sz="2400" dirty="0"/>
              <a:t>-in </a:t>
            </a:r>
            <a:r>
              <a:rPr lang="pt-BR" sz="2400" dirty="0" err="1"/>
              <a:t>first</a:t>
            </a:r>
            <a:r>
              <a:rPr lang="pt-BR" sz="2400" dirty="0"/>
              <a:t>-out), onde o primeiro elemento a ser inserido, será o primeiro a ser retirado, ou seja, adiciona-se itens no fim e remove-se do início.</a:t>
            </a:r>
          </a:p>
          <a:p>
            <a:endParaRPr lang="pt-BR" sz="2400" dirty="0"/>
          </a:p>
          <a:p>
            <a:endParaRPr lang="pt-BR" altLang="pt-BR" sz="2400" dirty="0"/>
          </a:p>
          <a:p>
            <a:endParaRPr lang="pt-BR" altLang="pt-BR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705678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60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3" y="1117212"/>
            <a:ext cx="8229600" cy="47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419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052736"/>
            <a:ext cx="822960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24744"/>
            <a:ext cx="82305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31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052736"/>
            <a:ext cx="822960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3" y="1052736"/>
            <a:ext cx="804150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998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42461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88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61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38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92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24744"/>
            <a:ext cx="7932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054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24744"/>
            <a:ext cx="791750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356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00138"/>
            <a:ext cx="7884169" cy="48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7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/>
              <a:t>Uma fila é caracterizada por ser uma linha de espera que cresce somando elementos ao seu final e que diminui tomando elementos da sua frente.</a:t>
            </a:r>
          </a:p>
          <a:p>
            <a:r>
              <a:rPr lang="pt-BR" altLang="pt-BR" sz="2400" dirty="0"/>
              <a:t>Em uma extremidade os nós são somente adicionados, enquanto que na outra extremidade da fila os nós são apenas removidos.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956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39552" y="1124744"/>
            <a:ext cx="7848872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sz="2400" dirty="0"/>
              <a:t>Aplicações 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pt-BR" sz="2200" dirty="0"/>
              <a:t>Recursividade 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pt-BR" sz="2200" dirty="0"/>
              <a:t>A solução de um problema depende da solução de instâncias menores do mesmo problema</a:t>
            </a:r>
          </a:p>
          <a:p>
            <a:pPr marL="393192" lvl="1" indent="0">
              <a:lnSpc>
                <a:spcPct val="90000"/>
              </a:lnSpc>
              <a:spcBef>
                <a:spcPct val="45000"/>
              </a:spcBef>
              <a:buNone/>
            </a:pPr>
            <a:endParaRPr lang="pt-BR" altLang="pt-BR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996952"/>
            <a:ext cx="7724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10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Comparativo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39552" y="1124744"/>
            <a:ext cx="7848872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altLang="pt-BR" sz="2400" dirty="0"/>
              <a:t>Filas e pilhas têm regras bastante rigorosas para acessar dados.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altLang="pt-BR" sz="2400" dirty="0"/>
              <a:t>Pilhas e filas implementadas em vetores usam regiões contíguas de memória, listas não necessariamente.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altLang="pt-BR" sz="2400" dirty="0"/>
              <a:t>Além disso, a recuperação de um item da lista encadeada não causa a sua destruição. (</a:t>
            </a:r>
            <a:r>
              <a:rPr lang="pt-BR" altLang="pt-BR" sz="2400" i="1" dirty="0"/>
              <a:t>É preciso uma operação de exclusão específica para esta finalidade).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90713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fabio.silva321@fatec.sp.gov.br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86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/>
              <a:t>A estrutura de fila é análoga ao conceito que temos de filas em geral. O primeiro a chegar é sempre o primeiro a sair, e a entrada de novos elementos sempre se dá no fim da fila.</a:t>
            </a:r>
          </a:p>
          <a:p>
            <a:r>
              <a:rPr lang="pt-BR" altLang="pt-BR" sz="2400" dirty="0"/>
              <a:t>Em computação vemos este conceito sendo implementado em filas de impressão.</a:t>
            </a:r>
          </a:p>
          <a:p>
            <a:r>
              <a:rPr lang="pt-BR" altLang="pt-BR" sz="2400" dirty="0"/>
              <a:t>Assim como as pilhas, uma fila também pode ser implementada por meio de um vetor ou de uma lista encadeada.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7650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/>
              <a:t>Operações:</a:t>
            </a:r>
          </a:p>
          <a:p>
            <a:r>
              <a:rPr lang="pt-BR" altLang="pt-BR" sz="2400" dirty="0"/>
              <a:t>Adicionar elemento (método </a:t>
            </a:r>
            <a:r>
              <a:rPr lang="pt-BR" altLang="pt-BR" sz="2400" dirty="0" err="1"/>
              <a:t>enqueue</a:t>
            </a:r>
            <a:r>
              <a:rPr lang="pt-BR" altLang="pt-BR" sz="2400" dirty="0"/>
              <a:t>)</a:t>
            </a:r>
          </a:p>
          <a:p>
            <a:r>
              <a:rPr lang="pt-BR" altLang="pt-BR" sz="2400" dirty="0"/>
              <a:t>Remover elemento (método </a:t>
            </a:r>
            <a:r>
              <a:rPr lang="pt-BR" altLang="pt-BR" sz="2400" dirty="0" err="1"/>
              <a:t>dequeue</a:t>
            </a:r>
            <a:r>
              <a:rPr lang="pt-BR" altLang="pt-BR" sz="2400" dirty="0"/>
              <a:t>)</a:t>
            </a:r>
          </a:p>
          <a:p>
            <a:r>
              <a:rPr lang="pt-BR" altLang="pt-BR" sz="2400" dirty="0"/>
              <a:t>Verificar se a fila está vazia</a:t>
            </a:r>
          </a:p>
          <a:p>
            <a:r>
              <a:rPr lang="pt-BR" altLang="pt-BR" sz="2400" dirty="0"/>
              <a:t>Verificar se a fila está cheia</a:t>
            </a:r>
          </a:p>
        </p:txBody>
      </p:sp>
    </p:spTree>
    <p:extLst>
      <p:ext uri="{BB962C8B-B14F-4D97-AF65-F5344CB8AC3E}">
        <p14:creationId xmlns:p14="http://schemas.microsoft.com/office/powerpoint/2010/main" val="193386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pt-BR" sz="2600" dirty="0"/>
              <a:t>As filas são frequentemente usadas em simulações, uma vez que existe uma </a:t>
            </a:r>
            <a:r>
              <a:rPr lang="pt-PT" altLang="pt-BR" sz="2600" i="1" dirty="0"/>
              <a:t>teoria das filas</a:t>
            </a:r>
            <a:r>
              <a:rPr lang="pt-PT" altLang="pt-BR" sz="2600" dirty="0"/>
              <a:t> bem desenvolvida e matematicamente sofisticada na qual vários cenários são analisados e modelos que usam filas são construídos.</a:t>
            </a:r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19052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106" y="1196752"/>
            <a:ext cx="7931856" cy="532765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pt-BR" sz="2200" dirty="0"/>
              <a:t> O acesso aos elementos da fila é realizado através das posições “entrada” e “saída” – as demais posições não são visíveis.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pt-BR" sz="2200" dirty="0"/>
              <a:t>Estrutura do tipo FIFO (</a:t>
            </a:r>
            <a:r>
              <a:rPr lang="pt-BR" sz="2200" i="1" dirty="0" err="1"/>
              <a:t>first</a:t>
            </a:r>
            <a:r>
              <a:rPr lang="pt-BR" sz="2200" i="1" dirty="0"/>
              <a:t> in, </a:t>
            </a:r>
            <a:r>
              <a:rPr lang="pt-BR" sz="2200" i="1" dirty="0" err="1"/>
              <a:t>first</a:t>
            </a:r>
            <a:r>
              <a:rPr lang="pt-BR" sz="2200" i="1" dirty="0"/>
              <a:t> out</a:t>
            </a:r>
            <a:r>
              <a:rPr lang="pt-BR" sz="2200" dirty="0"/>
              <a:t>).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pt-BR" sz="2200" dirty="0"/>
              <a:t>Acesso: através de dois apontadores.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pt-BR" sz="2200" dirty="0"/>
              <a:t>Manipulação: apenas a entrada e a saída são visíveis.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pt-BR" sz="2200" dirty="0"/>
              <a:t>Fila cheia: índice de entrada </a:t>
            </a:r>
            <a:r>
              <a:rPr lang="pt-BR" sz="2200" i="1" dirty="0"/>
              <a:t>i</a:t>
            </a:r>
            <a:r>
              <a:rPr lang="pt-BR" sz="2200" dirty="0"/>
              <a:t> &gt; índice máximo da fila.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pt-BR" sz="2200" dirty="0"/>
              <a:t>Fila vazia: índice de entrada </a:t>
            </a:r>
            <a:r>
              <a:rPr lang="pt-BR" sz="2200" i="1" dirty="0"/>
              <a:t>i</a:t>
            </a:r>
            <a:r>
              <a:rPr lang="pt-BR" sz="2200" dirty="0"/>
              <a:t> = índice de saída </a:t>
            </a:r>
            <a:r>
              <a:rPr lang="pt-BR" sz="2200" i="1" dirty="0"/>
              <a:t>j</a:t>
            </a:r>
            <a:r>
              <a:rPr lang="pt-BR" sz="2200" dirty="0"/>
              <a:t>.</a:t>
            </a:r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None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0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4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sz="22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pt-BR" sz="20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pt-BR" sz="2000" dirty="0"/>
          </a:p>
          <a:p>
            <a:pPr lvl="2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endParaRPr lang="pt-BR" sz="19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 2"/>
              <a:buNone/>
              <a:defRPr/>
            </a:pPr>
            <a:endParaRPr lang="pt-BR" sz="1800" dirty="0"/>
          </a:p>
          <a:p>
            <a:pPr marL="822960" lvl="1" indent="-457200" algn="just" eaLnBrk="1" fontAlgn="auto" hangingPunct="1">
              <a:spcAft>
                <a:spcPts val="0"/>
              </a:spcAft>
              <a:buClrTx/>
              <a:buFont typeface="+mj-lt"/>
              <a:buAutoNum type="arabicParenR"/>
              <a:defRPr/>
            </a:pPr>
            <a:endParaRPr lang="pt-BR" sz="20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700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sz="1700" dirty="0"/>
          </a:p>
          <a:p>
            <a:pPr marL="640080" lvl="1" indent="-246888" algn="just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pt-BR" dirty="0"/>
          </a:p>
          <a:p>
            <a:pPr marL="274320" indent="-274320" algn="just" eaLnBrk="1" fontAlgn="auto" hangingPunct="1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pt-BR" b="1" dirty="0"/>
          </a:p>
        </p:txBody>
      </p:sp>
      <p:sp>
        <p:nvSpPr>
          <p:cNvPr id="32772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16190" y="3644900"/>
            <a:ext cx="3095978" cy="1258888"/>
          </a:xfrm>
          <a:prstGeom prst="rect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pt-BR" altLang="pt-BR" sz="1800" b="1" dirty="0">
                <a:solidFill>
                  <a:srgbClr val="000000"/>
                </a:solidFill>
                <a:latin typeface="+mn-lt"/>
                <a:cs typeface="+mn-cs"/>
              </a:rPr>
              <a:t>Leitura – posição “saída”</a:t>
            </a:r>
          </a:p>
          <a:p>
            <a:pPr algn="ctr" fontAlgn="auto">
              <a:spcBef>
                <a:spcPts val="1250"/>
              </a:spcBef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pt-BR" altLang="pt-BR" sz="1800" b="1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elemento </a:t>
            </a:r>
            <a:r>
              <a:rPr lang="pt-BR" altLang="pt-BR" sz="1800" dirty="0">
                <a:solidFill>
                  <a:srgbClr val="000000"/>
                </a:solidFill>
                <a:latin typeface="Calibri"/>
                <a:cs typeface="+mn-cs"/>
              </a:rPr>
              <a:t>←</a:t>
            </a: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 f(</a:t>
            </a:r>
            <a:r>
              <a:rPr lang="pt-BR" altLang="pt-BR" sz="1800" i="1" dirty="0">
                <a:solidFill>
                  <a:srgbClr val="000000"/>
                </a:solidFill>
                <a:latin typeface="+mn-lt"/>
                <a:cs typeface="+mn-cs"/>
              </a:rPr>
              <a:t>j</a:t>
            </a: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)</a:t>
            </a:r>
          </a:p>
          <a:p>
            <a:pPr algn="ctr" fontAlgn="auto">
              <a:spcBef>
                <a:spcPts val="1250"/>
              </a:spcBef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 atualiza índice de saída </a:t>
            </a:r>
            <a:r>
              <a:rPr lang="pt-BR" altLang="pt-BR" sz="1800" i="1" dirty="0">
                <a:solidFill>
                  <a:srgbClr val="000000"/>
                </a:solidFill>
                <a:latin typeface="+mn-lt"/>
                <a:cs typeface="+mn-cs"/>
              </a:rPr>
              <a:t>j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500034" y="3644900"/>
            <a:ext cx="3527778" cy="1258888"/>
          </a:xfrm>
          <a:prstGeom prst="rect">
            <a:avLst/>
          </a:prstGeom>
          <a:noFill/>
          <a:ln w="324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pt-BR" altLang="pt-BR" sz="1800" b="1" dirty="0">
                <a:solidFill>
                  <a:srgbClr val="000000"/>
                </a:solidFill>
                <a:latin typeface="+mn-lt"/>
                <a:cs typeface="+mn-cs"/>
              </a:rPr>
              <a:t>Escrita – posição “entrada”</a:t>
            </a:r>
          </a:p>
          <a:p>
            <a:pPr algn="ctr" fontAlgn="auto">
              <a:spcBef>
                <a:spcPts val="1250"/>
              </a:spcBef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 f(</a:t>
            </a:r>
            <a:r>
              <a:rPr lang="pt-BR" altLang="pt-BR" sz="1800" i="1" dirty="0">
                <a:solidFill>
                  <a:srgbClr val="000000"/>
                </a:solidFill>
                <a:latin typeface="+mn-lt"/>
                <a:cs typeface="+mn-cs"/>
              </a:rPr>
              <a:t>i</a:t>
            </a: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) ← elemento</a:t>
            </a:r>
          </a:p>
          <a:p>
            <a:pPr algn="ctr" fontAlgn="auto">
              <a:spcBef>
                <a:spcPts val="1250"/>
              </a:spcBef>
              <a:spcAft>
                <a:spcPts val="0"/>
              </a:spcAft>
              <a:buFont typeface="Times New Roman" pitchFamily="18" charset="0"/>
              <a:buChar char="•"/>
              <a:defRPr/>
            </a:pPr>
            <a:r>
              <a:rPr lang="pt-BR" altLang="pt-BR" sz="1800" dirty="0">
                <a:solidFill>
                  <a:srgbClr val="000000"/>
                </a:solidFill>
                <a:latin typeface="+mn-lt"/>
                <a:cs typeface="+mn-cs"/>
              </a:rPr>
              <a:t> atualiza índice de entrada </a:t>
            </a:r>
            <a:r>
              <a:rPr lang="pt-BR" altLang="pt-BR" sz="1800" i="1" dirty="0">
                <a:solidFill>
                  <a:srgbClr val="000000"/>
                </a:solidFill>
                <a:latin typeface="+mn-lt"/>
                <a:cs typeface="+mn-cs"/>
              </a:rPr>
              <a:t>i</a:t>
            </a:r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Fila</a:t>
            </a:r>
          </a:p>
        </p:txBody>
      </p:sp>
    </p:spTree>
    <p:extLst>
      <p:ext uri="{BB962C8B-B14F-4D97-AF65-F5344CB8AC3E}">
        <p14:creationId xmlns:p14="http://schemas.microsoft.com/office/powerpoint/2010/main" val="249570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1108</TotalTime>
  <Words>1357</Words>
  <Application>Microsoft Office PowerPoint</Application>
  <PresentationFormat>Apresentação na tela (4:3)</PresentationFormat>
  <Paragraphs>281</Paragraphs>
  <Slides>52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Constantia</vt:lpstr>
      <vt:lpstr>Palatino Linotype</vt:lpstr>
      <vt:lpstr>Times New Roman</vt:lpstr>
      <vt:lpstr>Wingdings</vt:lpstr>
      <vt:lpstr>Wingdings 2</vt:lpstr>
      <vt:lpstr>Fluxo</vt:lpstr>
      <vt:lpstr>Estrutura de Dados – 1º semestre de 2023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Fila de prioridades</vt:lpstr>
      <vt:lpstr>Listas circulares</vt:lpstr>
      <vt:lpstr>Fila circular</vt:lpstr>
      <vt:lpstr>Fila circular</vt:lpstr>
      <vt:lpstr>Fila circular</vt:lpstr>
      <vt:lpstr>Fila circular</vt:lpstr>
      <vt:lpstr>Fila circular - </vt:lpstr>
      <vt:lpstr>Fila circular</vt:lpstr>
      <vt:lpstr>Fila circular</vt:lpstr>
      <vt:lpstr>Fila circular</vt:lpstr>
      <vt:lpstr>Fila circular</vt:lpstr>
      <vt:lpstr>Fila circular</vt:lpstr>
      <vt:lpstr>Fila circular</vt:lpstr>
      <vt:lpstr>Remoção na Fila de Prioridades </vt:lpstr>
      <vt:lpstr>Pilha </vt:lpstr>
      <vt:lpstr>Pilha </vt:lpstr>
      <vt:lpstr>Pilha </vt:lpstr>
      <vt:lpstr>Pilha </vt:lpstr>
      <vt:lpstr>Pilha </vt:lpstr>
      <vt:lpstr>Pilha </vt:lpstr>
      <vt:lpstr>Pilha </vt:lpstr>
      <vt:lpstr>Pilha</vt:lpstr>
      <vt:lpstr>Pilha</vt:lpstr>
      <vt:lpstr>Pilha </vt:lpstr>
      <vt:lpstr>Algoritmo básico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</vt:lpstr>
      <vt:lpstr>Comparativo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29</cp:revision>
  <dcterms:created xsi:type="dcterms:W3CDTF">2020-02-01T23:13:24Z</dcterms:created>
  <dcterms:modified xsi:type="dcterms:W3CDTF">2023-05-24T21:51:32Z</dcterms:modified>
</cp:coreProperties>
</file>