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8" r:id="rId26"/>
    <p:sldId id="289" r:id="rId27"/>
    <p:sldId id="292" r:id="rId28"/>
    <p:sldId id="284" r:id="rId29"/>
    <p:sldId id="285" r:id="rId30"/>
    <p:sldId id="280" r:id="rId31"/>
    <p:sldId id="282" r:id="rId32"/>
    <p:sldId id="287" r:id="rId33"/>
    <p:sldId id="290" r:id="rId34"/>
    <p:sldId id="299" r:id="rId35"/>
    <p:sldId id="293" r:id="rId36"/>
    <p:sldId id="294" r:id="rId37"/>
    <p:sldId id="296" r:id="rId38"/>
    <p:sldId id="295" r:id="rId39"/>
    <p:sldId id="298" r:id="rId40"/>
    <p:sldId id="297" r:id="rId41"/>
    <p:sldId id="281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6B5BA5-3EBC-41EC-A3A2-2BBB79F26FE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1º semestre </a:t>
            </a:r>
            <a:r>
              <a:rPr lang="pt-BR" sz="3500"/>
              <a:t>de 2023</a:t>
            </a: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0324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/>
              <a:t>Implementação de procedimentos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 recursividade é uma estratégia que pode ser utilizada sempre que o cálculo de uma função para o valor n, pode ser descrita a partir do cálculo desta mesma função para o termo anterior (n-1).</a:t>
            </a:r>
          </a:p>
          <a:p>
            <a:endParaRPr lang="pt-BR" altLang="pt-BR" dirty="0"/>
          </a:p>
          <a:p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648" y="3151658"/>
            <a:ext cx="6192688" cy="301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Exemplo – Função fatorial:</a:t>
            </a:r>
          </a:p>
          <a:p>
            <a:pPr lvl="1" algn="l" eaLnBrk="0" hangingPunct="0"/>
            <a:endParaRPr lang="pt-BR" altLang="pt-BR" sz="24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n! = n * (n-1) * (n-2) * (n-3) *....* 1</a:t>
            </a: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(n-1)! = (n-1) * (n-2) * (n-3) *....* 1</a:t>
            </a:r>
          </a:p>
          <a:p>
            <a:pPr lvl="1" algn="l" eaLnBrk="0" hangingPunct="0"/>
            <a:endParaRPr lang="pt-BR" altLang="pt-BR" sz="12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logo:</a:t>
            </a:r>
          </a:p>
          <a:p>
            <a:pPr lvl="1" algn="l" eaLnBrk="0" hangingPunct="0"/>
            <a:endParaRPr lang="pt-BR" altLang="pt-BR" sz="10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n! = n * (n-1)!</a:t>
            </a:r>
            <a:endParaRPr lang="en-US" altLang="pt-BR" sz="2400" dirty="0">
              <a:solidFill>
                <a:srgbClr val="003366"/>
              </a:solidFill>
              <a:latin typeface="Times New Roman" pitchFamily="18" charset="0"/>
            </a:endParaRPr>
          </a:p>
          <a:p>
            <a:pPr algn="l" eaLnBrk="0" hangingPunct="0"/>
            <a:endParaRPr lang="en-US" altLang="pt-BR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/>
              <a:t>Fluxo de Execução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Internamente, quando qualquer chamada de função é feita dentro de um programa, é criado um </a:t>
            </a:r>
            <a:r>
              <a:rPr lang="pt-BR" altLang="pt-BR" sz="2500" b="1" dirty="0"/>
              <a:t>Registro de Ativação </a:t>
            </a:r>
            <a:r>
              <a:rPr lang="pt-BR" altLang="pt-BR" sz="2500" dirty="0"/>
              <a:t>na </a:t>
            </a:r>
            <a:r>
              <a:rPr lang="pt-BR" altLang="pt-BR" sz="2500" b="1" dirty="0"/>
              <a:t>Pilha de Execução</a:t>
            </a:r>
            <a:r>
              <a:rPr lang="pt-BR" altLang="pt-BR" sz="2500" dirty="0"/>
              <a:t> do programa</a:t>
            </a:r>
          </a:p>
          <a:p>
            <a:r>
              <a:rPr lang="pt-BR" altLang="pt-BR" sz="2500" dirty="0"/>
              <a:t>O registro de ativação armazena os parâmetros e variáveis locais da função bem como o “ponto de retorno” no programa ou subprograma que chamou essa função.</a:t>
            </a:r>
          </a:p>
          <a:p>
            <a:r>
              <a:rPr lang="pt-BR" altLang="pt-BR" sz="2500" dirty="0"/>
              <a:t>Ao final da execução dessa função, o registro é desempilhado e a execução volta ao subprograma que chamou a função</a:t>
            </a:r>
          </a:p>
          <a:p>
            <a:endParaRPr lang="pt-BR" altLang="pt-BR" dirty="0"/>
          </a:p>
          <a:p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3708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/>
              <a:t>Fluxo de Execução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Sempre que há uma chamada de função (recursiva ou não) os parâmetros e as variáveis locais são empilhadas na pilha de execução.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No caso da função </a:t>
            </a:r>
            <a:r>
              <a:rPr lang="pt-BR" altLang="pt-BR" sz="2500" b="1" dirty="0"/>
              <a:t>recursiva</a:t>
            </a:r>
            <a:r>
              <a:rPr lang="pt-BR" altLang="pt-BR" sz="2500" dirty="0"/>
              <a:t>, para cada chamada é criado um ambiente local próprio. (As variáveis locais de chamadas recursivas são independentes entre si, como  se fossem provenientes de funções diferentes).</a:t>
            </a:r>
          </a:p>
          <a:p>
            <a:endParaRPr lang="pt-BR" altLang="pt-BR" dirty="0"/>
          </a:p>
          <a:p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196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1"/>
            <a:ext cx="8208912" cy="53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34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7" name="Rectangle 1027"/>
          <p:cNvSpPr>
            <a:spLocks noGrp="1" noChangeArrowheads="1"/>
          </p:cNvSpPr>
          <p:nvPr/>
        </p:nvSpPr>
        <p:spPr bwMode="auto">
          <a:xfrm>
            <a:off x="467544" y="836712"/>
            <a:ext cx="820891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(n) = n *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 - 1)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se n=o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então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(0) = 1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senão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x = n-1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	           </a:t>
            </a:r>
            <a:r>
              <a:rPr lang="en-US" altLang="pt-BR" sz="2800" dirty="0">
                <a:latin typeface="Courier New" pitchFamily="49" charset="0"/>
                <a:cs typeface="Times New Roman" pitchFamily="18" charset="0"/>
              </a:rPr>
              <a:t>y = fact(x)</a:t>
            </a:r>
            <a:endParaRPr lang="pt-BR" altLang="pt-BR" sz="2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(n) = n *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fim do se</a:t>
            </a:r>
            <a:r>
              <a:rPr lang="pt-BR" altLang="pt-BR" sz="2800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3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552728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23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5800" y="764704"/>
            <a:ext cx="77724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err="1">
                <a:latin typeface="Courier New" pitchFamily="49" charset="0"/>
              </a:rPr>
              <a:t>public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class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Factorial</a:t>
            </a:r>
            <a:r>
              <a:rPr lang="pt-BR" altLang="pt-BR" sz="2400" dirty="0">
                <a:latin typeface="Courier New" pitchFamily="49" charset="0"/>
              </a:rPr>
              <a:t>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err="1">
                <a:latin typeface="Courier New" pitchFamily="49" charset="0"/>
              </a:rPr>
              <a:t>public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static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void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main</a:t>
            </a:r>
            <a:r>
              <a:rPr lang="pt-BR" altLang="pt-BR" sz="2400" dirty="0">
                <a:latin typeface="Courier New" pitchFamily="49" charset="0"/>
              </a:rPr>
              <a:t>(</a:t>
            </a:r>
            <a:r>
              <a:rPr lang="pt-BR" altLang="pt-BR" sz="2400" dirty="0" err="1">
                <a:latin typeface="Courier New" pitchFamily="49" charset="0"/>
              </a:rPr>
              <a:t>String</a:t>
            </a:r>
            <a:r>
              <a:rPr lang="pt-BR" altLang="pt-BR" sz="2400" dirty="0">
                <a:latin typeface="Courier New" pitchFamily="49" charset="0"/>
              </a:rPr>
              <a:t>[] </a:t>
            </a:r>
            <a:r>
              <a:rPr lang="pt-BR" altLang="pt-BR" sz="2400" dirty="0" err="1">
                <a:latin typeface="Courier New" pitchFamily="49" charset="0"/>
              </a:rPr>
              <a:t>args</a:t>
            </a:r>
            <a:r>
              <a:rPr lang="pt-BR" altLang="pt-BR" sz="2400" dirty="0">
                <a:latin typeface="Courier New" pitchFamily="49" charset="0"/>
              </a:rPr>
              <a:t>){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</a:t>
            </a:r>
            <a:r>
              <a:rPr lang="pt-BR" altLang="pt-BR" sz="2400" dirty="0" err="1">
                <a:latin typeface="Courier New" pitchFamily="49" charset="0"/>
              </a:rPr>
              <a:t>int</a:t>
            </a:r>
            <a:r>
              <a:rPr lang="pt-BR" altLang="pt-BR" sz="2400" dirty="0">
                <a:latin typeface="Courier New" pitchFamily="49" charset="0"/>
              </a:rPr>
              <a:t> input = </a:t>
            </a:r>
            <a:r>
              <a:rPr lang="pt-BR" altLang="pt-BR" sz="2400" dirty="0" err="1">
                <a:latin typeface="Courier New" pitchFamily="49" charset="0"/>
              </a:rPr>
              <a:t>Integer.parseInt</a:t>
            </a:r>
            <a:r>
              <a:rPr lang="pt-BR" altLang="pt-BR" sz="2400" dirty="0">
                <a:latin typeface="Courier New" pitchFamily="49" charset="0"/>
              </a:rPr>
              <a:t>(</a:t>
            </a:r>
            <a:r>
              <a:rPr lang="pt-BR" altLang="pt-BR" sz="2400" dirty="0" err="1">
                <a:latin typeface="Courier New" pitchFamily="49" charset="0"/>
              </a:rPr>
              <a:t>args</a:t>
            </a:r>
            <a:r>
              <a:rPr lang="pt-BR" altLang="pt-BR" sz="2400" dirty="0">
                <a:latin typeface="Courier New" pitchFamily="49" charset="0"/>
              </a:rPr>
              <a:t>[0]);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</a:t>
            </a:r>
            <a:r>
              <a:rPr lang="pt-BR" altLang="pt-BR" sz="2400" dirty="0" err="1">
                <a:latin typeface="Courier New" pitchFamily="49" charset="0"/>
              </a:rPr>
              <a:t>double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result</a:t>
            </a:r>
            <a:r>
              <a:rPr lang="pt-BR" altLang="pt-BR" sz="2400" dirty="0">
                <a:latin typeface="Courier New" pitchFamily="49" charset="0"/>
              </a:rPr>
              <a:t> = </a:t>
            </a:r>
            <a:r>
              <a:rPr lang="pt-BR" altLang="pt-BR" sz="2400" dirty="0" err="1">
                <a:latin typeface="Courier New" pitchFamily="49" charset="0"/>
              </a:rPr>
              <a:t>factorial</a:t>
            </a:r>
            <a:r>
              <a:rPr lang="pt-BR" altLang="pt-BR" sz="2400" dirty="0">
                <a:latin typeface="Courier New" pitchFamily="49" charset="0"/>
              </a:rPr>
              <a:t>(input); </a:t>
            </a:r>
            <a:r>
              <a:rPr lang="pt-BR" altLang="pt-BR" sz="2400" dirty="0" err="1">
                <a:latin typeface="Courier New" pitchFamily="49" charset="0"/>
              </a:rPr>
              <a:t>System.out.println</a:t>
            </a:r>
            <a:r>
              <a:rPr lang="pt-BR" altLang="pt-BR" sz="2400" dirty="0">
                <a:latin typeface="Courier New" pitchFamily="49" charset="0"/>
              </a:rPr>
              <a:t>(</a:t>
            </a:r>
            <a:r>
              <a:rPr lang="pt-BR" altLang="pt-BR" sz="2400" dirty="0" err="1">
                <a:latin typeface="Courier New" pitchFamily="49" charset="0"/>
              </a:rPr>
              <a:t>result</a:t>
            </a:r>
            <a:r>
              <a:rPr lang="pt-BR" altLang="pt-BR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</a:t>
            </a:r>
            <a:r>
              <a:rPr lang="pt-BR" altLang="pt-BR" sz="2400" dirty="0" err="1">
                <a:latin typeface="Courier New" pitchFamily="49" charset="0"/>
              </a:rPr>
              <a:t>public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static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double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factorial</a:t>
            </a:r>
            <a:r>
              <a:rPr lang="pt-BR" altLang="pt-BR" sz="2400" dirty="0">
                <a:latin typeface="Courier New" pitchFamily="49" charset="0"/>
              </a:rPr>
              <a:t>(</a:t>
            </a:r>
            <a:r>
              <a:rPr lang="pt-BR" altLang="pt-BR" sz="2400" dirty="0" err="1">
                <a:latin typeface="Courier New" pitchFamily="49" charset="0"/>
              </a:rPr>
              <a:t>int</a:t>
            </a:r>
            <a:r>
              <a:rPr lang="pt-BR" altLang="pt-BR" sz="2400" dirty="0">
                <a:latin typeface="Courier New" pitchFamily="49" charset="0"/>
              </a:rPr>
              <a:t> x){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  </a:t>
            </a:r>
            <a:r>
              <a:rPr lang="pt-BR" altLang="pt-BR" sz="2400" dirty="0" err="1">
                <a:latin typeface="Courier New" pitchFamily="49" charset="0"/>
              </a:rPr>
              <a:t>if</a:t>
            </a:r>
            <a:r>
              <a:rPr lang="pt-BR" altLang="pt-BR" sz="2400" dirty="0">
                <a:latin typeface="Courier New" pitchFamily="49" charset="0"/>
              </a:rPr>
              <a:t> (x&lt;0) </a:t>
            </a:r>
            <a:r>
              <a:rPr lang="pt-BR" altLang="pt-BR" sz="2400" dirty="0" err="1">
                <a:latin typeface="Courier New" pitchFamily="49" charset="0"/>
              </a:rPr>
              <a:t>return</a:t>
            </a:r>
            <a:r>
              <a:rPr lang="pt-BR" altLang="pt-BR" sz="2400" dirty="0">
                <a:latin typeface="Courier New" pitchFamily="49" charset="0"/>
              </a:rPr>
              <a:t> 0.0;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  </a:t>
            </a:r>
            <a:r>
              <a:rPr lang="pt-BR" altLang="pt-BR" sz="2400" dirty="0" err="1">
                <a:latin typeface="Courier New" pitchFamily="49" charset="0"/>
              </a:rPr>
              <a:t>else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if</a:t>
            </a:r>
            <a:r>
              <a:rPr lang="pt-BR" altLang="pt-BR" sz="2400" dirty="0">
                <a:latin typeface="Courier New" pitchFamily="49" charset="0"/>
              </a:rPr>
              <a:t> (x==0) </a:t>
            </a:r>
            <a:r>
              <a:rPr lang="pt-BR" altLang="pt-BR" sz="2400" dirty="0" err="1">
                <a:latin typeface="Courier New" pitchFamily="49" charset="0"/>
              </a:rPr>
              <a:t>return</a:t>
            </a:r>
            <a:r>
              <a:rPr lang="pt-BR" altLang="pt-BR" sz="2400" dirty="0">
                <a:latin typeface="Courier New" pitchFamily="49" charset="0"/>
              </a:rPr>
              <a:t> 1.0;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  </a:t>
            </a:r>
            <a:r>
              <a:rPr lang="pt-BR" altLang="pt-BR" sz="2400" dirty="0" err="1">
                <a:latin typeface="Courier New" pitchFamily="49" charset="0"/>
              </a:rPr>
              <a:t>else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dirty="0" err="1">
                <a:latin typeface="Courier New" pitchFamily="49" charset="0"/>
              </a:rPr>
              <a:t>return</a:t>
            </a:r>
            <a:r>
              <a:rPr lang="pt-BR" altLang="pt-BR" sz="2400" dirty="0">
                <a:latin typeface="Courier New" pitchFamily="49" charset="0"/>
              </a:rPr>
              <a:t> x*</a:t>
            </a:r>
            <a:r>
              <a:rPr lang="pt-BR" altLang="pt-BR" sz="2400" dirty="0" err="1">
                <a:latin typeface="Courier New" pitchFamily="49" charset="0"/>
              </a:rPr>
              <a:t>factorial</a:t>
            </a:r>
            <a:r>
              <a:rPr lang="pt-BR" altLang="pt-BR" sz="2400" dirty="0">
                <a:latin typeface="Courier New" pitchFamily="49" charset="0"/>
              </a:rPr>
              <a:t>(x-1);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032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67544" y="908720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public static </a:t>
            </a:r>
            <a:r>
              <a:rPr lang="en-US" altLang="pt-BR" sz="2400" dirty="0" err="1">
                <a:cs typeface="Times New Roman" pitchFamily="18" charset="0"/>
              </a:rPr>
              <a:t>int</a:t>
            </a:r>
            <a:r>
              <a:rPr lang="en-US" altLang="pt-BR" sz="2400" dirty="0">
                <a:cs typeface="Times New Roman" pitchFamily="18" charset="0"/>
              </a:rPr>
              <a:t> fib(</a:t>
            </a:r>
            <a:r>
              <a:rPr lang="en-US" altLang="pt-BR" sz="2400" dirty="0" err="1">
                <a:cs typeface="Times New Roman" pitchFamily="18" charset="0"/>
              </a:rPr>
              <a:t>int</a:t>
            </a:r>
            <a:r>
              <a:rPr lang="en-US" altLang="pt-BR" sz="2400" dirty="0">
                <a:cs typeface="Times New Roman" pitchFamily="18" charset="0"/>
              </a:rPr>
              <a:t> n)</a:t>
            </a:r>
            <a:endParaRPr lang="pt-BR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pt-BR" sz="2400" dirty="0">
                <a:cs typeface="Times New Roman" pitchFamily="18" charset="0"/>
              </a:rPr>
              <a:t>  </a:t>
            </a:r>
            <a:r>
              <a:rPr lang="es-ES_tradnl" altLang="pt-BR" sz="2400" dirty="0" err="1">
                <a:cs typeface="Times New Roman" pitchFamily="18" charset="0"/>
              </a:rPr>
              <a:t>int</a:t>
            </a:r>
            <a:r>
              <a:rPr lang="es-ES_tradnl" altLang="pt-BR" sz="2400" dirty="0">
                <a:cs typeface="Times New Roman" pitchFamily="18" charset="0"/>
              </a:rPr>
              <a:t> </a:t>
            </a:r>
            <a:r>
              <a:rPr lang="es-ES_tradnl" altLang="pt-BR" sz="2400" dirty="0" err="1">
                <a:cs typeface="Times New Roman" pitchFamily="18" charset="0"/>
              </a:rPr>
              <a:t>x,y</a:t>
            </a:r>
            <a:r>
              <a:rPr lang="es-ES_tradnl" altLang="pt-BR" sz="2400" dirty="0">
                <a:cs typeface="Times New Roman" pitchFamily="18" charset="0"/>
              </a:rPr>
              <a:t>;</a:t>
            </a:r>
            <a:endParaRPr lang="en-US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if (n &lt;= 1) 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  x = fib(n-1);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pt-BR" sz="2400" dirty="0">
                <a:cs typeface="Times New Roman" pitchFamily="18" charset="0"/>
              </a:rPr>
              <a:t>         y = </a:t>
            </a:r>
            <a:r>
              <a:rPr lang="es-ES_tradnl" altLang="pt-BR" sz="2400" dirty="0" err="1">
                <a:cs typeface="Times New Roman" pitchFamily="18" charset="0"/>
              </a:rPr>
              <a:t>fib</a:t>
            </a:r>
            <a:r>
              <a:rPr lang="es-ES_tradnl" altLang="pt-BR" sz="2400" dirty="0">
                <a:cs typeface="Times New Roman" pitchFamily="18" charset="0"/>
              </a:rPr>
              <a:t>(n-2);</a:t>
            </a:r>
            <a:endParaRPr lang="en-US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   return x +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8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Busca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pt-BR" altLang="pt-BR" sz="2500" dirty="0"/>
              <a:t>Divide seu vetor em duas metades</a:t>
            </a:r>
          </a:p>
          <a:p>
            <a:pPr marL="457200" indent="-457200" eaLnBrk="1" hangingPunct="1"/>
            <a:r>
              <a:rPr lang="pt-BR" altLang="pt-BR" sz="2500" dirty="0"/>
              <a:t>Três condições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o item for igual ao item que está na metade do vetor, o item foi encontrado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for menor, procure na primeira metade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for maior procure na segunda metade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6976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3927" y="332656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/>
              <a:t>Busca Binária</a:t>
            </a:r>
          </a:p>
        </p:txBody>
      </p:sp>
      <p:graphicFrame>
        <p:nvGraphicFramePr>
          <p:cNvPr id="85818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5215"/>
              </p:ext>
            </p:extLst>
          </p:nvPr>
        </p:nvGraphicFramePr>
        <p:xfrm>
          <a:off x="1066800" y="1844825"/>
          <a:ext cx="6553200" cy="884089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6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8161" name="Text Box 49"/>
          <p:cNvSpPr txBox="1">
            <a:spLocks noChangeArrowheads="1"/>
          </p:cNvSpPr>
          <p:nvPr/>
        </p:nvSpPr>
        <p:spPr bwMode="auto">
          <a:xfrm>
            <a:off x="755650" y="1196975"/>
            <a:ext cx="2121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Procurar por R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219200" y="2743200"/>
            <a:ext cx="6324600" cy="762000"/>
            <a:chOff x="720" y="1728"/>
            <a:chExt cx="3984" cy="480"/>
          </a:xfrm>
        </p:grpSpPr>
        <p:grpSp>
          <p:nvGrpSpPr>
            <p:cNvPr id="33847" name="Group 51"/>
            <p:cNvGrpSpPr>
              <a:grpSpLocks/>
            </p:cNvGrpSpPr>
            <p:nvPr/>
          </p:nvGrpSpPr>
          <p:grpSpPr bwMode="auto">
            <a:xfrm>
              <a:off x="720" y="1728"/>
              <a:ext cx="240" cy="480"/>
              <a:chOff x="720" y="1824"/>
              <a:chExt cx="240" cy="480"/>
            </a:xfrm>
          </p:grpSpPr>
          <p:sp>
            <p:nvSpPr>
              <p:cNvPr id="33851" name="AutoShape 52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52" name="Rectangle 5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33848" name="Group 54"/>
            <p:cNvGrpSpPr>
              <a:grpSpLocks/>
            </p:cNvGrpSpPr>
            <p:nvPr/>
          </p:nvGrpSpPr>
          <p:grpSpPr bwMode="auto">
            <a:xfrm>
              <a:off x="4464" y="1728"/>
              <a:ext cx="240" cy="480"/>
              <a:chOff x="720" y="1824"/>
              <a:chExt cx="240" cy="480"/>
            </a:xfrm>
          </p:grpSpPr>
          <p:sp>
            <p:nvSpPr>
              <p:cNvPr id="33849" name="AutoShape 55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50" name="Rectangle 5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F</a:t>
                </a:r>
              </a:p>
            </p:txBody>
          </p:sp>
        </p:grp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886200" y="2743200"/>
            <a:ext cx="381000" cy="762000"/>
            <a:chOff x="720" y="1824"/>
            <a:chExt cx="240" cy="480"/>
          </a:xfrm>
        </p:grpSpPr>
        <p:sp>
          <p:nvSpPr>
            <p:cNvPr id="33845" name="AutoShape 58"/>
            <p:cNvSpPr>
              <a:spLocks noChangeArrowheads="1"/>
            </p:cNvSpPr>
            <p:nvPr/>
          </p:nvSpPr>
          <p:spPr bwMode="auto">
            <a:xfrm>
              <a:off x="768" y="1824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46" name="Rectangle 5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1066800" y="2724150"/>
            <a:ext cx="6477000" cy="781050"/>
            <a:chOff x="672" y="2208"/>
            <a:chExt cx="4080" cy="492"/>
          </a:xfrm>
        </p:grpSpPr>
        <p:grpSp>
          <p:nvGrpSpPr>
            <p:cNvPr id="33837" name="Group 61"/>
            <p:cNvGrpSpPr>
              <a:grpSpLocks/>
            </p:cNvGrpSpPr>
            <p:nvPr/>
          </p:nvGrpSpPr>
          <p:grpSpPr bwMode="auto">
            <a:xfrm>
              <a:off x="2880" y="2220"/>
              <a:ext cx="240" cy="480"/>
              <a:chOff x="720" y="1824"/>
              <a:chExt cx="240" cy="480"/>
            </a:xfrm>
          </p:grpSpPr>
          <p:sp>
            <p:nvSpPr>
              <p:cNvPr id="33843" name="AutoShape 62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44" name="Rectangle 6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33838" name="Group 64"/>
            <p:cNvGrpSpPr>
              <a:grpSpLocks/>
            </p:cNvGrpSpPr>
            <p:nvPr/>
          </p:nvGrpSpPr>
          <p:grpSpPr bwMode="auto">
            <a:xfrm>
              <a:off x="4512" y="2220"/>
              <a:ext cx="240" cy="480"/>
              <a:chOff x="720" y="1824"/>
              <a:chExt cx="240" cy="480"/>
            </a:xfrm>
          </p:grpSpPr>
          <p:sp>
            <p:nvSpPr>
              <p:cNvPr id="33841" name="AutoShape 65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42" name="Rectangle 6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3839" name="Rectangle 67"/>
            <p:cNvSpPr>
              <a:spLocks noChangeArrowheads="1"/>
            </p:cNvSpPr>
            <p:nvPr/>
          </p:nvSpPr>
          <p:spPr bwMode="auto">
            <a:xfrm>
              <a:off x="2352" y="2220"/>
              <a:ext cx="384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40" name="Rectangle 68"/>
            <p:cNvSpPr>
              <a:spLocks noChangeArrowheads="1"/>
            </p:cNvSpPr>
            <p:nvPr/>
          </p:nvSpPr>
          <p:spPr bwMode="auto">
            <a:xfrm>
              <a:off x="672" y="2208"/>
              <a:ext cx="384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751513" y="2708275"/>
            <a:ext cx="404812" cy="819150"/>
            <a:chOff x="3648" y="1728"/>
            <a:chExt cx="255" cy="516"/>
          </a:xfrm>
        </p:grpSpPr>
        <p:sp>
          <p:nvSpPr>
            <p:cNvPr id="33835" name="AutoShape 70"/>
            <p:cNvSpPr>
              <a:spLocks noChangeArrowheads="1"/>
            </p:cNvSpPr>
            <p:nvPr/>
          </p:nvSpPr>
          <p:spPr bwMode="auto">
            <a:xfrm>
              <a:off x="3696" y="1728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36" name="Text Box 71"/>
            <p:cNvSpPr txBox="1">
              <a:spLocks noChangeArrowheads="1"/>
            </p:cNvSpPr>
            <p:nvPr/>
          </p:nvSpPr>
          <p:spPr bwMode="auto">
            <a:xfrm>
              <a:off x="3648" y="19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858184" name="Text Box 72"/>
          <p:cNvSpPr txBox="1">
            <a:spLocks noChangeArrowheads="1"/>
          </p:cNvSpPr>
          <p:nvPr/>
        </p:nvSpPr>
        <p:spPr bwMode="auto">
          <a:xfrm>
            <a:off x="533400" y="3861048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-2 Comparações!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>
                <a:latin typeface="+mn-lt"/>
              </a:rPr>
              <a:t>Pior caso: quando os itens estiverem no início do vetor. Nesse caso, seria melhor utilizar busca </a:t>
            </a:r>
            <a:r>
              <a:rPr lang="pt-BR" altLang="pt-BR" sz="2400" dirty="0" err="1">
                <a:latin typeface="+mn-lt"/>
              </a:rPr>
              <a:t>seqüencial</a:t>
            </a:r>
            <a:r>
              <a:rPr lang="pt-BR" altLang="pt-BR" sz="2400" dirty="0">
                <a:latin typeface="+mn-lt"/>
              </a:rPr>
              <a:t>. Mas como saber quando  o </a:t>
            </a:r>
            <a:r>
              <a:rPr lang="pt-BR" altLang="pt-BR" sz="2400" dirty="0" err="1">
                <a:latin typeface="+mn-lt"/>
              </a:rPr>
              <a:t>ítem</a:t>
            </a:r>
            <a:r>
              <a:rPr lang="pt-BR" altLang="pt-BR" sz="2400" dirty="0">
                <a:latin typeface="+mn-lt"/>
              </a:rPr>
              <a:t> está no início do vetor?</a:t>
            </a:r>
          </a:p>
        </p:txBody>
      </p:sp>
    </p:spTree>
    <p:extLst>
      <p:ext uri="{BB962C8B-B14F-4D97-AF65-F5344CB8AC3E}">
        <p14:creationId xmlns:p14="http://schemas.microsoft.com/office/powerpoint/2010/main" val="8262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61" grpId="0" autoUpdateAnimBg="0"/>
      <p:bldP spid="8581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Recursividade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Se um problema pode ser resolvido facilmente</a:t>
            </a:r>
          </a:p>
          <a:p>
            <a:pPr lvl="1" algn="just">
              <a:defRPr/>
            </a:pPr>
            <a:r>
              <a:rPr lang="pt-BR" sz="2400" dirty="0"/>
              <a:t>resolva o problema;</a:t>
            </a:r>
          </a:p>
          <a:p>
            <a:pPr algn="just">
              <a:defRPr/>
            </a:pPr>
            <a:r>
              <a:rPr lang="pt-BR" sz="2400" dirty="0"/>
              <a:t>Se o problema é grande,</a:t>
            </a:r>
          </a:p>
          <a:p>
            <a:pPr lvl="1" algn="just">
              <a:defRPr/>
            </a:pPr>
            <a:r>
              <a:rPr lang="pt-BR" sz="2400" dirty="0"/>
              <a:t>elabore uma solução menor do problema,</a:t>
            </a:r>
          </a:p>
          <a:p>
            <a:pPr lvl="1" algn="just">
              <a:defRPr/>
            </a:pPr>
            <a:r>
              <a:rPr lang="pt-BR" sz="2400" dirty="0"/>
              <a:t>relacione com o problema maior,</a:t>
            </a:r>
          </a:p>
          <a:p>
            <a:pPr lvl="1" algn="just">
              <a:defRPr/>
            </a:pPr>
            <a:r>
              <a:rPr lang="pt-BR" sz="2400" dirty="0"/>
              <a:t>resolva o problema menor,</a:t>
            </a:r>
          </a:p>
          <a:p>
            <a:pPr lvl="1" algn="just">
              <a:defRPr/>
            </a:pPr>
            <a:r>
              <a:rPr lang="pt-BR" sz="2400" dirty="0"/>
              <a:t>volte ao problema inicial.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203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476672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/>
              <a:t>Busca Sequencial</a:t>
            </a:r>
          </a:p>
        </p:txBody>
      </p:sp>
      <p:graphicFrame>
        <p:nvGraphicFramePr>
          <p:cNvPr id="856115" name="Group 51"/>
          <p:cNvGraphicFramePr>
            <a:graphicFrameLocks noGrp="1"/>
          </p:cNvGraphicFramePr>
          <p:nvPr/>
        </p:nvGraphicFramePr>
        <p:xfrm>
          <a:off x="990600" y="2286000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6091" name="AutoShape 27"/>
          <p:cNvSpPr>
            <a:spLocks noChangeArrowheads="1"/>
          </p:cNvSpPr>
          <p:nvPr/>
        </p:nvSpPr>
        <p:spPr bwMode="auto">
          <a:xfrm>
            <a:off x="1219200" y="28194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pt-BR" altLang="pt-BR">
              <a:solidFill>
                <a:schemeClr val="accent1"/>
              </a:solidFill>
            </a:endParaRPr>
          </a:p>
        </p:txBody>
      </p: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847725" y="1458913"/>
            <a:ext cx="2121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Procurar por R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638175" y="3789040"/>
            <a:ext cx="8686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-8 Comparações!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>
                <a:latin typeface="+mn-lt"/>
              </a:rPr>
              <a:t>Se estivermos procurando o item V, o número de comparações seria a quantidade de elementos no vetor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>
                <a:latin typeface="+mn-lt"/>
              </a:rPr>
              <a:t>O ideal seria dividir o vetor pela metade para então procurar (Busca Binária)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43000" y="2819400"/>
            <a:ext cx="990600" cy="381000"/>
            <a:chOff x="720" y="1776"/>
            <a:chExt cx="624" cy="240"/>
          </a:xfrm>
        </p:grpSpPr>
        <p:sp>
          <p:nvSpPr>
            <p:cNvPr id="31793" name="AutoShape 31"/>
            <p:cNvSpPr>
              <a:spLocks noChangeArrowheads="1"/>
            </p:cNvSpPr>
            <p:nvPr/>
          </p:nvSpPr>
          <p:spPr bwMode="auto">
            <a:xfrm>
              <a:off x="1200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4" name="Rectangle 3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2819400"/>
            <a:ext cx="990600" cy="381000"/>
            <a:chOff x="1152" y="1776"/>
            <a:chExt cx="624" cy="240"/>
          </a:xfrm>
        </p:grpSpPr>
        <p:sp>
          <p:nvSpPr>
            <p:cNvPr id="31791" name="AutoShape 34"/>
            <p:cNvSpPr>
              <a:spLocks noChangeArrowheads="1"/>
            </p:cNvSpPr>
            <p:nvPr/>
          </p:nvSpPr>
          <p:spPr bwMode="auto">
            <a:xfrm>
              <a:off x="1632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2" name="Rectangle 35"/>
            <p:cNvSpPr>
              <a:spLocks noChangeArrowheads="1"/>
            </p:cNvSpPr>
            <p:nvPr/>
          </p:nvSpPr>
          <p:spPr bwMode="auto">
            <a:xfrm>
              <a:off x="1152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457450" y="2800350"/>
            <a:ext cx="1047750" cy="381000"/>
            <a:chOff x="1548" y="1764"/>
            <a:chExt cx="660" cy="240"/>
          </a:xfrm>
        </p:grpSpPr>
        <p:sp>
          <p:nvSpPr>
            <p:cNvPr id="31789" name="AutoShape 37"/>
            <p:cNvSpPr>
              <a:spLocks noChangeArrowheads="1"/>
            </p:cNvSpPr>
            <p:nvPr/>
          </p:nvSpPr>
          <p:spPr bwMode="auto">
            <a:xfrm>
              <a:off x="2064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0" name="Rectangle 38"/>
            <p:cNvSpPr>
              <a:spLocks noChangeArrowheads="1"/>
            </p:cNvSpPr>
            <p:nvPr/>
          </p:nvSpPr>
          <p:spPr bwMode="auto">
            <a:xfrm>
              <a:off x="1548" y="176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200400" y="2819400"/>
            <a:ext cx="914400" cy="381000"/>
            <a:chOff x="2016" y="1776"/>
            <a:chExt cx="576" cy="240"/>
          </a:xfrm>
        </p:grpSpPr>
        <p:sp>
          <p:nvSpPr>
            <p:cNvPr id="31787" name="AutoShape 40"/>
            <p:cNvSpPr>
              <a:spLocks noChangeArrowheads="1"/>
            </p:cNvSpPr>
            <p:nvPr/>
          </p:nvSpPr>
          <p:spPr bwMode="auto">
            <a:xfrm>
              <a:off x="2448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8" name="Rectangle 41"/>
            <p:cNvSpPr>
              <a:spLocks noChangeArrowheads="1"/>
            </p:cNvSpPr>
            <p:nvPr/>
          </p:nvSpPr>
          <p:spPr bwMode="auto">
            <a:xfrm>
              <a:off x="2016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810000" y="2819400"/>
            <a:ext cx="914400" cy="381000"/>
            <a:chOff x="2400" y="1776"/>
            <a:chExt cx="576" cy="240"/>
          </a:xfrm>
        </p:grpSpPr>
        <p:sp>
          <p:nvSpPr>
            <p:cNvPr id="31785" name="AutoShape 43"/>
            <p:cNvSpPr>
              <a:spLocks noChangeArrowheads="1"/>
            </p:cNvSpPr>
            <p:nvPr/>
          </p:nvSpPr>
          <p:spPr bwMode="auto">
            <a:xfrm>
              <a:off x="2832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6" name="Rectangle 44"/>
            <p:cNvSpPr>
              <a:spLocks noChangeArrowheads="1"/>
            </p:cNvSpPr>
            <p:nvPr/>
          </p:nvSpPr>
          <p:spPr bwMode="auto">
            <a:xfrm>
              <a:off x="2400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4419600" y="2819400"/>
            <a:ext cx="990600" cy="381000"/>
            <a:chOff x="2784" y="1776"/>
            <a:chExt cx="624" cy="240"/>
          </a:xfrm>
        </p:grpSpPr>
        <p:sp>
          <p:nvSpPr>
            <p:cNvPr id="31783" name="AutoShape 46"/>
            <p:cNvSpPr>
              <a:spLocks noChangeArrowheads="1"/>
            </p:cNvSpPr>
            <p:nvPr/>
          </p:nvSpPr>
          <p:spPr bwMode="auto">
            <a:xfrm>
              <a:off x="3264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4" name="Rectangle 47"/>
            <p:cNvSpPr>
              <a:spLocks noChangeArrowheads="1"/>
            </p:cNvSpPr>
            <p:nvPr/>
          </p:nvSpPr>
          <p:spPr bwMode="auto">
            <a:xfrm>
              <a:off x="2784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003800" y="2852738"/>
            <a:ext cx="990600" cy="381000"/>
            <a:chOff x="3216" y="1776"/>
            <a:chExt cx="624" cy="240"/>
          </a:xfrm>
        </p:grpSpPr>
        <p:sp>
          <p:nvSpPr>
            <p:cNvPr id="31781" name="AutoShape 49"/>
            <p:cNvSpPr>
              <a:spLocks noChangeArrowheads="1"/>
            </p:cNvSpPr>
            <p:nvPr/>
          </p:nvSpPr>
          <p:spPr bwMode="auto">
            <a:xfrm>
              <a:off x="3696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2" name="Rectangle 50"/>
            <p:cNvSpPr>
              <a:spLocks noChangeArrowheads="1"/>
            </p:cNvSpPr>
            <p:nvPr/>
          </p:nvSpPr>
          <p:spPr bwMode="auto">
            <a:xfrm>
              <a:off x="3216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91" grpId="0" animBg="1"/>
      <p:bldP spid="856092" grpId="0" autoUpdateAnimBg="0"/>
      <p:bldP spid="85609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67544" y="692696"/>
            <a:ext cx="8262813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Procedimento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dirty="0" err="1">
                <a:latin typeface="+mn-lt"/>
              </a:rPr>
              <a:t>Busca_Binária</a:t>
            </a:r>
            <a:r>
              <a:rPr lang="pt-BR" altLang="pt-BR" sz="2000" dirty="0">
                <a:latin typeface="+mn-lt"/>
              </a:rPr>
              <a:t>(inteiro: </a:t>
            </a:r>
            <a:r>
              <a:rPr lang="pt-BR" altLang="pt-BR" sz="2000" dirty="0" err="1">
                <a:latin typeface="+mn-lt"/>
              </a:rPr>
              <a:t>x,Inicio</a:t>
            </a:r>
            <a:r>
              <a:rPr lang="pt-BR" altLang="pt-BR" sz="2000" dirty="0">
                <a:latin typeface="+mn-lt"/>
              </a:rPr>
              <a:t>, Fim);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Inteiro: meio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Início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meio </a:t>
            </a:r>
            <a:r>
              <a:rPr lang="en-GB" altLang="pt-BR" sz="2000" dirty="0">
                <a:solidFill>
                  <a:srgbClr val="003366"/>
                </a:solidFill>
                <a:latin typeface="+mn-lt"/>
                <a:cs typeface="Times New Roman" pitchFamily="18" charset="0"/>
              </a:rPr>
              <a:t>←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dirty="0" err="1">
                <a:latin typeface="+mn-lt"/>
              </a:rPr>
              <a:t>div</a:t>
            </a:r>
            <a:r>
              <a:rPr lang="pt-BR" altLang="pt-BR" sz="2000" dirty="0">
                <a:latin typeface="+mn-lt"/>
              </a:rPr>
              <a:t>((inicio + fim),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Se</a:t>
            </a:r>
            <a:r>
              <a:rPr lang="pt-BR" altLang="pt-BR" sz="2000" dirty="0">
                <a:latin typeface="+mn-lt"/>
              </a:rPr>
              <a:t> fim &lt; inicio </a:t>
            </a:r>
            <a:r>
              <a:rPr lang="pt-BR" altLang="pt-BR" sz="2000" b="1" dirty="0">
                <a:latin typeface="+mn-lt"/>
              </a:rPr>
              <a:t>então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		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b="1" dirty="0">
                <a:latin typeface="+mn-lt"/>
              </a:rPr>
              <a:t>escreva</a:t>
            </a:r>
            <a:r>
              <a:rPr lang="pt-BR" altLang="pt-BR" sz="2000" dirty="0">
                <a:latin typeface="+mn-lt"/>
              </a:rPr>
              <a:t> (‘Elemento Não Encontrado’)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	Senão se</a:t>
            </a:r>
            <a:r>
              <a:rPr lang="pt-BR" altLang="pt-BR" sz="2000" dirty="0">
                <a:latin typeface="+mn-lt"/>
              </a:rPr>
              <a:t> (v[meio]) = x </a:t>
            </a:r>
            <a:r>
              <a:rPr lang="pt-BR" altLang="pt-BR" sz="2000" b="1" dirty="0">
                <a:latin typeface="+mn-lt"/>
              </a:rPr>
              <a:t>então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	 escreva (‘Elemento está na posição ’,meio)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	senão 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latin typeface="+mn-lt"/>
              </a:rPr>
              <a:t>		se v[</a:t>
            </a:r>
            <a:r>
              <a:rPr lang="pt-BR" altLang="pt-BR" dirty="0">
                <a:latin typeface="+mn-lt"/>
              </a:rPr>
              <a:t>meio] &lt; x então </a:t>
            </a:r>
            <a:endParaRPr lang="pt-BR" altLang="pt-BR" b="1" dirty="0">
              <a:latin typeface="+mn-lt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inicio 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altLang="pt-BR" dirty="0">
                <a:solidFill>
                  <a:srgbClr val="003366"/>
                </a:solidFill>
                <a:latin typeface="+mn-lt"/>
              </a:rPr>
              <a:t>←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BR" altLang="pt-BR" dirty="0">
                <a:latin typeface="+mn-lt"/>
              </a:rPr>
              <a:t> meio +1;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</a:t>
            </a:r>
            <a:r>
              <a:rPr lang="pt-BR" altLang="pt-BR" dirty="0" err="1">
                <a:latin typeface="+mn-lt"/>
              </a:rPr>
              <a:t>Busca_Binaria</a:t>
            </a:r>
            <a:r>
              <a:rPr lang="pt-BR" altLang="pt-BR" dirty="0">
                <a:latin typeface="+mn-lt"/>
              </a:rPr>
              <a:t> (x, inicio, fim);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senão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fim 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altLang="pt-BR" dirty="0">
                <a:solidFill>
                  <a:srgbClr val="003366"/>
                </a:solidFill>
                <a:latin typeface="+mn-lt"/>
              </a:rPr>
              <a:t>←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BR" altLang="pt-BR" dirty="0">
                <a:latin typeface="+mn-lt"/>
              </a:rPr>
              <a:t> meio - 1;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</a:t>
            </a:r>
            <a:r>
              <a:rPr lang="pt-BR" altLang="pt-BR" dirty="0" err="1">
                <a:latin typeface="+mn-lt"/>
              </a:rPr>
              <a:t>Busca_Binaria</a:t>
            </a:r>
            <a:r>
              <a:rPr lang="pt-BR" altLang="pt-BR" dirty="0">
                <a:latin typeface="+mn-lt"/>
              </a:rPr>
              <a:t> (x, inicio, fim);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fim se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fim 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fim se</a:t>
            </a:r>
            <a:endParaRPr lang="pt-BR" altLang="pt-BR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Fim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411760" y="118631"/>
            <a:ext cx="4735214" cy="585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/>
              <a:t>Busca Binária</a:t>
            </a:r>
          </a:p>
        </p:txBody>
      </p:sp>
    </p:spTree>
    <p:extLst>
      <p:ext uri="{BB962C8B-B14F-4D97-AF65-F5344CB8AC3E}">
        <p14:creationId xmlns:p14="http://schemas.microsoft.com/office/powerpoint/2010/main" val="146177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89502" y="476672"/>
            <a:ext cx="7560840" cy="585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/>
              <a:t>Percurso em lista encadeada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0" y="1196752"/>
            <a:ext cx="812187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5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-99392"/>
            <a:ext cx="8229600" cy="757841"/>
          </a:xfrm>
        </p:spPr>
        <p:txBody>
          <a:bodyPr/>
          <a:lstStyle/>
          <a:p>
            <a:r>
              <a:rPr lang="pt-BR" sz="4000" dirty="0"/>
              <a:t>Estratégias para problemas tratáveis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b="1" dirty="0"/>
              <a:t>Estruturas de Dados </a:t>
            </a:r>
          </a:p>
          <a:p>
            <a:pPr lvl="1"/>
            <a:r>
              <a:rPr lang="pt-BR" sz="2200" dirty="0"/>
              <a:t>Use uma estrutura adequada  </a:t>
            </a:r>
          </a:p>
          <a:p>
            <a:r>
              <a:rPr lang="pt-BR" sz="2600" b="1" dirty="0"/>
              <a:t>Espaço por Tempo </a:t>
            </a:r>
          </a:p>
          <a:p>
            <a:pPr lvl="1"/>
            <a:r>
              <a:rPr lang="pt-BR" sz="2200" dirty="0"/>
              <a:t>Gaste mais espaço para economizar tempo</a:t>
            </a:r>
          </a:p>
          <a:p>
            <a:r>
              <a:rPr lang="pt-BR" sz="2600" b="1" dirty="0"/>
              <a:t>Algoritmos Probabilísticos </a:t>
            </a:r>
          </a:p>
          <a:p>
            <a:pPr lvl="1"/>
            <a:r>
              <a:rPr lang="pt-BR" sz="2200" dirty="0"/>
              <a:t>Use aleatoriedade para conseguir eficiência</a:t>
            </a:r>
          </a:p>
          <a:p>
            <a:r>
              <a:rPr lang="pt-BR" sz="2600" b="1" dirty="0"/>
              <a:t>Dividir para conquistar (top-</a:t>
            </a:r>
            <a:r>
              <a:rPr lang="pt-BR" sz="2600" b="1" dirty="0" err="1"/>
              <a:t>down</a:t>
            </a:r>
            <a:r>
              <a:rPr lang="pt-BR" sz="2600" b="1" dirty="0"/>
              <a:t>) </a:t>
            </a:r>
          </a:p>
          <a:p>
            <a:pPr lvl="1"/>
            <a:r>
              <a:rPr lang="pt-BR" sz="2200" dirty="0"/>
              <a:t>Divida em subproblemas semelhantes e disjuntos, resolva e combine </a:t>
            </a:r>
          </a:p>
          <a:p>
            <a:r>
              <a:rPr lang="pt-BR" sz="2600" b="1" dirty="0"/>
              <a:t>Programação Dinâmica (</a:t>
            </a:r>
            <a:r>
              <a:rPr lang="pt-BR" sz="2600" b="1" dirty="0" err="1"/>
              <a:t>bottom-up</a:t>
            </a:r>
            <a:r>
              <a:rPr lang="pt-BR" sz="2600" b="1" dirty="0"/>
              <a:t>) </a:t>
            </a:r>
          </a:p>
          <a:p>
            <a:pPr lvl="1"/>
            <a:r>
              <a:rPr lang="pt-BR" sz="2200" dirty="0"/>
              <a:t>Comece com subproblemas e componha um maior, reusando solução de subproblemas compartilhados </a:t>
            </a:r>
          </a:p>
          <a:p>
            <a:r>
              <a:rPr lang="pt-BR" sz="2600" b="1" dirty="0"/>
              <a:t> Algoritmos Gulosos </a:t>
            </a:r>
          </a:p>
          <a:p>
            <a:pPr lvl="1"/>
            <a:r>
              <a:rPr lang="pt-BR" sz="2200" dirty="0"/>
              <a:t>Sempre pegue o melhor</a:t>
            </a:r>
          </a:p>
        </p:txBody>
      </p:sp>
    </p:spTree>
    <p:extLst>
      <p:ext uri="{BB962C8B-B14F-4D97-AF65-F5344CB8AC3E}">
        <p14:creationId xmlns:p14="http://schemas.microsoft.com/office/powerpoint/2010/main" val="103780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9" y="1124744"/>
            <a:ext cx="79343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513"/>
            <a:ext cx="8656172" cy="55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9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6" y="1285860"/>
            <a:ext cx="7791450" cy="5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Algoritmos baseados em divisão e conquista são, em geral, recursivos. </a:t>
            </a:r>
          </a:p>
          <a:p>
            <a:r>
              <a:rPr lang="pt-BR" sz="2800" dirty="0"/>
              <a:t>A maioria dos algoritmos de divisão e conquista divide o problema em a subproblemas da mesma natureza, de tamanho n/b </a:t>
            </a:r>
          </a:p>
          <a:p>
            <a:r>
              <a:rPr lang="pt-BR" sz="2800" b="1" dirty="0"/>
              <a:t>Vantagens</a:t>
            </a:r>
            <a:r>
              <a:rPr lang="pt-BR" sz="2800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Requerem um número menor de acessos à memória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São altamente paralelizáveis. Se existem vários processadores disponíveis, a estratégia propicia eficiência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76468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Diminuir complexidade (em geral de linear para logarítmico) de algoritmos polinomiais </a:t>
            </a:r>
          </a:p>
          <a:p>
            <a:pPr lvl="1"/>
            <a:r>
              <a:rPr lang="pt-BR" sz="3000" dirty="0"/>
              <a:t>Busca, Ordenação, Multiplicação e </a:t>
            </a:r>
            <a:r>
              <a:rPr lang="pt-BR" sz="3000" dirty="0" err="1"/>
              <a:t>Exponenciação</a:t>
            </a:r>
            <a:endParaRPr lang="pt-BR" sz="3000" dirty="0"/>
          </a:p>
          <a:p>
            <a:r>
              <a:rPr lang="pt-BR" sz="3000" dirty="0"/>
              <a:t>Apresentar melhor função de complexidade de pior caso </a:t>
            </a:r>
          </a:p>
          <a:p>
            <a:pPr lvl="1"/>
            <a:r>
              <a:rPr lang="pt-BR" sz="3000" dirty="0"/>
              <a:t>Mínimo/máximo</a:t>
            </a:r>
          </a:p>
        </p:txBody>
      </p:sp>
    </p:spTree>
    <p:extLst>
      <p:ext uri="{BB962C8B-B14F-4D97-AF65-F5344CB8AC3E}">
        <p14:creationId xmlns:p14="http://schemas.microsoft.com/office/powerpoint/2010/main" val="37950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incremental</a:t>
            </a:r>
          </a:p>
          <a:p>
            <a:r>
              <a:rPr lang="pt-BR" sz="2500" dirty="0"/>
              <a:t>Consiste em, inicialmente, resolver o problema para um subconjunto dos elementos da entrada e, então                adicionar os demais elementos um a um. </a:t>
            </a:r>
          </a:p>
          <a:p>
            <a:r>
              <a:rPr lang="pt-BR" sz="2500" dirty="0"/>
              <a:t>Em muitos casos, se os  elementos forem adicionados      em uma ordem ruim, o  algoritmo não será eficiente. </a:t>
            </a:r>
          </a:p>
          <a:p>
            <a:r>
              <a:rPr lang="pt-BR" sz="2500" dirty="0" err="1"/>
              <a:t>Ex</a:t>
            </a:r>
            <a:r>
              <a:rPr lang="pt-BR" sz="2500" dirty="0"/>
              <a:t>:  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12184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Recursividade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Um objeto é dito recursivo se ele consistir parcialmente ou for definido em termos de si mesmo.</a:t>
            </a:r>
          </a:p>
          <a:p>
            <a:r>
              <a:rPr lang="pt-BR" altLang="pt-BR" sz="2500" dirty="0"/>
              <a:t>Uma função recursiva é uma função que faz uma chamada a si mesma.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Uma função recursiva é definida em termos dela mesma</a:t>
            </a:r>
          </a:p>
          <a:p>
            <a:r>
              <a:rPr lang="pt-BR" altLang="pt-BR" sz="2500" dirty="0"/>
              <a:t>Exemplos</a:t>
            </a:r>
          </a:p>
          <a:p>
            <a:pPr lvl="1"/>
            <a:r>
              <a:rPr lang="pt-BR" altLang="pt-BR" sz="2500" dirty="0"/>
              <a:t>Números naturais, Função fatorial, Árvore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67834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b="1" dirty="0"/>
              <a:t>Dividir</a:t>
            </a:r>
            <a:r>
              <a:rPr lang="pt-BR" sz="2500" dirty="0"/>
              <a:t> o problema em determinado número de  </a:t>
            </a:r>
            <a:r>
              <a:rPr lang="pt-BR" sz="2500" dirty="0" err="1"/>
              <a:t>subpro-blemas</a:t>
            </a:r>
            <a:r>
              <a:rPr lang="pt-BR" sz="2500" dirty="0"/>
              <a:t>, </a:t>
            </a:r>
            <a:r>
              <a:rPr lang="pt-BR" sz="2400" dirty="0"/>
              <a:t>importante para se obter uma boa eficiência temporal </a:t>
            </a:r>
            <a:endParaRPr lang="pt-BR" sz="2500" dirty="0"/>
          </a:p>
          <a:p>
            <a:r>
              <a:rPr lang="pt-BR" sz="2500" b="1" dirty="0"/>
              <a:t>Conquistar</a:t>
            </a:r>
            <a:r>
              <a:rPr lang="pt-BR" sz="2500" dirty="0"/>
              <a:t> os subproblemas, resolvendo­ os  recursivamente.</a:t>
            </a:r>
          </a:p>
          <a:p>
            <a:r>
              <a:rPr lang="pt-BR" sz="2500" dirty="0"/>
              <a:t>Se o tamanho do subproblema for pequeno o bastante,     então a solução é direta. </a:t>
            </a:r>
          </a:p>
          <a:p>
            <a:r>
              <a:rPr lang="pt-BR" sz="2500" b="1" dirty="0"/>
              <a:t>Combinar</a:t>
            </a:r>
            <a:r>
              <a:rPr lang="pt-BR" sz="2500" dirty="0"/>
              <a:t> as soluções fornecidas pelos  subproblemas, a   fim de produzir a solução para o  problema original.</a:t>
            </a:r>
          </a:p>
          <a:p>
            <a:r>
              <a:rPr lang="pt-BR" sz="2400" b="1" dirty="0"/>
              <a:t>Algoritmos adequados para processamento paralelo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19905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A busca binária recursiva utiliza essa técnica?</a:t>
            </a:r>
          </a:p>
          <a:p>
            <a:r>
              <a:rPr lang="pt-BR" sz="2800" b="1" dirty="0"/>
              <a:t>Dividir</a:t>
            </a:r>
            <a:endParaRPr lang="pt-BR" sz="2800" dirty="0"/>
          </a:p>
          <a:p>
            <a:pPr lvl="1"/>
            <a:r>
              <a:rPr lang="pt-BR" sz="2400" dirty="0"/>
              <a:t>Divide o problema em sub­problemas? </a:t>
            </a:r>
          </a:p>
          <a:p>
            <a:r>
              <a:rPr lang="pt-BR" sz="2800" b="1" dirty="0"/>
              <a:t>Conquistar</a:t>
            </a:r>
            <a:r>
              <a:rPr lang="pt-BR" sz="2800" dirty="0"/>
              <a:t>: </a:t>
            </a:r>
          </a:p>
          <a:p>
            <a:pPr lvl="1"/>
            <a:r>
              <a:rPr lang="pt-BR" sz="2400" dirty="0"/>
              <a:t>Resolve os sub­problemas recursivamente? </a:t>
            </a:r>
          </a:p>
          <a:p>
            <a:r>
              <a:rPr lang="pt-BR" sz="2800" b="1" dirty="0"/>
              <a:t>Combinar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Forma a solução final a partir da combinação das soluções dos  sub­problemas? </a:t>
            </a:r>
          </a:p>
          <a:p>
            <a:r>
              <a:rPr lang="pt-BR" sz="2800" b="1" dirty="0"/>
              <a:t>Nesse caso, a etapa de combinar tem custo zero, pois o  resultado do subproblema já é o resultado do problema maior.</a:t>
            </a: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1077624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Problemas menores (fração), </a:t>
            </a:r>
            <a:r>
              <a:rPr lang="pt-BR" sz="2800" b="1" dirty="0"/>
              <a:t>independentes e não-sobrepostos</a:t>
            </a:r>
            <a:r>
              <a:rPr lang="pt-BR" sz="2800" dirty="0"/>
              <a:t> </a:t>
            </a:r>
          </a:p>
          <a:p>
            <a:r>
              <a:rPr lang="pt-BR" sz="2800" b="1" dirty="0"/>
              <a:t>Divisão e combinação são partes não-recursivas</a:t>
            </a:r>
          </a:p>
          <a:p>
            <a:pPr lvl="1"/>
            <a:r>
              <a:rPr lang="pt-BR" sz="2400" dirty="0"/>
              <a:t>Algoritmos tendem a tornar uma das duas mais complicada </a:t>
            </a:r>
          </a:p>
          <a:p>
            <a:pPr lvl="1"/>
            <a:r>
              <a:rPr lang="pt-BR" sz="2800" dirty="0" err="1"/>
              <a:t>Mergesort</a:t>
            </a:r>
            <a:r>
              <a:rPr lang="pt-BR" sz="2800" dirty="0"/>
              <a:t>, </a:t>
            </a:r>
            <a:r>
              <a:rPr lang="pt-BR" sz="2800" dirty="0" err="1"/>
              <a:t>Quicksort</a:t>
            </a:r>
            <a:r>
              <a:rPr lang="pt-BR" sz="2800" dirty="0"/>
              <a:t> </a:t>
            </a:r>
          </a:p>
          <a:p>
            <a:r>
              <a:rPr lang="pt-BR" sz="2800" dirty="0"/>
              <a:t>Importante definir o que é pequeno </a:t>
            </a:r>
          </a:p>
          <a:p>
            <a:pPr lvl="1"/>
            <a:r>
              <a:rPr lang="pt-BR" sz="2400" b="1" dirty="0"/>
              <a:t>Parada de recursão (multiplicação de números)</a:t>
            </a:r>
            <a:endParaRPr lang="pt-BR" sz="2100" b="1" dirty="0"/>
          </a:p>
        </p:txBody>
      </p:sp>
    </p:spTree>
    <p:extLst>
      <p:ext uri="{BB962C8B-B14F-4D97-AF65-F5344CB8AC3E}">
        <p14:creationId xmlns:p14="http://schemas.microsoft.com/office/powerpoint/2010/main" val="280646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Exemplo: Algoritmo Merge </a:t>
            </a:r>
            <a:r>
              <a:rPr lang="pt-BR" sz="4000" dirty="0" err="1"/>
              <a:t>Sort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1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4" y="1285860"/>
            <a:ext cx="79438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9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Exemplo: Algoritmo Merge </a:t>
            </a:r>
            <a:r>
              <a:rPr lang="pt-BR" sz="4000" dirty="0" err="1"/>
              <a:t>Sort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3"/>
            <a:ext cx="8334127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 - 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Resolução de problemas difíceis, como a Torre de Hanói </a:t>
            </a:r>
          </a:p>
          <a:p>
            <a:r>
              <a:rPr lang="pt-BR" sz="2800" dirty="0"/>
              <a:t>Pode gerar algoritmos eficientes </a:t>
            </a:r>
          </a:p>
          <a:p>
            <a:r>
              <a:rPr lang="pt-BR" sz="2800" dirty="0"/>
              <a:t>Ótima ferramenta para busca de algoritmos eficientes, com forte tendência a complexidade logarítmica </a:t>
            </a:r>
          </a:p>
          <a:p>
            <a:r>
              <a:rPr lang="pt-BR" sz="2800" dirty="0"/>
              <a:t>Paralelismo </a:t>
            </a:r>
          </a:p>
          <a:p>
            <a:r>
              <a:rPr lang="pt-BR" sz="2800" dirty="0"/>
              <a:t>Facilmente paralelizável na fase de conquista </a:t>
            </a:r>
          </a:p>
        </p:txBody>
      </p:sp>
    </p:spTree>
    <p:extLst>
      <p:ext uri="{BB962C8B-B14F-4D97-AF65-F5344CB8AC3E}">
        <p14:creationId xmlns:p14="http://schemas.microsoft.com/office/powerpoint/2010/main" val="263425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Divisão e Conquista - Desvantagens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Recursão ou Pilha explícita </a:t>
            </a:r>
          </a:p>
          <a:p>
            <a:r>
              <a:rPr lang="pt-BR" sz="2800" dirty="0"/>
              <a:t>Tamanho da Pilha </a:t>
            </a:r>
          </a:p>
          <a:p>
            <a:r>
              <a:rPr lang="pt-BR" sz="2800" dirty="0"/>
              <a:t>Número de chamadas recursivas e/ou armazenadas na pilha pode ser um inconveniente </a:t>
            </a:r>
          </a:p>
          <a:p>
            <a:r>
              <a:rPr lang="pt-BR" sz="2800" dirty="0"/>
              <a:t>Dificuldade na seleção dos casos bases </a:t>
            </a:r>
          </a:p>
          <a:p>
            <a:r>
              <a:rPr lang="pt-BR" sz="2800" dirty="0"/>
              <a:t>Repetição de subproblemas </a:t>
            </a:r>
          </a:p>
          <a:p>
            <a:r>
              <a:rPr lang="pt-BR" sz="2800" dirty="0"/>
              <a:t>Situação que pode ser resolvida através do uso de memorização</a:t>
            </a:r>
          </a:p>
        </p:txBody>
      </p:sp>
    </p:spTree>
    <p:extLst>
      <p:ext uri="{BB962C8B-B14F-4D97-AF65-F5344CB8AC3E}">
        <p14:creationId xmlns:p14="http://schemas.microsoft.com/office/powerpoint/2010/main" val="2360595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/>
              <a:t>Exemplo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" y="1285860"/>
            <a:ext cx="8754843" cy="43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3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Exemplo – Maior valor de um vetor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8" y="1412776"/>
            <a:ext cx="8572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5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Exemplo – Maior valor de um vetor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8" y="1300719"/>
            <a:ext cx="8018090" cy="4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Recursividade Direta ou Indireta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Se uma função A contiver uma chamada explícita a si mesma, essa função é dita diretamente recursiva.</a:t>
            </a:r>
          </a:p>
          <a:p>
            <a:pPr marL="400050" lvl="2" indent="0">
              <a:buNone/>
            </a:pPr>
            <a:r>
              <a:rPr lang="pt-BR" altLang="pt-BR" sz="2500" dirty="0"/>
              <a:t>				A → A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Se uma função A contiver uma chamada a uma função B, que por sua vez contenha uma chamada a função A, a função A é dita indiretamente recursiva.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pPr marL="3143250" lvl="8" indent="0">
              <a:buNone/>
            </a:pPr>
            <a:r>
              <a:rPr lang="pt-BR" altLang="pt-BR" sz="2500" dirty="0"/>
              <a:t>      A → B</a:t>
            </a:r>
          </a:p>
          <a:p>
            <a:pPr marL="3143250" lvl="8" indent="0">
              <a:buNone/>
            </a:pPr>
            <a:r>
              <a:rPr lang="pt-BR" altLang="pt-BR" sz="2500" dirty="0"/>
              <a:t>      B → A</a:t>
            </a:r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0809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Exemplo – </a:t>
            </a:r>
            <a:r>
              <a:rPr lang="pt-BR" sz="4000" dirty="0" err="1"/>
              <a:t>Exponenciação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8" y="1271337"/>
            <a:ext cx="7839075" cy="5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fabio.silva321@fatec.sp.gov.br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Eventos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b="1" dirty="0"/>
              <a:t>Na chamada de procedimentos</a:t>
            </a:r>
          </a:p>
          <a:p>
            <a:pPr algn="just">
              <a:defRPr/>
            </a:pPr>
            <a:r>
              <a:rPr lang="pt-BR" sz="2500" dirty="0"/>
              <a:t>Passagem de argumentos</a:t>
            </a:r>
          </a:p>
          <a:p>
            <a:pPr algn="just">
              <a:defRPr/>
            </a:pPr>
            <a:r>
              <a:rPr lang="pt-BR" sz="2500" dirty="0"/>
              <a:t>Alocação e inicialização de variáveis locais</a:t>
            </a:r>
          </a:p>
          <a:p>
            <a:pPr algn="just">
              <a:defRPr/>
            </a:pPr>
            <a:r>
              <a:rPr lang="pt-BR" sz="2500" dirty="0"/>
              <a:t>Transferência de controle para a função</a:t>
            </a:r>
          </a:p>
          <a:p>
            <a:pPr algn="just">
              <a:defRPr/>
            </a:pPr>
            <a:endParaRPr lang="pt-BR" sz="2500" dirty="0"/>
          </a:p>
          <a:p>
            <a:pPr algn="just">
              <a:defRPr/>
            </a:pPr>
            <a:r>
              <a:rPr lang="pt-BR" sz="2500" b="1" dirty="0"/>
              <a:t>No retorno do procedimento</a:t>
            </a:r>
          </a:p>
          <a:p>
            <a:pPr algn="just">
              <a:defRPr/>
            </a:pPr>
            <a:r>
              <a:rPr lang="pt-BR" sz="2500" dirty="0"/>
              <a:t>Recuperação do endereço de retorno</a:t>
            </a:r>
          </a:p>
          <a:p>
            <a:pPr algn="just">
              <a:defRPr/>
            </a:pPr>
            <a:r>
              <a:rPr lang="pt-BR" sz="2500" dirty="0"/>
              <a:t>Liberação da área de dados</a:t>
            </a:r>
          </a:p>
          <a:p>
            <a:pPr algn="just">
              <a:defRPr/>
            </a:pPr>
            <a:r>
              <a:rPr lang="pt-BR" sz="2500" dirty="0"/>
              <a:t>Desvio para o endereço de retorno</a:t>
            </a:r>
          </a:p>
          <a:p>
            <a:pPr algn="just">
              <a:defRPr/>
            </a:pPr>
            <a:endParaRPr lang="pt-BR" sz="2000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8861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Procedimentos não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4" descr="C:\Documents and Settings\Administrador\Meus documentos\Recursividad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196752"/>
            <a:ext cx="8382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Chamadas de funções recursivas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" name="Picture 4" descr="C:\Documents and Settings\Administrador\Meus documentos\Recursividad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3690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/>
              <a:t>Implementação de procedimentos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Procedimentos recursivos só podem ser implementados em alto nível de abstração.</a:t>
            </a:r>
          </a:p>
          <a:p>
            <a:r>
              <a:rPr lang="pt-BR" altLang="pt-BR" sz="2500" dirty="0"/>
              <a:t>As máquinas não executam procedimentos recursivos.</a:t>
            </a:r>
          </a:p>
          <a:p>
            <a:r>
              <a:rPr lang="pt-BR" altLang="pt-BR" sz="2500" dirty="0"/>
              <a:t>Cabe ao “software” simular procedimentos recursivos.</a:t>
            </a:r>
          </a:p>
          <a:p>
            <a:r>
              <a:rPr lang="pt-BR" altLang="pt-BR" sz="2500" dirty="0"/>
              <a:t>A simulação de recursão utilizará uma pilha com os seguintes atributos gravados: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Parâmetros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Variáveis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Valor da função (se for o caso)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Endereço de retorno</a:t>
            </a:r>
          </a:p>
          <a:p>
            <a:endParaRPr lang="pt-BR" altLang="pt-BR" dirty="0"/>
          </a:p>
          <a:p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56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/>
              <a:t>Condição de parada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Nenhum programa nem função pode ser exclusivamente definido por si</a:t>
            </a:r>
          </a:p>
          <a:p>
            <a:pPr lvl="1"/>
            <a:r>
              <a:rPr lang="pt-BR" altLang="pt-BR" sz="2500" dirty="0"/>
              <a:t>Um programa seria um loop infinito</a:t>
            </a:r>
          </a:p>
          <a:p>
            <a:pPr lvl="1"/>
            <a:r>
              <a:rPr lang="pt-BR" altLang="pt-BR" sz="2500" dirty="0"/>
              <a:t>Uma função teria definição circular</a:t>
            </a:r>
          </a:p>
          <a:p>
            <a:r>
              <a:rPr lang="pt-BR" altLang="pt-BR" sz="2500" dirty="0"/>
              <a:t>Condição de parada</a:t>
            </a:r>
          </a:p>
          <a:p>
            <a:pPr lvl="1"/>
            <a:r>
              <a:rPr lang="pt-BR" altLang="pt-BR" sz="2500" dirty="0"/>
              <a:t>Permite que o procedimento pare de se executar</a:t>
            </a:r>
          </a:p>
          <a:p>
            <a:pPr lvl="1"/>
            <a:r>
              <a:rPr lang="pt-BR" altLang="pt-BR" sz="2500" i="1" dirty="0"/>
              <a:t>F(x)</a:t>
            </a:r>
            <a:r>
              <a:rPr lang="pt-BR" altLang="pt-BR" sz="2500" dirty="0"/>
              <a:t> &gt; 0 onde </a:t>
            </a:r>
            <a:r>
              <a:rPr lang="pt-BR" altLang="pt-BR" sz="2500" i="1" dirty="0"/>
              <a:t>x</a:t>
            </a:r>
            <a:r>
              <a:rPr lang="pt-BR" altLang="pt-BR" sz="2500" dirty="0"/>
              <a:t> é decrescente</a:t>
            </a:r>
          </a:p>
          <a:p>
            <a:pPr marL="0" indent="0">
              <a:buNone/>
            </a:pPr>
            <a:endParaRPr lang="pt-BR" altLang="pt-BR" dirty="0"/>
          </a:p>
          <a:p>
            <a:endParaRPr lang="pt-BR" altLang="pt-BR" sz="2500" dirty="0"/>
          </a:p>
          <a:p>
            <a:endParaRPr lang="pt-BR" altLang="pt-BR" sz="2500" dirty="0"/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263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1669</Words>
  <Application>Microsoft Office PowerPoint</Application>
  <PresentationFormat>Apresentação na tela (4:3)</PresentationFormat>
  <Paragraphs>297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Fluxo</vt:lpstr>
      <vt:lpstr>Estrutura de Dados – 1º semestre de 2023</vt:lpstr>
      <vt:lpstr>Recursividade</vt:lpstr>
      <vt:lpstr>Recursividade</vt:lpstr>
      <vt:lpstr>Recursividade Direta ou Indireta</vt:lpstr>
      <vt:lpstr>Eventos</vt:lpstr>
      <vt:lpstr>Procedimentos não recursivos</vt:lpstr>
      <vt:lpstr>Chamadas de funções recursivas</vt:lpstr>
      <vt:lpstr>Implementação de procedimentos recursivos</vt:lpstr>
      <vt:lpstr>Condição de parada</vt:lpstr>
      <vt:lpstr>Implementação de procedimentos recursivos</vt:lpstr>
      <vt:lpstr>Fluxo de Execução</vt:lpstr>
      <vt:lpstr>Fluxo de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Busca Binária</vt:lpstr>
      <vt:lpstr>Busca Binária</vt:lpstr>
      <vt:lpstr>Busca Sequencial</vt:lpstr>
      <vt:lpstr>Busca Binária</vt:lpstr>
      <vt:lpstr>Percurso em lista encadeada</vt:lpstr>
      <vt:lpstr>Estratégias para problemas tratáveis</vt:lpstr>
      <vt:lpstr>Forma geral da recursão</vt:lpstr>
      <vt:lpstr>Forma geral da recursão</vt:lpstr>
      <vt:lpstr>Forma geral da recursão</vt:lpstr>
      <vt:lpstr>Divisão e Conquista</vt:lpstr>
      <vt:lpstr>Divisão e Conquista</vt:lpstr>
      <vt:lpstr>Divisão e Conquista</vt:lpstr>
      <vt:lpstr>Divisão e Conquista</vt:lpstr>
      <vt:lpstr>Divisão e Conquista</vt:lpstr>
      <vt:lpstr>Divisão e Conquista</vt:lpstr>
      <vt:lpstr>Exemplo: Algoritmo Merge Sort</vt:lpstr>
      <vt:lpstr>Exemplo: Algoritmo Merge Sort</vt:lpstr>
      <vt:lpstr>Divisão e Conquista - Vantagens</vt:lpstr>
      <vt:lpstr>Divisão e Conquista - Desvantagens</vt:lpstr>
      <vt:lpstr>Exemplo</vt:lpstr>
      <vt:lpstr>Exemplo – Maior valor de um vetor</vt:lpstr>
      <vt:lpstr>Exemplo – Maior valor de um vetor</vt:lpstr>
      <vt:lpstr>Exemplo – Exponenciação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16</cp:revision>
  <dcterms:created xsi:type="dcterms:W3CDTF">2020-02-01T23:19:15Z</dcterms:created>
  <dcterms:modified xsi:type="dcterms:W3CDTF">2023-05-31T21:52:47Z</dcterms:modified>
</cp:coreProperties>
</file>