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316" r:id="rId3"/>
    <p:sldId id="303" r:id="rId4"/>
    <p:sldId id="304" r:id="rId5"/>
    <p:sldId id="308" r:id="rId6"/>
    <p:sldId id="309" r:id="rId7"/>
    <p:sldId id="310" r:id="rId8"/>
    <p:sldId id="311" r:id="rId9"/>
    <p:sldId id="312" r:id="rId10"/>
    <p:sldId id="313" r:id="rId11"/>
    <p:sldId id="258" r:id="rId12"/>
    <p:sldId id="259" r:id="rId13"/>
    <p:sldId id="292" r:id="rId14"/>
    <p:sldId id="293" r:id="rId15"/>
    <p:sldId id="314" r:id="rId16"/>
    <p:sldId id="315" r:id="rId17"/>
    <p:sldId id="297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302" r:id="rId28"/>
    <p:sldId id="298" r:id="rId29"/>
    <p:sldId id="299" r:id="rId30"/>
    <p:sldId id="305" r:id="rId31"/>
    <p:sldId id="270" r:id="rId32"/>
    <p:sldId id="271" r:id="rId33"/>
    <p:sldId id="307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94" r:id="rId52"/>
    <p:sldId id="295" r:id="rId53"/>
    <p:sldId id="296" r:id="rId54"/>
    <p:sldId id="290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9CB4E-48F7-4896-A67F-86708A86861F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22287-4186-40DA-9B9F-6A46DC1322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1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685743" indent="-263747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054989" indent="-210998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476985" indent="-210998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1898980" indent="-210998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320976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742971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164967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586963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AF680-8612-4C30-867A-AAAE110CC573}" type="slidenum">
              <a:rPr lang="pt-BR" alt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altLang="pt-BR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685743" indent="-263747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054989" indent="-210998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476985" indent="-210998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1898980" indent="-210998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320976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742971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164967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586963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AF680-8612-4C30-867A-AAAE110CC573}" type="slidenum">
              <a:rPr lang="pt-BR" alt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altLang="pt-BR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BDF8D-F5C9-49E8-A0A6-B97EC7FC296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3E834A-FC09-4408-90BC-FEC444973E2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251D4D-4004-400D-B235-CD8DA3CBD4E1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1º semestre </a:t>
            </a:r>
            <a:r>
              <a:rPr lang="pt-BR" sz="3500" smtClean="0"/>
              <a:t>de </a:t>
            </a:r>
            <a:r>
              <a:rPr lang="pt-BR" sz="3500" smtClean="0"/>
              <a:t>2021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403594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842493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1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Alocação de memória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Reservar na memória (principal), o espaço para guardar a informação através da declaração de uma variável.</a:t>
            </a:r>
          </a:p>
          <a:p>
            <a:r>
              <a:rPr lang="pt-BR" sz="2400" dirty="0" smtClean="0"/>
              <a:t>Estática: É a alocação do espaço de memória antes da execução de um programa em tempo de compilação: </a:t>
            </a:r>
          </a:p>
          <a:p>
            <a:pPr lvl="1"/>
            <a:r>
              <a:rPr lang="pt-BR" sz="2400" dirty="0" err="1" smtClean="0"/>
              <a:t>int</a:t>
            </a:r>
            <a:r>
              <a:rPr lang="pt-BR" sz="2400" dirty="0" smtClean="0"/>
              <a:t> x; </a:t>
            </a:r>
            <a:r>
              <a:rPr lang="pt-BR" sz="2400" dirty="0" err="1" smtClean="0"/>
              <a:t>flot</a:t>
            </a:r>
            <a:r>
              <a:rPr lang="pt-BR" sz="2400" dirty="0" smtClean="0"/>
              <a:t> </a:t>
            </a:r>
            <a:r>
              <a:rPr lang="pt-BR" sz="2400" dirty="0" err="1" smtClean="0"/>
              <a:t>vet</a:t>
            </a:r>
            <a:r>
              <a:rPr lang="pt-BR" sz="2400" dirty="0" smtClean="0"/>
              <a:t>[10];  Produto </a:t>
            </a:r>
            <a:r>
              <a:rPr lang="pt-BR" sz="2400" dirty="0" err="1" smtClean="0"/>
              <a:t>vProd</a:t>
            </a:r>
            <a:r>
              <a:rPr lang="pt-BR" sz="2400" dirty="0" smtClean="0"/>
              <a:t>[500];</a:t>
            </a:r>
          </a:p>
          <a:p>
            <a:r>
              <a:rPr lang="pt-BR" sz="2400" dirty="0"/>
              <a:t>Dinâmica: É a alocação do espaço de memória durante a execução do </a:t>
            </a:r>
            <a:r>
              <a:rPr lang="pt-BR" sz="2400" dirty="0" smtClean="0"/>
              <a:t>programa.</a:t>
            </a:r>
          </a:p>
          <a:p>
            <a:pPr lvl="1"/>
            <a:r>
              <a:rPr lang="pt-BR" sz="2400" dirty="0"/>
              <a:t>e</a:t>
            </a:r>
            <a:r>
              <a:rPr lang="pt-BR" sz="2400" dirty="0" smtClean="0"/>
              <a:t>m </a:t>
            </a:r>
            <a:r>
              <a:rPr lang="pt-BR" sz="2400" dirty="0"/>
              <a:t>tempo de execução.</a:t>
            </a:r>
          </a:p>
          <a:p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4310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Ponteiro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 sz="2400" dirty="0" smtClean="0"/>
              <a:t>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</a:t>
            </a:r>
            <a:r>
              <a:rPr lang="en-US" altLang="pt-BR" sz="2400" b="1" dirty="0" err="1"/>
              <a:t>aponta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outra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. </a:t>
            </a:r>
            <a:r>
              <a:rPr lang="en-US" altLang="pt-BR" sz="2400" dirty="0" err="1"/>
              <a:t>Isto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significa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um </a:t>
            </a:r>
            <a:r>
              <a:rPr lang="en-US" altLang="pt-BR" sz="2400" b="1" dirty="0" err="1"/>
              <a:t>ponteiro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mantém</a:t>
            </a:r>
            <a:r>
              <a:rPr lang="en-US" altLang="pt-BR" sz="2400" b="1" dirty="0"/>
              <a:t> o </a:t>
            </a:r>
            <a:r>
              <a:rPr lang="en-US" altLang="pt-BR" sz="2400" b="1" dirty="0" err="1"/>
              <a:t>endereço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memória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outra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variável</a:t>
            </a:r>
            <a:r>
              <a:rPr lang="en-US" altLang="pt-BR" sz="2400" dirty="0"/>
              <a:t>. </a:t>
            </a:r>
            <a:endParaRPr lang="en-US" altLang="pt-BR" sz="2400" dirty="0" smtClean="0"/>
          </a:p>
          <a:p>
            <a:r>
              <a:rPr lang="en-US" altLang="pt-BR" sz="2400" dirty="0" err="1" smtClean="0"/>
              <a:t>Em</a:t>
            </a:r>
            <a:r>
              <a:rPr lang="en-US" altLang="pt-BR" sz="2400" dirty="0" smtClean="0"/>
              <a:t> </a:t>
            </a:r>
            <a:r>
              <a:rPr lang="en-US" altLang="pt-BR" sz="2400" dirty="0" err="1"/>
              <a:t>outras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palavras</a:t>
            </a:r>
            <a:r>
              <a:rPr lang="en-US" altLang="pt-BR" sz="2400" dirty="0"/>
              <a:t>, </a:t>
            </a:r>
            <a:r>
              <a:rPr lang="en-US" altLang="pt-BR" sz="2400" b="1" dirty="0"/>
              <a:t>o </a:t>
            </a:r>
            <a:r>
              <a:rPr lang="en-US" altLang="pt-BR" sz="2400" b="1" dirty="0" err="1"/>
              <a:t>ponteiro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não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contém</a:t>
            </a:r>
            <a:r>
              <a:rPr lang="en-US" altLang="pt-BR" sz="2400" b="1" dirty="0"/>
              <a:t> um valor no </a:t>
            </a:r>
            <a:r>
              <a:rPr lang="en-US" altLang="pt-BR" sz="2400" b="1" dirty="0" err="1"/>
              <a:t>sentido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tradicional</a:t>
            </a:r>
            <a:r>
              <a:rPr lang="en-US" altLang="pt-BR" sz="2400" b="1" dirty="0"/>
              <a:t>, mas </a:t>
            </a:r>
            <a:r>
              <a:rPr lang="en-US" altLang="pt-BR" sz="2400" b="1" dirty="0" err="1"/>
              <a:t>sim</a:t>
            </a:r>
            <a:r>
              <a:rPr lang="en-US" altLang="pt-BR" sz="2400" b="1" dirty="0"/>
              <a:t> o </a:t>
            </a:r>
            <a:r>
              <a:rPr lang="en-US" altLang="pt-BR" sz="2400" b="1" dirty="0" err="1"/>
              <a:t>endereço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outra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variável</a:t>
            </a:r>
            <a:r>
              <a:rPr lang="en-US" altLang="pt-BR" sz="2400" b="1" dirty="0"/>
              <a:t>. </a:t>
            </a:r>
            <a:r>
              <a:rPr lang="en-US" altLang="pt-BR" sz="2400" dirty="0"/>
              <a:t>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"</a:t>
            </a:r>
            <a:r>
              <a:rPr lang="en-US" altLang="pt-BR" sz="2400" dirty="0" err="1"/>
              <a:t>aponta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" </a:t>
            </a:r>
            <a:r>
              <a:rPr lang="en-US" altLang="pt-BR" sz="2400" dirty="0" err="1"/>
              <a:t>esta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outra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mantendo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cópia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seu</a:t>
            </a:r>
            <a:r>
              <a:rPr lang="en-US" altLang="pt-BR" sz="2400" dirty="0"/>
              <a:t>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. </a:t>
            </a:r>
            <a:endParaRPr lang="pt-BR" altLang="pt-BR" sz="2400" dirty="0" smtClean="0"/>
          </a:p>
          <a:p>
            <a:r>
              <a:rPr lang="en-US" altLang="pt-BR" sz="2400" dirty="0" smtClean="0"/>
              <a:t>Como um </a:t>
            </a:r>
            <a:r>
              <a:rPr lang="en-US" altLang="pt-BR" sz="2400" dirty="0" err="1" smtClean="0"/>
              <a:t>ponteiro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contém</a:t>
            </a:r>
            <a:r>
              <a:rPr lang="en-US" altLang="pt-BR" sz="2400" dirty="0" smtClean="0"/>
              <a:t> um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, e </a:t>
            </a:r>
            <a:r>
              <a:rPr lang="en-US" altLang="pt-BR" sz="2400" dirty="0" err="1" smtClean="0"/>
              <a:t>não</a:t>
            </a:r>
            <a:r>
              <a:rPr lang="en-US" altLang="pt-BR" sz="2400" dirty="0" smtClean="0"/>
              <a:t> um valor, </a:t>
            </a:r>
            <a:r>
              <a:rPr lang="en-US" altLang="pt-BR" sz="2400" dirty="0" err="1" smtClean="0"/>
              <a:t>terá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duas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partes</a:t>
            </a:r>
            <a:r>
              <a:rPr lang="en-US" altLang="pt-BR" sz="2400" dirty="0" smtClean="0"/>
              <a:t>. O </a:t>
            </a:r>
            <a:r>
              <a:rPr lang="en-US" altLang="pt-BR" sz="2400" dirty="0" err="1" smtClean="0"/>
              <a:t>ponteiro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contém</a:t>
            </a:r>
            <a:r>
              <a:rPr lang="en-US" altLang="pt-BR" sz="2400" dirty="0" smtClean="0"/>
              <a:t> um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 e o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aponta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para</a:t>
            </a:r>
            <a:r>
              <a:rPr lang="en-US" altLang="pt-BR" sz="2400" dirty="0" smtClean="0"/>
              <a:t> um valor. </a:t>
            </a:r>
            <a:endParaRPr lang="pt-BR" sz="24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2627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Programação II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731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4000" dirty="0" smtClean="0"/>
              <a:t>Criando um objeto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4494" y="1306512"/>
            <a:ext cx="8229600" cy="7508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altLang="pt-BR" dirty="0" smtClean="0"/>
              <a:t>Objeto é uma instância de uma classe;</a:t>
            </a:r>
          </a:p>
          <a:p>
            <a:pPr eaLnBrk="1" hangingPunct="1"/>
            <a:r>
              <a:rPr lang="pt-BR" altLang="pt-BR" dirty="0" smtClean="0"/>
              <a:t>Usamos o operador </a:t>
            </a:r>
            <a:r>
              <a:rPr lang="pt-BR" altLang="pt-BR" i="1" dirty="0" smtClean="0"/>
              <a:t>new </a:t>
            </a:r>
            <a:r>
              <a:rPr lang="pt-BR" altLang="pt-BR" dirty="0" smtClean="0"/>
              <a:t>para criar um objeto.</a:t>
            </a:r>
          </a:p>
          <a:p>
            <a:pPr eaLnBrk="1" hangingPunct="1"/>
            <a:endParaRPr lang="pt-BR" altLang="pt-BR" dirty="0" smtClean="0"/>
          </a:p>
          <a:p>
            <a:pPr algn="just" eaLnBrk="1" hangingPunct="1">
              <a:buFontTx/>
              <a:buNone/>
            </a:pPr>
            <a:endParaRPr lang="pt-BR" altLang="pt-BR" dirty="0" smtClean="0"/>
          </a:p>
          <a:p>
            <a:pPr eaLnBrk="1" hangingPunct="1"/>
            <a:endParaRPr lang="pt-BR" altLang="pt-BR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11738" y="3356992"/>
            <a:ext cx="71628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pt-BR" altLang="pt-BR" sz="2400" dirty="0" err="1">
                <a:latin typeface="Century Gothic" pitchFamily="34" charset="0"/>
              </a:rPr>
              <a:t>ContaCorrente</a:t>
            </a:r>
            <a:r>
              <a:rPr lang="pt-BR" altLang="pt-BR" sz="2400" dirty="0">
                <a:latin typeface="Century Gothic" pitchFamily="34" charset="0"/>
              </a:rPr>
              <a:t> </a:t>
            </a:r>
            <a:r>
              <a:rPr lang="pt-BR" altLang="pt-BR" sz="2400" dirty="0" err="1">
                <a:latin typeface="Century Gothic" pitchFamily="34" charset="0"/>
              </a:rPr>
              <a:t>minhaConta</a:t>
            </a:r>
            <a:r>
              <a:rPr lang="pt-BR" altLang="pt-BR" sz="2400" dirty="0">
                <a:latin typeface="Century Gothic" pitchFamily="34" charset="0"/>
              </a:rPr>
              <a:t>;</a:t>
            </a:r>
          </a:p>
          <a:p>
            <a:r>
              <a:rPr lang="pt-BR" altLang="pt-BR" sz="2400" dirty="0" err="1">
                <a:latin typeface="Century Gothic" pitchFamily="34" charset="0"/>
              </a:rPr>
              <a:t>minhaConta</a:t>
            </a:r>
            <a:r>
              <a:rPr lang="pt-BR" altLang="pt-BR" sz="2400" dirty="0">
                <a:latin typeface="Century Gothic" pitchFamily="34" charset="0"/>
              </a:rPr>
              <a:t> = new </a:t>
            </a:r>
            <a:r>
              <a:rPr lang="pt-BR" altLang="pt-BR" sz="2400" dirty="0" err="1">
                <a:latin typeface="Century Gothic" pitchFamily="34" charset="0"/>
              </a:rPr>
              <a:t>ContaCorrente</a:t>
            </a:r>
            <a:r>
              <a:rPr lang="pt-BR" altLang="pt-BR" sz="2400" dirty="0">
                <a:latin typeface="Century Gothic" pitchFamily="34" charset="0"/>
              </a:rPr>
              <a:t> ( );	</a:t>
            </a:r>
          </a:p>
        </p:txBody>
      </p:sp>
      <p:sp>
        <p:nvSpPr>
          <p:cNvPr id="252933" name="AutoShape 5"/>
          <p:cNvSpPr>
            <a:spLocks noChangeArrowheads="1"/>
          </p:cNvSpPr>
          <p:nvPr/>
        </p:nvSpPr>
        <p:spPr bwMode="auto">
          <a:xfrm>
            <a:off x="4648200" y="2057400"/>
            <a:ext cx="3810000" cy="914400"/>
          </a:xfrm>
          <a:prstGeom prst="wedgeRoundRectCallout">
            <a:avLst>
              <a:gd name="adj1" fmla="val -68792"/>
              <a:gd name="adj2" fmla="val 82120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pt-BR" altLang="pt-BR" dirty="0">
                <a:latin typeface="Century Gothic" pitchFamily="34" charset="0"/>
              </a:rPr>
              <a:t>Variável que conterá uma</a:t>
            </a:r>
          </a:p>
          <a:p>
            <a:pPr algn="ctr"/>
            <a:r>
              <a:rPr lang="pt-BR" altLang="pt-BR" dirty="0">
                <a:latin typeface="Century Gothic" pitchFamily="34" charset="0"/>
              </a:rPr>
              <a:t>referência a um objeto</a:t>
            </a:r>
          </a:p>
        </p:txBody>
      </p:sp>
      <p:sp>
        <p:nvSpPr>
          <p:cNvPr id="252934" name="AutoShape 6"/>
          <p:cNvSpPr>
            <a:spLocks noChangeArrowheads="1"/>
          </p:cNvSpPr>
          <p:nvPr/>
        </p:nvSpPr>
        <p:spPr bwMode="auto">
          <a:xfrm>
            <a:off x="3886200" y="4509120"/>
            <a:ext cx="2895600" cy="838200"/>
          </a:xfrm>
          <a:prstGeom prst="wedgeRoundRectCallout">
            <a:avLst>
              <a:gd name="adj1" fmla="val -74231"/>
              <a:gd name="adj2" fmla="val -7746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pt-BR" altLang="pt-BR" dirty="0">
                <a:latin typeface="Century Gothic" pitchFamily="34" charset="0"/>
              </a:rPr>
              <a:t>Criação do objeto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323850" y="5643562"/>
            <a:ext cx="8370888" cy="466725"/>
          </a:xfrm>
          <a:prstGeom prst="rect">
            <a:avLst/>
          </a:prstGeom>
          <a:solidFill>
            <a:srgbClr val="F6E99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ContaCorrente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</a:t>
            </a:r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minhaConta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= new </a:t>
            </a:r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ContaCorrente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( );</a:t>
            </a:r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2065F3-712B-4C78-97DB-DC931E5E485F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4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nimBg="1"/>
      <p:bldP spid="252934" grpId="0" animBg="1"/>
      <p:bldP spid="2529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Programação II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9587" y="1382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4000" dirty="0" err="1" smtClean="0"/>
              <a:t>Garbage</a:t>
            </a:r>
            <a:r>
              <a:rPr lang="pt-BR" altLang="pt-BR" sz="4000" dirty="0" smtClean="0"/>
              <a:t> </a:t>
            </a:r>
            <a:r>
              <a:rPr lang="pt-BR" altLang="pt-BR" sz="4000" dirty="0" err="1" smtClean="0"/>
              <a:t>Collection</a:t>
            </a:r>
            <a:endParaRPr lang="pt-BR" altLang="pt-BR" sz="400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5074" y="1268760"/>
            <a:ext cx="6778625" cy="1223962"/>
          </a:xfrm>
          <a:solidFill>
            <a:srgbClr val="F6E998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1600" dirty="0" err="1" smtClean="0"/>
              <a:t>String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str</a:t>
            </a:r>
            <a:r>
              <a:rPr lang="pt-BR" altLang="pt-BR" sz="1600" dirty="0" smtClean="0"/>
              <a:t> = “Primeiro espaço”;	</a:t>
            </a:r>
          </a:p>
          <a:p>
            <a:pPr eaLnBrk="1" hangingPunct="1">
              <a:buFontTx/>
              <a:buNone/>
            </a:pPr>
            <a:r>
              <a:rPr lang="pt-BR" altLang="pt-BR" sz="1600" dirty="0" err="1" smtClean="0"/>
              <a:t>System.out.println</a:t>
            </a:r>
            <a:r>
              <a:rPr lang="pt-BR" altLang="pt-BR" sz="1600" dirty="0" smtClean="0"/>
              <a:t> (“Usando memória original: “+</a:t>
            </a:r>
            <a:r>
              <a:rPr lang="pt-BR" altLang="pt-BR" sz="1600" dirty="0" err="1" smtClean="0"/>
              <a:t>str</a:t>
            </a:r>
            <a:r>
              <a:rPr lang="pt-BR" altLang="pt-BR" sz="1600" dirty="0" smtClean="0"/>
              <a:t>);	</a:t>
            </a:r>
          </a:p>
          <a:p>
            <a:pPr eaLnBrk="1" hangingPunct="1">
              <a:buFontTx/>
              <a:buNone/>
            </a:pPr>
            <a:r>
              <a:rPr lang="pt-BR" altLang="pt-BR" sz="1600" dirty="0" err="1" smtClean="0"/>
              <a:t>str</a:t>
            </a:r>
            <a:r>
              <a:rPr lang="pt-BR" altLang="pt-BR" sz="1600" dirty="0" smtClean="0"/>
              <a:t> = “Outro espaço”;	</a:t>
            </a:r>
          </a:p>
          <a:p>
            <a:pPr eaLnBrk="1" hangingPunct="1">
              <a:buFontTx/>
              <a:buNone/>
            </a:pPr>
            <a:r>
              <a:rPr lang="pt-BR" altLang="pt-BR" sz="1600" dirty="0" err="1" smtClean="0"/>
              <a:t>System.out.println</a:t>
            </a:r>
            <a:r>
              <a:rPr lang="pt-BR" altLang="pt-BR" sz="1600" dirty="0" smtClean="0"/>
              <a:t> (“Usando outro espaço de memória: “+</a:t>
            </a:r>
            <a:r>
              <a:rPr lang="pt-BR" altLang="pt-BR" sz="1600" dirty="0" err="1" smtClean="0"/>
              <a:t>str</a:t>
            </a:r>
            <a:r>
              <a:rPr lang="pt-BR" altLang="pt-BR" sz="1600" dirty="0" smtClean="0"/>
              <a:t>);	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174750" y="2636838"/>
            <a:ext cx="7435850" cy="2444750"/>
            <a:chOff x="432" y="2252"/>
            <a:chExt cx="4684" cy="1540"/>
          </a:xfrm>
        </p:grpSpPr>
        <p:sp>
          <p:nvSpPr>
            <p:cNvPr id="5130" name="Rectangle 5"/>
            <p:cNvSpPr>
              <a:spLocks noChangeArrowheads="1"/>
            </p:cNvSpPr>
            <p:nvPr/>
          </p:nvSpPr>
          <p:spPr bwMode="auto">
            <a:xfrm>
              <a:off x="432" y="2252"/>
              <a:ext cx="4346" cy="1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5131" name="Text Box 6"/>
            <p:cNvSpPr txBox="1">
              <a:spLocks noChangeArrowheads="1"/>
            </p:cNvSpPr>
            <p:nvPr/>
          </p:nvSpPr>
          <p:spPr bwMode="auto">
            <a:xfrm>
              <a:off x="825" y="2858"/>
              <a:ext cx="680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600">
                  <a:latin typeface="Helvetica" pitchFamily="34" charset="0"/>
                </a:rPr>
                <a:t>10   100</a:t>
              </a:r>
            </a:p>
          </p:txBody>
        </p:sp>
        <p:sp>
          <p:nvSpPr>
            <p:cNvPr id="5132" name="Text Box 7"/>
            <p:cNvSpPr txBox="1">
              <a:spLocks noChangeArrowheads="1"/>
            </p:cNvSpPr>
            <p:nvPr/>
          </p:nvSpPr>
          <p:spPr bwMode="auto">
            <a:xfrm>
              <a:off x="521" y="2849"/>
              <a:ext cx="32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str</a:t>
              </a:r>
            </a:p>
          </p:txBody>
        </p:sp>
        <p:sp>
          <p:nvSpPr>
            <p:cNvPr id="5133" name="Text Box 8"/>
            <p:cNvSpPr txBox="1">
              <a:spLocks noChangeArrowheads="1"/>
            </p:cNvSpPr>
            <p:nvPr/>
          </p:nvSpPr>
          <p:spPr bwMode="auto">
            <a:xfrm>
              <a:off x="2453" y="2390"/>
              <a:ext cx="680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pt-BR" sz="1000">
                <a:latin typeface="Times New Roman" pitchFamily="18" charset="0"/>
              </a:endParaRPr>
            </a:p>
          </p:txBody>
        </p:sp>
        <p:sp>
          <p:nvSpPr>
            <p:cNvPr id="5134" name="Text Box 9"/>
            <p:cNvSpPr txBox="1">
              <a:spLocks noChangeArrowheads="1"/>
            </p:cNvSpPr>
            <p:nvPr/>
          </p:nvSpPr>
          <p:spPr bwMode="auto">
            <a:xfrm>
              <a:off x="2453" y="2390"/>
              <a:ext cx="125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Primeiro espaço</a:t>
              </a:r>
            </a:p>
          </p:txBody>
        </p:sp>
        <p:sp>
          <p:nvSpPr>
            <p:cNvPr id="5135" name="Text Box 10"/>
            <p:cNvSpPr txBox="1">
              <a:spLocks noChangeArrowheads="1"/>
            </p:cNvSpPr>
            <p:nvPr/>
          </p:nvSpPr>
          <p:spPr bwMode="auto">
            <a:xfrm>
              <a:off x="2435" y="3342"/>
              <a:ext cx="128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Outro espaço</a:t>
              </a:r>
            </a:p>
          </p:txBody>
        </p:sp>
        <p:sp>
          <p:nvSpPr>
            <p:cNvPr id="5136" name="Freeform 11"/>
            <p:cNvSpPr>
              <a:spLocks/>
            </p:cNvSpPr>
            <p:nvPr/>
          </p:nvSpPr>
          <p:spPr bwMode="auto">
            <a:xfrm>
              <a:off x="1487" y="2445"/>
              <a:ext cx="948" cy="534"/>
            </a:xfrm>
            <a:custGeom>
              <a:avLst/>
              <a:gdLst>
                <a:gd name="T0" fmla="*/ 0 w 1590"/>
                <a:gd name="T1" fmla="*/ 59 h 925"/>
                <a:gd name="T2" fmla="*/ 54 w 1590"/>
                <a:gd name="T3" fmla="*/ 9 h 925"/>
                <a:gd name="T4" fmla="*/ 120 w 1590"/>
                <a:gd name="T5" fmla="*/ 3 h 925"/>
                <a:gd name="T6" fmla="*/ 0 60000 65536"/>
                <a:gd name="T7" fmla="*/ 0 60000 65536"/>
                <a:gd name="T8" fmla="*/ 0 60000 65536"/>
                <a:gd name="T9" fmla="*/ 0 w 1590"/>
                <a:gd name="T10" fmla="*/ 0 h 925"/>
                <a:gd name="T11" fmla="*/ 1590 w 1590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0" h="925">
                  <a:moveTo>
                    <a:pt x="0" y="925"/>
                  </a:moveTo>
                  <a:cubicBezTo>
                    <a:pt x="227" y="607"/>
                    <a:pt x="455" y="290"/>
                    <a:pt x="720" y="145"/>
                  </a:cubicBezTo>
                  <a:cubicBezTo>
                    <a:pt x="985" y="0"/>
                    <a:pt x="1425" y="70"/>
                    <a:pt x="1590" y="5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137" name="Freeform 12"/>
            <p:cNvSpPr>
              <a:spLocks/>
            </p:cNvSpPr>
            <p:nvPr/>
          </p:nvSpPr>
          <p:spPr bwMode="auto">
            <a:xfrm>
              <a:off x="1505" y="3013"/>
              <a:ext cx="912" cy="444"/>
            </a:xfrm>
            <a:custGeom>
              <a:avLst/>
              <a:gdLst>
                <a:gd name="T0" fmla="*/ 0 w 1530"/>
                <a:gd name="T1" fmla="*/ 0 h 920"/>
                <a:gd name="T2" fmla="*/ 48 w 1530"/>
                <a:gd name="T3" fmla="*/ 20 h 920"/>
                <a:gd name="T4" fmla="*/ 115 w 1530"/>
                <a:gd name="T5" fmla="*/ 22 h 920"/>
                <a:gd name="T6" fmla="*/ 0 60000 65536"/>
                <a:gd name="T7" fmla="*/ 0 60000 65536"/>
                <a:gd name="T8" fmla="*/ 0 60000 65536"/>
                <a:gd name="T9" fmla="*/ 0 w 1530"/>
                <a:gd name="T10" fmla="*/ 0 h 920"/>
                <a:gd name="T11" fmla="*/ 1530 w 1530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0" h="920">
                  <a:moveTo>
                    <a:pt x="0" y="0"/>
                  </a:moveTo>
                  <a:cubicBezTo>
                    <a:pt x="187" y="320"/>
                    <a:pt x="375" y="640"/>
                    <a:pt x="630" y="780"/>
                  </a:cubicBezTo>
                  <a:cubicBezTo>
                    <a:pt x="885" y="920"/>
                    <a:pt x="1355" y="810"/>
                    <a:pt x="1530" y="8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138" name="Text Box 13"/>
            <p:cNvSpPr txBox="1">
              <a:spLocks noChangeArrowheads="1"/>
            </p:cNvSpPr>
            <p:nvPr/>
          </p:nvSpPr>
          <p:spPr bwMode="auto">
            <a:xfrm>
              <a:off x="3723" y="2399"/>
              <a:ext cx="41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10</a:t>
              </a:r>
            </a:p>
          </p:txBody>
        </p:sp>
        <p:sp>
          <p:nvSpPr>
            <p:cNvPr id="5139" name="Text Box 14"/>
            <p:cNvSpPr txBox="1">
              <a:spLocks noChangeArrowheads="1"/>
            </p:cNvSpPr>
            <p:nvPr/>
          </p:nvSpPr>
          <p:spPr bwMode="auto">
            <a:xfrm>
              <a:off x="3705" y="3351"/>
              <a:ext cx="41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100</a:t>
              </a:r>
            </a:p>
          </p:txBody>
        </p:sp>
        <p:sp>
          <p:nvSpPr>
            <p:cNvPr id="5140" name="Line 15"/>
            <p:cNvSpPr>
              <a:spLocks noChangeShapeType="1"/>
            </p:cNvSpPr>
            <p:nvPr/>
          </p:nvSpPr>
          <p:spPr bwMode="auto">
            <a:xfrm flipH="1">
              <a:off x="1827" y="2338"/>
              <a:ext cx="179" cy="3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1" name="Line 16"/>
            <p:cNvSpPr>
              <a:spLocks noChangeShapeType="1"/>
            </p:cNvSpPr>
            <p:nvPr/>
          </p:nvSpPr>
          <p:spPr bwMode="auto">
            <a:xfrm>
              <a:off x="1702" y="2442"/>
              <a:ext cx="465" cy="1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2" name="Line 17"/>
            <p:cNvSpPr>
              <a:spLocks noChangeShapeType="1"/>
            </p:cNvSpPr>
            <p:nvPr/>
          </p:nvSpPr>
          <p:spPr bwMode="auto">
            <a:xfrm rot="17338191" flipH="1">
              <a:off x="933" y="2844"/>
              <a:ext cx="178" cy="31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3" name="Line 18"/>
            <p:cNvSpPr>
              <a:spLocks noChangeShapeType="1"/>
            </p:cNvSpPr>
            <p:nvPr/>
          </p:nvSpPr>
          <p:spPr bwMode="auto">
            <a:xfrm rot="-4163197">
              <a:off x="849" y="2932"/>
              <a:ext cx="345" cy="16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" name="AutoShape 19"/>
            <p:cNvSpPr>
              <a:spLocks noChangeArrowheads="1"/>
            </p:cNvSpPr>
            <p:nvPr/>
          </p:nvSpPr>
          <p:spPr bwMode="auto">
            <a:xfrm>
              <a:off x="3792" y="2736"/>
              <a:ext cx="1324" cy="554"/>
            </a:xfrm>
            <a:prstGeom prst="wedgeRoundRectCallout">
              <a:avLst>
                <a:gd name="adj1" fmla="val -70093"/>
                <a:gd name="adj2" fmla="val -87727"/>
                <a:gd name="adj3" fmla="val 16667"/>
              </a:avLst>
            </a:prstGeom>
            <a:solidFill>
              <a:srgbClr val="CC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Aft>
                  <a:spcPts val="600"/>
                </a:spcAft>
                <a:defRPr/>
              </a:pPr>
              <a:r>
                <a:rPr lang="pt-BR" sz="1400">
                  <a:latin typeface="Helvetica" pitchFamily="34" charset="0"/>
                  <a:cs typeface="+mn-cs"/>
                </a:rPr>
                <a:t>Área de memória liberada pelo Garbage Collection</a:t>
              </a:r>
              <a:endParaRPr lang="pt-BR" sz="1000">
                <a:latin typeface="Helvetica" pitchFamily="34" charset="0"/>
                <a:cs typeface="+mn-cs"/>
              </a:endParaRPr>
            </a:p>
          </p:txBody>
        </p:sp>
      </p:grp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1187450" y="5481638"/>
            <a:ext cx="1557338" cy="376237"/>
          </a:xfrm>
          <a:prstGeom prst="rect">
            <a:avLst/>
          </a:prstGeom>
          <a:solidFill>
            <a:srgbClr val="F6E99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>
                <a:latin typeface="Century Gothic" pitchFamily="34" charset="0"/>
              </a:rPr>
              <a:t>System.gc();</a:t>
            </a: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2770188" y="562451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3681413" y="5405438"/>
            <a:ext cx="4421187" cy="527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entury Gothic" pitchFamily="34" charset="0"/>
              </a:rPr>
              <a:t>Não obriga a limpar, mas “pede”</a:t>
            </a:r>
            <a:br>
              <a:rPr lang="pt-BR" altLang="pt-BR" sz="1400">
                <a:latin typeface="Century Gothic" pitchFamily="34" charset="0"/>
              </a:rPr>
            </a:br>
            <a:r>
              <a:rPr lang="pt-BR" altLang="pt-BR" sz="1400">
                <a:latin typeface="Century Gothic" pitchFamily="34" charset="0"/>
              </a:rPr>
              <a:t>para que o Garbage Collection limpe se possível</a:t>
            </a:r>
          </a:p>
        </p:txBody>
      </p:sp>
      <p:sp>
        <p:nvSpPr>
          <p:cNvPr id="24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03CA04-9555-4549-9B1B-9C9F6F3C7CD6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8" grpId="0" animBg="1"/>
      <p:bldP spid="50199" grpId="0" animBg="1"/>
      <p:bldP spid="502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5"/>
            <a:ext cx="8044185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1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825"/>
            <a:ext cx="84963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É uma estrutura de dados linear e dinâmica. </a:t>
            </a:r>
          </a:p>
          <a:p>
            <a:r>
              <a:rPr lang="pt-BR" sz="2200" dirty="0" smtClean="0"/>
              <a:t>Linear</a:t>
            </a:r>
            <a:r>
              <a:rPr lang="pt-BR" sz="2200" dirty="0"/>
              <a:t>, pois existe uma relação de ordem entre os </a:t>
            </a:r>
            <a:r>
              <a:rPr lang="pt-BR" sz="2200" dirty="0" smtClean="0"/>
              <a:t>elementos.</a:t>
            </a:r>
          </a:p>
          <a:p>
            <a:r>
              <a:rPr lang="pt-BR" sz="2200" dirty="0" smtClean="0"/>
              <a:t>Dinâmica </a:t>
            </a:r>
            <a:r>
              <a:rPr lang="pt-BR" sz="2200" dirty="0"/>
              <a:t>porque é composta por elementos, chamados de nós ou nodos, cujo o espaço de memória é alocado em tempo de execução, conforme for necessário. </a:t>
            </a:r>
          </a:p>
          <a:p>
            <a:r>
              <a:rPr lang="pt-BR" sz="2200" dirty="0" smtClean="0"/>
              <a:t>Desta </a:t>
            </a:r>
            <a:r>
              <a:rPr lang="pt-BR" sz="2200" dirty="0"/>
              <a:t>forma, ao invés dos elementos estarem em sequencia </a:t>
            </a:r>
            <a:r>
              <a:rPr lang="pt-BR" sz="2200" dirty="0" smtClean="0"/>
              <a:t>(em uma área </a:t>
            </a:r>
            <a:r>
              <a:rPr lang="pt-BR" sz="2200" dirty="0"/>
              <a:t>contínua da memória – consecutiva), como na lista sequencial, os elementos podem ocupar quaisquer célula de memória. </a:t>
            </a:r>
          </a:p>
          <a:p>
            <a:r>
              <a:rPr lang="pt-BR" sz="2200" dirty="0" smtClean="0"/>
              <a:t>Para </a:t>
            </a:r>
            <a:r>
              <a:rPr lang="pt-BR" sz="2200" dirty="0"/>
              <a:t>manter a relação de ordem entre os elementos, cada elemento indica qual é o seguinte (ou e o anterior também</a:t>
            </a:r>
            <a:r>
              <a:rPr lang="pt-BR" sz="2200" dirty="0" smtClean="0"/>
              <a:t>).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6942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lista linear ligada (ou simplesmente lista ligada) é uma lista linear na qual a ordem (lógica) dos elementos da lista (chamados “nós”) não necessariamente coincide com sua posição física (em memória</a:t>
            </a:r>
            <a:r>
              <a:rPr lang="pt-BR" sz="2400" dirty="0" smtClean="0"/>
              <a:t>).</a:t>
            </a:r>
          </a:p>
          <a:p>
            <a:r>
              <a:rPr lang="pt-BR" sz="2400" dirty="0" smtClean="0"/>
              <a:t>Pode </a:t>
            </a:r>
            <a:r>
              <a:rPr lang="pt-BR" sz="2400" dirty="0"/>
              <a:t>ser implementada de forma estática (usando-se um vetor) ou, em linguagens de programação que oferecem suporte à alocação dinâmica, com uso de ponteiros. </a:t>
            </a:r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74848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Espaços </a:t>
            </a:r>
            <a:r>
              <a:rPr lang="pt-BR" sz="2400" dirty="0"/>
              <a:t>de memória podem ser alocados no decorrer da execução do programa, quando forem efetivamente </a:t>
            </a:r>
            <a:r>
              <a:rPr lang="pt-BR" sz="2400" dirty="0" smtClean="0"/>
              <a:t>necessários.</a:t>
            </a:r>
            <a:endParaRPr lang="pt-BR" sz="2400" dirty="0"/>
          </a:p>
          <a:p>
            <a:pPr lvl="0"/>
            <a:r>
              <a:rPr lang="pt-BR" sz="2400" dirty="0"/>
              <a:t>É possível alocar espaço para um elemento de cada </a:t>
            </a:r>
            <a:r>
              <a:rPr lang="pt-BR" sz="2400" dirty="0" smtClean="0"/>
              <a:t>vez</a:t>
            </a:r>
            <a:r>
              <a:rPr lang="pt-BR" sz="2400" dirty="0"/>
              <a:t>.</a:t>
            </a:r>
          </a:p>
          <a:p>
            <a:pPr lvl="0"/>
            <a:r>
              <a:rPr lang="pt-BR" sz="2400" dirty="0"/>
              <a:t>Espaços de memória também podem ser liberados no decorrer a execução do programa, quando não forem mais </a:t>
            </a:r>
            <a:r>
              <a:rPr lang="pt-BR" sz="2400" dirty="0" smtClean="0"/>
              <a:t>necessários.</a:t>
            </a:r>
          </a:p>
          <a:p>
            <a:pPr lvl="0"/>
            <a:r>
              <a:rPr lang="pt-BR" sz="2400" dirty="0" smtClean="0"/>
              <a:t>Também é possível liberar espaço de um elemento de cada vez.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1864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Definição dada por </a:t>
            </a:r>
            <a:r>
              <a:rPr lang="pt-BR" sz="2400" dirty="0" err="1"/>
              <a:t>Knuth</a:t>
            </a:r>
            <a:r>
              <a:rPr lang="pt-BR" sz="2400" dirty="0"/>
              <a:t> para uma lista linear : “Uma lista linear X é um conjunto de nodos X(1), X(2), ....,X(n), tais que:  </a:t>
            </a:r>
            <a:endParaRPr lang="pt-BR" sz="2400" dirty="0" smtClean="0"/>
          </a:p>
          <a:p>
            <a:pPr lvl="1"/>
            <a:r>
              <a:rPr lang="pt-BR" sz="2400" dirty="0" smtClean="0"/>
              <a:t>a</a:t>
            </a:r>
            <a:r>
              <a:rPr lang="pt-BR" sz="2400" dirty="0"/>
              <a:t>) X(1) é o primeiro nodo da lista; </a:t>
            </a:r>
            <a:endParaRPr lang="pt-BR" sz="2400" dirty="0" smtClean="0"/>
          </a:p>
          <a:p>
            <a:pPr lvl="1"/>
            <a:r>
              <a:rPr lang="pt-BR" sz="2400" dirty="0" smtClean="0"/>
              <a:t>b</a:t>
            </a:r>
            <a:r>
              <a:rPr lang="pt-BR" sz="2400" dirty="0"/>
              <a:t>) X(n) é o último nodo da lista; </a:t>
            </a:r>
            <a:r>
              <a:rPr lang="pt-BR" sz="2400" dirty="0" smtClean="0"/>
              <a:t>c</a:t>
            </a:r>
            <a:r>
              <a:rPr lang="pt-BR" sz="2400" dirty="0"/>
              <a:t>) </a:t>
            </a:r>
            <a:endParaRPr lang="pt-BR" sz="2400" dirty="0" smtClean="0"/>
          </a:p>
          <a:p>
            <a:pPr lvl="1"/>
            <a:r>
              <a:rPr lang="pt-BR" sz="2400" dirty="0" smtClean="0"/>
              <a:t>c) Para 1&lt;k</a:t>
            </a:r>
          </a:p>
          <a:p>
            <a:r>
              <a:rPr lang="pt-BR" sz="2400" dirty="0" smtClean="0"/>
              <a:t>Ou</a:t>
            </a:r>
            <a:r>
              <a:rPr lang="pt-BR" sz="2400" dirty="0"/>
              <a:t>, mais simplesmente, “Uma lista linear é a estrutura de dados que permite representar um conjunto de dados de forma a preservar a relação de ordem linear entre eles.”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39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sz="2400" dirty="0"/>
              <a:t>Podem crescer e diminuir </a:t>
            </a:r>
            <a:r>
              <a:rPr lang="pt-BR" altLang="pt-BR" sz="2400" dirty="0" smtClean="0"/>
              <a:t>dinamicamente.</a:t>
            </a:r>
            <a:endParaRPr lang="pt-BR" altLang="pt-BR" sz="2400" dirty="0"/>
          </a:p>
          <a:p>
            <a:pPr eaLnBrk="1" hangingPunct="1">
              <a:lnSpc>
                <a:spcPct val="110000"/>
              </a:lnSpc>
            </a:pPr>
            <a:r>
              <a:rPr lang="pt-BR" altLang="pt-BR" sz="2400" dirty="0" smtClean="0"/>
              <a:t>Tamanho </a:t>
            </a:r>
            <a:r>
              <a:rPr lang="pt-BR" altLang="pt-BR" sz="2400" dirty="0"/>
              <a:t>máximo não precisa ser definido </a:t>
            </a:r>
            <a:r>
              <a:rPr lang="pt-BR" altLang="pt-BR" sz="2400" dirty="0" smtClean="0"/>
              <a:t>previamente. </a:t>
            </a:r>
            <a:endParaRPr lang="pt-BR" altLang="pt-BR" sz="2400" dirty="0"/>
          </a:p>
          <a:p>
            <a:pPr eaLnBrk="1" hangingPunct="1">
              <a:lnSpc>
                <a:spcPct val="110000"/>
              </a:lnSpc>
            </a:pPr>
            <a:r>
              <a:rPr lang="pt-BR" altLang="pt-BR" sz="2400" dirty="0" smtClean="0"/>
              <a:t>Provêm </a:t>
            </a:r>
            <a:r>
              <a:rPr lang="pt-BR" altLang="pt-BR" sz="2400" dirty="0"/>
              <a:t>flexibilidade, permitindo que os itens sejam </a:t>
            </a:r>
            <a:r>
              <a:rPr lang="pt-BR" altLang="pt-BR" sz="2400" dirty="0" smtClean="0"/>
              <a:t>reposicionados de maneira eficiente.</a:t>
            </a:r>
            <a:endParaRPr lang="pt-BR" altLang="pt-BR" sz="2400" dirty="0"/>
          </a:p>
          <a:p>
            <a:pPr lvl="1" eaLnBrk="1" hangingPunct="1">
              <a:lnSpc>
                <a:spcPct val="110000"/>
              </a:lnSpc>
            </a:pPr>
            <a:r>
              <a:rPr lang="pt-BR" altLang="pt-BR" sz="2400" dirty="0"/>
              <a:t>P</a:t>
            </a:r>
            <a:r>
              <a:rPr lang="pt-BR" altLang="pt-BR" sz="2400" dirty="0" smtClean="0"/>
              <a:t>erda </a:t>
            </a:r>
            <a:r>
              <a:rPr lang="pt-BR" altLang="pt-BR" sz="2400" dirty="0"/>
              <a:t>no tempo de acesso a qualquer item arbitrário da lista, comparando com </a:t>
            </a:r>
            <a:r>
              <a:rPr lang="pt-BR" altLang="pt-BR" sz="2400" dirty="0" smtClean="0"/>
              <a:t>vetores.</a:t>
            </a:r>
            <a:endParaRPr lang="pt-BR" alt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487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Também pode ser considerada uma coleção linear de objetos </a:t>
            </a:r>
            <a:r>
              <a:rPr lang="pt-BR" altLang="pt-BR" sz="2400" dirty="0" err="1" smtClean="0"/>
              <a:t>auto-referenciados</a:t>
            </a:r>
            <a:r>
              <a:rPr lang="pt-BR" altLang="pt-BR" sz="2400" dirty="0" smtClean="0"/>
              <a:t>, chamados de </a:t>
            </a:r>
            <a:r>
              <a:rPr lang="pt-BR" altLang="pt-BR" sz="2400" b="1" dirty="0" smtClean="0"/>
              <a:t>Nós </a:t>
            </a:r>
            <a:r>
              <a:rPr lang="pt-BR" altLang="pt-BR" sz="2400" dirty="0" smtClean="0"/>
              <a:t>que são conectados por links de referência. </a:t>
            </a:r>
          </a:p>
          <a:p>
            <a:r>
              <a:rPr lang="pt-BR" altLang="pt-BR" sz="2400" dirty="0" smtClean="0"/>
              <a:t>Em geral um programa acessa uma lista, por meio de uma referência ao primeiro elemento da lista. </a:t>
            </a:r>
          </a:p>
          <a:p>
            <a:r>
              <a:rPr lang="pt-BR" altLang="pt-BR" sz="2400" dirty="0" smtClean="0"/>
              <a:t>O programa acessa cada link subsequente via a referência armazenada o </a:t>
            </a:r>
            <a:r>
              <a:rPr lang="pt-BR" altLang="pt-BR" sz="2400" b="1" dirty="0" smtClean="0"/>
              <a:t>Nó </a:t>
            </a:r>
            <a:r>
              <a:rPr lang="pt-BR" altLang="pt-BR" sz="2400" dirty="0" smtClean="0"/>
              <a:t>anterior. </a:t>
            </a:r>
          </a:p>
          <a:p>
            <a:r>
              <a:rPr lang="pt-BR" altLang="pt-BR" sz="2400" dirty="0" smtClean="0"/>
              <a:t>A referência do último Nó é marcada como </a:t>
            </a:r>
            <a:r>
              <a:rPr lang="pt-BR" altLang="pt-BR" sz="2400" b="1" dirty="0" err="1" smtClean="0"/>
              <a:t>null</a:t>
            </a:r>
            <a:r>
              <a:rPr lang="pt-BR" altLang="pt-BR" sz="2400" dirty="0" smtClean="0"/>
              <a:t> para indicar o final da lista.</a:t>
            </a:r>
          </a:p>
          <a:p>
            <a:r>
              <a:rPr lang="pt-BR" altLang="pt-BR" sz="2400" dirty="0" smtClean="0"/>
              <a:t>Um Nó pode conter dados de </a:t>
            </a:r>
            <a:r>
              <a:rPr lang="pt-BR" altLang="pt-BR" sz="2400" b="1" dirty="0" smtClean="0"/>
              <a:t>qualquer tipo, </a:t>
            </a:r>
            <a:r>
              <a:rPr lang="pt-BR" altLang="pt-BR" sz="2400" dirty="0" smtClean="0"/>
              <a:t>bem como referências a objetos de outras classes.</a:t>
            </a:r>
            <a:endParaRPr lang="pt-BR" alt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986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Listas encadeadas </a:t>
            </a:r>
            <a:r>
              <a:rPr lang="pt-BR" altLang="pt-BR" sz="2400" b="1" dirty="0" smtClean="0"/>
              <a:t>são dinâmicas</a:t>
            </a:r>
            <a:r>
              <a:rPr lang="pt-BR" altLang="pt-BR" sz="2400" dirty="0" smtClean="0"/>
              <a:t>, seu tamanho pode aumentar ou diminuir </a:t>
            </a:r>
            <a:r>
              <a:rPr lang="pt-BR" altLang="pt-BR" sz="2400" b="1" dirty="0" smtClean="0"/>
              <a:t>conforme necessário</a:t>
            </a:r>
            <a:r>
              <a:rPr lang="pt-BR" altLang="pt-BR" sz="2400" dirty="0" smtClean="0"/>
              <a:t>.</a:t>
            </a:r>
          </a:p>
          <a:p>
            <a:r>
              <a:rPr lang="pt-BR" altLang="pt-BR" sz="2400" dirty="0" smtClean="0"/>
              <a:t>Listas encadeadas podem ser mantidas em ordem de classificação, para isso basta inserir o elemento no ponto adequado da lista.</a:t>
            </a:r>
          </a:p>
          <a:p>
            <a:r>
              <a:rPr lang="pt-BR" altLang="pt-BR" sz="2400" dirty="0" smtClean="0"/>
              <a:t>Uma alteração da lista não faz com que seja necessário mover todos os seus elementos como ocorre na lista estática.</a:t>
            </a:r>
            <a:r>
              <a:rPr lang="pt-BR" altLang="pt-BR" sz="2400" dirty="0"/>
              <a:t> </a:t>
            </a:r>
            <a:r>
              <a:rPr lang="pt-BR" altLang="pt-BR" sz="2400" dirty="0" smtClean="0"/>
              <a:t>Apenas duas referências são modificadas.</a:t>
            </a:r>
            <a:endParaRPr lang="pt-BR" altLang="pt-BR" sz="2400" dirty="0"/>
          </a:p>
          <a:p>
            <a:r>
              <a:rPr lang="pt-BR" altLang="pt-BR" sz="2400" dirty="0" smtClean="0"/>
              <a:t>Em sistemas de softwares utilizados na indústria de software </a:t>
            </a:r>
            <a:r>
              <a:rPr lang="pt-BR" altLang="pt-BR" sz="2400" b="1" dirty="0" smtClean="0"/>
              <a:t>é inviável </a:t>
            </a:r>
            <a:r>
              <a:rPr lang="pt-BR" altLang="pt-BR" sz="2400" dirty="0" smtClean="0"/>
              <a:t>trabalhar com listas de alocação estática. Devido a necessidade continua de sempre inserir novos elementos.</a:t>
            </a:r>
          </a:p>
        </p:txBody>
      </p:sp>
    </p:spTree>
    <p:extLst>
      <p:ext uri="{BB962C8B-B14F-4D97-AF65-F5344CB8AC3E}">
        <p14:creationId xmlns:p14="http://schemas.microsoft.com/office/powerpoint/2010/main" val="28498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Estática x Lista Dinâmica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4164"/>
              </p:ext>
            </p:extLst>
          </p:nvPr>
        </p:nvGraphicFramePr>
        <p:xfrm>
          <a:off x="251520" y="1340768"/>
          <a:ext cx="835824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541822"/>
              </a:tblGrid>
              <a:tr h="568401">
                <a:tc>
                  <a:txBody>
                    <a:bodyPr/>
                    <a:lstStyle/>
                    <a:p>
                      <a:pPr algn="l"/>
                      <a:r>
                        <a:rPr lang="pt-BR" sz="1800" baseline="0" dirty="0" smtClean="0"/>
                        <a:t>Alocação Estática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Alocação</a:t>
                      </a:r>
                      <a:r>
                        <a:rPr lang="pt-BR" sz="1800" baseline="0" dirty="0" smtClean="0"/>
                        <a:t> Dinâmica</a:t>
                      </a:r>
                      <a:endParaRPr lang="pt-BR" sz="1800" dirty="0"/>
                    </a:p>
                  </a:txBody>
                  <a:tcPr/>
                </a:tc>
              </a:tr>
              <a:tr h="99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constante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há quantidade máxima de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elementos (o limite é a memória do computador)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8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Aloca espaço de acordo com a quantidade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Utiliza</a:t>
                      </a:r>
                      <a:r>
                        <a:rPr lang="pt-BR" sz="1800" baseline="0" dirty="0" smtClean="0"/>
                        <a:t> somente o espaço de memória suficiente</a:t>
                      </a:r>
                      <a:endParaRPr lang="pt-BR" sz="1800" dirty="0" smtClean="0"/>
                    </a:p>
                  </a:txBody>
                  <a:tcPr/>
                </a:tc>
              </a:tr>
              <a:tr h="1421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 </a:t>
                      </a:r>
                      <a:r>
                        <a:rPr lang="pt-B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endParaRPr lang="pt-B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Utiliza ponteiros</a:t>
                      </a:r>
                      <a:r>
                        <a:rPr lang="pt-BR" sz="1800" baseline="0" dirty="0" smtClean="0"/>
                        <a:t> para indicar a posição de memória que o endereço inserido na lista será armazenado</a:t>
                      </a:r>
                      <a:endParaRPr lang="pt-B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2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Estática x Lista Dinâmica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 principal vantagem da utilização de listas encadeadas sobre listas sequenciais é o ganho em desempenho em termos de velocidade nas inclusões e remoções de elementos (nós). </a:t>
            </a:r>
          </a:p>
          <a:p>
            <a:r>
              <a:rPr lang="pt-BR" sz="2200" dirty="0" smtClean="0"/>
              <a:t>Em </a:t>
            </a:r>
            <a:r>
              <a:rPr lang="pt-BR" sz="2200" dirty="0"/>
              <a:t>uma lista </a:t>
            </a:r>
            <a:r>
              <a:rPr lang="pt-BR" sz="2200" dirty="0" smtClean="0"/>
              <a:t>estática é </a:t>
            </a:r>
            <a:r>
              <a:rPr lang="pt-BR" sz="2200" dirty="0"/>
              <a:t>necessário mover todos os elementos da lista para uma nova lista para realizar essas operações, ou deslocar elementos, quando se deseja manter a ordem através de uma </a:t>
            </a:r>
            <a:r>
              <a:rPr lang="pt-BR" sz="2200" dirty="0" smtClean="0"/>
              <a:t>informação.</a:t>
            </a:r>
          </a:p>
          <a:p>
            <a:r>
              <a:rPr lang="pt-BR" sz="2200" dirty="0"/>
              <a:t>Listas encadeadas são mais adequadas em situações onde a lista possui centenas ou milhares de nós, onde serão realizadas muitas operações de inserção ou remoção, que em uma lista </a:t>
            </a:r>
            <a:r>
              <a:rPr lang="pt-BR" sz="2200" dirty="0" smtClean="0"/>
              <a:t>estática representaria </a:t>
            </a:r>
            <a:r>
              <a:rPr lang="pt-BR" sz="2200" dirty="0"/>
              <a:t>uma perda notável no desempenho do </a:t>
            </a:r>
            <a:r>
              <a:rPr lang="pt-BR" sz="2200" dirty="0" smtClean="0"/>
              <a:t>processamento.</a:t>
            </a:r>
            <a:endParaRPr lang="pt-BR" alt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7658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Complexidade assintótica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A inserção e remoção de um elemento que esteja disposto no início da lista encadeada possuí um número de operações fixo e independente do tamanho da lista, sendo da ordem de O(1).</a:t>
            </a:r>
          </a:p>
          <a:p>
            <a:r>
              <a:rPr lang="pt-BR" altLang="pt-BR" sz="2400" dirty="0" smtClean="0"/>
              <a:t>As operações de busca, remoção e a inserção após um determinado elemento da lista possuí complexidade assintótica de O(N), tal como ocorre nas listas sequenciais. Entretanto, nas listas encadeadas não é necessário mover os itens para a entrada de um novo elemento da lista.</a:t>
            </a:r>
          </a:p>
          <a:p>
            <a:r>
              <a:rPr lang="pt-BR" sz="2400" dirty="0"/>
              <a:t>A implementação de operações do tipo mostrar a lista é mais simples numa lista sequencial. Assim, </a:t>
            </a:r>
            <a:r>
              <a:rPr lang="pt-BR" sz="2400" dirty="0" smtClean="0"/>
              <a:t>se não forem realizadas </a:t>
            </a:r>
            <a:r>
              <a:rPr lang="pt-BR" sz="2400" dirty="0"/>
              <a:t>muitas operações de inserção e remoção, a lista sequencial é uma boa opção.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057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Operações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200" dirty="0" smtClean="0"/>
              <a:t>Inicializar a lista</a:t>
            </a:r>
          </a:p>
          <a:p>
            <a:r>
              <a:rPr lang="pt-BR" altLang="pt-BR" sz="2200" dirty="0" smtClean="0"/>
              <a:t>Inserir um elemento no final da lista</a:t>
            </a:r>
          </a:p>
          <a:p>
            <a:r>
              <a:rPr lang="pt-BR" altLang="pt-BR" sz="2200" dirty="0" smtClean="0"/>
              <a:t>Inserir um elemento no início da lista</a:t>
            </a:r>
          </a:p>
          <a:p>
            <a:r>
              <a:rPr lang="pt-BR" altLang="pt-BR" sz="2200" dirty="0" smtClean="0"/>
              <a:t>Inserir um elemento em qualquer posição da lista</a:t>
            </a:r>
          </a:p>
          <a:p>
            <a:r>
              <a:rPr lang="pt-BR" altLang="pt-BR" sz="2200" dirty="0" smtClean="0"/>
              <a:t>Pesquisar um elemento</a:t>
            </a:r>
          </a:p>
          <a:p>
            <a:r>
              <a:rPr lang="pt-BR" altLang="pt-BR" sz="2200" dirty="0" smtClean="0"/>
              <a:t>Remover um elemento no final da lista</a:t>
            </a:r>
          </a:p>
          <a:p>
            <a:r>
              <a:rPr lang="pt-BR" altLang="pt-BR" sz="2200" dirty="0" smtClean="0"/>
              <a:t>Remover um elemento no início da lista</a:t>
            </a:r>
          </a:p>
          <a:p>
            <a:r>
              <a:rPr lang="pt-BR" altLang="pt-BR" sz="2200" dirty="0" smtClean="0"/>
              <a:t>Remover um elemento em qualquer posição da lista</a:t>
            </a:r>
          </a:p>
          <a:p>
            <a:r>
              <a:rPr lang="pt-BR" altLang="pt-BR" sz="2200" dirty="0" smtClean="0"/>
              <a:t>Ordenar a lista utilizando algoritmos de ordenação como Merge </a:t>
            </a:r>
            <a:r>
              <a:rPr lang="pt-BR" altLang="pt-BR" sz="2200" dirty="0" err="1" smtClean="0"/>
              <a:t>Sort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Quick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Sort</a:t>
            </a:r>
            <a:r>
              <a:rPr lang="pt-BR" altLang="pt-BR" sz="2200" dirty="0" smtClean="0"/>
              <a:t> ou </a:t>
            </a:r>
            <a:r>
              <a:rPr lang="pt-BR" altLang="pt-BR" sz="2200" dirty="0" err="1" smtClean="0"/>
              <a:t>Heap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Sort</a:t>
            </a:r>
            <a:endParaRPr lang="pt-BR" altLang="pt-BR" sz="2200" dirty="0" smtClean="0"/>
          </a:p>
          <a:p>
            <a:r>
              <a:rPr lang="pt-BR" altLang="pt-BR" sz="2200" dirty="0" smtClean="0"/>
              <a:t>Concatenar a lista em outra lista ou até mesmo Pilhas ou Filas a partir de uma dada condição</a:t>
            </a:r>
            <a:endParaRPr lang="pt-BR" altLang="pt-BR" sz="2200" dirty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40088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None/>
            </a:pPr>
            <a:fld id="{86A07240-2F1D-4F0B-9E75-F55BFE5DE172}" type="slidenum">
              <a:rPr lang="pt-BR" altLang="pt-BR" sz="2200" smtClean="0">
                <a:solidFill>
                  <a:schemeClr val="bg1"/>
                </a:solidFill>
                <a:latin typeface="Arial" charset="0"/>
              </a:rPr>
              <a:pPr eaLnBrk="1" hangingPunct="1">
                <a:buFontTx/>
                <a:buNone/>
              </a:pPr>
              <a:t>27</a:t>
            </a:fld>
            <a:endParaRPr lang="pt-BR" altLang="pt-BR" sz="22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3" name="AutoShape 18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4000" dirty="0" smtClean="0"/>
              <a:t>  Representação de Listas Sequenciais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64802" y="1556792"/>
            <a:ext cx="7775575" cy="4751387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Conjunto de itens organizados </a:t>
            </a:r>
            <a:r>
              <a:rPr lang="pt-BR" altLang="pt-BR" dirty="0" smtClean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pt-BR" altLang="pt-BR" dirty="0" smtClean="0">
                <a:solidFill>
                  <a:schemeClr val="folHlink"/>
                </a:solidFill>
              </a:rPr>
              <a:t>vetor</a:t>
            </a:r>
            <a:endParaRPr lang="pt-BR" altLang="pt-BR" dirty="0" smtClean="0"/>
          </a:p>
          <a:p>
            <a:pPr lvl="1" eaLnBrk="1" hangingPunct="1"/>
            <a:r>
              <a:rPr lang="pt-BR" altLang="pt-BR" dirty="0" smtClean="0"/>
              <a:t>a organização é implícita (pela posição)</a:t>
            </a:r>
          </a:p>
          <a:p>
            <a:pPr marL="393192" lvl="1" indent="0" eaLnBrk="1" hangingPunct="1">
              <a:buNone/>
            </a:pPr>
            <a:endParaRPr lang="pt-BR" altLang="pt-BR" dirty="0" smtClean="0"/>
          </a:p>
          <a:p>
            <a:pPr lvl="1" eaLnBrk="1" hangingPunct="1"/>
            <a:endParaRPr lang="pt-BR" altLang="pt-BR" dirty="0"/>
          </a:p>
          <a:p>
            <a:pPr marL="393192" lvl="1" indent="0" algn="ctr" eaLnBrk="1" hangingPunct="1">
              <a:buNone/>
            </a:pPr>
            <a:endParaRPr lang="pt-BR" altLang="pt-BR" dirty="0" smtClean="0"/>
          </a:p>
          <a:p>
            <a:pPr marL="393192" lvl="1" indent="0" algn="ctr" eaLnBrk="1" hangingPunct="1">
              <a:buNone/>
            </a:pPr>
            <a:endParaRPr lang="pt-BR" altLang="pt-BR" dirty="0" smtClean="0"/>
          </a:p>
          <a:p>
            <a:pPr lvl="1" eaLnBrk="1" hangingPunct="1"/>
            <a:r>
              <a:rPr lang="pt-BR" altLang="pt-BR" dirty="0" smtClean="0"/>
              <a:t>o símbolo </a:t>
            </a:r>
            <a:r>
              <a:rPr lang="pt-BR" altLang="pt-BR" b="1" dirty="0" err="1" smtClean="0">
                <a:solidFill>
                  <a:schemeClr val="folHlink"/>
                </a:solidFill>
              </a:rPr>
              <a:t>vet</a:t>
            </a:r>
            <a:r>
              <a:rPr lang="pt-BR" altLang="pt-BR" dirty="0" smtClean="0"/>
              <a:t> representa o endereço do primeiro elemento (ponteiro)</a:t>
            </a:r>
          </a:p>
          <a:p>
            <a:pPr lvl="1" eaLnBrk="1" hangingPunct="1"/>
            <a:r>
              <a:rPr lang="pt-BR" altLang="pt-BR" dirty="0" smtClean="0"/>
              <a:t>ocupa um espaço fixo na memória:</a:t>
            </a:r>
            <a:endParaRPr lang="pt-BR" altLang="pt-BR" dirty="0" smtClean="0">
              <a:sym typeface="Wingdings" pitchFamily="2" charset="2"/>
            </a:endParaRPr>
          </a:p>
          <a:p>
            <a:pPr lvl="2" eaLnBrk="1" hangingPunct="1"/>
            <a:r>
              <a:rPr lang="pt-BR" altLang="pt-BR" dirty="0" smtClean="0">
                <a:sym typeface="Wingdings" pitchFamily="2" charset="2"/>
              </a:rPr>
              <a:t>permite acesso a qualquer elemento a partir do ponteiro para o primeiro, utilizando indexação </a:t>
            </a:r>
            <a:r>
              <a:rPr lang="pt-BR" altLang="pt-BR" b="1" dirty="0" smtClean="0">
                <a:solidFill>
                  <a:schemeClr val="folHlink"/>
                </a:solidFill>
                <a:sym typeface="Wingdings" pitchFamily="2" charset="2"/>
              </a:rPr>
              <a:t></a:t>
            </a:r>
            <a:r>
              <a:rPr lang="pt-BR" altLang="pt-BR" dirty="0" smtClean="0">
                <a:sym typeface="Wingdings" pitchFamily="2" charset="2"/>
              </a:rPr>
              <a:t> acesso aleatório</a:t>
            </a:r>
            <a:endParaRPr lang="pt-BR" altLang="pt-BR" sz="1800" dirty="0" smtClean="0"/>
          </a:p>
        </p:txBody>
      </p:sp>
      <p:sp>
        <p:nvSpPr>
          <p:cNvPr id="5125" name="Rectangle 23"/>
          <p:cNvSpPr>
            <a:spLocks noChangeArrowheads="1"/>
          </p:cNvSpPr>
          <p:nvPr/>
        </p:nvSpPr>
        <p:spPr bwMode="auto">
          <a:xfrm>
            <a:off x="1835150" y="3213100"/>
            <a:ext cx="6049963" cy="503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5126" name="Line 24"/>
          <p:cNvSpPr>
            <a:spLocks noChangeShapeType="1"/>
          </p:cNvSpPr>
          <p:nvPr/>
        </p:nvSpPr>
        <p:spPr bwMode="auto">
          <a:xfrm>
            <a:off x="2987675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7" name="Line 25"/>
          <p:cNvSpPr>
            <a:spLocks noChangeShapeType="1"/>
          </p:cNvSpPr>
          <p:nvPr/>
        </p:nvSpPr>
        <p:spPr bwMode="auto">
          <a:xfrm>
            <a:off x="4211638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8" name="Line 26"/>
          <p:cNvSpPr>
            <a:spLocks noChangeShapeType="1"/>
          </p:cNvSpPr>
          <p:nvPr/>
        </p:nvSpPr>
        <p:spPr bwMode="auto">
          <a:xfrm>
            <a:off x="5435600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9" name="Line 27"/>
          <p:cNvSpPr>
            <a:spLocks noChangeShapeType="1"/>
          </p:cNvSpPr>
          <p:nvPr/>
        </p:nvSpPr>
        <p:spPr bwMode="auto">
          <a:xfrm>
            <a:off x="6659563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0" name="Line 29"/>
          <p:cNvSpPr>
            <a:spLocks noChangeShapeType="1"/>
          </p:cNvSpPr>
          <p:nvPr/>
        </p:nvSpPr>
        <p:spPr bwMode="auto">
          <a:xfrm>
            <a:off x="1114425" y="3427413"/>
            <a:ext cx="649288" cy="73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1" name="Rectangle 30"/>
          <p:cNvSpPr>
            <a:spLocks noChangeArrowheads="1"/>
          </p:cNvSpPr>
          <p:nvPr/>
        </p:nvSpPr>
        <p:spPr bwMode="auto">
          <a:xfrm>
            <a:off x="611188" y="2924175"/>
            <a:ext cx="8651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000" b="1">
                <a:solidFill>
                  <a:schemeClr val="folHlink"/>
                </a:solidFill>
                <a:latin typeface="Arial" charset="0"/>
              </a:rPr>
              <a:t>vet</a:t>
            </a:r>
          </a:p>
        </p:txBody>
      </p:sp>
      <p:sp>
        <p:nvSpPr>
          <p:cNvPr id="5132" name="Rectangle 32"/>
          <p:cNvSpPr>
            <a:spLocks noChangeArrowheads="1"/>
          </p:cNvSpPr>
          <p:nvPr/>
        </p:nvSpPr>
        <p:spPr bwMode="auto">
          <a:xfrm>
            <a:off x="971550" y="3355975"/>
            <a:ext cx="142875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5133" name="Rectangle 33"/>
          <p:cNvSpPr>
            <a:spLocks noChangeArrowheads="1"/>
          </p:cNvSpPr>
          <p:nvPr/>
        </p:nvSpPr>
        <p:spPr bwMode="auto">
          <a:xfrm>
            <a:off x="2216150" y="3262313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 dirty="0">
                <a:latin typeface="Times New Roman" pitchFamily="16" charset="0"/>
              </a:rPr>
              <a:t>A</a:t>
            </a:r>
          </a:p>
        </p:txBody>
      </p:sp>
      <p:sp>
        <p:nvSpPr>
          <p:cNvPr id="5134" name="Rectangle 34"/>
          <p:cNvSpPr>
            <a:spLocks noChangeArrowheads="1"/>
          </p:cNvSpPr>
          <p:nvPr/>
        </p:nvSpPr>
        <p:spPr bwMode="auto">
          <a:xfrm>
            <a:off x="3438525" y="326231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>
                <a:latin typeface="Times New Roman" pitchFamily="16" charset="0"/>
              </a:rPr>
              <a:t>L</a:t>
            </a:r>
          </a:p>
        </p:txBody>
      </p:sp>
      <p:sp>
        <p:nvSpPr>
          <p:cNvPr id="5135" name="Rectangle 35"/>
          <p:cNvSpPr>
            <a:spLocks noChangeArrowheads="1"/>
          </p:cNvSpPr>
          <p:nvPr/>
        </p:nvSpPr>
        <p:spPr bwMode="auto">
          <a:xfrm>
            <a:off x="4660900" y="3262313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>
                <a:latin typeface="Times New Roman" pitchFamily="16" charset="0"/>
              </a:rPr>
              <a:t>I</a:t>
            </a:r>
          </a:p>
        </p:txBody>
      </p:sp>
      <p:sp>
        <p:nvSpPr>
          <p:cNvPr id="5136" name="Rectangle 36"/>
          <p:cNvSpPr>
            <a:spLocks noChangeArrowheads="1"/>
          </p:cNvSpPr>
          <p:nvPr/>
        </p:nvSpPr>
        <p:spPr bwMode="auto">
          <a:xfrm>
            <a:off x="7107238" y="3262313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>
                <a:latin typeface="Times New Roman" pitchFamily="16" charset="0"/>
              </a:rPr>
              <a:t>T</a:t>
            </a:r>
          </a:p>
        </p:txBody>
      </p:sp>
      <p:sp>
        <p:nvSpPr>
          <p:cNvPr id="5137" name="Rectangle 37"/>
          <p:cNvSpPr>
            <a:spLocks noChangeArrowheads="1"/>
          </p:cNvSpPr>
          <p:nvPr/>
        </p:nvSpPr>
        <p:spPr bwMode="auto">
          <a:xfrm>
            <a:off x="5884863" y="3262313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>
                <a:latin typeface="Times New Roman" pitchFamily="1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467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Representação de Listas Encadeadas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1" y="1381692"/>
            <a:ext cx="8475911" cy="45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Representação de Listas Encadeadas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 bwMode="auto">
          <a:xfrm>
            <a:off x="569839" y="12771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T</a:t>
            </a:r>
            <a:r>
              <a:rPr lang="pt-BR" sz="2500" dirty="0" smtClean="0"/>
              <a:t>odo </a:t>
            </a:r>
            <a:r>
              <a:rPr lang="pt-BR" sz="2500" dirty="0"/>
              <a:t>elemento possui um ponteiro </a:t>
            </a:r>
          </a:p>
          <a:p>
            <a:r>
              <a:rPr lang="pt-BR" sz="2500" dirty="0"/>
              <a:t>O</a:t>
            </a:r>
            <a:r>
              <a:rPr lang="pt-BR" sz="2500" dirty="0" smtClean="0"/>
              <a:t> </a:t>
            </a:r>
            <a:r>
              <a:rPr lang="pt-BR" sz="2500" dirty="0"/>
              <a:t>ponteiro do último elemento tem que especificar algum tipo de próximo (aponta para si próprio ou NULL)‏ </a:t>
            </a:r>
          </a:p>
          <a:p>
            <a:r>
              <a:rPr lang="pt-BR" sz="2500" dirty="0"/>
              <a:t>P</a:t>
            </a:r>
            <a:r>
              <a:rPr lang="pt-BR" sz="2500" dirty="0" smtClean="0"/>
              <a:t>ara </a:t>
            </a:r>
            <a:r>
              <a:rPr lang="pt-BR" sz="2500" dirty="0"/>
              <a:t>acessar qualquer elemento da </a:t>
            </a:r>
            <a:r>
              <a:rPr lang="pt-BR" sz="2500" dirty="0" smtClean="0"/>
              <a:t>lista </a:t>
            </a:r>
          </a:p>
          <a:p>
            <a:pPr lvl="1"/>
            <a:r>
              <a:rPr lang="pt-BR" sz="2500" dirty="0" smtClean="0"/>
              <a:t>um </a:t>
            </a:r>
            <a:r>
              <a:rPr lang="pt-BR" sz="2500" dirty="0"/>
              <a:t>ponteiro ou um elemento para o 1º da lista </a:t>
            </a:r>
            <a:endParaRPr lang="pt-BR" altLang="pt-BR" sz="25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0" y="4005064"/>
            <a:ext cx="820891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3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/>
              <a:t>Listas </a:t>
            </a:r>
            <a:r>
              <a:rPr lang="pt-BR" sz="3000" dirty="0"/>
              <a:t>lineares agrupam informações referentes a um conjunto de elementos que, de alguma forma, se relacionam entre si </a:t>
            </a:r>
          </a:p>
          <a:p>
            <a:r>
              <a:rPr lang="pt-BR" sz="3000" dirty="0" smtClean="0"/>
              <a:t>Uma </a:t>
            </a:r>
            <a:r>
              <a:rPr lang="pt-BR" sz="3000" dirty="0"/>
              <a:t>lista linear ou está vazia, ou possui uma série de elementos </a:t>
            </a:r>
            <a:endParaRPr lang="pt-BR" sz="3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3000" dirty="0"/>
              <a:t>O</a:t>
            </a:r>
            <a:r>
              <a:rPr lang="pt-BR" sz="3000" dirty="0" smtClean="0"/>
              <a:t>nde </a:t>
            </a:r>
            <a:r>
              <a:rPr lang="pt-BR" sz="3000" dirty="0"/>
              <a:t>ai é um componente de algum conjunto </a:t>
            </a:r>
            <a:endParaRPr lang="pt-BR" sz="3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62743"/>
            <a:ext cx="3038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6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Representação de Listas Encadeadas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 bwMode="auto">
          <a:xfrm>
            <a:off x="569839" y="12771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 lista é representada por um ponteiro para o primeiro elemento (ou nó</a:t>
            </a:r>
            <a:r>
              <a:rPr lang="pt-BR" altLang="pt-BR" sz="2500" dirty="0" smtClean="0"/>
              <a:t>).</a:t>
            </a:r>
          </a:p>
          <a:p>
            <a:r>
              <a:rPr lang="pt-BR" altLang="pt-BR" sz="2500" dirty="0"/>
              <a:t>Do primeiro elemento, podemos alcançar o segundo </a:t>
            </a:r>
            <a:endParaRPr lang="pt-BR" altLang="pt-BR" sz="2500" dirty="0" smtClean="0"/>
          </a:p>
          <a:p>
            <a:r>
              <a:rPr lang="pt-BR" altLang="pt-BR" sz="2500" dirty="0" smtClean="0"/>
              <a:t>Do segundo podemos alcançar o terceiro</a:t>
            </a:r>
            <a:r>
              <a:rPr lang="pt-BR" altLang="pt-BR" sz="2500" dirty="0"/>
              <a:t> </a:t>
            </a:r>
            <a:r>
              <a:rPr lang="pt-BR" altLang="pt-BR" sz="2500" dirty="0" smtClean="0"/>
              <a:t>e assim por diante.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9" y="3645023"/>
            <a:ext cx="820891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5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733481" cy="55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2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lista encadeada ou lista ligada é uma sequencia de elementos (nós), onde cada nó possui: </a:t>
            </a:r>
            <a:endParaRPr lang="pt-BR" sz="2400" dirty="0" smtClean="0"/>
          </a:p>
          <a:p>
            <a:pPr lvl="1"/>
            <a:r>
              <a:rPr lang="pt-BR" sz="2400" dirty="0" smtClean="0"/>
              <a:t>Um </a:t>
            </a:r>
            <a:r>
              <a:rPr lang="pt-BR" sz="2400" dirty="0"/>
              <a:t>ou mais campos de informações </a:t>
            </a:r>
            <a:endParaRPr lang="pt-BR" sz="2400" dirty="0" smtClean="0"/>
          </a:p>
          <a:p>
            <a:pPr lvl="1"/>
            <a:r>
              <a:rPr lang="pt-BR" sz="2400" dirty="0" smtClean="0"/>
              <a:t>Um </a:t>
            </a:r>
            <a:r>
              <a:rPr lang="pt-BR" sz="2400" dirty="0"/>
              <a:t>ponteiro para o próximo nó da lista</a:t>
            </a:r>
            <a:endParaRPr lang="pt-BR" altLang="pt-BR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05512"/>
            <a:ext cx="5326757" cy="156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9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Procedimentos básicos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Aloca </a:t>
            </a:r>
            <a:r>
              <a:rPr lang="pt-BR" sz="2400" dirty="0" smtClean="0"/>
              <a:t>memória </a:t>
            </a:r>
            <a:r>
              <a:rPr lang="pt-BR" sz="2400" dirty="0"/>
              <a:t>para armazenar o elemento </a:t>
            </a:r>
            <a:endParaRPr lang="pt-BR" sz="2400" dirty="0" smtClean="0"/>
          </a:p>
          <a:p>
            <a:r>
              <a:rPr lang="pt-BR" sz="2400" dirty="0" smtClean="0"/>
              <a:t>Encadeia </a:t>
            </a:r>
            <a:r>
              <a:rPr lang="pt-BR" sz="2400" dirty="0"/>
              <a:t>o elemento na lista existente</a:t>
            </a:r>
            <a:endParaRPr lang="pt-BR" alt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2" y="2348880"/>
            <a:ext cx="860788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57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Simplesmente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Uma lista é denominada como simplesmente encadeada se em cada Nó só existe um ponteiro que aponta para o próximo Nó.</a:t>
            </a:r>
          </a:p>
          <a:p>
            <a:r>
              <a:rPr lang="pt-BR" sz="2400" dirty="0" smtClean="0"/>
              <a:t>É </a:t>
            </a:r>
            <a:r>
              <a:rPr lang="pt-BR" sz="2400" dirty="0"/>
              <a:t>preciso que um ponteiro aponte para o primeiro nó, determinando assim, o início da sequência de dados armazenados na memória. </a:t>
            </a:r>
          </a:p>
          <a:p>
            <a:r>
              <a:rPr lang="pt-BR" sz="2400" dirty="0" smtClean="0"/>
              <a:t>Este </a:t>
            </a:r>
            <a:r>
              <a:rPr lang="pt-BR" sz="2400" dirty="0"/>
              <a:t>tipo de lista pode ser vazia ou não, circular ou não, assim como seus dados podem estar ou não em ordem (crescente ou decrescente). </a:t>
            </a:r>
            <a:endParaRPr lang="pt-BR" altLang="pt-BR" sz="2400" dirty="0" smtClean="0"/>
          </a:p>
          <a:p>
            <a:endParaRPr lang="pt-BR" altLang="pt-BR" sz="2400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750801"/>
            <a:ext cx="82867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6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</a:t>
            </a:r>
            <a:r>
              <a:rPr lang="pt-BR" sz="4000" dirty="0"/>
              <a:t>E</a:t>
            </a:r>
            <a:r>
              <a:rPr lang="pt-BR" sz="4000" dirty="0" smtClean="0"/>
              <a:t>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Quando </a:t>
            </a:r>
            <a:r>
              <a:rPr lang="pt-BR" sz="2400" dirty="0"/>
              <a:t>cada nó referência tanto o próximo nó da lista quanto o nó </a:t>
            </a:r>
            <a:r>
              <a:rPr lang="pt-BR" sz="2400" dirty="0" smtClean="0"/>
              <a:t>anterior.</a:t>
            </a:r>
          </a:p>
          <a:p>
            <a:r>
              <a:rPr lang="pt-BR" sz="2400" dirty="0"/>
              <a:t>O importante é que, neste tipo de lista, o ponteiro externo pode apontar para qualquer nó da lista, pois é possível caminhar para a direita ou para a esquerda com igual facilidade. </a:t>
            </a:r>
          </a:p>
          <a:p>
            <a:r>
              <a:rPr lang="pt-BR" sz="2400" dirty="0" smtClean="0"/>
              <a:t>Uma </a:t>
            </a:r>
            <a:r>
              <a:rPr lang="pt-BR" sz="2400" dirty="0"/>
              <a:t>lista duplamente encadeada pode ser circular ou não e ainda, pode estar em ordem (crescente/decrescente) ou não</a:t>
            </a:r>
            <a:r>
              <a:rPr lang="pt-BR" sz="2400" dirty="0" smtClean="0"/>
              <a:t>.</a:t>
            </a:r>
          </a:p>
          <a:p>
            <a:endParaRPr lang="pt-BR" altLang="pt-BR" sz="2400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1" y="4648559"/>
            <a:ext cx="80962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 </a:t>
            </a:r>
            <a:r>
              <a:rPr lang="pt-BR" sz="4000" dirty="0"/>
              <a:t>C</a:t>
            </a:r>
            <a:r>
              <a:rPr lang="pt-BR" sz="4000" dirty="0" smtClean="0"/>
              <a:t>ircular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Em uma lista circular o último elemento aponta para o primeiro.</a:t>
            </a:r>
          </a:p>
          <a:p>
            <a:r>
              <a:rPr lang="pt-BR" sz="2000" dirty="0" smtClean="0"/>
              <a:t>Não se guarda o endereço do primeiro e do último Nó da lista, guarda-se o endereço de apenas um deles.</a:t>
            </a:r>
          </a:p>
          <a:p>
            <a:r>
              <a:rPr lang="pt-BR" sz="2000" dirty="0" smtClean="0"/>
              <a:t>Neste tipo de lista é possível acessar qualquer Nó a partir de qualquer ponto, porque nela podemos considerar qualquer Nó como sendo o primeiro Nó da lista.</a:t>
            </a:r>
          </a:p>
          <a:p>
            <a:endParaRPr lang="pt-BR" sz="2400" dirty="0" smtClean="0"/>
          </a:p>
          <a:p>
            <a:endParaRPr lang="pt-BR" altLang="pt-BR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74" y="3140968"/>
            <a:ext cx="6343650" cy="320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5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3" y="836712"/>
            <a:ext cx="842050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3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764704"/>
            <a:ext cx="804304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8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962025"/>
            <a:ext cx="81438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pt-BR" sz="4000" dirty="0" err="1" smtClean="0"/>
              <a:t>Pilhas</a:t>
            </a:r>
            <a:r>
              <a:rPr lang="en-US" altLang="pt-BR" sz="4000" dirty="0" smtClean="0"/>
              <a:t> e </a:t>
            </a:r>
            <a:r>
              <a:rPr lang="en-US" altLang="pt-BR" sz="4000" dirty="0" err="1" smtClean="0"/>
              <a:t>Filas</a:t>
            </a:r>
            <a:endParaRPr lang="en-US" altLang="pt-BR" sz="4000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29600" cy="438912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Pilha:</a:t>
            </a:r>
          </a:p>
          <a:p>
            <a:pPr eaLnBrk="1" hangingPunct="1"/>
            <a:endParaRPr lang="pt-BR" altLang="pt-BR" dirty="0" smtClean="0"/>
          </a:p>
          <a:p>
            <a:pPr eaLnBrk="1" hangingPunct="1"/>
            <a:endParaRPr lang="pt-BR" altLang="pt-BR" dirty="0" smtClean="0"/>
          </a:p>
          <a:p>
            <a:pPr eaLnBrk="1" hangingPunct="1"/>
            <a:endParaRPr lang="pt-BR" altLang="pt-BR" dirty="0" smtClean="0"/>
          </a:p>
          <a:p>
            <a:pPr eaLnBrk="1" hangingPunct="1"/>
            <a:r>
              <a:rPr lang="pt-BR" altLang="pt-BR" dirty="0" smtClean="0"/>
              <a:t>Fila: </a:t>
            </a:r>
            <a:endParaRPr lang="en-US" altLang="pt-BR" dirty="0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763713" y="2205038"/>
            <a:ext cx="410368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pt-BR" altLang="pt-BR"/>
              <a:t>Quem entra por</a:t>
            </a:r>
            <a:r>
              <a:rPr lang="pt-BR" altLang="pt-BR">
                <a:solidFill>
                  <a:srgbClr val="0000FF"/>
                </a:solidFill>
              </a:rPr>
              <a:t> </a:t>
            </a:r>
            <a:r>
              <a:rPr lang="pt-BR" altLang="pt-BR" b="1">
                <a:solidFill>
                  <a:srgbClr val="0000FF"/>
                </a:solidFill>
              </a:rPr>
              <a:t>último</a:t>
            </a:r>
            <a:endParaRPr lang="en-US" altLang="pt-BR" b="1">
              <a:solidFill>
                <a:srgbClr val="0000FF"/>
              </a:solidFill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867400" y="2206625"/>
            <a:ext cx="38163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pt-BR" altLang="pt-BR"/>
              <a:t>sai </a:t>
            </a:r>
            <a:r>
              <a:rPr lang="pt-BR" altLang="pt-BR" b="1">
                <a:solidFill>
                  <a:srgbClr val="0000FF"/>
                </a:solidFill>
              </a:rPr>
              <a:t>primeiro</a:t>
            </a:r>
            <a:endParaRPr lang="en-US" altLang="pt-BR" b="1">
              <a:solidFill>
                <a:srgbClr val="0000FF"/>
              </a:solidFill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835150" y="4508500"/>
            <a:ext cx="41036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pt-BR" altLang="pt-BR"/>
              <a:t>Quem entra</a:t>
            </a:r>
            <a:r>
              <a:rPr lang="pt-BR" altLang="pt-BR">
                <a:solidFill>
                  <a:srgbClr val="0000FF"/>
                </a:solidFill>
              </a:rPr>
              <a:t> </a:t>
            </a:r>
            <a:r>
              <a:rPr lang="pt-BR" altLang="pt-BR" b="1">
                <a:solidFill>
                  <a:srgbClr val="0000FF"/>
                </a:solidFill>
              </a:rPr>
              <a:t>primeiro</a:t>
            </a:r>
            <a:endParaRPr lang="en-US" altLang="pt-BR" b="1">
              <a:solidFill>
                <a:srgbClr val="0000FF"/>
              </a:solidFill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5578475" y="4510088"/>
            <a:ext cx="273685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pt-BR" altLang="pt-BR"/>
              <a:t>sai </a:t>
            </a:r>
            <a:r>
              <a:rPr lang="pt-BR" altLang="pt-BR" b="1">
                <a:solidFill>
                  <a:srgbClr val="0000FF"/>
                </a:solidFill>
              </a:rPr>
              <a:t>primeiro</a:t>
            </a:r>
            <a:endParaRPr lang="en-US" altLang="pt-BR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 build="p"/>
      <p:bldP spid="542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64704"/>
            <a:ext cx="8234114" cy="519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5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400" dirty="0" smtClean="0"/>
              <a:t>Lista Encadeada x 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primeira vantagem da utilização de lista duplamente encadeada sobre a lista simplesmente encadeada é a maior facilidade para navegação, que na lista duplamente encadeada pode ser feita nos dois sentidos, ou seja, do início para o fim e do fim para o início. </a:t>
            </a:r>
          </a:p>
          <a:p>
            <a:r>
              <a:rPr lang="pt-BR" sz="2400" dirty="0" smtClean="0"/>
              <a:t>Isso </a:t>
            </a:r>
            <a:r>
              <a:rPr lang="pt-BR" sz="2400" dirty="0"/>
              <a:t>facilita a realização de operações tais como inclusão e remoção de nós, pois diminui a quantidade de variáveis auxiliares necessárias. </a:t>
            </a:r>
          </a:p>
          <a:p>
            <a:r>
              <a:rPr lang="pt-BR" sz="2400" dirty="0" smtClean="0"/>
              <a:t>Se </a:t>
            </a:r>
            <a:r>
              <a:rPr lang="pt-BR" sz="2400" dirty="0"/>
              <a:t>não existe a necessidade de se percorrer a lista de trás para frente, a lista simplesmente encadeada é a mais interessante, pois é mais simples.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726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r>
              <a:rPr lang="pt-BR" sz="4000" dirty="0"/>
              <a:t>Representação do Nó 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 nó da lista </a:t>
            </a:r>
            <a:r>
              <a:rPr lang="pt-BR" sz="2400" dirty="0" smtClean="0"/>
              <a:t>deverá </a:t>
            </a:r>
            <a:r>
              <a:rPr lang="pt-BR" sz="2400" dirty="0"/>
              <a:t>conter, no mínimo, dois </a:t>
            </a:r>
            <a:r>
              <a:rPr lang="pt-BR" sz="2400" dirty="0" smtClean="0"/>
              <a:t>campos: </a:t>
            </a:r>
            <a:r>
              <a:rPr lang="pt-BR" sz="2400" dirty="0"/>
              <a:t>um campo com a informação ou dado a ser armazenado e um segundo campo, com o ponteiro para o próximo nó da lista, permitindo o encadeamento dos nós. </a:t>
            </a:r>
          </a:p>
          <a:p>
            <a:r>
              <a:rPr lang="pt-BR" sz="2400" dirty="0" smtClean="0"/>
              <a:t>É </a:t>
            </a:r>
            <a:r>
              <a:rPr lang="pt-BR" sz="2400" dirty="0"/>
              <a:t>preciso que o primeiro nó seja apontado por um ponteiro, para que assim, a lista possa ser manipulada através de suas diversas operações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altLang="pt-BR" sz="220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7" y="4293096"/>
            <a:ext cx="7267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9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5" y="844788"/>
            <a:ext cx="823912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208912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0" y="764704"/>
            <a:ext cx="8165123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5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Retirada de um Nó da lista</a:t>
            </a:r>
          </a:p>
          <a:p>
            <a:r>
              <a:rPr lang="pt-BR" altLang="pt-BR" sz="2400" dirty="0" smtClean="0"/>
              <a:t>Antes deve se verificar se a lista está vazia</a:t>
            </a:r>
          </a:p>
          <a:p>
            <a:r>
              <a:rPr lang="pt-BR" altLang="pt-BR" sz="2400" dirty="0" smtClean="0"/>
              <a:t>Para isso, verifique se o ponteiro para o primeiro elemento da lista está apontando para algum Nó</a:t>
            </a:r>
          </a:p>
          <a:p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77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0" y="764704"/>
            <a:ext cx="822960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6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64704"/>
            <a:ext cx="8260490" cy="508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Percorrer a lista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53942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Verificar se a lista não está vazia</a:t>
            </a:r>
          </a:p>
          <a:p>
            <a:r>
              <a:rPr lang="pt-BR" altLang="pt-BR" sz="2400" dirty="0" smtClean="0"/>
              <a:t>Usando um ponteiro auxiliar, percorrer a lista a partir do primeiro elemento</a:t>
            </a:r>
            <a:endParaRPr lang="pt-BR" altLang="pt-BR" sz="2400" dirty="0"/>
          </a:p>
          <a:p>
            <a:endParaRPr lang="pt-BR" altLang="pt-BR" sz="2400" dirty="0" smtClean="0"/>
          </a:p>
          <a:p>
            <a:endParaRPr lang="pt-BR" altLang="pt-BR" sz="2400" dirty="0" smtClean="0"/>
          </a:p>
          <a:p>
            <a:endParaRPr lang="pt-BR" altLang="pt-BR" sz="2400" dirty="0" smtClean="0"/>
          </a:p>
          <a:p>
            <a:endParaRPr lang="pt-BR" altLang="pt-BR" sz="2400" dirty="0" smtClean="0"/>
          </a:p>
          <a:p>
            <a:r>
              <a:rPr lang="pt-BR" altLang="pt-BR" sz="2400" dirty="0" smtClean="0"/>
              <a:t>Move-se o ponteiro auxiliar pela lista</a:t>
            </a:r>
          </a:p>
          <a:p>
            <a:endParaRPr lang="pt-BR" altLang="pt-BR" sz="2400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36282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77152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8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aixaDeTexto 25"/>
          <p:cNvSpPr txBox="1">
            <a:spLocks noChangeArrowheads="1"/>
          </p:cNvSpPr>
          <p:nvPr/>
        </p:nvSpPr>
        <p:spPr bwMode="auto">
          <a:xfrm>
            <a:off x="598311" y="6938963"/>
            <a:ext cx="647982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pt-BR" altLang="pt-BR">
              <a:latin typeface="Palatino Linotype" pitchFamily="18" charset="0"/>
            </a:endParaRPr>
          </a:p>
        </p:txBody>
      </p:sp>
      <p:sp>
        <p:nvSpPr>
          <p:cNvPr id="1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76126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8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56" y="764704"/>
            <a:ext cx="817440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2" y="1146174"/>
            <a:ext cx="8294933" cy="53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r>
              <a:rPr lang="pt-BR" sz="4000" dirty="0" smtClean="0"/>
              <a:t>Exemplo de Lista Encadeada</a:t>
            </a:r>
          </a:p>
        </p:txBody>
      </p:sp>
    </p:spTree>
    <p:extLst>
      <p:ext uri="{BB962C8B-B14F-4D97-AF65-F5344CB8AC3E}">
        <p14:creationId xmlns:p14="http://schemas.microsoft.com/office/powerpoint/2010/main" val="119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r>
              <a:rPr lang="pt-BR" sz="4000" dirty="0" smtClean="0"/>
              <a:t>Exemplo de Lista Encadeada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6337"/>
            <a:ext cx="8352928" cy="534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r>
              <a:rPr lang="pt-BR" sz="4000" dirty="0" smtClean="0"/>
              <a:t>Exemplo de Lista Encadeada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3582"/>
            <a:ext cx="8280920" cy="52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4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aixaDeTexto 25"/>
          <p:cNvSpPr txBox="1">
            <a:spLocks noChangeArrowheads="1"/>
          </p:cNvSpPr>
          <p:nvPr/>
        </p:nvSpPr>
        <p:spPr bwMode="auto">
          <a:xfrm>
            <a:off x="598311" y="6938963"/>
            <a:ext cx="647982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pt-BR" altLang="pt-BR">
              <a:latin typeface="Palatino Linotype" pitchFamily="18" charset="0"/>
            </a:endParaRPr>
          </a:p>
        </p:txBody>
      </p:sp>
      <p:sp>
        <p:nvSpPr>
          <p:cNvPr id="1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8" y="1196752"/>
            <a:ext cx="741818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3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de prioridades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992888" cy="479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6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457200" y="34261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785813"/>
            <a:ext cx="48863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0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8670"/>
            <a:ext cx="72771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0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1996</Words>
  <Application>Microsoft Office PowerPoint</Application>
  <PresentationFormat>Apresentação na tela (4:3)</PresentationFormat>
  <Paragraphs>260</Paragraphs>
  <Slides>54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Fluxo</vt:lpstr>
      <vt:lpstr>Estrutura de Dados – 1º semestre de 2021</vt:lpstr>
      <vt:lpstr>Listas</vt:lpstr>
      <vt:lpstr>Listas </vt:lpstr>
      <vt:lpstr>Pilhas e Filas</vt:lpstr>
      <vt:lpstr>Fila</vt:lpstr>
      <vt:lpstr>Fila</vt:lpstr>
      <vt:lpstr>Fila de prioridades</vt:lpstr>
      <vt:lpstr>Fila circular</vt:lpstr>
      <vt:lpstr>Pilha</vt:lpstr>
      <vt:lpstr>Pilha</vt:lpstr>
      <vt:lpstr>Alocação de memória </vt:lpstr>
      <vt:lpstr>Ponteiro</vt:lpstr>
      <vt:lpstr>Criando um objeto</vt:lpstr>
      <vt:lpstr>Garbage Collection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Vantagens</vt:lpstr>
      <vt:lpstr>Lista Estática x Lista Dinâmica</vt:lpstr>
      <vt:lpstr>Lista Estática x Lista Dinâmica</vt:lpstr>
      <vt:lpstr>Complexidade assintótica</vt:lpstr>
      <vt:lpstr>Operações</vt:lpstr>
      <vt:lpstr>  Representação de Listas Sequenciais</vt:lpstr>
      <vt:lpstr>Representação de Listas Encadeadas</vt:lpstr>
      <vt:lpstr>Representação de Listas Encadeadas</vt:lpstr>
      <vt:lpstr>Representação de Listas Encadeadas</vt:lpstr>
      <vt:lpstr>Apresentação do PowerPoint</vt:lpstr>
      <vt:lpstr>Lista Encadeada</vt:lpstr>
      <vt:lpstr>Procedimentos básicos</vt:lpstr>
      <vt:lpstr>Lista Simplesmente Encadeada</vt:lpstr>
      <vt:lpstr>Lista Duplamente Encadeada</vt:lpstr>
      <vt:lpstr>Lista Encadeada Circular</vt:lpstr>
      <vt:lpstr>Apresentação do PowerPoint</vt:lpstr>
      <vt:lpstr>Apresentação do PowerPoint</vt:lpstr>
      <vt:lpstr>Apresentação do PowerPoint</vt:lpstr>
      <vt:lpstr>Apresentação do PowerPoint</vt:lpstr>
      <vt:lpstr>Lista Encadeada x Lista Duplamente Encadeada</vt:lpstr>
      <vt:lpstr>Representação do Nó </vt:lpstr>
      <vt:lpstr>Apresentação do PowerPoint</vt:lpstr>
      <vt:lpstr>Apresentação do PowerPoint</vt:lpstr>
      <vt:lpstr>Apresentação do PowerPoint</vt:lpstr>
      <vt:lpstr>Remoção</vt:lpstr>
      <vt:lpstr>Apresentação do PowerPoint</vt:lpstr>
      <vt:lpstr>Apresentação do PowerPoint</vt:lpstr>
      <vt:lpstr>Percorrer a lista</vt:lpstr>
      <vt:lpstr>Apresentação do PowerPoint</vt:lpstr>
      <vt:lpstr>Exemplo de Lista Encadeada</vt:lpstr>
      <vt:lpstr>Exemplo de Lista Encadeada</vt:lpstr>
      <vt:lpstr>Exemplo de Lista Encadeada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23</cp:revision>
  <dcterms:created xsi:type="dcterms:W3CDTF">2020-02-01T23:15:34Z</dcterms:created>
  <dcterms:modified xsi:type="dcterms:W3CDTF">2021-02-10T20:30:04Z</dcterms:modified>
</cp:coreProperties>
</file>