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92" r:id="rId2"/>
    <p:sldId id="257" r:id="rId3"/>
    <p:sldId id="259" r:id="rId4"/>
    <p:sldId id="260" r:id="rId5"/>
    <p:sldId id="261" r:id="rId6"/>
    <p:sldId id="333" r:id="rId7"/>
    <p:sldId id="294" r:id="rId8"/>
    <p:sldId id="334" r:id="rId9"/>
    <p:sldId id="335" r:id="rId10"/>
    <p:sldId id="284" r:id="rId11"/>
    <p:sldId id="321" r:id="rId12"/>
    <p:sldId id="262" r:id="rId13"/>
    <p:sldId id="336" r:id="rId14"/>
    <p:sldId id="323" r:id="rId15"/>
    <p:sldId id="272" r:id="rId16"/>
    <p:sldId id="329" r:id="rId17"/>
    <p:sldId id="265" r:id="rId18"/>
    <p:sldId id="337" r:id="rId19"/>
    <p:sldId id="280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40000"/>
    <a:srgbClr val="CC000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DB47-9424-427E-8435-AAEF9060B38A}" type="datetimeFigureOut">
              <a:rPr lang="pt-BR" smtClean="0"/>
              <a:pPr/>
              <a:t>22/09/2019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5496" y="6448251"/>
            <a:ext cx="370384" cy="365125"/>
          </a:xfrm>
        </p:spPr>
        <p:txBody>
          <a:bodyPr/>
          <a:lstStyle>
            <a:lvl1pPr algn="ctr">
              <a:defRPr/>
            </a:lvl1pPr>
          </a:lstStyle>
          <a:p>
            <a:fld id="{CCAC9917-ED6A-435C-A564-C1F1FE2BC02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DB47-9424-427E-8435-AAEF9060B38A}" type="datetimeFigureOut">
              <a:rPr lang="pt-BR" smtClean="0"/>
              <a:pPr/>
              <a:t>22/09/2019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5496" y="6448251"/>
            <a:ext cx="370384" cy="365125"/>
          </a:xfrm>
        </p:spPr>
        <p:txBody>
          <a:bodyPr/>
          <a:lstStyle>
            <a:lvl1pPr algn="ctr">
              <a:defRPr/>
            </a:lvl1pPr>
          </a:lstStyle>
          <a:p>
            <a:fld id="{CCAC9917-ED6A-435C-A564-C1F1FE2BC02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DB47-9424-427E-8435-AAEF9060B38A}" type="datetimeFigureOut">
              <a:rPr lang="pt-BR" smtClean="0"/>
              <a:pPr/>
              <a:t>22/09/2019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5496" y="6448251"/>
            <a:ext cx="370384" cy="365125"/>
          </a:xfrm>
        </p:spPr>
        <p:txBody>
          <a:bodyPr/>
          <a:lstStyle>
            <a:lvl1pPr algn="ctr">
              <a:defRPr/>
            </a:lvl1pPr>
          </a:lstStyle>
          <a:p>
            <a:fld id="{CCAC9917-ED6A-435C-A564-C1F1FE2BC02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4624"/>
            <a:ext cx="8363272" cy="11521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Clique para </a:t>
            </a:r>
            <a:r>
              <a:rPr lang="pt-BR" dirty="0" err="1" smtClean="0"/>
              <a:t>edmestreitar</a:t>
            </a:r>
            <a:r>
              <a:rPr lang="pt-BR" dirty="0" smtClean="0"/>
              <a:t> o estilo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15405"/>
            <a:ext cx="8229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DB47-9424-427E-8435-AAEF9060B38A}" type="datetimeFigureOut">
              <a:rPr lang="pt-BR" smtClean="0"/>
              <a:pPr/>
              <a:t>22/09/2019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5496" y="6448251"/>
            <a:ext cx="370384" cy="365125"/>
          </a:xfrm>
        </p:spPr>
        <p:txBody>
          <a:bodyPr/>
          <a:lstStyle>
            <a:lvl1pPr algn="ctr">
              <a:defRPr/>
            </a:lvl1pPr>
          </a:lstStyle>
          <a:p>
            <a:fld id="{CCAC9917-ED6A-435C-A564-C1F1FE2BC02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DB47-9424-427E-8435-AAEF9060B38A}" type="datetimeFigureOut">
              <a:rPr lang="pt-BR" smtClean="0"/>
              <a:pPr/>
              <a:t>22/09/2019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5496" y="6448251"/>
            <a:ext cx="370384" cy="365125"/>
          </a:xfrm>
        </p:spPr>
        <p:txBody>
          <a:bodyPr/>
          <a:lstStyle>
            <a:lvl1pPr algn="ctr">
              <a:defRPr/>
            </a:lvl1pPr>
          </a:lstStyle>
          <a:p>
            <a:fld id="{CCAC9917-ED6A-435C-A564-C1F1FE2BC02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DB47-9424-427E-8435-AAEF9060B38A}" type="datetimeFigureOut">
              <a:rPr lang="pt-BR" smtClean="0"/>
              <a:pPr/>
              <a:t>22/09/2019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5496" y="6448251"/>
            <a:ext cx="370384" cy="365125"/>
          </a:xfrm>
        </p:spPr>
        <p:txBody>
          <a:bodyPr/>
          <a:lstStyle>
            <a:lvl1pPr algn="ctr">
              <a:defRPr/>
            </a:lvl1pPr>
          </a:lstStyle>
          <a:p>
            <a:fld id="{CCAC9917-ED6A-435C-A564-C1F1FE2BC02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DB47-9424-427E-8435-AAEF9060B38A}" type="datetimeFigureOut">
              <a:rPr lang="pt-BR" smtClean="0"/>
              <a:pPr/>
              <a:t>22/09/2019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5496" y="6448251"/>
            <a:ext cx="370384" cy="365125"/>
          </a:xfrm>
        </p:spPr>
        <p:txBody>
          <a:bodyPr/>
          <a:lstStyle>
            <a:lvl1pPr algn="ctr">
              <a:defRPr/>
            </a:lvl1pPr>
          </a:lstStyle>
          <a:p>
            <a:fld id="{CCAC9917-ED6A-435C-A564-C1F1FE2BC02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DB47-9424-427E-8435-AAEF9060B38A}" type="datetimeFigureOut">
              <a:rPr lang="pt-BR" smtClean="0"/>
              <a:pPr/>
              <a:t>22/09/2019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5496" y="6448251"/>
            <a:ext cx="370384" cy="365125"/>
          </a:xfrm>
        </p:spPr>
        <p:txBody>
          <a:bodyPr/>
          <a:lstStyle>
            <a:lvl1pPr algn="ctr">
              <a:defRPr/>
            </a:lvl1pPr>
          </a:lstStyle>
          <a:p>
            <a:fld id="{CCAC9917-ED6A-435C-A564-C1F1FE2BC02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DB47-9424-427E-8435-AAEF9060B38A}" type="datetimeFigureOut">
              <a:rPr lang="pt-BR" smtClean="0"/>
              <a:pPr/>
              <a:t>22/09/2019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5496" y="6448251"/>
            <a:ext cx="370384" cy="365125"/>
          </a:xfrm>
        </p:spPr>
        <p:txBody>
          <a:bodyPr/>
          <a:lstStyle>
            <a:lvl1pPr algn="ctr">
              <a:defRPr/>
            </a:lvl1pPr>
          </a:lstStyle>
          <a:p>
            <a:fld id="{CCAC9917-ED6A-435C-A564-C1F1FE2BC02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DB47-9424-427E-8435-AAEF9060B38A}" type="datetimeFigureOut">
              <a:rPr lang="pt-BR" smtClean="0"/>
              <a:pPr/>
              <a:t>22/09/2019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5496" y="6448251"/>
            <a:ext cx="370384" cy="365125"/>
          </a:xfrm>
        </p:spPr>
        <p:txBody>
          <a:bodyPr/>
          <a:lstStyle>
            <a:lvl1pPr algn="ctr">
              <a:defRPr/>
            </a:lvl1pPr>
          </a:lstStyle>
          <a:p>
            <a:fld id="{CCAC9917-ED6A-435C-A564-C1F1FE2BC02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DB47-9424-427E-8435-AAEF9060B38A}" type="datetimeFigureOut">
              <a:rPr lang="pt-BR" smtClean="0"/>
              <a:pPr/>
              <a:t>22/09/2019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5496" y="6448251"/>
            <a:ext cx="370384" cy="365125"/>
          </a:xfrm>
        </p:spPr>
        <p:txBody>
          <a:bodyPr/>
          <a:lstStyle>
            <a:lvl1pPr algn="ctr">
              <a:defRPr/>
            </a:lvl1pPr>
          </a:lstStyle>
          <a:p>
            <a:fld id="{CCAC9917-ED6A-435C-A564-C1F1FE2BC02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4DB47-9424-427E-8435-AAEF9060B38A}" type="datetimeFigureOut">
              <a:rPr lang="pt-BR" smtClean="0"/>
              <a:pPr/>
              <a:t>22/09/2019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35496" y="6448251"/>
            <a:ext cx="370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C9917-ED6A-435C-A564-C1F1FE2BC02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467544" cy="6858000"/>
          </a:xfrm>
          <a:prstGeom prst="rect">
            <a:avLst/>
          </a:prstGeom>
          <a:solidFill>
            <a:srgbClr val="A4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8964488" y="0"/>
            <a:ext cx="179512" cy="6858000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5"/>
          <p:cNvSpPr txBox="1">
            <a:spLocks/>
          </p:cNvSpPr>
          <p:nvPr userDrawn="1"/>
        </p:nvSpPr>
        <p:spPr>
          <a:xfrm>
            <a:off x="35496" y="6448251"/>
            <a:ext cx="370384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C9917-ED6A-435C-A564-C1F1FE2BC0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8032" y="116632"/>
            <a:ext cx="8060432" cy="1470025"/>
          </a:xfrm>
        </p:spPr>
        <p:txBody>
          <a:bodyPr/>
          <a:lstStyle/>
          <a:p>
            <a:pPr algn="r"/>
            <a:r>
              <a:rPr lang="pt-BR" b="1" dirty="0" smtClean="0"/>
              <a:t>Estruturas de Dados com Jogos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7584" y="5229200"/>
            <a:ext cx="7920880" cy="1584176"/>
          </a:xfrm>
        </p:spPr>
        <p:txBody>
          <a:bodyPr>
            <a:normAutofit lnSpcReduction="10000"/>
          </a:bodyPr>
          <a:lstStyle/>
          <a:p>
            <a:pPr algn="r"/>
            <a:r>
              <a:rPr lang="pt-BR" b="1" dirty="0" smtClean="0">
                <a:solidFill>
                  <a:srgbClr val="FF0000"/>
                </a:solidFill>
              </a:rPr>
              <a:t>Capítulo 5</a:t>
            </a:r>
          </a:p>
          <a:p>
            <a:pPr algn="r"/>
            <a:r>
              <a:rPr lang="pt-BR" b="1" dirty="0" smtClean="0">
                <a:solidFill>
                  <a:srgbClr val="FF0000"/>
                </a:solidFill>
              </a:rPr>
              <a:t>Listas Encadeadas com Alocação Dinâmica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12776"/>
            <a:ext cx="523875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226973">
            <a:off x="536983" y="1381276"/>
            <a:ext cx="2995806" cy="96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0872" y="116632"/>
            <a:ext cx="8229600" cy="1440160"/>
          </a:xfrm>
        </p:spPr>
        <p:txBody>
          <a:bodyPr>
            <a:normAutofit/>
          </a:bodyPr>
          <a:lstStyle/>
          <a:p>
            <a:pPr algn="r"/>
            <a:r>
              <a:rPr lang="pt-BR" sz="4000" b="1" dirty="0" smtClean="0"/>
              <a:t>Lista Encadeada Alocada Dinamicamente</a:t>
            </a:r>
            <a:endParaRPr lang="pt-BR" sz="4000" dirty="0">
              <a:latin typeface="Arial Narrow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203848" y="1797893"/>
          <a:ext cx="5544616" cy="4943475"/>
        </p:xfrm>
        <a:graphic>
          <a:graphicData uri="http://schemas.openxmlformats.org/drawingml/2006/table">
            <a:tbl>
              <a:tblPr/>
              <a:tblGrid>
                <a:gridCol w="648072"/>
                <a:gridCol w="4896544"/>
              </a:tblGrid>
              <a:tr h="12451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200" dirty="0">
                          <a:latin typeface="+mn-lt"/>
                          <a:ea typeface="Times New Roman"/>
                          <a:cs typeface="Arial"/>
                        </a:rPr>
                        <a:t>1</a:t>
                      </a:r>
                      <a:endParaRPr lang="pt-BR" sz="22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latin typeface="+mn-lt"/>
                          <a:ea typeface="Times New Roman"/>
                          <a:cs typeface="Arial"/>
                        </a:rPr>
                        <a:t>struct</a:t>
                      </a:r>
                      <a:r>
                        <a:rPr lang="en-US" sz="2200" dirty="0">
                          <a:latin typeface="+mn-lt"/>
                          <a:ea typeface="Times New Roman"/>
                          <a:cs typeface="Arial"/>
                        </a:rPr>
                        <a:t> Node {</a:t>
                      </a:r>
                      <a:endParaRPr lang="pt-BR" sz="2200" dirty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+mn-lt"/>
                          <a:ea typeface="Times New Roman"/>
                          <a:cs typeface="Arial"/>
                        </a:rPr>
                        <a:t>      char Info;</a:t>
                      </a:r>
                      <a:endParaRPr lang="pt-BR" sz="2200" dirty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+mn-lt"/>
                          <a:ea typeface="Times New Roman"/>
                          <a:cs typeface="Arial"/>
                        </a:rPr>
                        <a:t>      </a:t>
                      </a:r>
                      <a:r>
                        <a:rPr lang="en-US" sz="2200" dirty="0" err="1">
                          <a:latin typeface="+mn-lt"/>
                          <a:ea typeface="Times New Roman"/>
                          <a:cs typeface="Arial"/>
                        </a:rPr>
                        <a:t>struct</a:t>
                      </a:r>
                      <a:r>
                        <a:rPr lang="en-US" sz="2200" dirty="0">
                          <a:latin typeface="+mn-lt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2200" dirty="0" smtClean="0">
                          <a:latin typeface="+mn-lt"/>
                          <a:ea typeface="Times New Roman"/>
                          <a:cs typeface="Arial"/>
                        </a:rPr>
                        <a:t>Node </a:t>
                      </a:r>
                      <a:r>
                        <a:rPr lang="en-US" sz="2200" dirty="0">
                          <a:latin typeface="+mn-lt"/>
                          <a:ea typeface="Times New Roman"/>
                          <a:cs typeface="Arial"/>
                        </a:rPr>
                        <a:t>*Next;</a:t>
                      </a:r>
                      <a:endParaRPr lang="pt-BR" sz="2200" dirty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200" dirty="0">
                          <a:latin typeface="+mn-lt"/>
                          <a:ea typeface="Times New Roman"/>
                          <a:cs typeface="Arial"/>
                        </a:rPr>
                        <a:t>};</a:t>
                      </a:r>
                      <a:endParaRPr lang="pt-BR" sz="22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84835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2200">
                          <a:latin typeface="+mn-lt"/>
                          <a:ea typeface="Times New Roman"/>
                          <a:cs typeface="Arial"/>
                        </a:rPr>
                        <a:t>2</a:t>
                      </a:r>
                      <a:endParaRPr lang="pt-BR" sz="22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 err="1" smtClean="0">
                          <a:latin typeface="+mn-lt"/>
                          <a:cs typeface="Arial"/>
                        </a:rPr>
                        <a:t>typedef</a:t>
                      </a:r>
                      <a:r>
                        <a:rPr lang="pt-BR" sz="2200" dirty="0" smtClean="0">
                          <a:latin typeface="+mn-lt"/>
                          <a:cs typeface="Arial"/>
                        </a:rPr>
                        <a:t> </a:t>
                      </a:r>
                      <a:r>
                        <a:rPr lang="pt-BR" sz="2200" dirty="0" err="1">
                          <a:latin typeface="+mn-lt"/>
                          <a:cs typeface="Arial"/>
                        </a:rPr>
                        <a:t>struct</a:t>
                      </a:r>
                      <a:r>
                        <a:rPr lang="pt-BR" sz="2200" dirty="0">
                          <a:latin typeface="+mn-lt"/>
                          <a:cs typeface="Arial"/>
                        </a:rPr>
                        <a:t> </a:t>
                      </a:r>
                      <a:r>
                        <a:rPr lang="pt-BR" sz="2200" dirty="0" err="1">
                          <a:latin typeface="+mn-lt"/>
                          <a:cs typeface="Arial"/>
                        </a:rPr>
                        <a:t>Node</a:t>
                      </a:r>
                      <a:r>
                        <a:rPr lang="pt-BR" sz="2200" dirty="0">
                          <a:latin typeface="+mn-lt"/>
                          <a:cs typeface="Arial"/>
                        </a:rPr>
                        <a:t> *</a:t>
                      </a:r>
                      <a:r>
                        <a:rPr lang="pt-BR" sz="2200" dirty="0" err="1">
                          <a:latin typeface="+mn-lt"/>
                          <a:cs typeface="Arial"/>
                        </a:rPr>
                        <a:t>NodePtr</a:t>
                      </a:r>
                      <a:r>
                        <a:rPr lang="pt-BR" sz="2200" dirty="0">
                          <a:latin typeface="+mn-lt"/>
                          <a:cs typeface="Arial"/>
                        </a:rPr>
                        <a:t>;</a:t>
                      </a:r>
                      <a:r>
                        <a:rPr lang="pt-BR" sz="2200" dirty="0">
                          <a:latin typeface="+mn-lt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1284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2200">
                          <a:latin typeface="+mn-lt"/>
                          <a:ea typeface="Times New Roman"/>
                          <a:cs typeface="Arial"/>
                        </a:rPr>
                        <a:t>3</a:t>
                      </a:r>
                      <a:endParaRPr lang="pt-BR" sz="22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2200">
                          <a:latin typeface="+mn-lt"/>
                          <a:ea typeface="Times New Roman"/>
                          <a:cs typeface="Arial"/>
                        </a:rPr>
                        <a:t>NodePtr P; PAux;</a:t>
                      </a:r>
                      <a:endParaRPr lang="pt-BR" sz="22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1284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2200">
                          <a:latin typeface="+mn-lt"/>
                          <a:ea typeface="Times New Roman"/>
                          <a:cs typeface="Arial"/>
                        </a:rPr>
                        <a:t>4</a:t>
                      </a:r>
                      <a:endParaRPr lang="pt-BR" sz="22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2200">
                          <a:latin typeface="+mn-lt"/>
                          <a:ea typeface="Times New Roman"/>
                          <a:cs typeface="Arial"/>
                        </a:rPr>
                        <a:t>Int X;</a:t>
                      </a:r>
                      <a:endParaRPr lang="pt-BR" sz="22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1284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2200">
                          <a:latin typeface="+mn-lt"/>
                          <a:ea typeface="Times New Roman"/>
                          <a:cs typeface="Arial"/>
                        </a:rPr>
                        <a:t>5</a:t>
                      </a:r>
                      <a:endParaRPr lang="pt-BR" sz="22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latin typeface="+mn-lt"/>
                          <a:ea typeface="Times New Roman"/>
                          <a:cs typeface="Arial"/>
                        </a:rPr>
                        <a:t>P = new Node;</a:t>
                      </a:r>
                      <a:endParaRPr lang="pt-BR" sz="22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1284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2200">
                          <a:latin typeface="+mn-lt"/>
                          <a:ea typeface="Times New Roman"/>
                          <a:cs typeface="Arial"/>
                        </a:rPr>
                        <a:t>6</a:t>
                      </a:r>
                      <a:endParaRPr lang="pt-BR" sz="22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latin typeface="+mn-lt"/>
                          <a:ea typeface="Times New Roman"/>
                          <a:cs typeface="Arial"/>
                        </a:rPr>
                        <a:t>P-&gt;Info = 50;</a:t>
                      </a:r>
                      <a:endParaRPr lang="pt-BR" sz="22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1284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2200">
                          <a:latin typeface="+mn-lt"/>
                          <a:ea typeface="Times New Roman"/>
                          <a:cs typeface="Arial"/>
                        </a:rPr>
                        <a:t>7</a:t>
                      </a:r>
                      <a:endParaRPr lang="pt-BR" sz="22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latin typeface="+mn-lt"/>
                          <a:ea typeface="Times New Roman"/>
                          <a:cs typeface="Arial"/>
                        </a:rPr>
                        <a:t>P-&gt;Next = NULL;</a:t>
                      </a:r>
                      <a:endParaRPr lang="pt-BR" sz="22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1284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2200">
                          <a:latin typeface="+mn-lt"/>
                          <a:ea typeface="Times New Roman"/>
                          <a:cs typeface="Arial"/>
                        </a:rPr>
                        <a:t>8</a:t>
                      </a:r>
                      <a:endParaRPr lang="pt-BR" sz="22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latin typeface="+mn-lt"/>
                          <a:ea typeface="Times New Roman"/>
                          <a:cs typeface="Arial"/>
                        </a:rPr>
                        <a:t>X = P-&gt;Info;</a:t>
                      </a:r>
                      <a:endParaRPr lang="pt-BR" sz="22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1284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2200">
                          <a:latin typeface="+mn-lt"/>
                          <a:ea typeface="Times New Roman"/>
                          <a:cs typeface="Arial"/>
                        </a:rPr>
                        <a:t>9</a:t>
                      </a:r>
                      <a:endParaRPr lang="pt-BR" sz="22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latin typeface="+mn-lt"/>
                          <a:ea typeface="Times New Roman"/>
                          <a:cs typeface="Arial"/>
                        </a:rPr>
                        <a:t>PAux = P-&gt;Next;</a:t>
                      </a:r>
                      <a:endParaRPr lang="pt-BR" sz="22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1284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2200">
                          <a:latin typeface="+mn-lt"/>
                          <a:ea typeface="Times New Roman"/>
                          <a:cs typeface="Arial"/>
                        </a:rPr>
                        <a:t>10</a:t>
                      </a:r>
                      <a:endParaRPr lang="pt-BR" sz="22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latin typeface="+mn-lt"/>
                          <a:ea typeface="Times New Roman"/>
                          <a:cs typeface="Arial"/>
                        </a:rPr>
                        <a:t>Delete P;</a:t>
                      </a:r>
                      <a:endParaRPr lang="pt-BR" sz="22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1284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2200" dirty="0">
                          <a:latin typeface="+mn-lt"/>
                          <a:ea typeface="Times New Roman"/>
                          <a:cs typeface="Arial"/>
                        </a:rPr>
                        <a:t>11</a:t>
                      </a:r>
                      <a:endParaRPr lang="pt-BR" sz="22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latin typeface="+mn-lt"/>
                          <a:ea typeface="Times New Roman"/>
                          <a:cs typeface="Arial"/>
                        </a:rPr>
                        <a:t>P = NULL;</a:t>
                      </a:r>
                      <a:endParaRPr lang="pt-BR" sz="22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ítulo 1"/>
          <p:cNvSpPr txBox="1">
            <a:spLocks/>
          </p:cNvSpPr>
          <p:nvPr/>
        </p:nvSpPr>
        <p:spPr>
          <a:xfrm>
            <a:off x="611560" y="3933056"/>
            <a:ext cx="2520280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Comandos</a:t>
            </a:r>
            <a:b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</a:b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em C++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0872" y="332656"/>
            <a:ext cx="8229600" cy="1728192"/>
          </a:xfrm>
        </p:spPr>
        <p:txBody>
          <a:bodyPr>
            <a:normAutofit fontScale="90000"/>
          </a:bodyPr>
          <a:lstStyle/>
          <a:p>
            <a:pPr algn="r"/>
            <a:r>
              <a:rPr lang="pt-BR" b="1" dirty="0" smtClean="0"/>
              <a:t>Lista Encadeada Alocada Dinamicamente: Comandos em C++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737" y="2552278"/>
            <a:ext cx="7924719" cy="3973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776864" cy="1080120"/>
          </a:xfrm>
        </p:spPr>
        <p:txBody>
          <a:bodyPr>
            <a:normAutofit/>
          </a:bodyPr>
          <a:lstStyle/>
          <a:p>
            <a:r>
              <a:rPr lang="pt-BR" sz="3200" b="1" dirty="0" smtClean="0"/>
              <a:t>Exercício 5.1 Revisar Comandos da Operação Empilha</a:t>
            </a:r>
            <a:endParaRPr lang="pt-BR" sz="3200" dirty="0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824673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776864" cy="1080120"/>
          </a:xfrm>
        </p:spPr>
        <p:txBody>
          <a:bodyPr>
            <a:normAutofit/>
          </a:bodyPr>
          <a:lstStyle/>
          <a:p>
            <a:r>
              <a:rPr lang="pt-BR" sz="3200" b="1" dirty="0" smtClean="0"/>
              <a:t>Exercício 5.2 Revisar Comandos da Operação Desempilha</a:t>
            </a:r>
            <a:endParaRPr lang="pt-BR" sz="3200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8245198" cy="5479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467544" y="1124744"/>
            <a:ext cx="8424936" cy="7200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899592" y="3356992"/>
            <a:ext cx="7632848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Ao elaborar e testar algoritmos sobre Listas Encadeadas, desenhe</a:t>
            </a:r>
            <a:r>
              <a:rPr kumimoji="0" lang="pt-BR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t-B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passo a passo!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6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 representação visual simplifica a compreensão, e evita erros.</a:t>
            </a:r>
            <a:endParaRPr kumimoji="0" lang="pt-B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620019"/>
            <a:ext cx="5688632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Dica Importante: Desenhe!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611560" y="2635171"/>
            <a:ext cx="8208912" cy="3108543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 smtClean="0"/>
              <a:t>Exercício 5.3 Implemente uma Pilha com Alocação Encadeada e Dinâmica de Memória, em C++</a:t>
            </a:r>
            <a:endParaRPr lang="pt-BR" sz="2800" dirty="0" smtClean="0"/>
          </a:p>
          <a:p>
            <a:endParaRPr lang="pt-BR" sz="2800" b="1" dirty="0" smtClean="0"/>
          </a:p>
          <a:p>
            <a:r>
              <a:rPr lang="pt-BR" sz="2800" b="1" dirty="0" smtClean="0"/>
              <a:t>Exercício 5.4 Implemente uma Fila com Alocação Encadeada e Dinâmica de Memória, em C++</a:t>
            </a:r>
            <a:endParaRPr lang="pt-BR" sz="2800" dirty="0" smtClean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611560" y="476672"/>
            <a:ext cx="3312368" cy="86409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Exercícios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96752"/>
            <a:ext cx="4176464" cy="958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899592" y="764704"/>
            <a:ext cx="6984776" cy="165618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4000" b="1" dirty="0" smtClean="0"/>
              <a:t>Alocação Sequencial e Estática ou Encadeada e Dinâmica?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Imagem 3" descr="pilha normal.png"/>
          <p:cNvPicPr/>
          <p:nvPr/>
        </p:nvPicPr>
        <p:blipFill>
          <a:blip r:embed="rId2" cstate="print"/>
          <a:stretch>
            <a:fillRect/>
          </a:stretch>
        </p:blipFill>
        <p:spPr>
          <a:xfrm rot="6210530">
            <a:off x="6399549" y="1339670"/>
            <a:ext cx="2924103" cy="1269816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835696" y="5281776"/>
          <a:ext cx="1440168" cy="379472"/>
        </p:xfrm>
        <a:graphic>
          <a:graphicData uri="http://schemas.openxmlformats.org/drawingml/2006/table">
            <a:tbl>
              <a:tblPr/>
              <a:tblGrid>
                <a:gridCol w="360677"/>
                <a:gridCol w="359407"/>
                <a:gridCol w="360677"/>
                <a:gridCol w="359407"/>
              </a:tblGrid>
              <a:tr h="3794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200" spc="-25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200" spc="-25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200" spc="-25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200" spc="-25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899592" y="5713824"/>
          <a:ext cx="383704" cy="307464"/>
        </p:xfrm>
        <a:graphic>
          <a:graphicData uri="http://schemas.openxmlformats.org/drawingml/2006/table">
            <a:tbl>
              <a:tblPr/>
              <a:tblGrid>
                <a:gridCol w="383704"/>
              </a:tblGrid>
              <a:tr h="3074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200" spc="-25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115616" y="4777720"/>
          <a:ext cx="383704" cy="307464"/>
        </p:xfrm>
        <a:graphic>
          <a:graphicData uri="http://schemas.openxmlformats.org/drawingml/2006/table">
            <a:tbl>
              <a:tblPr/>
              <a:tblGrid>
                <a:gridCol w="383704"/>
              </a:tblGrid>
              <a:tr h="3074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200" spc="-25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2051720" y="4110216"/>
          <a:ext cx="305877" cy="307464"/>
        </p:xfrm>
        <a:graphic>
          <a:graphicData uri="http://schemas.openxmlformats.org/drawingml/2006/table">
            <a:tbl>
              <a:tblPr/>
              <a:tblGrid>
                <a:gridCol w="305877"/>
              </a:tblGrid>
              <a:tr h="3074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200" spc="-25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830154">
            <a:off x="3624195" y="4506910"/>
            <a:ext cx="5157252" cy="17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676805">
            <a:off x="2785344" y="3449922"/>
            <a:ext cx="4781042" cy="1514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65906"/>
            <a:ext cx="4390400" cy="1390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683568" y="1550402"/>
            <a:ext cx="705678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Alocação </a:t>
            </a:r>
            <a:r>
              <a:rPr kumimoji="0" lang="pt-BR" sz="2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Sequencial</a:t>
            </a:r>
            <a:r>
              <a:rPr kumimoji="0" lang="pt-B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e </a:t>
            </a:r>
            <a:r>
              <a:rPr kumimoji="0" lang="pt-BR" sz="2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Estática</a:t>
            </a:r>
            <a:r>
              <a:rPr kumimoji="0" lang="pt-B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t-B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é uma técnica simples, e adequada a situações em que a quantidade de elementos que poderão entrar no conjunto é previsível, com pequena margem de variação.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301208"/>
            <a:ext cx="4584267" cy="1580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475656" y="4077072"/>
            <a:ext cx="7344816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Alocação </a:t>
            </a:r>
            <a:r>
              <a:rPr kumimoji="0" lang="pt-BR" sz="2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Encadeada</a:t>
            </a:r>
            <a:r>
              <a:rPr kumimoji="0" lang="pt-B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e </a:t>
            </a:r>
            <a:r>
              <a:rPr kumimoji="0" lang="pt-BR" sz="2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Dinâmica</a:t>
            </a:r>
            <a:r>
              <a:rPr kumimoji="0" lang="pt-B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pt-B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é flexível com relação à quantidade de elementos, e pode ser facilmente adaptada para modelar diferentes necessidades; é uma técnica poderosa, e muito utilizada para o armazenamento temporário de conjuntos de elementos.</a:t>
            </a:r>
            <a:endParaRPr kumimoji="0" lang="pt-B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2771800" y="5517232"/>
            <a:ext cx="6048672" cy="95410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 smtClean="0"/>
              <a:t>Exercício 5.13 Implemente uma Classe </a:t>
            </a:r>
            <a:r>
              <a:rPr lang="en-US" sz="2800" b="1" dirty="0" smtClean="0"/>
              <a:t>Node </a:t>
            </a:r>
            <a:r>
              <a:rPr lang="en-US" sz="2800" b="1" dirty="0" err="1" smtClean="0"/>
              <a:t>em</a:t>
            </a:r>
            <a:r>
              <a:rPr lang="en-US" sz="2800" b="1" dirty="0" smtClean="0"/>
              <a:t> C++. </a:t>
            </a:r>
            <a:endParaRPr lang="pt-BR" sz="2800" dirty="0" smtClean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39552" y="188640"/>
            <a:ext cx="6552728" cy="9361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Exercícios de Fixação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1750623"/>
            <a:ext cx="1375553" cy="143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819650"/>
            <a:ext cx="203835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1560" y="1844824"/>
            <a:ext cx="5040560" cy="2246769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 smtClean="0"/>
              <a:t>Exercício 5.16 Avanço de Projeto: Avaliar a Portabilidade das Soluções com Pilha e Fila de Seus Jogos.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2608597"/>
            <a:ext cx="1329283" cy="14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3744416" cy="1570186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Exercícios 5.5 e 5.6 Avanço de Projeto</a:t>
            </a:r>
            <a:endParaRPr lang="pt-BR" dirty="0"/>
          </a:p>
        </p:txBody>
      </p:sp>
      <p:graphicFrame>
        <p:nvGraphicFramePr>
          <p:cNvPr id="45" name="Tabela 44"/>
          <p:cNvGraphicFramePr>
            <a:graphicFrameLocks noGrp="1"/>
          </p:cNvGraphicFramePr>
          <p:nvPr/>
        </p:nvGraphicFramePr>
        <p:xfrm>
          <a:off x="1979712" y="2348880"/>
          <a:ext cx="1440168" cy="379472"/>
        </p:xfrm>
        <a:graphic>
          <a:graphicData uri="http://schemas.openxmlformats.org/drawingml/2006/table">
            <a:tbl>
              <a:tblPr/>
              <a:tblGrid>
                <a:gridCol w="360677"/>
                <a:gridCol w="359407"/>
                <a:gridCol w="360677"/>
                <a:gridCol w="359407"/>
              </a:tblGrid>
              <a:tr h="3794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200" spc="-25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200" spc="-25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200" spc="-25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200" spc="-25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ela 46"/>
          <p:cNvGraphicFramePr>
            <a:graphicFrameLocks noGrp="1"/>
          </p:cNvGraphicFramePr>
          <p:nvPr/>
        </p:nvGraphicFramePr>
        <p:xfrm>
          <a:off x="611560" y="1753384"/>
          <a:ext cx="378202" cy="307464"/>
        </p:xfrm>
        <a:graphic>
          <a:graphicData uri="http://schemas.openxmlformats.org/drawingml/2006/table">
            <a:tbl>
              <a:tblPr/>
              <a:tblGrid>
                <a:gridCol w="378202"/>
              </a:tblGrid>
              <a:tr h="3074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200" spc="-25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ela 47"/>
          <p:cNvGraphicFramePr>
            <a:graphicFrameLocks noGrp="1"/>
          </p:cNvGraphicFramePr>
          <p:nvPr/>
        </p:nvGraphicFramePr>
        <p:xfrm>
          <a:off x="1307976" y="673264"/>
          <a:ext cx="383704" cy="307464"/>
        </p:xfrm>
        <a:graphic>
          <a:graphicData uri="http://schemas.openxmlformats.org/drawingml/2006/table">
            <a:tbl>
              <a:tblPr/>
              <a:tblGrid>
                <a:gridCol w="383704"/>
              </a:tblGrid>
              <a:tr h="3074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200" spc="-25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ela 48"/>
          <p:cNvGraphicFramePr>
            <a:graphicFrameLocks noGrp="1"/>
          </p:cNvGraphicFramePr>
          <p:nvPr/>
        </p:nvGraphicFramePr>
        <p:xfrm>
          <a:off x="8364760" y="2761496"/>
          <a:ext cx="383704" cy="307464"/>
        </p:xfrm>
        <a:graphic>
          <a:graphicData uri="http://schemas.openxmlformats.org/drawingml/2006/table">
            <a:tbl>
              <a:tblPr/>
              <a:tblGrid>
                <a:gridCol w="383704"/>
              </a:tblGrid>
              <a:tr h="3074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200" spc="-25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648072" y="3803556"/>
            <a:ext cx="8100392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Qual 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combinação de técnicas 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parece ser mais adequada às características dos jogos que você está desenvolvendo no momento: Alocação 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Sequencial e Estática 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ou Alocação 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Encadeada e Dinâmica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? 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Imagem 9" descr="pilha normal.png"/>
          <p:cNvPicPr/>
          <p:nvPr/>
        </p:nvPicPr>
        <p:blipFill>
          <a:blip r:embed="rId2" cstate="print"/>
          <a:stretch>
            <a:fillRect/>
          </a:stretch>
        </p:blipFill>
        <p:spPr>
          <a:xfrm rot="5838013">
            <a:off x="5516420" y="1226944"/>
            <a:ext cx="3295735" cy="1465301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827584" y="5661248"/>
            <a:ext cx="806043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Estruturas de Dados com Jogos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155576" y="6237312"/>
            <a:ext cx="773690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Aprender a programar pode ser divertido!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6840760" cy="1728192"/>
          </a:xfrm>
        </p:spPr>
        <p:txBody>
          <a:bodyPr>
            <a:normAutofit/>
          </a:bodyPr>
          <a:lstStyle/>
          <a:p>
            <a:pPr lvl="0"/>
            <a:r>
              <a:rPr lang="pt-BR" b="1" dirty="0"/>
              <a:t>Seus Objetivos neste </a:t>
            </a:r>
            <a:r>
              <a:rPr lang="pt-BR" b="1" dirty="0" smtClean="0"/>
              <a:t>Capítulo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392488"/>
          </a:xfrm>
        </p:spPr>
        <p:txBody>
          <a:bodyPr>
            <a:noAutofit/>
          </a:bodyPr>
          <a:lstStyle/>
          <a:p>
            <a:pPr lvl="0"/>
            <a:r>
              <a:rPr lang="pt-BR" sz="2400" dirty="0" smtClean="0"/>
              <a:t>Entender o que é Alocação Dinâmica de Memória, no contexto do armazenamento temporário de conjuntos de elementos;</a:t>
            </a:r>
          </a:p>
          <a:p>
            <a:pPr lvl="0"/>
            <a:r>
              <a:rPr lang="pt-BR" sz="2400" dirty="0" smtClean="0"/>
              <a:t>Entender que a Alocação Encadeada e a Alocação Dinâmica são conceitos independentes que, quando combinados, formam uma técnica flexível e poderosa;</a:t>
            </a:r>
          </a:p>
          <a:p>
            <a:pPr lvl="0"/>
            <a:r>
              <a:rPr lang="pt-BR" sz="2400" dirty="0" smtClean="0"/>
              <a:t>Desenvolver habilidade para implementar estruturas encadeadas, com Alocação Dinâmica de Memória;</a:t>
            </a:r>
          </a:p>
          <a:p>
            <a:pPr lvl="0"/>
            <a:r>
              <a:rPr lang="pt-BR" sz="2400" dirty="0" smtClean="0"/>
              <a:t>Fazer uma reflexão visando escolher a técnica de armazenamento mais adequada aos jogos que você está desenvolvendo.</a:t>
            </a:r>
            <a:endParaRPr lang="pt-B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44624"/>
            <a:ext cx="1197843" cy="221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6984776" cy="1800200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 smtClean="0"/>
              <a:t>Na Alocação Dinâmica de Memória para um Conjunto de Elementos: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745232" y="2420888"/>
            <a:ext cx="8075240" cy="4104456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rmAutofit lnSpcReduction="10000"/>
          </a:bodyPr>
          <a:lstStyle/>
          <a:p>
            <a:pPr lvl="0"/>
            <a:r>
              <a:rPr lang="pt-BR" sz="2400" dirty="0" smtClean="0"/>
              <a:t>Espaços de memória podem ser alocados no decorrer da execução do programa, quando forem efetivamente necessários;</a:t>
            </a:r>
          </a:p>
          <a:p>
            <a:pPr lvl="0"/>
            <a:r>
              <a:rPr lang="pt-BR" sz="2400" dirty="0" smtClean="0"/>
              <a:t>É possível alocar espaço para um elemento de cada vez; </a:t>
            </a:r>
          </a:p>
          <a:p>
            <a:pPr lvl="0">
              <a:buNone/>
            </a:pPr>
            <a:endParaRPr lang="pt-BR" sz="2400" dirty="0" smtClean="0"/>
          </a:p>
          <a:p>
            <a:pPr lvl="0"/>
            <a:r>
              <a:rPr lang="pt-BR" sz="2400" dirty="0" smtClean="0"/>
              <a:t>Espaços de memória também podem ser liberados no decorrer a execução do programa, quando não forem mais necessários;</a:t>
            </a:r>
          </a:p>
          <a:p>
            <a:pPr lvl="0"/>
            <a:r>
              <a:rPr lang="pt-BR" sz="2400" dirty="0" smtClean="0"/>
              <a:t>Também é possível liberar espaço de um elemento de cada vez.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44624"/>
            <a:ext cx="1197843" cy="221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5626968" cy="1728192"/>
          </a:xfrm>
        </p:spPr>
        <p:txBody>
          <a:bodyPr>
            <a:normAutofit fontScale="90000"/>
          </a:bodyPr>
          <a:lstStyle/>
          <a:p>
            <a:pPr algn="r"/>
            <a:r>
              <a:rPr lang="pt-BR" b="1" dirty="0" smtClean="0"/>
              <a:t>Alocação Dinâmica nas Linguagens C e C++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683569" y="2420888"/>
          <a:ext cx="8136903" cy="3801609"/>
        </p:xfrm>
        <a:graphic>
          <a:graphicData uri="http://schemas.openxmlformats.org/drawingml/2006/table">
            <a:tbl>
              <a:tblPr/>
              <a:tblGrid>
                <a:gridCol w="511190"/>
                <a:gridCol w="2669055"/>
                <a:gridCol w="4956658"/>
              </a:tblGrid>
              <a:tr h="347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2400" b="1" dirty="0">
                          <a:latin typeface="+mn-lt"/>
                          <a:ea typeface="Times New Roman"/>
                          <a:cs typeface="Times New Roman"/>
                        </a:rPr>
                        <a:t>C++</a:t>
                      </a:r>
                      <a:endParaRPr lang="pt-BR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2400" b="1" dirty="0">
                          <a:latin typeface="+mn-lt"/>
                          <a:ea typeface="Times New Roman"/>
                          <a:cs typeface="Times New Roman"/>
                        </a:rPr>
                        <a:t>C</a:t>
                      </a:r>
                      <a:endParaRPr lang="pt-BR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 err="1">
                          <a:latin typeface="+mn-lt"/>
                          <a:ea typeface="Times New Roman"/>
                          <a:cs typeface="Arial"/>
                        </a:rPr>
                        <a:t>int</a:t>
                      </a:r>
                      <a:r>
                        <a:rPr lang="pt-BR" sz="2400" dirty="0">
                          <a:latin typeface="+mn-lt"/>
                          <a:ea typeface="Times New Roman"/>
                          <a:cs typeface="Arial"/>
                        </a:rPr>
                        <a:t> X, Y;</a:t>
                      </a:r>
                      <a:endParaRPr lang="pt-BR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n-lt"/>
                          <a:ea typeface="Times New Roman"/>
                          <a:cs typeface="Arial"/>
                        </a:rPr>
                        <a:t>int X, Y;</a:t>
                      </a:r>
                      <a:endParaRPr lang="pt-BR" sz="2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 err="1">
                          <a:latin typeface="+mn-lt"/>
                          <a:ea typeface="Times New Roman"/>
                          <a:cs typeface="Arial"/>
                        </a:rPr>
                        <a:t>int</a:t>
                      </a:r>
                      <a:r>
                        <a:rPr lang="pt-BR" sz="2400" dirty="0">
                          <a:latin typeface="+mn-lt"/>
                          <a:ea typeface="Times New Roman"/>
                          <a:cs typeface="Arial"/>
                        </a:rPr>
                        <a:t> *P1, *P2;</a:t>
                      </a:r>
                      <a:endParaRPr lang="pt-BR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n-lt"/>
                          <a:ea typeface="Times New Roman"/>
                          <a:cs typeface="Arial"/>
                        </a:rPr>
                        <a:t>int *P1, *P2;</a:t>
                      </a:r>
                      <a:endParaRPr lang="pt-BR" sz="2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n-lt"/>
                          <a:ea typeface="Times New Roman"/>
                          <a:cs typeface="Arial"/>
                        </a:rPr>
                        <a:t>X = Y;</a:t>
                      </a:r>
                      <a:endParaRPr lang="pt-BR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n-lt"/>
                          <a:ea typeface="Times New Roman"/>
                          <a:cs typeface="Arial"/>
                        </a:rPr>
                        <a:t>X = Y;</a:t>
                      </a:r>
                      <a:endParaRPr lang="pt-BR" sz="2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n-lt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n-lt"/>
                          <a:ea typeface="Times New Roman"/>
                          <a:cs typeface="Arial"/>
                        </a:rPr>
                        <a:t>X = *P2;</a:t>
                      </a:r>
                      <a:endParaRPr lang="pt-BR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n-lt"/>
                          <a:ea typeface="Times New Roman"/>
                          <a:cs typeface="Arial"/>
                        </a:rPr>
                        <a:t>X = *P2;</a:t>
                      </a:r>
                      <a:endParaRPr lang="pt-BR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n-lt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n-lt"/>
                          <a:ea typeface="Times New Roman"/>
                          <a:cs typeface="Arial"/>
                        </a:rPr>
                        <a:t>*P1 = *P2;</a:t>
                      </a:r>
                      <a:endParaRPr lang="pt-BR" sz="2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n-lt"/>
                          <a:ea typeface="Times New Roman"/>
                          <a:cs typeface="Arial"/>
                        </a:rPr>
                        <a:t>*P1 = *P2;</a:t>
                      </a:r>
                      <a:endParaRPr lang="pt-BR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n-lt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n-lt"/>
                          <a:ea typeface="Times New Roman"/>
                          <a:cs typeface="Arial"/>
                        </a:rPr>
                        <a:t>P1 = P2;</a:t>
                      </a:r>
                      <a:endParaRPr lang="pt-BR" sz="2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n-lt"/>
                          <a:ea typeface="Times New Roman"/>
                          <a:cs typeface="Arial"/>
                        </a:rPr>
                        <a:t>P1 = P2;</a:t>
                      </a:r>
                      <a:endParaRPr lang="pt-BR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n-lt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n-lt"/>
                          <a:ea typeface="Times New Roman"/>
                          <a:cs typeface="Arial"/>
                        </a:rPr>
                        <a:t>P1 = &amp;X;</a:t>
                      </a:r>
                      <a:endParaRPr lang="pt-BR" sz="2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n-lt"/>
                          <a:ea typeface="Times New Roman"/>
                          <a:cs typeface="Arial"/>
                        </a:rPr>
                        <a:t>P1 = &amp;X;</a:t>
                      </a:r>
                      <a:endParaRPr lang="pt-BR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n-lt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latin typeface="+mn-lt"/>
                          <a:ea typeface="Times New Roman"/>
                          <a:cs typeface="Arial"/>
                        </a:rPr>
                        <a:t>P1 = new int;</a:t>
                      </a:r>
                      <a:endParaRPr lang="pt-BR" sz="2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50215">
                        <a:spcAft>
                          <a:spcPts val="0"/>
                        </a:spcAft>
                      </a:pPr>
                      <a:r>
                        <a:rPr lang="en-US" sz="2300" dirty="0">
                          <a:latin typeface="Arial Narrow" pitchFamily="34" charset="0"/>
                          <a:ea typeface="Times New Roman"/>
                          <a:cs typeface="Arial"/>
                        </a:rPr>
                        <a:t>P1 = (</a:t>
                      </a:r>
                      <a:r>
                        <a:rPr lang="en-US" sz="2300" dirty="0" err="1">
                          <a:latin typeface="Arial Narrow" pitchFamily="34" charset="0"/>
                          <a:ea typeface="Times New Roman"/>
                          <a:cs typeface="Arial"/>
                        </a:rPr>
                        <a:t>int</a:t>
                      </a:r>
                      <a:r>
                        <a:rPr lang="en-US" sz="2300" dirty="0">
                          <a:latin typeface="Arial Narrow" pitchFamily="34" charset="0"/>
                          <a:ea typeface="Times New Roman"/>
                          <a:cs typeface="Arial"/>
                        </a:rPr>
                        <a:t> *) </a:t>
                      </a:r>
                      <a:r>
                        <a:rPr lang="en-US" sz="2300" dirty="0" err="1">
                          <a:latin typeface="Arial Narrow" pitchFamily="34" charset="0"/>
                          <a:ea typeface="Times New Roman"/>
                          <a:cs typeface="Arial"/>
                        </a:rPr>
                        <a:t>malloc</a:t>
                      </a:r>
                      <a:r>
                        <a:rPr lang="en-US" sz="2300" dirty="0">
                          <a:latin typeface="Arial Narrow" pitchFamily="34" charset="0"/>
                          <a:ea typeface="Times New Roman"/>
                          <a:cs typeface="Arial"/>
                        </a:rPr>
                        <a:t>( (unsigned) (</a:t>
                      </a:r>
                      <a:r>
                        <a:rPr lang="en-US" sz="2300" dirty="0" err="1">
                          <a:latin typeface="Arial Narrow" pitchFamily="34" charset="0"/>
                          <a:ea typeface="Times New Roman"/>
                          <a:cs typeface="Arial"/>
                        </a:rPr>
                        <a:t>sizeof</a:t>
                      </a:r>
                      <a:r>
                        <a:rPr lang="en-US" sz="2300" dirty="0">
                          <a:latin typeface="Arial Narrow" pitchFamily="34" charset="0"/>
                          <a:ea typeface="Times New Roman"/>
                          <a:cs typeface="Arial"/>
                        </a:rPr>
                        <a:t>(</a:t>
                      </a:r>
                      <a:r>
                        <a:rPr lang="en-US" sz="2300" dirty="0" err="1">
                          <a:latin typeface="Arial Narrow" pitchFamily="34" charset="0"/>
                          <a:ea typeface="Times New Roman"/>
                          <a:cs typeface="Arial"/>
                        </a:rPr>
                        <a:t>int</a:t>
                      </a:r>
                      <a:r>
                        <a:rPr lang="en-US" sz="2300" dirty="0">
                          <a:latin typeface="Arial Narrow" pitchFamily="34" charset="0"/>
                          <a:ea typeface="Times New Roman"/>
                          <a:cs typeface="Arial"/>
                        </a:rPr>
                        <a:t>)) );</a:t>
                      </a:r>
                      <a:endParaRPr lang="pt-BR" sz="23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>
                          <a:latin typeface="+mn-lt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latin typeface="+mn-lt"/>
                          <a:ea typeface="Times New Roman"/>
                          <a:cs typeface="Arial"/>
                        </a:rPr>
                        <a:t>delete P1;</a:t>
                      </a:r>
                      <a:endParaRPr lang="pt-BR" sz="2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+mn-lt"/>
                          <a:ea typeface="Times New Roman"/>
                          <a:cs typeface="Arial"/>
                        </a:rPr>
                        <a:t>free( ( char *) P1 );</a:t>
                      </a:r>
                      <a:endParaRPr lang="pt-BR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24744">
            <a:off x="6238067" y="340200"/>
            <a:ext cx="2592289" cy="479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936370"/>
            <a:ext cx="4170475" cy="582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5761" y="260648"/>
            <a:ext cx="50383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A4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Atribuindo o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A4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Conteudo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A4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Apontado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rgbClr val="A4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351" y="980728"/>
            <a:ext cx="4138731" cy="578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927279"/>
            <a:ext cx="3240359" cy="587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761" y="260648"/>
            <a:ext cx="50383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A4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Atribuindo o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rgbClr val="A4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Conteudo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A4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Apontado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rgbClr val="A4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050558"/>
            <a:ext cx="7200800" cy="569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5576" y="260648"/>
            <a:ext cx="30380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A4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Movendo Ponteiros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rgbClr val="A4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3641" y="1412776"/>
            <a:ext cx="8084823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64944" y="375047"/>
            <a:ext cx="52982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 smtClean="0">
                <a:solidFill>
                  <a:srgbClr val="A4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A4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locando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A4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Memória Dinamicamente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rgbClr val="A4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422" y="1484784"/>
            <a:ext cx="8192141" cy="403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007662" y="375047"/>
            <a:ext cx="58128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A4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Desalocando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rgbClr val="A4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Memória Dinamicamente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rgbClr val="A4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</TotalTime>
  <Words>628</Words>
  <Application>Microsoft Office PowerPoint</Application>
  <PresentationFormat>Apresentação na tela (4:3)</PresentationFormat>
  <Paragraphs>97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Estruturas de Dados com Jogos</vt:lpstr>
      <vt:lpstr>Seus Objetivos neste Capítulo</vt:lpstr>
      <vt:lpstr>Na Alocação Dinâmica de Memória para um Conjunto de Elementos:</vt:lpstr>
      <vt:lpstr>Alocação Dinâmica nas Linguagens C e C++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Lista Encadeada Alocada Dinamicamente</vt:lpstr>
      <vt:lpstr>Lista Encadeada Alocada Dinamicamente: Comandos em C++</vt:lpstr>
      <vt:lpstr>Exercício 5.1 Revisar Comandos da Operação Empilha</vt:lpstr>
      <vt:lpstr>Exercício 5.2 Revisar Comandos da Operação Desempilha</vt:lpstr>
      <vt:lpstr>Dica Importante: Desenhe! </vt:lpstr>
      <vt:lpstr>Apresentação do PowerPoint</vt:lpstr>
      <vt:lpstr>Apresentação do PowerPoint</vt:lpstr>
      <vt:lpstr>Apresentação do PowerPoint</vt:lpstr>
      <vt:lpstr>Apresentação do PowerPoint</vt:lpstr>
      <vt:lpstr>Exercícios 5.5 e 5.6 Avanço de Projeto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Dados com Jogos</dc:title>
  <dc:creator>Roberto</dc:creator>
  <cp:lastModifiedBy>Fábio Silva</cp:lastModifiedBy>
  <cp:revision>78</cp:revision>
  <dcterms:created xsi:type="dcterms:W3CDTF">2014-03-14T11:41:39Z</dcterms:created>
  <dcterms:modified xsi:type="dcterms:W3CDTF">2019-09-23T02:19:00Z</dcterms:modified>
</cp:coreProperties>
</file>