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6" r:id="rId25"/>
    <p:sldId id="288" r:id="rId26"/>
    <p:sldId id="289" r:id="rId27"/>
    <p:sldId id="292" r:id="rId28"/>
    <p:sldId id="284" r:id="rId29"/>
    <p:sldId id="285" r:id="rId30"/>
    <p:sldId id="280" r:id="rId31"/>
    <p:sldId id="282" r:id="rId32"/>
    <p:sldId id="287" r:id="rId33"/>
    <p:sldId id="290" r:id="rId34"/>
    <p:sldId id="299" r:id="rId35"/>
    <p:sldId id="293" r:id="rId36"/>
    <p:sldId id="294" r:id="rId37"/>
    <p:sldId id="296" r:id="rId38"/>
    <p:sldId id="295" r:id="rId39"/>
    <p:sldId id="298" r:id="rId40"/>
    <p:sldId id="297" r:id="rId41"/>
    <p:sldId id="281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5BA5-3EBC-41EC-A3A2-2BBB79F26FE5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6B5BA5-3EBC-41EC-A3A2-2BBB79F26FE5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50EC55-02C6-473A-BEAB-1CD554712193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– 1º semestre </a:t>
            </a:r>
            <a:r>
              <a:rPr lang="pt-BR" sz="3500" smtClean="0"/>
              <a:t>de </a:t>
            </a:r>
            <a:r>
              <a:rPr lang="pt-BR" sz="3500" smtClean="0"/>
              <a:t>2021</a:t>
            </a:r>
            <a:endParaRPr lang="pt-BR" sz="35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1032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Implementação de procedimentos recursivos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smtClean="0"/>
              <a:t>A recursividade é uma estratégia que pode ser utilizada sempre que o cálculo de uma função para o valor n, pode ser descrita a partir do cálculo desta mesma função para o termo anterior (n-1).</a:t>
            </a:r>
          </a:p>
          <a:p>
            <a:endParaRPr lang="pt-BR" altLang="pt-BR" dirty="0"/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03648" y="3151658"/>
            <a:ext cx="6192688" cy="301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lvl="1" algn="l" eaLnBrk="0" hangingPunct="0"/>
            <a:r>
              <a:rPr lang="pt-BR" altLang="pt-BR" sz="2400" dirty="0">
                <a:solidFill>
                  <a:srgbClr val="003366"/>
                </a:solidFill>
                <a:latin typeface="Times New Roman" pitchFamily="18" charset="0"/>
              </a:rPr>
              <a:t>Exemplo – Função fatorial:</a:t>
            </a:r>
          </a:p>
          <a:p>
            <a:pPr lvl="1" algn="l" eaLnBrk="0" hangingPunct="0"/>
            <a:endParaRPr lang="pt-BR" altLang="pt-BR" sz="2400" dirty="0">
              <a:solidFill>
                <a:srgbClr val="003366"/>
              </a:solidFill>
              <a:latin typeface="Times New Roman" pitchFamily="18" charset="0"/>
            </a:endParaRPr>
          </a:p>
          <a:p>
            <a:pPr lvl="1" algn="l" eaLnBrk="0" hangingPunct="0"/>
            <a:r>
              <a:rPr lang="pt-BR" altLang="pt-BR" sz="2400" dirty="0">
                <a:solidFill>
                  <a:srgbClr val="003366"/>
                </a:solidFill>
                <a:latin typeface="Times New Roman" pitchFamily="18" charset="0"/>
              </a:rPr>
              <a:t>n! = n * (n-1) * (n-2) * (n-3) *....* 1</a:t>
            </a:r>
          </a:p>
          <a:p>
            <a:pPr lvl="1" algn="l" eaLnBrk="0" hangingPunct="0"/>
            <a:r>
              <a:rPr lang="pt-BR" altLang="pt-BR" sz="2400" dirty="0">
                <a:solidFill>
                  <a:srgbClr val="003366"/>
                </a:solidFill>
                <a:latin typeface="Times New Roman" pitchFamily="18" charset="0"/>
              </a:rPr>
              <a:t>(n-1)! = (n-1) * (n-2) * (n-3) *....* 1</a:t>
            </a:r>
          </a:p>
          <a:p>
            <a:pPr lvl="1" algn="l" eaLnBrk="0" hangingPunct="0"/>
            <a:endParaRPr lang="pt-BR" altLang="pt-BR" sz="1200" dirty="0">
              <a:solidFill>
                <a:srgbClr val="003366"/>
              </a:solidFill>
              <a:latin typeface="Times New Roman" pitchFamily="18" charset="0"/>
            </a:endParaRPr>
          </a:p>
          <a:p>
            <a:pPr lvl="1" algn="l" eaLnBrk="0" hangingPunct="0"/>
            <a:r>
              <a:rPr lang="pt-BR" altLang="pt-BR" sz="2400" dirty="0">
                <a:solidFill>
                  <a:srgbClr val="003366"/>
                </a:solidFill>
                <a:latin typeface="Times New Roman" pitchFamily="18" charset="0"/>
              </a:rPr>
              <a:t>logo:</a:t>
            </a:r>
          </a:p>
          <a:p>
            <a:pPr lvl="1" algn="l" eaLnBrk="0" hangingPunct="0"/>
            <a:endParaRPr lang="pt-BR" altLang="pt-BR" sz="1000" dirty="0">
              <a:solidFill>
                <a:srgbClr val="003366"/>
              </a:solidFill>
              <a:latin typeface="Times New Roman" pitchFamily="18" charset="0"/>
            </a:endParaRPr>
          </a:p>
          <a:p>
            <a:pPr lvl="1" algn="l" eaLnBrk="0" hangingPunct="0"/>
            <a:r>
              <a:rPr lang="pt-BR" altLang="pt-BR" sz="2400" dirty="0">
                <a:solidFill>
                  <a:srgbClr val="003366"/>
                </a:solidFill>
                <a:latin typeface="Times New Roman" pitchFamily="18" charset="0"/>
              </a:rPr>
              <a:t>n! = n * (n-1)!</a:t>
            </a:r>
            <a:endParaRPr lang="en-US" altLang="pt-BR" sz="2400" dirty="0">
              <a:solidFill>
                <a:srgbClr val="003366"/>
              </a:solidFill>
              <a:latin typeface="Times New Roman" pitchFamily="18" charset="0"/>
            </a:endParaRPr>
          </a:p>
          <a:p>
            <a:pPr algn="l" eaLnBrk="0" hangingPunct="0"/>
            <a:endParaRPr lang="en-US" altLang="pt-BR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Fluxo de Execução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Internamente, quando qualquer chamada de função é feita dentro de um programa, é criado um </a:t>
            </a:r>
            <a:r>
              <a:rPr lang="pt-BR" altLang="pt-BR" sz="2500" b="1" dirty="0"/>
              <a:t>Registro de Ativação </a:t>
            </a:r>
            <a:r>
              <a:rPr lang="pt-BR" altLang="pt-BR" sz="2500" dirty="0"/>
              <a:t>na </a:t>
            </a:r>
            <a:r>
              <a:rPr lang="pt-BR" altLang="pt-BR" sz="2500" b="1" dirty="0"/>
              <a:t>Pilha de Execução</a:t>
            </a:r>
            <a:r>
              <a:rPr lang="pt-BR" altLang="pt-BR" sz="2500" dirty="0"/>
              <a:t> do programa</a:t>
            </a:r>
          </a:p>
          <a:p>
            <a:r>
              <a:rPr lang="pt-BR" altLang="pt-BR" sz="2500" dirty="0"/>
              <a:t>O registro de ativação armazena os parâmetros e variáveis locais da função bem como o “ponto de retorno” no programa ou subprograma que chamou essa função.</a:t>
            </a:r>
          </a:p>
          <a:p>
            <a:r>
              <a:rPr lang="pt-BR" altLang="pt-BR" sz="2500" dirty="0"/>
              <a:t>Ao final da execução dessa função, o registro é desempilhado e a execução volta ao subprograma que chamou a função</a:t>
            </a:r>
          </a:p>
          <a:p>
            <a:endParaRPr lang="pt-BR" altLang="pt-BR" dirty="0"/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708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Fluxo de Execução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2500" dirty="0"/>
              <a:t>Sempre que há uma chamada de função (recursiva ou não) os parâmetros e as variáveis locais são empilhadas na pilha de execução.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500" dirty="0"/>
              <a:t>No caso da função </a:t>
            </a:r>
            <a:r>
              <a:rPr lang="pt-BR" altLang="pt-BR" sz="2500" b="1" dirty="0"/>
              <a:t>recursiva</a:t>
            </a:r>
            <a:r>
              <a:rPr lang="pt-BR" altLang="pt-BR" sz="2500" dirty="0"/>
              <a:t>, para cada chamada é criado um ambiente local próprio. (As variáveis locais de chamadas recursivas são independentes entre si, como  se fossem provenientes de funções diferentes).</a:t>
            </a:r>
          </a:p>
          <a:p>
            <a:endParaRPr lang="pt-BR" altLang="pt-BR" dirty="0"/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13419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1"/>
            <a:ext cx="8208912" cy="53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34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7" name="Rectangle 1027"/>
          <p:cNvSpPr>
            <a:spLocks noGrp="1" noChangeArrowheads="1"/>
          </p:cNvSpPr>
          <p:nvPr/>
        </p:nvSpPr>
        <p:spPr bwMode="auto">
          <a:xfrm>
            <a:off x="467544" y="836712"/>
            <a:ext cx="820891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800" dirty="0" err="1">
                <a:latin typeface="Courier New" pitchFamily="49" charset="0"/>
                <a:cs typeface="Times New Roman" pitchFamily="18" charset="0"/>
              </a:rPr>
              <a:t>fact</a:t>
            </a: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(n) = n * </a:t>
            </a:r>
            <a:r>
              <a:rPr lang="pt-BR" altLang="pt-BR" sz="2800" dirty="0" err="1">
                <a:latin typeface="Courier New" pitchFamily="49" charset="0"/>
                <a:cs typeface="Times New Roman" pitchFamily="18" charset="0"/>
              </a:rPr>
              <a:t>fact</a:t>
            </a: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(n - 1)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se n=o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    então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       </a:t>
            </a:r>
            <a:r>
              <a:rPr lang="pt-BR" altLang="pt-BR" sz="2800" dirty="0" err="1">
                <a:latin typeface="Courier New" pitchFamily="49" charset="0"/>
                <a:cs typeface="Times New Roman" pitchFamily="18" charset="0"/>
              </a:rPr>
              <a:t>fact</a:t>
            </a: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(0) = 1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    senão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       x = n-1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	           </a:t>
            </a:r>
            <a:r>
              <a:rPr lang="en-US" altLang="pt-BR" sz="2800" dirty="0">
                <a:latin typeface="Courier New" pitchFamily="49" charset="0"/>
                <a:cs typeface="Times New Roman" pitchFamily="18" charset="0"/>
              </a:rPr>
              <a:t>y = fact(x)</a:t>
            </a:r>
            <a:endParaRPr lang="pt-BR" altLang="pt-BR" sz="2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       </a:t>
            </a:r>
            <a:r>
              <a:rPr lang="pt-BR" altLang="pt-BR" sz="2800" dirty="0" err="1">
                <a:latin typeface="Courier New" pitchFamily="49" charset="0"/>
                <a:cs typeface="Times New Roman" pitchFamily="18" charset="0"/>
              </a:rPr>
              <a:t>fact</a:t>
            </a: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(n) = n *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800" dirty="0">
                <a:latin typeface="Courier New" pitchFamily="49" charset="0"/>
                <a:cs typeface="Times New Roman" pitchFamily="18" charset="0"/>
              </a:rPr>
              <a:t>      fim do se</a:t>
            </a:r>
            <a:r>
              <a:rPr lang="pt-BR" altLang="pt-BR" sz="2800" dirty="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738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2656"/>
            <a:ext cx="6552728" cy="59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2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685800" y="764704"/>
            <a:ext cx="777240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 err="1" smtClean="0">
                <a:latin typeface="Courier New" pitchFamily="49" charset="0"/>
              </a:rPr>
              <a:t>public</a:t>
            </a:r>
            <a:r>
              <a:rPr lang="pt-BR" altLang="pt-BR" sz="2400" dirty="0" smtClean="0">
                <a:latin typeface="Courier New" pitchFamily="49" charset="0"/>
              </a:rPr>
              <a:t> </a:t>
            </a:r>
            <a:r>
              <a:rPr lang="pt-BR" altLang="pt-BR" sz="2400" dirty="0" err="1" smtClean="0">
                <a:latin typeface="Courier New" pitchFamily="49" charset="0"/>
              </a:rPr>
              <a:t>class</a:t>
            </a:r>
            <a:r>
              <a:rPr lang="pt-BR" altLang="pt-BR" sz="2400" dirty="0" smtClean="0">
                <a:latin typeface="Courier New" pitchFamily="49" charset="0"/>
              </a:rPr>
              <a:t> </a:t>
            </a:r>
            <a:r>
              <a:rPr lang="pt-BR" altLang="pt-BR" sz="2400" dirty="0" err="1" smtClean="0">
                <a:latin typeface="Courier New" pitchFamily="49" charset="0"/>
              </a:rPr>
              <a:t>Factorial</a:t>
            </a:r>
            <a:r>
              <a:rPr lang="pt-BR" altLang="pt-BR" sz="2400" dirty="0" smtClean="0">
                <a:latin typeface="Courier New" pitchFamily="49" charset="0"/>
              </a:rPr>
              <a:t>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 err="1" smtClean="0">
                <a:latin typeface="Courier New" pitchFamily="49" charset="0"/>
              </a:rPr>
              <a:t>public</a:t>
            </a:r>
            <a:r>
              <a:rPr lang="pt-BR" altLang="pt-BR" sz="2400" dirty="0" smtClean="0">
                <a:latin typeface="Courier New" pitchFamily="49" charset="0"/>
              </a:rPr>
              <a:t> </a:t>
            </a:r>
            <a:r>
              <a:rPr lang="pt-BR" altLang="pt-BR" sz="2400" dirty="0" err="1" smtClean="0">
                <a:latin typeface="Courier New" pitchFamily="49" charset="0"/>
              </a:rPr>
              <a:t>static</a:t>
            </a:r>
            <a:r>
              <a:rPr lang="pt-BR" altLang="pt-BR" sz="2400" dirty="0" smtClean="0">
                <a:latin typeface="Courier New" pitchFamily="49" charset="0"/>
              </a:rPr>
              <a:t> </a:t>
            </a:r>
            <a:r>
              <a:rPr lang="pt-BR" altLang="pt-BR" sz="2400" dirty="0" err="1" smtClean="0">
                <a:latin typeface="Courier New" pitchFamily="49" charset="0"/>
              </a:rPr>
              <a:t>void</a:t>
            </a:r>
            <a:r>
              <a:rPr lang="pt-BR" altLang="pt-BR" sz="2400" dirty="0" smtClean="0">
                <a:latin typeface="Courier New" pitchFamily="49" charset="0"/>
              </a:rPr>
              <a:t> </a:t>
            </a:r>
            <a:r>
              <a:rPr lang="pt-BR" altLang="pt-BR" sz="2400" dirty="0" err="1" smtClean="0">
                <a:latin typeface="Courier New" pitchFamily="49" charset="0"/>
              </a:rPr>
              <a:t>main</a:t>
            </a:r>
            <a:r>
              <a:rPr lang="pt-BR" altLang="pt-BR" sz="2400" dirty="0" smtClean="0">
                <a:latin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</a:rPr>
              <a:t>String</a:t>
            </a:r>
            <a:r>
              <a:rPr lang="pt-BR" altLang="pt-BR" sz="2400" dirty="0" smtClean="0">
                <a:latin typeface="Courier New" pitchFamily="49" charset="0"/>
              </a:rPr>
              <a:t>[] </a:t>
            </a:r>
            <a:r>
              <a:rPr lang="pt-BR" altLang="pt-BR" sz="2400" dirty="0" err="1" smtClean="0">
                <a:latin typeface="Courier New" pitchFamily="49" charset="0"/>
              </a:rPr>
              <a:t>args</a:t>
            </a:r>
            <a:r>
              <a:rPr lang="pt-BR" altLang="pt-BR" sz="2400" dirty="0" smtClean="0">
                <a:latin typeface="Courier New" pitchFamily="49" charset="0"/>
              </a:rPr>
              <a:t>){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 smtClean="0">
                <a:latin typeface="Courier New" pitchFamily="49" charset="0"/>
              </a:rPr>
              <a:t>  </a:t>
            </a:r>
            <a:r>
              <a:rPr lang="pt-BR" altLang="pt-BR" sz="2400" dirty="0" err="1" smtClean="0">
                <a:latin typeface="Courier New" pitchFamily="49" charset="0"/>
              </a:rPr>
              <a:t>int</a:t>
            </a:r>
            <a:r>
              <a:rPr lang="pt-BR" altLang="pt-BR" sz="2400" dirty="0" smtClean="0">
                <a:latin typeface="Courier New" pitchFamily="49" charset="0"/>
              </a:rPr>
              <a:t> input = </a:t>
            </a:r>
            <a:r>
              <a:rPr lang="pt-BR" altLang="pt-BR" sz="2400" dirty="0" err="1" smtClean="0">
                <a:latin typeface="Courier New" pitchFamily="49" charset="0"/>
              </a:rPr>
              <a:t>Integer.parseInt</a:t>
            </a:r>
            <a:r>
              <a:rPr lang="pt-BR" altLang="pt-BR" sz="2400" dirty="0" smtClean="0">
                <a:latin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</a:rPr>
              <a:t>args</a:t>
            </a:r>
            <a:r>
              <a:rPr lang="pt-BR" altLang="pt-BR" sz="2400" dirty="0" smtClean="0">
                <a:latin typeface="Courier New" pitchFamily="49" charset="0"/>
              </a:rPr>
              <a:t>[0]);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 smtClean="0">
                <a:latin typeface="Courier New" pitchFamily="49" charset="0"/>
              </a:rPr>
              <a:t>  </a:t>
            </a:r>
            <a:r>
              <a:rPr lang="pt-BR" altLang="pt-BR" sz="2400" dirty="0" err="1" smtClean="0">
                <a:latin typeface="Courier New" pitchFamily="49" charset="0"/>
              </a:rPr>
              <a:t>double</a:t>
            </a:r>
            <a:r>
              <a:rPr lang="pt-BR" altLang="pt-BR" sz="2400" dirty="0" smtClean="0">
                <a:latin typeface="Courier New" pitchFamily="49" charset="0"/>
              </a:rPr>
              <a:t> </a:t>
            </a:r>
            <a:r>
              <a:rPr lang="pt-BR" altLang="pt-BR" sz="2400" dirty="0" err="1" smtClean="0">
                <a:latin typeface="Courier New" pitchFamily="49" charset="0"/>
              </a:rPr>
              <a:t>result</a:t>
            </a:r>
            <a:r>
              <a:rPr lang="pt-BR" altLang="pt-BR" sz="2400" dirty="0" smtClean="0">
                <a:latin typeface="Courier New" pitchFamily="49" charset="0"/>
              </a:rPr>
              <a:t> = </a:t>
            </a:r>
            <a:r>
              <a:rPr lang="pt-BR" altLang="pt-BR" sz="2400" dirty="0" err="1" smtClean="0">
                <a:latin typeface="Courier New" pitchFamily="49" charset="0"/>
              </a:rPr>
              <a:t>factorial</a:t>
            </a:r>
            <a:r>
              <a:rPr lang="pt-BR" altLang="pt-BR" sz="2400" dirty="0" smtClean="0">
                <a:latin typeface="Courier New" pitchFamily="49" charset="0"/>
              </a:rPr>
              <a:t>(input); </a:t>
            </a:r>
            <a:r>
              <a:rPr lang="pt-BR" altLang="pt-BR" sz="2400" dirty="0" err="1" smtClean="0">
                <a:latin typeface="Courier New" pitchFamily="49" charset="0"/>
              </a:rPr>
              <a:t>System.out.println</a:t>
            </a:r>
            <a:r>
              <a:rPr lang="pt-BR" altLang="pt-BR" sz="2400" dirty="0" smtClean="0">
                <a:latin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</a:rPr>
              <a:t>result</a:t>
            </a:r>
            <a:r>
              <a:rPr lang="pt-BR" altLang="pt-BR" sz="24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 smtClean="0">
                <a:latin typeface="Courier New" pitchFamily="49" charset="0"/>
              </a:rPr>
              <a:t>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 smtClean="0">
                <a:latin typeface="Courier New" pitchFamily="49" charset="0"/>
              </a:rPr>
              <a:t>  </a:t>
            </a:r>
            <a:r>
              <a:rPr lang="pt-BR" altLang="pt-BR" sz="2400" dirty="0" err="1" smtClean="0">
                <a:latin typeface="Courier New" pitchFamily="49" charset="0"/>
              </a:rPr>
              <a:t>public</a:t>
            </a:r>
            <a:r>
              <a:rPr lang="pt-BR" altLang="pt-BR" sz="2400" dirty="0" smtClean="0">
                <a:latin typeface="Courier New" pitchFamily="49" charset="0"/>
              </a:rPr>
              <a:t> </a:t>
            </a:r>
            <a:r>
              <a:rPr lang="pt-BR" altLang="pt-BR" sz="2400" dirty="0" err="1" smtClean="0">
                <a:latin typeface="Courier New" pitchFamily="49" charset="0"/>
              </a:rPr>
              <a:t>static</a:t>
            </a:r>
            <a:r>
              <a:rPr lang="pt-BR" altLang="pt-BR" sz="2400" dirty="0" smtClean="0">
                <a:latin typeface="Courier New" pitchFamily="49" charset="0"/>
              </a:rPr>
              <a:t> </a:t>
            </a:r>
            <a:r>
              <a:rPr lang="pt-BR" altLang="pt-BR" sz="2400" dirty="0" err="1" smtClean="0">
                <a:latin typeface="Courier New" pitchFamily="49" charset="0"/>
              </a:rPr>
              <a:t>double</a:t>
            </a:r>
            <a:r>
              <a:rPr lang="pt-BR" altLang="pt-BR" sz="2400" dirty="0" smtClean="0">
                <a:latin typeface="Courier New" pitchFamily="49" charset="0"/>
              </a:rPr>
              <a:t> </a:t>
            </a:r>
            <a:r>
              <a:rPr lang="pt-BR" altLang="pt-BR" sz="2400" dirty="0" err="1" smtClean="0">
                <a:latin typeface="Courier New" pitchFamily="49" charset="0"/>
              </a:rPr>
              <a:t>factorial</a:t>
            </a:r>
            <a:r>
              <a:rPr lang="pt-BR" altLang="pt-BR" sz="2400" dirty="0" smtClean="0">
                <a:latin typeface="Courier New" pitchFamily="49" charset="0"/>
              </a:rPr>
              <a:t>(</a:t>
            </a:r>
            <a:r>
              <a:rPr lang="pt-BR" altLang="pt-BR" sz="2400" dirty="0" err="1" smtClean="0">
                <a:latin typeface="Courier New" pitchFamily="49" charset="0"/>
              </a:rPr>
              <a:t>int</a:t>
            </a:r>
            <a:r>
              <a:rPr lang="pt-BR" altLang="pt-BR" sz="2400" dirty="0" smtClean="0">
                <a:latin typeface="Courier New" pitchFamily="49" charset="0"/>
              </a:rPr>
              <a:t> x){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 smtClean="0">
                <a:latin typeface="Courier New" pitchFamily="49" charset="0"/>
              </a:rPr>
              <a:t>    </a:t>
            </a:r>
            <a:r>
              <a:rPr lang="pt-BR" altLang="pt-BR" sz="2400" dirty="0" err="1" smtClean="0">
                <a:latin typeface="Courier New" pitchFamily="49" charset="0"/>
              </a:rPr>
              <a:t>if</a:t>
            </a:r>
            <a:r>
              <a:rPr lang="pt-BR" altLang="pt-BR" sz="2400" dirty="0" smtClean="0">
                <a:latin typeface="Courier New" pitchFamily="49" charset="0"/>
              </a:rPr>
              <a:t> (x&lt;0) </a:t>
            </a:r>
            <a:r>
              <a:rPr lang="pt-BR" altLang="pt-BR" sz="2400" dirty="0" err="1" smtClean="0">
                <a:latin typeface="Courier New" pitchFamily="49" charset="0"/>
              </a:rPr>
              <a:t>return</a:t>
            </a:r>
            <a:r>
              <a:rPr lang="pt-BR" altLang="pt-BR" sz="2400" dirty="0" smtClean="0">
                <a:latin typeface="Courier New" pitchFamily="49" charset="0"/>
              </a:rPr>
              <a:t> 0.0;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 smtClean="0">
                <a:latin typeface="Courier New" pitchFamily="49" charset="0"/>
              </a:rPr>
              <a:t>    </a:t>
            </a:r>
            <a:r>
              <a:rPr lang="pt-BR" altLang="pt-BR" sz="2400" dirty="0" err="1" smtClean="0">
                <a:latin typeface="Courier New" pitchFamily="49" charset="0"/>
              </a:rPr>
              <a:t>else</a:t>
            </a:r>
            <a:r>
              <a:rPr lang="pt-BR" altLang="pt-BR" sz="2400" dirty="0" smtClean="0">
                <a:latin typeface="Courier New" pitchFamily="49" charset="0"/>
              </a:rPr>
              <a:t> </a:t>
            </a:r>
            <a:r>
              <a:rPr lang="pt-BR" altLang="pt-BR" sz="2400" dirty="0" err="1" smtClean="0">
                <a:latin typeface="Courier New" pitchFamily="49" charset="0"/>
              </a:rPr>
              <a:t>if</a:t>
            </a:r>
            <a:r>
              <a:rPr lang="pt-BR" altLang="pt-BR" sz="2400" dirty="0" smtClean="0">
                <a:latin typeface="Courier New" pitchFamily="49" charset="0"/>
              </a:rPr>
              <a:t> (x==0) </a:t>
            </a:r>
            <a:r>
              <a:rPr lang="pt-BR" altLang="pt-BR" sz="2400" dirty="0" err="1" smtClean="0">
                <a:latin typeface="Courier New" pitchFamily="49" charset="0"/>
              </a:rPr>
              <a:t>return</a:t>
            </a:r>
            <a:r>
              <a:rPr lang="pt-BR" altLang="pt-BR" sz="2400" dirty="0" smtClean="0">
                <a:latin typeface="Courier New" pitchFamily="49" charset="0"/>
              </a:rPr>
              <a:t> 1.0;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 smtClean="0">
                <a:latin typeface="Courier New" pitchFamily="49" charset="0"/>
              </a:rPr>
              <a:t>    </a:t>
            </a:r>
            <a:r>
              <a:rPr lang="pt-BR" altLang="pt-BR" sz="2400" dirty="0" err="1" smtClean="0">
                <a:latin typeface="Courier New" pitchFamily="49" charset="0"/>
              </a:rPr>
              <a:t>else</a:t>
            </a:r>
            <a:r>
              <a:rPr lang="pt-BR" altLang="pt-BR" sz="2400" dirty="0" smtClean="0">
                <a:latin typeface="Courier New" pitchFamily="49" charset="0"/>
              </a:rPr>
              <a:t> </a:t>
            </a:r>
            <a:r>
              <a:rPr lang="pt-BR" altLang="pt-BR" sz="2400" dirty="0" err="1" smtClean="0">
                <a:latin typeface="Courier New" pitchFamily="49" charset="0"/>
              </a:rPr>
              <a:t>return</a:t>
            </a:r>
            <a:r>
              <a:rPr lang="pt-BR" altLang="pt-BR" sz="2400" dirty="0" smtClean="0">
                <a:latin typeface="Courier New" pitchFamily="49" charset="0"/>
              </a:rPr>
              <a:t> x*</a:t>
            </a:r>
            <a:r>
              <a:rPr lang="pt-BR" altLang="pt-BR" sz="2400" dirty="0" err="1" smtClean="0">
                <a:latin typeface="Courier New" pitchFamily="49" charset="0"/>
              </a:rPr>
              <a:t>factorial</a:t>
            </a:r>
            <a:r>
              <a:rPr lang="pt-BR" altLang="pt-BR" sz="2400" dirty="0" smtClean="0">
                <a:latin typeface="Courier New" pitchFamily="49" charset="0"/>
              </a:rPr>
              <a:t>(x-1);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 smtClean="0">
                <a:latin typeface="Courier New" pitchFamily="49" charset="0"/>
              </a:rPr>
              <a:t>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dirty="0" smtClean="0">
                <a:latin typeface="Courier New" pitchFamily="49" charset="0"/>
              </a:rPr>
              <a:t>} </a:t>
            </a:r>
            <a:endParaRPr lang="pt-BR" altLang="pt-BR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67544" y="908720"/>
            <a:ext cx="81369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public static </a:t>
            </a:r>
            <a:r>
              <a:rPr lang="en-US" altLang="pt-BR" sz="2400" dirty="0" err="1">
                <a:cs typeface="Times New Roman" pitchFamily="18" charset="0"/>
              </a:rPr>
              <a:t>int</a:t>
            </a:r>
            <a:r>
              <a:rPr lang="en-US" altLang="pt-BR" sz="2400" dirty="0">
                <a:cs typeface="Times New Roman" pitchFamily="18" charset="0"/>
              </a:rPr>
              <a:t> fib(</a:t>
            </a:r>
            <a:r>
              <a:rPr lang="en-US" altLang="pt-BR" sz="2400" dirty="0" err="1">
                <a:cs typeface="Times New Roman" pitchFamily="18" charset="0"/>
              </a:rPr>
              <a:t>int</a:t>
            </a:r>
            <a:r>
              <a:rPr lang="en-US" altLang="pt-BR" sz="2400" dirty="0">
                <a:cs typeface="Times New Roman" pitchFamily="18" charset="0"/>
              </a:rPr>
              <a:t> n)</a:t>
            </a:r>
            <a:endParaRPr lang="pt-BR" altLang="pt-BR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pt-BR" sz="2400" dirty="0">
                <a:cs typeface="Times New Roman" pitchFamily="18" charset="0"/>
              </a:rPr>
              <a:t>  </a:t>
            </a:r>
            <a:r>
              <a:rPr lang="es-ES_tradnl" altLang="pt-BR" sz="2400" dirty="0" err="1">
                <a:cs typeface="Times New Roman" pitchFamily="18" charset="0"/>
              </a:rPr>
              <a:t>int</a:t>
            </a:r>
            <a:r>
              <a:rPr lang="es-ES_tradnl" altLang="pt-BR" sz="2400" dirty="0">
                <a:cs typeface="Times New Roman" pitchFamily="18" charset="0"/>
              </a:rPr>
              <a:t> </a:t>
            </a:r>
            <a:r>
              <a:rPr lang="es-ES_tradnl" altLang="pt-BR" sz="2400" dirty="0" err="1">
                <a:cs typeface="Times New Roman" pitchFamily="18" charset="0"/>
              </a:rPr>
              <a:t>x,y</a:t>
            </a:r>
            <a:r>
              <a:rPr lang="es-ES_tradnl" altLang="pt-BR" sz="2400" dirty="0">
                <a:cs typeface="Times New Roman" pitchFamily="18" charset="0"/>
              </a:rPr>
              <a:t>;</a:t>
            </a:r>
            <a:endParaRPr lang="en-US" altLang="pt-BR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  if (n &lt;= 1) return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  else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         x = fib(n-1);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pt-BR" sz="2400" dirty="0">
                <a:cs typeface="Times New Roman" pitchFamily="18" charset="0"/>
              </a:rPr>
              <a:t>         y = </a:t>
            </a:r>
            <a:r>
              <a:rPr lang="es-ES_tradnl" altLang="pt-BR" sz="2400" dirty="0" err="1">
                <a:cs typeface="Times New Roman" pitchFamily="18" charset="0"/>
              </a:rPr>
              <a:t>fib</a:t>
            </a:r>
            <a:r>
              <a:rPr lang="es-ES_tradnl" altLang="pt-BR" sz="2400" dirty="0">
                <a:cs typeface="Times New Roman" pitchFamily="18" charset="0"/>
              </a:rPr>
              <a:t>(n-2);</a:t>
            </a:r>
            <a:endParaRPr lang="en-US" altLang="pt-BR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          return x + 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pt-BR" sz="2400" dirty="0"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pt-BR" altLang="pt-BR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Busca Binária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/>
            <a:r>
              <a:rPr lang="pt-BR" altLang="pt-BR" sz="2500" dirty="0"/>
              <a:t>Divide seu vetor em duas metades</a:t>
            </a:r>
          </a:p>
          <a:p>
            <a:pPr marL="457200" indent="-457200" eaLnBrk="1" hangingPunct="1"/>
            <a:r>
              <a:rPr lang="pt-BR" altLang="pt-BR" sz="2500" dirty="0"/>
              <a:t>Três condições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altLang="pt-BR" sz="2500" dirty="0"/>
              <a:t>Se o item for igual ao item que está na metade do vetor, o item foi encontrado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altLang="pt-BR" sz="2500" dirty="0"/>
              <a:t>Se for menor, procure na primeira metade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altLang="pt-BR" sz="2500" dirty="0"/>
              <a:t>Se for maior procure na segunda metade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9697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3927" y="332656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/>
              <a:t>Busca Binária</a:t>
            </a:r>
          </a:p>
        </p:txBody>
      </p:sp>
      <p:graphicFrame>
        <p:nvGraphicFramePr>
          <p:cNvPr id="858185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5215"/>
              </p:ext>
            </p:extLst>
          </p:nvPr>
        </p:nvGraphicFramePr>
        <p:xfrm>
          <a:off x="1066800" y="1844825"/>
          <a:ext cx="6553200" cy="884089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426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8161" name="Text Box 49"/>
          <p:cNvSpPr txBox="1">
            <a:spLocks noChangeArrowheads="1"/>
          </p:cNvSpPr>
          <p:nvPr/>
        </p:nvSpPr>
        <p:spPr bwMode="auto">
          <a:xfrm>
            <a:off x="755650" y="1196975"/>
            <a:ext cx="2121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65000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+mn-lt"/>
              </a:rPr>
              <a:t>Procurar por R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219200" y="2743200"/>
            <a:ext cx="6324600" cy="762000"/>
            <a:chOff x="720" y="1728"/>
            <a:chExt cx="3984" cy="480"/>
          </a:xfrm>
        </p:grpSpPr>
        <p:grpSp>
          <p:nvGrpSpPr>
            <p:cNvPr id="33847" name="Group 51"/>
            <p:cNvGrpSpPr>
              <a:grpSpLocks/>
            </p:cNvGrpSpPr>
            <p:nvPr/>
          </p:nvGrpSpPr>
          <p:grpSpPr bwMode="auto">
            <a:xfrm>
              <a:off x="720" y="1728"/>
              <a:ext cx="240" cy="480"/>
              <a:chOff x="720" y="1824"/>
              <a:chExt cx="240" cy="480"/>
            </a:xfrm>
          </p:grpSpPr>
          <p:sp>
            <p:nvSpPr>
              <p:cNvPr id="33851" name="AutoShape 52"/>
              <p:cNvSpPr>
                <a:spLocks noChangeArrowheads="1"/>
              </p:cNvSpPr>
              <p:nvPr/>
            </p:nvSpPr>
            <p:spPr bwMode="auto">
              <a:xfrm>
                <a:off x="768" y="1824"/>
                <a:ext cx="144" cy="192"/>
              </a:xfrm>
              <a:prstGeom prst="up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pt-BR" altLang="pt-BR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852" name="Rectangle 53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400">
                    <a:latin typeface="Times New Roman" pitchFamily="18" charset="0"/>
                  </a:rPr>
                  <a:t>I</a:t>
                </a:r>
              </a:p>
            </p:txBody>
          </p:sp>
        </p:grpSp>
        <p:grpSp>
          <p:nvGrpSpPr>
            <p:cNvPr id="33848" name="Group 54"/>
            <p:cNvGrpSpPr>
              <a:grpSpLocks/>
            </p:cNvGrpSpPr>
            <p:nvPr/>
          </p:nvGrpSpPr>
          <p:grpSpPr bwMode="auto">
            <a:xfrm>
              <a:off x="4464" y="1728"/>
              <a:ext cx="240" cy="480"/>
              <a:chOff x="720" y="1824"/>
              <a:chExt cx="240" cy="480"/>
            </a:xfrm>
          </p:grpSpPr>
          <p:sp>
            <p:nvSpPr>
              <p:cNvPr id="33849" name="AutoShape 55"/>
              <p:cNvSpPr>
                <a:spLocks noChangeArrowheads="1"/>
              </p:cNvSpPr>
              <p:nvPr/>
            </p:nvSpPr>
            <p:spPr bwMode="auto">
              <a:xfrm>
                <a:off x="768" y="1824"/>
                <a:ext cx="144" cy="192"/>
              </a:xfrm>
              <a:prstGeom prst="up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pt-BR" altLang="pt-BR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850" name="Rectangle 5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400">
                    <a:latin typeface="Times New Roman" pitchFamily="18" charset="0"/>
                  </a:rPr>
                  <a:t>F</a:t>
                </a:r>
              </a:p>
            </p:txBody>
          </p:sp>
        </p:grp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3886200" y="2743200"/>
            <a:ext cx="381000" cy="762000"/>
            <a:chOff x="720" y="1824"/>
            <a:chExt cx="240" cy="480"/>
          </a:xfrm>
        </p:grpSpPr>
        <p:sp>
          <p:nvSpPr>
            <p:cNvPr id="33845" name="AutoShape 58"/>
            <p:cNvSpPr>
              <a:spLocks noChangeArrowheads="1"/>
            </p:cNvSpPr>
            <p:nvPr/>
          </p:nvSpPr>
          <p:spPr bwMode="auto">
            <a:xfrm>
              <a:off x="768" y="1824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3846" name="Rectangle 59"/>
            <p:cNvSpPr>
              <a:spLocks noChangeArrowheads="1"/>
            </p:cNvSpPr>
            <p:nvPr/>
          </p:nvSpPr>
          <p:spPr bwMode="auto">
            <a:xfrm>
              <a:off x="720" y="2064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>
                  <a:latin typeface="Times New Roman" pitchFamily="18" charset="0"/>
                </a:rPr>
                <a:t>X</a:t>
              </a:r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1066800" y="2724150"/>
            <a:ext cx="6477000" cy="781050"/>
            <a:chOff x="672" y="2208"/>
            <a:chExt cx="4080" cy="492"/>
          </a:xfrm>
        </p:grpSpPr>
        <p:grpSp>
          <p:nvGrpSpPr>
            <p:cNvPr id="33837" name="Group 61"/>
            <p:cNvGrpSpPr>
              <a:grpSpLocks/>
            </p:cNvGrpSpPr>
            <p:nvPr/>
          </p:nvGrpSpPr>
          <p:grpSpPr bwMode="auto">
            <a:xfrm>
              <a:off x="2880" y="2220"/>
              <a:ext cx="240" cy="480"/>
              <a:chOff x="720" y="1824"/>
              <a:chExt cx="240" cy="480"/>
            </a:xfrm>
          </p:grpSpPr>
          <p:sp>
            <p:nvSpPr>
              <p:cNvPr id="33843" name="AutoShape 62"/>
              <p:cNvSpPr>
                <a:spLocks noChangeArrowheads="1"/>
              </p:cNvSpPr>
              <p:nvPr/>
            </p:nvSpPr>
            <p:spPr bwMode="auto">
              <a:xfrm>
                <a:off x="768" y="1824"/>
                <a:ext cx="144" cy="192"/>
              </a:xfrm>
              <a:prstGeom prst="up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pt-BR" altLang="pt-BR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844" name="Rectangle 63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400">
                    <a:latin typeface="Times New Roman" pitchFamily="18" charset="0"/>
                  </a:rPr>
                  <a:t>I</a:t>
                </a:r>
              </a:p>
            </p:txBody>
          </p:sp>
        </p:grpSp>
        <p:grpSp>
          <p:nvGrpSpPr>
            <p:cNvPr id="33838" name="Group 64"/>
            <p:cNvGrpSpPr>
              <a:grpSpLocks/>
            </p:cNvGrpSpPr>
            <p:nvPr/>
          </p:nvGrpSpPr>
          <p:grpSpPr bwMode="auto">
            <a:xfrm>
              <a:off x="4512" y="2220"/>
              <a:ext cx="240" cy="480"/>
              <a:chOff x="720" y="1824"/>
              <a:chExt cx="240" cy="480"/>
            </a:xfrm>
          </p:grpSpPr>
          <p:sp>
            <p:nvSpPr>
              <p:cNvPr id="33841" name="AutoShape 65"/>
              <p:cNvSpPr>
                <a:spLocks noChangeArrowheads="1"/>
              </p:cNvSpPr>
              <p:nvPr/>
            </p:nvSpPr>
            <p:spPr bwMode="auto">
              <a:xfrm>
                <a:off x="768" y="1824"/>
                <a:ext cx="144" cy="192"/>
              </a:xfrm>
              <a:prstGeom prst="upArrow">
                <a:avLst>
                  <a:gd name="adj1" fmla="val 50000"/>
                  <a:gd name="adj2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pt-BR" altLang="pt-BR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842" name="Rectangle 66"/>
              <p:cNvSpPr>
                <a:spLocks noChangeArrowheads="1"/>
              </p:cNvSpPr>
              <p:nvPr/>
            </p:nvSpPr>
            <p:spPr bwMode="auto">
              <a:xfrm>
                <a:off x="720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buChar char="–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buSzPct val="80000"/>
                  <a:buChar char="–"/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buSzPct val="65000"/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2400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33839" name="Rectangle 67"/>
            <p:cNvSpPr>
              <a:spLocks noChangeArrowheads="1"/>
            </p:cNvSpPr>
            <p:nvPr/>
          </p:nvSpPr>
          <p:spPr bwMode="auto">
            <a:xfrm>
              <a:off x="2352" y="2220"/>
              <a:ext cx="384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3840" name="Rectangle 68"/>
            <p:cNvSpPr>
              <a:spLocks noChangeArrowheads="1"/>
            </p:cNvSpPr>
            <p:nvPr/>
          </p:nvSpPr>
          <p:spPr bwMode="auto">
            <a:xfrm>
              <a:off x="672" y="2208"/>
              <a:ext cx="384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5751513" y="2708275"/>
            <a:ext cx="404812" cy="819150"/>
            <a:chOff x="3648" y="1728"/>
            <a:chExt cx="255" cy="516"/>
          </a:xfrm>
        </p:grpSpPr>
        <p:sp>
          <p:nvSpPr>
            <p:cNvPr id="33835" name="AutoShape 70"/>
            <p:cNvSpPr>
              <a:spLocks noChangeArrowheads="1"/>
            </p:cNvSpPr>
            <p:nvPr/>
          </p:nvSpPr>
          <p:spPr bwMode="auto">
            <a:xfrm>
              <a:off x="3696" y="1728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3836" name="Text Box 71"/>
            <p:cNvSpPr txBox="1">
              <a:spLocks noChangeArrowheads="1"/>
            </p:cNvSpPr>
            <p:nvPr/>
          </p:nvSpPr>
          <p:spPr bwMode="auto">
            <a:xfrm>
              <a:off x="3648" y="19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2400">
                  <a:latin typeface="Times New Roman" pitchFamily="18" charset="0"/>
                </a:rPr>
                <a:t>X</a:t>
              </a:r>
            </a:p>
          </p:txBody>
        </p:sp>
      </p:grpSp>
      <p:sp>
        <p:nvSpPr>
          <p:cNvPr id="858184" name="Text Box 72"/>
          <p:cNvSpPr txBox="1">
            <a:spLocks noChangeArrowheads="1"/>
          </p:cNvSpPr>
          <p:nvPr/>
        </p:nvSpPr>
        <p:spPr bwMode="auto">
          <a:xfrm>
            <a:off x="533400" y="3861048"/>
            <a:ext cx="868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65000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+mn-lt"/>
              </a:rPr>
              <a:t>-2 Comparações!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t-BR" altLang="pt-BR" sz="2400" dirty="0" smtClean="0">
                <a:latin typeface="+mn-lt"/>
              </a:rPr>
              <a:t>Pior caso: </a:t>
            </a:r>
            <a:r>
              <a:rPr lang="pt-BR" altLang="pt-BR" sz="2400" dirty="0">
                <a:latin typeface="+mn-lt"/>
              </a:rPr>
              <a:t>quando os itens estiverem no início do vetor. Nesse caso, seria melhor utilizar busca </a:t>
            </a:r>
            <a:r>
              <a:rPr lang="pt-BR" altLang="pt-BR" sz="2400" dirty="0" err="1">
                <a:latin typeface="+mn-lt"/>
              </a:rPr>
              <a:t>seqüencial</a:t>
            </a:r>
            <a:r>
              <a:rPr lang="pt-BR" altLang="pt-BR" sz="2400" dirty="0">
                <a:latin typeface="+mn-lt"/>
              </a:rPr>
              <a:t>. Mas como saber quando  o </a:t>
            </a:r>
            <a:r>
              <a:rPr lang="pt-BR" altLang="pt-BR" sz="2400" dirty="0" err="1">
                <a:latin typeface="+mn-lt"/>
              </a:rPr>
              <a:t>ítem</a:t>
            </a:r>
            <a:r>
              <a:rPr lang="pt-BR" altLang="pt-BR" sz="2400" dirty="0">
                <a:latin typeface="+mn-lt"/>
              </a:rPr>
              <a:t> está no início do vetor?</a:t>
            </a:r>
          </a:p>
        </p:txBody>
      </p:sp>
    </p:spTree>
    <p:extLst>
      <p:ext uri="{BB962C8B-B14F-4D97-AF65-F5344CB8AC3E}">
        <p14:creationId xmlns:p14="http://schemas.microsoft.com/office/powerpoint/2010/main" val="8262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5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61" grpId="0" autoUpdateAnimBg="0"/>
      <p:bldP spid="85818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Recursividade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400" dirty="0"/>
              <a:t>Se um problema pode ser </a:t>
            </a:r>
            <a:r>
              <a:rPr lang="pt-BR" sz="2400" dirty="0" smtClean="0"/>
              <a:t>resolvido facilmente</a:t>
            </a:r>
          </a:p>
          <a:p>
            <a:pPr lvl="1" algn="just">
              <a:defRPr/>
            </a:pPr>
            <a:r>
              <a:rPr lang="pt-BR" sz="2400" dirty="0"/>
              <a:t>resolva o problema</a:t>
            </a:r>
            <a:r>
              <a:rPr lang="pt-BR" sz="2400" dirty="0" smtClean="0"/>
              <a:t>;</a:t>
            </a:r>
          </a:p>
          <a:p>
            <a:pPr algn="just">
              <a:defRPr/>
            </a:pPr>
            <a:r>
              <a:rPr lang="pt-BR" sz="2400" dirty="0"/>
              <a:t>Se o problema é grande</a:t>
            </a:r>
            <a:r>
              <a:rPr lang="pt-BR" sz="2400" dirty="0" smtClean="0"/>
              <a:t>,</a:t>
            </a:r>
          </a:p>
          <a:p>
            <a:pPr lvl="1" algn="just">
              <a:defRPr/>
            </a:pPr>
            <a:r>
              <a:rPr lang="pt-BR" sz="2400" dirty="0"/>
              <a:t>elabore uma solução menor </a:t>
            </a:r>
            <a:r>
              <a:rPr lang="pt-BR" sz="2400" dirty="0" smtClean="0"/>
              <a:t>do problema,</a:t>
            </a:r>
          </a:p>
          <a:p>
            <a:pPr lvl="1" algn="just">
              <a:defRPr/>
            </a:pPr>
            <a:r>
              <a:rPr lang="pt-BR" sz="2400" dirty="0" smtClean="0"/>
              <a:t>relacione </a:t>
            </a:r>
            <a:r>
              <a:rPr lang="pt-BR" sz="2400" dirty="0"/>
              <a:t>com o problema </a:t>
            </a:r>
            <a:r>
              <a:rPr lang="pt-BR" sz="2400" dirty="0" smtClean="0"/>
              <a:t>maior,</a:t>
            </a:r>
          </a:p>
          <a:p>
            <a:pPr lvl="1" algn="just">
              <a:defRPr/>
            </a:pPr>
            <a:r>
              <a:rPr lang="pt-BR" sz="2400" dirty="0" smtClean="0"/>
              <a:t>resolva </a:t>
            </a:r>
            <a:r>
              <a:rPr lang="pt-BR" sz="2400" dirty="0"/>
              <a:t>o problema </a:t>
            </a:r>
            <a:r>
              <a:rPr lang="pt-BR" sz="2400" dirty="0" smtClean="0"/>
              <a:t>menor,</a:t>
            </a:r>
          </a:p>
          <a:p>
            <a:pPr lvl="1" algn="just">
              <a:defRPr/>
            </a:pPr>
            <a:r>
              <a:rPr lang="pt-BR" sz="2400" dirty="0" smtClean="0"/>
              <a:t>volte </a:t>
            </a:r>
            <a:r>
              <a:rPr lang="pt-BR" sz="2400" dirty="0"/>
              <a:t>ao problema inicial.</a:t>
            </a:r>
            <a:endParaRPr lang="pt-BR" sz="24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99203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476672"/>
            <a:ext cx="7543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/>
              <a:t>Busca Sequencial</a:t>
            </a:r>
          </a:p>
        </p:txBody>
      </p:sp>
      <p:graphicFrame>
        <p:nvGraphicFramePr>
          <p:cNvPr id="856115" name="Group 51"/>
          <p:cNvGraphicFramePr>
            <a:graphicFrameLocks noGrp="1"/>
          </p:cNvGraphicFramePr>
          <p:nvPr/>
        </p:nvGraphicFramePr>
        <p:xfrm>
          <a:off x="990600" y="2286000"/>
          <a:ext cx="6553200" cy="457200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6091" name="AutoShape 27"/>
          <p:cNvSpPr>
            <a:spLocks noChangeArrowheads="1"/>
          </p:cNvSpPr>
          <p:nvPr/>
        </p:nvSpPr>
        <p:spPr bwMode="auto">
          <a:xfrm>
            <a:off x="1219200" y="28194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65000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pt-BR" altLang="pt-BR">
              <a:solidFill>
                <a:schemeClr val="accent1"/>
              </a:solidFill>
            </a:endParaRPr>
          </a:p>
        </p:txBody>
      </p:sp>
      <p:sp>
        <p:nvSpPr>
          <p:cNvPr id="856092" name="Text Box 28"/>
          <p:cNvSpPr txBox="1">
            <a:spLocks noChangeArrowheads="1"/>
          </p:cNvSpPr>
          <p:nvPr/>
        </p:nvSpPr>
        <p:spPr bwMode="auto">
          <a:xfrm>
            <a:off x="847725" y="1458913"/>
            <a:ext cx="2121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65000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+mn-lt"/>
              </a:rPr>
              <a:t>Procurar por R</a:t>
            </a:r>
          </a:p>
        </p:txBody>
      </p:sp>
      <p:sp>
        <p:nvSpPr>
          <p:cNvPr id="856093" name="Text Box 29"/>
          <p:cNvSpPr txBox="1">
            <a:spLocks noChangeArrowheads="1"/>
          </p:cNvSpPr>
          <p:nvPr/>
        </p:nvSpPr>
        <p:spPr bwMode="auto">
          <a:xfrm>
            <a:off x="638175" y="3789040"/>
            <a:ext cx="86868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65000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dirty="0">
                <a:latin typeface="+mn-lt"/>
              </a:rPr>
              <a:t>-8 Comparações!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t-BR" altLang="pt-BR" sz="2400" dirty="0">
                <a:latin typeface="+mn-lt"/>
              </a:rPr>
              <a:t>Se estivermos procurando o item V, o número de comparações seria a quantidade de elementos no vetor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pt-BR" altLang="pt-BR" sz="2400" dirty="0">
                <a:latin typeface="+mn-lt"/>
              </a:rPr>
              <a:t>O ideal seria dividir o vetor pela metade para então procurar (Busca Binária)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143000" y="2819400"/>
            <a:ext cx="990600" cy="381000"/>
            <a:chOff x="720" y="1776"/>
            <a:chExt cx="624" cy="240"/>
          </a:xfrm>
        </p:grpSpPr>
        <p:sp>
          <p:nvSpPr>
            <p:cNvPr id="31793" name="AutoShape 31"/>
            <p:cNvSpPr>
              <a:spLocks noChangeArrowheads="1"/>
            </p:cNvSpPr>
            <p:nvPr/>
          </p:nvSpPr>
          <p:spPr bwMode="auto">
            <a:xfrm>
              <a:off x="1200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94" name="Rectangle 32"/>
            <p:cNvSpPr>
              <a:spLocks noChangeArrowheads="1"/>
            </p:cNvSpPr>
            <p:nvPr/>
          </p:nvSpPr>
          <p:spPr bwMode="auto">
            <a:xfrm>
              <a:off x="720" y="1776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828800" y="2819400"/>
            <a:ext cx="990600" cy="381000"/>
            <a:chOff x="1152" y="1776"/>
            <a:chExt cx="624" cy="240"/>
          </a:xfrm>
        </p:grpSpPr>
        <p:sp>
          <p:nvSpPr>
            <p:cNvPr id="31791" name="AutoShape 34"/>
            <p:cNvSpPr>
              <a:spLocks noChangeArrowheads="1"/>
            </p:cNvSpPr>
            <p:nvPr/>
          </p:nvSpPr>
          <p:spPr bwMode="auto">
            <a:xfrm>
              <a:off x="1632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92" name="Rectangle 35"/>
            <p:cNvSpPr>
              <a:spLocks noChangeArrowheads="1"/>
            </p:cNvSpPr>
            <p:nvPr/>
          </p:nvSpPr>
          <p:spPr bwMode="auto">
            <a:xfrm>
              <a:off x="1152" y="1776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457450" y="2800350"/>
            <a:ext cx="1047750" cy="381000"/>
            <a:chOff x="1548" y="1764"/>
            <a:chExt cx="660" cy="240"/>
          </a:xfrm>
        </p:grpSpPr>
        <p:sp>
          <p:nvSpPr>
            <p:cNvPr id="31789" name="AutoShape 37"/>
            <p:cNvSpPr>
              <a:spLocks noChangeArrowheads="1"/>
            </p:cNvSpPr>
            <p:nvPr/>
          </p:nvSpPr>
          <p:spPr bwMode="auto">
            <a:xfrm>
              <a:off x="2064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90" name="Rectangle 38"/>
            <p:cNvSpPr>
              <a:spLocks noChangeArrowheads="1"/>
            </p:cNvSpPr>
            <p:nvPr/>
          </p:nvSpPr>
          <p:spPr bwMode="auto">
            <a:xfrm>
              <a:off x="1548" y="1764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200400" y="2819400"/>
            <a:ext cx="914400" cy="381000"/>
            <a:chOff x="2016" y="1776"/>
            <a:chExt cx="576" cy="240"/>
          </a:xfrm>
        </p:grpSpPr>
        <p:sp>
          <p:nvSpPr>
            <p:cNvPr id="31787" name="AutoShape 40"/>
            <p:cNvSpPr>
              <a:spLocks noChangeArrowheads="1"/>
            </p:cNvSpPr>
            <p:nvPr/>
          </p:nvSpPr>
          <p:spPr bwMode="auto">
            <a:xfrm>
              <a:off x="2448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88" name="Rectangle 41"/>
            <p:cNvSpPr>
              <a:spLocks noChangeArrowheads="1"/>
            </p:cNvSpPr>
            <p:nvPr/>
          </p:nvSpPr>
          <p:spPr bwMode="auto">
            <a:xfrm>
              <a:off x="2016" y="1776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3810000" y="2819400"/>
            <a:ext cx="914400" cy="381000"/>
            <a:chOff x="2400" y="1776"/>
            <a:chExt cx="576" cy="240"/>
          </a:xfrm>
        </p:grpSpPr>
        <p:sp>
          <p:nvSpPr>
            <p:cNvPr id="31785" name="AutoShape 43"/>
            <p:cNvSpPr>
              <a:spLocks noChangeArrowheads="1"/>
            </p:cNvSpPr>
            <p:nvPr/>
          </p:nvSpPr>
          <p:spPr bwMode="auto">
            <a:xfrm>
              <a:off x="2832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86" name="Rectangle 44"/>
            <p:cNvSpPr>
              <a:spLocks noChangeArrowheads="1"/>
            </p:cNvSpPr>
            <p:nvPr/>
          </p:nvSpPr>
          <p:spPr bwMode="auto">
            <a:xfrm>
              <a:off x="2400" y="1776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4419600" y="2819400"/>
            <a:ext cx="990600" cy="381000"/>
            <a:chOff x="2784" y="1776"/>
            <a:chExt cx="624" cy="240"/>
          </a:xfrm>
        </p:grpSpPr>
        <p:sp>
          <p:nvSpPr>
            <p:cNvPr id="31783" name="AutoShape 46"/>
            <p:cNvSpPr>
              <a:spLocks noChangeArrowheads="1"/>
            </p:cNvSpPr>
            <p:nvPr/>
          </p:nvSpPr>
          <p:spPr bwMode="auto">
            <a:xfrm>
              <a:off x="3264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84" name="Rectangle 47"/>
            <p:cNvSpPr>
              <a:spLocks noChangeArrowheads="1"/>
            </p:cNvSpPr>
            <p:nvPr/>
          </p:nvSpPr>
          <p:spPr bwMode="auto">
            <a:xfrm>
              <a:off x="2784" y="1776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003800" y="2852738"/>
            <a:ext cx="990600" cy="381000"/>
            <a:chOff x="3216" y="1776"/>
            <a:chExt cx="624" cy="240"/>
          </a:xfrm>
        </p:grpSpPr>
        <p:sp>
          <p:nvSpPr>
            <p:cNvPr id="31781" name="AutoShape 49"/>
            <p:cNvSpPr>
              <a:spLocks noChangeArrowheads="1"/>
            </p:cNvSpPr>
            <p:nvPr/>
          </p:nvSpPr>
          <p:spPr bwMode="auto">
            <a:xfrm>
              <a:off x="3696" y="1776"/>
              <a:ext cx="144" cy="192"/>
            </a:xfrm>
            <a:prstGeom prst="up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  <p:sp>
          <p:nvSpPr>
            <p:cNvPr id="31782" name="Rectangle 50"/>
            <p:cNvSpPr>
              <a:spLocks noChangeArrowheads="1"/>
            </p:cNvSpPr>
            <p:nvPr/>
          </p:nvSpPr>
          <p:spPr bwMode="auto">
            <a:xfrm>
              <a:off x="3216" y="1776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SzPct val="80000"/>
                <a:buChar char="–"/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SzPct val="65000"/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pt-BR" altLang="pt-BR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45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5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91" grpId="0" animBg="1"/>
      <p:bldP spid="856092" grpId="0" autoUpdateAnimBg="0"/>
      <p:bldP spid="85609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67544" y="692696"/>
            <a:ext cx="8262813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har char="–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SzPct val="80000"/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65000"/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latin typeface="+mn-lt"/>
              </a:rPr>
              <a:t>Procedimento</a:t>
            </a:r>
            <a:r>
              <a:rPr lang="pt-BR" altLang="pt-BR" sz="2000" dirty="0">
                <a:latin typeface="+mn-lt"/>
              </a:rPr>
              <a:t> </a:t>
            </a:r>
            <a:r>
              <a:rPr lang="pt-BR" altLang="pt-BR" sz="2000" dirty="0" err="1">
                <a:latin typeface="+mn-lt"/>
              </a:rPr>
              <a:t>Busca_Binária</a:t>
            </a:r>
            <a:r>
              <a:rPr lang="pt-BR" altLang="pt-BR" sz="2000" dirty="0">
                <a:latin typeface="+mn-lt"/>
              </a:rPr>
              <a:t>(inteiro: </a:t>
            </a:r>
            <a:r>
              <a:rPr lang="pt-BR" altLang="pt-BR" sz="2000" dirty="0" err="1">
                <a:latin typeface="+mn-lt"/>
              </a:rPr>
              <a:t>x,Inicio</a:t>
            </a:r>
            <a:r>
              <a:rPr lang="pt-BR" altLang="pt-BR" sz="2000" dirty="0">
                <a:latin typeface="+mn-lt"/>
              </a:rPr>
              <a:t>, Fim);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latin typeface="+mn-lt"/>
              </a:rPr>
              <a:t>Inteiro: meio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latin typeface="+mn-lt"/>
              </a:rPr>
              <a:t>Início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+mn-lt"/>
              </a:rPr>
              <a:t>	meio </a:t>
            </a:r>
            <a:r>
              <a:rPr lang="en-GB" altLang="pt-BR" sz="2000" dirty="0">
                <a:solidFill>
                  <a:srgbClr val="003366"/>
                </a:solidFill>
                <a:latin typeface="+mn-lt"/>
                <a:cs typeface="Times New Roman" pitchFamily="18" charset="0"/>
              </a:rPr>
              <a:t>←</a:t>
            </a:r>
            <a:r>
              <a:rPr lang="pt-BR" altLang="pt-BR" sz="2000" dirty="0">
                <a:latin typeface="+mn-lt"/>
              </a:rPr>
              <a:t> </a:t>
            </a:r>
            <a:r>
              <a:rPr lang="pt-BR" altLang="pt-BR" sz="2000" dirty="0" err="1">
                <a:latin typeface="+mn-lt"/>
              </a:rPr>
              <a:t>div</a:t>
            </a:r>
            <a:r>
              <a:rPr lang="pt-BR" altLang="pt-BR" sz="2000" dirty="0">
                <a:latin typeface="+mn-lt"/>
              </a:rPr>
              <a:t>((inicio + fim), 2)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+mn-lt"/>
              </a:rPr>
              <a:t>	</a:t>
            </a:r>
            <a:r>
              <a:rPr lang="pt-BR" altLang="pt-BR" sz="2000" b="1" dirty="0">
                <a:latin typeface="+mn-lt"/>
              </a:rPr>
              <a:t>Se</a:t>
            </a:r>
            <a:r>
              <a:rPr lang="pt-BR" altLang="pt-BR" sz="2000" dirty="0">
                <a:latin typeface="+mn-lt"/>
              </a:rPr>
              <a:t> fim &lt; inicio </a:t>
            </a:r>
            <a:r>
              <a:rPr lang="pt-BR" altLang="pt-BR" sz="2000" b="1" dirty="0">
                <a:latin typeface="+mn-lt"/>
              </a:rPr>
              <a:t>então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latin typeface="+mn-lt"/>
              </a:rPr>
              <a:t>		</a:t>
            </a:r>
            <a:r>
              <a:rPr lang="pt-BR" altLang="pt-BR" sz="2000" dirty="0">
                <a:latin typeface="+mn-lt"/>
              </a:rPr>
              <a:t> </a:t>
            </a:r>
            <a:r>
              <a:rPr lang="pt-BR" altLang="pt-BR" sz="2000" b="1" dirty="0">
                <a:latin typeface="+mn-lt"/>
              </a:rPr>
              <a:t>escreva</a:t>
            </a:r>
            <a:r>
              <a:rPr lang="pt-BR" altLang="pt-BR" sz="2000" dirty="0">
                <a:latin typeface="+mn-lt"/>
              </a:rPr>
              <a:t> (‘Elemento Não Encontrado’)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latin typeface="+mn-lt"/>
              </a:rPr>
              <a:t>	Senão se</a:t>
            </a:r>
            <a:r>
              <a:rPr lang="pt-BR" altLang="pt-BR" sz="2000" dirty="0">
                <a:latin typeface="+mn-lt"/>
              </a:rPr>
              <a:t> (v[meio]) = x </a:t>
            </a:r>
            <a:r>
              <a:rPr lang="pt-BR" altLang="pt-BR" sz="2000" b="1" dirty="0">
                <a:latin typeface="+mn-lt"/>
              </a:rPr>
              <a:t>então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+mn-lt"/>
              </a:rPr>
              <a:t>		 escreva (‘Elemento está na posição ’,meio)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+mn-lt"/>
              </a:rPr>
              <a:t>	</a:t>
            </a:r>
            <a:r>
              <a:rPr lang="pt-BR" altLang="pt-BR" sz="2000" b="1" dirty="0">
                <a:latin typeface="+mn-lt"/>
              </a:rPr>
              <a:t>	senão  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b="1" dirty="0">
                <a:latin typeface="+mn-lt"/>
              </a:rPr>
              <a:t>		se v[</a:t>
            </a:r>
            <a:r>
              <a:rPr lang="pt-BR" altLang="pt-BR" dirty="0">
                <a:latin typeface="+mn-lt"/>
              </a:rPr>
              <a:t>meio] &lt; x então </a:t>
            </a:r>
            <a:endParaRPr lang="pt-BR" altLang="pt-BR" b="1" dirty="0">
              <a:latin typeface="+mn-lt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		inicio </a:t>
            </a:r>
            <a:r>
              <a:rPr lang="pt-BR" altLang="pt-BR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altLang="pt-BR" dirty="0">
                <a:solidFill>
                  <a:srgbClr val="003366"/>
                </a:solidFill>
                <a:latin typeface="+mn-lt"/>
              </a:rPr>
              <a:t>←</a:t>
            </a:r>
            <a:r>
              <a:rPr lang="pt-BR" altLang="pt-BR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pt-BR" altLang="pt-BR" dirty="0">
                <a:latin typeface="+mn-lt"/>
              </a:rPr>
              <a:t> meio +1;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		</a:t>
            </a:r>
            <a:r>
              <a:rPr lang="pt-BR" altLang="pt-BR" dirty="0" err="1">
                <a:latin typeface="+mn-lt"/>
              </a:rPr>
              <a:t>Busca_Binaria</a:t>
            </a:r>
            <a:r>
              <a:rPr lang="pt-BR" altLang="pt-BR" dirty="0">
                <a:latin typeface="+mn-lt"/>
              </a:rPr>
              <a:t> (x, inicio, fim);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	senão 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		fim </a:t>
            </a:r>
            <a:r>
              <a:rPr lang="pt-BR" altLang="pt-BR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altLang="pt-BR" dirty="0">
                <a:solidFill>
                  <a:srgbClr val="003366"/>
                </a:solidFill>
                <a:latin typeface="+mn-lt"/>
              </a:rPr>
              <a:t>←</a:t>
            </a:r>
            <a:r>
              <a:rPr lang="pt-BR" altLang="pt-BR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pt-BR" altLang="pt-BR" dirty="0">
                <a:latin typeface="+mn-lt"/>
              </a:rPr>
              <a:t> meio - 1;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		</a:t>
            </a:r>
            <a:r>
              <a:rPr lang="pt-BR" altLang="pt-BR" dirty="0" err="1">
                <a:latin typeface="+mn-lt"/>
              </a:rPr>
              <a:t>Busca_Binaria</a:t>
            </a:r>
            <a:r>
              <a:rPr lang="pt-BR" altLang="pt-BR" dirty="0">
                <a:latin typeface="+mn-lt"/>
              </a:rPr>
              <a:t> (x, inicio, fim);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	fim se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dirty="0">
                <a:latin typeface="+mn-lt"/>
              </a:rPr>
              <a:t>	fim 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dirty="0">
                <a:latin typeface="+mn-lt"/>
              </a:rPr>
              <a:t>	</a:t>
            </a:r>
            <a:r>
              <a:rPr lang="pt-BR" altLang="pt-BR" sz="2000" b="1" dirty="0">
                <a:latin typeface="+mn-lt"/>
              </a:rPr>
              <a:t>fim se</a:t>
            </a:r>
            <a:endParaRPr lang="pt-BR" altLang="pt-BR" sz="20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000" b="1" dirty="0">
                <a:latin typeface="+mn-lt"/>
              </a:rPr>
              <a:t>Fim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411760" y="118631"/>
            <a:ext cx="4735214" cy="5857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/>
              <a:t>Busca Binária</a:t>
            </a:r>
          </a:p>
        </p:txBody>
      </p:sp>
    </p:spTree>
    <p:extLst>
      <p:ext uri="{BB962C8B-B14F-4D97-AF65-F5344CB8AC3E}">
        <p14:creationId xmlns:p14="http://schemas.microsoft.com/office/powerpoint/2010/main" val="146177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489502" y="476672"/>
            <a:ext cx="7560840" cy="5857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dirty="0" smtClean="0"/>
              <a:t>Percurso em lista encadeada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0" y="1196752"/>
            <a:ext cx="812187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8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0886" y="-99392"/>
            <a:ext cx="8229600" cy="757841"/>
          </a:xfrm>
        </p:spPr>
        <p:txBody>
          <a:bodyPr/>
          <a:lstStyle/>
          <a:p>
            <a:r>
              <a:rPr lang="pt-BR" sz="4000" dirty="0"/>
              <a:t>Estratégias para problemas tratáveis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0886" y="771836"/>
            <a:ext cx="8229600" cy="608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b="1" dirty="0" smtClean="0"/>
              <a:t>Estruturas </a:t>
            </a:r>
            <a:r>
              <a:rPr lang="pt-BR" sz="2600" b="1" dirty="0"/>
              <a:t>de Dados </a:t>
            </a:r>
            <a:endParaRPr lang="pt-BR" sz="2600" b="1" dirty="0" smtClean="0"/>
          </a:p>
          <a:p>
            <a:pPr lvl="1"/>
            <a:r>
              <a:rPr lang="pt-BR" sz="2200" dirty="0" smtClean="0"/>
              <a:t>Use </a:t>
            </a:r>
            <a:r>
              <a:rPr lang="pt-BR" sz="2200" dirty="0"/>
              <a:t>uma estrutura adequada </a:t>
            </a:r>
            <a:r>
              <a:rPr lang="pt-BR" sz="2200" dirty="0" smtClean="0"/>
              <a:t> </a:t>
            </a:r>
          </a:p>
          <a:p>
            <a:r>
              <a:rPr lang="pt-BR" sz="2600" b="1" dirty="0" smtClean="0"/>
              <a:t>Espaço </a:t>
            </a:r>
            <a:r>
              <a:rPr lang="pt-BR" sz="2600" b="1" dirty="0"/>
              <a:t>por Tempo </a:t>
            </a:r>
          </a:p>
          <a:p>
            <a:pPr lvl="1"/>
            <a:r>
              <a:rPr lang="pt-BR" sz="2200" dirty="0" smtClean="0"/>
              <a:t>Gaste </a:t>
            </a:r>
            <a:r>
              <a:rPr lang="pt-BR" sz="2200" dirty="0"/>
              <a:t>mais espaço para economizar </a:t>
            </a:r>
            <a:r>
              <a:rPr lang="pt-BR" sz="2200" dirty="0" smtClean="0"/>
              <a:t>tempo</a:t>
            </a:r>
          </a:p>
          <a:p>
            <a:r>
              <a:rPr lang="pt-BR" sz="2600" b="1" dirty="0" smtClean="0"/>
              <a:t>Algoritmos </a:t>
            </a:r>
            <a:r>
              <a:rPr lang="pt-BR" sz="2600" b="1" dirty="0"/>
              <a:t>Probabilísticos </a:t>
            </a:r>
          </a:p>
          <a:p>
            <a:pPr lvl="1"/>
            <a:r>
              <a:rPr lang="pt-BR" sz="2200" dirty="0" smtClean="0"/>
              <a:t>Use </a:t>
            </a:r>
            <a:r>
              <a:rPr lang="pt-BR" sz="2200" dirty="0"/>
              <a:t>aleatoriedade para conseguir </a:t>
            </a:r>
            <a:r>
              <a:rPr lang="pt-BR" sz="2200" dirty="0" smtClean="0"/>
              <a:t>eficiência</a:t>
            </a:r>
          </a:p>
          <a:p>
            <a:r>
              <a:rPr lang="pt-BR" sz="2600" b="1" dirty="0" smtClean="0"/>
              <a:t>Dividir </a:t>
            </a:r>
            <a:r>
              <a:rPr lang="pt-BR" sz="2600" b="1" dirty="0"/>
              <a:t>para conquistar (top-</a:t>
            </a:r>
            <a:r>
              <a:rPr lang="pt-BR" sz="2600" b="1" dirty="0" err="1"/>
              <a:t>down</a:t>
            </a:r>
            <a:r>
              <a:rPr lang="pt-BR" sz="2600" b="1" dirty="0"/>
              <a:t>) </a:t>
            </a:r>
            <a:endParaRPr lang="pt-BR" sz="2600" b="1" dirty="0" smtClean="0"/>
          </a:p>
          <a:p>
            <a:pPr lvl="1"/>
            <a:r>
              <a:rPr lang="pt-BR" sz="2200" dirty="0" smtClean="0"/>
              <a:t>Divida </a:t>
            </a:r>
            <a:r>
              <a:rPr lang="pt-BR" sz="2200" dirty="0"/>
              <a:t>em subproblemas semelhantes e disjuntos, resolva e combine </a:t>
            </a:r>
          </a:p>
          <a:p>
            <a:r>
              <a:rPr lang="pt-BR" sz="2600" b="1" dirty="0" smtClean="0"/>
              <a:t>Programação </a:t>
            </a:r>
            <a:r>
              <a:rPr lang="pt-BR" sz="2600" b="1" dirty="0"/>
              <a:t>Dinâmica (</a:t>
            </a:r>
            <a:r>
              <a:rPr lang="pt-BR" sz="2600" b="1" dirty="0" err="1"/>
              <a:t>bottom-up</a:t>
            </a:r>
            <a:r>
              <a:rPr lang="pt-BR" sz="2600" b="1" dirty="0"/>
              <a:t>) </a:t>
            </a:r>
            <a:endParaRPr lang="pt-BR" sz="2600" b="1" dirty="0" smtClean="0"/>
          </a:p>
          <a:p>
            <a:pPr lvl="1"/>
            <a:r>
              <a:rPr lang="pt-BR" sz="2200" dirty="0" smtClean="0"/>
              <a:t>Comece </a:t>
            </a:r>
            <a:r>
              <a:rPr lang="pt-BR" sz="2200" dirty="0"/>
              <a:t>com subproblemas e componha um maior, reusando solução de subproblemas compartilhados </a:t>
            </a:r>
            <a:endParaRPr lang="pt-BR" sz="2200" dirty="0" smtClean="0"/>
          </a:p>
          <a:p>
            <a:r>
              <a:rPr lang="pt-BR" sz="2600" b="1" dirty="0" smtClean="0"/>
              <a:t> </a:t>
            </a:r>
            <a:r>
              <a:rPr lang="pt-BR" sz="2600" b="1" dirty="0"/>
              <a:t>Algoritmos Gulosos </a:t>
            </a:r>
          </a:p>
          <a:p>
            <a:pPr lvl="1"/>
            <a:r>
              <a:rPr lang="pt-BR" sz="2200" dirty="0" smtClean="0"/>
              <a:t>Sempre </a:t>
            </a:r>
            <a:r>
              <a:rPr lang="pt-BR" sz="2200" dirty="0"/>
              <a:t>pegue o </a:t>
            </a:r>
            <a:r>
              <a:rPr lang="pt-BR" sz="2200" dirty="0" smtClean="0"/>
              <a:t>melhor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0378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0886" y="260648"/>
            <a:ext cx="8229600" cy="757841"/>
          </a:xfrm>
        </p:spPr>
        <p:txBody>
          <a:bodyPr/>
          <a:lstStyle/>
          <a:p>
            <a:r>
              <a:rPr lang="pt-BR" sz="4000" dirty="0" smtClean="0"/>
              <a:t>Forma geral da recursão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0886" y="771836"/>
            <a:ext cx="8229600" cy="608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9" y="1124744"/>
            <a:ext cx="793432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0886" y="260648"/>
            <a:ext cx="8229600" cy="757841"/>
          </a:xfrm>
        </p:spPr>
        <p:txBody>
          <a:bodyPr/>
          <a:lstStyle/>
          <a:p>
            <a:r>
              <a:rPr lang="pt-BR" sz="4000" dirty="0" smtClean="0"/>
              <a:t>Forma geral da recursão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0886" y="771836"/>
            <a:ext cx="8229600" cy="608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513"/>
            <a:ext cx="8656172" cy="554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4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0886" y="260648"/>
            <a:ext cx="8229600" cy="757841"/>
          </a:xfrm>
        </p:spPr>
        <p:txBody>
          <a:bodyPr/>
          <a:lstStyle/>
          <a:p>
            <a:r>
              <a:rPr lang="pt-BR" sz="4000" dirty="0" smtClean="0"/>
              <a:t>Forma geral da recursão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0886" y="771836"/>
            <a:ext cx="8229600" cy="608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2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86" y="1285860"/>
            <a:ext cx="7791450" cy="50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Algoritmos baseados em divisão e conquista são, em geral, recursivos. </a:t>
            </a:r>
          </a:p>
          <a:p>
            <a:r>
              <a:rPr lang="pt-BR" sz="2800" dirty="0" smtClean="0"/>
              <a:t>A </a:t>
            </a:r>
            <a:r>
              <a:rPr lang="pt-BR" sz="2800" dirty="0"/>
              <a:t>maioria dos algoritmos de divisão e conquista divide o problema em a subproblemas da mesma natureza, de tamanho n/b </a:t>
            </a:r>
            <a:endParaRPr lang="pt-BR" sz="2800" dirty="0" smtClean="0"/>
          </a:p>
          <a:p>
            <a:r>
              <a:rPr lang="pt-BR" sz="2800" b="1" dirty="0" smtClean="0"/>
              <a:t>Vantagens</a:t>
            </a:r>
            <a:r>
              <a:rPr lang="pt-BR" sz="2800" dirty="0"/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 smtClean="0"/>
              <a:t>Requerem </a:t>
            </a:r>
            <a:r>
              <a:rPr lang="pt-BR" sz="2800" dirty="0"/>
              <a:t>um número menor de acessos à memória </a:t>
            </a:r>
            <a:endParaRPr lang="pt-BR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 smtClean="0"/>
              <a:t>São </a:t>
            </a:r>
            <a:r>
              <a:rPr lang="pt-BR" sz="2800" dirty="0"/>
              <a:t>altamente </a:t>
            </a:r>
            <a:r>
              <a:rPr lang="pt-BR" sz="2800" dirty="0" smtClean="0"/>
              <a:t>paralelizáveis. Se </a:t>
            </a:r>
            <a:r>
              <a:rPr lang="pt-BR" sz="2800" dirty="0"/>
              <a:t>existem vários processadores disponíveis, a estratégia propicia eficiência</a:t>
            </a:r>
            <a:endParaRPr lang="pt-BR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76468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/>
              <a:t>Diminuir complexidade (em geral de linear para logarítmico) de algoritmos polinomiais </a:t>
            </a:r>
          </a:p>
          <a:p>
            <a:pPr lvl="1"/>
            <a:r>
              <a:rPr lang="pt-BR" sz="3000" dirty="0" smtClean="0"/>
              <a:t>Busca, Ordenação, Multiplicação e </a:t>
            </a:r>
            <a:r>
              <a:rPr lang="pt-BR" sz="3000" dirty="0" err="1" smtClean="0"/>
              <a:t>Exponenciação</a:t>
            </a:r>
            <a:endParaRPr lang="pt-BR" sz="3000" dirty="0" smtClean="0"/>
          </a:p>
          <a:p>
            <a:r>
              <a:rPr lang="pt-BR" sz="3000" dirty="0" smtClean="0"/>
              <a:t>Apresentar </a:t>
            </a:r>
            <a:r>
              <a:rPr lang="pt-BR" sz="3000" dirty="0"/>
              <a:t>melhor função de complexidade de pior caso </a:t>
            </a:r>
          </a:p>
          <a:p>
            <a:pPr lvl="1"/>
            <a:r>
              <a:rPr lang="pt-BR" sz="3000" dirty="0" smtClean="0"/>
              <a:t>Mínimo/máximo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7950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Construção </a:t>
            </a:r>
            <a:r>
              <a:rPr lang="pt-BR" sz="2500" dirty="0" smtClean="0"/>
              <a:t>incremental</a:t>
            </a:r>
          </a:p>
          <a:p>
            <a:r>
              <a:rPr lang="pt-BR" sz="2500" dirty="0" smtClean="0"/>
              <a:t>Consiste</a:t>
            </a:r>
            <a:r>
              <a:rPr lang="pt-BR" sz="2500" dirty="0"/>
              <a:t> em, inicialmente, resolver o problema para um </a:t>
            </a:r>
            <a:r>
              <a:rPr lang="pt-BR" sz="2500" dirty="0" smtClean="0"/>
              <a:t>subconjunto</a:t>
            </a:r>
            <a:r>
              <a:rPr lang="pt-BR" sz="2500" dirty="0"/>
              <a:t> dos elementos da entrada e, então </a:t>
            </a:r>
            <a:r>
              <a:rPr lang="pt-BR" sz="2500" dirty="0" smtClean="0"/>
              <a:t>               adicionar os</a:t>
            </a:r>
            <a:r>
              <a:rPr lang="pt-BR" sz="2500" dirty="0"/>
              <a:t> demais elementos um a um. </a:t>
            </a:r>
            <a:endParaRPr lang="pt-BR" sz="2500" dirty="0" smtClean="0"/>
          </a:p>
          <a:p>
            <a:r>
              <a:rPr lang="pt-BR" sz="2500" dirty="0" smtClean="0"/>
              <a:t>Em</a:t>
            </a:r>
            <a:r>
              <a:rPr lang="pt-BR" sz="2500" dirty="0"/>
              <a:t> muitos casos, se os  elementos forem adicionados </a:t>
            </a:r>
            <a:r>
              <a:rPr lang="pt-BR" sz="2500" dirty="0" smtClean="0"/>
              <a:t>     em</a:t>
            </a:r>
            <a:r>
              <a:rPr lang="pt-BR" sz="2500" dirty="0"/>
              <a:t> uma ordem ruim, o  algoritmo não será eficiente. </a:t>
            </a:r>
          </a:p>
          <a:p>
            <a:r>
              <a:rPr lang="pt-BR" sz="2500" dirty="0" err="1" smtClean="0"/>
              <a:t>Ex</a:t>
            </a:r>
            <a:r>
              <a:rPr lang="pt-BR" sz="2500" dirty="0"/>
              <a:t>: </a:t>
            </a:r>
            <a:r>
              <a:rPr lang="pt-BR" sz="2500" dirty="0" smtClean="0"/>
              <a:t> </a:t>
            </a:r>
            <a:r>
              <a:rPr lang="pt-BR" sz="2500" dirty="0"/>
              <a:t>Calcule n!, recursivamente</a:t>
            </a:r>
          </a:p>
        </p:txBody>
      </p:sp>
    </p:spTree>
    <p:extLst>
      <p:ext uri="{BB962C8B-B14F-4D97-AF65-F5344CB8AC3E}">
        <p14:creationId xmlns:p14="http://schemas.microsoft.com/office/powerpoint/2010/main" val="12184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Recursividade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Um objeto é dito recursivo se ele </a:t>
            </a:r>
            <a:r>
              <a:rPr lang="pt-BR" altLang="pt-BR" sz="2500" dirty="0" smtClean="0"/>
              <a:t>consistir parcialmente </a:t>
            </a:r>
            <a:r>
              <a:rPr lang="pt-BR" altLang="pt-BR" sz="2500" dirty="0"/>
              <a:t>ou for definido em termos </a:t>
            </a:r>
            <a:r>
              <a:rPr lang="pt-BR" altLang="pt-BR" sz="2500" dirty="0" smtClean="0"/>
              <a:t>de si mesmo.</a:t>
            </a:r>
          </a:p>
          <a:p>
            <a:r>
              <a:rPr lang="pt-BR" altLang="pt-BR" sz="2500" dirty="0" smtClean="0"/>
              <a:t>Uma </a:t>
            </a:r>
            <a:r>
              <a:rPr lang="pt-BR" altLang="pt-BR" sz="2500" dirty="0"/>
              <a:t>função recursiva é uma função que </a:t>
            </a:r>
            <a:r>
              <a:rPr lang="pt-BR" altLang="pt-BR" sz="2500" dirty="0" smtClean="0"/>
              <a:t>faz uma </a:t>
            </a:r>
            <a:r>
              <a:rPr lang="pt-BR" altLang="pt-BR" sz="2500" dirty="0"/>
              <a:t>chamada a si mesma</a:t>
            </a:r>
            <a:r>
              <a:rPr lang="pt-BR" altLang="pt-BR" sz="2500" dirty="0" smtClean="0"/>
              <a:t>.</a:t>
            </a:r>
          </a:p>
          <a:p>
            <a:pPr marL="342900" lvl="1" indent="-342900">
              <a:buFont typeface="Arial" charset="0"/>
              <a:buChar char="•"/>
            </a:pPr>
            <a:r>
              <a:rPr lang="pt-BR" altLang="pt-BR" sz="2500" dirty="0"/>
              <a:t>Uma função recursiva é definida em termos dela </a:t>
            </a:r>
            <a:r>
              <a:rPr lang="pt-BR" altLang="pt-BR" sz="2500" dirty="0" smtClean="0"/>
              <a:t>mesma</a:t>
            </a:r>
          </a:p>
          <a:p>
            <a:r>
              <a:rPr lang="pt-BR" altLang="pt-BR" sz="2500" dirty="0"/>
              <a:t>Exemplos</a:t>
            </a:r>
          </a:p>
          <a:p>
            <a:pPr lvl="1"/>
            <a:r>
              <a:rPr lang="pt-BR" altLang="pt-BR" sz="2500" dirty="0"/>
              <a:t>Números naturais, Função fatorial, Árvore</a:t>
            </a:r>
          </a:p>
          <a:p>
            <a:pPr marL="342900" lvl="1" indent="-342900">
              <a:buFont typeface="Arial" charset="0"/>
              <a:buChar char="•"/>
            </a:pPr>
            <a:endParaRPr lang="pt-BR" altLang="pt-BR" sz="2500" dirty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5678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398279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b="1" dirty="0"/>
              <a:t>Dividir</a:t>
            </a:r>
            <a:r>
              <a:rPr lang="pt-BR" sz="2500" dirty="0"/>
              <a:t> o problema em determinado número de  </a:t>
            </a:r>
            <a:r>
              <a:rPr lang="pt-BR" sz="2500" dirty="0" err="1" smtClean="0"/>
              <a:t>subpro-blemas</a:t>
            </a:r>
            <a:r>
              <a:rPr lang="pt-BR" sz="2500" dirty="0" smtClean="0"/>
              <a:t>, </a:t>
            </a:r>
            <a:r>
              <a:rPr lang="pt-BR" sz="2400" dirty="0" smtClean="0"/>
              <a:t>importante </a:t>
            </a:r>
            <a:r>
              <a:rPr lang="pt-BR" sz="2400" dirty="0"/>
              <a:t>para se obter uma boa eficiência temporal </a:t>
            </a:r>
            <a:endParaRPr lang="pt-BR" sz="2500" dirty="0"/>
          </a:p>
          <a:p>
            <a:r>
              <a:rPr lang="pt-BR" sz="2500" b="1" dirty="0" smtClean="0"/>
              <a:t>Conquistar</a:t>
            </a:r>
            <a:r>
              <a:rPr lang="pt-BR" sz="2500" dirty="0"/>
              <a:t> os subproblemas, </a:t>
            </a:r>
            <a:r>
              <a:rPr lang="pt-BR" sz="2500" dirty="0" smtClean="0"/>
              <a:t>resolvendo­ os</a:t>
            </a:r>
            <a:r>
              <a:rPr lang="pt-BR" sz="2500" dirty="0"/>
              <a:t>  </a:t>
            </a:r>
            <a:r>
              <a:rPr lang="pt-BR" sz="2500" dirty="0" smtClean="0"/>
              <a:t>recursivamente.</a:t>
            </a:r>
          </a:p>
          <a:p>
            <a:r>
              <a:rPr lang="pt-BR" sz="2500" dirty="0" smtClean="0"/>
              <a:t>Se</a:t>
            </a:r>
            <a:r>
              <a:rPr lang="pt-BR" sz="2500" dirty="0"/>
              <a:t> o tamanho do subproblema for pequeno o bastante,  </a:t>
            </a:r>
            <a:r>
              <a:rPr lang="pt-BR" sz="2500" dirty="0" smtClean="0"/>
              <a:t>   então</a:t>
            </a:r>
            <a:r>
              <a:rPr lang="pt-BR" sz="2500" dirty="0"/>
              <a:t> a solução é direta. </a:t>
            </a:r>
            <a:endParaRPr lang="pt-BR" sz="2500" dirty="0" smtClean="0"/>
          </a:p>
          <a:p>
            <a:r>
              <a:rPr lang="pt-BR" sz="2500" b="1" dirty="0" smtClean="0"/>
              <a:t>Combinar</a:t>
            </a:r>
            <a:r>
              <a:rPr lang="pt-BR" sz="2500" dirty="0"/>
              <a:t> as soluções fornecidas pelos  subproblemas, a </a:t>
            </a:r>
            <a:r>
              <a:rPr lang="pt-BR" sz="2500" dirty="0" smtClean="0"/>
              <a:t>  fim</a:t>
            </a:r>
            <a:r>
              <a:rPr lang="pt-BR" sz="2500" dirty="0"/>
              <a:t> de produzir a solução para o  problema original</a:t>
            </a:r>
            <a:r>
              <a:rPr lang="pt-BR" sz="2500" dirty="0" smtClean="0"/>
              <a:t>.</a:t>
            </a:r>
          </a:p>
          <a:p>
            <a:r>
              <a:rPr lang="pt-BR" sz="2400" b="1" dirty="0"/>
              <a:t>Algoritmos adequados para processamento paralelo</a:t>
            </a:r>
          </a:p>
          <a:p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319905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A busca binária recursiva utiliza essa </a:t>
            </a:r>
            <a:r>
              <a:rPr lang="pt-BR" sz="2800" b="1" dirty="0" smtClean="0"/>
              <a:t>técnica?</a:t>
            </a:r>
          </a:p>
          <a:p>
            <a:r>
              <a:rPr lang="pt-BR" sz="2800" b="1" dirty="0" smtClean="0"/>
              <a:t>Dividir</a:t>
            </a:r>
            <a:endParaRPr lang="pt-BR" sz="2800" dirty="0"/>
          </a:p>
          <a:p>
            <a:pPr lvl="1"/>
            <a:r>
              <a:rPr lang="pt-BR" sz="2400" dirty="0" smtClean="0"/>
              <a:t>Divide</a:t>
            </a:r>
            <a:r>
              <a:rPr lang="pt-BR" sz="2400" dirty="0"/>
              <a:t> o problema em sub­problemas? </a:t>
            </a:r>
          </a:p>
          <a:p>
            <a:r>
              <a:rPr lang="pt-BR" sz="2800" b="1" dirty="0" smtClean="0"/>
              <a:t>Conquistar</a:t>
            </a:r>
            <a:r>
              <a:rPr lang="pt-BR" sz="2800" dirty="0"/>
              <a:t>: </a:t>
            </a:r>
            <a:endParaRPr lang="pt-BR" sz="2800" dirty="0" smtClean="0"/>
          </a:p>
          <a:p>
            <a:pPr lvl="1"/>
            <a:r>
              <a:rPr lang="pt-BR" sz="2400" dirty="0" smtClean="0"/>
              <a:t>Resolve</a:t>
            </a:r>
            <a:r>
              <a:rPr lang="pt-BR" sz="2400" dirty="0"/>
              <a:t> os sub­problemas recursivamente? </a:t>
            </a:r>
          </a:p>
          <a:p>
            <a:r>
              <a:rPr lang="pt-BR" sz="2800" b="1" dirty="0" smtClean="0"/>
              <a:t>Combinar</a:t>
            </a:r>
            <a:r>
              <a:rPr lang="pt-BR" sz="2800" dirty="0" smtClean="0"/>
              <a:t>:</a:t>
            </a:r>
          </a:p>
          <a:p>
            <a:pPr lvl="1"/>
            <a:r>
              <a:rPr lang="pt-BR" sz="2400" dirty="0" smtClean="0"/>
              <a:t>Forma</a:t>
            </a:r>
            <a:r>
              <a:rPr lang="pt-BR" sz="2400" dirty="0"/>
              <a:t> a solução final a partir da combinação das soluções dos  sub­problemas? </a:t>
            </a:r>
          </a:p>
          <a:p>
            <a:r>
              <a:rPr lang="pt-BR" sz="2800" b="1" dirty="0" smtClean="0"/>
              <a:t>Nesse</a:t>
            </a:r>
            <a:r>
              <a:rPr lang="pt-BR" sz="2800" b="1" dirty="0"/>
              <a:t> caso, a etapa de combinar tem custo </a:t>
            </a:r>
            <a:r>
              <a:rPr lang="pt-BR" sz="2800" b="1" dirty="0" smtClean="0"/>
              <a:t>zero,</a:t>
            </a:r>
            <a:r>
              <a:rPr lang="pt-BR" sz="2800" b="1" dirty="0"/>
              <a:t> pois o  resultado do subproblema já é o resultado do problema maior.</a:t>
            </a:r>
            <a:endParaRPr lang="pt-BR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10776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Problemas </a:t>
            </a:r>
            <a:r>
              <a:rPr lang="pt-BR" sz="2800" dirty="0"/>
              <a:t>menores (fração), </a:t>
            </a:r>
            <a:r>
              <a:rPr lang="pt-BR" sz="2800" b="1" dirty="0"/>
              <a:t>independentes e não-sobrepostos</a:t>
            </a:r>
            <a:r>
              <a:rPr lang="pt-BR" sz="2800" dirty="0"/>
              <a:t> </a:t>
            </a:r>
          </a:p>
          <a:p>
            <a:r>
              <a:rPr lang="pt-BR" sz="2800" b="1" dirty="0" smtClean="0"/>
              <a:t>Divisão </a:t>
            </a:r>
            <a:r>
              <a:rPr lang="pt-BR" sz="2800" b="1" dirty="0"/>
              <a:t>e combinação são partes </a:t>
            </a:r>
            <a:r>
              <a:rPr lang="pt-BR" sz="2800" b="1" dirty="0" smtClean="0"/>
              <a:t>não-recursivas</a:t>
            </a:r>
          </a:p>
          <a:p>
            <a:pPr lvl="1"/>
            <a:r>
              <a:rPr lang="pt-BR" sz="2400" dirty="0" smtClean="0"/>
              <a:t>Algoritmos </a:t>
            </a:r>
            <a:r>
              <a:rPr lang="pt-BR" sz="2400" dirty="0"/>
              <a:t>tendem a tornar uma das duas mais complicada </a:t>
            </a:r>
            <a:endParaRPr lang="pt-BR" sz="2400" dirty="0" smtClean="0"/>
          </a:p>
          <a:p>
            <a:pPr lvl="1"/>
            <a:r>
              <a:rPr lang="pt-BR" sz="2800" dirty="0" err="1" smtClean="0"/>
              <a:t>Mergesort</a:t>
            </a:r>
            <a:r>
              <a:rPr lang="pt-BR" sz="2800" dirty="0"/>
              <a:t>, </a:t>
            </a:r>
            <a:r>
              <a:rPr lang="pt-BR" sz="2800" dirty="0" err="1"/>
              <a:t>Quicksort</a:t>
            </a:r>
            <a:r>
              <a:rPr lang="pt-BR" sz="2800" dirty="0"/>
              <a:t> </a:t>
            </a:r>
          </a:p>
          <a:p>
            <a:r>
              <a:rPr lang="pt-BR" sz="2800" dirty="0" smtClean="0"/>
              <a:t>Importante </a:t>
            </a:r>
            <a:r>
              <a:rPr lang="pt-BR" sz="2800" dirty="0"/>
              <a:t>definir o que é pequeno </a:t>
            </a:r>
            <a:endParaRPr lang="pt-BR" sz="2800" dirty="0" smtClean="0"/>
          </a:p>
          <a:p>
            <a:pPr lvl="1"/>
            <a:r>
              <a:rPr lang="pt-BR" sz="2400" b="1" dirty="0" smtClean="0"/>
              <a:t>Parada </a:t>
            </a:r>
            <a:r>
              <a:rPr lang="pt-BR" sz="2400" b="1" dirty="0"/>
              <a:t>de recursão (multiplicação de números)</a:t>
            </a:r>
            <a:endParaRPr lang="pt-BR" sz="2100" b="1" dirty="0" smtClean="0"/>
          </a:p>
        </p:txBody>
      </p:sp>
    </p:spTree>
    <p:extLst>
      <p:ext uri="{BB962C8B-B14F-4D97-AF65-F5344CB8AC3E}">
        <p14:creationId xmlns:p14="http://schemas.microsoft.com/office/powerpoint/2010/main" val="280646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Exemplo: Algoritmo 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100" b="1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4" y="1285860"/>
            <a:ext cx="79438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9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Exemplo: Algoritmo Merge </a:t>
            </a:r>
            <a:r>
              <a:rPr lang="pt-BR" sz="4000" dirty="0" err="1" smtClean="0"/>
              <a:t>Sort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100" b="1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56793"/>
            <a:ext cx="8334127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4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8" y="175656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 - Vantagens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R</a:t>
            </a:r>
            <a:r>
              <a:rPr lang="pt-BR" sz="2800" dirty="0" smtClean="0"/>
              <a:t>esolução </a:t>
            </a:r>
            <a:r>
              <a:rPr lang="pt-BR" sz="2800" dirty="0"/>
              <a:t>de problemas </a:t>
            </a:r>
            <a:r>
              <a:rPr lang="pt-BR" sz="2800" dirty="0" smtClean="0"/>
              <a:t>difíceis, como a Torre </a:t>
            </a:r>
            <a:r>
              <a:rPr lang="pt-BR" sz="2800" dirty="0"/>
              <a:t>de Hanói </a:t>
            </a:r>
            <a:endParaRPr lang="pt-BR" sz="2800" dirty="0" smtClean="0"/>
          </a:p>
          <a:p>
            <a:r>
              <a:rPr lang="pt-BR" sz="2800" dirty="0" smtClean="0"/>
              <a:t>Pode </a:t>
            </a:r>
            <a:r>
              <a:rPr lang="pt-BR" sz="2800" dirty="0"/>
              <a:t>gerar algoritmos eficientes </a:t>
            </a:r>
            <a:endParaRPr lang="pt-BR" sz="2800" dirty="0" smtClean="0"/>
          </a:p>
          <a:p>
            <a:r>
              <a:rPr lang="pt-BR" sz="2800" dirty="0" smtClean="0"/>
              <a:t>Ótima </a:t>
            </a:r>
            <a:r>
              <a:rPr lang="pt-BR" sz="2800" dirty="0"/>
              <a:t>ferramenta para busca de algoritmos eficientes, com forte tendência a complexidade logarítmica </a:t>
            </a:r>
          </a:p>
          <a:p>
            <a:r>
              <a:rPr lang="pt-BR" sz="2800" dirty="0" smtClean="0"/>
              <a:t>Paralelismo </a:t>
            </a:r>
          </a:p>
          <a:p>
            <a:r>
              <a:rPr lang="pt-BR" sz="2800" dirty="0" smtClean="0"/>
              <a:t>Facilmente </a:t>
            </a:r>
            <a:r>
              <a:rPr lang="pt-BR" sz="2800" dirty="0"/>
              <a:t>paralelizável na fase de conquista 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634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8" y="175656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Divisão e Conquista - Desvantagens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8" y="1117213"/>
            <a:ext cx="8577792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Recursão ou Pilha explícita </a:t>
            </a:r>
            <a:endParaRPr lang="pt-BR" sz="2800" dirty="0" smtClean="0"/>
          </a:p>
          <a:p>
            <a:r>
              <a:rPr lang="pt-BR" sz="2800" dirty="0" smtClean="0"/>
              <a:t>Tamanho </a:t>
            </a:r>
            <a:r>
              <a:rPr lang="pt-BR" sz="2800" dirty="0"/>
              <a:t>da Pilha </a:t>
            </a:r>
          </a:p>
          <a:p>
            <a:r>
              <a:rPr lang="pt-BR" sz="2800" dirty="0" smtClean="0"/>
              <a:t>Número </a:t>
            </a:r>
            <a:r>
              <a:rPr lang="pt-BR" sz="2800" dirty="0"/>
              <a:t>de chamadas recursivas e/ou armazenadas na pilha pode ser um inconveniente </a:t>
            </a:r>
          </a:p>
          <a:p>
            <a:r>
              <a:rPr lang="pt-BR" sz="2800" dirty="0" smtClean="0"/>
              <a:t>Dificuldade </a:t>
            </a:r>
            <a:r>
              <a:rPr lang="pt-BR" sz="2800" dirty="0"/>
              <a:t>na seleção dos casos bases </a:t>
            </a:r>
          </a:p>
          <a:p>
            <a:r>
              <a:rPr lang="pt-BR" sz="2800" dirty="0" smtClean="0"/>
              <a:t>Repetição </a:t>
            </a:r>
            <a:r>
              <a:rPr lang="pt-BR" sz="2800" dirty="0"/>
              <a:t>de </a:t>
            </a:r>
            <a:r>
              <a:rPr lang="pt-BR" sz="2800" dirty="0" smtClean="0"/>
              <a:t>subproblemas </a:t>
            </a:r>
            <a:endParaRPr lang="pt-BR" sz="2800" dirty="0"/>
          </a:p>
          <a:p>
            <a:r>
              <a:rPr lang="pt-BR" sz="2800" dirty="0" smtClean="0"/>
              <a:t>Situação </a:t>
            </a:r>
            <a:r>
              <a:rPr lang="pt-BR" sz="2800" dirty="0"/>
              <a:t>que pode ser resolvida através do uso de </a:t>
            </a:r>
            <a:r>
              <a:rPr lang="pt-BR" sz="2800" dirty="0" smtClean="0"/>
              <a:t>memorização</a:t>
            </a:r>
          </a:p>
        </p:txBody>
      </p:sp>
    </p:spTree>
    <p:extLst>
      <p:ext uri="{BB962C8B-B14F-4D97-AF65-F5344CB8AC3E}">
        <p14:creationId xmlns:p14="http://schemas.microsoft.com/office/powerpoint/2010/main" val="23605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8" y="175656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smtClean="0"/>
              <a:t>Exemplo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4" y="1285860"/>
            <a:ext cx="8754843" cy="430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5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8" y="175656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 – Maior valor de um vetor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8" y="1412776"/>
            <a:ext cx="85725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8" y="175656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 – Maior valor de um vetor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8" y="1300719"/>
            <a:ext cx="8018090" cy="45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6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Recursividade Direta ou Indireta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charset="0"/>
              <a:buChar char="•"/>
            </a:pPr>
            <a:r>
              <a:rPr lang="pt-BR" altLang="pt-BR" sz="2500" dirty="0"/>
              <a:t>Se uma função A contiver uma </a:t>
            </a:r>
            <a:r>
              <a:rPr lang="pt-BR" altLang="pt-BR" sz="2500" dirty="0" smtClean="0"/>
              <a:t>chamada explícita </a:t>
            </a:r>
            <a:r>
              <a:rPr lang="pt-BR" altLang="pt-BR" sz="2500" dirty="0"/>
              <a:t>a si mesma, essa função é </a:t>
            </a:r>
            <a:r>
              <a:rPr lang="pt-BR" altLang="pt-BR" sz="2500" dirty="0" smtClean="0"/>
              <a:t>dita diretamente </a:t>
            </a:r>
            <a:r>
              <a:rPr lang="pt-BR" altLang="pt-BR" sz="2500" dirty="0"/>
              <a:t>recursiva.</a:t>
            </a:r>
          </a:p>
          <a:p>
            <a:pPr marL="400050" lvl="2" indent="0">
              <a:buNone/>
            </a:pPr>
            <a:r>
              <a:rPr lang="pt-BR" altLang="pt-BR" sz="2500" dirty="0" smtClean="0"/>
              <a:t>				A </a:t>
            </a:r>
            <a:r>
              <a:rPr lang="pt-BR" altLang="pt-BR" sz="2500" dirty="0"/>
              <a:t>→ A</a:t>
            </a:r>
          </a:p>
          <a:p>
            <a:pPr marL="342900" lvl="1" indent="-342900">
              <a:buFont typeface="Arial" charset="0"/>
              <a:buChar char="•"/>
            </a:pPr>
            <a:endParaRPr lang="pt-BR" altLang="pt-BR" sz="2500" dirty="0"/>
          </a:p>
          <a:p>
            <a:pPr marL="342900" lvl="1" indent="-342900">
              <a:buFont typeface="Arial" charset="0"/>
              <a:buChar char="•"/>
            </a:pPr>
            <a:r>
              <a:rPr lang="pt-BR" altLang="pt-BR" sz="2500" dirty="0"/>
              <a:t>Se uma função A contiver uma chamada </a:t>
            </a:r>
            <a:r>
              <a:rPr lang="pt-BR" altLang="pt-BR" sz="2500" dirty="0" smtClean="0"/>
              <a:t>a uma </a:t>
            </a:r>
            <a:r>
              <a:rPr lang="pt-BR" altLang="pt-BR" sz="2500" dirty="0"/>
              <a:t>função B, que por sua vez </a:t>
            </a:r>
            <a:r>
              <a:rPr lang="pt-BR" altLang="pt-BR" sz="2500" dirty="0" smtClean="0"/>
              <a:t>contenha uma </a:t>
            </a:r>
            <a:r>
              <a:rPr lang="pt-BR" altLang="pt-BR" sz="2500" dirty="0"/>
              <a:t>chamada a função A, a função A é </a:t>
            </a:r>
            <a:r>
              <a:rPr lang="pt-BR" altLang="pt-BR" sz="2500" dirty="0" smtClean="0"/>
              <a:t>dita indiretamente </a:t>
            </a:r>
            <a:r>
              <a:rPr lang="pt-BR" altLang="pt-BR" sz="2500" dirty="0"/>
              <a:t>recursiva.</a:t>
            </a:r>
          </a:p>
          <a:p>
            <a:pPr marL="342900" lvl="1" indent="-342900">
              <a:buFont typeface="Arial" charset="0"/>
              <a:buChar char="•"/>
            </a:pPr>
            <a:endParaRPr lang="pt-BR" altLang="pt-BR" sz="2500" dirty="0"/>
          </a:p>
          <a:p>
            <a:pPr marL="3143250" lvl="8" indent="0">
              <a:buNone/>
            </a:pPr>
            <a:r>
              <a:rPr lang="pt-BR" altLang="pt-BR" sz="2500" dirty="0" smtClean="0"/>
              <a:t>      A </a:t>
            </a:r>
            <a:r>
              <a:rPr lang="pt-BR" altLang="pt-BR" sz="2500" dirty="0"/>
              <a:t>→ </a:t>
            </a:r>
            <a:r>
              <a:rPr lang="pt-BR" altLang="pt-BR" sz="2500" dirty="0" smtClean="0"/>
              <a:t>B</a:t>
            </a:r>
          </a:p>
          <a:p>
            <a:pPr marL="3143250" lvl="8" indent="0">
              <a:buNone/>
            </a:pPr>
            <a:r>
              <a:rPr lang="pt-BR" altLang="pt-BR" sz="2500" dirty="0"/>
              <a:t> </a:t>
            </a:r>
            <a:r>
              <a:rPr lang="pt-BR" altLang="pt-BR" sz="2500" dirty="0" smtClean="0"/>
              <a:t>     B </a:t>
            </a:r>
            <a:r>
              <a:rPr lang="pt-BR" altLang="pt-BR" sz="2500" dirty="0"/>
              <a:t>→ A</a:t>
            </a:r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5308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66208" y="175656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Exemplo – </a:t>
            </a:r>
            <a:r>
              <a:rPr lang="pt-BR" sz="4000" dirty="0" err="1" smtClean="0"/>
              <a:t>Exponenciação</a:t>
            </a:r>
            <a:endParaRPr lang="pt-BR" sz="40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08" y="1271337"/>
            <a:ext cx="7839075" cy="51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 smtClean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63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Eventos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500" b="1" dirty="0" smtClean="0"/>
              <a:t>Na chamada de procedimentos</a:t>
            </a:r>
          </a:p>
          <a:p>
            <a:pPr algn="just">
              <a:defRPr/>
            </a:pPr>
            <a:r>
              <a:rPr lang="pt-BR" sz="2500" dirty="0" smtClean="0"/>
              <a:t>Passagem de argumentos</a:t>
            </a:r>
          </a:p>
          <a:p>
            <a:pPr algn="just">
              <a:defRPr/>
            </a:pPr>
            <a:r>
              <a:rPr lang="pt-BR" sz="2500" dirty="0" smtClean="0"/>
              <a:t>Alocação e inicialização de variáveis locais</a:t>
            </a:r>
          </a:p>
          <a:p>
            <a:pPr algn="just">
              <a:defRPr/>
            </a:pPr>
            <a:r>
              <a:rPr lang="pt-BR" sz="2500" dirty="0" smtClean="0"/>
              <a:t>Transferência de controle para a função</a:t>
            </a:r>
          </a:p>
          <a:p>
            <a:pPr algn="just">
              <a:defRPr/>
            </a:pPr>
            <a:endParaRPr lang="pt-BR" sz="2500" dirty="0"/>
          </a:p>
          <a:p>
            <a:pPr algn="just">
              <a:defRPr/>
            </a:pPr>
            <a:r>
              <a:rPr lang="pt-BR" sz="2500" b="1" dirty="0" smtClean="0"/>
              <a:t>No retorno do procedimento</a:t>
            </a:r>
          </a:p>
          <a:p>
            <a:pPr algn="just">
              <a:defRPr/>
            </a:pPr>
            <a:r>
              <a:rPr lang="pt-BR" sz="2500" dirty="0" smtClean="0"/>
              <a:t>Recuperação do endereço de retorno</a:t>
            </a:r>
          </a:p>
          <a:p>
            <a:pPr algn="just">
              <a:defRPr/>
            </a:pPr>
            <a:r>
              <a:rPr lang="pt-BR" sz="2500" dirty="0" smtClean="0"/>
              <a:t>Liberação da área de dados</a:t>
            </a:r>
          </a:p>
          <a:p>
            <a:pPr algn="just">
              <a:defRPr/>
            </a:pPr>
            <a:r>
              <a:rPr lang="pt-BR" sz="2500" dirty="0" smtClean="0"/>
              <a:t>Desvio para o endereço de retorno</a:t>
            </a:r>
          </a:p>
          <a:p>
            <a:pPr algn="just">
              <a:defRPr/>
            </a:pPr>
            <a:endParaRPr lang="pt-BR" sz="2000" b="1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98861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Procedimentos não recursivos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5" name="Picture 4" descr="C:\Documents and Settings\Administrador\Meus documentos\Recursividad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1196752"/>
            <a:ext cx="83820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8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574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Chamadas de funções recursivas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7" name="Picture 4" descr="C:\Documents and Settings\Administrador\Meus documentos\Recursividad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136904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Implementação de procedimentos recursivos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 smtClean="0"/>
              <a:t>Procedimentos recursivos só podem ser implementados em alto nível de abstração.</a:t>
            </a:r>
          </a:p>
          <a:p>
            <a:r>
              <a:rPr lang="pt-BR" altLang="pt-BR" sz="2500" dirty="0" smtClean="0"/>
              <a:t>As máquinas não executam procedimentos recursivos.</a:t>
            </a:r>
          </a:p>
          <a:p>
            <a:r>
              <a:rPr lang="pt-BR" altLang="pt-BR" sz="2500" dirty="0" smtClean="0"/>
              <a:t>Cabe ao “software” simular procedimentos recursivos.</a:t>
            </a:r>
          </a:p>
          <a:p>
            <a:r>
              <a:rPr lang="pt-BR" altLang="pt-BR" sz="2500" dirty="0"/>
              <a:t>A simulação de recursão utilizará uma pilha com os seguintes atributos gravados: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pt-BR" sz="2500" dirty="0">
                <a:cs typeface="Times New Roman" pitchFamily="18" charset="0"/>
              </a:rPr>
              <a:t>·</a:t>
            </a:r>
            <a:r>
              <a:rPr lang="pt-BR" altLang="pt-BR" sz="2500" dirty="0">
                <a:cs typeface="Times New Roman" pitchFamily="18" charset="0"/>
              </a:rPr>
              <a:t>	Parâmetros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pt-BR" sz="2500" dirty="0">
                <a:cs typeface="Times New Roman" pitchFamily="18" charset="0"/>
              </a:rPr>
              <a:t>·</a:t>
            </a:r>
            <a:r>
              <a:rPr lang="pt-BR" altLang="pt-BR" sz="2500" dirty="0">
                <a:cs typeface="Times New Roman" pitchFamily="18" charset="0"/>
              </a:rPr>
              <a:t>	Variáveis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pt-BR" sz="2500" dirty="0">
                <a:cs typeface="Times New Roman" pitchFamily="18" charset="0"/>
              </a:rPr>
              <a:t>·</a:t>
            </a:r>
            <a:r>
              <a:rPr lang="pt-BR" altLang="pt-BR" sz="2500" dirty="0">
                <a:cs typeface="Times New Roman" pitchFamily="18" charset="0"/>
              </a:rPr>
              <a:t>	Valor da função (se for o caso)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pt-BR" sz="2500" dirty="0">
                <a:cs typeface="Times New Roman" pitchFamily="18" charset="0"/>
              </a:rPr>
              <a:t>·</a:t>
            </a:r>
            <a:r>
              <a:rPr lang="pt-BR" altLang="pt-BR" sz="2500" dirty="0">
                <a:cs typeface="Times New Roman" pitchFamily="18" charset="0"/>
              </a:rPr>
              <a:t>	Endereço de retorno</a:t>
            </a:r>
          </a:p>
          <a:p>
            <a:endParaRPr lang="pt-BR" altLang="pt-BR" dirty="0"/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53564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99376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400" dirty="0" smtClean="0"/>
              <a:t>Condição de parada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500" dirty="0"/>
              <a:t>Nenhum programa nem função pode ser exclusivamente definido por si</a:t>
            </a:r>
          </a:p>
          <a:p>
            <a:pPr lvl="1"/>
            <a:r>
              <a:rPr lang="pt-BR" altLang="pt-BR" sz="2500" dirty="0"/>
              <a:t>Um programa seria um loop infinito</a:t>
            </a:r>
          </a:p>
          <a:p>
            <a:pPr lvl="1"/>
            <a:r>
              <a:rPr lang="pt-BR" altLang="pt-BR" sz="2500" dirty="0"/>
              <a:t>Uma função teria definição circular</a:t>
            </a:r>
          </a:p>
          <a:p>
            <a:r>
              <a:rPr lang="pt-BR" altLang="pt-BR" sz="2500" dirty="0"/>
              <a:t>Condição de parada</a:t>
            </a:r>
          </a:p>
          <a:p>
            <a:pPr lvl="1"/>
            <a:r>
              <a:rPr lang="pt-BR" altLang="pt-BR" sz="2500" dirty="0"/>
              <a:t>Permite que o procedimento pare de se executar</a:t>
            </a:r>
          </a:p>
          <a:p>
            <a:pPr lvl="1"/>
            <a:r>
              <a:rPr lang="pt-BR" altLang="pt-BR" sz="2500" i="1" dirty="0"/>
              <a:t>F(x)</a:t>
            </a:r>
            <a:r>
              <a:rPr lang="pt-BR" altLang="pt-BR" sz="2500" dirty="0"/>
              <a:t> &gt; 0 onde </a:t>
            </a:r>
            <a:r>
              <a:rPr lang="pt-BR" altLang="pt-BR" sz="2500" i="1" dirty="0"/>
              <a:t>x</a:t>
            </a:r>
            <a:r>
              <a:rPr lang="pt-BR" altLang="pt-BR" sz="2500" dirty="0"/>
              <a:t> é decrescente</a:t>
            </a:r>
          </a:p>
          <a:p>
            <a:pPr marL="0" indent="0">
              <a:buNone/>
            </a:pPr>
            <a:endParaRPr lang="pt-BR" altLang="pt-BR" dirty="0"/>
          </a:p>
          <a:p>
            <a:endParaRPr lang="pt-BR" altLang="pt-BR" sz="2500" dirty="0" smtClean="0"/>
          </a:p>
          <a:p>
            <a:endParaRPr lang="pt-BR" altLang="pt-BR" sz="2500" dirty="0" smtClean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39263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1185</Words>
  <Application>Microsoft Office PowerPoint</Application>
  <PresentationFormat>Apresentação na tela (4:3)</PresentationFormat>
  <Paragraphs>297</Paragraphs>
  <Slides>41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Fluxo</vt:lpstr>
      <vt:lpstr>Estrutura de Dados – 1º semestre de 2021</vt:lpstr>
      <vt:lpstr>Recursividade</vt:lpstr>
      <vt:lpstr>Recursividade</vt:lpstr>
      <vt:lpstr>Recursividade Direta ou Indireta</vt:lpstr>
      <vt:lpstr>Eventos</vt:lpstr>
      <vt:lpstr>Procedimentos não recursivos</vt:lpstr>
      <vt:lpstr>Chamadas de funções recursivas</vt:lpstr>
      <vt:lpstr>Implementação de procedimentos recursivos</vt:lpstr>
      <vt:lpstr>Condição de parada</vt:lpstr>
      <vt:lpstr>Implementação de procedimentos recursivos</vt:lpstr>
      <vt:lpstr>Fluxo de Execução</vt:lpstr>
      <vt:lpstr>Fluxo de Execução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Busca Binária</vt:lpstr>
      <vt:lpstr>Busca Binária</vt:lpstr>
      <vt:lpstr>Busca Sequencial</vt:lpstr>
      <vt:lpstr>Busca Binária</vt:lpstr>
      <vt:lpstr>Percurso em lista encadeada</vt:lpstr>
      <vt:lpstr>Estratégias para problemas tratáveis</vt:lpstr>
      <vt:lpstr>Forma geral da recursão</vt:lpstr>
      <vt:lpstr>Forma geral da recursão</vt:lpstr>
      <vt:lpstr>Forma geral da recursão</vt:lpstr>
      <vt:lpstr>Divisão e Conquista</vt:lpstr>
      <vt:lpstr>Divisão e Conquista</vt:lpstr>
      <vt:lpstr>Divisão e Conquista</vt:lpstr>
      <vt:lpstr>Divisão e Conquista</vt:lpstr>
      <vt:lpstr>Divisão e Conquista</vt:lpstr>
      <vt:lpstr>Divisão e Conquista</vt:lpstr>
      <vt:lpstr>Exemplo: Algoritmo Merge Sort</vt:lpstr>
      <vt:lpstr>Exemplo: Algoritmo Merge Sort</vt:lpstr>
      <vt:lpstr>Divisão e Conquista - Vantagens</vt:lpstr>
      <vt:lpstr>Divisão e Conquista - Desvantagens</vt:lpstr>
      <vt:lpstr>Exemplo</vt:lpstr>
      <vt:lpstr>Exemplo – Maior valor de um vetor</vt:lpstr>
      <vt:lpstr>Exemplo – Maior valor de um vetor</vt:lpstr>
      <vt:lpstr>Exemplo – Exponenciação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Fábio Silva</cp:lastModifiedBy>
  <cp:revision>15</cp:revision>
  <dcterms:created xsi:type="dcterms:W3CDTF">2020-02-01T23:19:15Z</dcterms:created>
  <dcterms:modified xsi:type="dcterms:W3CDTF">2021-02-10T20:29:09Z</dcterms:modified>
</cp:coreProperties>
</file>