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7" r:id="rId2"/>
    <p:sldId id="258" r:id="rId3"/>
    <p:sldId id="299" r:id="rId4"/>
    <p:sldId id="304" r:id="rId5"/>
    <p:sldId id="303" r:id="rId6"/>
    <p:sldId id="300" r:id="rId7"/>
    <p:sldId id="301" r:id="rId8"/>
    <p:sldId id="302" r:id="rId9"/>
    <p:sldId id="287" r:id="rId10"/>
    <p:sldId id="305" r:id="rId11"/>
    <p:sldId id="279" r:id="rId12"/>
    <p:sldId id="259" r:id="rId13"/>
    <p:sldId id="260" r:id="rId14"/>
    <p:sldId id="261" r:id="rId15"/>
    <p:sldId id="262" r:id="rId16"/>
    <p:sldId id="306" r:id="rId17"/>
    <p:sldId id="289" r:id="rId18"/>
    <p:sldId id="263" r:id="rId19"/>
    <p:sldId id="281" r:id="rId20"/>
    <p:sldId id="264" r:id="rId21"/>
    <p:sldId id="265" r:id="rId22"/>
    <p:sldId id="266" r:id="rId23"/>
    <p:sldId id="267" r:id="rId24"/>
    <p:sldId id="268" r:id="rId25"/>
    <p:sldId id="269" r:id="rId26"/>
    <p:sldId id="282" r:id="rId27"/>
    <p:sldId id="283" r:id="rId28"/>
    <p:sldId id="288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84" r:id="rId38"/>
    <p:sldId id="286" r:id="rId39"/>
    <p:sldId id="270" r:id="rId40"/>
    <p:sldId id="271" r:id="rId41"/>
    <p:sldId id="272" r:id="rId42"/>
    <p:sldId id="273" r:id="rId43"/>
    <p:sldId id="274" r:id="rId44"/>
    <p:sldId id="275" r:id="rId45"/>
    <p:sldId id="276" r:id="rId46"/>
    <p:sldId id="277" r:id="rId47"/>
    <p:sldId id="278" r:id="rId4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33E23-4E58-4222-BEE2-8FDD4508F47C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EB220-16A8-4010-90BB-9C106F286B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593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BBDF8D-F5C9-49E8-A0A6-B97EC7FC2963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9542-914E-4BC6-99A6-77F8AE5BC8C7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9ED3-CE9C-4783-AAAA-B9382733552B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9542-914E-4BC6-99A6-77F8AE5BC8C7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9ED3-CE9C-4783-AAAA-B9382733552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9542-914E-4BC6-99A6-77F8AE5BC8C7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9ED3-CE9C-4783-AAAA-B9382733552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9542-914E-4BC6-99A6-77F8AE5BC8C7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9ED3-CE9C-4783-AAAA-B9382733552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9542-914E-4BC6-99A6-77F8AE5BC8C7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9ED3-CE9C-4783-AAAA-B9382733552B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9542-914E-4BC6-99A6-77F8AE5BC8C7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9ED3-CE9C-4783-AAAA-B9382733552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9542-914E-4BC6-99A6-77F8AE5BC8C7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9ED3-CE9C-4783-AAAA-B9382733552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9542-914E-4BC6-99A6-77F8AE5BC8C7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9ED3-CE9C-4783-AAAA-B9382733552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9542-914E-4BC6-99A6-77F8AE5BC8C7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9ED3-CE9C-4783-AAAA-B9382733552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9542-914E-4BC6-99A6-77F8AE5BC8C7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9ED3-CE9C-4783-AAAA-B9382733552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9542-914E-4BC6-99A6-77F8AE5BC8C7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BDC9ED3-CE9C-4783-AAAA-B9382733552B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C139542-914E-4BC6-99A6-77F8AE5BC8C7}" type="datetimeFigureOut">
              <a:rPr lang="pt-BR" smtClean="0"/>
              <a:t>10/02/2021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BDC9ED3-CE9C-4783-AAAA-B9382733552B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br.linkedin.com/in/b41a5269" TargetMode="External"/><Relationship Id="rId2" Type="http://schemas.openxmlformats.org/officeDocument/2006/relationships/hyperlink" Target="mailto:fabio.silva321@fatec.sp.gov.b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fabio.silva.56211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2028825"/>
          </a:xfrm>
        </p:spPr>
        <p:txBody>
          <a:bodyPr/>
          <a:lstStyle/>
          <a:p>
            <a:pPr eaLnBrk="1" hangingPunct="1"/>
            <a:r>
              <a:rPr lang="pt-BR" sz="3500" dirty="0" smtClean="0"/>
              <a:t>Estrutura de Dados </a:t>
            </a:r>
            <a:r>
              <a:rPr lang="pt-BR" sz="3500" smtClean="0"/>
              <a:t>– </a:t>
            </a:r>
            <a:r>
              <a:rPr lang="pt-BR" sz="3500" smtClean="0"/>
              <a:t>1º </a:t>
            </a:r>
            <a:r>
              <a:rPr lang="pt-BR" sz="3500" dirty="0" smtClean="0"/>
              <a:t>semestre </a:t>
            </a:r>
            <a:r>
              <a:rPr lang="pt-BR" sz="3500" smtClean="0"/>
              <a:t>de </a:t>
            </a:r>
            <a:r>
              <a:rPr lang="pt-BR" sz="3500" smtClean="0"/>
              <a:t>2021</a:t>
            </a:r>
            <a:endParaRPr lang="pt-BR" sz="3500" dirty="0" smtClean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91680" y="5085184"/>
            <a:ext cx="7115194" cy="120966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700" dirty="0" smtClean="0">
                <a:solidFill>
                  <a:schemeClr val="tx1"/>
                </a:solidFill>
              </a:rPr>
              <a:t>Professor Mestre Fabio Pereira da Silva</a:t>
            </a:r>
          </a:p>
        </p:txBody>
      </p:sp>
    </p:spTree>
    <p:extLst>
      <p:ext uri="{BB962C8B-B14F-4D97-AF65-F5344CB8AC3E}">
        <p14:creationId xmlns:p14="http://schemas.microsoft.com/office/powerpoint/2010/main" val="68740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Lista Duplamente Encadeada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2800" dirty="0"/>
              <a:t>Cada elemento armazena um ou vários dados (estrutura homogênea ou heterogênea) e dois ponteiros; o primeiro para o próximo elemento, e o segundo para o anterior.</a:t>
            </a:r>
          </a:p>
          <a:p>
            <a:pPr algn="just">
              <a:defRPr/>
            </a:pPr>
            <a:r>
              <a:rPr lang="pt-BR" sz="2800" dirty="0"/>
              <a:t>Esses ponteiros permitem o duplo encadeamento e mantêm a estrutura linear. </a:t>
            </a:r>
            <a:endParaRPr lang="pt-BR" sz="2800" dirty="0" smtClean="0"/>
          </a:p>
          <a:p>
            <a:pPr algn="just">
              <a:defRPr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 smtClean="0"/>
          </a:p>
          <a:p>
            <a:pPr lvl="1"/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26857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Lista Duplamente Encadeada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pt-BR" sz="2400" dirty="0"/>
              <a:t>A </a:t>
            </a:r>
            <a:r>
              <a:rPr lang="en-US" altLang="pt-BR" sz="2400" dirty="0" err="1"/>
              <a:t>Lista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Encadeada</a:t>
            </a:r>
            <a:r>
              <a:rPr lang="en-US" altLang="pt-BR" sz="2400" dirty="0"/>
              <a:t> e a Fila </a:t>
            </a:r>
            <a:r>
              <a:rPr lang="en-US" altLang="pt-BR" sz="2400" dirty="0" err="1"/>
              <a:t>Encadeada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possuem</a:t>
            </a:r>
            <a:r>
              <a:rPr lang="en-US" altLang="pt-BR" sz="2400" dirty="0"/>
              <a:t> a </a:t>
            </a:r>
            <a:r>
              <a:rPr lang="en-US" altLang="pt-BR" sz="2400" dirty="0" err="1"/>
              <a:t>desvantagem</a:t>
            </a:r>
            <a:r>
              <a:rPr lang="en-US" altLang="pt-BR" sz="2400" dirty="0"/>
              <a:t> de </a:t>
            </a:r>
            <a:r>
              <a:rPr lang="en-US" altLang="pt-BR" sz="2400" dirty="0" err="1"/>
              <a:t>somente</a:t>
            </a:r>
            <a:r>
              <a:rPr lang="en-US" altLang="pt-BR" sz="2400" dirty="0"/>
              <a:t> </a:t>
            </a:r>
            <a:r>
              <a:rPr lang="en-US" altLang="pt-BR" sz="2400" dirty="0" err="1"/>
              <a:t>podermos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caminhar</a:t>
            </a:r>
            <a:r>
              <a:rPr lang="en-US" altLang="pt-BR" sz="2400" dirty="0"/>
              <a:t> </a:t>
            </a:r>
            <a:r>
              <a:rPr lang="en-US" altLang="pt-BR" sz="2400" dirty="0" err="1"/>
              <a:t>em</a:t>
            </a:r>
            <a:r>
              <a:rPr lang="en-US" altLang="pt-BR" sz="2400" dirty="0"/>
              <a:t> </a:t>
            </a:r>
            <a:r>
              <a:rPr lang="en-US" altLang="pt-BR" sz="2400" dirty="0" err="1"/>
              <a:t>uma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direção</a:t>
            </a:r>
            <a:r>
              <a:rPr lang="en-US" altLang="pt-BR" sz="2400" dirty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pt-BR" sz="2000" dirty="0" err="1"/>
              <a:t>vimos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que</a:t>
            </a:r>
            <a:r>
              <a:rPr lang="en-US" altLang="pt-BR" sz="2000" dirty="0"/>
              <a:t> </a:t>
            </a:r>
            <a:r>
              <a:rPr lang="en-US" altLang="pt-BR" sz="2000" dirty="0" err="1"/>
              <a:t>para</a:t>
            </a:r>
            <a:r>
              <a:rPr lang="en-US" altLang="pt-BR" sz="2000" dirty="0"/>
              <a:t> </a:t>
            </a:r>
            <a:r>
              <a:rPr lang="en-US" altLang="pt-BR" sz="2000" dirty="0" err="1"/>
              <a:t>olhar</a:t>
            </a:r>
            <a:r>
              <a:rPr lang="en-US" altLang="pt-BR" sz="2000" dirty="0"/>
              <a:t> um </a:t>
            </a:r>
            <a:r>
              <a:rPr lang="en-US" altLang="pt-BR" sz="2000" dirty="0" err="1"/>
              <a:t>elemento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pelo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qual</a:t>
            </a:r>
            <a:r>
              <a:rPr lang="en-US" altLang="pt-BR" sz="2000" dirty="0"/>
              <a:t> “</a:t>
            </a:r>
            <a:r>
              <a:rPr lang="en-US" altLang="pt-BR" sz="2000" dirty="0" err="1"/>
              <a:t>acabamos</a:t>
            </a:r>
            <a:r>
              <a:rPr lang="en-US" altLang="pt-BR" sz="2000" dirty="0"/>
              <a:t> de </a:t>
            </a:r>
            <a:r>
              <a:rPr lang="en-US" altLang="pt-BR" sz="2000" dirty="0" err="1"/>
              <a:t>passar</a:t>
            </a:r>
            <a:r>
              <a:rPr lang="en-US" altLang="pt-BR" sz="2000" dirty="0"/>
              <a:t>” </a:t>
            </a:r>
            <a:r>
              <a:rPr lang="en-US" altLang="pt-BR" sz="2000" dirty="0" err="1"/>
              <a:t>precisamos</a:t>
            </a:r>
            <a:r>
              <a:rPr lang="en-US" altLang="pt-BR" sz="2000" dirty="0"/>
              <a:t> de </a:t>
            </a:r>
            <a:r>
              <a:rPr lang="en-US" altLang="pt-BR" sz="2000" dirty="0" err="1"/>
              <a:t>uma</a:t>
            </a:r>
            <a:r>
              <a:rPr lang="en-US" altLang="pt-BR" sz="2000" dirty="0"/>
              <a:t> </a:t>
            </a:r>
            <a:r>
              <a:rPr lang="en-US" altLang="pt-BR" sz="2000" dirty="0" err="1"/>
              <a:t>variável</a:t>
            </a:r>
            <a:r>
              <a:rPr lang="en-US" altLang="pt-BR" sz="2000" dirty="0"/>
              <a:t> </a:t>
            </a:r>
            <a:r>
              <a:rPr lang="en-US" altLang="pt-BR" sz="2000" dirty="0" err="1"/>
              <a:t>auxiliar</a:t>
            </a:r>
            <a:r>
              <a:rPr lang="en-US" altLang="pt-BR" sz="2000" dirty="0"/>
              <a:t> “anterior”;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pt-BR" sz="2000" dirty="0" err="1"/>
              <a:t>para</a:t>
            </a:r>
            <a:r>
              <a:rPr lang="en-US" altLang="pt-BR" sz="2000" dirty="0"/>
              <a:t> </a:t>
            </a:r>
            <a:r>
              <a:rPr lang="en-US" altLang="pt-BR" sz="2000" dirty="0" err="1"/>
              <a:t>olhar</a:t>
            </a:r>
            <a:r>
              <a:rPr lang="en-US" altLang="pt-BR" sz="2000" dirty="0"/>
              <a:t> outros </a:t>
            </a:r>
            <a:r>
              <a:rPr lang="en-US" altLang="pt-BR" sz="2000" dirty="0" err="1"/>
              <a:t>elementos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ainda</a:t>
            </a:r>
            <a:r>
              <a:rPr lang="en-US" altLang="pt-BR" sz="2000" dirty="0"/>
              <a:t> </a:t>
            </a:r>
            <a:r>
              <a:rPr lang="en-US" altLang="pt-BR" sz="2000" dirty="0" err="1"/>
              <a:t>anteriores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não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temos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nenhum</a:t>
            </a:r>
            <a:r>
              <a:rPr lang="en-US" altLang="pt-BR" sz="2000" dirty="0"/>
              <a:t> </a:t>
            </a:r>
            <a:r>
              <a:rPr lang="en-US" altLang="pt-BR" sz="2000" dirty="0" err="1"/>
              <a:t>meio</a:t>
            </a:r>
            <a:r>
              <a:rPr lang="en-US" altLang="pt-BR" sz="2000" dirty="0"/>
              <a:t>, a </a:t>
            </a:r>
            <a:r>
              <a:rPr lang="en-US" altLang="pt-BR" sz="2000" dirty="0" err="1"/>
              <a:t>não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ser</a:t>
            </a:r>
            <a:r>
              <a:rPr lang="en-US" altLang="pt-BR" sz="2000" dirty="0"/>
              <a:t> </a:t>
            </a:r>
            <a:r>
              <a:rPr lang="en-US" altLang="pt-BR" sz="2000" dirty="0" err="1"/>
              <a:t>começar</a:t>
            </a:r>
            <a:r>
              <a:rPr lang="en-US" altLang="pt-BR" sz="2000" dirty="0"/>
              <a:t> de novo.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pt-BR" sz="2400" dirty="0"/>
              <a:t>A </a:t>
            </a:r>
            <a:r>
              <a:rPr lang="en-US" altLang="pt-BR" sz="2400" dirty="0" err="1"/>
              <a:t>Lista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Duplamente</a:t>
            </a:r>
            <a:r>
              <a:rPr lang="en-US" altLang="pt-BR" sz="2400" dirty="0"/>
              <a:t> </a:t>
            </a:r>
            <a:r>
              <a:rPr lang="en-US" altLang="pt-BR" sz="2400" dirty="0" err="1"/>
              <a:t>Encadeada</a:t>
            </a:r>
            <a:r>
              <a:rPr lang="en-US" altLang="pt-BR" sz="2400" dirty="0"/>
              <a:t> é </a:t>
            </a:r>
            <a:r>
              <a:rPr lang="en-US" altLang="pt-BR" sz="2400" dirty="0" err="1"/>
              <a:t>uma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estrutura</a:t>
            </a:r>
            <a:r>
              <a:rPr lang="en-US" altLang="pt-BR" sz="2400" dirty="0"/>
              <a:t> de </a:t>
            </a:r>
            <a:r>
              <a:rPr lang="en-US" altLang="pt-BR" sz="2400" dirty="0" err="1"/>
              <a:t>lista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que</a:t>
            </a:r>
            <a:r>
              <a:rPr lang="en-US" altLang="pt-BR" sz="2400" dirty="0"/>
              <a:t> </a:t>
            </a:r>
            <a:r>
              <a:rPr lang="en-US" altLang="pt-BR" sz="2400" dirty="0" err="1"/>
              <a:t>permite</a:t>
            </a:r>
            <a:r>
              <a:rPr lang="en-US" altLang="pt-BR" sz="2400" dirty="0"/>
              <a:t> </a:t>
            </a:r>
            <a:r>
              <a:rPr lang="en-US" altLang="pt-BR" sz="2400" dirty="0" err="1"/>
              <a:t>deslocamento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em</a:t>
            </a:r>
            <a:r>
              <a:rPr lang="en-US" altLang="pt-BR" sz="2400" dirty="0"/>
              <a:t> ambos </a:t>
            </a:r>
            <a:r>
              <a:rPr lang="en-US" altLang="pt-BR" sz="2400" dirty="0" err="1"/>
              <a:t>os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sentidos</a:t>
            </a:r>
            <a:r>
              <a:rPr lang="en-US" altLang="pt-BR" sz="2400" dirty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pt-BR" sz="2000" dirty="0" err="1"/>
              <a:t>útil</a:t>
            </a:r>
            <a:r>
              <a:rPr lang="en-US" altLang="pt-BR" sz="2000" dirty="0"/>
              <a:t> </a:t>
            </a:r>
            <a:r>
              <a:rPr lang="en-US" altLang="pt-BR" sz="2000" dirty="0" err="1"/>
              <a:t>para</a:t>
            </a:r>
            <a:r>
              <a:rPr lang="en-US" altLang="pt-BR" sz="2000" dirty="0"/>
              <a:t> </a:t>
            </a:r>
            <a:r>
              <a:rPr lang="en-US" altLang="pt-BR" sz="2000" dirty="0" err="1"/>
              <a:t>representar</a:t>
            </a:r>
            <a:r>
              <a:rPr lang="en-US" altLang="pt-BR" sz="2000" dirty="0"/>
              <a:t> </a:t>
            </a:r>
            <a:r>
              <a:rPr lang="en-US" altLang="pt-BR" sz="2000" dirty="0" err="1"/>
              <a:t>conjuntos</a:t>
            </a:r>
            <a:r>
              <a:rPr lang="en-US" altLang="pt-BR" sz="2000" dirty="0"/>
              <a:t> de </a:t>
            </a:r>
            <a:r>
              <a:rPr lang="en-US" altLang="pt-BR" sz="2000" dirty="0" err="1"/>
              <a:t>eventos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ou</a:t>
            </a:r>
            <a:r>
              <a:rPr lang="en-US" altLang="pt-BR" sz="2000" dirty="0"/>
              <a:t> </a:t>
            </a:r>
            <a:r>
              <a:rPr lang="en-US" altLang="pt-BR" sz="2000" dirty="0" err="1"/>
              <a:t>objetos</a:t>
            </a:r>
            <a:r>
              <a:rPr lang="en-US" altLang="pt-BR" sz="2000" dirty="0"/>
              <a:t> a </a:t>
            </a:r>
            <a:r>
              <a:rPr lang="en-US" altLang="pt-BR" sz="2000" dirty="0" err="1"/>
              <a:t>serem</a:t>
            </a:r>
            <a:r>
              <a:rPr lang="en-US" altLang="pt-BR" sz="2000" dirty="0"/>
              <a:t> </a:t>
            </a:r>
            <a:r>
              <a:rPr lang="en-US" altLang="pt-BR" sz="2000" dirty="0" err="1"/>
              <a:t>percorridos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em</a:t>
            </a:r>
            <a:r>
              <a:rPr lang="en-US" altLang="pt-BR" sz="2000" dirty="0"/>
              <a:t> </a:t>
            </a:r>
            <a:r>
              <a:rPr lang="en-US" altLang="pt-BR" sz="2000" dirty="0" err="1"/>
              <a:t>dois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sentidos</a:t>
            </a:r>
            <a:r>
              <a:rPr lang="en-US" altLang="pt-BR" sz="2000" dirty="0"/>
              <a:t>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pt-BR" sz="2000" dirty="0"/>
              <a:t>ex.: </a:t>
            </a:r>
            <a:r>
              <a:rPr lang="en-US" altLang="pt-BR" sz="2000" dirty="0" err="1"/>
              <a:t>itinerários</a:t>
            </a:r>
            <a:r>
              <a:rPr lang="en-US" altLang="pt-BR" sz="2000" dirty="0"/>
              <a:t> de </a:t>
            </a:r>
            <a:r>
              <a:rPr lang="en-US" altLang="pt-BR" sz="2000" dirty="0" err="1"/>
              <a:t>ônibus</a:t>
            </a:r>
            <a:r>
              <a:rPr lang="en-US" altLang="pt-BR" sz="2000" dirty="0"/>
              <a:t>, </a:t>
            </a:r>
            <a:r>
              <a:rPr lang="en-US" altLang="pt-BR" sz="2000" dirty="0" err="1"/>
              <a:t>trem</a:t>
            </a:r>
            <a:r>
              <a:rPr lang="en-US" altLang="pt-BR" sz="2000" dirty="0"/>
              <a:t> </a:t>
            </a:r>
            <a:r>
              <a:rPr lang="en-US" altLang="pt-BR" sz="2000" dirty="0" err="1"/>
              <a:t>ou</a:t>
            </a:r>
            <a:r>
              <a:rPr lang="en-US" altLang="pt-BR" sz="2000" dirty="0"/>
              <a:t> </a:t>
            </a:r>
            <a:r>
              <a:rPr lang="en-US" altLang="pt-BR" sz="2000" dirty="0" err="1"/>
              <a:t>avião</a:t>
            </a:r>
            <a:r>
              <a:rPr lang="en-US" altLang="pt-BR" sz="2000" dirty="0"/>
              <a:t>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pt-BR" sz="2000" dirty="0" err="1"/>
              <a:t>útil</a:t>
            </a:r>
            <a:r>
              <a:rPr lang="en-US" altLang="pt-BR" sz="2000" dirty="0"/>
              <a:t> </a:t>
            </a:r>
            <a:r>
              <a:rPr lang="en-US" altLang="pt-BR" sz="2000" dirty="0" err="1"/>
              <a:t>também</a:t>
            </a:r>
            <a:r>
              <a:rPr lang="en-US" altLang="pt-BR" sz="2000" dirty="0"/>
              <a:t> </a:t>
            </a:r>
            <a:r>
              <a:rPr lang="en-US" altLang="pt-BR" sz="2000" dirty="0" err="1"/>
              <a:t>quando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realizamos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uma</a:t>
            </a:r>
            <a:r>
              <a:rPr lang="en-US" altLang="pt-BR" sz="2000" dirty="0"/>
              <a:t> </a:t>
            </a:r>
            <a:r>
              <a:rPr lang="en-US" altLang="pt-BR" sz="2000" dirty="0" err="1"/>
              <a:t>busca</a:t>
            </a:r>
            <a:r>
              <a:rPr lang="en-US" altLang="pt-BR" sz="2000" dirty="0"/>
              <a:t> </a:t>
            </a:r>
            <a:r>
              <a:rPr lang="en-US" altLang="pt-BR" sz="2000" dirty="0" err="1"/>
              <a:t>aproximada</a:t>
            </a:r>
            <a:r>
              <a:rPr lang="en-US" altLang="pt-BR" sz="2000" dirty="0"/>
              <a:t> e </a:t>
            </a:r>
            <a:r>
              <a:rPr lang="en-US" altLang="pt-BR" sz="2000" dirty="0" err="1"/>
              <a:t>nos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movemos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para</a:t>
            </a:r>
            <a:r>
              <a:rPr lang="en-US" altLang="pt-BR" sz="2000" dirty="0"/>
              <a:t> a </a:t>
            </a:r>
            <a:r>
              <a:rPr lang="en-US" altLang="pt-BR" sz="2000" dirty="0" err="1"/>
              <a:t>frente</a:t>
            </a:r>
            <a:r>
              <a:rPr lang="en-US" altLang="pt-BR" sz="2000" dirty="0"/>
              <a:t> e </a:t>
            </a:r>
            <a:r>
              <a:rPr lang="en-US" altLang="pt-BR" sz="2000" dirty="0" err="1"/>
              <a:t>para</a:t>
            </a:r>
            <a:r>
              <a:rPr lang="en-US" altLang="pt-BR" sz="2000" dirty="0"/>
              <a:t> </a:t>
            </a:r>
            <a:r>
              <a:rPr lang="en-US" altLang="pt-BR" sz="2000" dirty="0" err="1"/>
              <a:t>trás</a:t>
            </a:r>
            <a:r>
              <a:rPr lang="en-US" altLang="pt-BR" sz="2000" dirty="0"/>
              <a:t>.</a:t>
            </a:r>
          </a:p>
          <a:p>
            <a:pPr lvl="1"/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45705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Operações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200" dirty="0" smtClean="0"/>
              <a:t>Inicializar a lista</a:t>
            </a:r>
          </a:p>
          <a:p>
            <a:r>
              <a:rPr lang="pt-BR" altLang="pt-BR" sz="2200" dirty="0" smtClean="0"/>
              <a:t>Inserir um elemento no início </a:t>
            </a:r>
          </a:p>
          <a:p>
            <a:r>
              <a:rPr lang="pt-BR" altLang="pt-BR" sz="2200" dirty="0" smtClean="0"/>
              <a:t>Inserir um elemento no final</a:t>
            </a:r>
          </a:p>
          <a:p>
            <a:r>
              <a:rPr lang="pt-BR" altLang="pt-BR" sz="2200" dirty="0" smtClean="0"/>
              <a:t>Inserir um elemento em uma posição específica da lista</a:t>
            </a:r>
          </a:p>
          <a:p>
            <a:r>
              <a:rPr lang="pt-BR" altLang="pt-BR" sz="2200" dirty="0" smtClean="0"/>
              <a:t>Realizar a pesquisa de um elemento</a:t>
            </a:r>
          </a:p>
          <a:p>
            <a:r>
              <a:rPr lang="pt-BR" altLang="pt-BR" sz="2200" dirty="0" smtClean="0"/>
              <a:t>Remover um elemento do início da lista</a:t>
            </a:r>
          </a:p>
          <a:p>
            <a:r>
              <a:rPr lang="pt-BR" altLang="pt-BR" sz="2200" dirty="0" smtClean="0"/>
              <a:t>Remover um elemento do final da lista</a:t>
            </a:r>
          </a:p>
          <a:p>
            <a:r>
              <a:rPr lang="pt-BR" altLang="pt-BR" sz="2200" dirty="0" smtClean="0"/>
              <a:t>Remover um elemento de uma dada posição da lista</a:t>
            </a:r>
          </a:p>
          <a:p>
            <a:r>
              <a:rPr lang="pt-BR" altLang="pt-BR" sz="2200" dirty="0" smtClean="0"/>
              <a:t>Ordenar a lista</a:t>
            </a:r>
            <a:endParaRPr lang="pt-BR" altLang="pt-BR" sz="2200" dirty="0"/>
          </a:p>
          <a:p>
            <a:r>
              <a:rPr lang="pt-BR" altLang="pt-BR" sz="2200" dirty="0" smtClean="0"/>
              <a:t>Realizar a composição de outras estruturas de dados a partir de uma lista duplamente encadeada</a:t>
            </a:r>
          </a:p>
          <a:p>
            <a:r>
              <a:rPr lang="pt-BR" altLang="pt-BR" sz="2200" dirty="0" smtClean="0"/>
              <a:t>Substituição de um valor por outro</a:t>
            </a:r>
            <a:endParaRPr lang="pt-BR" altLang="pt-BR" sz="2200" dirty="0"/>
          </a:p>
          <a:p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28508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Vantagens 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9839" y="1124743"/>
            <a:ext cx="8229600" cy="504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Facilita a inserção/eliminação no interior de uma </a:t>
            </a:r>
            <a:r>
              <a:rPr lang="pt-BR" sz="2400" dirty="0" smtClean="0"/>
              <a:t>lista.</a:t>
            </a:r>
          </a:p>
          <a:p>
            <a:r>
              <a:rPr lang="pt-BR" sz="2400" dirty="0" smtClean="0"/>
              <a:t>Quando </a:t>
            </a:r>
            <a:r>
              <a:rPr lang="pt-BR" sz="2400" dirty="0"/>
              <a:t>a busca ocorre segundo o valor do </a:t>
            </a:r>
            <a:r>
              <a:rPr lang="pt-BR" sz="2400" dirty="0" smtClean="0"/>
              <a:t>campo correspondente, </a:t>
            </a:r>
            <a:r>
              <a:rPr lang="pt-BR" sz="2400" dirty="0"/>
              <a:t>ao encontrá-lo podemos inserir/eliminar sem a necessidade de ponteiro auxiliar</a:t>
            </a:r>
            <a:r>
              <a:rPr lang="pt-BR" sz="2400" dirty="0" smtClean="0"/>
              <a:t>. </a:t>
            </a:r>
          </a:p>
          <a:p>
            <a:r>
              <a:rPr lang="pt-BR" sz="2400" dirty="0" smtClean="0"/>
              <a:t>No </a:t>
            </a:r>
            <a:r>
              <a:rPr lang="pt-BR" sz="2400" dirty="0"/>
              <a:t>encadeamento duplo pode ocorrer todo tipo de </a:t>
            </a:r>
            <a:r>
              <a:rPr lang="pt-BR" sz="2400" dirty="0" smtClean="0"/>
              <a:t>variação em sua implementação.</a:t>
            </a:r>
            <a:endParaRPr lang="pt-BR" alt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29608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Autofit/>
          </a:bodyPr>
          <a:lstStyle/>
          <a:p>
            <a:pPr eaLnBrk="1" hangingPunct="1"/>
            <a:r>
              <a:rPr lang="pt-BR" sz="3400" dirty="0" smtClean="0"/>
              <a:t>Lista Encadeada x Lista Duplamente Encadeada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177036"/>
              </p:ext>
            </p:extLst>
          </p:nvPr>
        </p:nvGraphicFramePr>
        <p:xfrm>
          <a:off x="539552" y="1268760"/>
          <a:ext cx="8064896" cy="4824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/>
                <a:gridCol w="4032448"/>
              </a:tblGrid>
              <a:tr h="657174">
                <a:tc>
                  <a:txBody>
                    <a:bodyPr/>
                    <a:lstStyle/>
                    <a:p>
                      <a:pPr algn="l"/>
                      <a:r>
                        <a:rPr lang="pt-BR" sz="1800" dirty="0" smtClean="0"/>
                        <a:t>Lista Encadeada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aseline="0" dirty="0" smtClean="0"/>
                        <a:t>Lista Duplamente Encadeada</a:t>
                      </a:r>
                      <a:endParaRPr lang="pt-BR" sz="1800" dirty="0"/>
                    </a:p>
                  </a:txBody>
                  <a:tcPr/>
                </a:tc>
              </a:tr>
              <a:tr h="11500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Menor</a:t>
                      </a: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dificuldade de implementação</a:t>
                      </a:r>
                      <a:endParaRPr lang="pt-B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Maior facilidade de navegação, utilizando os dois sentidos da lista</a:t>
                      </a:r>
                    </a:p>
                  </a:txBody>
                  <a:tcPr/>
                </a:tc>
              </a:tr>
              <a:tr h="1374373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Uso</a:t>
                      </a:r>
                      <a:r>
                        <a:rPr lang="pt-BR" sz="1800" baseline="0" dirty="0" smtClean="0"/>
                        <a:t> de um único ponteiro para verificação dos elementos da lista</a:t>
                      </a:r>
                      <a:endParaRPr lang="pt-B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Diminuição na necessidade do uso de variáveis auxiliares  para realizar operações de inclusão e remoção de Nós</a:t>
                      </a:r>
                    </a:p>
                  </a:txBody>
                  <a:tcPr/>
                </a:tc>
              </a:tr>
              <a:tr h="1642935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Quando não há necessidade de percorrer a lista de trás para frente</a:t>
                      </a:r>
                      <a:r>
                        <a:rPr lang="pt-BR" sz="1800" baseline="0" dirty="0" smtClean="0"/>
                        <a:t>, a lista simplesmente encadeada é uma melhor opção</a:t>
                      </a:r>
                      <a:endParaRPr lang="pt-B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Necessidade de uma quantidade menor de variáveis auxiliares para percorrer a lista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354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Lista Duplamente Encadeada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2400" dirty="0" smtClean="0"/>
              <a:t>Nas listas duplamente encadeadas cada nó possui dois ponteiros, sendo que um aponta para o nó anterior e o outro para o nó posterior. Sendo assim, a lista pode ter seus elementos percorridos a partir de qualquer extremidade.</a:t>
            </a:r>
          </a:p>
          <a:p>
            <a:pPr algn="just">
              <a:defRPr/>
            </a:pPr>
            <a:r>
              <a:rPr lang="pt-BR" sz="2400" dirty="0" smtClean="0"/>
              <a:t>Um ponteiro </a:t>
            </a:r>
            <a:r>
              <a:rPr lang="pt-BR" sz="2400" b="1" dirty="0" err="1" smtClean="0"/>
              <a:t>ant</a:t>
            </a:r>
            <a:r>
              <a:rPr lang="pt-BR" sz="2400" b="1" dirty="0" smtClean="0"/>
              <a:t> </a:t>
            </a:r>
            <a:r>
              <a:rPr lang="pt-BR" sz="2400" dirty="0" smtClean="0"/>
              <a:t>aponta para o Nó que precede enquanto o ponteiro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prox</a:t>
            </a:r>
            <a:r>
              <a:rPr lang="pt-BR" sz="2400" b="1" dirty="0"/>
              <a:t> </a:t>
            </a:r>
            <a:r>
              <a:rPr lang="pt-BR" sz="2400" dirty="0" smtClean="0"/>
              <a:t>aponta para o Nó que sucede.</a:t>
            </a:r>
          </a:p>
          <a:p>
            <a:pPr algn="just">
              <a:defRPr/>
            </a:pPr>
            <a:endParaRPr lang="pt-BR" sz="2400" dirty="0" smtClean="0"/>
          </a:p>
          <a:p>
            <a:pPr algn="just">
              <a:defRPr/>
            </a:pPr>
            <a:endParaRPr lang="pt-BR" sz="2000" b="1" dirty="0" smtClean="0"/>
          </a:p>
          <a:p>
            <a:pPr lvl="1"/>
            <a:endParaRPr lang="pt-BR" sz="2000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546" y="3717032"/>
            <a:ext cx="6069814" cy="2087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753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Lista Duplamente Encadeada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2400" dirty="0"/>
              <a:t>Nas listas duplamente encadeadas, os nós contêm dois ponteiros </a:t>
            </a:r>
          </a:p>
          <a:p>
            <a:pPr algn="just">
              <a:defRPr/>
            </a:pPr>
            <a:r>
              <a:rPr lang="pt-BR" sz="2400" dirty="0"/>
              <a:t>U</a:t>
            </a:r>
            <a:r>
              <a:rPr lang="pt-BR" sz="2400" dirty="0" smtClean="0"/>
              <a:t>m </a:t>
            </a:r>
            <a:r>
              <a:rPr lang="pt-BR" sz="2400" dirty="0"/>
              <a:t>para o sucessor e </a:t>
            </a:r>
            <a:endParaRPr lang="pt-BR" sz="2400" dirty="0" smtClean="0"/>
          </a:p>
          <a:p>
            <a:pPr algn="just">
              <a:defRPr/>
            </a:pPr>
            <a:r>
              <a:rPr lang="pt-BR" sz="2400" dirty="0"/>
              <a:t>O</a:t>
            </a:r>
            <a:r>
              <a:rPr lang="pt-BR" sz="2400" dirty="0" smtClean="0"/>
              <a:t>utro </a:t>
            </a:r>
            <a:r>
              <a:rPr lang="pt-BR" sz="2400" dirty="0"/>
              <a:t>para o predecessor.</a:t>
            </a:r>
            <a:endParaRPr lang="pt-BR" sz="2400" dirty="0" smtClean="0"/>
          </a:p>
          <a:p>
            <a:pPr algn="just">
              <a:defRPr/>
            </a:pPr>
            <a:endParaRPr lang="pt-BR" sz="2000" b="1" dirty="0" smtClean="0"/>
          </a:p>
          <a:p>
            <a:pPr lvl="1"/>
            <a:endParaRPr lang="pt-BR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3789040"/>
            <a:ext cx="67818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405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Lista Duplamente Encadeada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2400" dirty="0"/>
              <a:t>Em uma lista duplamente encadeada os elementos possuem três campos: o campo </a:t>
            </a:r>
            <a:r>
              <a:rPr lang="pt-BR" sz="2400" dirty="0" err="1"/>
              <a:t>inf</a:t>
            </a:r>
            <a:r>
              <a:rPr lang="pt-BR" sz="2400" dirty="0"/>
              <a:t> o qual contém a informação, o campo </a:t>
            </a:r>
            <a:r>
              <a:rPr lang="pt-BR" sz="2400" dirty="0" err="1"/>
              <a:t>ant</a:t>
            </a:r>
            <a:r>
              <a:rPr lang="pt-BR" sz="2400" dirty="0"/>
              <a:t> que possui um ponteiro para o elemento antecessor e o campo </a:t>
            </a:r>
            <a:r>
              <a:rPr lang="pt-BR" sz="2400" dirty="0" err="1"/>
              <a:t>prox</a:t>
            </a:r>
            <a:r>
              <a:rPr lang="pt-BR" sz="2400" dirty="0"/>
              <a:t> que é uma referência para o elemento que sucede</a:t>
            </a:r>
            <a:r>
              <a:rPr lang="pt-BR" sz="2400" dirty="0" smtClean="0"/>
              <a:t>.</a:t>
            </a:r>
          </a:p>
          <a:p>
            <a:pPr algn="just">
              <a:defRPr/>
            </a:pPr>
            <a:endParaRPr lang="pt-BR" sz="2400" dirty="0" smtClean="0"/>
          </a:p>
          <a:p>
            <a:pPr algn="just">
              <a:defRPr/>
            </a:pPr>
            <a:endParaRPr lang="pt-BR" sz="2000" b="1" dirty="0" smtClean="0"/>
          </a:p>
          <a:p>
            <a:pPr lvl="1"/>
            <a:endParaRPr lang="pt-BR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170" y="3212976"/>
            <a:ext cx="71532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Lista Duplamente </a:t>
            </a:r>
            <a:r>
              <a:rPr lang="pt-BR" sz="4000" dirty="0"/>
              <a:t>E</a:t>
            </a:r>
            <a:r>
              <a:rPr lang="pt-BR" sz="4000" dirty="0" smtClean="0"/>
              <a:t>ncadeada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71472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Quando </a:t>
            </a:r>
            <a:r>
              <a:rPr lang="pt-BR" sz="2400" dirty="0"/>
              <a:t>cada nó referência tanto o próximo nó da lista quanto o nó </a:t>
            </a:r>
            <a:r>
              <a:rPr lang="pt-BR" sz="2400" dirty="0" smtClean="0"/>
              <a:t>anterior.</a:t>
            </a:r>
          </a:p>
          <a:p>
            <a:r>
              <a:rPr lang="pt-BR" sz="2400" dirty="0"/>
              <a:t>O importante é que, neste tipo de lista, o ponteiro externo pode apontar para qualquer nó da lista, pois é possível caminhar para a direita ou para a esquerda com igual facilidade. </a:t>
            </a:r>
          </a:p>
          <a:p>
            <a:r>
              <a:rPr lang="pt-BR" sz="2400" dirty="0" smtClean="0"/>
              <a:t>Uma </a:t>
            </a:r>
            <a:r>
              <a:rPr lang="pt-BR" sz="2400" dirty="0"/>
              <a:t>lista duplamente encadeada pode ser circular ou não e ainda, pode estar em ordem (crescente/decrescente) ou não</a:t>
            </a:r>
            <a:r>
              <a:rPr lang="pt-BR" sz="2400" dirty="0" smtClean="0"/>
              <a:t>.</a:t>
            </a:r>
          </a:p>
          <a:p>
            <a:endParaRPr lang="pt-BR" altLang="pt-BR" sz="2400" dirty="0" smtClean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51" y="4648559"/>
            <a:ext cx="809625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561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Lista Duplamente </a:t>
            </a:r>
            <a:r>
              <a:rPr lang="pt-BR" sz="4000" dirty="0"/>
              <a:t>E</a:t>
            </a:r>
            <a:r>
              <a:rPr lang="pt-BR" sz="4000" dirty="0" smtClean="0"/>
              <a:t>ncadeada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55657" y="1124744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Um </a:t>
            </a:r>
            <a:r>
              <a:rPr lang="pt-BR" sz="2400" dirty="0"/>
              <a:t>nó da lista é representado por uma estrutura (</a:t>
            </a:r>
            <a:r>
              <a:rPr lang="pt-BR" sz="2400" dirty="0" err="1"/>
              <a:t>struct</a:t>
            </a:r>
            <a:r>
              <a:rPr lang="pt-BR" sz="2400" dirty="0"/>
              <a:t>), que deverá conter, no mínimo, três campos : um campo com a informação ou dado a ser armazenado e dois ponteiros: um para o próximo nó da lista e outro para o nó anterior</a:t>
            </a:r>
            <a:r>
              <a:rPr lang="pt-BR" sz="2400" dirty="0" smtClean="0"/>
              <a:t>. 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É </a:t>
            </a:r>
            <a:r>
              <a:rPr lang="pt-BR" sz="2400" dirty="0"/>
              <a:t>preciso que o primeiro nó seja apontado por um ponteiro, assim como o último, para que assim, a lista possa ser manipulada </a:t>
            </a:r>
            <a:r>
              <a:rPr lang="pt-BR" sz="2400" dirty="0" smtClean="0"/>
              <a:t>através de suas diversas operações.</a:t>
            </a:r>
          </a:p>
          <a:p>
            <a:endParaRPr lang="pt-BR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3" y="3033713"/>
            <a:ext cx="33813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57" y="5259373"/>
            <a:ext cx="84582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084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sz="4000" dirty="0" smtClean="0"/>
              <a:t>Lista Simplesmente Encadeada - Limitações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/>
              <a:t>Não se pode atravessar uma lista desse tipo no sentido contrário </a:t>
            </a:r>
          </a:p>
          <a:p>
            <a:r>
              <a:rPr lang="pt-BR" altLang="pt-BR" sz="2800" dirty="0"/>
              <a:t>Para eliminar um nó de uma lista </a:t>
            </a:r>
            <a:r>
              <a:rPr lang="pt-BR" altLang="pt-BR" sz="2800" dirty="0" smtClean="0"/>
              <a:t>simplesmente encadeada, </a:t>
            </a:r>
            <a:r>
              <a:rPr lang="pt-BR" altLang="pt-BR" sz="2800" dirty="0"/>
              <a:t>é preciso usar pelo menos uma variável auxiliar do tipo Nó</a:t>
            </a:r>
          </a:p>
          <a:p>
            <a:pPr lvl="1"/>
            <a:r>
              <a:rPr lang="pt-BR" altLang="pt-BR" sz="2400" dirty="0"/>
              <a:t>A solução é usar </a:t>
            </a:r>
            <a:r>
              <a:rPr lang="en-US" altLang="pt-BR" sz="2400" dirty="0" err="1"/>
              <a:t>Lista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Duplamente</a:t>
            </a:r>
            <a:r>
              <a:rPr lang="en-US" altLang="pt-BR" sz="2400" dirty="0"/>
              <a:t> </a:t>
            </a:r>
            <a:r>
              <a:rPr lang="en-US" altLang="pt-BR" sz="2400" dirty="0" err="1"/>
              <a:t>Encadeada</a:t>
            </a:r>
            <a:endParaRPr lang="pt-BR" altLang="pt-BR" sz="2400" dirty="0"/>
          </a:p>
          <a:p>
            <a:pPr algn="just">
              <a:defRPr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 smtClean="0"/>
          </a:p>
          <a:p>
            <a:pPr lvl="1"/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304772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Lista Duplamente Encadeada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/>
              <a:t>Nas</a:t>
            </a:r>
            <a:r>
              <a:rPr lang="en-US" sz="2400" dirty="0" smtClean="0"/>
              <a:t> </a:t>
            </a:r>
            <a:r>
              <a:rPr lang="en-US" sz="2400" dirty="0" err="1" smtClean="0"/>
              <a:t>listas</a:t>
            </a:r>
            <a:r>
              <a:rPr lang="en-US" sz="2400" dirty="0" smtClean="0"/>
              <a:t> </a:t>
            </a:r>
            <a:r>
              <a:rPr lang="en-US" sz="2400" dirty="0" err="1" smtClean="0"/>
              <a:t>duplamente</a:t>
            </a:r>
            <a:r>
              <a:rPr lang="en-US" sz="2400" dirty="0" smtClean="0"/>
              <a:t> </a:t>
            </a:r>
            <a:r>
              <a:rPr lang="en-US" sz="2400" dirty="0" err="1" smtClean="0"/>
              <a:t>ligadas</a:t>
            </a:r>
            <a:r>
              <a:rPr lang="en-US" sz="2400" dirty="0" smtClean="0"/>
              <a:t> </a:t>
            </a:r>
            <a:r>
              <a:rPr lang="en-US" sz="2400" dirty="0" err="1" smtClean="0"/>
              <a:t>não</a:t>
            </a:r>
            <a:r>
              <a:rPr lang="en-US" sz="2400" dirty="0" smtClean="0"/>
              <a:t> </a:t>
            </a:r>
            <a:r>
              <a:rPr lang="en-US" sz="2400" dirty="0" err="1" smtClean="0"/>
              <a:t>existe</a:t>
            </a:r>
            <a:r>
              <a:rPr lang="en-US" sz="2400" dirty="0" smtClean="0"/>
              <a:t> </a:t>
            </a:r>
            <a:r>
              <a:rPr lang="en-US" sz="2400" dirty="0" err="1" smtClean="0"/>
              <a:t>necessidade</a:t>
            </a:r>
            <a:r>
              <a:rPr lang="en-US" sz="2400" dirty="0" smtClean="0"/>
              <a:t> de </a:t>
            </a:r>
            <a:r>
              <a:rPr lang="en-US" sz="2400" dirty="0" err="1" smtClean="0"/>
              <a:t>dimensionar</a:t>
            </a:r>
            <a:r>
              <a:rPr lang="en-US" sz="2400" dirty="0" smtClean="0"/>
              <a:t> o </a:t>
            </a:r>
            <a:r>
              <a:rPr lang="en-US" sz="2400" dirty="0" err="1" smtClean="0"/>
              <a:t>número</a:t>
            </a:r>
            <a:r>
              <a:rPr lang="en-US" sz="2400" dirty="0" smtClean="0"/>
              <a:t> de </a:t>
            </a:r>
            <a:r>
              <a:rPr lang="en-US" sz="2400" dirty="0" err="1" smtClean="0"/>
              <a:t>Nós</a:t>
            </a:r>
            <a:r>
              <a:rPr lang="en-US" sz="2400" dirty="0" smtClean="0"/>
              <a:t>, </a:t>
            </a:r>
            <a:r>
              <a:rPr lang="en-US" sz="2400" dirty="0" err="1" smtClean="0"/>
              <a:t>porque</a:t>
            </a:r>
            <a:r>
              <a:rPr lang="en-US" sz="2400" dirty="0" smtClean="0"/>
              <a:t> </a:t>
            </a:r>
            <a:r>
              <a:rPr lang="en-US" sz="2400" dirty="0" err="1" smtClean="0"/>
              <a:t>tal</a:t>
            </a:r>
            <a:r>
              <a:rPr lang="en-US" sz="2400" dirty="0" smtClean="0"/>
              <a:t> </a:t>
            </a:r>
            <a:r>
              <a:rPr lang="en-US" sz="2400" dirty="0" err="1" smtClean="0"/>
              <a:t>como</a:t>
            </a:r>
            <a:r>
              <a:rPr lang="en-US" sz="2400" dirty="0" smtClean="0"/>
              <a:t> </a:t>
            </a:r>
            <a:r>
              <a:rPr lang="en-US" sz="2400" dirty="0" err="1" smtClean="0"/>
              <a:t>ocorre</a:t>
            </a:r>
            <a:r>
              <a:rPr lang="en-US" sz="2400" dirty="0" smtClean="0"/>
              <a:t> </a:t>
            </a:r>
            <a:r>
              <a:rPr lang="en-US" sz="2400" dirty="0" err="1" smtClean="0"/>
              <a:t>nas</a:t>
            </a:r>
            <a:r>
              <a:rPr lang="en-US" sz="2400" dirty="0" smtClean="0"/>
              <a:t> </a:t>
            </a:r>
            <a:r>
              <a:rPr lang="en-US" sz="2400" dirty="0" err="1" smtClean="0"/>
              <a:t>Listas</a:t>
            </a:r>
            <a:r>
              <a:rPr lang="en-US" sz="2400" dirty="0" smtClean="0"/>
              <a:t> </a:t>
            </a:r>
            <a:r>
              <a:rPr lang="en-US" sz="2400" dirty="0" err="1" smtClean="0"/>
              <a:t>Ligadas</a:t>
            </a:r>
            <a:r>
              <a:rPr lang="en-US" sz="2400" dirty="0" smtClean="0"/>
              <a:t> a </a:t>
            </a:r>
            <a:r>
              <a:rPr lang="en-US" sz="2400" dirty="0" err="1" smtClean="0"/>
              <a:t>alocação</a:t>
            </a:r>
            <a:r>
              <a:rPr lang="en-US" sz="2400" dirty="0" smtClean="0"/>
              <a:t> </a:t>
            </a:r>
            <a:r>
              <a:rPr lang="en-US" sz="2400" dirty="0" err="1" smtClean="0"/>
              <a:t>vai</a:t>
            </a:r>
            <a:r>
              <a:rPr lang="en-US" sz="2400" dirty="0" smtClean="0"/>
              <a:t> </a:t>
            </a:r>
            <a:r>
              <a:rPr lang="en-US" sz="2400" dirty="0" err="1" smtClean="0"/>
              <a:t>sendo</a:t>
            </a:r>
            <a:r>
              <a:rPr lang="en-US" sz="2400" dirty="0" smtClean="0"/>
              <a:t> </a:t>
            </a:r>
            <a:r>
              <a:rPr lang="en-US" sz="2400" dirty="0" err="1" smtClean="0"/>
              <a:t>feita</a:t>
            </a:r>
            <a:r>
              <a:rPr lang="en-US" sz="2400" dirty="0" smtClean="0"/>
              <a:t> de </a:t>
            </a:r>
            <a:r>
              <a:rPr lang="en-US" sz="2400" dirty="0" err="1" smtClean="0"/>
              <a:t>acordo</a:t>
            </a:r>
            <a:r>
              <a:rPr lang="en-US" sz="2400" dirty="0" smtClean="0"/>
              <a:t> com a </a:t>
            </a:r>
            <a:r>
              <a:rPr lang="en-US" sz="2400" dirty="0" err="1" smtClean="0"/>
              <a:t>necessidade</a:t>
            </a:r>
            <a:r>
              <a:rPr lang="en-US" sz="2400" dirty="0" smtClean="0"/>
              <a:t>, de </a:t>
            </a:r>
            <a:r>
              <a:rPr lang="en-US" sz="2400" dirty="0" err="1" smtClean="0"/>
              <a:t>maneira</a:t>
            </a:r>
            <a:r>
              <a:rPr lang="en-US" sz="2400" dirty="0" smtClean="0"/>
              <a:t> </a:t>
            </a:r>
            <a:r>
              <a:rPr lang="en-US" sz="2400" dirty="0" err="1" smtClean="0"/>
              <a:t>dinâmica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memória</a:t>
            </a:r>
            <a:r>
              <a:rPr lang="en-US" sz="2400" dirty="0" smtClean="0"/>
              <a:t>.</a:t>
            </a:r>
          </a:p>
          <a:p>
            <a:r>
              <a:rPr lang="pt-BR" sz="2400" dirty="0" smtClean="0"/>
              <a:t>As listas duplamente ligadas são recomendadas quando precisamos percorrer uma lista do fim para o início.</a:t>
            </a:r>
          </a:p>
          <a:p>
            <a:pPr lvl="1"/>
            <a:endParaRPr lang="pt-BR" sz="2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59" y="3789040"/>
            <a:ext cx="59817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852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Lista Duplamente Encadeada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2400" dirty="0" smtClean="0"/>
              <a:t>Cada </a:t>
            </a:r>
            <a:r>
              <a:rPr lang="pt-BR" sz="2400" dirty="0"/>
              <a:t>elemento tem um ponteiro para o próximo elemento e um ponteiro para o elemento </a:t>
            </a:r>
            <a:r>
              <a:rPr lang="pt-BR" sz="2400" dirty="0" smtClean="0"/>
              <a:t>anterior</a:t>
            </a:r>
            <a:endParaRPr lang="pt-BR" sz="2000" dirty="0"/>
          </a:p>
          <a:p>
            <a:pPr algn="just">
              <a:defRPr/>
            </a:pPr>
            <a:r>
              <a:rPr lang="pt-BR" sz="2400" dirty="0" smtClean="0"/>
              <a:t>Dado </a:t>
            </a:r>
            <a:r>
              <a:rPr lang="pt-BR" sz="2400" dirty="0"/>
              <a:t>um elemento, é possível acessar o próximo e o </a:t>
            </a:r>
            <a:r>
              <a:rPr lang="pt-BR" sz="2400" dirty="0" smtClean="0"/>
              <a:t>anterior</a:t>
            </a:r>
          </a:p>
          <a:p>
            <a:pPr algn="just">
              <a:defRPr/>
            </a:pPr>
            <a:r>
              <a:rPr lang="pt-BR" sz="2400" dirty="0" smtClean="0"/>
              <a:t>Dado </a:t>
            </a:r>
            <a:r>
              <a:rPr lang="pt-BR" sz="2400" dirty="0"/>
              <a:t>um ponteiro para o último elemento da lista, é possível percorrer a lista em ordem </a:t>
            </a:r>
            <a:r>
              <a:rPr lang="pt-BR" sz="2400" dirty="0" smtClean="0"/>
              <a:t>inversa</a:t>
            </a:r>
          </a:p>
          <a:p>
            <a:pPr algn="just">
              <a:defRPr/>
            </a:pPr>
            <a:endParaRPr lang="pt-BR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59" y="3861048"/>
            <a:ext cx="788670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493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Lista Duplamente Encadeada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2400" dirty="0"/>
              <a:t>Cada elemento possui 3 partes: </a:t>
            </a:r>
          </a:p>
          <a:p>
            <a:pPr lvl="1" algn="just">
              <a:defRPr/>
            </a:pPr>
            <a:r>
              <a:rPr lang="pt-BR" sz="2000" dirty="0" smtClean="0"/>
              <a:t>Dados</a:t>
            </a:r>
            <a:r>
              <a:rPr lang="pt-BR" sz="2000" dirty="0"/>
              <a:t>, </a:t>
            </a:r>
            <a:r>
              <a:rPr lang="pt-BR" sz="2000" dirty="0" smtClean="0"/>
              <a:t>ponteiro para </a:t>
            </a:r>
            <a:r>
              <a:rPr lang="pt-BR" sz="2000" dirty="0"/>
              <a:t>o próximo, </a:t>
            </a:r>
            <a:r>
              <a:rPr lang="pt-BR" sz="2000" dirty="0" smtClean="0"/>
              <a:t>ponteiro para </a:t>
            </a:r>
            <a:r>
              <a:rPr lang="pt-BR" sz="2000" dirty="0"/>
              <a:t>o anterior </a:t>
            </a:r>
            <a:endParaRPr lang="pt-BR" sz="2000" dirty="0" smtClean="0"/>
          </a:p>
          <a:p>
            <a:pPr lvl="1" algn="just">
              <a:defRPr/>
            </a:pPr>
            <a:r>
              <a:rPr lang="pt-BR" sz="2000" dirty="0" smtClean="0"/>
              <a:t>Último </a:t>
            </a:r>
            <a:r>
              <a:rPr lang="pt-BR" sz="2000" dirty="0"/>
              <a:t>elemento tem NULL como próximo </a:t>
            </a:r>
          </a:p>
          <a:p>
            <a:pPr lvl="1" algn="just">
              <a:defRPr/>
            </a:pPr>
            <a:r>
              <a:rPr lang="pt-BR" sz="2000" dirty="0" smtClean="0"/>
              <a:t>Primeiro </a:t>
            </a:r>
            <a:r>
              <a:rPr lang="pt-BR" sz="2000" dirty="0"/>
              <a:t>elemento tem NULL como anterior  É possível caminhar pela lista nos dois sentidos</a:t>
            </a:r>
            <a:endParaRPr lang="pt-BR" sz="2000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809" y="3284984"/>
            <a:ext cx="7010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205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Lista Duplamente Encadeada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5408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2000" dirty="0" smtClean="0"/>
              <a:t>Quando </a:t>
            </a:r>
            <a:r>
              <a:rPr lang="pt-BR" sz="2000" dirty="0"/>
              <a:t>for preciso seguir a </a:t>
            </a:r>
            <a:r>
              <a:rPr lang="pt-BR" sz="2000" dirty="0" smtClean="0"/>
              <a:t>sequência </a:t>
            </a:r>
            <a:r>
              <a:rPr lang="pt-BR" sz="2000" dirty="0"/>
              <a:t>de elementos em ambos os </a:t>
            </a:r>
            <a:r>
              <a:rPr lang="pt-BR" sz="2000" dirty="0" smtClean="0"/>
              <a:t>sentidos.</a:t>
            </a:r>
          </a:p>
          <a:p>
            <a:pPr algn="just">
              <a:defRPr/>
            </a:pPr>
            <a:r>
              <a:rPr lang="pt-BR" sz="2000" dirty="0" smtClean="0"/>
              <a:t>Possui um </a:t>
            </a:r>
            <a:r>
              <a:rPr lang="pt-BR" sz="2000" dirty="0"/>
              <a:t>conjunto maior de ligações a serem atualizadas</a:t>
            </a:r>
            <a:endParaRPr lang="pt-BR" sz="2000" dirty="0" smtClean="0"/>
          </a:p>
          <a:p>
            <a:pPr algn="just">
              <a:defRPr/>
            </a:pPr>
            <a:r>
              <a:rPr lang="pt-BR" sz="2000" dirty="0" smtClean="0"/>
              <a:t> Cada </a:t>
            </a:r>
            <a:r>
              <a:rPr lang="pt-BR" sz="2000" dirty="0"/>
              <a:t>nó possui dois ponteiros: </a:t>
            </a:r>
            <a:r>
              <a:rPr lang="pt-BR" sz="2000" b="1" dirty="0" err="1"/>
              <a:t>ant</a:t>
            </a:r>
            <a:r>
              <a:rPr lang="pt-BR" sz="2000" b="1" dirty="0"/>
              <a:t> e </a:t>
            </a:r>
            <a:r>
              <a:rPr lang="pt-BR" sz="2000" b="1" dirty="0" smtClean="0"/>
              <a:t>prox.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18" y="2636912"/>
            <a:ext cx="7624982" cy="352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763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endParaRPr lang="pt-BR" sz="20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32" y="692696"/>
            <a:ext cx="7722692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355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30" y="1340768"/>
            <a:ext cx="8352928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44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Título 1"/>
          <p:cNvSpPr>
            <a:spLocks noGrp="1"/>
          </p:cNvSpPr>
          <p:nvPr>
            <p:ph type="title" idx="4294967295"/>
          </p:nvPr>
        </p:nvSpPr>
        <p:spPr>
          <a:xfrm>
            <a:off x="314325" y="116632"/>
            <a:ext cx="8229600" cy="1143000"/>
          </a:xfrm>
        </p:spPr>
        <p:txBody>
          <a:bodyPr lIns="92075" tIns="46038" rIns="92075" bIns="46038">
            <a:normAutofit/>
          </a:bodyPr>
          <a:lstStyle/>
          <a:p>
            <a:r>
              <a:rPr lang="en-US" altLang="pt-BR" sz="4000" dirty="0" err="1"/>
              <a:t>Lista</a:t>
            </a:r>
            <a:r>
              <a:rPr lang="en-US" altLang="pt-BR" sz="4000" dirty="0"/>
              <a:t> </a:t>
            </a:r>
            <a:r>
              <a:rPr lang="en-US" altLang="pt-BR" sz="4000" dirty="0" err="1"/>
              <a:t>Duplamente</a:t>
            </a:r>
            <a:r>
              <a:rPr lang="en-US" altLang="pt-BR" sz="4000" dirty="0"/>
              <a:t> </a:t>
            </a:r>
            <a:r>
              <a:rPr lang="en-US" altLang="pt-BR" sz="4000" dirty="0" err="1"/>
              <a:t>Encadeada</a:t>
            </a:r>
            <a:endParaRPr lang="pt-BR" altLang="pt-BR" sz="4000" dirty="0"/>
          </a:p>
        </p:txBody>
      </p:sp>
      <p:sp>
        <p:nvSpPr>
          <p:cNvPr id="33792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372630" y="1412776"/>
            <a:ext cx="8577138" cy="5184576"/>
          </a:xfrm>
        </p:spPr>
        <p:txBody>
          <a:bodyPr lIns="92075" tIns="46038" rIns="92075" bIns="46038"/>
          <a:lstStyle/>
          <a:p>
            <a:r>
              <a:rPr lang="pt-BR" altLang="pt-BR" sz="2800" dirty="0"/>
              <a:t>O encadeamento simples também dificulta a retirada de um elemento da lista </a:t>
            </a:r>
          </a:p>
          <a:p>
            <a:pPr lvl="1"/>
            <a:r>
              <a:rPr lang="pt-BR" altLang="pt-BR" sz="2400" dirty="0"/>
              <a:t>Temos que percorrer a lista, elemento por elemento, para encontrarmos o elemento anterior àquele que queremos eliminar.</a:t>
            </a:r>
          </a:p>
          <a:p>
            <a:r>
              <a:rPr lang="pt-BR" altLang="pt-BR" sz="2800" dirty="0"/>
              <a:t>A solução é usar uma lista duplamente encadeada</a:t>
            </a:r>
          </a:p>
        </p:txBody>
      </p:sp>
      <p:graphicFrame>
        <p:nvGraphicFramePr>
          <p:cNvPr id="337972" name="Group 52"/>
          <p:cNvGraphicFramePr>
            <a:graphicFrameLocks noGrp="1"/>
          </p:cNvGraphicFramePr>
          <p:nvPr/>
        </p:nvGraphicFramePr>
        <p:xfrm>
          <a:off x="990600" y="4840288"/>
          <a:ext cx="1439863" cy="365760"/>
        </p:xfrm>
        <a:graphic>
          <a:graphicData uri="http://schemas.openxmlformats.org/drawingml/2006/table">
            <a:tbl>
              <a:tblPr/>
              <a:tblGrid>
                <a:gridCol w="358775"/>
                <a:gridCol w="714375"/>
                <a:gridCol w="366713"/>
              </a:tblGrid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sym typeface="Symbol" pitchFamily="16" charset="2"/>
                        </a:rPr>
                        <a:t>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</a:rPr>
                        <a:t>Dado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sym typeface="Symbol" pitchFamily="16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7974" name="Group 54"/>
          <p:cNvGraphicFramePr>
            <a:graphicFrameLocks noGrp="1"/>
          </p:cNvGraphicFramePr>
          <p:nvPr/>
        </p:nvGraphicFramePr>
        <p:xfrm>
          <a:off x="2919413" y="5353050"/>
          <a:ext cx="1439862" cy="365760"/>
        </p:xfrm>
        <a:graphic>
          <a:graphicData uri="http://schemas.openxmlformats.org/drawingml/2006/table">
            <a:tbl>
              <a:tblPr/>
              <a:tblGrid>
                <a:gridCol w="358775"/>
                <a:gridCol w="714375"/>
                <a:gridCol w="366712"/>
              </a:tblGrid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sym typeface="Symbol" pitchFamily="16" charset="2"/>
                        </a:rPr>
                        <a:t>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</a:rPr>
                        <a:t>Dado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sym typeface="Symbol" pitchFamily="16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337958" name="Line 38"/>
          <p:cNvSpPr>
            <a:spLocks noChangeShapeType="1"/>
          </p:cNvSpPr>
          <p:nvPr/>
        </p:nvSpPr>
        <p:spPr bwMode="auto">
          <a:xfrm>
            <a:off x="2201863" y="5048250"/>
            <a:ext cx="685800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graphicFrame>
        <p:nvGraphicFramePr>
          <p:cNvPr id="337984" name="Group 64"/>
          <p:cNvGraphicFramePr>
            <a:graphicFrameLocks noGrp="1"/>
          </p:cNvGraphicFramePr>
          <p:nvPr/>
        </p:nvGraphicFramePr>
        <p:xfrm>
          <a:off x="4859338" y="4672013"/>
          <a:ext cx="1439862" cy="365760"/>
        </p:xfrm>
        <a:graphic>
          <a:graphicData uri="http://schemas.openxmlformats.org/drawingml/2006/table">
            <a:tbl>
              <a:tblPr/>
              <a:tblGrid>
                <a:gridCol w="358775"/>
                <a:gridCol w="714375"/>
                <a:gridCol w="366712"/>
              </a:tblGrid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sym typeface="Symbol" pitchFamily="16" charset="2"/>
                        </a:rPr>
                        <a:t>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</a:rPr>
                        <a:t>Dado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sym typeface="Symbol" pitchFamily="16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7995" name="Group 75"/>
          <p:cNvGraphicFramePr>
            <a:graphicFrameLocks noGrp="1"/>
          </p:cNvGraphicFramePr>
          <p:nvPr/>
        </p:nvGraphicFramePr>
        <p:xfrm>
          <a:off x="6865938" y="5686425"/>
          <a:ext cx="1439862" cy="365760"/>
        </p:xfrm>
        <a:graphic>
          <a:graphicData uri="http://schemas.openxmlformats.org/drawingml/2006/table">
            <a:tbl>
              <a:tblPr/>
              <a:tblGrid>
                <a:gridCol w="358775"/>
                <a:gridCol w="714375"/>
                <a:gridCol w="366712"/>
              </a:tblGrid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sym typeface="Symbol" pitchFamily="16" charset="2"/>
                        </a:rPr>
                        <a:t>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</a:rPr>
                        <a:t>Dado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6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6" charset="0"/>
                          <a:sym typeface="Symbol" pitchFamily="16" charset="2"/>
                        </a:rPr>
                        <a:t>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338005" name="Line 85"/>
          <p:cNvSpPr>
            <a:spLocks noChangeShapeType="1"/>
          </p:cNvSpPr>
          <p:nvPr/>
        </p:nvSpPr>
        <p:spPr bwMode="auto">
          <a:xfrm>
            <a:off x="6330950" y="4843463"/>
            <a:ext cx="733425" cy="1054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37959" name="Line 39"/>
          <p:cNvSpPr>
            <a:spLocks noChangeShapeType="1"/>
          </p:cNvSpPr>
          <p:nvPr/>
        </p:nvSpPr>
        <p:spPr bwMode="auto">
          <a:xfrm flipV="1">
            <a:off x="4159250" y="4810125"/>
            <a:ext cx="685800" cy="757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38006" name="Line 86"/>
          <p:cNvSpPr>
            <a:spLocks noChangeShapeType="1"/>
          </p:cNvSpPr>
          <p:nvPr/>
        </p:nvSpPr>
        <p:spPr bwMode="auto">
          <a:xfrm flipV="1">
            <a:off x="4375150" y="4859338"/>
            <a:ext cx="696913" cy="700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38007" name="Line 87"/>
          <p:cNvSpPr>
            <a:spLocks noChangeShapeType="1"/>
          </p:cNvSpPr>
          <p:nvPr/>
        </p:nvSpPr>
        <p:spPr bwMode="auto">
          <a:xfrm>
            <a:off x="2428875" y="5030788"/>
            <a:ext cx="696913" cy="53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38008" name="Line 88"/>
          <p:cNvSpPr>
            <a:spLocks noChangeShapeType="1"/>
          </p:cNvSpPr>
          <p:nvPr/>
        </p:nvSpPr>
        <p:spPr bwMode="auto">
          <a:xfrm>
            <a:off x="314325" y="5045075"/>
            <a:ext cx="852488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37960" name="Line 40"/>
          <p:cNvSpPr>
            <a:spLocks noChangeShapeType="1"/>
          </p:cNvSpPr>
          <p:nvPr/>
        </p:nvSpPr>
        <p:spPr bwMode="auto">
          <a:xfrm>
            <a:off x="6081713" y="4872038"/>
            <a:ext cx="766762" cy="1042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38009" name="Line 89"/>
          <p:cNvSpPr>
            <a:spLocks noChangeShapeType="1"/>
          </p:cNvSpPr>
          <p:nvPr/>
        </p:nvSpPr>
        <p:spPr bwMode="auto">
          <a:xfrm flipV="1">
            <a:off x="8070850" y="5875338"/>
            <a:ext cx="744538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991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404664"/>
            <a:ext cx="8229600" cy="926976"/>
          </a:xfrm>
        </p:spPr>
        <p:txBody>
          <a:bodyPr lIns="92075" tIns="46038" rIns="92075" bIns="46038">
            <a:normAutofit/>
          </a:bodyPr>
          <a:lstStyle/>
          <a:p>
            <a:r>
              <a:rPr lang="en-US" altLang="pt-BR" sz="4000" dirty="0" err="1"/>
              <a:t>Lista</a:t>
            </a:r>
            <a:r>
              <a:rPr lang="en-US" altLang="pt-BR" sz="4000" dirty="0"/>
              <a:t> </a:t>
            </a:r>
            <a:r>
              <a:rPr lang="en-US" altLang="pt-BR" sz="4000" dirty="0" err="1"/>
              <a:t>Duplamente</a:t>
            </a:r>
            <a:r>
              <a:rPr lang="en-US" altLang="pt-BR" sz="4000" dirty="0"/>
              <a:t> </a:t>
            </a:r>
            <a:r>
              <a:rPr lang="en-US" altLang="pt-BR" sz="4000" dirty="0" err="1"/>
              <a:t>Encadeada</a:t>
            </a:r>
            <a:endParaRPr lang="en-US" altLang="pt-BR" sz="4000" dirty="0"/>
          </a:p>
        </p:txBody>
      </p:sp>
      <p:sp>
        <p:nvSpPr>
          <p:cNvPr id="3389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430934" y="1477317"/>
            <a:ext cx="5392737" cy="2671763"/>
          </a:xfrm>
        </p:spPr>
        <p:txBody>
          <a:bodyPr lIns="92075" tIns="46038" rIns="92075" bIns="46038"/>
          <a:lstStyle/>
          <a:p>
            <a:r>
              <a:rPr lang="en-US" altLang="pt-BR" sz="2700" dirty="0" err="1"/>
              <a:t>Cada</a:t>
            </a:r>
            <a:r>
              <a:rPr lang="en-US" altLang="pt-BR" sz="2700" dirty="0"/>
              <a:t> </a:t>
            </a:r>
            <a:r>
              <a:rPr lang="en-US" altLang="pt-BR" sz="2700" dirty="0" err="1"/>
              <a:t>nó</a:t>
            </a:r>
            <a:r>
              <a:rPr lang="en-US" altLang="pt-BR" sz="2700" dirty="0"/>
              <a:t> </a:t>
            </a:r>
            <a:r>
              <a:rPr lang="en-US" altLang="pt-BR" sz="2700" dirty="0" err="1"/>
              <a:t>armazena</a:t>
            </a:r>
            <a:r>
              <a:rPr lang="en-US" altLang="pt-BR" sz="2700" dirty="0"/>
              <a:t> :</a:t>
            </a:r>
          </a:p>
          <a:p>
            <a:pPr lvl="1"/>
            <a:r>
              <a:rPr lang="en-US" altLang="pt-BR" sz="2400" dirty="0"/>
              <a:t>O </a:t>
            </a:r>
            <a:r>
              <a:rPr lang="en-US" altLang="pt-BR" sz="2400" dirty="0" err="1"/>
              <a:t>conteúdo</a:t>
            </a:r>
            <a:r>
              <a:rPr lang="en-US" altLang="pt-BR" sz="2400" dirty="0"/>
              <a:t> do </a:t>
            </a:r>
            <a:r>
              <a:rPr lang="en-US" altLang="pt-BR" sz="2400" dirty="0" err="1"/>
              <a:t>elemento</a:t>
            </a:r>
            <a:endParaRPr lang="en-US" altLang="pt-BR" sz="2400" dirty="0"/>
          </a:p>
          <a:p>
            <a:pPr lvl="1"/>
            <a:r>
              <a:rPr lang="en-US" altLang="pt-BR" sz="2400" dirty="0"/>
              <a:t>A </a:t>
            </a:r>
            <a:r>
              <a:rPr lang="en-US" altLang="pt-BR" sz="2400" dirty="0" err="1"/>
              <a:t>ligação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para</a:t>
            </a:r>
            <a:r>
              <a:rPr lang="en-US" altLang="pt-BR" sz="2400" dirty="0"/>
              <a:t> o </a:t>
            </a:r>
            <a:r>
              <a:rPr lang="en-US" altLang="pt-BR" sz="2400" dirty="0" err="1"/>
              <a:t>próximo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nó</a:t>
            </a:r>
            <a:endParaRPr lang="en-US" altLang="pt-BR" sz="2400" dirty="0"/>
          </a:p>
          <a:p>
            <a:pPr lvl="1"/>
            <a:r>
              <a:rPr lang="en-US" altLang="pt-BR" sz="2400" dirty="0"/>
              <a:t>A </a:t>
            </a:r>
            <a:r>
              <a:rPr lang="en-US" altLang="pt-BR" sz="2400" dirty="0" err="1"/>
              <a:t>ligação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para</a:t>
            </a:r>
            <a:r>
              <a:rPr lang="en-US" altLang="pt-BR" sz="2400" dirty="0"/>
              <a:t> o </a:t>
            </a:r>
            <a:r>
              <a:rPr lang="en-US" altLang="pt-BR" sz="2400" dirty="0" err="1"/>
              <a:t>nó</a:t>
            </a:r>
            <a:r>
              <a:rPr lang="en-US" altLang="pt-BR" sz="2400" dirty="0"/>
              <a:t> anterior</a:t>
            </a:r>
          </a:p>
        </p:txBody>
      </p:sp>
      <p:sp>
        <p:nvSpPr>
          <p:cNvPr id="338956" name="Text Box 87"/>
          <p:cNvSpPr txBox="1">
            <a:spLocks noChangeArrowheads="1"/>
          </p:cNvSpPr>
          <p:nvPr/>
        </p:nvSpPr>
        <p:spPr bwMode="auto">
          <a:xfrm>
            <a:off x="5145159" y="5654030"/>
            <a:ext cx="454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2000" dirty="0" err="1">
                <a:solidFill>
                  <a:schemeClr val="tx2"/>
                </a:solidFill>
                <a:effectLst/>
                <a:latin typeface="Comic Sans MS" pitchFamily="66" charset="0"/>
              </a:rPr>
              <a:t>nó</a:t>
            </a:r>
            <a:endParaRPr lang="en-US" altLang="pt-BR" sz="2000" dirty="0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38957" name="AutoShape 88"/>
          <p:cNvSpPr>
            <a:spLocks noChangeArrowheads="1"/>
          </p:cNvSpPr>
          <p:nvPr/>
        </p:nvSpPr>
        <p:spPr bwMode="auto">
          <a:xfrm>
            <a:off x="2862263" y="4149080"/>
            <a:ext cx="3200400" cy="1905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4000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709915" y="5029820"/>
            <a:ext cx="498475" cy="498475"/>
          </a:xfrm>
          <a:prstGeom prst="rect">
            <a:avLst/>
          </a:prstGeom>
          <a:solidFill>
            <a:srgbClr val="EAEAE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4000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208390" y="5029820"/>
            <a:ext cx="498475" cy="4984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4000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4706865" y="5029820"/>
            <a:ext cx="498475" cy="498475"/>
          </a:xfrm>
          <a:prstGeom prst="rect">
            <a:avLst/>
          </a:prstGeom>
          <a:solidFill>
            <a:srgbClr val="EAEAE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4000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8" name="AutoShape 10"/>
          <p:cNvCxnSpPr>
            <a:cxnSpLocks noChangeShapeType="1"/>
          </p:cNvCxnSpPr>
          <p:nvPr/>
        </p:nvCxnSpPr>
        <p:spPr bwMode="auto">
          <a:xfrm rot="10800000">
            <a:off x="3211440" y="4905995"/>
            <a:ext cx="747713" cy="373063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2"/>
          <p:cNvCxnSpPr>
            <a:cxnSpLocks noChangeShapeType="1"/>
          </p:cNvCxnSpPr>
          <p:nvPr/>
        </p:nvCxnSpPr>
        <p:spPr bwMode="auto">
          <a:xfrm flipV="1">
            <a:off x="4956103" y="4905995"/>
            <a:ext cx="747712" cy="373063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3127303" y="4509120"/>
            <a:ext cx="571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2000" dirty="0">
                <a:solidFill>
                  <a:schemeClr val="tx2"/>
                </a:solidFill>
                <a:effectLst/>
                <a:latin typeface="Comic Sans MS" pitchFamily="66" charset="0"/>
              </a:rPr>
              <a:t>ant</a:t>
            </a: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5059290" y="4509120"/>
            <a:ext cx="731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2000">
                <a:solidFill>
                  <a:schemeClr val="tx2"/>
                </a:solidFill>
                <a:effectLst/>
                <a:latin typeface="Comic Sans MS" pitchFamily="66" charset="0"/>
              </a:rPr>
              <a:t>prox</a:t>
            </a: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133778" y="5106020"/>
            <a:ext cx="6334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>
                <a:solidFill>
                  <a:schemeClr val="tx2"/>
                </a:solidFill>
                <a:effectLst/>
                <a:latin typeface="Comic Sans MS" pitchFamily="66" charset="0"/>
              </a:rPr>
              <a:t>dado</a:t>
            </a:r>
          </a:p>
        </p:txBody>
      </p:sp>
    </p:spTree>
    <p:extLst>
      <p:ext uri="{BB962C8B-B14F-4D97-AF65-F5344CB8AC3E}">
        <p14:creationId xmlns:p14="http://schemas.microsoft.com/office/powerpoint/2010/main" val="3946528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Título 1"/>
          <p:cNvSpPr>
            <a:spLocks noGrp="1"/>
          </p:cNvSpPr>
          <p:nvPr>
            <p:ph type="title" idx="4294967295"/>
          </p:nvPr>
        </p:nvSpPr>
        <p:spPr>
          <a:xfrm>
            <a:off x="323528" y="260648"/>
            <a:ext cx="8434139" cy="1008112"/>
          </a:xfrm>
        </p:spPr>
        <p:txBody>
          <a:bodyPr lIns="92075" tIns="46038" rIns="92075" bIns="46038">
            <a:normAutofit/>
          </a:bodyPr>
          <a:lstStyle/>
          <a:p>
            <a:r>
              <a:rPr lang="en-US" altLang="pt-BR" sz="3400" dirty="0" err="1" smtClean="0"/>
              <a:t>Lista</a:t>
            </a:r>
            <a:r>
              <a:rPr lang="en-US" altLang="pt-BR" sz="3400" dirty="0" smtClean="0"/>
              <a:t> </a:t>
            </a:r>
            <a:r>
              <a:rPr lang="en-US" altLang="pt-BR" sz="3400" dirty="0" err="1" smtClean="0"/>
              <a:t>Encadeada</a:t>
            </a:r>
            <a:r>
              <a:rPr lang="en-US" altLang="pt-BR" sz="3400" dirty="0" smtClean="0"/>
              <a:t> x </a:t>
            </a:r>
            <a:r>
              <a:rPr lang="en-US" altLang="pt-BR" sz="3400" dirty="0" err="1" smtClean="0"/>
              <a:t>Lista</a:t>
            </a:r>
            <a:r>
              <a:rPr lang="en-US" altLang="pt-BR" sz="3400" dirty="0" smtClean="0"/>
              <a:t> </a:t>
            </a:r>
            <a:r>
              <a:rPr lang="en-US" altLang="pt-BR" sz="3400" dirty="0" err="1" smtClean="0"/>
              <a:t>Duplamente</a:t>
            </a:r>
            <a:r>
              <a:rPr lang="en-US" altLang="pt-BR" sz="3400" dirty="0" smtClean="0"/>
              <a:t> </a:t>
            </a:r>
            <a:r>
              <a:rPr lang="en-US" altLang="pt-BR" sz="3400" dirty="0" err="1" smtClean="0"/>
              <a:t>Encadeada</a:t>
            </a:r>
            <a:endParaRPr lang="pt-BR" altLang="pt-BR" sz="34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577262" cy="396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8659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404664"/>
            <a:ext cx="8229600" cy="926976"/>
          </a:xfrm>
        </p:spPr>
        <p:txBody>
          <a:bodyPr lIns="92075" tIns="46038" rIns="92075" bIns="46038">
            <a:normAutofit fontScale="90000"/>
          </a:bodyPr>
          <a:lstStyle/>
          <a:p>
            <a:r>
              <a:rPr lang="en-US" altLang="pt-BR" sz="4000" dirty="0" err="1"/>
              <a:t>Lista</a:t>
            </a:r>
            <a:r>
              <a:rPr lang="en-US" altLang="pt-BR" sz="4000" dirty="0"/>
              <a:t> </a:t>
            </a:r>
            <a:r>
              <a:rPr lang="en-US" altLang="pt-BR" sz="4000" dirty="0" err="1"/>
              <a:t>Duplamente</a:t>
            </a:r>
            <a:r>
              <a:rPr lang="en-US" altLang="pt-BR" sz="4000" dirty="0"/>
              <a:t> </a:t>
            </a:r>
            <a:r>
              <a:rPr lang="en-US" altLang="pt-BR" sz="4000" dirty="0" err="1" smtClean="0"/>
              <a:t>Encadeada</a:t>
            </a:r>
            <a:r>
              <a:rPr lang="en-US" altLang="pt-BR" sz="4000" dirty="0" smtClean="0"/>
              <a:t> – </a:t>
            </a:r>
            <a:r>
              <a:rPr lang="en-US" altLang="pt-BR" sz="4000" dirty="0" err="1" smtClean="0"/>
              <a:t>Inserção</a:t>
            </a:r>
            <a:r>
              <a:rPr lang="en-US" altLang="pt-BR" sz="4000" dirty="0" smtClean="0"/>
              <a:t> </a:t>
            </a:r>
            <a:endParaRPr lang="en-US" altLang="pt-BR" sz="4000" dirty="0"/>
          </a:p>
        </p:txBody>
      </p:sp>
      <p:sp>
        <p:nvSpPr>
          <p:cNvPr id="3389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430934" y="1477317"/>
            <a:ext cx="8317530" cy="2671763"/>
          </a:xfrm>
        </p:spPr>
        <p:txBody>
          <a:bodyPr lIns="92075" tIns="46038" rIns="92075" bIns="46038"/>
          <a:lstStyle/>
          <a:p>
            <a:r>
              <a:rPr lang="pt-BR" sz="2400" dirty="0"/>
              <a:t>Esquema do processo da inserção de um nó da lista duplamente encadeada. </a:t>
            </a:r>
            <a:r>
              <a:rPr lang="pt-BR" sz="2400" dirty="0" smtClean="0"/>
              <a:t>(Nó único) </a:t>
            </a:r>
          </a:p>
          <a:p>
            <a:endParaRPr lang="pt-BR" altLang="pt-BR" sz="2400" dirty="0"/>
          </a:p>
          <a:p>
            <a:endParaRPr lang="en-US" altLang="pt-B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92896"/>
            <a:ext cx="5640112" cy="4012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2438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4000" dirty="0" smtClean="0"/>
              <a:t>Lista Simplesmente Encadeada 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2600" dirty="0"/>
              <a:t>Uma lista encadeada é uma estrutura de dados concreta consistindo de uma sequência de nós </a:t>
            </a:r>
            <a:endParaRPr lang="pt-BR" sz="2600" dirty="0" smtClean="0"/>
          </a:p>
          <a:p>
            <a:pPr algn="just">
              <a:defRPr/>
            </a:pPr>
            <a:r>
              <a:rPr lang="pt-BR" sz="2600" dirty="0" smtClean="0"/>
              <a:t>Cada </a:t>
            </a:r>
            <a:r>
              <a:rPr lang="pt-BR" sz="2600" dirty="0"/>
              <a:t>nó armazena </a:t>
            </a:r>
            <a:endParaRPr lang="pt-BR" sz="2600" dirty="0" smtClean="0"/>
          </a:p>
          <a:p>
            <a:pPr algn="just">
              <a:defRPr/>
            </a:pPr>
            <a:r>
              <a:rPr lang="pt-BR" sz="2600" dirty="0" smtClean="0"/>
              <a:t>Um elemento </a:t>
            </a:r>
          </a:p>
          <a:p>
            <a:pPr algn="just">
              <a:defRPr/>
            </a:pPr>
            <a:r>
              <a:rPr lang="pt-BR" sz="2600" dirty="0" smtClean="0"/>
              <a:t>Uma </a:t>
            </a:r>
            <a:r>
              <a:rPr lang="pt-BR" sz="2600" dirty="0"/>
              <a:t>ligação com o próximo nó</a:t>
            </a:r>
            <a:endParaRPr lang="pt-BR" sz="2600" dirty="0" smtClean="0"/>
          </a:p>
          <a:p>
            <a:pPr marL="457200" lvl="1" indent="0">
              <a:buNone/>
            </a:pPr>
            <a:endParaRPr lang="pt-BR" sz="2000" dirty="0" smtClean="0"/>
          </a:p>
          <a:p>
            <a:pPr lvl="1"/>
            <a:endParaRPr lang="pt-BR" sz="20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60752"/>
            <a:ext cx="31623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947137"/>
            <a:ext cx="5760640" cy="1594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77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404664"/>
            <a:ext cx="8229600" cy="926976"/>
          </a:xfrm>
        </p:spPr>
        <p:txBody>
          <a:bodyPr lIns="92075" tIns="46038" rIns="92075" bIns="46038">
            <a:normAutofit fontScale="90000"/>
          </a:bodyPr>
          <a:lstStyle/>
          <a:p>
            <a:r>
              <a:rPr lang="en-US" altLang="pt-BR" sz="4000" dirty="0" err="1"/>
              <a:t>Lista</a:t>
            </a:r>
            <a:r>
              <a:rPr lang="en-US" altLang="pt-BR" sz="4000" dirty="0"/>
              <a:t> </a:t>
            </a:r>
            <a:r>
              <a:rPr lang="en-US" altLang="pt-BR" sz="4000" dirty="0" err="1"/>
              <a:t>Duplamente</a:t>
            </a:r>
            <a:r>
              <a:rPr lang="en-US" altLang="pt-BR" sz="4000" dirty="0"/>
              <a:t> </a:t>
            </a:r>
            <a:r>
              <a:rPr lang="en-US" altLang="pt-BR" sz="4000" dirty="0" err="1" smtClean="0"/>
              <a:t>Encadeada</a:t>
            </a:r>
            <a:r>
              <a:rPr lang="en-US" altLang="pt-BR" sz="4000" dirty="0" smtClean="0"/>
              <a:t> - </a:t>
            </a:r>
            <a:r>
              <a:rPr lang="en-US" altLang="pt-BR" sz="4000" dirty="0" err="1" smtClean="0"/>
              <a:t>Inserção</a:t>
            </a:r>
            <a:endParaRPr lang="en-US" altLang="pt-BR" sz="4000" dirty="0"/>
          </a:p>
        </p:txBody>
      </p:sp>
      <p:sp>
        <p:nvSpPr>
          <p:cNvPr id="3389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430934" y="1477317"/>
            <a:ext cx="8317530" cy="2671763"/>
          </a:xfrm>
        </p:spPr>
        <p:txBody>
          <a:bodyPr lIns="92075" tIns="46038" rIns="92075" bIns="46038"/>
          <a:lstStyle/>
          <a:p>
            <a:r>
              <a:rPr lang="pt-BR" sz="2400" dirty="0"/>
              <a:t>Esquema do processo da inserção de um nó da lista duplamente encadeada. </a:t>
            </a:r>
            <a:r>
              <a:rPr lang="pt-BR" sz="2400" dirty="0" smtClean="0"/>
              <a:t>(</a:t>
            </a:r>
            <a:r>
              <a:rPr lang="pt-BR" sz="2400" dirty="0"/>
              <a:t>I</a:t>
            </a:r>
            <a:r>
              <a:rPr lang="pt-BR" sz="2400" dirty="0" smtClean="0"/>
              <a:t>nserção no início)</a:t>
            </a:r>
          </a:p>
          <a:p>
            <a:pPr marL="0" indent="0">
              <a:buNone/>
            </a:pPr>
            <a:r>
              <a:rPr lang="pt-BR" sz="2400" dirty="0" smtClean="0"/>
              <a:t> </a:t>
            </a:r>
          </a:p>
          <a:p>
            <a:endParaRPr lang="pt-BR" altLang="pt-BR" sz="2400" dirty="0"/>
          </a:p>
          <a:p>
            <a:endParaRPr lang="en-US" altLang="pt-BR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780097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6986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198" y="0"/>
            <a:ext cx="8229600" cy="926976"/>
          </a:xfrm>
        </p:spPr>
        <p:txBody>
          <a:bodyPr lIns="92075" tIns="46038" rIns="92075" bIns="46038">
            <a:normAutofit fontScale="90000"/>
          </a:bodyPr>
          <a:lstStyle/>
          <a:p>
            <a:r>
              <a:rPr lang="en-US" altLang="pt-BR" sz="4000" dirty="0" err="1"/>
              <a:t>Lista</a:t>
            </a:r>
            <a:r>
              <a:rPr lang="en-US" altLang="pt-BR" sz="4000" dirty="0"/>
              <a:t> </a:t>
            </a:r>
            <a:r>
              <a:rPr lang="en-US" altLang="pt-BR" sz="4000" dirty="0" err="1"/>
              <a:t>Duplamente</a:t>
            </a:r>
            <a:r>
              <a:rPr lang="en-US" altLang="pt-BR" sz="4000" dirty="0"/>
              <a:t> </a:t>
            </a:r>
            <a:r>
              <a:rPr lang="en-US" altLang="pt-BR" sz="4000" dirty="0" err="1" smtClean="0"/>
              <a:t>Encadeada</a:t>
            </a:r>
            <a:r>
              <a:rPr lang="en-US" altLang="pt-BR" sz="4000" dirty="0" smtClean="0"/>
              <a:t> - </a:t>
            </a:r>
            <a:r>
              <a:rPr lang="en-US" altLang="pt-BR" sz="4000" dirty="0" err="1" smtClean="0"/>
              <a:t>Inserção</a:t>
            </a:r>
            <a:endParaRPr lang="en-US" altLang="pt-BR" sz="4000" dirty="0"/>
          </a:p>
        </p:txBody>
      </p:sp>
      <p:sp>
        <p:nvSpPr>
          <p:cNvPr id="3389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413233" y="996439"/>
            <a:ext cx="8317530" cy="2671763"/>
          </a:xfrm>
        </p:spPr>
        <p:txBody>
          <a:bodyPr lIns="92075" tIns="46038" rIns="92075" bIns="46038"/>
          <a:lstStyle/>
          <a:p>
            <a:r>
              <a:rPr lang="pt-BR" sz="2400" dirty="0"/>
              <a:t>Esquema do processo da inserção de um nó da lista duplamente encadeada. </a:t>
            </a:r>
            <a:r>
              <a:rPr lang="pt-BR" sz="2400" dirty="0" smtClean="0"/>
              <a:t>(Inserção no final)</a:t>
            </a:r>
          </a:p>
          <a:p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/>
              <a:t> </a:t>
            </a:r>
          </a:p>
          <a:p>
            <a:endParaRPr lang="pt-BR" altLang="pt-BR" sz="2400" dirty="0"/>
          </a:p>
          <a:p>
            <a:endParaRPr lang="en-US" altLang="pt-BR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20" y="1844824"/>
            <a:ext cx="7343775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5551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198" y="0"/>
            <a:ext cx="8229600" cy="926976"/>
          </a:xfrm>
        </p:spPr>
        <p:txBody>
          <a:bodyPr lIns="92075" tIns="46038" rIns="92075" bIns="46038">
            <a:normAutofit fontScale="90000"/>
          </a:bodyPr>
          <a:lstStyle/>
          <a:p>
            <a:r>
              <a:rPr lang="en-US" altLang="pt-BR" sz="4000" dirty="0" err="1"/>
              <a:t>Lista</a:t>
            </a:r>
            <a:r>
              <a:rPr lang="en-US" altLang="pt-BR" sz="4000" dirty="0"/>
              <a:t> </a:t>
            </a:r>
            <a:r>
              <a:rPr lang="en-US" altLang="pt-BR" sz="4000" dirty="0" err="1"/>
              <a:t>Duplamente</a:t>
            </a:r>
            <a:r>
              <a:rPr lang="en-US" altLang="pt-BR" sz="4000" dirty="0"/>
              <a:t> </a:t>
            </a:r>
            <a:r>
              <a:rPr lang="en-US" altLang="pt-BR" sz="4000" dirty="0" err="1" smtClean="0"/>
              <a:t>Encadeada</a:t>
            </a:r>
            <a:r>
              <a:rPr lang="en-US" altLang="pt-BR" sz="4000" dirty="0" smtClean="0"/>
              <a:t> - </a:t>
            </a:r>
            <a:r>
              <a:rPr lang="en-US" altLang="pt-BR" sz="4000" dirty="0" err="1" smtClean="0"/>
              <a:t>Inserção</a:t>
            </a:r>
            <a:endParaRPr lang="en-US" altLang="pt-BR" sz="4000" dirty="0"/>
          </a:p>
        </p:txBody>
      </p:sp>
      <p:sp>
        <p:nvSpPr>
          <p:cNvPr id="3389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413233" y="996439"/>
            <a:ext cx="8317530" cy="2671763"/>
          </a:xfrm>
        </p:spPr>
        <p:txBody>
          <a:bodyPr lIns="92075" tIns="46038" rIns="92075" bIns="46038"/>
          <a:lstStyle/>
          <a:p>
            <a:r>
              <a:rPr lang="pt-BR" sz="2400" dirty="0"/>
              <a:t>Esquema do processo da inserção de um nó da lista duplamente encadeada. </a:t>
            </a:r>
            <a:r>
              <a:rPr lang="pt-BR" sz="2400" dirty="0" smtClean="0"/>
              <a:t>(inserção em um local especifico)</a:t>
            </a:r>
          </a:p>
          <a:p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/>
              <a:t> </a:t>
            </a:r>
          </a:p>
          <a:p>
            <a:endParaRPr lang="pt-BR" altLang="pt-BR" sz="2400" dirty="0"/>
          </a:p>
          <a:p>
            <a:endParaRPr lang="en-US" altLang="pt-BR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31" y="1844824"/>
            <a:ext cx="7391400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0559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198" y="0"/>
            <a:ext cx="8229600" cy="926976"/>
          </a:xfrm>
        </p:spPr>
        <p:txBody>
          <a:bodyPr lIns="92075" tIns="46038" rIns="92075" bIns="46038">
            <a:normAutofit fontScale="90000"/>
          </a:bodyPr>
          <a:lstStyle/>
          <a:p>
            <a:r>
              <a:rPr lang="en-US" altLang="pt-BR" sz="4000" dirty="0" err="1"/>
              <a:t>Lista</a:t>
            </a:r>
            <a:r>
              <a:rPr lang="en-US" altLang="pt-BR" sz="4000" dirty="0"/>
              <a:t> </a:t>
            </a:r>
            <a:r>
              <a:rPr lang="en-US" altLang="pt-BR" sz="4000" dirty="0" err="1"/>
              <a:t>Duplamente</a:t>
            </a:r>
            <a:r>
              <a:rPr lang="en-US" altLang="pt-BR" sz="4000" dirty="0"/>
              <a:t> </a:t>
            </a:r>
            <a:r>
              <a:rPr lang="en-US" altLang="pt-BR" sz="4000" dirty="0" err="1" smtClean="0"/>
              <a:t>Encadeada</a:t>
            </a:r>
            <a:r>
              <a:rPr lang="en-US" altLang="pt-BR" sz="4000" dirty="0" smtClean="0"/>
              <a:t> - </a:t>
            </a:r>
            <a:r>
              <a:rPr lang="en-US" altLang="pt-BR" sz="4000" dirty="0" err="1" smtClean="0"/>
              <a:t>Remoção</a:t>
            </a:r>
            <a:endParaRPr lang="en-US" altLang="pt-BR" sz="4000" dirty="0"/>
          </a:p>
        </p:txBody>
      </p:sp>
      <p:sp>
        <p:nvSpPr>
          <p:cNvPr id="3389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413233" y="996439"/>
            <a:ext cx="8317530" cy="2671763"/>
          </a:xfrm>
        </p:spPr>
        <p:txBody>
          <a:bodyPr lIns="92075" tIns="46038" rIns="92075" bIns="46038"/>
          <a:lstStyle/>
          <a:p>
            <a:r>
              <a:rPr lang="pt-BR" sz="2400" dirty="0"/>
              <a:t>Esquema do processo da retirada de um nó da lista duplamente encadeada. </a:t>
            </a:r>
            <a:r>
              <a:rPr lang="pt-BR" sz="2400" dirty="0" smtClean="0"/>
              <a:t>(remoção de um único Nó)</a:t>
            </a:r>
          </a:p>
          <a:p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/>
              <a:t> </a:t>
            </a:r>
          </a:p>
          <a:p>
            <a:endParaRPr lang="pt-BR" altLang="pt-BR" sz="2400" dirty="0"/>
          </a:p>
          <a:p>
            <a:endParaRPr lang="en-US" altLang="pt-BR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96" y="1916832"/>
            <a:ext cx="6610133" cy="462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3729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198" y="0"/>
            <a:ext cx="8229600" cy="926976"/>
          </a:xfrm>
        </p:spPr>
        <p:txBody>
          <a:bodyPr lIns="92075" tIns="46038" rIns="92075" bIns="46038">
            <a:normAutofit fontScale="90000"/>
          </a:bodyPr>
          <a:lstStyle/>
          <a:p>
            <a:r>
              <a:rPr lang="en-US" altLang="pt-BR" sz="4000" dirty="0" err="1"/>
              <a:t>Lista</a:t>
            </a:r>
            <a:r>
              <a:rPr lang="en-US" altLang="pt-BR" sz="4000" dirty="0"/>
              <a:t> </a:t>
            </a:r>
            <a:r>
              <a:rPr lang="en-US" altLang="pt-BR" sz="4000" dirty="0" err="1"/>
              <a:t>Duplamente</a:t>
            </a:r>
            <a:r>
              <a:rPr lang="en-US" altLang="pt-BR" sz="4000" dirty="0"/>
              <a:t> </a:t>
            </a:r>
            <a:r>
              <a:rPr lang="en-US" altLang="pt-BR" sz="4000" dirty="0" err="1" smtClean="0"/>
              <a:t>Encadeada</a:t>
            </a:r>
            <a:r>
              <a:rPr lang="en-US" altLang="pt-BR" sz="4000" dirty="0" smtClean="0"/>
              <a:t> - </a:t>
            </a:r>
            <a:r>
              <a:rPr lang="en-US" altLang="pt-BR" sz="4000" dirty="0" err="1" smtClean="0"/>
              <a:t>Remoção</a:t>
            </a:r>
            <a:endParaRPr lang="en-US" altLang="pt-BR" sz="4000" dirty="0"/>
          </a:p>
        </p:txBody>
      </p:sp>
      <p:sp>
        <p:nvSpPr>
          <p:cNvPr id="3389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413233" y="996439"/>
            <a:ext cx="8317530" cy="2671763"/>
          </a:xfrm>
        </p:spPr>
        <p:txBody>
          <a:bodyPr lIns="92075" tIns="46038" rIns="92075" bIns="46038"/>
          <a:lstStyle/>
          <a:p>
            <a:r>
              <a:rPr lang="pt-BR" sz="2400" dirty="0"/>
              <a:t>Esquema do processo da retirada de um nó da lista duplamente encadeada. </a:t>
            </a:r>
            <a:r>
              <a:rPr lang="pt-BR" sz="2400" dirty="0" smtClean="0"/>
              <a:t>(remoção no início)</a:t>
            </a:r>
          </a:p>
          <a:p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/>
              <a:t> </a:t>
            </a:r>
          </a:p>
          <a:p>
            <a:endParaRPr lang="pt-BR" altLang="pt-BR" sz="2400" dirty="0"/>
          </a:p>
          <a:p>
            <a:endParaRPr lang="en-US" altLang="pt-BR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1988840"/>
            <a:ext cx="839152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374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198" y="0"/>
            <a:ext cx="8229600" cy="926976"/>
          </a:xfrm>
        </p:spPr>
        <p:txBody>
          <a:bodyPr lIns="92075" tIns="46038" rIns="92075" bIns="46038">
            <a:normAutofit fontScale="90000"/>
          </a:bodyPr>
          <a:lstStyle/>
          <a:p>
            <a:r>
              <a:rPr lang="en-US" altLang="pt-BR" sz="4000" dirty="0" err="1"/>
              <a:t>Lista</a:t>
            </a:r>
            <a:r>
              <a:rPr lang="en-US" altLang="pt-BR" sz="4000" dirty="0"/>
              <a:t> </a:t>
            </a:r>
            <a:r>
              <a:rPr lang="en-US" altLang="pt-BR" sz="4000" dirty="0" err="1"/>
              <a:t>Duplamente</a:t>
            </a:r>
            <a:r>
              <a:rPr lang="en-US" altLang="pt-BR" sz="4000" dirty="0"/>
              <a:t> </a:t>
            </a:r>
            <a:r>
              <a:rPr lang="en-US" altLang="pt-BR" sz="4000" dirty="0" err="1" smtClean="0"/>
              <a:t>Encadeada</a:t>
            </a:r>
            <a:r>
              <a:rPr lang="en-US" altLang="pt-BR" sz="4000" dirty="0" smtClean="0"/>
              <a:t> - </a:t>
            </a:r>
            <a:r>
              <a:rPr lang="en-US" altLang="pt-BR" sz="4000" dirty="0" err="1" smtClean="0"/>
              <a:t>Remoção</a:t>
            </a:r>
            <a:endParaRPr lang="en-US" altLang="pt-BR" sz="4000" dirty="0"/>
          </a:p>
        </p:txBody>
      </p:sp>
      <p:sp>
        <p:nvSpPr>
          <p:cNvPr id="3389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413233" y="996439"/>
            <a:ext cx="8317530" cy="2671763"/>
          </a:xfrm>
        </p:spPr>
        <p:txBody>
          <a:bodyPr lIns="92075" tIns="46038" rIns="92075" bIns="46038"/>
          <a:lstStyle/>
          <a:p>
            <a:r>
              <a:rPr lang="pt-BR" sz="2400" dirty="0"/>
              <a:t>Esquema do processo da retirada de um nó da lista duplamente encadeada. </a:t>
            </a:r>
            <a:r>
              <a:rPr lang="pt-BR" sz="2400" dirty="0" smtClean="0"/>
              <a:t>(remoção no final)</a:t>
            </a:r>
          </a:p>
          <a:p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/>
              <a:t> </a:t>
            </a:r>
          </a:p>
          <a:p>
            <a:endParaRPr lang="pt-BR" altLang="pt-BR" sz="2400" dirty="0"/>
          </a:p>
          <a:p>
            <a:endParaRPr lang="en-US" altLang="pt-BR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737235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09027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198" y="0"/>
            <a:ext cx="8229600" cy="926976"/>
          </a:xfrm>
        </p:spPr>
        <p:txBody>
          <a:bodyPr lIns="92075" tIns="46038" rIns="92075" bIns="46038">
            <a:normAutofit fontScale="90000"/>
          </a:bodyPr>
          <a:lstStyle/>
          <a:p>
            <a:r>
              <a:rPr lang="en-US" altLang="pt-BR" sz="4000" dirty="0" err="1"/>
              <a:t>Lista</a:t>
            </a:r>
            <a:r>
              <a:rPr lang="en-US" altLang="pt-BR" sz="4000" dirty="0"/>
              <a:t> </a:t>
            </a:r>
            <a:r>
              <a:rPr lang="en-US" altLang="pt-BR" sz="4000" dirty="0" err="1"/>
              <a:t>Duplamente</a:t>
            </a:r>
            <a:r>
              <a:rPr lang="en-US" altLang="pt-BR" sz="4000" dirty="0"/>
              <a:t> </a:t>
            </a:r>
            <a:r>
              <a:rPr lang="en-US" altLang="pt-BR" sz="4000" dirty="0" err="1" smtClean="0"/>
              <a:t>Encadeada</a:t>
            </a:r>
            <a:r>
              <a:rPr lang="en-US" altLang="pt-BR" sz="4000" dirty="0" smtClean="0"/>
              <a:t> - </a:t>
            </a:r>
            <a:r>
              <a:rPr lang="en-US" altLang="pt-BR" sz="4000" dirty="0" err="1" smtClean="0"/>
              <a:t>Remoção</a:t>
            </a:r>
            <a:endParaRPr lang="en-US" altLang="pt-BR" sz="4000" dirty="0"/>
          </a:p>
        </p:txBody>
      </p:sp>
      <p:sp>
        <p:nvSpPr>
          <p:cNvPr id="3389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413233" y="996439"/>
            <a:ext cx="8317530" cy="2671763"/>
          </a:xfrm>
        </p:spPr>
        <p:txBody>
          <a:bodyPr lIns="92075" tIns="46038" rIns="92075" bIns="46038"/>
          <a:lstStyle/>
          <a:p>
            <a:r>
              <a:rPr lang="pt-BR" sz="2400" dirty="0"/>
              <a:t>Esquema do processo da retirada de um nó da lista duplamente encadeada. </a:t>
            </a:r>
            <a:r>
              <a:rPr lang="pt-BR" sz="2400" dirty="0" smtClean="0"/>
              <a:t>(remoção em um local específico)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/>
              <a:t> </a:t>
            </a:r>
          </a:p>
          <a:p>
            <a:endParaRPr lang="pt-BR" altLang="pt-BR" sz="2400" dirty="0"/>
          </a:p>
          <a:p>
            <a:endParaRPr lang="en-US" altLang="pt-BR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05" y="1844824"/>
            <a:ext cx="692467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1727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1" name="AutoShape 157"/>
          <p:cNvSpPr>
            <a:spLocks noChangeArrowheads="1"/>
          </p:cNvSpPr>
          <p:nvPr/>
        </p:nvSpPr>
        <p:spPr bwMode="auto">
          <a:xfrm>
            <a:off x="4800600" y="4038600"/>
            <a:ext cx="1752600" cy="676275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18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399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63525"/>
            <a:ext cx="8229600" cy="1143000"/>
          </a:xfrm>
        </p:spPr>
        <p:txBody>
          <a:bodyPr lIns="92075" tIns="46038" rIns="92075" bIns="46038">
            <a:normAutofit/>
          </a:bodyPr>
          <a:lstStyle/>
          <a:p>
            <a:r>
              <a:rPr lang="en-US" altLang="pt-BR" sz="4000" dirty="0" err="1"/>
              <a:t>Inserir</a:t>
            </a:r>
            <a:r>
              <a:rPr lang="en-US" altLang="pt-BR" sz="4000" dirty="0"/>
              <a:t> novo </a:t>
            </a:r>
            <a:r>
              <a:rPr lang="en-US" altLang="pt-BR" sz="4000" dirty="0" err="1"/>
              <a:t>elemento</a:t>
            </a:r>
            <a:r>
              <a:rPr lang="en-US" altLang="pt-BR" sz="4000" dirty="0"/>
              <a:t> </a:t>
            </a:r>
            <a:r>
              <a:rPr lang="en-US" altLang="pt-BR" sz="4000" dirty="0" err="1"/>
              <a:t>na</a:t>
            </a:r>
            <a:r>
              <a:rPr lang="en-US" altLang="pt-BR" sz="4000" dirty="0"/>
              <a:t> </a:t>
            </a:r>
            <a:r>
              <a:rPr lang="en-US" altLang="pt-BR" sz="4000" dirty="0" err="1"/>
              <a:t>lista</a:t>
            </a:r>
            <a:endParaRPr lang="en-US" altLang="pt-BR" sz="4000" dirty="0"/>
          </a:p>
        </p:txBody>
      </p:sp>
      <p:sp>
        <p:nvSpPr>
          <p:cNvPr id="339973" name="Rectangle 50"/>
          <p:cNvSpPr>
            <a:spLocks noChangeArrowheads="1"/>
          </p:cNvSpPr>
          <p:nvPr/>
        </p:nvSpPr>
        <p:spPr bwMode="auto">
          <a:xfrm>
            <a:off x="2133600" y="5486400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18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39974" name="Rectangle 51"/>
          <p:cNvSpPr>
            <a:spLocks noChangeArrowheads="1"/>
          </p:cNvSpPr>
          <p:nvPr/>
        </p:nvSpPr>
        <p:spPr bwMode="auto">
          <a:xfrm>
            <a:off x="2438400" y="5486400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18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39975" name="Rectangle 52"/>
          <p:cNvSpPr>
            <a:spLocks noChangeArrowheads="1"/>
          </p:cNvSpPr>
          <p:nvPr/>
        </p:nvSpPr>
        <p:spPr bwMode="auto">
          <a:xfrm>
            <a:off x="2743200" y="5486400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18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39976" name="Freeform 53"/>
          <p:cNvSpPr>
            <a:spLocks/>
          </p:cNvSpPr>
          <p:nvPr/>
        </p:nvSpPr>
        <p:spPr bwMode="auto">
          <a:xfrm>
            <a:off x="2895600" y="5500688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39977" name="Rectangle 54"/>
          <p:cNvSpPr>
            <a:spLocks noChangeArrowheads="1"/>
          </p:cNvSpPr>
          <p:nvPr/>
        </p:nvSpPr>
        <p:spPr bwMode="auto">
          <a:xfrm>
            <a:off x="3657600" y="5486400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18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39978" name="Rectangle 55"/>
          <p:cNvSpPr>
            <a:spLocks noChangeArrowheads="1"/>
          </p:cNvSpPr>
          <p:nvPr/>
        </p:nvSpPr>
        <p:spPr bwMode="auto">
          <a:xfrm>
            <a:off x="3962400" y="5486400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18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39979" name="Rectangle 56"/>
          <p:cNvSpPr>
            <a:spLocks noChangeArrowheads="1"/>
          </p:cNvSpPr>
          <p:nvPr/>
        </p:nvSpPr>
        <p:spPr bwMode="auto">
          <a:xfrm>
            <a:off x="4267200" y="5486400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18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39980" name="Freeform 57"/>
          <p:cNvSpPr>
            <a:spLocks/>
          </p:cNvSpPr>
          <p:nvPr/>
        </p:nvSpPr>
        <p:spPr bwMode="auto">
          <a:xfrm>
            <a:off x="4419600" y="5500688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39981" name="Rectangle 58"/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18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39982" name="Rectangle 59"/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18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39983" name="Rectangle 60"/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18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39984" name="Freeform 61"/>
          <p:cNvSpPr>
            <a:spLocks/>
          </p:cNvSpPr>
          <p:nvPr/>
        </p:nvSpPr>
        <p:spPr bwMode="auto">
          <a:xfrm>
            <a:off x="5943600" y="5500688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39985" name="Rectangle 62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18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39986" name="Rectangle 63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18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39987" name="Rectangle 64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18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39988" name="Freeform 65"/>
          <p:cNvSpPr>
            <a:spLocks/>
          </p:cNvSpPr>
          <p:nvPr/>
        </p:nvSpPr>
        <p:spPr bwMode="auto">
          <a:xfrm rot="10800000">
            <a:off x="3048000" y="5653088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39989" name="Freeform 66"/>
          <p:cNvSpPr>
            <a:spLocks/>
          </p:cNvSpPr>
          <p:nvPr/>
        </p:nvSpPr>
        <p:spPr bwMode="auto">
          <a:xfrm rot="10800000">
            <a:off x="4572000" y="5638800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39990" name="Freeform 67"/>
          <p:cNvSpPr>
            <a:spLocks/>
          </p:cNvSpPr>
          <p:nvPr/>
        </p:nvSpPr>
        <p:spPr bwMode="auto">
          <a:xfrm rot="10800000">
            <a:off x="6096000" y="5653088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39991" name="Freeform 69"/>
          <p:cNvSpPr>
            <a:spLocks/>
          </p:cNvSpPr>
          <p:nvPr/>
        </p:nvSpPr>
        <p:spPr bwMode="auto">
          <a:xfrm>
            <a:off x="3857625" y="5000625"/>
            <a:ext cx="149225" cy="457200"/>
          </a:xfrm>
          <a:custGeom>
            <a:avLst/>
            <a:gdLst>
              <a:gd name="T0" fmla="*/ 2147483647 w 106"/>
              <a:gd name="T1" fmla="*/ 0 h 348"/>
              <a:gd name="T2" fmla="*/ 2147483647 w 106"/>
              <a:gd name="T3" fmla="*/ 2147483647 h 348"/>
              <a:gd name="T4" fmla="*/ 2147483647 w 106"/>
              <a:gd name="T5" fmla="*/ 2147483647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39992" name="Freeform 70"/>
          <p:cNvSpPr>
            <a:spLocks/>
          </p:cNvSpPr>
          <p:nvPr/>
        </p:nvSpPr>
        <p:spPr bwMode="auto">
          <a:xfrm>
            <a:off x="5500688" y="5000625"/>
            <a:ext cx="149225" cy="457200"/>
          </a:xfrm>
          <a:custGeom>
            <a:avLst/>
            <a:gdLst>
              <a:gd name="T0" fmla="*/ 2147483647 w 106"/>
              <a:gd name="T1" fmla="*/ 0 h 348"/>
              <a:gd name="T2" fmla="*/ 2147483647 w 106"/>
              <a:gd name="T3" fmla="*/ 2147483647 h 348"/>
              <a:gd name="T4" fmla="*/ 2147483647 w 106"/>
              <a:gd name="T5" fmla="*/ 2147483647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39993" name="Freeform 71"/>
          <p:cNvSpPr>
            <a:spLocks/>
          </p:cNvSpPr>
          <p:nvPr/>
        </p:nvSpPr>
        <p:spPr bwMode="auto">
          <a:xfrm rot="7510245">
            <a:off x="5788025" y="3902076"/>
            <a:ext cx="369887" cy="506412"/>
          </a:xfrm>
          <a:custGeom>
            <a:avLst/>
            <a:gdLst>
              <a:gd name="T0" fmla="*/ 2147483647 w 106"/>
              <a:gd name="T1" fmla="*/ 0 h 348"/>
              <a:gd name="T2" fmla="*/ 2147483647 w 106"/>
              <a:gd name="T3" fmla="*/ 2147483647 h 348"/>
              <a:gd name="T4" fmla="*/ 2147483647 w 106"/>
              <a:gd name="T5" fmla="*/ 2147483647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39994" name="Text Box 78"/>
          <p:cNvSpPr txBox="1">
            <a:spLocks noChangeArrowheads="1"/>
          </p:cNvSpPr>
          <p:nvPr/>
        </p:nvSpPr>
        <p:spPr bwMode="auto">
          <a:xfrm>
            <a:off x="2419350" y="5462588"/>
            <a:ext cx="3667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1800" b="1">
                <a:solidFill>
                  <a:schemeClr val="tx2"/>
                </a:solidFill>
                <a:effectLst/>
                <a:latin typeface="Comic Sans MS" pitchFamily="66" charset="0"/>
              </a:rPr>
              <a:t>A</a:t>
            </a:r>
          </a:p>
        </p:txBody>
      </p:sp>
      <p:sp>
        <p:nvSpPr>
          <p:cNvPr id="339995" name="Text Box 79"/>
          <p:cNvSpPr txBox="1">
            <a:spLocks noChangeArrowheads="1"/>
          </p:cNvSpPr>
          <p:nvPr/>
        </p:nvSpPr>
        <p:spPr bwMode="auto">
          <a:xfrm>
            <a:off x="3941763" y="5475288"/>
            <a:ext cx="366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1800" b="1">
                <a:solidFill>
                  <a:schemeClr val="tx2"/>
                </a:solidFill>
                <a:effectLst/>
                <a:latin typeface="Comic Sans MS" pitchFamily="66" charset="0"/>
              </a:rPr>
              <a:t>B</a:t>
            </a:r>
          </a:p>
        </p:txBody>
      </p:sp>
      <p:sp>
        <p:nvSpPr>
          <p:cNvPr id="339996" name="Text Box 80"/>
          <p:cNvSpPr txBox="1">
            <a:spLocks noChangeArrowheads="1"/>
          </p:cNvSpPr>
          <p:nvPr/>
        </p:nvSpPr>
        <p:spPr bwMode="auto">
          <a:xfrm>
            <a:off x="5475288" y="5475288"/>
            <a:ext cx="3667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1800" b="1">
                <a:solidFill>
                  <a:schemeClr val="tx2"/>
                </a:solidFill>
                <a:effectLst/>
                <a:latin typeface="Comic Sans MS" pitchFamily="66" charset="0"/>
              </a:rPr>
              <a:t>X</a:t>
            </a:r>
          </a:p>
        </p:txBody>
      </p:sp>
      <p:sp>
        <p:nvSpPr>
          <p:cNvPr id="339997" name="Text Box 81"/>
          <p:cNvSpPr txBox="1">
            <a:spLocks noChangeArrowheads="1"/>
          </p:cNvSpPr>
          <p:nvPr/>
        </p:nvSpPr>
        <p:spPr bwMode="auto">
          <a:xfrm>
            <a:off x="6980238" y="5462588"/>
            <a:ext cx="3667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1800" b="1">
                <a:solidFill>
                  <a:schemeClr val="tx2"/>
                </a:solidFill>
                <a:effectLst/>
                <a:latin typeface="Comic Sans MS" pitchFamily="66" charset="0"/>
              </a:rPr>
              <a:t>C</a:t>
            </a:r>
          </a:p>
        </p:txBody>
      </p:sp>
      <p:sp>
        <p:nvSpPr>
          <p:cNvPr id="339998" name="Rectangle 4"/>
          <p:cNvSpPr>
            <a:spLocks noChangeArrowheads="1"/>
          </p:cNvSpPr>
          <p:nvPr/>
        </p:nvSpPr>
        <p:spPr bwMode="auto">
          <a:xfrm>
            <a:off x="2133600" y="2286000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18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39999" name="Rectangle 5"/>
          <p:cNvSpPr>
            <a:spLocks noChangeArrowheads="1"/>
          </p:cNvSpPr>
          <p:nvPr/>
        </p:nvSpPr>
        <p:spPr bwMode="auto">
          <a:xfrm>
            <a:off x="2438400" y="2286000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18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0000" name="Rectangle 6"/>
          <p:cNvSpPr>
            <a:spLocks noChangeArrowheads="1"/>
          </p:cNvSpPr>
          <p:nvPr/>
        </p:nvSpPr>
        <p:spPr bwMode="auto">
          <a:xfrm>
            <a:off x="2743200" y="2286000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18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0001" name="Freeform 7"/>
          <p:cNvSpPr>
            <a:spLocks/>
          </p:cNvSpPr>
          <p:nvPr/>
        </p:nvSpPr>
        <p:spPr bwMode="auto">
          <a:xfrm>
            <a:off x="2895600" y="2300288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0002" name="Rectangle 8"/>
          <p:cNvSpPr>
            <a:spLocks noChangeArrowheads="1"/>
          </p:cNvSpPr>
          <p:nvPr/>
        </p:nvSpPr>
        <p:spPr bwMode="auto">
          <a:xfrm>
            <a:off x="3657600" y="2286000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18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0003" name="Rectangle 9"/>
          <p:cNvSpPr>
            <a:spLocks noChangeArrowheads="1"/>
          </p:cNvSpPr>
          <p:nvPr/>
        </p:nvSpPr>
        <p:spPr bwMode="auto">
          <a:xfrm>
            <a:off x="3962400" y="2286000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18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0004" name="Rectangle 10"/>
          <p:cNvSpPr>
            <a:spLocks noChangeArrowheads="1"/>
          </p:cNvSpPr>
          <p:nvPr/>
        </p:nvSpPr>
        <p:spPr bwMode="auto">
          <a:xfrm>
            <a:off x="4267200" y="2286000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18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0005" name="Freeform 11"/>
          <p:cNvSpPr>
            <a:spLocks/>
          </p:cNvSpPr>
          <p:nvPr/>
        </p:nvSpPr>
        <p:spPr bwMode="auto">
          <a:xfrm>
            <a:off x="4419600" y="2300288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grpSp>
        <p:nvGrpSpPr>
          <p:cNvPr id="340006" name="Group 117"/>
          <p:cNvGrpSpPr>
            <a:grpSpLocks/>
          </p:cNvGrpSpPr>
          <p:nvPr/>
        </p:nvGrpSpPr>
        <p:grpSpPr bwMode="auto">
          <a:xfrm>
            <a:off x="5181600" y="2286000"/>
            <a:ext cx="914400" cy="304800"/>
            <a:chOff x="4224" y="1728"/>
            <a:chExt cx="576" cy="192"/>
          </a:xfrm>
        </p:grpSpPr>
        <p:sp>
          <p:nvSpPr>
            <p:cNvPr id="340007" name="Rectangle 16"/>
            <p:cNvSpPr>
              <a:spLocks noChangeArrowheads="1"/>
            </p:cNvSpPr>
            <p:nvPr/>
          </p:nvSpPr>
          <p:spPr bwMode="auto">
            <a:xfrm>
              <a:off x="4224" y="1728"/>
              <a:ext cx="192" cy="192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endParaRPr lang="pt-BR" altLang="pt-BR" sz="1800" b="1">
                <a:solidFill>
                  <a:schemeClr val="tx2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40008" name="Rectangle 17"/>
            <p:cNvSpPr>
              <a:spLocks noChangeArrowheads="1"/>
            </p:cNvSpPr>
            <p:nvPr/>
          </p:nvSpPr>
          <p:spPr bwMode="auto">
            <a:xfrm>
              <a:off x="4416" y="1728"/>
              <a:ext cx="192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endParaRPr lang="pt-BR" altLang="pt-BR" sz="1800" b="1">
                <a:solidFill>
                  <a:schemeClr val="tx2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40009" name="Rectangle 18"/>
            <p:cNvSpPr>
              <a:spLocks noChangeArrowheads="1"/>
            </p:cNvSpPr>
            <p:nvPr/>
          </p:nvSpPr>
          <p:spPr bwMode="auto">
            <a:xfrm>
              <a:off x="4608" y="1728"/>
              <a:ext cx="192" cy="192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endParaRPr lang="pt-BR" altLang="pt-BR" sz="1800" b="1">
                <a:solidFill>
                  <a:schemeClr val="tx2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340010" name="Freeform 19"/>
          <p:cNvSpPr>
            <a:spLocks/>
          </p:cNvSpPr>
          <p:nvPr/>
        </p:nvSpPr>
        <p:spPr bwMode="auto">
          <a:xfrm rot="10800000">
            <a:off x="3048000" y="2452688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0011" name="Freeform 20"/>
          <p:cNvSpPr>
            <a:spLocks/>
          </p:cNvSpPr>
          <p:nvPr/>
        </p:nvSpPr>
        <p:spPr bwMode="auto">
          <a:xfrm rot="10800000">
            <a:off x="4572000" y="2452688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0012" name="Freeform 25"/>
          <p:cNvSpPr>
            <a:spLocks/>
          </p:cNvSpPr>
          <p:nvPr/>
        </p:nvSpPr>
        <p:spPr bwMode="auto">
          <a:xfrm>
            <a:off x="3786188" y="1757363"/>
            <a:ext cx="158750" cy="457200"/>
          </a:xfrm>
          <a:custGeom>
            <a:avLst/>
            <a:gdLst>
              <a:gd name="T0" fmla="*/ 2147483647 w 106"/>
              <a:gd name="T1" fmla="*/ 0 h 348"/>
              <a:gd name="T2" fmla="*/ 2147483647 w 106"/>
              <a:gd name="T3" fmla="*/ 2147483647 h 348"/>
              <a:gd name="T4" fmla="*/ 2147483647 w 106"/>
              <a:gd name="T5" fmla="*/ 2147483647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0013" name="Text Box 43"/>
          <p:cNvSpPr txBox="1">
            <a:spLocks noChangeArrowheads="1"/>
          </p:cNvSpPr>
          <p:nvPr/>
        </p:nvSpPr>
        <p:spPr bwMode="auto">
          <a:xfrm>
            <a:off x="2428875" y="2286000"/>
            <a:ext cx="366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1800" b="1">
                <a:solidFill>
                  <a:schemeClr val="tx2"/>
                </a:solidFill>
                <a:effectLst/>
                <a:latin typeface="Comic Sans MS" pitchFamily="66" charset="0"/>
              </a:rPr>
              <a:t>A</a:t>
            </a:r>
          </a:p>
        </p:txBody>
      </p:sp>
      <p:sp>
        <p:nvSpPr>
          <p:cNvPr id="340014" name="Text Box 45"/>
          <p:cNvSpPr txBox="1">
            <a:spLocks noChangeArrowheads="1"/>
          </p:cNvSpPr>
          <p:nvPr/>
        </p:nvSpPr>
        <p:spPr bwMode="auto">
          <a:xfrm>
            <a:off x="3929063" y="2286000"/>
            <a:ext cx="3667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1800" b="1">
                <a:solidFill>
                  <a:schemeClr val="tx2"/>
                </a:solidFill>
                <a:effectLst/>
                <a:latin typeface="Comic Sans MS" pitchFamily="66" charset="0"/>
              </a:rPr>
              <a:t>B</a:t>
            </a:r>
          </a:p>
        </p:txBody>
      </p:sp>
      <p:sp>
        <p:nvSpPr>
          <p:cNvPr id="340015" name="Text Box 47"/>
          <p:cNvSpPr txBox="1">
            <a:spLocks noChangeArrowheads="1"/>
          </p:cNvSpPr>
          <p:nvPr/>
        </p:nvSpPr>
        <p:spPr bwMode="auto">
          <a:xfrm>
            <a:off x="5456238" y="2263775"/>
            <a:ext cx="3667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1800" b="1">
                <a:solidFill>
                  <a:schemeClr val="tx2"/>
                </a:solidFill>
                <a:effectLst/>
                <a:latin typeface="Comic Sans MS" pitchFamily="66" charset="0"/>
              </a:rPr>
              <a:t>C</a:t>
            </a:r>
          </a:p>
        </p:txBody>
      </p:sp>
      <p:sp>
        <p:nvSpPr>
          <p:cNvPr id="340016" name="Text Box 115"/>
          <p:cNvSpPr txBox="1">
            <a:spLocks noChangeArrowheads="1"/>
          </p:cNvSpPr>
          <p:nvPr/>
        </p:nvSpPr>
        <p:spPr bwMode="auto">
          <a:xfrm>
            <a:off x="3786188" y="1500188"/>
            <a:ext cx="366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1800" b="1">
                <a:solidFill>
                  <a:schemeClr val="tx2"/>
                </a:solidFill>
                <a:effectLst/>
                <a:latin typeface="Comic Sans MS" pitchFamily="66" charset="0"/>
              </a:rPr>
              <a:t>p</a:t>
            </a:r>
          </a:p>
        </p:txBody>
      </p:sp>
      <p:sp>
        <p:nvSpPr>
          <p:cNvPr id="340017" name="Rectangle 120"/>
          <p:cNvSpPr>
            <a:spLocks noChangeArrowheads="1"/>
          </p:cNvSpPr>
          <p:nvPr/>
        </p:nvSpPr>
        <p:spPr bwMode="auto">
          <a:xfrm>
            <a:off x="2133600" y="3657600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18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0018" name="Rectangle 121"/>
          <p:cNvSpPr>
            <a:spLocks noChangeArrowheads="1"/>
          </p:cNvSpPr>
          <p:nvPr/>
        </p:nvSpPr>
        <p:spPr bwMode="auto">
          <a:xfrm>
            <a:off x="2438400" y="3657600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18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0019" name="Rectangle 122"/>
          <p:cNvSpPr>
            <a:spLocks noChangeArrowheads="1"/>
          </p:cNvSpPr>
          <p:nvPr/>
        </p:nvSpPr>
        <p:spPr bwMode="auto">
          <a:xfrm>
            <a:off x="2743200" y="3657600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18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0020" name="Freeform 123"/>
          <p:cNvSpPr>
            <a:spLocks/>
          </p:cNvSpPr>
          <p:nvPr/>
        </p:nvSpPr>
        <p:spPr bwMode="auto">
          <a:xfrm>
            <a:off x="2895600" y="3671888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0021" name="Rectangle 124"/>
          <p:cNvSpPr>
            <a:spLocks noChangeArrowheads="1"/>
          </p:cNvSpPr>
          <p:nvPr/>
        </p:nvSpPr>
        <p:spPr bwMode="auto">
          <a:xfrm>
            <a:off x="3657600" y="3657600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18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0022" name="Rectangle 125"/>
          <p:cNvSpPr>
            <a:spLocks noChangeArrowheads="1"/>
          </p:cNvSpPr>
          <p:nvPr/>
        </p:nvSpPr>
        <p:spPr bwMode="auto">
          <a:xfrm>
            <a:off x="3962400" y="3657600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18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0023" name="Rectangle 126"/>
          <p:cNvSpPr>
            <a:spLocks noChangeArrowheads="1"/>
          </p:cNvSpPr>
          <p:nvPr/>
        </p:nvSpPr>
        <p:spPr bwMode="auto">
          <a:xfrm>
            <a:off x="4267200" y="3657600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18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0024" name="Freeform 127"/>
          <p:cNvSpPr>
            <a:spLocks/>
          </p:cNvSpPr>
          <p:nvPr/>
        </p:nvSpPr>
        <p:spPr bwMode="auto">
          <a:xfrm>
            <a:off x="4419600" y="3638550"/>
            <a:ext cx="2286000" cy="171450"/>
          </a:xfrm>
          <a:custGeom>
            <a:avLst/>
            <a:gdLst>
              <a:gd name="T0" fmla="*/ 0 w 1440"/>
              <a:gd name="T1" fmla="*/ 2147483647 h 108"/>
              <a:gd name="T2" fmla="*/ 2147483647 w 1440"/>
              <a:gd name="T3" fmla="*/ 0 h 108"/>
              <a:gd name="T4" fmla="*/ 2147483647 w 1440"/>
              <a:gd name="T5" fmla="*/ 2147483647 h 108"/>
              <a:gd name="T6" fmla="*/ 0 60000 65536"/>
              <a:gd name="T7" fmla="*/ 0 60000 65536"/>
              <a:gd name="T8" fmla="*/ 0 60000 65536"/>
              <a:gd name="T9" fmla="*/ 0 w 1440"/>
              <a:gd name="T10" fmla="*/ 0 h 108"/>
              <a:gd name="T11" fmla="*/ 1440 w 1440"/>
              <a:gd name="T12" fmla="*/ 108 h 1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08">
                <a:moveTo>
                  <a:pt x="0" y="107"/>
                </a:moveTo>
                <a:cubicBezTo>
                  <a:pt x="130" y="89"/>
                  <a:pt x="540" y="0"/>
                  <a:pt x="780" y="0"/>
                </a:cubicBezTo>
                <a:cubicBezTo>
                  <a:pt x="1020" y="0"/>
                  <a:pt x="1303" y="86"/>
                  <a:pt x="1440" y="10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grpSp>
        <p:nvGrpSpPr>
          <p:cNvPr id="340025" name="Group 128"/>
          <p:cNvGrpSpPr>
            <a:grpSpLocks/>
          </p:cNvGrpSpPr>
          <p:nvPr/>
        </p:nvGrpSpPr>
        <p:grpSpPr bwMode="auto">
          <a:xfrm>
            <a:off x="6705600" y="3657600"/>
            <a:ext cx="914400" cy="304800"/>
            <a:chOff x="4224" y="1728"/>
            <a:chExt cx="576" cy="192"/>
          </a:xfrm>
        </p:grpSpPr>
        <p:sp>
          <p:nvSpPr>
            <p:cNvPr id="340026" name="Rectangle 129"/>
            <p:cNvSpPr>
              <a:spLocks noChangeArrowheads="1"/>
            </p:cNvSpPr>
            <p:nvPr/>
          </p:nvSpPr>
          <p:spPr bwMode="auto">
            <a:xfrm>
              <a:off x="4224" y="1728"/>
              <a:ext cx="192" cy="192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endParaRPr lang="pt-BR" altLang="pt-BR" sz="1800" b="1">
                <a:solidFill>
                  <a:schemeClr val="tx2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40027" name="Rectangle 130"/>
            <p:cNvSpPr>
              <a:spLocks noChangeArrowheads="1"/>
            </p:cNvSpPr>
            <p:nvPr/>
          </p:nvSpPr>
          <p:spPr bwMode="auto">
            <a:xfrm>
              <a:off x="4416" y="1728"/>
              <a:ext cx="192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endParaRPr lang="pt-BR" altLang="pt-BR" sz="1800" b="1">
                <a:solidFill>
                  <a:schemeClr val="tx2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40028" name="Rectangle 131"/>
            <p:cNvSpPr>
              <a:spLocks noChangeArrowheads="1"/>
            </p:cNvSpPr>
            <p:nvPr/>
          </p:nvSpPr>
          <p:spPr bwMode="auto">
            <a:xfrm>
              <a:off x="4608" y="1728"/>
              <a:ext cx="192" cy="192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/>
              <a:endParaRPr lang="pt-BR" altLang="pt-BR" sz="1800" b="1">
                <a:solidFill>
                  <a:schemeClr val="tx2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340029" name="Freeform 132"/>
          <p:cNvSpPr>
            <a:spLocks/>
          </p:cNvSpPr>
          <p:nvPr/>
        </p:nvSpPr>
        <p:spPr bwMode="auto">
          <a:xfrm rot="10800000">
            <a:off x="3048000" y="3824288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0030" name="Freeform 133"/>
          <p:cNvSpPr>
            <a:spLocks/>
          </p:cNvSpPr>
          <p:nvPr/>
        </p:nvSpPr>
        <p:spPr bwMode="auto">
          <a:xfrm>
            <a:off x="4570413" y="3810000"/>
            <a:ext cx="2286000" cy="161925"/>
          </a:xfrm>
          <a:custGeom>
            <a:avLst/>
            <a:gdLst>
              <a:gd name="T0" fmla="*/ 2147483647 w 1440"/>
              <a:gd name="T1" fmla="*/ 2147483647 h 102"/>
              <a:gd name="T2" fmla="*/ 2147483647 w 1440"/>
              <a:gd name="T3" fmla="*/ 2147483647 h 102"/>
              <a:gd name="T4" fmla="*/ 0 w 1440"/>
              <a:gd name="T5" fmla="*/ 0 h 102"/>
              <a:gd name="T6" fmla="*/ 0 60000 65536"/>
              <a:gd name="T7" fmla="*/ 0 60000 65536"/>
              <a:gd name="T8" fmla="*/ 0 60000 65536"/>
              <a:gd name="T9" fmla="*/ 0 w 1440"/>
              <a:gd name="T10" fmla="*/ 0 h 102"/>
              <a:gd name="T11" fmla="*/ 1440 w 1440"/>
              <a:gd name="T12" fmla="*/ 102 h 1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02">
                <a:moveTo>
                  <a:pt x="1440" y="1"/>
                </a:moveTo>
                <a:cubicBezTo>
                  <a:pt x="1313" y="18"/>
                  <a:pt x="919" y="102"/>
                  <a:pt x="679" y="102"/>
                </a:cubicBezTo>
                <a:cubicBezTo>
                  <a:pt x="439" y="102"/>
                  <a:pt x="141" y="21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0031" name="Freeform 135"/>
          <p:cNvSpPr>
            <a:spLocks/>
          </p:cNvSpPr>
          <p:nvPr/>
        </p:nvSpPr>
        <p:spPr bwMode="auto">
          <a:xfrm>
            <a:off x="3714750" y="3214688"/>
            <a:ext cx="149225" cy="457200"/>
          </a:xfrm>
          <a:custGeom>
            <a:avLst/>
            <a:gdLst>
              <a:gd name="T0" fmla="*/ 2147483647 w 106"/>
              <a:gd name="T1" fmla="*/ 0 h 348"/>
              <a:gd name="T2" fmla="*/ 2147483647 w 106"/>
              <a:gd name="T3" fmla="*/ 2147483647 h 348"/>
              <a:gd name="T4" fmla="*/ 2147483647 w 106"/>
              <a:gd name="T5" fmla="*/ 2147483647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0032" name="Text Box 143"/>
          <p:cNvSpPr txBox="1">
            <a:spLocks noChangeArrowheads="1"/>
          </p:cNvSpPr>
          <p:nvPr/>
        </p:nvSpPr>
        <p:spPr bwMode="auto">
          <a:xfrm>
            <a:off x="2428875" y="3643313"/>
            <a:ext cx="3667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1800" b="1">
                <a:solidFill>
                  <a:schemeClr val="tx2"/>
                </a:solidFill>
                <a:effectLst/>
                <a:latin typeface="Comic Sans MS" pitchFamily="66" charset="0"/>
              </a:rPr>
              <a:t>A</a:t>
            </a:r>
          </a:p>
        </p:txBody>
      </p:sp>
      <p:sp>
        <p:nvSpPr>
          <p:cNvPr id="340033" name="Text Box 144"/>
          <p:cNvSpPr txBox="1">
            <a:spLocks noChangeArrowheads="1"/>
          </p:cNvSpPr>
          <p:nvPr/>
        </p:nvSpPr>
        <p:spPr bwMode="auto">
          <a:xfrm>
            <a:off x="3929063" y="3643313"/>
            <a:ext cx="366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1800" b="1">
                <a:solidFill>
                  <a:schemeClr val="tx2"/>
                </a:solidFill>
                <a:effectLst/>
                <a:latin typeface="Comic Sans MS" pitchFamily="66" charset="0"/>
              </a:rPr>
              <a:t>B</a:t>
            </a:r>
          </a:p>
        </p:txBody>
      </p:sp>
      <p:sp>
        <p:nvSpPr>
          <p:cNvPr id="340034" name="Text Box 145"/>
          <p:cNvSpPr txBox="1">
            <a:spLocks noChangeArrowheads="1"/>
          </p:cNvSpPr>
          <p:nvPr/>
        </p:nvSpPr>
        <p:spPr bwMode="auto">
          <a:xfrm>
            <a:off x="6980238" y="3643313"/>
            <a:ext cx="3667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1800" b="1">
                <a:solidFill>
                  <a:schemeClr val="tx2"/>
                </a:solidFill>
                <a:effectLst/>
                <a:latin typeface="Comic Sans MS" pitchFamily="66" charset="0"/>
              </a:rPr>
              <a:t>C</a:t>
            </a:r>
          </a:p>
        </p:txBody>
      </p:sp>
      <p:sp>
        <p:nvSpPr>
          <p:cNvPr id="340035" name="Text Box 146"/>
          <p:cNvSpPr txBox="1">
            <a:spLocks noChangeArrowheads="1"/>
          </p:cNvSpPr>
          <p:nvPr/>
        </p:nvSpPr>
        <p:spPr bwMode="auto">
          <a:xfrm>
            <a:off x="3714750" y="3000375"/>
            <a:ext cx="366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1800" b="1">
                <a:solidFill>
                  <a:schemeClr val="tx2"/>
                </a:solidFill>
                <a:effectLst/>
                <a:latin typeface="Comic Sans MS" pitchFamily="66" charset="0"/>
              </a:rPr>
              <a:t>p</a:t>
            </a:r>
          </a:p>
        </p:txBody>
      </p:sp>
      <p:sp>
        <p:nvSpPr>
          <p:cNvPr id="340036" name="Rectangle 147"/>
          <p:cNvSpPr>
            <a:spLocks noChangeArrowheads="1"/>
          </p:cNvSpPr>
          <p:nvPr/>
        </p:nvSpPr>
        <p:spPr bwMode="auto">
          <a:xfrm>
            <a:off x="5181600" y="4267200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18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0037" name="Rectangle 148"/>
          <p:cNvSpPr>
            <a:spLocks noChangeArrowheads="1"/>
          </p:cNvSpPr>
          <p:nvPr/>
        </p:nvSpPr>
        <p:spPr bwMode="auto">
          <a:xfrm>
            <a:off x="5486400" y="4267200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18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0038" name="Rectangle 149"/>
          <p:cNvSpPr>
            <a:spLocks noChangeArrowheads="1"/>
          </p:cNvSpPr>
          <p:nvPr/>
        </p:nvSpPr>
        <p:spPr bwMode="auto">
          <a:xfrm>
            <a:off x="5791200" y="4267200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18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0039" name="Text Box 151"/>
          <p:cNvSpPr txBox="1">
            <a:spLocks noChangeArrowheads="1"/>
          </p:cNvSpPr>
          <p:nvPr/>
        </p:nvSpPr>
        <p:spPr bwMode="auto">
          <a:xfrm>
            <a:off x="5467350" y="4248150"/>
            <a:ext cx="366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1800" b="1">
                <a:solidFill>
                  <a:schemeClr val="tx2"/>
                </a:solidFill>
                <a:effectLst/>
                <a:latin typeface="Comic Sans MS" pitchFamily="66" charset="0"/>
              </a:rPr>
              <a:t>X</a:t>
            </a:r>
          </a:p>
        </p:txBody>
      </p:sp>
      <p:sp>
        <p:nvSpPr>
          <p:cNvPr id="340040" name="Freeform 152"/>
          <p:cNvSpPr>
            <a:spLocks/>
          </p:cNvSpPr>
          <p:nvPr/>
        </p:nvSpPr>
        <p:spPr bwMode="auto">
          <a:xfrm>
            <a:off x="4419600" y="3962400"/>
            <a:ext cx="914400" cy="457200"/>
          </a:xfrm>
          <a:custGeom>
            <a:avLst/>
            <a:gdLst>
              <a:gd name="T0" fmla="*/ 2147483647 w 497"/>
              <a:gd name="T1" fmla="*/ 2147483647 h 276"/>
              <a:gd name="T2" fmla="*/ 2147483647 w 497"/>
              <a:gd name="T3" fmla="*/ 214748364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0041" name="Freeform 153"/>
          <p:cNvSpPr>
            <a:spLocks/>
          </p:cNvSpPr>
          <p:nvPr/>
        </p:nvSpPr>
        <p:spPr bwMode="auto">
          <a:xfrm flipH="1">
            <a:off x="5943600" y="3962400"/>
            <a:ext cx="914400" cy="457200"/>
          </a:xfrm>
          <a:custGeom>
            <a:avLst/>
            <a:gdLst>
              <a:gd name="T0" fmla="*/ 2147483647 w 497"/>
              <a:gd name="T1" fmla="*/ 2147483647 h 276"/>
              <a:gd name="T2" fmla="*/ 2147483647 w 497"/>
              <a:gd name="T3" fmla="*/ 214748364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0042" name="Text Box 154"/>
          <p:cNvSpPr txBox="1">
            <a:spLocks noChangeArrowheads="1"/>
          </p:cNvSpPr>
          <p:nvPr/>
        </p:nvSpPr>
        <p:spPr bwMode="auto">
          <a:xfrm>
            <a:off x="6096000" y="3962400"/>
            <a:ext cx="366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1800" b="1">
                <a:solidFill>
                  <a:schemeClr val="tx2"/>
                </a:solidFill>
                <a:effectLst/>
                <a:latin typeface="Comic Sans MS" pitchFamily="66" charset="0"/>
              </a:rPr>
              <a:t>q</a:t>
            </a:r>
          </a:p>
        </p:txBody>
      </p:sp>
      <p:sp>
        <p:nvSpPr>
          <p:cNvPr id="340043" name="Text Box 155"/>
          <p:cNvSpPr txBox="1">
            <a:spLocks noChangeArrowheads="1"/>
          </p:cNvSpPr>
          <p:nvPr/>
        </p:nvSpPr>
        <p:spPr bwMode="auto">
          <a:xfrm>
            <a:off x="3857625" y="4786313"/>
            <a:ext cx="3667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1800" b="1">
                <a:solidFill>
                  <a:schemeClr val="tx2"/>
                </a:solidFill>
                <a:effectLst/>
                <a:latin typeface="Comic Sans MS" pitchFamily="66" charset="0"/>
              </a:rPr>
              <a:t>p</a:t>
            </a:r>
          </a:p>
        </p:txBody>
      </p:sp>
      <p:sp>
        <p:nvSpPr>
          <p:cNvPr id="340044" name="Text Box 156"/>
          <p:cNvSpPr txBox="1">
            <a:spLocks noChangeArrowheads="1"/>
          </p:cNvSpPr>
          <p:nvPr/>
        </p:nvSpPr>
        <p:spPr bwMode="auto">
          <a:xfrm>
            <a:off x="5513388" y="4786313"/>
            <a:ext cx="366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1800" b="1">
                <a:solidFill>
                  <a:schemeClr val="tx2"/>
                </a:solidFill>
                <a:effectLst/>
                <a:latin typeface="Comic Sans MS" pitchFamily="66" charset="0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526862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7"/>
          <p:cNvSpPr>
            <a:spLocks noChangeArrowheads="1"/>
          </p:cNvSpPr>
          <p:nvPr/>
        </p:nvSpPr>
        <p:spPr bwMode="auto">
          <a:xfrm>
            <a:off x="7024688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0995" name="Rectangle 126"/>
          <p:cNvSpPr>
            <a:spLocks noChangeArrowheads="1"/>
          </p:cNvSpPr>
          <p:nvPr/>
        </p:nvSpPr>
        <p:spPr bwMode="auto">
          <a:xfrm>
            <a:off x="7024688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0996" name="Rectangle 5"/>
          <p:cNvSpPr>
            <a:spLocks noChangeArrowheads="1"/>
          </p:cNvSpPr>
          <p:nvPr/>
        </p:nvSpPr>
        <p:spPr bwMode="auto">
          <a:xfrm>
            <a:off x="7015163" y="2301875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0997" name="Rectangle 6"/>
          <p:cNvSpPr>
            <a:spLocks noChangeArrowheads="1"/>
          </p:cNvSpPr>
          <p:nvPr/>
        </p:nvSpPr>
        <p:spPr bwMode="auto">
          <a:xfrm>
            <a:off x="7319963" y="2301875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0998" name="Rectangle 7"/>
          <p:cNvSpPr>
            <a:spLocks noChangeArrowheads="1"/>
          </p:cNvSpPr>
          <p:nvPr/>
        </p:nvSpPr>
        <p:spPr bwMode="auto">
          <a:xfrm>
            <a:off x="7624763" y="2301875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0999" name="Text Box 33"/>
          <p:cNvSpPr txBox="1">
            <a:spLocks noChangeArrowheads="1"/>
          </p:cNvSpPr>
          <p:nvPr/>
        </p:nvSpPr>
        <p:spPr bwMode="auto">
          <a:xfrm>
            <a:off x="7264400" y="2255838"/>
            <a:ext cx="366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2000" b="1">
                <a:solidFill>
                  <a:schemeClr val="tx2"/>
                </a:solidFill>
                <a:effectLst/>
                <a:latin typeface="Comic Sans MS" pitchFamily="66" charset="0"/>
              </a:rPr>
              <a:t>E</a:t>
            </a:r>
          </a:p>
        </p:txBody>
      </p:sp>
      <p:sp>
        <p:nvSpPr>
          <p:cNvPr id="341000" name="Rectangle 104"/>
          <p:cNvSpPr>
            <a:spLocks noChangeArrowheads="1"/>
          </p:cNvSpPr>
          <p:nvPr/>
        </p:nvSpPr>
        <p:spPr bwMode="auto">
          <a:xfrm>
            <a:off x="7015163" y="3392488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01" name="Rectangle 105"/>
          <p:cNvSpPr>
            <a:spLocks noChangeArrowheads="1"/>
          </p:cNvSpPr>
          <p:nvPr/>
        </p:nvSpPr>
        <p:spPr bwMode="auto">
          <a:xfrm>
            <a:off x="7319963" y="3392488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02" name="Rectangle 106"/>
          <p:cNvSpPr>
            <a:spLocks noChangeArrowheads="1"/>
          </p:cNvSpPr>
          <p:nvPr/>
        </p:nvSpPr>
        <p:spPr bwMode="auto">
          <a:xfrm>
            <a:off x="7624763" y="3392488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03" name="Text Box 132"/>
          <p:cNvSpPr txBox="1">
            <a:spLocks noChangeArrowheads="1"/>
          </p:cNvSpPr>
          <p:nvPr/>
        </p:nvSpPr>
        <p:spPr bwMode="auto">
          <a:xfrm>
            <a:off x="7299325" y="3360738"/>
            <a:ext cx="366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2000" b="1">
                <a:solidFill>
                  <a:schemeClr val="tx2"/>
                </a:solidFill>
                <a:effectLst/>
                <a:latin typeface="Comic Sans MS" pitchFamily="66" charset="0"/>
              </a:rPr>
              <a:t>E</a:t>
            </a:r>
          </a:p>
        </p:txBody>
      </p:sp>
      <p:sp>
        <p:nvSpPr>
          <p:cNvPr id="341004" name="Rectangle 138"/>
          <p:cNvSpPr>
            <a:spLocks noChangeArrowheads="1"/>
          </p:cNvSpPr>
          <p:nvPr/>
        </p:nvSpPr>
        <p:spPr bwMode="auto">
          <a:xfrm>
            <a:off x="5500688" y="550068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05" name="Rectangle 139"/>
          <p:cNvSpPr>
            <a:spLocks noChangeArrowheads="1"/>
          </p:cNvSpPr>
          <p:nvPr/>
        </p:nvSpPr>
        <p:spPr bwMode="auto">
          <a:xfrm>
            <a:off x="5805488" y="5500688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06" name="Rectangle 140"/>
          <p:cNvSpPr>
            <a:spLocks noChangeArrowheads="1"/>
          </p:cNvSpPr>
          <p:nvPr/>
        </p:nvSpPr>
        <p:spPr bwMode="auto">
          <a:xfrm>
            <a:off x="6110288" y="5500688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07" name="Text Box 166"/>
          <p:cNvSpPr txBox="1">
            <a:spLocks noChangeArrowheads="1"/>
          </p:cNvSpPr>
          <p:nvPr/>
        </p:nvSpPr>
        <p:spPr bwMode="auto">
          <a:xfrm>
            <a:off x="5795963" y="5457825"/>
            <a:ext cx="366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2000" b="1">
                <a:solidFill>
                  <a:schemeClr val="tx2"/>
                </a:solidFill>
                <a:effectLst/>
                <a:latin typeface="Comic Sans MS" pitchFamily="66" charset="0"/>
              </a:rPr>
              <a:t>E</a:t>
            </a:r>
          </a:p>
        </p:txBody>
      </p:sp>
      <p:sp>
        <p:nvSpPr>
          <p:cNvPr id="3410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71488" y="402039"/>
            <a:ext cx="8229600" cy="1026711"/>
          </a:xfrm>
        </p:spPr>
        <p:txBody>
          <a:bodyPr lIns="92075" tIns="46038" rIns="92075" bIns="46038">
            <a:normAutofit/>
          </a:bodyPr>
          <a:lstStyle/>
          <a:p>
            <a:r>
              <a:rPr lang="en-US" altLang="pt-BR" sz="4000" dirty="0"/>
              <a:t>Remover </a:t>
            </a:r>
            <a:r>
              <a:rPr lang="en-US" altLang="pt-BR" sz="4000" dirty="0" err="1"/>
              <a:t>elemento</a:t>
            </a:r>
            <a:r>
              <a:rPr lang="en-US" altLang="pt-BR" sz="4000" dirty="0"/>
              <a:t> </a:t>
            </a:r>
            <a:r>
              <a:rPr lang="en-US" altLang="pt-BR" sz="4000" dirty="0" err="1"/>
              <a:t>na</a:t>
            </a:r>
            <a:r>
              <a:rPr lang="en-US" altLang="pt-BR" sz="4000" dirty="0"/>
              <a:t> </a:t>
            </a:r>
            <a:r>
              <a:rPr lang="en-US" altLang="pt-BR" sz="4000" dirty="0" err="1"/>
              <a:t>lista</a:t>
            </a:r>
            <a:endParaRPr lang="en-US" altLang="pt-BR" sz="4000" dirty="0"/>
          </a:p>
        </p:txBody>
      </p:sp>
      <p:sp>
        <p:nvSpPr>
          <p:cNvPr id="341009" name="AutoShape 4"/>
          <p:cNvSpPr>
            <a:spLocks noChangeArrowheads="1"/>
          </p:cNvSpPr>
          <p:nvPr/>
        </p:nvSpPr>
        <p:spPr bwMode="auto">
          <a:xfrm>
            <a:off x="5081588" y="1828800"/>
            <a:ext cx="1752600" cy="12954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10" name="Rectangle 5"/>
          <p:cNvSpPr>
            <a:spLocks noChangeArrowheads="1"/>
          </p:cNvSpPr>
          <p:nvPr/>
        </p:nvSpPr>
        <p:spPr bwMode="auto">
          <a:xfrm>
            <a:off x="928688" y="2286000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11" name="Rectangle 6"/>
          <p:cNvSpPr>
            <a:spLocks noChangeArrowheads="1"/>
          </p:cNvSpPr>
          <p:nvPr/>
        </p:nvSpPr>
        <p:spPr bwMode="auto">
          <a:xfrm>
            <a:off x="1233488" y="2286000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12" name="Rectangle 7"/>
          <p:cNvSpPr>
            <a:spLocks noChangeArrowheads="1"/>
          </p:cNvSpPr>
          <p:nvPr/>
        </p:nvSpPr>
        <p:spPr bwMode="auto">
          <a:xfrm>
            <a:off x="1538288" y="2286000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13" name="Freeform 8"/>
          <p:cNvSpPr>
            <a:spLocks/>
          </p:cNvSpPr>
          <p:nvPr/>
        </p:nvSpPr>
        <p:spPr bwMode="auto">
          <a:xfrm>
            <a:off x="1690688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1014" name="Rectangle 9"/>
          <p:cNvSpPr>
            <a:spLocks noChangeArrowheads="1"/>
          </p:cNvSpPr>
          <p:nvPr/>
        </p:nvSpPr>
        <p:spPr bwMode="auto">
          <a:xfrm>
            <a:off x="2452688" y="2286000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15" name="Rectangle 10"/>
          <p:cNvSpPr>
            <a:spLocks noChangeArrowheads="1"/>
          </p:cNvSpPr>
          <p:nvPr/>
        </p:nvSpPr>
        <p:spPr bwMode="auto">
          <a:xfrm>
            <a:off x="2757488" y="2286000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16" name="Rectangle 11"/>
          <p:cNvSpPr>
            <a:spLocks noChangeArrowheads="1"/>
          </p:cNvSpPr>
          <p:nvPr/>
        </p:nvSpPr>
        <p:spPr bwMode="auto">
          <a:xfrm>
            <a:off x="3062288" y="2286000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17" name="Freeform 12"/>
          <p:cNvSpPr>
            <a:spLocks/>
          </p:cNvSpPr>
          <p:nvPr/>
        </p:nvSpPr>
        <p:spPr bwMode="auto">
          <a:xfrm>
            <a:off x="3214688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1018" name="Rectangle 13"/>
          <p:cNvSpPr>
            <a:spLocks noChangeArrowheads="1"/>
          </p:cNvSpPr>
          <p:nvPr/>
        </p:nvSpPr>
        <p:spPr bwMode="auto">
          <a:xfrm>
            <a:off x="3976688" y="2286000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19" name="Rectangle 14"/>
          <p:cNvSpPr>
            <a:spLocks noChangeArrowheads="1"/>
          </p:cNvSpPr>
          <p:nvPr/>
        </p:nvSpPr>
        <p:spPr bwMode="auto">
          <a:xfrm>
            <a:off x="4281488" y="2286000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20" name="Rectangle 15"/>
          <p:cNvSpPr>
            <a:spLocks noChangeArrowheads="1"/>
          </p:cNvSpPr>
          <p:nvPr/>
        </p:nvSpPr>
        <p:spPr bwMode="auto">
          <a:xfrm>
            <a:off x="4586288" y="2286000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21" name="Freeform 16"/>
          <p:cNvSpPr>
            <a:spLocks/>
          </p:cNvSpPr>
          <p:nvPr/>
        </p:nvSpPr>
        <p:spPr bwMode="auto">
          <a:xfrm>
            <a:off x="4738688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1022" name="Rectangle 17"/>
          <p:cNvSpPr>
            <a:spLocks noChangeArrowheads="1"/>
          </p:cNvSpPr>
          <p:nvPr/>
        </p:nvSpPr>
        <p:spPr bwMode="auto">
          <a:xfrm>
            <a:off x="5500688" y="2286000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23" name="Rectangle 18"/>
          <p:cNvSpPr>
            <a:spLocks noChangeArrowheads="1"/>
          </p:cNvSpPr>
          <p:nvPr/>
        </p:nvSpPr>
        <p:spPr bwMode="auto">
          <a:xfrm>
            <a:off x="5805488" y="2286000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24" name="Rectangle 19"/>
          <p:cNvSpPr>
            <a:spLocks noChangeArrowheads="1"/>
          </p:cNvSpPr>
          <p:nvPr/>
        </p:nvSpPr>
        <p:spPr bwMode="auto">
          <a:xfrm>
            <a:off x="6110288" y="2286000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25" name="Freeform 20"/>
          <p:cNvSpPr>
            <a:spLocks/>
          </p:cNvSpPr>
          <p:nvPr/>
        </p:nvSpPr>
        <p:spPr bwMode="auto">
          <a:xfrm rot="10800000">
            <a:off x="1843088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1026" name="Freeform 21"/>
          <p:cNvSpPr>
            <a:spLocks/>
          </p:cNvSpPr>
          <p:nvPr/>
        </p:nvSpPr>
        <p:spPr bwMode="auto">
          <a:xfrm rot="10800000">
            <a:off x="3367088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1027" name="Freeform 22"/>
          <p:cNvSpPr>
            <a:spLocks/>
          </p:cNvSpPr>
          <p:nvPr/>
        </p:nvSpPr>
        <p:spPr bwMode="auto">
          <a:xfrm rot="10800000">
            <a:off x="4891088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1028" name="Freeform 26"/>
          <p:cNvSpPr>
            <a:spLocks/>
          </p:cNvSpPr>
          <p:nvPr/>
        </p:nvSpPr>
        <p:spPr bwMode="auto">
          <a:xfrm>
            <a:off x="5718175" y="1785938"/>
            <a:ext cx="149225" cy="457200"/>
          </a:xfrm>
          <a:custGeom>
            <a:avLst/>
            <a:gdLst>
              <a:gd name="T0" fmla="*/ 28156 w 106"/>
              <a:gd name="T1" fmla="*/ 0 h 348"/>
              <a:gd name="T2" fmla="*/ 5631 w 106"/>
              <a:gd name="T3" fmla="*/ 65690 h 348"/>
              <a:gd name="T4" fmla="*/ 64758 w 106"/>
              <a:gd name="T5" fmla="*/ 122183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1029" name="Freeform 29"/>
          <p:cNvSpPr>
            <a:spLocks/>
          </p:cNvSpPr>
          <p:nvPr/>
        </p:nvSpPr>
        <p:spPr bwMode="auto">
          <a:xfrm>
            <a:off x="6262688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1030" name="Freeform 30"/>
          <p:cNvSpPr>
            <a:spLocks/>
          </p:cNvSpPr>
          <p:nvPr/>
        </p:nvSpPr>
        <p:spPr bwMode="auto">
          <a:xfrm rot="10800000">
            <a:off x="6415088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1031" name="Text Box 33"/>
          <p:cNvSpPr txBox="1">
            <a:spLocks noChangeArrowheads="1"/>
          </p:cNvSpPr>
          <p:nvPr/>
        </p:nvSpPr>
        <p:spPr bwMode="auto">
          <a:xfrm>
            <a:off x="1177925" y="2239963"/>
            <a:ext cx="366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2000" b="1">
                <a:solidFill>
                  <a:schemeClr val="tx2"/>
                </a:solidFill>
                <a:effectLst/>
                <a:latin typeface="Comic Sans MS" pitchFamily="66" charset="0"/>
              </a:rPr>
              <a:t>A</a:t>
            </a:r>
          </a:p>
        </p:txBody>
      </p:sp>
      <p:sp>
        <p:nvSpPr>
          <p:cNvPr id="341032" name="Text Box 34"/>
          <p:cNvSpPr txBox="1">
            <a:spLocks noChangeArrowheads="1"/>
          </p:cNvSpPr>
          <p:nvPr/>
        </p:nvSpPr>
        <p:spPr bwMode="auto">
          <a:xfrm>
            <a:off x="2760663" y="2227263"/>
            <a:ext cx="366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2000" b="1">
                <a:solidFill>
                  <a:schemeClr val="tx2"/>
                </a:solidFill>
                <a:effectLst/>
                <a:latin typeface="Comic Sans MS" pitchFamily="66" charset="0"/>
              </a:rPr>
              <a:t>B</a:t>
            </a:r>
          </a:p>
        </p:txBody>
      </p:sp>
      <p:sp>
        <p:nvSpPr>
          <p:cNvPr id="341033" name="Text Box 35"/>
          <p:cNvSpPr txBox="1">
            <a:spLocks noChangeArrowheads="1"/>
          </p:cNvSpPr>
          <p:nvPr/>
        </p:nvSpPr>
        <p:spPr bwMode="auto">
          <a:xfrm>
            <a:off x="4286250" y="2243138"/>
            <a:ext cx="366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2000" b="1">
                <a:solidFill>
                  <a:schemeClr val="tx2"/>
                </a:solidFill>
                <a:effectLst/>
                <a:latin typeface="Comic Sans MS" pitchFamily="66" charset="0"/>
              </a:rPr>
              <a:t>C</a:t>
            </a:r>
          </a:p>
        </p:txBody>
      </p:sp>
      <p:sp>
        <p:nvSpPr>
          <p:cNvPr id="341034" name="Text Box 36"/>
          <p:cNvSpPr txBox="1">
            <a:spLocks noChangeArrowheads="1"/>
          </p:cNvSpPr>
          <p:nvPr/>
        </p:nvSpPr>
        <p:spPr bwMode="auto">
          <a:xfrm>
            <a:off x="5786438" y="2243138"/>
            <a:ext cx="366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2000" b="1">
                <a:solidFill>
                  <a:schemeClr val="tx2"/>
                </a:solidFill>
                <a:effectLst/>
                <a:latin typeface="Comic Sans MS" pitchFamily="66" charset="0"/>
              </a:rPr>
              <a:t>D</a:t>
            </a:r>
          </a:p>
        </p:txBody>
      </p:sp>
      <p:sp>
        <p:nvSpPr>
          <p:cNvPr id="341035" name="Text Box 99"/>
          <p:cNvSpPr txBox="1">
            <a:spLocks noChangeArrowheads="1"/>
          </p:cNvSpPr>
          <p:nvPr/>
        </p:nvSpPr>
        <p:spPr bwMode="auto">
          <a:xfrm>
            <a:off x="5767388" y="1428750"/>
            <a:ext cx="366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2000" b="1">
                <a:solidFill>
                  <a:schemeClr val="tx2"/>
                </a:solidFill>
                <a:effectLst/>
                <a:latin typeface="Comic Sans MS" pitchFamily="66" charset="0"/>
              </a:rPr>
              <a:t>p</a:t>
            </a:r>
          </a:p>
        </p:txBody>
      </p:sp>
      <p:sp>
        <p:nvSpPr>
          <p:cNvPr id="341036" name="AutoShape 103"/>
          <p:cNvSpPr>
            <a:spLocks noChangeArrowheads="1"/>
          </p:cNvSpPr>
          <p:nvPr/>
        </p:nvSpPr>
        <p:spPr bwMode="auto">
          <a:xfrm>
            <a:off x="5081588" y="3910013"/>
            <a:ext cx="1752600" cy="12954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37" name="Rectangle 104"/>
          <p:cNvSpPr>
            <a:spLocks noChangeArrowheads="1"/>
          </p:cNvSpPr>
          <p:nvPr/>
        </p:nvSpPr>
        <p:spPr bwMode="auto">
          <a:xfrm>
            <a:off x="928688" y="3376613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38" name="Rectangle 105"/>
          <p:cNvSpPr>
            <a:spLocks noChangeArrowheads="1"/>
          </p:cNvSpPr>
          <p:nvPr/>
        </p:nvSpPr>
        <p:spPr bwMode="auto">
          <a:xfrm>
            <a:off x="1233488" y="3376613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39" name="Rectangle 106"/>
          <p:cNvSpPr>
            <a:spLocks noChangeArrowheads="1"/>
          </p:cNvSpPr>
          <p:nvPr/>
        </p:nvSpPr>
        <p:spPr bwMode="auto">
          <a:xfrm>
            <a:off x="1538288" y="3376613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40" name="Freeform 107"/>
          <p:cNvSpPr>
            <a:spLocks/>
          </p:cNvSpPr>
          <p:nvPr/>
        </p:nvSpPr>
        <p:spPr bwMode="auto">
          <a:xfrm>
            <a:off x="1690688" y="3390900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1041" name="Rectangle 108"/>
          <p:cNvSpPr>
            <a:spLocks noChangeArrowheads="1"/>
          </p:cNvSpPr>
          <p:nvPr/>
        </p:nvSpPr>
        <p:spPr bwMode="auto">
          <a:xfrm>
            <a:off x="2452688" y="3376613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42" name="Rectangle 109"/>
          <p:cNvSpPr>
            <a:spLocks noChangeArrowheads="1"/>
          </p:cNvSpPr>
          <p:nvPr/>
        </p:nvSpPr>
        <p:spPr bwMode="auto">
          <a:xfrm>
            <a:off x="2757488" y="3376613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43" name="Rectangle 110"/>
          <p:cNvSpPr>
            <a:spLocks noChangeArrowheads="1"/>
          </p:cNvSpPr>
          <p:nvPr/>
        </p:nvSpPr>
        <p:spPr bwMode="auto">
          <a:xfrm>
            <a:off x="3062288" y="3376613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44" name="Freeform 111"/>
          <p:cNvSpPr>
            <a:spLocks/>
          </p:cNvSpPr>
          <p:nvPr/>
        </p:nvSpPr>
        <p:spPr bwMode="auto">
          <a:xfrm>
            <a:off x="3214688" y="3390900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1045" name="Rectangle 112"/>
          <p:cNvSpPr>
            <a:spLocks noChangeArrowheads="1"/>
          </p:cNvSpPr>
          <p:nvPr/>
        </p:nvSpPr>
        <p:spPr bwMode="auto">
          <a:xfrm>
            <a:off x="3976688" y="3376613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46" name="Rectangle 113"/>
          <p:cNvSpPr>
            <a:spLocks noChangeArrowheads="1"/>
          </p:cNvSpPr>
          <p:nvPr/>
        </p:nvSpPr>
        <p:spPr bwMode="auto">
          <a:xfrm>
            <a:off x="4281488" y="3376613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47" name="Rectangle 114"/>
          <p:cNvSpPr>
            <a:spLocks noChangeArrowheads="1"/>
          </p:cNvSpPr>
          <p:nvPr/>
        </p:nvSpPr>
        <p:spPr bwMode="auto">
          <a:xfrm>
            <a:off x="4586288" y="3376613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48" name="Freeform 115"/>
          <p:cNvSpPr>
            <a:spLocks/>
          </p:cNvSpPr>
          <p:nvPr/>
        </p:nvSpPr>
        <p:spPr bwMode="auto">
          <a:xfrm>
            <a:off x="4738688" y="3340100"/>
            <a:ext cx="2286000" cy="188913"/>
          </a:xfrm>
          <a:custGeom>
            <a:avLst/>
            <a:gdLst>
              <a:gd name="T0" fmla="*/ 0 w 1440"/>
              <a:gd name="T1" fmla="*/ 2147483647 h 119"/>
              <a:gd name="T2" fmla="*/ 2147483647 w 1440"/>
              <a:gd name="T3" fmla="*/ 2147483647 h 119"/>
              <a:gd name="T4" fmla="*/ 2147483647 w 1440"/>
              <a:gd name="T5" fmla="*/ 2147483647 h 119"/>
              <a:gd name="T6" fmla="*/ 0 60000 65536"/>
              <a:gd name="T7" fmla="*/ 0 60000 65536"/>
              <a:gd name="T8" fmla="*/ 0 60000 65536"/>
              <a:gd name="T9" fmla="*/ 0 w 1440"/>
              <a:gd name="T10" fmla="*/ 0 h 119"/>
              <a:gd name="T11" fmla="*/ 1440 w 1440"/>
              <a:gd name="T12" fmla="*/ 119 h 1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19">
                <a:moveTo>
                  <a:pt x="0" y="119"/>
                </a:moveTo>
                <a:cubicBezTo>
                  <a:pt x="129" y="100"/>
                  <a:pt x="536" y="14"/>
                  <a:pt x="776" y="7"/>
                </a:cubicBezTo>
                <a:cubicBezTo>
                  <a:pt x="1016" y="0"/>
                  <a:pt x="1302" y="64"/>
                  <a:pt x="1440" y="7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1049" name="Rectangle 116"/>
          <p:cNvSpPr>
            <a:spLocks noChangeArrowheads="1"/>
          </p:cNvSpPr>
          <p:nvPr/>
        </p:nvSpPr>
        <p:spPr bwMode="auto">
          <a:xfrm>
            <a:off x="5500688" y="4367213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50" name="Rectangle 117"/>
          <p:cNvSpPr>
            <a:spLocks noChangeArrowheads="1"/>
          </p:cNvSpPr>
          <p:nvPr/>
        </p:nvSpPr>
        <p:spPr bwMode="auto">
          <a:xfrm>
            <a:off x="5805488" y="4367213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51" name="Rectangle 118"/>
          <p:cNvSpPr>
            <a:spLocks noChangeArrowheads="1"/>
          </p:cNvSpPr>
          <p:nvPr/>
        </p:nvSpPr>
        <p:spPr bwMode="auto">
          <a:xfrm>
            <a:off x="6110288" y="4367213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52" name="Freeform 119"/>
          <p:cNvSpPr>
            <a:spLocks/>
          </p:cNvSpPr>
          <p:nvPr/>
        </p:nvSpPr>
        <p:spPr bwMode="auto">
          <a:xfrm rot="10800000">
            <a:off x="1843088" y="3543300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1053" name="Freeform 120"/>
          <p:cNvSpPr>
            <a:spLocks/>
          </p:cNvSpPr>
          <p:nvPr/>
        </p:nvSpPr>
        <p:spPr bwMode="auto">
          <a:xfrm rot="10800000">
            <a:off x="3367088" y="3529013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1054" name="Freeform 121"/>
          <p:cNvSpPr>
            <a:spLocks/>
          </p:cNvSpPr>
          <p:nvPr/>
        </p:nvSpPr>
        <p:spPr bwMode="auto">
          <a:xfrm>
            <a:off x="4903788" y="3617913"/>
            <a:ext cx="749300" cy="863600"/>
          </a:xfrm>
          <a:custGeom>
            <a:avLst/>
            <a:gdLst>
              <a:gd name="T0" fmla="*/ 2147483647 w 472"/>
              <a:gd name="T1" fmla="*/ 2147483647 h 544"/>
              <a:gd name="T2" fmla="*/ 2147483647 w 472"/>
              <a:gd name="T3" fmla="*/ 2147483647 h 544"/>
              <a:gd name="T4" fmla="*/ 0 w 472"/>
              <a:gd name="T5" fmla="*/ 0 h 544"/>
              <a:gd name="T6" fmla="*/ 0 60000 65536"/>
              <a:gd name="T7" fmla="*/ 0 60000 65536"/>
              <a:gd name="T8" fmla="*/ 0 60000 65536"/>
              <a:gd name="T9" fmla="*/ 0 w 472"/>
              <a:gd name="T10" fmla="*/ 0 h 544"/>
              <a:gd name="T11" fmla="*/ 472 w 472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" h="544">
                <a:moveTo>
                  <a:pt x="472" y="544"/>
                </a:moveTo>
                <a:cubicBezTo>
                  <a:pt x="457" y="479"/>
                  <a:pt x="463" y="243"/>
                  <a:pt x="384" y="152"/>
                </a:cubicBezTo>
                <a:cubicBezTo>
                  <a:pt x="305" y="61"/>
                  <a:pt x="80" y="32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1055" name="Freeform 125"/>
          <p:cNvSpPr>
            <a:spLocks/>
          </p:cNvSpPr>
          <p:nvPr/>
        </p:nvSpPr>
        <p:spPr bwMode="auto">
          <a:xfrm>
            <a:off x="5795963" y="3900488"/>
            <a:ext cx="149225" cy="457200"/>
          </a:xfrm>
          <a:custGeom>
            <a:avLst/>
            <a:gdLst>
              <a:gd name="T0" fmla="*/ 2147483647 w 106"/>
              <a:gd name="T1" fmla="*/ 0 h 348"/>
              <a:gd name="T2" fmla="*/ 2147483647 w 106"/>
              <a:gd name="T3" fmla="*/ 2147483647 h 348"/>
              <a:gd name="T4" fmla="*/ 2147483647 w 106"/>
              <a:gd name="T5" fmla="*/ 2147483647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1056" name="Freeform 128"/>
          <p:cNvSpPr>
            <a:spLocks/>
          </p:cNvSpPr>
          <p:nvPr/>
        </p:nvSpPr>
        <p:spPr bwMode="auto">
          <a:xfrm>
            <a:off x="6275388" y="3654425"/>
            <a:ext cx="736600" cy="852488"/>
          </a:xfrm>
          <a:custGeom>
            <a:avLst/>
            <a:gdLst>
              <a:gd name="T0" fmla="*/ 0 w 464"/>
              <a:gd name="T1" fmla="*/ 2147483647 h 537"/>
              <a:gd name="T2" fmla="*/ 2147483647 w 464"/>
              <a:gd name="T3" fmla="*/ 2147483647 h 537"/>
              <a:gd name="T4" fmla="*/ 2147483647 w 464"/>
              <a:gd name="T5" fmla="*/ 2147483647 h 537"/>
              <a:gd name="T6" fmla="*/ 0 60000 65536"/>
              <a:gd name="T7" fmla="*/ 0 60000 65536"/>
              <a:gd name="T8" fmla="*/ 0 60000 65536"/>
              <a:gd name="T9" fmla="*/ 0 w 464"/>
              <a:gd name="T10" fmla="*/ 0 h 537"/>
              <a:gd name="T11" fmla="*/ 464 w 464"/>
              <a:gd name="T12" fmla="*/ 537 h 5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4" h="537">
                <a:moveTo>
                  <a:pt x="0" y="537"/>
                </a:moveTo>
                <a:cubicBezTo>
                  <a:pt x="16" y="462"/>
                  <a:pt x="19" y="178"/>
                  <a:pt x="96" y="89"/>
                </a:cubicBezTo>
                <a:cubicBezTo>
                  <a:pt x="173" y="0"/>
                  <a:pt x="387" y="19"/>
                  <a:pt x="464" y="1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1057" name="Freeform 129"/>
          <p:cNvSpPr>
            <a:spLocks/>
          </p:cNvSpPr>
          <p:nvPr/>
        </p:nvSpPr>
        <p:spPr bwMode="auto">
          <a:xfrm>
            <a:off x="4903788" y="3529013"/>
            <a:ext cx="2271712" cy="177800"/>
          </a:xfrm>
          <a:custGeom>
            <a:avLst/>
            <a:gdLst>
              <a:gd name="T0" fmla="*/ 2147483647 w 1431"/>
              <a:gd name="T1" fmla="*/ 0 h 112"/>
              <a:gd name="T2" fmla="*/ 2147483647 w 1431"/>
              <a:gd name="T3" fmla="*/ 2147483647 h 112"/>
              <a:gd name="T4" fmla="*/ 0 w 1431"/>
              <a:gd name="T5" fmla="*/ 0 h 112"/>
              <a:gd name="T6" fmla="*/ 0 60000 65536"/>
              <a:gd name="T7" fmla="*/ 0 60000 65536"/>
              <a:gd name="T8" fmla="*/ 0 60000 65536"/>
              <a:gd name="T9" fmla="*/ 0 w 1431"/>
              <a:gd name="T10" fmla="*/ 0 h 112"/>
              <a:gd name="T11" fmla="*/ 1431 w 1431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31" h="112">
                <a:moveTo>
                  <a:pt x="1431" y="0"/>
                </a:moveTo>
                <a:cubicBezTo>
                  <a:pt x="1306" y="19"/>
                  <a:pt x="918" y="112"/>
                  <a:pt x="680" y="112"/>
                </a:cubicBezTo>
                <a:cubicBezTo>
                  <a:pt x="442" y="112"/>
                  <a:pt x="142" y="23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1058" name="Text Box 132"/>
          <p:cNvSpPr txBox="1">
            <a:spLocks noChangeArrowheads="1"/>
          </p:cNvSpPr>
          <p:nvPr/>
        </p:nvSpPr>
        <p:spPr bwMode="auto">
          <a:xfrm>
            <a:off x="1212850" y="3344863"/>
            <a:ext cx="366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2000" b="1">
                <a:solidFill>
                  <a:schemeClr val="tx2"/>
                </a:solidFill>
                <a:effectLst/>
                <a:latin typeface="Comic Sans MS" pitchFamily="66" charset="0"/>
              </a:rPr>
              <a:t>A</a:t>
            </a:r>
          </a:p>
        </p:txBody>
      </p:sp>
      <p:sp>
        <p:nvSpPr>
          <p:cNvPr id="341059" name="Text Box 133"/>
          <p:cNvSpPr txBox="1">
            <a:spLocks noChangeArrowheads="1"/>
          </p:cNvSpPr>
          <p:nvPr/>
        </p:nvSpPr>
        <p:spPr bwMode="auto">
          <a:xfrm>
            <a:off x="2736850" y="3344863"/>
            <a:ext cx="366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2000" b="1">
                <a:solidFill>
                  <a:schemeClr val="tx2"/>
                </a:solidFill>
                <a:effectLst/>
                <a:latin typeface="Comic Sans MS" pitchFamily="66" charset="0"/>
              </a:rPr>
              <a:t>B</a:t>
            </a:r>
          </a:p>
        </p:txBody>
      </p:sp>
      <p:sp>
        <p:nvSpPr>
          <p:cNvPr id="341060" name="Text Box 134"/>
          <p:cNvSpPr txBox="1">
            <a:spLocks noChangeArrowheads="1"/>
          </p:cNvSpPr>
          <p:nvPr/>
        </p:nvSpPr>
        <p:spPr bwMode="auto">
          <a:xfrm>
            <a:off x="4260850" y="3344863"/>
            <a:ext cx="366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2000" b="1">
                <a:solidFill>
                  <a:schemeClr val="tx2"/>
                </a:solidFill>
                <a:effectLst/>
                <a:latin typeface="Comic Sans MS" pitchFamily="66" charset="0"/>
              </a:rPr>
              <a:t>C</a:t>
            </a:r>
          </a:p>
        </p:txBody>
      </p:sp>
      <p:sp>
        <p:nvSpPr>
          <p:cNvPr id="341061" name="Text Box 135"/>
          <p:cNvSpPr txBox="1">
            <a:spLocks noChangeArrowheads="1"/>
          </p:cNvSpPr>
          <p:nvPr/>
        </p:nvSpPr>
        <p:spPr bwMode="auto">
          <a:xfrm>
            <a:off x="5770563" y="4324350"/>
            <a:ext cx="366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2000" b="1">
                <a:solidFill>
                  <a:schemeClr val="tx2"/>
                </a:solidFill>
                <a:effectLst/>
                <a:latin typeface="Comic Sans MS" pitchFamily="66" charset="0"/>
              </a:rPr>
              <a:t>D</a:t>
            </a:r>
          </a:p>
        </p:txBody>
      </p:sp>
      <p:sp>
        <p:nvSpPr>
          <p:cNvPr id="341062" name="Text Box 136"/>
          <p:cNvSpPr txBox="1">
            <a:spLocks noChangeArrowheads="1"/>
          </p:cNvSpPr>
          <p:nvPr/>
        </p:nvSpPr>
        <p:spPr bwMode="auto">
          <a:xfrm>
            <a:off x="5805488" y="3643313"/>
            <a:ext cx="366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2000" b="1">
                <a:solidFill>
                  <a:schemeClr val="tx2"/>
                </a:solidFill>
                <a:effectLst/>
                <a:latin typeface="Comic Sans MS" pitchFamily="66" charset="0"/>
              </a:rPr>
              <a:t>p</a:t>
            </a:r>
          </a:p>
        </p:txBody>
      </p:sp>
      <p:sp>
        <p:nvSpPr>
          <p:cNvPr id="341063" name="Rectangle 138"/>
          <p:cNvSpPr>
            <a:spLocks noChangeArrowheads="1"/>
          </p:cNvSpPr>
          <p:nvPr/>
        </p:nvSpPr>
        <p:spPr bwMode="auto">
          <a:xfrm>
            <a:off x="928688" y="5484813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64" name="Rectangle 139"/>
          <p:cNvSpPr>
            <a:spLocks noChangeArrowheads="1"/>
          </p:cNvSpPr>
          <p:nvPr/>
        </p:nvSpPr>
        <p:spPr bwMode="auto">
          <a:xfrm>
            <a:off x="1233488" y="5484813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65" name="Rectangle 140"/>
          <p:cNvSpPr>
            <a:spLocks noChangeArrowheads="1"/>
          </p:cNvSpPr>
          <p:nvPr/>
        </p:nvSpPr>
        <p:spPr bwMode="auto">
          <a:xfrm>
            <a:off x="1538288" y="5484813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66" name="Freeform 141"/>
          <p:cNvSpPr>
            <a:spLocks/>
          </p:cNvSpPr>
          <p:nvPr/>
        </p:nvSpPr>
        <p:spPr bwMode="auto">
          <a:xfrm>
            <a:off x="1690688" y="5499100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1067" name="Rectangle 142"/>
          <p:cNvSpPr>
            <a:spLocks noChangeArrowheads="1"/>
          </p:cNvSpPr>
          <p:nvPr/>
        </p:nvSpPr>
        <p:spPr bwMode="auto">
          <a:xfrm>
            <a:off x="2452688" y="5484813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68" name="Rectangle 143"/>
          <p:cNvSpPr>
            <a:spLocks noChangeArrowheads="1"/>
          </p:cNvSpPr>
          <p:nvPr/>
        </p:nvSpPr>
        <p:spPr bwMode="auto">
          <a:xfrm>
            <a:off x="2757488" y="5484813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69" name="Rectangle 144"/>
          <p:cNvSpPr>
            <a:spLocks noChangeArrowheads="1"/>
          </p:cNvSpPr>
          <p:nvPr/>
        </p:nvSpPr>
        <p:spPr bwMode="auto">
          <a:xfrm>
            <a:off x="3062288" y="5484813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70" name="Freeform 145"/>
          <p:cNvSpPr>
            <a:spLocks/>
          </p:cNvSpPr>
          <p:nvPr/>
        </p:nvSpPr>
        <p:spPr bwMode="auto">
          <a:xfrm>
            <a:off x="3214688" y="5499100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1071" name="Rectangle 146"/>
          <p:cNvSpPr>
            <a:spLocks noChangeArrowheads="1"/>
          </p:cNvSpPr>
          <p:nvPr/>
        </p:nvSpPr>
        <p:spPr bwMode="auto">
          <a:xfrm>
            <a:off x="3976688" y="5484813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72" name="Rectangle 147"/>
          <p:cNvSpPr>
            <a:spLocks noChangeArrowheads="1"/>
          </p:cNvSpPr>
          <p:nvPr/>
        </p:nvSpPr>
        <p:spPr bwMode="auto">
          <a:xfrm>
            <a:off x="4281488" y="5484813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73" name="Rectangle 148"/>
          <p:cNvSpPr>
            <a:spLocks noChangeArrowheads="1"/>
          </p:cNvSpPr>
          <p:nvPr/>
        </p:nvSpPr>
        <p:spPr bwMode="auto">
          <a:xfrm>
            <a:off x="4586288" y="5484813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74" name="Freeform 153"/>
          <p:cNvSpPr>
            <a:spLocks/>
          </p:cNvSpPr>
          <p:nvPr/>
        </p:nvSpPr>
        <p:spPr bwMode="auto">
          <a:xfrm rot="10800000">
            <a:off x="1843088" y="5651500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1075" name="Freeform 154"/>
          <p:cNvSpPr>
            <a:spLocks/>
          </p:cNvSpPr>
          <p:nvPr/>
        </p:nvSpPr>
        <p:spPr bwMode="auto">
          <a:xfrm rot="10800000">
            <a:off x="3367088" y="5637213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1076" name="Rectangle 160"/>
          <p:cNvSpPr>
            <a:spLocks noChangeArrowheads="1"/>
          </p:cNvSpPr>
          <p:nvPr/>
        </p:nvSpPr>
        <p:spPr bwMode="auto">
          <a:xfrm>
            <a:off x="5500688" y="5499100"/>
            <a:ext cx="304800" cy="3048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endParaRPr lang="pt-BR" altLang="pt-BR" sz="2000" b="1">
              <a:solidFill>
                <a:schemeClr val="tx2"/>
              </a:solidFill>
              <a:effectLst/>
              <a:latin typeface="Comic Sans MS" pitchFamily="66" charset="0"/>
            </a:endParaRPr>
          </a:p>
        </p:txBody>
      </p:sp>
      <p:sp>
        <p:nvSpPr>
          <p:cNvPr id="341077" name="Text Box 166"/>
          <p:cNvSpPr txBox="1">
            <a:spLocks noChangeArrowheads="1"/>
          </p:cNvSpPr>
          <p:nvPr/>
        </p:nvSpPr>
        <p:spPr bwMode="auto">
          <a:xfrm>
            <a:off x="1223963" y="5441950"/>
            <a:ext cx="366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2000" b="1">
                <a:solidFill>
                  <a:schemeClr val="tx2"/>
                </a:solidFill>
                <a:effectLst/>
                <a:latin typeface="Comic Sans MS" pitchFamily="66" charset="0"/>
              </a:rPr>
              <a:t>A</a:t>
            </a:r>
          </a:p>
        </p:txBody>
      </p:sp>
      <p:sp>
        <p:nvSpPr>
          <p:cNvPr id="341078" name="Text Box 167"/>
          <p:cNvSpPr txBox="1">
            <a:spLocks noChangeArrowheads="1"/>
          </p:cNvSpPr>
          <p:nvPr/>
        </p:nvSpPr>
        <p:spPr bwMode="auto">
          <a:xfrm>
            <a:off x="2747963" y="5441950"/>
            <a:ext cx="366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2000" b="1">
                <a:solidFill>
                  <a:schemeClr val="tx2"/>
                </a:solidFill>
                <a:effectLst/>
                <a:latin typeface="Comic Sans MS" pitchFamily="66" charset="0"/>
              </a:rPr>
              <a:t>B</a:t>
            </a:r>
          </a:p>
        </p:txBody>
      </p:sp>
      <p:sp>
        <p:nvSpPr>
          <p:cNvPr id="341079" name="Text Box 168"/>
          <p:cNvSpPr txBox="1">
            <a:spLocks noChangeArrowheads="1"/>
          </p:cNvSpPr>
          <p:nvPr/>
        </p:nvSpPr>
        <p:spPr bwMode="auto">
          <a:xfrm>
            <a:off x="4271963" y="5441950"/>
            <a:ext cx="366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/>
            <a:r>
              <a:rPr lang="en-US" altLang="pt-BR" sz="2000" b="1">
                <a:solidFill>
                  <a:schemeClr val="tx2"/>
                </a:solidFill>
                <a:effectLst/>
                <a:latin typeface="Comic Sans MS" pitchFamily="66" charset="0"/>
              </a:rPr>
              <a:t>C</a:t>
            </a:r>
          </a:p>
        </p:txBody>
      </p:sp>
      <p:sp>
        <p:nvSpPr>
          <p:cNvPr id="341080" name="Freeform 171"/>
          <p:cNvSpPr>
            <a:spLocks/>
          </p:cNvSpPr>
          <p:nvPr/>
        </p:nvSpPr>
        <p:spPr bwMode="auto">
          <a:xfrm>
            <a:off x="4738688" y="5500688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41081" name="Freeform 172"/>
          <p:cNvSpPr>
            <a:spLocks/>
          </p:cNvSpPr>
          <p:nvPr/>
        </p:nvSpPr>
        <p:spPr bwMode="auto">
          <a:xfrm rot="10800000">
            <a:off x="4891088" y="5638800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5146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74" y="836712"/>
            <a:ext cx="8012166" cy="50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885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4000" dirty="0" smtClean="0"/>
              <a:t>Lista Simplesmente Encadeada 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2800" dirty="0"/>
              <a:t>As listas encadeadas permitem fácil inserção e remoção de elementos sem um impacto global na estrutura. </a:t>
            </a:r>
          </a:p>
          <a:p>
            <a:pPr algn="just">
              <a:defRPr/>
            </a:pPr>
            <a:r>
              <a:rPr lang="pt-BR" sz="2800" dirty="0" smtClean="0"/>
              <a:t>A </a:t>
            </a:r>
            <a:r>
              <a:rPr lang="pt-BR" sz="2800" dirty="0"/>
              <a:t>lista encadeada é vantajosa quando há elementos que apresentam prioridade de acesso. S </a:t>
            </a:r>
            <a:r>
              <a:rPr lang="pt-BR" sz="2800" b="1" dirty="0"/>
              <a:t>Desvantagem da lista encadeada: </a:t>
            </a:r>
            <a:endParaRPr lang="pt-BR" sz="2800" b="1" dirty="0" smtClean="0"/>
          </a:p>
          <a:p>
            <a:pPr algn="just">
              <a:defRPr/>
            </a:pPr>
            <a:r>
              <a:rPr lang="pt-BR" sz="2800" dirty="0" smtClean="0"/>
              <a:t>O </a:t>
            </a:r>
            <a:r>
              <a:rPr lang="pt-BR" sz="2800" dirty="0"/>
              <a:t>acesso </a:t>
            </a:r>
            <a:r>
              <a:rPr lang="pt-BR" sz="2800" dirty="0" smtClean="0"/>
              <a:t>sequencial</a:t>
            </a:r>
            <a:r>
              <a:rPr lang="pt-BR" sz="2800" dirty="0"/>
              <a:t>. </a:t>
            </a:r>
            <a:endParaRPr lang="pt-BR" sz="2800" dirty="0" smtClean="0"/>
          </a:p>
          <a:p>
            <a:pPr lvl="1" algn="just">
              <a:defRPr/>
            </a:pPr>
            <a:r>
              <a:rPr lang="pt-BR" sz="2400" dirty="0" smtClean="0"/>
              <a:t>Para </a:t>
            </a:r>
            <a:r>
              <a:rPr lang="pt-BR" sz="2400" dirty="0"/>
              <a:t>acessar um nó no meio da lista, todos os nós anteriores (ou posteriores) devem ser visitados. </a:t>
            </a:r>
          </a:p>
          <a:p>
            <a:pPr algn="just">
              <a:defRPr/>
            </a:pPr>
            <a:r>
              <a:rPr lang="pt-BR" sz="2800" dirty="0"/>
              <a:t>A</a:t>
            </a:r>
            <a:r>
              <a:rPr lang="pt-BR" sz="2800" dirty="0" smtClean="0"/>
              <a:t> </a:t>
            </a:r>
            <a:r>
              <a:rPr lang="pt-BR" sz="2800" dirty="0"/>
              <a:t>necessidade de armazenar informações adicionais </a:t>
            </a:r>
          </a:p>
          <a:p>
            <a:pPr lvl="1" algn="just">
              <a:defRPr/>
            </a:pPr>
            <a:r>
              <a:rPr lang="pt-BR" sz="2400" dirty="0" smtClean="0"/>
              <a:t>os </a:t>
            </a:r>
            <a:r>
              <a:rPr lang="pt-BR" sz="2400" dirty="0"/>
              <a:t>ponteiros para outros nós. </a:t>
            </a:r>
            <a:endParaRPr lang="pt-BR" sz="2200" dirty="0" smtClean="0"/>
          </a:p>
          <a:p>
            <a:pPr marL="457200" lvl="1" indent="0">
              <a:buNone/>
            </a:pPr>
            <a:endParaRPr lang="pt-BR" sz="2000" dirty="0" smtClean="0"/>
          </a:p>
          <a:p>
            <a:pPr lvl="1"/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114458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75" y="764705"/>
            <a:ext cx="8018264" cy="5116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899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764703"/>
            <a:ext cx="7632328" cy="512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79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764704"/>
            <a:ext cx="7894836" cy="4921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423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06" y="764704"/>
            <a:ext cx="7960442" cy="5074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818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58" y="764704"/>
            <a:ext cx="7997790" cy="5112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880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42" y="764704"/>
            <a:ext cx="8092933" cy="5093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330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14" y="836712"/>
            <a:ext cx="8089842" cy="50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144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 smtClean="0"/>
              <a:t>Contatos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4597415"/>
          </a:xfrm>
        </p:spPr>
        <p:txBody>
          <a:bodyPr/>
          <a:lstStyle/>
          <a:p>
            <a:r>
              <a:rPr lang="pt-BR" dirty="0" err="1" smtClean="0">
                <a:latin typeface="+mj-lt"/>
              </a:rPr>
              <a:t>Email</a:t>
            </a:r>
            <a:r>
              <a:rPr lang="pt-BR" dirty="0" smtClean="0">
                <a:latin typeface="+mj-lt"/>
              </a:rPr>
              <a:t>: </a:t>
            </a:r>
            <a:r>
              <a:rPr lang="pt-BR" b="1" dirty="0"/>
              <a:t> </a:t>
            </a:r>
            <a:r>
              <a:rPr lang="pt-BR" dirty="0" smtClean="0">
                <a:hlinkClick r:id="rId2"/>
              </a:rPr>
              <a:t>fabio.silva321@fatec.sp.gov.br</a:t>
            </a:r>
            <a:endParaRPr lang="pt-BR" dirty="0" smtClean="0"/>
          </a:p>
          <a:p>
            <a:r>
              <a:rPr lang="pt-BR" dirty="0" err="1" smtClean="0">
                <a:latin typeface="+mj-lt"/>
              </a:rPr>
              <a:t>Linkedin</a:t>
            </a:r>
            <a:r>
              <a:rPr lang="pt-BR" dirty="0" smtClean="0">
                <a:latin typeface="+mj-lt"/>
              </a:rPr>
              <a:t>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br.linkedin.com/in/b41a5269</a:t>
            </a:r>
            <a:endParaRPr lang="pt-BR" dirty="0" smtClean="0"/>
          </a:p>
          <a:p>
            <a:r>
              <a:rPr lang="pt-BR" dirty="0" err="1"/>
              <a:t>Facebook</a:t>
            </a:r>
            <a:r>
              <a:rPr lang="pt-BR" dirty="0"/>
              <a:t>: </a:t>
            </a:r>
            <a:r>
              <a:rPr lang="pt-BR" dirty="0">
                <a:hlinkClick r:id="rId4"/>
              </a:rPr>
              <a:t>https://www.facebook.com/fabio.silva.56211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>
              <a:latin typeface="+mj-lt"/>
            </a:endParaRPr>
          </a:p>
          <a:p>
            <a:endParaRPr lang="pt-BR" sz="3000" dirty="0"/>
          </a:p>
          <a:p>
            <a:endParaRPr lang="pt-BR" sz="3000" dirty="0" smtClean="0"/>
          </a:p>
          <a:p>
            <a:pPr lvl="1">
              <a:buFont typeface="Arial" charset="0"/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4801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4000" dirty="0" smtClean="0"/>
              <a:t>Vetores x Listas Dinâmicas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2800" dirty="0" smtClean="0"/>
              <a:t>Vetores </a:t>
            </a:r>
            <a:r>
              <a:rPr lang="pt-BR" sz="2800" dirty="0"/>
              <a:t>(</a:t>
            </a:r>
            <a:r>
              <a:rPr lang="pt-BR" sz="2800" dirty="0" err="1"/>
              <a:t>arrays</a:t>
            </a:r>
            <a:r>
              <a:rPr lang="pt-BR" sz="2800" dirty="0"/>
              <a:t>): </a:t>
            </a:r>
          </a:p>
          <a:p>
            <a:pPr lvl="1" algn="just">
              <a:defRPr/>
            </a:pPr>
            <a:r>
              <a:rPr lang="pt-BR" sz="2400" dirty="0" smtClean="0"/>
              <a:t>Ocupa </a:t>
            </a:r>
            <a:r>
              <a:rPr lang="pt-BR" sz="2400" dirty="0"/>
              <a:t>um espaço contíguo de memória </a:t>
            </a:r>
            <a:endParaRPr lang="pt-BR" sz="2400" dirty="0" smtClean="0"/>
          </a:p>
          <a:p>
            <a:pPr lvl="1" algn="just">
              <a:defRPr/>
            </a:pPr>
            <a:r>
              <a:rPr lang="pt-BR" sz="2400" dirty="0" smtClean="0"/>
              <a:t>Permite </a:t>
            </a:r>
            <a:r>
              <a:rPr lang="pt-BR" sz="2400" dirty="0"/>
              <a:t>acesso randômico </a:t>
            </a:r>
            <a:endParaRPr lang="pt-BR" sz="2400" dirty="0" smtClean="0"/>
          </a:p>
          <a:p>
            <a:pPr lvl="1" algn="just">
              <a:defRPr/>
            </a:pPr>
            <a:r>
              <a:rPr lang="pt-BR" sz="2400" dirty="0" smtClean="0"/>
              <a:t>Requer </a:t>
            </a:r>
            <a:r>
              <a:rPr lang="pt-BR" sz="2400" dirty="0"/>
              <a:t>pré-dimensionamento de espaço de memória </a:t>
            </a:r>
          </a:p>
          <a:p>
            <a:pPr algn="just">
              <a:defRPr/>
            </a:pPr>
            <a:r>
              <a:rPr lang="pt-BR" sz="2800" dirty="0" smtClean="0"/>
              <a:t>Estruturas </a:t>
            </a:r>
            <a:r>
              <a:rPr lang="pt-BR" sz="2800" dirty="0"/>
              <a:t>Dinâmicas </a:t>
            </a:r>
          </a:p>
          <a:p>
            <a:pPr lvl="1" algn="just">
              <a:defRPr/>
            </a:pPr>
            <a:r>
              <a:rPr lang="pt-BR" sz="2400" dirty="0" smtClean="0"/>
              <a:t>Crescem </a:t>
            </a:r>
            <a:r>
              <a:rPr lang="pt-BR" sz="2400" dirty="0"/>
              <a:t>(ou decrescem) à medida que elementos são inseridos (ou removidos) </a:t>
            </a:r>
            <a:r>
              <a:rPr lang="pt-BR" sz="2400" dirty="0" smtClean="0"/>
              <a:t>–</a:t>
            </a:r>
          </a:p>
          <a:p>
            <a:pPr lvl="1" algn="just">
              <a:defRPr/>
            </a:pPr>
            <a:r>
              <a:rPr lang="pt-BR" sz="2400" dirty="0" smtClean="0"/>
              <a:t>Exemplo</a:t>
            </a:r>
            <a:r>
              <a:rPr lang="pt-BR" sz="2400" dirty="0"/>
              <a:t>: Listas Encadeadas </a:t>
            </a:r>
          </a:p>
          <a:p>
            <a:pPr lvl="1" algn="just">
              <a:defRPr/>
            </a:pPr>
            <a:r>
              <a:rPr lang="pt-BR" sz="2400" dirty="0" smtClean="0"/>
              <a:t>Outras </a:t>
            </a:r>
            <a:r>
              <a:rPr lang="pt-BR" sz="2400" dirty="0"/>
              <a:t>estruturas: </a:t>
            </a:r>
          </a:p>
          <a:p>
            <a:pPr lvl="1" algn="just">
              <a:defRPr/>
            </a:pPr>
            <a:r>
              <a:rPr lang="pt-BR" sz="2400" dirty="0" smtClean="0"/>
              <a:t>Pilhas </a:t>
            </a:r>
          </a:p>
          <a:p>
            <a:pPr lvl="1" algn="just">
              <a:defRPr/>
            </a:pPr>
            <a:r>
              <a:rPr lang="pt-BR" sz="2400" dirty="0" smtClean="0"/>
              <a:t>Filas</a:t>
            </a:r>
            <a:endParaRPr lang="pt-BR" sz="2200" dirty="0" smtClean="0"/>
          </a:p>
          <a:p>
            <a:pPr marL="457200" lvl="1" indent="0">
              <a:buNone/>
            </a:pPr>
            <a:endParaRPr lang="pt-BR" sz="2000" dirty="0" smtClean="0"/>
          </a:p>
          <a:p>
            <a:pPr lvl="1"/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85629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Alocação de memória	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 smtClean="0"/>
              <a:t>Reservar na memória (principal), o espaço para guardar a informação através da declaração de uma variável.</a:t>
            </a:r>
          </a:p>
          <a:p>
            <a:r>
              <a:rPr lang="pt-BR" sz="2400" dirty="0" smtClean="0"/>
              <a:t>Estática: É a alocação do espaço de memória antes da execução de um programa em tempo de compilação: </a:t>
            </a:r>
          </a:p>
          <a:p>
            <a:pPr lvl="1"/>
            <a:r>
              <a:rPr lang="pt-BR" sz="2400" dirty="0" err="1" smtClean="0"/>
              <a:t>int</a:t>
            </a:r>
            <a:r>
              <a:rPr lang="pt-BR" sz="2400" dirty="0" smtClean="0"/>
              <a:t> x; </a:t>
            </a:r>
            <a:r>
              <a:rPr lang="pt-BR" sz="2400" dirty="0" err="1" smtClean="0"/>
              <a:t>flot</a:t>
            </a:r>
            <a:r>
              <a:rPr lang="pt-BR" sz="2400" dirty="0" smtClean="0"/>
              <a:t> </a:t>
            </a:r>
            <a:r>
              <a:rPr lang="pt-BR" sz="2400" dirty="0" err="1" smtClean="0"/>
              <a:t>vet</a:t>
            </a:r>
            <a:r>
              <a:rPr lang="pt-BR" sz="2400" dirty="0" smtClean="0"/>
              <a:t>[10];  Produto </a:t>
            </a:r>
            <a:r>
              <a:rPr lang="pt-BR" sz="2400" dirty="0" err="1" smtClean="0"/>
              <a:t>vProd</a:t>
            </a:r>
            <a:r>
              <a:rPr lang="pt-BR" sz="2400" dirty="0" smtClean="0"/>
              <a:t>[500];</a:t>
            </a:r>
          </a:p>
          <a:p>
            <a:r>
              <a:rPr lang="pt-BR" sz="2400" dirty="0"/>
              <a:t>Dinâmica: É a alocação do espaço de memória durante a execução do </a:t>
            </a:r>
            <a:r>
              <a:rPr lang="pt-BR" sz="2400" dirty="0" smtClean="0"/>
              <a:t>programa.</a:t>
            </a:r>
          </a:p>
          <a:p>
            <a:pPr lvl="1"/>
            <a:r>
              <a:rPr lang="pt-BR" sz="2400" dirty="0"/>
              <a:t>e</a:t>
            </a:r>
            <a:r>
              <a:rPr lang="pt-BR" sz="2400" dirty="0" smtClean="0"/>
              <a:t>m </a:t>
            </a:r>
            <a:r>
              <a:rPr lang="pt-BR" sz="2400" dirty="0"/>
              <a:t>tempo de execução.</a:t>
            </a:r>
          </a:p>
          <a:p>
            <a:endParaRPr lang="pt-BR" sz="20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306778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Ponteiro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pt-BR" sz="2400" dirty="0" smtClean="0"/>
              <a:t>Um </a:t>
            </a:r>
            <a:r>
              <a:rPr lang="en-US" altLang="pt-BR" sz="2400" dirty="0" err="1"/>
              <a:t>ponteiro</a:t>
            </a:r>
            <a:r>
              <a:rPr lang="en-US" altLang="pt-BR" sz="2400" dirty="0"/>
              <a:t> é </a:t>
            </a:r>
            <a:r>
              <a:rPr lang="en-US" altLang="pt-BR" sz="2400" dirty="0" err="1"/>
              <a:t>uma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variável</a:t>
            </a:r>
            <a:r>
              <a:rPr lang="en-US" altLang="pt-BR" sz="2400" dirty="0"/>
              <a:t> </a:t>
            </a:r>
            <a:r>
              <a:rPr lang="en-US" altLang="pt-BR" sz="2400" dirty="0" err="1"/>
              <a:t>que</a:t>
            </a:r>
            <a:r>
              <a:rPr lang="en-US" altLang="pt-BR" sz="2400" dirty="0"/>
              <a:t> </a:t>
            </a:r>
            <a:r>
              <a:rPr lang="en-US" altLang="pt-BR" sz="2400" b="1" dirty="0" err="1"/>
              <a:t>aponta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para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outra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variável</a:t>
            </a:r>
            <a:r>
              <a:rPr lang="en-US" altLang="pt-BR" sz="2400" dirty="0"/>
              <a:t>. </a:t>
            </a:r>
            <a:r>
              <a:rPr lang="en-US" altLang="pt-BR" sz="2400" dirty="0" err="1"/>
              <a:t>Isto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significa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que</a:t>
            </a:r>
            <a:r>
              <a:rPr lang="en-US" altLang="pt-BR" sz="2400" dirty="0"/>
              <a:t> um </a:t>
            </a:r>
            <a:r>
              <a:rPr lang="en-US" altLang="pt-BR" sz="2400" b="1" dirty="0" err="1"/>
              <a:t>ponteiro</a:t>
            </a:r>
            <a:r>
              <a:rPr lang="en-US" altLang="pt-BR" sz="2400" b="1" dirty="0"/>
              <a:t> </a:t>
            </a:r>
            <a:r>
              <a:rPr lang="en-US" altLang="pt-BR" sz="2400" b="1" dirty="0" err="1"/>
              <a:t>mantém</a:t>
            </a:r>
            <a:r>
              <a:rPr lang="en-US" altLang="pt-BR" sz="2400" b="1" dirty="0"/>
              <a:t> o </a:t>
            </a:r>
            <a:r>
              <a:rPr lang="en-US" altLang="pt-BR" sz="2400" b="1" dirty="0" err="1"/>
              <a:t>endereço</a:t>
            </a:r>
            <a:r>
              <a:rPr lang="en-US" altLang="pt-BR" sz="2400" b="1" dirty="0"/>
              <a:t> de </a:t>
            </a:r>
            <a:r>
              <a:rPr lang="en-US" altLang="pt-BR" sz="2400" b="1" dirty="0" err="1"/>
              <a:t>memória</a:t>
            </a:r>
            <a:r>
              <a:rPr lang="en-US" altLang="pt-BR" sz="2400" b="1" dirty="0"/>
              <a:t> de </a:t>
            </a:r>
            <a:r>
              <a:rPr lang="en-US" altLang="pt-BR" sz="2400" b="1" dirty="0" err="1"/>
              <a:t>outra</a:t>
            </a:r>
            <a:r>
              <a:rPr lang="en-US" altLang="pt-BR" sz="2400" b="1" dirty="0"/>
              <a:t> </a:t>
            </a:r>
            <a:r>
              <a:rPr lang="en-US" altLang="pt-BR" sz="2400" b="1" dirty="0" err="1"/>
              <a:t>variável</a:t>
            </a:r>
            <a:r>
              <a:rPr lang="en-US" altLang="pt-BR" sz="2400" dirty="0"/>
              <a:t>. </a:t>
            </a:r>
            <a:endParaRPr lang="en-US" altLang="pt-BR" sz="2400" dirty="0" smtClean="0"/>
          </a:p>
          <a:p>
            <a:r>
              <a:rPr lang="en-US" altLang="pt-BR" sz="2400" dirty="0" err="1" smtClean="0"/>
              <a:t>Em</a:t>
            </a:r>
            <a:r>
              <a:rPr lang="en-US" altLang="pt-BR" sz="2400" dirty="0" smtClean="0"/>
              <a:t> </a:t>
            </a:r>
            <a:r>
              <a:rPr lang="en-US" altLang="pt-BR" sz="2400" dirty="0" err="1"/>
              <a:t>outras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palavras</a:t>
            </a:r>
            <a:r>
              <a:rPr lang="en-US" altLang="pt-BR" sz="2400" dirty="0"/>
              <a:t>, </a:t>
            </a:r>
            <a:r>
              <a:rPr lang="en-US" altLang="pt-BR" sz="2400" b="1" dirty="0"/>
              <a:t>o </a:t>
            </a:r>
            <a:r>
              <a:rPr lang="en-US" altLang="pt-BR" sz="2400" b="1" dirty="0" err="1"/>
              <a:t>ponteiro</a:t>
            </a:r>
            <a:r>
              <a:rPr lang="en-US" altLang="pt-BR" sz="2400" b="1" dirty="0"/>
              <a:t> </a:t>
            </a:r>
            <a:r>
              <a:rPr lang="en-US" altLang="pt-BR" sz="2400" b="1" dirty="0" err="1"/>
              <a:t>não</a:t>
            </a:r>
            <a:r>
              <a:rPr lang="en-US" altLang="pt-BR" sz="2400" b="1" dirty="0"/>
              <a:t> </a:t>
            </a:r>
            <a:r>
              <a:rPr lang="en-US" altLang="pt-BR" sz="2400" b="1" dirty="0" err="1"/>
              <a:t>contém</a:t>
            </a:r>
            <a:r>
              <a:rPr lang="en-US" altLang="pt-BR" sz="2400" b="1" dirty="0"/>
              <a:t> um valor no </a:t>
            </a:r>
            <a:r>
              <a:rPr lang="en-US" altLang="pt-BR" sz="2400" b="1" dirty="0" err="1"/>
              <a:t>sentido</a:t>
            </a:r>
            <a:r>
              <a:rPr lang="en-US" altLang="pt-BR" sz="2400" b="1" dirty="0"/>
              <a:t> </a:t>
            </a:r>
            <a:r>
              <a:rPr lang="en-US" altLang="pt-BR" sz="2400" b="1" dirty="0" err="1"/>
              <a:t>tradicional</a:t>
            </a:r>
            <a:r>
              <a:rPr lang="en-US" altLang="pt-BR" sz="2400" b="1" dirty="0"/>
              <a:t>, mas </a:t>
            </a:r>
            <a:r>
              <a:rPr lang="en-US" altLang="pt-BR" sz="2400" b="1" dirty="0" err="1"/>
              <a:t>sim</a:t>
            </a:r>
            <a:r>
              <a:rPr lang="en-US" altLang="pt-BR" sz="2400" b="1" dirty="0"/>
              <a:t> o </a:t>
            </a:r>
            <a:r>
              <a:rPr lang="en-US" altLang="pt-BR" sz="2400" b="1" dirty="0" err="1"/>
              <a:t>endereço</a:t>
            </a:r>
            <a:r>
              <a:rPr lang="en-US" altLang="pt-BR" sz="2400" b="1" dirty="0"/>
              <a:t> de </a:t>
            </a:r>
            <a:r>
              <a:rPr lang="en-US" altLang="pt-BR" sz="2400" b="1" dirty="0" err="1"/>
              <a:t>outra</a:t>
            </a:r>
            <a:r>
              <a:rPr lang="en-US" altLang="pt-BR" sz="2400" b="1" dirty="0"/>
              <a:t> </a:t>
            </a:r>
            <a:r>
              <a:rPr lang="en-US" altLang="pt-BR" sz="2400" b="1" dirty="0" err="1"/>
              <a:t>variável</a:t>
            </a:r>
            <a:r>
              <a:rPr lang="en-US" altLang="pt-BR" sz="2400" b="1" dirty="0"/>
              <a:t>. </a:t>
            </a:r>
            <a:r>
              <a:rPr lang="en-US" altLang="pt-BR" sz="2400" dirty="0"/>
              <a:t>Um </a:t>
            </a:r>
            <a:r>
              <a:rPr lang="en-US" altLang="pt-BR" sz="2400" dirty="0" err="1"/>
              <a:t>ponteiro</a:t>
            </a:r>
            <a:r>
              <a:rPr lang="en-US" altLang="pt-BR" sz="2400" dirty="0"/>
              <a:t> "</a:t>
            </a:r>
            <a:r>
              <a:rPr lang="en-US" altLang="pt-BR" sz="2400" dirty="0" err="1"/>
              <a:t>aponta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para</a:t>
            </a:r>
            <a:r>
              <a:rPr lang="en-US" altLang="pt-BR" sz="2400" dirty="0"/>
              <a:t>" </a:t>
            </a:r>
            <a:r>
              <a:rPr lang="en-US" altLang="pt-BR" sz="2400" dirty="0" err="1"/>
              <a:t>esta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outra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variável</a:t>
            </a:r>
            <a:r>
              <a:rPr lang="en-US" altLang="pt-BR" sz="2400" dirty="0"/>
              <a:t> </a:t>
            </a:r>
            <a:r>
              <a:rPr lang="en-US" altLang="pt-BR" sz="2400" dirty="0" err="1"/>
              <a:t>mantendo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uma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cópia</a:t>
            </a:r>
            <a:r>
              <a:rPr lang="en-US" altLang="pt-BR" sz="2400" dirty="0"/>
              <a:t> de </a:t>
            </a:r>
            <a:r>
              <a:rPr lang="en-US" altLang="pt-BR" sz="2400" dirty="0" err="1"/>
              <a:t>seu</a:t>
            </a:r>
            <a:r>
              <a:rPr lang="en-US" altLang="pt-BR" sz="2400" dirty="0"/>
              <a:t> </a:t>
            </a:r>
            <a:r>
              <a:rPr lang="en-US" altLang="pt-BR" sz="2400" dirty="0" err="1" smtClean="0"/>
              <a:t>endereço</a:t>
            </a:r>
            <a:r>
              <a:rPr lang="en-US" altLang="pt-BR" sz="2400" dirty="0" smtClean="0"/>
              <a:t>. </a:t>
            </a:r>
            <a:endParaRPr lang="pt-BR" altLang="pt-BR" sz="2400" dirty="0" smtClean="0"/>
          </a:p>
          <a:p>
            <a:r>
              <a:rPr lang="en-US" altLang="pt-BR" sz="2400" dirty="0" smtClean="0"/>
              <a:t>Como um </a:t>
            </a:r>
            <a:r>
              <a:rPr lang="en-US" altLang="pt-BR" sz="2400" dirty="0" err="1" smtClean="0"/>
              <a:t>ponteiro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contém</a:t>
            </a:r>
            <a:r>
              <a:rPr lang="en-US" altLang="pt-BR" sz="2400" dirty="0" smtClean="0"/>
              <a:t> um </a:t>
            </a:r>
            <a:r>
              <a:rPr lang="en-US" altLang="pt-BR" sz="2400" dirty="0" err="1" smtClean="0"/>
              <a:t>endereço</a:t>
            </a:r>
            <a:r>
              <a:rPr lang="en-US" altLang="pt-BR" sz="2400" dirty="0" smtClean="0"/>
              <a:t>, e </a:t>
            </a:r>
            <a:r>
              <a:rPr lang="en-US" altLang="pt-BR" sz="2400" dirty="0" err="1" smtClean="0"/>
              <a:t>não</a:t>
            </a:r>
            <a:r>
              <a:rPr lang="en-US" altLang="pt-BR" sz="2400" dirty="0" smtClean="0"/>
              <a:t> um valor, </a:t>
            </a:r>
            <a:r>
              <a:rPr lang="en-US" altLang="pt-BR" sz="2400" dirty="0" err="1" smtClean="0"/>
              <a:t>terá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duas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partes</a:t>
            </a:r>
            <a:r>
              <a:rPr lang="en-US" altLang="pt-BR" sz="2400" dirty="0" smtClean="0"/>
              <a:t>. O </a:t>
            </a:r>
            <a:r>
              <a:rPr lang="en-US" altLang="pt-BR" sz="2400" dirty="0" err="1" smtClean="0"/>
              <a:t>ponteiro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contém</a:t>
            </a:r>
            <a:r>
              <a:rPr lang="en-US" altLang="pt-BR" sz="2400" dirty="0" smtClean="0"/>
              <a:t> um </a:t>
            </a:r>
            <a:r>
              <a:rPr lang="en-US" altLang="pt-BR" sz="2400" dirty="0" err="1" smtClean="0"/>
              <a:t>endereço</a:t>
            </a:r>
            <a:r>
              <a:rPr lang="en-US" altLang="pt-BR" sz="2400" dirty="0" smtClean="0"/>
              <a:t> e o </a:t>
            </a:r>
            <a:r>
              <a:rPr lang="en-US" altLang="pt-BR" sz="2400" dirty="0" err="1" smtClean="0"/>
              <a:t>endereço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aponta</a:t>
            </a:r>
            <a:r>
              <a:rPr lang="en-US" altLang="pt-BR" sz="2400" dirty="0" smtClean="0"/>
              <a:t> </a:t>
            </a:r>
            <a:r>
              <a:rPr lang="en-US" altLang="pt-BR" sz="2400" dirty="0" err="1" smtClean="0"/>
              <a:t>para</a:t>
            </a:r>
            <a:r>
              <a:rPr lang="en-US" altLang="pt-BR" sz="2400" dirty="0" smtClean="0"/>
              <a:t> um valor. </a:t>
            </a:r>
            <a:endParaRPr lang="pt-BR" sz="2400" dirty="0" smtClean="0"/>
          </a:p>
          <a:p>
            <a:pPr lvl="1"/>
            <a:endParaRPr lang="pt-BR" sz="2000" dirty="0" smtClean="0"/>
          </a:p>
          <a:p>
            <a:pPr lvl="1"/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235839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Programação II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8731" y="116632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pt-BR" altLang="pt-BR" sz="4000" dirty="0" smtClean="0"/>
              <a:t>Criando um objeto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4494" y="1306512"/>
            <a:ext cx="8229600" cy="750888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pt-BR" altLang="pt-BR" dirty="0" smtClean="0"/>
              <a:t>Objeto é uma instância de uma classe;</a:t>
            </a:r>
          </a:p>
          <a:p>
            <a:pPr eaLnBrk="1" hangingPunct="1"/>
            <a:r>
              <a:rPr lang="pt-BR" altLang="pt-BR" dirty="0" smtClean="0"/>
              <a:t>Usamos o operador </a:t>
            </a:r>
            <a:r>
              <a:rPr lang="pt-BR" altLang="pt-BR" i="1" dirty="0" smtClean="0"/>
              <a:t>new </a:t>
            </a:r>
            <a:r>
              <a:rPr lang="pt-BR" altLang="pt-BR" dirty="0" smtClean="0"/>
              <a:t>para criar um objeto.</a:t>
            </a:r>
          </a:p>
          <a:p>
            <a:pPr eaLnBrk="1" hangingPunct="1"/>
            <a:endParaRPr lang="pt-BR" altLang="pt-BR" dirty="0" smtClean="0"/>
          </a:p>
          <a:p>
            <a:pPr algn="just" eaLnBrk="1" hangingPunct="1">
              <a:buFontTx/>
              <a:buNone/>
            </a:pPr>
            <a:endParaRPr lang="pt-BR" altLang="pt-BR" dirty="0" smtClean="0"/>
          </a:p>
          <a:p>
            <a:pPr eaLnBrk="1" hangingPunct="1"/>
            <a:endParaRPr lang="pt-BR" altLang="pt-BR" dirty="0" smtClean="0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811738" y="3356992"/>
            <a:ext cx="7162800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prstShdw prst="shdw13" dist="53882" dir="13500000">
              <a:schemeClr val="bg2"/>
            </a:prstShdw>
          </a:effec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pt-BR" altLang="pt-BR" sz="2400" dirty="0" err="1">
                <a:latin typeface="Century Gothic" pitchFamily="34" charset="0"/>
              </a:rPr>
              <a:t>ContaCorrente</a:t>
            </a:r>
            <a:r>
              <a:rPr lang="pt-BR" altLang="pt-BR" sz="2400" dirty="0">
                <a:latin typeface="Century Gothic" pitchFamily="34" charset="0"/>
              </a:rPr>
              <a:t> </a:t>
            </a:r>
            <a:r>
              <a:rPr lang="pt-BR" altLang="pt-BR" sz="2400" dirty="0" err="1">
                <a:latin typeface="Century Gothic" pitchFamily="34" charset="0"/>
              </a:rPr>
              <a:t>minhaConta</a:t>
            </a:r>
            <a:r>
              <a:rPr lang="pt-BR" altLang="pt-BR" sz="2400" dirty="0">
                <a:latin typeface="Century Gothic" pitchFamily="34" charset="0"/>
              </a:rPr>
              <a:t>;</a:t>
            </a:r>
          </a:p>
          <a:p>
            <a:r>
              <a:rPr lang="pt-BR" altLang="pt-BR" sz="2400" dirty="0" err="1">
                <a:latin typeface="Century Gothic" pitchFamily="34" charset="0"/>
              </a:rPr>
              <a:t>minhaConta</a:t>
            </a:r>
            <a:r>
              <a:rPr lang="pt-BR" altLang="pt-BR" sz="2400" dirty="0">
                <a:latin typeface="Century Gothic" pitchFamily="34" charset="0"/>
              </a:rPr>
              <a:t> = new </a:t>
            </a:r>
            <a:r>
              <a:rPr lang="pt-BR" altLang="pt-BR" sz="2400" dirty="0" err="1">
                <a:latin typeface="Century Gothic" pitchFamily="34" charset="0"/>
              </a:rPr>
              <a:t>ContaCorrente</a:t>
            </a:r>
            <a:r>
              <a:rPr lang="pt-BR" altLang="pt-BR" sz="2400" dirty="0">
                <a:latin typeface="Century Gothic" pitchFamily="34" charset="0"/>
              </a:rPr>
              <a:t> ( );	</a:t>
            </a:r>
          </a:p>
        </p:txBody>
      </p:sp>
      <p:sp>
        <p:nvSpPr>
          <p:cNvPr id="252933" name="AutoShape 5"/>
          <p:cNvSpPr>
            <a:spLocks noChangeArrowheads="1"/>
          </p:cNvSpPr>
          <p:nvPr/>
        </p:nvSpPr>
        <p:spPr bwMode="auto">
          <a:xfrm>
            <a:off x="4648200" y="2057400"/>
            <a:ext cx="3810000" cy="914400"/>
          </a:xfrm>
          <a:prstGeom prst="wedgeRoundRectCallout">
            <a:avLst>
              <a:gd name="adj1" fmla="val -68792"/>
              <a:gd name="adj2" fmla="val 82120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/>
            <a:r>
              <a:rPr lang="pt-BR" altLang="pt-BR" dirty="0">
                <a:latin typeface="Century Gothic" pitchFamily="34" charset="0"/>
              </a:rPr>
              <a:t>Variável que conterá uma</a:t>
            </a:r>
          </a:p>
          <a:p>
            <a:pPr algn="ctr"/>
            <a:r>
              <a:rPr lang="pt-BR" altLang="pt-BR" dirty="0">
                <a:latin typeface="Century Gothic" pitchFamily="34" charset="0"/>
              </a:rPr>
              <a:t>referência a um objeto</a:t>
            </a:r>
          </a:p>
        </p:txBody>
      </p:sp>
      <p:sp>
        <p:nvSpPr>
          <p:cNvPr id="252934" name="AutoShape 6"/>
          <p:cNvSpPr>
            <a:spLocks noChangeArrowheads="1"/>
          </p:cNvSpPr>
          <p:nvPr/>
        </p:nvSpPr>
        <p:spPr bwMode="auto">
          <a:xfrm>
            <a:off x="3886200" y="4509120"/>
            <a:ext cx="2895600" cy="838200"/>
          </a:xfrm>
          <a:prstGeom prst="wedgeRoundRectCallout">
            <a:avLst>
              <a:gd name="adj1" fmla="val -74231"/>
              <a:gd name="adj2" fmla="val -77463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/>
            <a:r>
              <a:rPr lang="pt-BR" altLang="pt-BR" dirty="0">
                <a:latin typeface="Century Gothic" pitchFamily="34" charset="0"/>
              </a:rPr>
              <a:t>Criação do objeto</a:t>
            </a:r>
          </a:p>
        </p:txBody>
      </p:sp>
      <p:sp>
        <p:nvSpPr>
          <p:cNvPr id="252935" name="Text Box 7"/>
          <p:cNvSpPr txBox="1">
            <a:spLocks noChangeArrowheads="1"/>
          </p:cNvSpPr>
          <p:nvPr/>
        </p:nvSpPr>
        <p:spPr bwMode="auto">
          <a:xfrm>
            <a:off x="323850" y="5643562"/>
            <a:ext cx="8370888" cy="466725"/>
          </a:xfrm>
          <a:prstGeom prst="rect">
            <a:avLst/>
          </a:prstGeom>
          <a:solidFill>
            <a:srgbClr val="F6E99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cs typeface="Arial" charset="0"/>
              </a:defRPr>
            </a:lvl9pPr>
          </a:lstStyle>
          <a:p>
            <a:r>
              <a:rPr lang="pt-BR" altLang="pt-BR" sz="2400" dirty="0" err="1">
                <a:solidFill>
                  <a:schemeClr val="accent2"/>
                </a:solidFill>
                <a:latin typeface="Century Gothic" pitchFamily="34" charset="0"/>
              </a:rPr>
              <a:t>ContaCorrente</a:t>
            </a:r>
            <a:r>
              <a:rPr lang="pt-BR" altLang="pt-BR" sz="2400" dirty="0">
                <a:solidFill>
                  <a:schemeClr val="accent2"/>
                </a:solidFill>
                <a:latin typeface="Century Gothic" pitchFamily="34" charset="0"/>
              </a:rPr>
              <a:t> </a:t>
            </a:r>
            <a:r>
              <a:rPr lang="pt-BR" altLang="pt-BR" sz="2400" dirty="0" err="1">
                <a:solidFill>
                  <a:schemeClr val="accent2"/>
                </a:solidFill>
                <a:latin typeface="Century Gothic" pitchFamily="34" charset="0"/>
              </a:rPr>
              <a:t>minhaConta</a:t>
            </a:r>
            <a:r>
              <a:rPr lang="pt-BR" altLang="pt-BR" sz="2400" dirty="0">
                <a:solidFill>
                  <a:schemeClr val="accent2"/>
                </a:solidFill>
                <a:latin typeface="Century Gothic" pitchFamily="34" charset="0"/>
              </a:rPr>
              <a:t> = new </a:t>
            </a:r>
            <a:r>
              <a:rPr lang="pt-BR" altLang="pt-BR" sz="2400" dirty="0" err="1">
                <a:solidFill>
                  <a:schemeClr val="accent2"/>
                </a:solidFill>
                <a:latin typeface="Century Gothic" pitchFamily="34" charset="0"/>
              </a:rPr>
              <a:t>ContaCorrente</a:t>
            </a:r>
            <a:r>
              <a:rPr lang="pt-BR" altLang="pt-BR" sz="2400" dirty="0">
                <a:solidFill>
                  <a:schemeClr val="accent2"/>
                </a:solidFill>
                <a:latin typeface="Century Gothic" pitchFamily="34" charset="0"/>
              </a:rPr>
              <a:t> ( );</a:t>
            </a:r>
          </a:p>
        </p:txBody>
      </p:sp>
      <p:sp>
        <p:nvSpPr>
          <p:cNvPr id="9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2065F3-712B-4C78-97DB-DC931E5E485F}" type="slidenum">
              <a:rPr lang="pt-BR" smtClean="0"/>
              <a:pPr>
                <a:defRPr/>
              </a:pPr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723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3" grpId="0" animBg="1"/>
      <p:bldP spid="252934" grpId="0" animBg="1"/>
      <p:bldP spid="2529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857233"/>
          </a:xfrm>
        </p:spPr>
        <p:txBody>
          <a:bodyPr/>
          <a:lstStyle/>
          <a:p>
            <a:pPr eaLnBrk="1" hangingPunct="1"/>
            <a:r>
              <a:rPr lang="pt-BR" sz="4000" dirty="0" smtClean="0"/>
              <a:t>Lista Duplamente Encadeada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714348" y="1285860"/>
            <a:ext cx="1857388" cy="1928826"/>
          </a:xfrm>
        </p:spPr>
        <p:txBody>
          <a:bodyPr/>
          <a:lstStyle/>
          <a:p>
            <a:pPr lvl="8">
              <a:buNone/>
            </a:pPr>
            <a:r>
              <a:rPr lang="pt-BR" sz="1800" dirty="0" smtClean="0"/>
              <a:t>.</a:t>
            </a:r>
          </a:p>
          <a:p>
            <a:pPr lvl="8"/>
            <a:endParaRPr lang="pt-BR" sz="1800" dirty="0"/>
          </a:p>
        </p:txBody>
      </p:sp>
      <p:sp>
        <p:nvSpPr>
          <p:cNvPr id="10" name="Espaço Reservado para Conteúdo 5"/>
          <p:cNvSpPr txBox="1">
            <a:spLocks/>
          </p:cNvSpPr>
          <p:nvPr/>
        </p:nvSpPr>
        <p:spPr bwMode="auto">
          <a:xfrm>
            <a:off x="566209" y="1117213"/>
            <a:ext cx="8229600" cy="468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2600" dirty="0"/>
              <a:t>Para facilitar a gerência de informações de início e fim da lista pode-se reunir as referências em uma única estrutura chamada descritor, líder ou header da lista. </a:t>
            </a:r>
          </a:p>
          <a:p>
            <a:pPr algn="just">
              <a:defRPr/>
            </a:pPr>
            <a:r>
              <a:rPr lang="pt-BR" sz="2600" dirty="0" smtClean="0"/>
              <a:t>O </a:t>
            </a:r>
            <a:r>
              <a:rPr lang="pt-BR" sz="2600" dirty="0"/>
              <a:t>acesso aos elementos da lista é sempre realizado por meio do header. </a:t>
            </a:r>
          </a:p>
          <a:p>
            <a:pPr algn="just">
              <a:defRPr/>
            </a:pPr>
            <a:r>
              <a:rPr lang="pt-BR" sz="2600" dirty="0" smtClean="0"/>
              <a:t>O </a:t>
            </a:r>
            <a:r>
              <a:rPr lang="pt-BR" sz="2600" dirty="0"/>
              <a:t>header pode conter informações como: início e fim da lista, quantidade de nós da lista e outras informações que se </a:t>
            </a:r>
            <a:r>
              <a:rPr lang="pt-BR" sz="2600" dirty="0" smtClean="0"/>
              <a:t>deseje</a:t>
            </a:r>
          </a:p>
          <a:p>
            <a:pPr algn="just">
              <a:defRPr/>
            </a:pPr>
            <a:endParaRPr lang="pt-BR" sz="2600" dirty="0" smtClean="0"/>
          </a:p>
          <a:p>
            <a:pPr algn="just">
              <a:defRPr/>
            </a:pPr>
            <a:endParaRPr lang="pt-BR" sz="2000" dirty="0" smtClean="0"/>
          </a:p>
          <a:p>
            <a:pPr marL="457200" lvl="1" indent="0">
              <a:buNone/>
            </a:pPr>
            <a:endParaRPr lang="pt-BR" sz="2000" dirty="0" smtClean="0"/>
          </a:p>
          <a:p>
            <a:pPr lvl="1"/>
            <a:endParaRPr lang="pt-BR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4581128"/>
            <a:ext cx="470535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09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68</TotalTime>
  <Words>1701</Words>
  <Application>Microsoft Office PowerPoint</Application>
  <PresentationFormat>Apresentação na tela (4:3)</PresentationFormat>
  <Paragraphs>261</Paragraphs>
  <Slides>47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48" baseType="lpstr">
      <vt:lpstr>Fluxo</vt:lpstr>
      <vt:lpstr>Estrutura de Dados – 1º semestre de 2021</vt:lpstr>
      <vt:lpstr>Lista Simplesmente Encadeada - Limitações</vt:lpstr>
      <vt:lpstr>Lista Simplesmente Encadeada </vt:lpstr>
      <vt:lpstr>Lista Simplesmente Encadeada </vt:lpstr>
      <vt:lpstr>Vetores x Listas Dinâmicas</vt:lpstr>
      <vt:lpstr>Alocação de memória </vt:lpstr>
      <vt:lpstr>Ponteiro</vt:lpstr>
      <vt:lpstr>Criando um objeto</vt:lpstr>
      <vt:lpstr>Lista Duplamente Encadeada</vt:lpstr>
      <vt:lpstr>Lista Duplamente Encadeada</vt:lpstr>
      <vt:lpstr>Lista Duplamente Encadeada</vt:lpstr>
      <vt:lpstr>Operações</vt:lpstr>
      <vt:lpstr>Vantagens </vt:lpstr>
      <vt:lpstr>Lista Encadeada x Lista Duplamente Encadeada</vt:lpstr>
      <vt:lpstr>Lista Duplamente Encadeada</vt:lpstr>
      <vt:lpstr>Lista Duplamente Encadeada</vt:lpstr>
      <vt:lpstr>Lista Duplamente Encadeada</vt:lpstr>
      <vt:lpstr>Lista Duplamente Encadeada</vt:lpstr>
      <vt:lpstr>Lista Duplamente Encadeada</vt:lpstr>
      <vt:lpstr>Lista Duplamente Encadeada</vt:lpstr>
      <vt:lpstr>Lista Duplamente Encadeada</vt:lpstr>
      <vt:lpstr>Lista Duplamente Encadeada</vt:lpstr>
      <vt:lpstr>Lista Duplamente Encadeada</vt:lpstr>
      <vt:lpstr>Apresentação do PowerPoint</vt:lpstr>
      <vt:lpstr>Apresentação do PowerPoint</vt:lpstr>
      <vt:lpstr>Lista Duplamente Encadeada</vt:lpstr>
      <vt:lpstr>Lista Duplamente Encadeada</vt:lpstr>
      <vt:lpstr>Lista Encadeada x Lista Duplamente Encadeada</vt:lpstr>
      <vt:lpstr>Lista Duplamente Encadeada – Inserção </vt:lpstr>
      <vt:lpstr>Lista Duplamente Encadeada - Inserção</vt:lpstr>
      <vt:lpstr>Lista Duplamente Encadeada - Inserção</vt:lpstr>
      <vt:lpstr>Lista Duplamente Encadeada - Inserção</vt:lpstr>
      <vt:lpstr>Lista Duplamente Encadeada - Remoção</vt:lpstr>
      <vt:lpstr>Lista Duplamente Encadeada - Remoção</vt:lpstr>
      <vt:lpstr>Lista Duplamente Encadeada - Remoção</vt:lpstr>
      <vt:lpstr>Lista Duplamente Encadeada - Remoção</vt:lpstr>
      <vt:lpstr>Inserir novo elemento na lista</vt:lpstr>
      <vt:lpstr>Remover elemento na lista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Contatos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 – 1º semestre de 2020</dc:title>
  <dc:creator>Fábio Silva</dc:creator>
  <cp:lastModifiedBy>Fábio Silva</cp:lastModifiedBy>
  <cp:revision>21</cp:revision>
  <dcterms:created xsi:type="dcterms:W3CDTF">2020-02-01T23:17:42Z</dcterms:created>
  <dcterms:modified xsi:type="dcterms:W3CDTF">2021-02-10T20:31:23Z</dcterms:modified>
</cp:coreProperties>
</file>