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7" r:id="rId2"/>
    <p:sldId id="258" r:id="rId3"/>
    <p:sldId id="299" r:id="rId4"/>
    <p:sldId id="304" r:id="rId5"/>
    <p:sldId id="303" r:id="rId6"/>
    <p:sldId id="300" r:id="rId7"/>
    <p:sldId id="301" r:id="rId8"/>
    <p:sldId id="302" r:id="rId9"/>
    <p:sldId id="287" r:id="rId10"/>
    <p:sldId id="305" r:id="rId11"/>
    <p:sldId id="279" r:id="rId12"/>
    <p:sldId id="259" r:id="rId13"/>
    <p:sldId id="260" r:id="rId14"/>
    <p:sldId id="261" r:id="rId15"/>
    <p:sldId id="262" r:id="rId16"/>
    <p:sldId id="306" r:id="rId17"/>
    <p:sldId id="289" r:id="rId18"/>
    <p:sldId id="263" r:id="rId19"/>
    <p:sldId id="281" r:id="rId20"/>
    <p:sldId id="264" r:id="rId21"/>
    <p:sldId id="265" r:id="rId22"/>
    <p:sldId id="266" r:id="rId23"/>
    <p:sldId id="267" r:id="rId24"/>
    <p:sldId id="268" r:id="rId25"/>
    <p:sldId id="269" r:id="rId26"/>
    <p:sldId id="282" r:id="rId27"/>
    <p:sldId id="283" r:id="rId28"/>
    <p:sldId id="288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84" r:id="rId38"/>
    <p:sldId id="286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3E23-4E58-4222-BEE2-8FDD4508F47C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B220-16A8-4010-90BB-9C106F286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9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BBDF8D-F5C9-49E8-A0A6-B97EC7FC2963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139542-914E-4BC6-99A6-77F8AE5BC8C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/>
              <a:t>Estrutura de Dados – 2023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68740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800" dirty="0"/>
              <a:t>Cada elemento armazena um ou vários dados (estrutura homogênea ou heterogênea) e dois ponteiros; o primeiro para o próximo elemento, e o segundo para o anterior.</a:t>
            </a:r>
          </a:p>
          <a:p>
            <a:pPr algn="just">
              <a:defRPr/>
            </a:pPr>
            <a:r>
              <a:rPr lang="pt-BR" sz="2800" dirty="0"/>
              <a:t>Esses ponteiros permitem o duplo encadeamento e mantêm a estrutura linear. </a:t>
            </a:r>
          </a:p>
          <a:p>
            <a:pPr algn="just">
              <a:defRPr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857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pt-BR" sz="2400" dirty="0"/>
              <a:t>A </a:t>
            </a:r>
            <a:r>
              <a:rPr lang="en-US" altLang="pt-BR" sz="2400" dirty="0" err="1"/>
              <a:t>Lista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Encadeada</a:t>
            </a:r>
            <a:r>
              <a:rPr lang="en-US" altLang="pt-BR" sz="2400" dirty="0"/>
              <a:t> e a Fila </a:t>
            </a:r>
            <a:r>
              <a:rPr lang="en-US" altLang="pt-BR" sz="2400" dirty="0" err="1"/>
              <a:t>Encadeada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possuem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desvantagem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somente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podermos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caminhar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direção</a:t>
            </a:r>
            <a:r>
              <a:rPr lang="en-US" altLang="pt-BR" sz="24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t-BR" sz="2000" dirty="0" err="1"/>
              <a:t>vimos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que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para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olhar</a:t>
            </a:r>
            <a:r>
              <a:rPr lang="en-US" altLang="pt-BR" sz="2000" dirty="0"/>
              <a:t> um </a:t>
            </a:r>
            <a:r>
              <a:rPr lang="en-US" altLang="pt-BR" sz="2000" dirty="0" err="1"/>
              <a:t>elemento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pelo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qual</a:t>
            </a:r>
            <a:r>
              <a:rPr lang="en-US" altLang="pt-BR" sz="2000" dirty="0"/>
              <a:t> “</a:t>
            </a:r>
            <a:r>
              <a:rPr lang="en-US" altLang="pt-BR" sz="2000" dirty="0" err="1"/>
              <a:t>acabamos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passar</a:t>
            </a:r>
            <a:r>
              <a:rPr lang="en-US" altLang="pt-BR" sz="2000" dirty="0"/>
              <a:t>” </a:t>
            </a:r>
            <a:r>
              <a:rPr lang="en-US" altLang="pt-BR" sz="2000" dirty="0" err="1"/>
              <a:t>precisamos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variável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auxiliar</a:t>
            </a:r>
            <a:r>
              <a:rPr lang="en-US" altLang="pt-BR" sz="2000" dirty="0"/>
              <a:t> “anterior”;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t-BR" sz="2000" dirty="0" err="1"/>
              <a:t>para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olhar</a:t>
            </a:r>
            <a:r>
              <a:rPr lang="en-US" altLang="pt-BR" sz="2000" dirty="0"/>
              <a:t> outros </a:t>
            </a:r>
            <a:r>
              <a:rPr lang="en-US" altLang="pt-BR" sz="2000" dirty="0" err="1"/>
              <a:t>elementos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ainda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anteriores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não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temos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nenhum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meio</a:t>
            </a:r>
            <a:r>
              <a:rPr lang="en-US" altLang="pt-BR" sz="2000" dirty="0"/>
              <a:t>, a </a:t>
            </a:r>
            <a:r>
              <a:rPr lang="en-US" altLang="pt-BR" sz="2000" dirty="0" err="1"/>
              <a:t>não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ser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começar</a:t>
            </a:r>
            <a:r>
              <a:rPr lang="en-US" altLang="pt-BR" sz="2000" dirty="0"/>
              <a:t> de novo.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t-BR" sz="2400" dirty="0"/>
              <a:t>A </a:t>
            </a:r>
            <a:r>
              <a:rPr lang="en-US" altLang="pt-BR" sz="2400" dirty="0" err="1"/>
              <a:t>Lista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Duplamente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Encadeada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estrutura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lista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permite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deslocamento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ambos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sentidos</a:t>
            </a:r>
            <a:r>
              <a:rPr lang="en-US" altLang="pt-BR" sz="24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t-BR" sz="2000" dirty="0" err="1"/>
              <a:t>útil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para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representar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conjuntos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eventos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ou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objetos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serem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percorridos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dois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sentidos</a:t>
            </a:r>
            <a:r>
              <a:rPr lang="en-US" altLang="pt-BR" sz="2000" dirty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t-BR" sz="2000" dirty="0"/>
              <a:t>ex.: </a:t>
            </a:r>
            <a:r>
              <a:rPr lang="en-US" altLang="pt-BR" sz="2000" dirty="0" err="1"/>
              <a:t>itinerários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ônibus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trem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ou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avião</a:t>
            </a:r>
            <a:r>
              <a:rPr lang="en-US" altLang="pt-BR" sz="2000" dirty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t-BR" sz="2000" dirty="0" err="1"/>
              <a:t>útil</a:t>
            </a:r>
            <a:r>
              <a:rPr lang="en-US" altLang="pt-BR" sz="2000" dirty="0"/>
              <a:t> </a:t>
            </a:r>
            <a:r>
              <a:rPr lang="en-US" altLang="pt-BR" sz="2000" dirty="0" err="1"/>
              <a:t>também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quando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realizamos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busca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aproximada</a:t>
            </a:r>
            <a:r>
              <a:rPr lang="en-US" altLang="pt-BR" sz="2000" dirty="0"/>
              <a:t> e </a:t>
            </a:r>
            <a:r>
              <a:rPr lang="en-US" altLang="pt-BR" sz="2000" dirty="0" err="1"/>
              <a:t>nos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movemos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para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frente</a:t>
            </a:r>
            <a:r>
              <a:rPr lang="en-US" altLang="pt-BR" sz="2000" dirty="0"/>
              <a:t> e </a:t>
            </a:r>
            <a:r>
              <a:rPr lang="en-US" altLang="pt-BR" sz="2000" dirty="0" err="1"/>
              <a:t>para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trás</a:t>
            </a:r>
            <a:r>
              <a:rPr lang="en-US" altLang="pt-BR" sz="2000" dirty="0"/>
              <a:t>.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705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Operações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200" dirty="0"/>
              <a:t>Inicializar a lista</a:t>
            </a:r>
          </a:p>
          <a:p>
            <a:r>
              <a:rPr lang="pt-BR" altLang="pt-BR" sz="2200" dirty="0"/>
              <a:t>Inserir um elemento no início </a:t>
            </a:r>
          </a:p>
          <a:p>
            <a:r>
              <a:rPr lang="pt-BR" altLang="pt-BR" sz="2200" dirty="0"/>
              <a:t>Inserir um elemento no final</a:t>
            </a:r>
          </a:p>
          <a:p>
            <a:r>
              <a:rPr lang="pt-BR" altLang="pt-BR" sz="2200" dirty="0"/>
              <a:t>Inserir um elemento em uma posição específica da lista</a:t>
            </a:r>
          </a:p>
          <a:p>
            <a:r>
              <a:rPr lang="pt-BR" altLang="pt-BR" sz="2200" dirty="0"/>
              <a:t>Realizar a pesquisa de um elemento</a:t>
            </a:r>
          </a:p>
          <a:p>
            <a:r>
              <a:rPr lang="pt-BR" altLang="pt-BR" sz="2200" dirty="0"/>
              <a:t>Remover um elemento do início da lista</a:t>
            </a:r>
          </a:p>
          <a:p>
            <a:r>
              <a:rPr lang="pt-BR" altLang="pt-BR" sz="2200" dirty="0"/>
              <a:t>Remover um elemento do final da lista</a:t>
            </a:r>
          </a:p>
          <a:p>
            <a:r>
              <a:rPr lang="pt-BR" altLang="pt-BR" sz="2200" dirty="0"/>
              <a:t>Remover um elemento de uma dada posição da lista</a:t>
            </a:r>
          </a:p>
          <a:p>
            <a:r>
              <a:rPr lang="pt-BR" altLang="pt-BR" sz="2200" dirty="0"/>
              <a:t>Ordenar a lista</a:t>
            </a:r>
          </a:p>
          <a:p>
            <a:r>
              <a:rPr lang="pt-BR" altLang="pt-BR" sz="2200" dirty="0"/>
              <a:t>Realizar a composição de outras estruturas de dados a partir de uma lista duplamente encadeada</a:t>
            </a:r>
          </a:p>
          <a:p>
            <a:r>
              <a:rPr lang="pt-BR" altLang="pt-BR" sz="2200" dirty="0"/>
              <a:t>Substituição de um valor por outro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5081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Vantagens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Facilita a inserção/eliminação no interior de uma lista.</a:t>
            </a:r>
          </a:p>
          <a:p>
            <a:r>
              <a:rPr lang="pt-BR" sz="2400" dirty="0"/>
              <a:t>Quando a busca ocorre segundo o valor do campo correspondente, ao encontrá-lo podemos inserir/eliminar sem a necessidade de ponteiro auxiliar. </a:t>
            </a:r>
          </a:p>
          <a:p>
            <a:r>
              <a:rPr lang="pt-BR" sz="2400" dirty="0"/>
              <a:t>No encadeamento duplo pode ocorrer todo tipo de variação em sua implementação.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29608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400" dirty="0"/>
              <a:t>Lista Encadeada x 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77036"/>
              </p:ext>
            </p:extLst>
          </p:nvPr>
        </p:nvGraphicFramePr>
        <p:xfrm>
          <a:off x="539552" y="1268760"/>
          <a:ext cx="8064896" cy="482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174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Lista Encadeada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aseline="0" dirty="0"/>
                        <a:t>Lista Duplamente Encadeada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Menor</a:t>
                      </a: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dificuldade de implementação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Maior facilidade de navegação, utilizando os dois sentidos da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373">
                <a:tc>
                  <a:txBody>
                    <a:bodyPr/>
                    <a:lstStyle/>
                    <a:p>
                      <a:r>
                        <a:rPr lang="pt-BR" sz="1800" dirty="0"/>
                        <a:t>Uso</a:t>
                      </a:r>
                      <a:r>
                        <a:rPr lang="pt-BR" sz="1800" baseline="0" dirty="0"/>
                        <a:t> de um único ponteiro para verificação dos elementos da lista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Diminuição na necessidade do uso de variáveis auxiliares  para realizar operações de inclusão e remoção de Nós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2935">
                <a:tc>
                  <a:txBody>
                    <a:bodyPr/>
                    <a:lstStyle/>
                    <a:p>
                      <a:r>
                        <a:rPr lang="pt-BR" sz="1800" dirty="0"/>
                        <a:t>Quando não há necessidade de percorrer a lista de trás para frente</a:t>
                      </a:r>
                      <a:r>
                        <a:rPr lang="pt-BR" sz="1800" baseline="0" dirty="0"/>
                        <a:t>, a lista simplesmente encadeada é uma melhor opção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Necessidade de uma quantidade menor de variáveis auxiliares para percorrer 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54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400" dirty="0"/>
              <a:t>Nas listas duplamente encadeadas cada nó possui dois ponteiros, sendo que um aponta para o nó anterior e o outro para o nó posterior. Sendo assim, a lista pode ter seus elementos percorridos a partir de qualquer extremidade.</a:t>
            </a:r>
          </a:p>
          <a:p>
            <a:pPr algn="just">
              <a:defRPr/>
            </a:pPr>
            <a:r>
              <a:rPr lang="pt-BR" sz="2400" dirty="0"/>
              <a:t>Um ponteiro </a:t>
            </a:r>
            <a:r>
              <a:rPr lang="pt-BR" sz="2400" b="1" dirty="0" err="1"/>
              <a:t>ant</a:t>
            </a:r>
            <a:r>
              <a:rPr lang="pt-BR" sz="2400" b="1" dirty="0"/>
              <a:t> </a:t>
            </a:r>
            <a:r>
              <a:rPr lang="pt-BR" sz="2400" dirty="0"/>
              <a:t>aponta para o Nó que precede enquanto o ponteiro</a:t>
            </a:r>
            <a:r>
              <a:rPr lang="pt-BR" sz="2400" b="1" dirty="0"/>
              <a:t> </a:t>
            </a:r>
            <a:r>
              <a:rPr lang="pt-BR" sz="2400" b="1" dirty="0" err="1"/>
              <a:t>prox</a:t>
            </a:r>
            <a:r>
              <a:rPr lang="pt-BR" sz="2400" b="1" dirty="0"/>
              <a:t> </a:t>
            </a:r>
            <a:r>
              <a:rPr lang="pt-BR" sz="2400" dirty="0"/>
              <a:t>aponta para o Nó que sucede.</a:t>
            </a:r>
          </a:p>
          <a:p>
            <a:pPr algn="just">
              <a:defRPr/>
            </a:pPr>
            <a:endParaRPr lang="pt-BR" sz="2400" dirty="0"/>
          </a:p>
          <a:p>
            <a:pPr algn="just">
              <a:defRPr/>
            </a:pPr>
            <a:endParaRPr lang="pt-BR" sz="2000" b="1" dirty="0"/>
          </a:p>
          <a:p>
            <a:pPr lvl="1"/>
            <a:endParaRPr lang="pt-BR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546" y="3717032"/>
            <a:ext cx="6069814" cy="208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53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400" dirty="0"/>
              <a:t>Nas listas duplamente encadeadas, os nós contêm dois ponteiros </a:t>
            </a:r>
          </a:p>
          <a:p>
            <a:pPr algn="just">
              <a:defRPr/>
            </a:pPr>
            <a:r>
              <a:rPr lang="pt-BR" sz="2400" dirty="0"/>
              <a:t>Um para o sucessor e </a:t>
            </a:r>
          </a:p>
          <a:p>
            <a:pPr algn="just">
              <a:defRPr/>
            </a:pPr>
            <a:r>
              <a:rPr lang="pt-BR" sz="2400" dirty="0"/>
              <a:t>Outro para o predecessor.</a:t>
            </a:r>
          </a:p>
          <a:p>
            <a:pPr algn="just">
              <a:defRPr/>
            </a:pPr>
            <a:endParaRPr lang="pt-BR" sz="2000" b="1" dirty="0"/>
          </a:p>
          <a:p>
            <a:pPr lvl="1"/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789040"/>
            <a:ext cx="67818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05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400" dirty="0"/>
              <a:t>Em uma lista duplamente encadeada os elementos possuem três campos: o campo </a:t>
            </a:r>
            <a:r>
              <a:rPr lang="pt-BR" sz="2400" dirty="0" err="1"/>
              <a:t>inf</a:t>
            </a:r>
            <a:r>
              <a:rPr lang="pt-BR" sz="2400" dirty="0"/>
              <a:t> o qual contém a informação, o campo </a:t>
            </a:r>
            <a:r>
              <a:rPr lang="pt-BR" sz="2400" dirty="0" err="1"/>
              <a:t>ant</a:t>
            </a:r>
            <a:r>
              <a:rPr lang="pt-BR" sz="2400" dirty="0"/>
              <a:t> que possui um ponteiro para o elemento antecessor e o campo </a:t>
            </a:r>
            <a:r>
              <a:rPr lang="pt-BR" sz="2400" dirty="0" err="1"/>
              <a:t>prox</a:t>
            </a:r>
            <a:r>
              <a:rPr lang="pt-BR" sz="2400" dirty="0"/>
              <a:t> que é uma referência para o elemento que sucede.</a:t>
            </a:r>
          </a:p>
          <a:p>
            <a:pPr algn="just">
              <a:defRPr/>
            </a:pPr>
            <a:endParaRPr lang="pt-BR" sz="2400" dirty="0"/>
          </a:p>
          <a:p>
            <a:pPr algn="just">
              <a:defRPr/>
            </a:pPr>
            <a:endParaRPr lang="pt-BR" sz="2000" b="1" dirty="0"/>
          </a:p>
          <a:p>
            <a:pPr lvl="1"/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70" y="3212976"/>
            <a:ext cx="71532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Quando cada nó referência tanto o próximo nó da lista quanto o nó anterior.</a:t>
            </a:r>
          </a:p>
          <a:p>
            <a:r>
              <a:rPr lang="pt-BR" sz="2400" dirty="0"/>
              <a:t>O importante é que, neste tipo de lista, o ponteiro externo pode apontar para qualquer nó da lista, pois é possível caminhar para a direita ou para a esquerda com igual facilidade. </a:t>
            </a:r>
          </a:p>
          <a:p>
            <a:r>
              <a:rPr lang="pt-BR" sz="2400" dirty="0"/>
              <a:t>Uma lista duplamente encadeada pode ser circular ou não e ainda, pode estar em ordem (crescente/decrescente) ou não.</a:t>
            </a:r>
          </a:p>
          <a:p>
            <a:endParaRPr lang="pt-BR" altLang="pt-BR" sz="24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1" y="4648559"/>
            <a:ext cx="80962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61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5657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 nó da lista é representado por uma estrutura (</a:t>
            </a:r>
            <a:r>
              <a:rPr lang="pt-BR" sz="2400" dirty="0" err="1"/>
              <a:t>struct</a:t>
            </a:r>
            <a:r>
              <a:rPr lang="pt-BR" sz="2400" dirty="0"/>
              <a:t>), que deverá conter, no mínimo, três campos : um campo com a informação ou dado a ser armazenado e dois ponteiros: um para o próximo nó da lista e outro para o nó anterior. 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É preciso que o primeiro nó seja apontado por um ponteiro, assim como o último, para que assim, a lista possa ser manipulada através de suas diversas operações.</a:t>
            </a:r>
          </a:p>
          <a:p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3033713"/>
            <a:ext cx="33813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7" y="5259373"/>
            <a:ext cx="8458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84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Lista Simplesmente Encadeada - Limitações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/>
              <a:t>Não se pode atravessar uma lista desse tipo no sentido contrário </a:t>
            </a:r>
          </a:p>
          <a:p>
            <a:r>
              <a:rPr lang="pt-BR" altLang="pt-BR" sz="2800" dirty="0"/>
              <a:t>Para eliminar um nó de uma lista simplesmente encadeada, é preciso usar pelo menos uma variável auxiliar do tipo Nó</a:t>
            </a:r>
          </a:p>
          <a:p>
            <a:pPr lvl="1"/>
            <a:r>
              <a:rPr lang="pt-BR" altLang="pt-BR" sz="2400" dirty="0"/>
              <a:t>A solução é usar </a:t>
            </a:r>
            <a:r>
              <a:rPr lang="en-US" altLang="pt-BR" sz="2400" dirty="0" err="1"/>
              <a:t>Lista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Duplamente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Encadeada</a:t>
            </a:r>
            <a:endParaRPr lang="pt-BR" altLang="pt-BR" sz="2400" dirty="0"/>
          </a:p>
          <a:p>
            <a:pPr algn="just">
              <a:defRPr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47729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duplamente</a:t>
            </a:r>
            <a:r>
              <a:rPr lang="en-US" sz="2400" dirty="0"/>
              <a:t> </a:t>
            </a:r>
            <a:r>
              <a:rPr lang="en-US" sz="2400" dirty="0" err="1"/>
              <a:t>ligadas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dirty="0" err="1"/>
              <a:t>necessidade</a:t>
            </a:r>
            <a:r>
              <a:rPr lang="en-US" sz="2400" dirty="0"/>
              <a:t> de </a:t>
            </a:r>
            <a:r>
              <a:rPr lang="en-US" sz="2400" dirty="0" err="1"/>
              <a:t>dimensionar</a:t>
            </a:r>
            <a:r>
              <a:rPr lang="en-US" sz="2400" dirty="0"/>
              <a:t> o 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Nós</a:t>
            </a:r>
            <a:r>
              <a:rPr lang="en-US" sz="2400" dirty="0"/>
              <a:t>, </a:t>
            </a:r>
            <a:r>
              <a:rPr lang="en-US" sz="2400" dirty="0" err="1"/>
              <a:t>porque</a:t>
            </a:r>
            <a:r>
              <a:rPr lang="en-US" sz="2400" dirty="0"/>
              <a:t> </a:t>
            </a:r>
            <a:r>
              <a:rPr lang="en-US" sz="2400" dirty="0" err="1"/>
              <a:t>tal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ocorre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Ligadas</a:t>
            </a:r>
            <a:r>
              <a:rPr lang="en-US" sz="2400" dirty="0"/>
              <a:t> a </a:t>
            </a:r>
            <a:r>
              <a:rPr lang="en-US" sz="2400" dirty="0" err="1"/>
              <a:t>alocação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sendo</a:t>
            </a:r>
            <a:r>
              <a:rPr lang="en-US" sz="2400" dirty="0"/>
              <a:t> </a:t>
            </a:r>
            <a:r>
              <a:rPr lang="en-US" sz="2400" dirty="0" err="1"/>
              <a:t>feita</a:t>
            </a:r>
            <a:r>
              <a:rPr lang="en-US" sz="2400" dirty="0"/>
              <a:t> de </a:t>
            </a:r>
            <a:r>
              <a:rPr lang="en-US" sz="2400" dirty="0" err="1"/>
              <a:t>acordo</a:t>
            </a:r>
            <a:r>
              <a:rPr lang="en-US" sz="2400" dirty="0"/>
              <a:t> com a </a:t>
            </a:r>
            <a:r>
              <a:rPr lang="en-US" sz="2400" dirty="0" err="1"/>
              <a:t>necessidade</a:t>
            </a:r>
            <a:r>
              <a:rPr lang="en-US" sz="2400" dirty="0"/>
              <a:t>, de </a:t>
            </a:r>
            <a:r>
              <a:rPr lang="en-US" sz="2400" dirty="0" err="1"/>
              <a:t>maneira</a:t>
            </a:r>
            <a:r>
              <a:rPr lang="en-US" sz="2400" dirty="0"/>
              <a:t> </a:t>
            </a:r>
            <a:r>
              <a:rPr lang="en-US" sz="2400" dirty="0" err="1"/>
              <a:t>dinâmica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memória</a:t>
            </a:r>
            <a:r>
              <a:rPr lang="en-US" sz="2400" dirty="0"/>
              <a:t>.</a:t>
            </a:r>
          </a:p>
          <a:p>
            <a:r>
              <a:rPr lang="pt-BR" sz="2400" dirty="0"/>
              <a:t>As listas duplamente ligadas são recomendadas quando precisamos percorrer uma lista do fim para o início.</a:t>
            </a:r>
          </a:p>
          <a:p>
            <a:pPr lvl="1"/>
            <a:endParaRPr lang="pt-B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59" y="3789040"/>
            <a:ext cx="5981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52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400" dirty="0"/>
              <a:t>Cada elemento tem um ponteiro para o próximo elemento e um ponteiro para o elemento anterior</a:t>
            </a:r>
            <a:endParaRPr lang="pt-BR" sz="2000" dirty="0"/>
          </a:p>
          <a:p>
            <a:pPr algn="just">
              <a:defRPr/>
            </a:pPr>
            <a:r>
              <a:rPr lang="pt-BR" sz="2400" dirty="0"/>
              <a:t>Dado um elemento, é possível acessar o próximo e o anterior</a:t>
            </a:r>
          </a:p>
          <a:p>
            <a:pPr algn="just">
              <a:defRPr/>
            </a:pPr>
            <a:r>
              <a:rPr lang="pt-BR" sz="2400" dirty="0"/>
              <a:t>Dado um ponteiro para o último elemento da lista, é possível percorrer a lista em ordem inversa</a:t>
            </a:r>
          </a:p>
          <a:p>
            <a:pPr algn="just">
              <a:defRPr/>
            </a:pP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9" y="3861048"/>
            <a:ext cx="78867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93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400" dirty="0"/>
              <a:t>Cada elemento possui 3 partes: </a:t>
            </a:r>
          </a:p>
          <a:p>
            <a:pPr lvl="1" algn="just">
              <a:defRPr/>
            </a:pPr>
            <a:r>
              <a:rPr lang="pt-BR" sz="2000" dirty="0"/>
              <a:t>Dados, ponteiro para o próximo, ponteiro para o anterior </a:t>
            </a:r>
          </a:p>
          <a:p>
            <a:pPr lvl="1" algn="just">
              <a:defRPr/>
            </a:pPr>
            <a:r>
              <a:rPr lang="pt-BR" sz="2000" dirty="0"/>
              <a:t>Último elemento tem NULL como próximo </a:t>
            </a:r>
          </a:p>
          <a:p>
            <a:pPr lvl="1" algn="just">
              <a:defRPr/>
            </a:pPr>
            <a:r>
              <a:rPr lang="pt-BR" sz="2000" dirty="0"/>
              <a:t>Primeiro elemento tem NULL como anterior  É possível caminhar pela lista nos dois sentidos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09" y="3284984"/>
            <a:ext cx="7010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05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40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000" dirty="0"/>
              <a:t>Quando for preciso seguir a sequência de elementos em ambos os sentidos.</a:t>
            </a:r>
          </a:p>
          <a:p>
            <a:pPr algn="just">
              <a:defRPr/>
            </a:pPr>
            <a:r>
              <a:rPr lang="pt-BR" sz="2000" dirty="0"/>
              <a:t>Possui um conjunto maior de ligações a serem atualizadas</a:t>
            </a:r>
          </a:p>
          <a:p>
            <a:pPr algn="just">
              <a:defRPr/>
            </a:pPr>
            <a:r>
              <a:rPr lang="pt-BR" sz="2000" dirty="0"/>
              <a:t> Cada nó possui dois ponteiros: </a:t>
            </a:r>
            <a:r>
              <a:rPr lang="pt-BR" sz="2000" b="1" dirty="0" err="1"/>
              <a:t>ant</a:t>
            </a:r>
            <a:r>
              <a:rPr lang="pt-BR" sz="2000" b="1" dirty="0"/>
              <a:t> e prox.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8" y="2636912"/>
            <a:ext cx="7624982" cy="352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639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endParaRPr lang="pt-B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2" y="692696"/>
            <a:ext cx="772269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55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0" y="1340768"/>
            <a:ext cx="835292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41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ítulo 1"/>
          <p:cNvSpPr>
            <a:spLocks noGrp="1"/>
          </p:cNvSpPr>
          <p:nvPr>
            <p:ph type="title" idx="4294967295"/>
          </p:nvPr>
        </p:nvSpPr>
        <p:spPr>
          <a:xfrm>
            <a:off x="314325" y="116632"/>
            <a:ext cx="8229600" cy="1143000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Encadeada</a:t>
            </a:r>
            <a:endParaRPr lang="pt-BR" altLang="pt-BR" sz="4000" dirty="0"/>
          </a:p>
        </p:txBody>
      </p:sp>
      <p:sp>
        <p:nvSpPr>
          <p:cNvPr id="33792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72630" y="1412776"/>
            <a:ext cx="8577138" cy="5184576"/>
          </a:xfrm>
        </p:spPr>
        <p:txBody>
          <a:bodyPr lIns="92075" tIns="46038" rIns="92075" bIns="46038"/>
          <a:lstStyle/>
          <a:p>
            <a:r>
              <a:rPr lang="pt-BR" altLang="pt-BR" sz="2800" dirty="0"/>
              <a:t>O encadeamento simples também dificulta a retirada de um elemento da lista </a:t>
            </a:r>
          </a:p>
          <a:p>
            <a:pPr lvl="1"/>
            <a:r>
              <a:rPr lang="pt-BR" altLang="pt-BR" sz="2400" dirty="0"/>
              <a:t>Temos que percorrer a lista, elemento por elemento, para encontrarmos o elemento anterior àquele que queremos eliminar.</a:t>
            </a:r>
          </a:p>
          <a:p>
            <a:r>
              <a:rPr lang="pt-BR" altLang="pt-BR" sz="2800" dirty="0"/>
              <a:t>A solução é usar uma lista duplamente encadeada</a:t>
            </a:r>
          </a:p>
        </p:txBody>
      </p:sp>
      <p:graphicFrame>
        <p:nvGraphicFramePr>
          <p:cNvPr id="337972" name="Group 52"/>
          <p:cNvGraphicFramePr>
            <a:graphicFrameLocks noGrp="1"/>
          </p:cNvGraphicFramePr>
          <p:nvPr/>
        </p:nvGraphicFramePr>
        <p:xfrm>
          <a:off x="990600" y="4840288"/>
          <a:ext cx="1439863" cy="36576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</a:rPr>
                        <a:t>Dado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7974" name="Group 54"/>
          <p:cNvGraphicFramePr>
            <a:graphicFrameLocks noGrp="1"/>
          </p:cNvGraphicFramePr>
          <p:nvPr/>
        </p:nvGraphicFramePr>
        <p:xfrm>
          <a:off x="2919413" y="5353050"/>
          <a:ext cx="1439862" cy="36576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</a:rPr>
                        <a:t>Dado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7958" name="Line 38"/>
          <p:cNvSpPr>
            <a:spLocks noChangeShapeType="1"/>
          </p:cNvSpPr>
          <p:nvPr/>
        </p:nvSpPr>
        <p:spPr bwMode="auto">
          <a:xfrm>
            <a:off x="2201863" y="5048250"/>
            <a:ext cx="68580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337984" name="Group 64"/>
          <p:cNvGraphicFramePr>
            <a:graphicFrameLocks noGrp="1"/>
          </p:cNvGraphicFramePr>
          <p:nvPr/>
        </p:nvGraphicFramePr>
        <p:xfrm>
          <a:off x="4859338" y="4672013"/>
          <a:ext cx="1439862" cy="36576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</a:rPr>
                        <a:t>Dado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7995" name="Group 75"/>
          <p:cNvGraphicFramePr>
            <a:graphicFrameLocks noGrp="1"/>
          </p:cNvGraphicFramePr>
          <p:nvPr/>
        </p:nvGraphicFramePr>
        <p:xfrm>
          <a:off x="6865938" y="5686425"/>
          <a:ext cx="1439862" cy="36576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</a:rPr>
                        <a:t>Dado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005" name="Line 85"/>
          <p:cNvSpPr>
            <a:spLocks noChangeShapeType="1"/>
          </p:cNvSpPr>
          <p:nvPr/>
        </p:nvSpPr>
        <p:spPr bwMode="auto">
          <a:xfrm>
            <a:off x="6330950" y="4843463"/>
            <a:ext cx="733425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7959" name="Line 39"/>
          <p:cNvSpPr>
            <a:spLocks noChangeShapeType="1"/>
          </p:cNvSpPr>
          <p:nvPr/>
        </p:nvSpPr>
        <p:spPr bwMode="auto">
          <a:xfrm flipV="1">
            <a:off x="4159250" y="4810125"/>
            <a:ext cx="685800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06" name="Line 86"/>
          <p:cNvSpPr>
            <a:spLocks noChangeShapeType="1"/>
          </p:cNvSpPr>
          <p:nvPr/>
        </p:nvSpPr>
        <p:spPr bwMode="auto">
          <a:xfrm flipV="1">
            <a:off x="4375150" y="4859338"/>
            <a:ext cx="696913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07" name="Line 87"/>
          <p:cNvSpPr>
            <a:spLocks noChangeShapeType="1"/>
          </p:cNvSpPr>
          <p:nvPr/>
        </p:nvSpPr>
        <p:spPr bwMode="auto">
          <a:xfrm>
            <a:off x="2428875" y="5030788"/>
            <a:ext cx="696913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08" name="Line 88"/>
          <p:cNvSpPr>
            <a:spLocks noChangeShapeType="1"/>
          </p:cNvSpPr>
          <p:nvPr/>
        </p:nvSpPr>
        <p:spPr bwMode="auto">
          <a:xfrm>
            <a:off x="314325" y="5045075"/>
            <a:ext cx="852488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7960" name="Line 40"/>
          <p:cNvSpPr>
            <a:spLocks noChangeShapeType="1"/>
          </p:cNvSpPr>
          <p:nvPr/>
        </p:nvSpPr>
        <p:spPr bwMode="auto">
          <a:xfrm>
            <a:off x="6081713" y="4872038"/>
            <a:ext cx="766762" cy="1042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09" name="Line 89"/>
          <p:cNvSpPr>
            <a:spLocks noChangeShapeType="1"/>
          </p:cNvSpPr>
          <p:nvPr/>
        </p:nvSpPr>
        <p:spPr bwMode="auto">
          <a:xfrm flipV="1">
            <a:off x="8070850" y="5875338"/>
            <a:ext cx="744538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99124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04664"/>
            <a:ext cx="8229600" cy="926976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Encadeada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30934" y="1477317"/>
            <a:ext cx="5392737" cy="2671763"/>
          </a:xfrm>
        </p:spPr>
        <p:txBody>
          <a:bodyPr lIns="92075" tIns="46038" rIns="92075" bIns="46038"/>
          <a:lstStyle/>
          <a:p>
            <a:r>
              <a:rPr lang="en-US" altLang="pt-BR" sz="2700" dirty="0" err="1"/>
              <a:t>Cada</a:t>
            </a:r>
            <a:r>
              <a:rPr lang="en-US" altLang="pt-BR" sz="2700" dirty="0"/>
              <a:t> </a:t>
            </a:r>
            <a:r>
              <a:rPr lang="en-US" altLang="pt-BR" sz="2700" dirty="0" err="1"/>
              <a:t>nó</a:t>
            </a:r>
            <a:r>
              <a:rPr lang="en-US" altLang="pt-BR" sz="2700" dirty="0"/>
              <a:t> </a:t>
            </a:r>
            <a:r>
              <a:rPr lang="en-US" altLang="pt-BR" sz="2700" dirty="0" err="1"/>
              <a:t>armazena</a:t>
            </a:r>
            <a:r>
              <a:rPr lang="en-US" altLang="pt-BR" sz="2700" dirty="0"/>
              <a:t> :</a:t>
            </a:r>
          </a:p>
          <a:p>
            <a:pPr lvl="1"/>
            <a:r>
              <a:rPr lang="en-US" altLang="pt-BR" sz="2400" dirty="0"/>
              <a:t>O </a:t>
            </a:r>
            <a:r>
              <a:rPr lang="en-US" altLang="pt-BR" sz="2400" dirty="0" err="1"/>
              <a:t>conteúdo</a:t>
            </a:r>
            <a:r>
              <a:rPr lang="en-US" altLang="pt-BR" sz="2400" dirty="0"/>
              <a:t> do </a:t>
            </a:r>
            <a:r>
              <a:rPr lang="en-US" altLang="pt-BR" sz="2400" dirty="0" err="1"/>
              <a:t>elemento</a:t>
            </a:r>
            <a:endParaRPr lang="en-US" altLang="pt-BR" sz="2400" dirty="0"/>
          </a:p>
          <a:p>
            <a:pPr lvl="1"/>
            <a:r>
              <a:rPr lang="en-US" altLang="pt-BR" sz="2400" dirty="0"/>
              <a:t>A </a:t>
            </a:r>
            <a:r>
              <a:rPr lang="en-US" altLang="pt-BR" sz="2400" dirty="0" err="1"/>
              <a:t>ligação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próximo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nó</a:t>
            </a:r>
            <a:endParaRPr lang="en-US" altLang="pt-BR" sz="2400" dirty="0"/>
          </a:p>
          <a:p>
            <a:pPr lvl="1"/>
            <a:r>
              <a:rPr lang="en-US" altLang="pt-BR" sz="2400" dirty="0"/>
              <a:t>A </a:t>
            </a:r>
            <a:r>
              <a:rPr lang="en-US" altLang="pt-BR" sz="2400" dirty="0" err="1"/>
              <a:t>ligação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nó</a:t>
            </a:r>
            <a:r>
              <a:rPr lang="en-US" altLang="pt-BR" sz="2400" dirty="0"/>
              <a:t> anterior</a:t>
            </a:r>
          </a:p>
        </p:txBody>
      </p:sp>
      <p:sp>
        <p:nvSpPr>
          <p:cNvPr id="338956" name="Text Box 87"/>
          <p:cNvSpPr txBox="1">
            <a:spLocks noChangeArrowheads="1"/>
          </p:cNvSpPr>
          <p:nvPr/>
        </p:nvSpPr>
        <p:spPr bwMode="auto">
          <a:xfrm>
            <a:off x="5145159" y="5654030"/>
            <a:ext cx="45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dirty="0" err="1">
                <a:solidFill>
                  <a:schemeClr val="tx2"/>
                </a:solidFill>
                <a:effectLst/>
                <a:latin typeface="Comic Sans MS" pitchFamily="66" charset="0"/>
              </a:rPr>
              <a:t>nó</a:t>
            </a:r>
            <a:endParaRPr lang="en-US" altLang="pt-BR" sz="2000" dirty="0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8957" name="AutoShape 88"/>
          <p:cNvSpPr>
            <a:spLocks noChangeArrowheads="1"/>
          </p:cNvSpPr>
          <p:nvPr/>
        </p:nvSpPr>
        <p:spPr bwMode="auto">
          <a:xfrm>
            <a:off x="2862263" y="414908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4000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709915" y="5029820"/>
            <a:ext cx="498475" cy="498475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4000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208390" y="5029820"/>
            <a:ext cx="498475" cy="4984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4000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706865" y="5029820"/>
            <a:ext cx="498475" cy="498475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4000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8" name="AutoShape 10"/>
          <p:cNvCxnSpPr>
            <a:cxnSpLocks noChangeShapeType="1"/>
          </p:cNvCxnSpPr>
          <p:nvPr/>
        </p:nvCxnSpPr>
        <p:spPr bwMode="auto">
          <a:xfrm rot="10800000">
            <a:off x="3211440" y="490599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"/>
          <p:cNvCxnSpPr>
            <a:cxnSpLocks noChangeShapeType="1"/>
          </p:cNvCxnSpPr>
          <p:nvPr/>
        </p:nvCxnSpPr>
        <p:spPr bwMode="auto">
          <a:xfrm flipV="1">
            <a:off x="4956103" y="490599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127303" y="4509120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dirty="0">
                <a:solidFill>
                  <a:schemeClr val="tx2"/>
                </a:solidFill>
                <a:effectLst/>
                <a:latin typeface="Comic Sans MS" pitchFamily="66" charset="0"/>
              </a:rPr>
              <a:t>ant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059290" y="4509120"/>
            <a:ext cx="731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>
                <a:solidFill>
                  <a:schemeClr val="tx2"/>
                </a:solidFill>
                <a:effectLst/>
                <a:latin typeface="Comic Sans MS" pitchFamily="66" charset="0"/>
              </a:rPr>
              <a:t>prox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133778" y="5106020"/>
            <a:ext cx="633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>
                <a:solidFill>
                  <a:schemeClr val="tx2"/>
                </a:solidFill>
                <a:effectLst/>
                <a:latin typeface="Comic Sans MS" pitchFamily="66" charset="0"/>
              </a:rPr>
              <a:t>dado</a:t>
            </a:r>
          </a:p>
        </p:txBody>
      </p:sp>
    </p:spTree>
    <p:extLst>
      <p:ext uri="{BB962C8B-B14F-4D97-AF65-F5344CB8AC3E}">
        <p14:creationId xmlns:p14="http://schemas.microsoft.com/office/powerpoint/2010/main" val="394652871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ítulo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434139" cy="1008112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pt-BR" sz="3400" dirty="0" err="1"/>
              <a:t>Lista</a:t>
            </a:r>
            <a:r>
              <a:rPr lang="en-US" altLang="pt-BR" sz="3400" dirty="0"/>
              <a:t> </a:t>
            </a:r>
            <a:r>
              <a:rPr lang="en-US" altLang="pt-BR" sz="3400" dirty="0" err="1"/>
              <a:t>Encadeada</a:t>
            </a:r>
            <a:r>
              <a:rPr lang="en-US" altLang="pt-BR" sz="3400" dirty="0"/>
              <a:t> x </a:t>
            </a:r>
            <a:r>
              <a:rPr lang="en-US" altLang="pt-BR" sz="3400" dirty="0" err="1"/>
              <a:t>Lista</a:t>
            </a:r>
            <a:r>
              <a:rPr lang="en-US" altLang="pt-BR" sz="3400" dirty="0"/>
              <a:t> </a:t>
            </a:r>
            <a:r>
              <a:rPr lang="en-US" altLang="pt-BR" sz="3400" dirty="0" err="1"/>
              <a:t>Duplamente</a:t>
            </a:r>
            <a:r>
              <a:rPr lang="en-US" altLang="pt-BR" sz="3400" dirty="0"/>
              <a:t> </a:t>
            </a:r>
            <a:r>
              <a:rPr lang="en-US" altLang="pt-BR" sz="3400" dirty="0" err="1"/>
              <a:t>Encadeada</a:t>
            </a:r>
            <a:endParaRPr lang="pt-BR" altLang="pt-BR" sz="3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77262" cy="396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65988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04664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Encadeada</a:t>
            </a:r>
            <a:r>
              <a:rPr lang="en-US" altLang="pt-BR" sz="4000" dirty="0"/>
              <a:t> – </a:t>
            </a:r>
            <a:r>
              <a:rPr lang="en-US" altLang="pt-BR" sz="4000" dirty="0" err="1"/>
              <a:t>Inserção</a:t>
            </a:r>
            <a:r>
              <a:rPr lang="en-US" altLang="pt-BR" sz="4000" dirty="0"/>
              <a:t> </a:t>
            </a:r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30934" y="1477317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inserção de um nó da lista duplamente encadeada. (Nó único)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6"/>
            <a:ext cx="5640112" cy="401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381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/>
              <a:t>Lista Simplesmente Encadeada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600" dirty="0"/>
              <a:t>Uma lista encadeada é uma estrutura de dados concreta consistindo de uma sequência de nós </a:t>
            </a:r>
          </a:p>
          <a:p>
            <a:pPr algn="just">
              <a:defRPr/>
            </a:pPr>
            <a:r>
              <a:rPr lang="pt-BR" sz="2600" dirty="0"/>
              <a:t>Cada nó armazena </a:t>
            </a:r>
          </a:p>
          <a:p>
            <a:pPr algn="just">
              <a:defRPr/>
            </a:pPr>
            <a:r>
              <a:rPr lang="pt-BR" sz="2600" dirty="0"/>
              <a:t>Um elemento </a:t>
            </a:r>
          </a:p>
          <a:p>
            <a:pPr algn="just">
              <a:defRPr/>
            </a:pPr>
            <a:r>
              <a:rPr lang="pt-BR" sz="2600" dirty="0"/>
              <a:t>Uma ligação com o próximo nó</a:t>
            </a:r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60752"/>
            <a:ext cx="3162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47137"/>
            <a:ext cx="5760640" cy="159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777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04664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Encadeada</a:t>
            </a:r>
            <a:r>
              <a:rPr lang="en-US" altLang="pt-BR" sz="4000" dirty="0"/>
              <a:t> - </a:t>
            </a:r>
            <a:r>
              <a:rPr lang="en-US" altLang="pt-BR" sz="4000" dirty="0" err="1"/>
              <a:t>Inserção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30934" y="1477317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inserção de um nó da lista duplamente encadeada. (Inserção no início)</a:t>
            </a:r>
          </a:p>
          <a:p>
            <a:pPr marL="0" indent="0">
              <a:buNone/>
            </a:pPr>
            <a:r>
              <a:rPr lang="pt-BR" sz="2400" dirty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8009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98600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8" y="0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Encadeada</a:t>
            </a:r>
            <a:r>
              <a:rPr lang="en-US" altLang="pt-BR" sz="4000" dirty="0"/>
              <a:t> - </a:t>
            </a:r>
            <a:r>
              <a:rPr lang="en-US" altLang="pt-BR" sz="4000" dirty="0" err="1"/>
              <a:t>Inserção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3233" y="996439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inserção de um nó da lista duplamente encadeada. (Inserção no final)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0" y="1844824"/>
            <a:ext cx="73437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55191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8" y="0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Encadeada</a:t>
            </a:r>
            <a:r>
              <a:rPr lang="en-US" altLang="pt-BR" sz="4000" dirty="0"/>
              <a:t> - </a:t>
            </a:r>
            <a:r>
              <a:rPr lang="en-US" altLang="pt-BR" sz="4000" dirty="0" err="1"/>
              <a:t>Inserção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3233" y="996439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inserção de um nó da lista duplamente encadeada. (inserção em um local especifico)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31" y="1844824"/>
            <a:ext cx="739140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55924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8" y="0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Encadeada</a:t>
            </a:r>
            <a:r>
              <a:rPr lang="en-US" altLang="pt-BR" sz="4000" dirty="0"/>
              <a:t> - </a:t>
            </a:r>
            <a:r>
              <a:rPr lang="en-US" altLang="pt-BR" sz="4000" dirty="0" err="1"/>
              <a:t>Remoção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3233" y="996439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retirada de um nó da lista duplamente encadeada. (remoção de um único Nó)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96" y="1916832"/>
            <a:ext cx="6610133" cy="462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72904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8" y="0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Encadeada</a:t>
            </a:r>
            <a:r>
              <a:rPr lang="en-US" altLang="pt-BR" sz="4000" dirty="0"/>
              <a:t> - </a:t>
            </a:r>
            <a:r>
              <a:rPr lang="en-US" altLang="pt-BR" sz="4000" dirty="0" err="1"/>
              <a:t>Remoção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3233" y="996439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retirada de um nó da lista duplamente encadeada. (remoção no início)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988840"/>
            <a:ext cx="83915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746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8" y="0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Encadeada</a:t>
            </a:r>
            <a:r>
              <a:rPr lang="en-US" altLang="pt-BR" sz="4000" dirty="0"/>
              <a:t> - </a:t>
            </a:r>
            <a:r>
              <a:rPr lang="en-US" altLang="pt-BR" sz="4000" dirty="0" err="1"/>
              <a:t>Remoção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3233" y="996439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retirada de um nó da lista duplamente encadeada. (remoção no final)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3723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90271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8" y="0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Encadeada</a:t>
            </a:r>
            <a:r>
              <a:rPr lang="en-US" altLang="pt-BR" sz="4000" dirty="0"/>
              <a:t> - </a:t>
            </a:r>
            <a:r>
              <a:rPr lang="en-US" altLang="pt-BR" sz="4000" dirty="0" err="1"/>
              <a:t>Remoção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3233" y="996439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retirada de um nó da lista duplamente encadeada. (remoção em um local específico)</a:t>
            </a:r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05" y="1844824"/>
            <a:ext cx="69246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72733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AutoShape 157"/>
          <p:cNvSpPr>
            <a:spLocks noChangeArrowheads="1"/>
          </p:cNvSpPr>
          <p:nvPr/>
        </p:nvSpPr>
        <p:spPr bwMode="auto">
          <a:xfrm>
            <a:off x="4800600" y="4038600"/>
            <a:ext cx="1752600" cy="676275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3525"/>
            <a:ext cx="8229600" cy="1143000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pt-BR" sz="4000" dirty="0" err="1"/>
              <a:t>Inserir</a:t>
            </a:r>
            <a:r>
              <a:rPr lang="en-US" altLang="pt-BR" sz="4000" dirty="0"/>
              <a:t> novo </a:t>
            </a:r>
            <a:r>
              <a:rPr lang="en-US" altLang="pt-BR" sz="4000" dirty="0" err="1"/>
              <a:t>elemento</a:t>
            </a:r>
            <a:r>
              <a:rPr lang="en-US" altLang="pt-BR" sz="4000" dirty="0"/>
              <a:t> </a:t>
            </a:r>
            <a:r>
              <a:rPr lang="en-US" altLang="pt-BR" sz="4000" dirty="0" err="1"/>
              <a:t>na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lista</a:t>
            </a:r>
            <a:endParaRPr lang="en-US" altLang="pt-BR" sz="4000" dirty="0"/>
          </a:p>
        </p:txBody>
      </p:sp>
      <p:sp>
        <p:nvSpPr>
          <p:cNvPr id="339973" name="Rectangle 50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74" name="Rectangle 51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75" name="Rectangle 52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76" name="Freeform 53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77" name="Rectangle 5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78" name="Rectangle 5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79" name="Rectangle 56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0" name="Freeform 57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81" name="Rectangle 5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2" name="Rectangle 5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3" name="Rectangle 6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4" name="Freeform 6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85" name="Rectangle 6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6" name="Rectangle 6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7" name="Rectangle 6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8" name="Freeform 65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89" name="Freeform 66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90" name="Freeform 67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91" name="Freeform 69"/>
          <p:cNvSpPr>
            <a:spLocks/>
          </p:cNvSpPr>
          <p:nvPr/>
        </p:nvSpPr>
        <p:spPr bwMode="auto">
          <a:xfrm>
            <a:off x="3857625" y="5000625"/>
            <a:ext cx="149225" cy="45720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92" name="Freeform 70"/>
          <p:cNvSpPr>
            <a:spLocks/>
          </p:cNvSpPr>
          <p:nvPr/>
        </p:nvSpPr>
        <p:spPr bwMode="auto">
          <a:xfrm>
            <a:off x="5500688" y="5000625"/>
            <a:ext cx="149225" cy="45720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93" name="Freeform 71"/>
          <p:cNvSpPr>
            <a:spLocks/>
          </p:cNvSpPr>
          <p:nvPr/>
        </p:nvSpPr>
        <p:spPr bwMode="auto">
          <a:xfrm rot="7510245">
            <a:off x="5788025" y="3902076"/>
            <a:ext cx="369887" cy="506412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94" name="Text Box 78"/>
          <p:cNvSpPr txBox="1">
            <a:spLocks noChangeArrowheads="1"/>
          </p:cNvSpPr>
          <p:nvPr/>
        </p:nvSpPr>
        <p:spPr bwMode="auto">
          <a:xfrm>
            <a:off x="2419350" y="5462588"/>
            <a:ext cx="366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339995" name="Text Box 79"/>
          <p:cNvSpPr txBox="1">
            <a:spLocks noChangeArrowheads="1"/>
          </p:cNvSpPr>
          <p:nvPr/>
        </p:nvSpPr>
        <p:spPr bwMode="auto">
          <a:xfrm>
            <a:off x="3941763" y="5475288"/>
            <a:ext cx="36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339996" name="Text Box 80"/>
          <p:cNvSpPr txBox="1">
            <a:spLocks noChangeArrowheads="1"/>
          </p:cNvSpPr>
          <p:nvPr/>
        </p:nvSpPr>
        <p:spPr bwMode="auto">
          <a:xfrm>
            <a:off x="5475288" y="5475288"/>
            <a:ext cx="366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X</a:t>
            </a:r>
          </a:p>
        </p:txBody>
      </p:sp>
      <p:sp>
        <p:nvSpPr>
          <p:cNvPr id="339997" name="Text Box 81"/>
          <p:cNvSpPr txBox="1">
            <a:spLocks noChangeArrowheads="1"/>
          </p:cNvSpPr>
          <p:nvPr/>
        </p:nvSpPr>
        <p:spPr bwMode="auto">
          <a:xfrm>
            <a:off x="6980238" y="5462588"/>
            <a:ext cx="366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C</a:t>
            </a:r>
          </a:p>
        </p:txBody>
      </p:sp>
      <p:sp>
        <p:nvSpPr>
          <p:cNvPr id="339998" name="Rectangle 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99" name="Rectangle 5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00" name="Rectangle 6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01" name="Freeform 7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02" name="Rectangle 8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03" name="Rectangle 9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04" name="Rectangle 10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05" name="Freeform 11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340006" name="Group 117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340007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endParaRPr lang="pt-BR" altLang="pt-BR" sz="1800" b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0008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endParaRPr lang="pt-BR" altLang="pt-BR" sz="1800" b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0009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endParaRPr lang="pt-BR" altLang="pt-BR" sz="1800" b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40010" name="Freeform 1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11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12" name="Freeform 25"/>
          <p:cNvSpPr>
            <a:spLocks/>
          </p:cNvSpPr>
          <p:nvPr/>
        </p:nvSpPr>
        <p:spPr bwMode="auto">
          <a:xfrm>
            <a:off x="3786188" y="1757363"/>
            <a:ext cx="158750" cy="45720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13" name="Text Box 43"/>
          <p:cNvSpPr txBox="1">
            <a:spLocks noChangeArrowheads="1"/>
          </p:cNvSpPr>
          <p:nvPr/>
        </p:nvSpPr>
        <p:spPr bwMode="auto">
          <a:xfrm>
            <a:off x="2428875" y="2286000"/>
            <a:ext cx="366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340014" name="Text Box 45"/>
          <p:cNvSpPr txBox="1">
            <a:spLocks noChangeArrowheads="1"/>
          </p:cNvSpPr>
          <p:nvPr/>
        </p:nvSpPr>
        <p:spPr bwMode="auto">
          <a:xfrm>
            <a:off x="3929063" y="2286000"/>
            <a:ext cx="366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5456238" y="2263775"/>
            <a:ext cx="366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C</a:t>
            </a:r>
          </a:p>
        </p:txBody>
      </p:sp>
      <p:sp>
        <p:nvSpPr>
          <p:cNvPr id="340016" name="Text Box 115"/>
          <p:cNvSpPr txBox="1">
            <a:spLocks noChangeArrowheads="1"/>
          </p:cNvSpPr>
          <p:nvPr/>
        </p:nvSpPr>
        <p:spPr bwMode="auto">
          <a:xfrm>
            <a:off x="3786188" y="1500188"/>
            <a:ext cx="36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p</a:t>
            </a:r>
          </a:p>
        </p:txBody>
      </p:sp>
      <p:sp>
        <p:nvSpPr>
          <p:cNvPr id="340017" name="Rectangle 120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18" name="Rectangle 121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19" name="Rectangle 1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20" name="Freeform 123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21" name="Rectangle 12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22" name="Rectangle 12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23" name="Rectangle 12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24" name="Freeform 127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2147483647 h 108"/>
              <a:gd name="T2" fmla="*/ 2147483647 w 1440"/>
              <a:gd name="T3" fmla="*/ 0 h 108"/>
              <a:gd name="T4" fmla="*/ 2147483647 w 1440"/>
              <a:gd name="T5" fmla="*/ 2147483647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340025" name="Group 128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340026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endParaRPr lang="pt-BR" altLang="pt-BR" sz="1800" b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0027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endParaRPr lang="pt-BR" altLang="pt-BR" sz="1800" b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0028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endParaRPr lang="pt-BR" altLang="pt-BR" sz="1800" b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40029" name="Freeform 132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30" name="Freeform 133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147483647 w 1440"/>
              <a:gd name="T1" fmla="*/ 2147483647 h 102"/>
              <a:gd name="T2" fmla="*/ 2147483647 w 1440"/>
              <a:gd name="T3" fmla="*/ 2147483647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31" name="Freeform 135"/>
          <p:cNvSpPr>
            <a:spLocks/>
          </p:cNvSpPr>
          <p:nvPr/>
        </p:nvSpPr>
        <p:spPr bwMode="auto">
          <a:xfrm>
            <a:off x="3714750" y="3214688"/>
            <a:ext cx="149225" cy="45720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32" name="Text Box 143"/>
          <p:cNvSpPr txBox="1">
            <a:spLocks noChangeArrowheads="1"/>
          </p:cNvSpPr>
          <p:nvPr/>
        </p:nvSpPr>
        <p:spPr bwMode="auto">
          <a:xfrm>
            <a:off x="2428875" y="3643313"/>
            <a:ext cx="366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340033" name="Text Box 144"/>
          <p:cNvSpPr txBox="1">
            <a:spLocks noChangeArrowheads="1"/>
          </p:cNvSpPr>
          <p:nvPr/>
        </p:nvSpPr>
        <p:spPr bwMode="auto">
          <a:xfrm>
            <a:off x="3929063" y="3643313"/>
            <a:ext cx="36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340034" name="Text Box 145"/>
          <p:cNvSpPr txBox="1">
            <a:spLocks noChangeArrowheads="1"/>
          </p:cNvSpPr>
          <p:nvPr/>
        </p:nvSpPr>
        <p:spPr bwMode="auto">
          <a:xfrm>
            <a:off x="6980238" y="3643313"/>
            <a:ext cx="36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C</a:t>
            </a:r>
          </a:p>
        </p:txBody>
      </p:sp>
      <p:sp>
        <p:nvSpPr>
          <p:cNvPr id="340035" name="Text Box 146"/>
          <p:cNvSpPr txBox="1">
            <a:spLocks noChangeArrowheads="1"/>
          </p:cNvSpPr>
          <p:nvPr/>
        </p:nvSpPr>
        <p:spPr bwMode="auto">
          <a:xfrm>
            <a:off x="3714750" y="3000375"/>
            <a:ext cx="366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p</a:t>
            </a:r>
          </a:p>
        </p:txBody>
      </p:sp>
      <p:sp>
        <p:nvSpPr>
          <p:cNvPr id="340036" name="Rectangle 14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37" name="Rectangle 14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38" name="Rectangle 14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39" name="Text Box 151"/>
          <p:cNvSpPr txBox="1">
            <a:spLocks noChangeArrowheads="1"/>
          </p:cNvSpPr>
          <p:nvPr/>
        </p:nvSpPr>
        <p:spPr bwMode="auto">
          <a:xfrm>
            <a:off x="5467350" y="4248150"/>
            <a:ext cx="366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X</a:t>
            </a:r>
          </a:p>
        </p:txBody>
      </p:sp>
      <p:sp>
        <p:nvSpPr>
          <p:cNvPr id="340040" name="Freeform 152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41" name="Freeform 153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42" name="Text Box 154"/>
          <p:cNvSpPr txBox="1">
            <a:spLocks noChangeArrowheads="1"/>
          </p:cNvSpPr>
          <p:nvPr/>
        </p:nvSpPr>
        <p:spPr bwMode="auto">
          <a:xfrm>
            <a:off x="6096000" y="3962400"/>
            <a:ext cx="366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q</a:t>
            </a:r>
          </a:p>
        </p:txBody>
      </p:sp>
      <p:sp>
        <p:nvSpPr>
          <p:cNvPr id="340043" name="Text Box 155"/>
          <p:cNvSpPr txBox="1">
            <a:spLocks noChangeArrowheads="1"/>
          </p:cNvSpPr>
          <p:nvPr/>
        </p:nvSpPr>
        <p:spPr bwMode="auto">
          <a:xfrm>
            <a:off x="3857625" y="4786313"/>
            <a:ext cx="366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p</a:t>
            </a:r>
          </a:p>
        </p:txBody>
      </p:sp>
      <p:sp>
        <p:nvSpPr>
          <p:cNvPr id="340044" name="Text Box 156"/>
          <p:cNvSpPr txBox="1">
            <a:spLocks noChangeArrowheads="1"/>
          </p:cNvSpPr>
          <p:nvPr/>
        </p:nvSpPr>
        <p:spPr bwMode="auto">
          <a:xfrm>
            <a:off x="5513388" y="4786313"/>
            <a:ext cx="36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52686202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7"/>
          <p:cNvSpPr>
            <a:spLocks noChangeArrowheads="1"/>
          </p:cNvSpPr>
          <p:nvPr/>
        </p:nvSpPr>
        <p:spPr bwMode="auto">
          <a:xfrm>
            <a:off x="7024688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995" name="Rectangle 126"/>
          <p:cNvSpPr>
            <a:spLocks noChangeArrowheads="1"/>
          </p:cNvSpPr>
          <p:nvPr/>
        </p:nvSpPr>
        <p:spPr bwMode="auto">
          <a:xfrm>
            <a:off x="7024688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996" name="Rectangle 5"/>
          <p:cNvSpPr>
            <a:spLocks noChangeArrowheads="1"/>
          </p:cNvSpPr>
          <p:nvPr/>
        </p:nvSpPr>
        <p:spPr bwMode="auto">
          <a:xfrm>
            <a:off x="7015163" y="2301875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997" name="Rectangle 6"/>
          <p:cNvSpPr>
            <a:spLocks noChangeArrowheads="1"/>
          </p:cNvSpPr>
          <p:nvPr/>
        </p:nvSpPr>
        <p:spPr bwMode="auto">
          <a:xfrm>
            <a:off x="7319963" y="230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998" name="Rectangle 7"/>
          <p:cNvSpPr>
            <a:spLocks noChangeArrowheads="1"/>
          </p:cNvSpPr>
          <p:nvPr/>
        </p:nvSpPr>
        <p:spPr bwMode="auto">
          <a:xfrm>
            <a:off x="7624763" y="2301875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999" name="Text Box 33"/>
          <p:cNvSpPr txBox="1">
            <a:spLocks noChangeArrowheads="1"/>
          </p:cNvSpPr>
          <p:nvPr/>
        </p:nvSpPr>
        <p:spPr bwMode="auto">
          <a:xfrm>
            <a:off x="7264400" y="2255838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E</a:t>
            </a:r>
          </a:p>
        </p:txBody>
      </p:sp>
      <p:sp>
        <p:nvSpPr>
          <p:cNvPr id="341000" name="Rectangle 104"/>
          <p:cNvSpPr>
            <a:spLocks noChangeArrowheads="1"/>
          </p:cNvSpPr>
          <p:nvPr/>
        </p:nvSpPr>
        <p:spPr bwMode="auto">
          <a:xfrm>
            <a:off x="7015163" y="3392488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01" name="Rectangle 105"/>
          <p:cNvSpPr>
            <a:spLocks noChangeArrowheads="1"/>
          </p:cNvSpPr>
          <p:nvPr/>
        </p:nvSpPr>
        <p:spPr bwMode="auto">
          <a:xfrm>
            <a:off x="7319963" y="339248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02" name="Rectangle 106"/>
          <p:cNvSpPr>
            <a:spLocks noChangeArrowheads="1"/>
          </p:cNvSpPr>
          <p:nvPr/>
        </p:nvSpPr>
        <p:spPr bwMode="auto">
          <a:xfrm>
            <a:off x="7624763" y="3392488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03" name="Text Box 132"/>
          <p:cNvSpPr txBox="1">
            <a:spLocks noChangeArrowheads="1"/>
          </p:cNvSpPr>
          <p:nvPr/>
        </p:nvSpPr>
        <p:spPr bwMode="auto">
          <a:xfrm>
            <a:off x="7299325" y="3360738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E</a:t>
            </a:r>
          </a:p>
        </p:txBody>
      </p:sp>
      <p:sp>
        <p:nvSpPr>
          <p:cNvPr id="341004" name="Rectangle 138"/>
          <p:cNvSpPr>
            <a:spLocks noChangeArrowheads="1"/>
          </p:cNvSpPr>
          <p:nvPr/>
        </p:nvSpPr>
        <p:spPr bwMode="auto">
          <a:xfrm>
            <a:off x="5500688" y="55006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05" name="Rectangle 139"/>
          <p:cNvSpPr>
            <a:spLocks noChangeArrowheads="1"/>
          </p:cNvSpPr>
          <p:nvPr/>
        </p:nvSpPr>
        <p:spPr bwMode="auto">
          <a:xfrm>
            <a:off x="5805488" y="550068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06" name="Rectangle 140"/>
          <p:cNvSpPr>
            <a:spLocks noChangeArrowheads="1"/>
          </p:cNvSpPr>
          <p:nvPr/>
        </p:nvSpPr>
        <p:spPr bwMode="auto">
          <a:xfrm>
            <a:off x="6110288" y="5500688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07" name="Text Box 166"/>
          <p:cNvSpPr txBox="1">
            <a:spLocks noChangeArrowheads="1"/>
          </p:cNvSpPr>
          <p:nvPr/>
        </p:nvSpPr>
        <p:spPr bwMode="auto">
          <a:xfrm>
            <a:off x="5795963" y="5457825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E</a:t>
            </a:r>
          </a:p>
        </p:txBody>
      </p:sp>
      <p:sp>
        <p:nvSpPr>
          <p:cNvPr id="3410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402039"/>
            <a:ext cx="8229600" cy="1026711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pt-BR" sz="4000" dirty="0"/>
              <a:t>Remover </a:t>
            </a:r>
            <a:r>
              <a:rPr lang="en-US" altLang="pt-BR" sz="4000" dirty="0" err="1"/>
              <a:t>elemento</a:t>
            </a:r>
            <a:r>
              <a:rPr lang="en-US" altLang="pt-BR" sz="4000" dirty="0"/>
              <a:t> </a:t>
            </a:r>
            <a:r>
              <a:rPr lang="en-US" altLang="pt-BR" sz="4000" dirty="0" err="1"/>
              <a:t>na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lista</a:t>
            </a:r>
            <a:endParaRPr lang="en-US" altLang="pt-BR" sz="4000" dirty="0"/>
          </a:p>
        </p:txBody>
      </p:sp>
      <p:sp>
        <p:nvSpPr>
          <p:cNvPr id="341009" name="AutoShape 4"/>
          <p:cNvSpPr>
            <a:spLocks noChangeArrowheads="1"/>
          </p:cNvSpPr>
          <p:nvPr/>
        </p:nvSpPr>
        <p:spPr bwMode="auto">
          <a:xfrm>
            <a:off x="5081588" y="18288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0" name="Rectangle 5"/>
          <p:cNvSpPr>
            <a:spLocks noChangeArrowheads="1"/>
          </p:cNvSpPr>
          <p:nvPr/>
        </p:nvSpPr>
        <p:spPr bwMode="auto">
          <a:xfrm>
            <a:off x="9286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1" name="Rectangle 6"/>
          <p:cNvSpPr>
            <a:spLocks noChangeArrowheads="1"/>
          </p:cNvSpPr>
          <p:nvPr/>
        </p:nvSpPr>
        <p:spPr bwMode="auto">
          <a:xfrm>
            <a:off x="1233488" y="22860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2" name="Rectangle 7"/>
          <p:cNvSpPr>
            <a:spLocks noChangeArrowheads="1"/>
          </p:cNvSpPr>
          <p:nvPr/>
        </p:nvSpPr>
        <p:spPr bwMode="auto">
          <a:xfrm>
            <a:off x="15382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3" name="Freeform 8"/>
          <p:cNvSpPr>
            <a:spLocks/>
          </p:cNvSpPr>
          <p:nvPr/>
        </p:nvSpPr>
        <p:spPr bwMode="auto">
          <a:xfrm>
            <a:off x="1690688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14" name="Rectangle 9"/>
          <p:cNvSpPr>
            <a:spLocks noChangeArrowheads="1"/>
          </p:cNvSpPr>
          <p:nvPr/>
        </p:nvSpPr>
        <p:spPr bwMode="auto">
          <a:xfrm>
            <a:off x="24526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5" name="Rectangle 10"/>
          <p:cNvSpPr>
            <a:spLocks noChangeArrowheads="1"/>
          </p:cNvSpPr>
          <p:nvPr/>
        </p:nvSpPr>
        <p:spPr bwMode="auto">
          <a:xfrm>
            <a:off x="2757488" y="22860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6" name="Rectangle 11"/>
          <p:cNvSpPr>
            <a:spLocks noChangeArrowheads="1"/>
          </p:cNvSpPr>
          <p:nvPr/>
        </p:nvSpPr>
        <p:spPr bwMode="auto">
          <a:xfrm>
            <a:off x="30622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7" name="Freeform 12"/>
          <p:cNvSpPr>
            <a:spLocks/>
          </p:cNvSpPr>
          <p:nvPr/>
        </p:nvSpPr>
        <p:spPr bwMode="auto">
          <a:xfrm>
            <a:off x="3214688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18" name="Rectangle 13"/>
          <p:cNvSpPr>
            <a:spLocks noChangeArrowheads="1"/>
          </p:cNvSpPr>
          <p:nvPr/>
        </p:nvSpPr>
        <p:spPr bwMode="auto">
          <a:xfrm>
            <a:off x="39766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9" name="Rectangle 14"/>
          <p:cNvSpPr>
            <a:spLocks noChangeArrowheads="1"/>
          </p:cNvSpPr>
          <p:nvPr/>
        </p:nvSpPr>
        <p:spPr bwMode="auto">
          <a:xfrm>
            <a:off x="4281488" y="22860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20" name="Rectangle 15"/>
          <p:cNvSpPr>
            <a:spLocks noChangeArrowheads="1"/>
          </p:cNvSpPr>
          <p:nvPr/>
        </p:nvSpPr>
        <p:spPr bwMode="auto">
          <a:xfrm>
            <a:off x="45862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21" name="Freeform 16"/>
          <p:cNvSpPr>
            <a:spLocks/>
          </p:cNvSpPr>
          <p:nvPr/>
        </p:nvSpPr>
        <p:spPr bwMode="auto">
          <a:xfrm>
            <a:off x="4738688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22" name="Rectangle 17"/>
          <p:cNvSpPr>
            <a:spLocks noChangeArrowheads="1"/>
          </p:cNvSpPr>
          <p:nvPr/>
        </p:nvSpPr>
        <p:spPr bwMode="auto">
          <a:xfrm>
            <a:off x="55006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23" name="Rectangle 18"/>
          <p:cNvSpPr>
            <a:spLocks noChangeArrowheads="1"/>
          </p:cNvSpPr>
          <p:nvPr/>
        </p:nvSpPr>
        <p:spPr bwMode="auto">
          <a:xfrm>
            <a:off x="5805488" y="22860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24" name="Rectangle 19"/>
          <p:cNvSpPr>
            <a:spLocks noChangeArrowheads="1"/>
          </p:cNvSpPr>
          <p:nvPr/>
        </p:nvSpPr>
        <p:spPr bwMode="auto">
          <a:xfrm>
            <a:off x="61102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25" name="Freeform 20"/>
          <p:cNvSpPr>
            <a:spLocks/>
          </p:cNvSpPr>
          <p:nvPr/>
        </p:nvSpPr>
        <p:spPr bwMode="auto">
          <a:xfrm rot="10800000">
            <a:off x="1843088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26" name="Freeform 21"/>
          <p:cNvSpPr>
            <a:spLocks/>
          </p:cNvSpPr>
          <p:nvPr/>
        </p:nvSpPr>
        <p:spPr bwMode="auto">
          <a:xfrm rot="10800000">
            <a:off x="3367088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27" name="Freeform 22"/>
          <p:cNvSpPr>
            <a:spLocks/>
          </p:cNvSpPr>
          <p:nvPr/>
        </p:nvSpPr>
        <p:spPr bwMode="auto">
          <a:xfrm rot="10800000">
            <a:off x="4891088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28" name="Freeform 26"/>
          <p:cNvSpPr>
            <a:spLocks/>
          </p:cNvSpPr>
          <p:nvPr/>
        </p:nvSpPr>
        <p:spPr bwMode="auto">
          <a:xfrm>
            <a:off x="5718175" y="1785938"/>
            <a:ext cx="149225" cy="457200"/>
          </a:xfrm>
          <a:custGeom>
            <a:avLst/>
            <a:gdLst>
              <a:gd name="T0" fmla="*/ 28156 w 106"/>
              <a:gd name="T1" fmla="*/ 0 h 348"/>
              <a:gd name="T2" fmla="*/ 5631 w 106"/>
              <a:gd name="T3" fmla="*/ 65690 h 348"/>
              <a:gd name="T4" fmla="*/ 64758 w 106"/>
              <a:gd name="T5" fmla="*/ 122183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29" name="Freeform 29"/>
          <p:cNvSpPr>
            <a:spLocks/>
          </p:cNvSpPr>
          <p:nvPr/>
        </p:nvSpPr>
        <p:spPr bwMode="auto">
          <a:xfrm>
            <a:off x="6262688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30" name="Freeform 30"/>
          <p:cNvSpPr>
            <a:spLocks/>
          </p:cNvSpPr>
          <p:nvPr/>
        </p:nvSpPr>
        <p:spPr bwMode="auto">
          <a:xfrm rot="10800000">
            <a:off x="6415088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31" name="Text Box 33"/>
          <p:cNvSpPr txBox="1">
            <a:spLocks noChangeArrowheads="1"/>
          </p:cNvSpPr>
          <p:nvPr/>
        </p:nvSpPr>
        <p:spPr bwMode="auto">
          <a:xfrm>
            <a:off x="1177925" y="2239963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341032" name="Text Box 34"/>
          <p:cNvSpPr txBox="1">
            <a:spLocks noChangeArrowheads="1"/>
          </p:cNvSpPr>
          <p:nvPr/>
        </p:nvSpPr>
        <p:spPr bwMode="auto">
          <a:xfrm>
            <a:off x="2760663" y="2227263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341033" name="Text Box 35"/>
          <p:cNvSpPr txBox="1">
            <a:spLocks noChangeArrowheads="1"/>
          </p:cNvSpPr>
          <p:nvPr/>
        </p:nvSpPr>
        <p:spPr bwMode="auto">
          <a:xfrm>
            <a:off x="4286250" y="2243138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C</a:t>
            </a:r>
          </a:p>
        </p:txBody>
      </p:sp>
      <p:sp>
        <p:nvSpPr>
          <p:cNvPr id="341034" name="Text Box 36"/>
          <p:cNvSpPr txBox="1">
            <a:spLocks noChangeArrowheads="1"/>
          </p:cNvSpPr>
          <p:nvPr/>
        </p:nvSpPr>
        <p:spPr bwMode="auto">
          <a:xfrm>
            <a:off x="5786438" y="2243138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D</a:t>
            </a:r>
          </a:p>
        </p:txBody>
      </p:sp>
      <p:sp>
        <p:nvSpPr>
          <p:cNvPr id="341035" name="Text Box 99"/>
          <p:cNvSpPr txBox="1">
            <a:spLocks noChangeArrowheads="1"/>
          </p:cNvSpPr>
          <p:nvPr/>
        </p:nvSpPr>
        <p:spPr bwMode="auto">
          <a:xfrm>
            <a:off x="5767388" y="1428750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p</a:t>
            </a:r>
          </a:p>
        </p:txBody>
      </p:sp>
      <p:sp>
        <p:nvSpPr>
          <p:cNvPr id="341036" name="AutoShape 103"/>
          <p:cNvSpPr>
            <a:spLocks noChangeArrowheads="1"/>
          </p:cNvSpPr>
          <p:nvPr/>
        </p:nvSpPr>
        <p:spPr bwMode="auto">
          <a:xfrm>
            <a:off x="5081588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37" name="Rectangle 104"/>
          <p:cNvSpPr>
            <a:spLocks noChangeArrowheads="1"/>
          </p:cNvSpPr>
          <p:nvPr/>
        </p:nvSpPr>
        <p:spPr bwMode="auto">
          <a:xfrm>
            <a:off x="928688" y="33766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38" name="Rectangle 105"/>
          <p:cNvSpPr>
            <a:spLocks noChangeArrowheads="1"/>
          </p:cNvSpPr>
          <p:nvPr/>
        </p:nvSpPr>
        <p:spPr bwMode="auto">
          <a:xfrm>
            <a:off x="1233488" y="33766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39" name="Rectangle 106"/>
          <p:cNvSpPr>
            <a:spLocks noChangeArrowheads="1"/>
          </p:cNvSpPr>
          <p:nvPr/>
        </p:nvSpPr>
        <p:spPr bwMode="auto">
          <a:xfrm>
            <a:off x="1538288" y="33766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0" name="Freeform 107"/>
          <p:cNvSpPr>
            <a:spLocks/>
          </p:cNvSpPr>
          <p:nvPr/>
        </p:nvSpPr>
        <p:spPr bwMode="auto">
          <a:xfrm>
            <a:off x="1690688" y="33909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41" name="Rectangle 108"/>
          <p:cNvSpPr>
            <a:spLocks noChangeArrowheads="1"/>
          </p:cNvSpPr>
          <p:nvPr/>
        </p:nvSpPr>
        <p:spPr bwMode="auto">
          <a:xfrm>
            <a:off x="2452688" y="33766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2" name="Rectangle 109"/>
          <p:cNvSpPr>
            <a:spLocks noChangeArrowheads="1"/>
          </p:cNvSpPr>
          <p:nvPr/>
        </p:nvSpPr>
        <p:spPr bwMode="auto">
          <a:xfrm>
            <a:off x="2757488" y="33766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3" name="Rectangle 110"/>
          <p:cNvSpPr>
            <a:spLocks noChangeArrowheads="1"/>
          </p:cNvSpPr>
          <p:nvPr/>
        </p:nvSpPr>
        <p:spPr bwMode="auto">
          <a:xfrm>
            <a:off x="3062288" y="33766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4" name="Freeform 111"/>
          <p:cNvSpPr>
            <a:spLocks/>
          </p:cNvSpPr>
          <p:nvPr/>
        </p:nvSpPr>
        <p:spPr bwMode="auto">
          <a:xfrm>
            <a:off x="3214688" y="33909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45" name="Rectangle 112"/>
          <p:cNvSpPr>
            <a:spLocks noChangeArrowheads="1"/>
          </p:cNvSpPr>
          <p:nvPr/>
        </p:nvSpPr>
        <p:spPr bwMode="auto">
          <a:xfrm>
            <a:off x="3976688" y="33766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6" name="Rectangle 113"/>
          <p:cNvSpPr>
            <a:spLocks noChangeArrowheads="1"/>
          </p:cNvSpPr>
          <p:nvPr/>
        </p:nvSpPr>
        <p:spPr bwMode="auto">
          <a:xfrm>
            <a:off x="4281488" y="33766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7" name="Rectangle 114"/>
          <p:cNvSpPr>
            <a:spLocks noChangeArrowheads="1"/>
          </p:cNvSpPr>
          <p:nvPr/>
        </p:nvSpPr>
        <p:spPr bwMode="auto">
          <a:xfrm>
            <a:off x="4586288" y="33766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8" name="Freeform 115"/>
          <p:cNvSpPr>
            <a:spLocks/>
          </p:cNvSpPr>
          <p:nvPr/>
        </p:nvSpPr>
        <p:spPr bwMode="auto">
          <a:xfrm>
            <a:off x="4738688" y="3340100"/>
            <a:ext cx="2286000" cy="188913"/>
          </a:xfrm>
          <a:custGeom>
            <a:avLst/>
            <a:gdLst>
              <a:gd name="T0" fmla="*/ 0 w 1440"/>
              <a:gd name="T1" fmla="*/ 2147483647 h 119"/>
              <a:gd name="T2" fmla="*/ 2147483647 w 1440"/>
              <a:gd name="T3" fmla="*/ 2147483647 h 119"/>
              <a:gd name="T4" fmla="*/ 2147483647 w 1440"/>
              <a:gd name="T5" fmla="*/ 2147483647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49" name="Rectangle 116"/>
          <p:cNvSpPr>
            <a:spLocks noChangeArrowheads="1"/>
          </p:cNvSpPr>
          <p:nvPr/>
        </p:nvSpPr>
        <p:spPr bwMode="auto">
          <a:xfrm>
            <a:off x="5500688" y="43672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50" name="Rectangle 117"/>
          <p:cNvSpPr>
            <a:spLocks noChangeArrowheads="1"/>
          </p:cNvSpPr>
          <p:nvPr/>
        </p:nvSpPr>
        <p:spPr bwMode="auto">
          <a:xfrm>
            <a:off x="5805488" y="43672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51" name="Rectangle 118"/>
          <p:cNvSpPr>
            <a:spLocks noChangeArrowheads="1"/>
          </p:cNvSpPr>
          <p:nvPr/>
        </p:nvSpPr>
        <p:spPr bwMode="auto">
          <a:xfrm>
            <a:off x="6110288" y="43672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52" name="Freeform 119"/>
          <p:cNvSpPr>
            <a:spLocks/>
          </p:cNvSpPr>
          <p:nvPr/>
        </p:nvSpPr>
        <p:spPr bwMode="auto">
          <a:xfrm rot="10800000">
            <a:off x="1843088" y="35433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53" name="Freeform 120"/>
          <p:cNvSpPr>
            <a:spLocks/>
          </p:cNvSpPr>
          <p:nvPr/>
        </p:nvSpPr>
        <p:spPr bwMode="auto">
          <a:xfrm rot="10800000">
            <a:off x="3367088" y="35290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54" name="Freeform 121"/>
          <p:cNvSpPr>
            <a:spLocks/>
          </p:cNvSpPr>
          <p:nvPr/>
        </p:nvSpPr>
        <p:spPr bwMode="auto">
          <a:xfrm>
            <a:off x="4903788" y="3617913"/>
            <a:ext cx="749300" cy="863600"/>
          </a:xfrm>
          <a:custGeom>
            <a:avLst/>
            <a:gdLst>
              <a:gd name="T0" fmla="*/ 2147483647 w 472"/>
              <a:gd name="T1" fmla="*/ 2147483647 h 544"/>
              <a:gd name="T2" fmla="*/ 2147483647 w 472"/>
              <a:gd name="T3" fmla="*/ 2147483647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55" name="Freeform 125"/>
          <p:cNvSpPr>
            <a:spLocks/>
          </p:cNvSpPr>
          <p:nvPr/>
        </p:nvSpPr>
        <p:spPr bwMode="auto">
          <a:xfrm>
            <a:off x="5795963" y="3900488"/>
            <a:ext cx="149225" cy="45720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56" name="Freeform 128"/>
          <p:cNvSpPr>
            <a:spLocks/>
          </p:cNvSpPr>
          <p:nvPr/>
        </p:nvSpPr>
        <p:spPr bwMode="auto">
          <a:xfrm>
            <a:off x="6275388" y="3654425"/>
            <a:ext cx="736600" cy="852488"/>
          </a:xfrm>
          <a:custGeom>
            <a:avLst/>
            <a:gdLst>
              <a:gd name="T0" fmla="*/ 0 w 464"/>
              <a:gd name="T1" fmla="*/ 2147483647 h 537"/>
              <a:gd name="T2" fmla="*/ 2147483647 w 464"/>
              <a:gd name="T3" fmla="*/ 2147483647 h 537"/>
              <a:gd name="T4" fmla="*/ 2147483647 w 464"/>
              <a:gd name="T5" fmla="*/ 2147483647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57" name="Freeform 129"/>
          <p:cNvSpPr>
            <a:spLocks/>
          </p:cNvSpPr>
          <p:nvPr/>
        </p:nvSpPr>
        <p:spPr bwMode="auto">
          <a:xfrm>
            <a:off x="4903788" y="3529013"/>
            <a:ext cx="2271712" cy="177800"/>
          </a:xfrm>
          <a:custGeom>
            <a:avLst/>
            <a:gdLst>
              <a:gd name="T0" fmla="*/ 2147483647 w 1431"/>
              <a:gd name="T1" fmla="*/ 0 h 112"/>
              <a:gd name="T2" fmla="*/ 2147483647 w 1431"/>
              <a:gd name="T3" fmla="*/ 2147483647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58" name="Text Box 132"/>
          <p:cNvSpPr txBox="1">
            <a:spLocks noChangeArrowheads="1"/>
          </p:cNvSpPr>
          <p:nvPr/>
        </p:nvSpPr>
        <p:spPr bwMode="auto">
          <a:xfrm>
            <a:off x="1212850" y="3344863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341059" name="Text Box 133"/>
          <p:cNvSpPr txBox="1">
            <a:spLocks noChangeArrowheads="1"/>
          </p:cNvSpPr>
          <p:nvPr/>
        </p:nvSpPr>
        <p:spPr bwMode="auto">
          <a:xfrm>
            <a:off x="2736850" y="3344863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341060" name="Text Box 134"/>
          <p:cNvSpPr txBox="1">
            <a:spLocks noChangeArrowheads="1"/>
          </p:cNvSpPr>
          <p:nvPr/>
        </p:nvSpPr>
        <p:spPr bwMode="auto">
          <a:xfrm>
            <a:off x="4260850" y="3344863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C</a:t>
            </a:r>
          </a:p>
        </p:txBody>
      </p:sp>
      <p:sp>
        <p:nvSpPr>
          <p:cNvPr id="341061" name="Text Box 135"/>
          <p:cNvSpPr txBox="1">
            <a:spLocks noChangeArrowheads="1"/>
          </p:cNvSpPr>
          <p:nvPr/>
        </p:nvSpPr>
        <p:spPr bwMode="auto">
          <a:xfrm>
            <a:off x="5770563" y="4324350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D</a:t>
            </a:r>
          </a:p>
        </p:txBody>
      </p:sp>
      <p:sp>
        <p:nvSpPr>
          <p:cNvPr id="341062" name="Text Box 136"/>
          <p:cNvSpPr txBox="1">
            <a:spLocks noChangeArrowheads="1"/>
          </p:cNvSpPr>
          <p:nvPr/>
        </p:nvSpPr>
        <p:spPr bwMode="auto">
          <a:xfrm>
            <a:off x="5805488" y="3643313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p</a:t>
            </a:r>
          </a:p>
        </p:txBody>
      </p:sp>
      <p:sp>
        <p:nvSpPr>
          <p:cNvPr id="341063" name="Rectangle 138"/>
          <p:cNvSpPr>
            <a:spLocks noChangeArrowheads="1"/>
          </p:cNvSpPr>
          <p:nvPr/>
        </p:nvSpPr>
        <p:spPr bwMode="auto">
          <a:xfrm>
            <a:off x="928688" y="54848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64" name="Rectangle 139"/>
          <p:cNvSpPr>
            <a:spLocks noChangeArrowheads="1"/>
          </p:cNvSpPr>
          <p:nvPr/>
        </p:nvSpPr>
        <p:spPr bwMode="auto">
          <a:xfrm>
            <a:off x="1233488" y="54848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65" name="Rectangle 140"/>
          <p:cNvSpPr>
            <a:spLocks noChangeArrowheads="1"/>
          </p:cNvSpPr>
          <p:nvPr/>
        </p:nvSpPr>
        <p:spPr bwMode="auto">
          <a:xfrm>
            <a:off x="1538288" y="54848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66" name="Freeform 141"/>
          <p:cNvSpPr>
            <a:spLocks/>
          </p:cNvSpPr>
          <p:nvPr/>
        </p:nvSpPr>
        <p:spPr bwMode="auto">
          <a:xfrm>
            <a:off x="1690688" y="54991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67" name="Rectangle 142"/>
          <p:cNvSpPr>
            <a:spLocks noChangeArrowheads="1"/>
          </p:cNvSpPr>
          <p:nvPr/>
        </p:nvSpPr>
        <p:spPr bwMode="auto">
          <a:xfrm>
            <a:off x="2452688" y="54848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68" name="Rectangle 143"/>
          <p:cNvSpPr>
            <a:spLocks noChangeArrowheads="1"/>
          </p:cNvSpPr>
          <p:nvPr/>
        </p:nvSpPr>
        <p:spPr bwMode="auto">
          <a:xfrm>
            <a:off x="2757488" y="54848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69" name="Rectangle 144"/>
          <p:cNvSpPr>
            <a:spLocks noChangeArrowheads="1"/>
          </p:cNvSpPr>
          <p:nvPr/>
        </p:nvSpPr>
        <p:spPr bwMode="auto">
          <a:xfrm>
            <a:off x="3062288" y="54848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70" name="Freeform 145"/>
          <p:cNvSpPr>
            <a:spLocks/>
          </p:cNvSpPr>
          <p:nvPr/>
        </p:nvSpPr>
        <p:spPr bwMode="auto">
          <a:xfrm>
            <a:off x="3214688" y="54991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71" name="Rectangle 146"/>
          <p:cNvSpPr>
            <a:spLocks noChangeArrowheads="1"/>
          </p:cNvSpPr>
          <p:nvPr/>
        </p:nvSpPr>
        <p:spPr bwMode="auto">
          <a:xfrm>
            <a:off x="3976688" y="54848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72" name="Rectangle 147"/>
          <p:cNvSpPr>
            <a:spLocks noChangeArrowheads="1"/>
          </p:cNvSpPr>
          <p:nvPr/>
        </p:nvSpPr>
        <p:spPr bwMode="auto">
          <a:xfrm>
            <a:off x="4281488" y="54848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73" name="Rectangle 148"/>
          <p:cNvSpPr>
            <a:spLocks noChangeArrowheads="1"/>
          </p:cNvSpPr>
          <p:nvPr/>
        </p:nvSpPr>
        <p:spPr bwMode="auto">
          <a:xfrm>
            <a:off x="4586288" y="54848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74" name="Freeform 153"/>
          <p:cNvSpPr>
            <a:spLocks/>
          </p:cNvSpPr>
          <p:nvPr/>
        </p:nvSpPr>
        <p:spPr bwMode="auto">
          <a:xfrm rot="10800000">
            <a:off x="1843088" y="56515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75" name="Freeform 154"/>
          <p:cNvSpPr>
            <a:spLocks/>
          </p:cNvSpPr>
          <p:nvPr/>
        </p:nvSpPr>
        <p:spPr bwMode="auto">
          <a:xfrm rot="10800000">
            <a:off x="3367088" y="56372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76" name="Rectangle 160"/>
          <p:cNvSpPr>
            <a:spLocks noChangeArrowheads="1"/>
          </p:cNvSpPr>
          <p:nvPr/>
        </p:nvSpPr>
        <p:spPr bwMode="auto">
          <a:xfrm>
            <a:off x="5500688" y="54991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77" name="Text Box 166"/>
          <p:cNvSpPr txBox="1">
            <a:spLocks noChangeArrowheads="1"/>
          </p:cNvSpPr>
          <p:nvPr/>
        </p:nvSpPr>
        <p:spPr bwMode="auto">
          <a:xfrm>
            <a:off x="1223963" y="5441950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341078" name="Text Box 167"/>
          <p:cNvSpPr txBox="1">
            <a:spLocks noChangeArrowheads="1"/>
          </p:cNvSpPr>
          <p:nvPr/>
        </p:nvSpPr>
        <p:spPr bwMode="auto">
          <a:xfrm>
            <a:off x="2747963" y="5441950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341079" name="Text Box 168"/>
          <p:cNvSpPr txBox="1">
            <a:spLocks noChangeArrowheads="1"/>
          </p:cNvSpPr>
          <p:nvPr/>
        </p:nvSpPr>
        <p:spPr bwMode="auto">
          <a:xfrm>
            <a:off x="4271963" y="5441950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C</a:t>
            </a:r>
          </a:p>
        </p:txBody>
      </p:sp>
      <p:sp>
        <p:nvSpPr>
          <p:cNvPr id="341080" name="Freeform 171"/>
          <p:cNvSpPr>
            <a:spLocks/>
          </p:cNvSpPr>
          <p:nvPr/>
        </p:nvSpPr>
        <p:spPr bwMode="auto">
          <a:xfrm>
            <a:off x="4738688" y="5500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81" name="Freeform 172"/>
          <p:cNvSpPr>
            <a:spLocks/>
          </p:cNvSpPr>
          <p:nvPr/>
        </p:nvSpPr>
        <p:spPr bwMode="auto">
          <a:xfrm rot="10800000">
            <a:off x="4891088" y="56388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51461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4" y="836712"/>
            <a:ext cx="8012166" cy="50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8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/>
              <a:t>Lista Simplesmente Encadeada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800" dirty="0"/>
              <a:t>As listas encadeadas permitem fácil inserção e remoção de elementos sem um impacto global na estrutura. </a:t>
            </a:r>
          </a:p>
          <a:p>
            <a:pPr algn="just">
              <a:defRPr/>
            </a:pPr>
            <a:r>
              <a:rPr lang="pt-BR" sz="2800" dirty="0"/>
              <a:t>A lista encadeada é vantajosa quando há elementos que apresentam prioridade de acesso. S </a:t>
            </a:r>
            <a:r>
              <a:rPr lang="pt-BR" sz="2800" b="1" dirty="0"/>
              <a:t>Desvantagem da lista encadeada: </a:t>
            </a:r>
          </a:p>
          <a:p>
            <a:pPr algn="just">
              <a:defRPr/>
            </a:pPr>
            <a:r>
              <a:rPr lang="pt-BR" sz="2800" dirty="0"/>
              <a:t>O acesso sequencial. </a:t>
            </a:r>
          </a:p>
          <a:p>
            <a:pPr lvl="1" algn="just">
              <a:defRPr/>
            </a:pPr>
            <a:r>
              <a:rPr lang="pt-BR" sz="2400" dirty="0"/>
              <a:t>Para acessar um nó no meio da lista, todos os nós anteriores (ou posteriores) devem ser visitados. </a:t>
            </a:r>
          </a:p>
          <a:p>
            <a:pPr algn="just">
              <a:defRPr/>
            </a:pPr>
            <a:r>
              <a:rPr lang="pt-BR" sz="2800" dirty="0"/>
              <a:t>A necessidade de armazenar informações adicionais </a:t>
            </a:r>
          </a:p>
          <a:p>
            <a:pPr lvl="1" algn="just">
              <a:defRPr/>
            </a:pPr>
            <a:r>
              <a:rPr lang="pt-BR" sz="2400" dirty="0"/>
              <a:t>os ponteiros para outros nós. </a:t>
            </a:r>
            <a:endParaRPr lang="pt-BR" sz="2200" dirty="0"/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44587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5" y="764705"/>
            <a:ext cx="8018264" cy="51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993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764703"/>
            <a:ext cx="7632328" cy="51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794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764704"/>
            <a:ext cx="7894836" cy="492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230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06" y="764704"/>
            <a:ext cx="7960442" cy="507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86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58" y="764704"/>
            <a:ext cx="7997790" cy="511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80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42" y="764704"/>
            <a:ext cx="8092933" cy="509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308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14" y="836712"/>
            <a:ext cx="8089842" cy="50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447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Email</a:t>
            </a:r>
            <a:r>
              <a:rPr lang="pt-BR" dirty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>
                <a:hlinkClick r:id="rId2"/>
              </a:rPr>
              <a:t>fabio.silva321@fatec.sp.gov.br</a:t>
            </a:r>
            <a:endParaRPr lang="pt-BR" dirty="0"/>
          </a:p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3"/>
              </a:rPr>
              <a:t>https://br.linkedin.com/in/b41a5269</a:t>
            </a:r>
            <a:endParaRPr lang="pt-BR" dirty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/>
              <a:t>Vetores x Listas Dinâmicas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800" dirty="0"/>
              <a:t>Vetores (</a:t>
            </a:r>
            <a:r>
              <a:rPr lang="pt-BR" sz="2800" dirty="0" err="1"/>
              <a:t>arrays</a:t>
            </a:r>
            <a:r>
              <a:rPr lang="pt-BR" sz="2800" dirty="0"/>
              <a:t>): </a:t>
            </a:r>
          </a:p>
          <a:p>
            <a:pPr lvl="1" algn="just">
              <a:defRPr/>
            </a:pPr>
            <a:r>
              <a:rPr lang="pt-BR" sz="2400" dirty="0"/>
              <a:t>Ocupa um espaço contíguo de memória </a:t>
            </a:r>
          </a:p>
          <a:p>
            <a:pPr lvl="1" algn="just">
              <a:defRPr/>
            </a:pPr>
            <a:r>
              <a:rPr lang="pt-BR" sz="2400" dirty="0"/>
              <a:t>Permite acesso randômico </a:t>
            </a:r>
          </a:p>
          <a:p>
            <a:pPr lvl="1" algn="just">
              <a:defRPr/>
            </a:pPr>
            <a:r>
              <a:rPr lang="pt-BR" sz="2400" dirty="0"/>
              <a:t>Requer pré-dimensionamento de espaço de memória </a:t>
            </a:r>
          </a:p>
          <a:p>
            <a:pPr algn="just">
              <a:defRPr/>
            </a:pPr>
            <a:r>
              <a:rPr lang="pt-BR" sz="2800" dirty="0"/>
              <a:t>Estruturas Dinâmicas </a:t>
            </a:r>
          </a:p>
          <a:p>
            <a:pPr lvl="1" algn="just">
              <a:defRPr/>
            </a:pPr>
            <a:r>
              <a:rPr lang="pt-BR" sz="2400" dirty="0"/>
              <a:t>Crescem (ou decrescem) à medida que elementos são inseridos (ou removidos) –</a:t>
            </a:r>
          </a:p>
          <a:p>
            <a:pPr lvl="1" algn="just">
              <a:defRPr/>
            </a:pPr>
            <a:r>
              <a:rPr lang="pt-BR" sz="2400" dirty="0"/>
              <a:t>Exemplo: Listas Encadeadas </a:t>
            </a:r>
          </a:p>
          <a:p>
            <a:pPr lvl="1" algn="just">
              <a:defRPr/>
            </a:pPr>
            <a:r>
              <a:rPr lang="pt-BR" sz="2400" dirty="0"/>
              <a:t>Outras estruturas: </a:t>
            </a:r>
          </a:p>
          <a:p>
            <a:pPr lvl="1" algn="just">
              <a:defRPr/>
            </a:pPr>
            <a:r>
              <a:rPr lang="pt-BR" sz="2400" dirty="0"/>
              <a:t>Pilhas </a:t>
            </a:r>
          </a:p>
          <a:p>
            <a:pPr lvl="1" algn="just">
              <a:defRPr/>
            </a:pPr>
            <a:r>
              <a:rPr lang="pt-BR" sz="2400" dirty="0"/>
              <a:t>Filas</a:t>
            </a:r>
            <a:endParaRPr lang="pt-BR" sz="2200" dirty="0"/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5629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Alocação de memória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Reservar na memória (principal), o espaço para guardar a informação através da declaração de uma variável.</a:t>
            </a:r>
          </a:p>
          <a:p>
            <a:r>
              <a:rPr lang="pt-BR" sz="2400" dirty="0"/>
              <a:t>Estática: É a alocação do espaço de memória antes da execução de um programa em tempo de compilação: </a:t>
            </a:r>
          </a:p>
          <a:p>
            <a:pPr lvl="1"/>
            <a:r>
              <a:rPr lang="pt-BR" sz="2400" dirty="0" err="1"/>
              <a:t>int</a:t>
            </a:r>
            <a:r>
              <a:rPr lang="pt-BR" sz="2400" dirty="0"/>
              <a:t> x; </a:t>
            </a:r>
            <a:r>
              <a:rPr lang="pt-BR" sz="2400" dirty="0" err="1"/>
              <a:t>flot</a:t>
            </a:r>
            <a:r>
              <a:rPr lang="pt-BR" sz="2400" dirty="0"/>
              <a:t> </a:t>
            </a:r>
            <a:r>
              <a:rPr lang="pt-BR" sz="2400" dirty="0" err="1"/>
              <a:t>vet</a:t>
            </a:r>
            <a:r>
              <a:rPr lang="pt-BR" sz="2400" dirty="0"/>
              <a:t>[10];  Produto </a:t>
            </a:r>
            <a:r>
              <a:rPr lang="pt-BR" sz="2400" dirty="0" err="1"/>
              <a:t>vProd</a:t>
            </a:r>
            <a:r>
              <a:rPr lang="pt-BR" sz="2400" dirty="0"/>
              <a:t>[500];</a:t>
            </a:r>
          </a:p>
          <a:p>
            <a:r>
              <a:rPr lang="pt-BR" sz="2400" dirty="0"/>
              <a:t>Dinâmica: É a alocação do espaço de memória durante a execução do programa.</a:t>
            </a:r>
          </a:p>
          <a:p>
            <a:pPr lvl="1"/>
            <a:r>
              <a:rPr lang="pt-BR" sz="2400" dirty="0"/>
              <a:t>em tempo de execução.</a:t>
            </a:r>
          </a:p>
          <a:p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6778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Ponteiro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pt-BR" sz="2400" dirty="0"/>
              <a:t>Um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que</a:t>
            </a:r>
            <a:r>
              <a:rPr lang="en-US" altLang="pt-BR" sz="2400" dirty="0"/>
              <a:t> </a:t>
            </a:r>
            <a:r>
              <a:rPr lang="en-US" altLang="pt-BR" sz="2400" b="1" dirty="0" err="1"/>
              <a:t>aponta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outra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. </a:t>
            </a:r>
            <a:r>
              <a:rPr lang="en-US" altLang="pt-BR" sz="2400" dirty="0" err="1"/>
              <a:t>Isto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significa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que</a:t>
            </a:r>
            <a:r>
              <a:rPr lang="en-US" altLang="pt-BR" sz="2400" dirty="0"/>
              <a:t> um </a:t>
            </a:r>
            <a:r>
              <a:rPr lang="en-US" altLang="pt-BR" sz="2400" b="1" dirty="0" err="1"/>
              <a:t>ponteiro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mantém</a:t>
            </a:r>
            <a:r>
              <a:rPr lang="en-US" altLang="pt-BR" sz="2400" b="1" dirty="0"/>
              <a:t> o </a:t>
            </a:r>
            <a:r>
              <a:rPr lang="en-US" altLang="pt-BR" sz="2400" b="1" dirty="0" err="1"/>
              <a:t>endereço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memória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outra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variável</a:t>
            </a:r>
            <a:r>
              <a:rPr lang="en-US" altLang="pt-BR" sz="2400" dirty="0"/>
              <a:t>. </a:t>
            </a:r>
          </a:p>
          <a:p>
            <a:r>
              <a:rPr lang="en-US" altLang="pt-BR" sz="2400" dirty="0" err="1"/>
              <a:t>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outras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palavras</a:t>
            </a:r>
            <a:r>
              <a:rPr lang="en-US" altLang="pt-BR" sz="2400" dirty="0"/>
              <a:t>, </a:t>
            </a:r>
            <a:r>
              <a:rPr lang="en-US" altLang="pt-BR" sz="2400" b="1" dirty="0"/>
              <a:t>o </a:t>
            </a:r>
            <a:r>
              <a:rPr lang="en-US" altLang="pt-BR" sz="2400" b="1" dirty="0" err="1"/>
              <a:t>ponteiro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não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contém</a:t>
            </a:r>
            <a:r>
              <a:rPr lang="en-US" altLang="pt-BR" sz="2400" b="1" dirty="0"/>
              <a:t> um valor no </a:t>
            </a:r>
            <a:r>
              <a:rPr lang="en-US" altLang="pt-BR" sz="2400" b="1" dirty="0" err="1"/>
              <a:t>sentido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tradicional</a:t>
            </a:r>
            <a:r>
              <a:rPr lang="en-US" altLang="pt-BR" sz="2400" b="1" dirty="0"/>
              <a:t>, mas </a:t>
            </a:r>
            <a:r>
              <a:rPr lang="en-US" altLang="pt-BR" sz="2400" b="1" dirty="0" err="1"/>
              <a:t>sim</a:t>
            </a:r>
            <a:r>
              <a:rPr lang="en-US" altLang="pt-BR" sz="2400" b="1" dirty="0"/>
              <a:t> o </a:t>
            </a:r>
            <a:r>
              <a:rPr lang="en-US" altLang="pt-BR" sz="2400" b="1" dirty="0" err="1"/>
              <a:t>endereço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outra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variável</a:t>
            </a:r>
            <a:r>
              <a:rPr lang="en-US" altLang="pt-BR" sz="2400" b="1" dirty="0"/>
              <a:t>. </a:t>
            </a:r>
            <a:r>
              <a:rPr lang="en-US" altLang="pt-BR" sz="2400" dirty="0"/>
              <a:t>Um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"</a:t>
            </a:r>
            <a:r>
              <a:rPr lang="en-US" altLang="pt-BR" sz="2400" dirty="0" err="1"/>
              <a:t>aponta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" </a:t>
            </a:r>
            <a:r>
              <a:rPr lang="en-US" altLang="pt-BR" sz="2400" dirty="0" err="1"/>
              <a:t>esta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outra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mantendo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cópia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seu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endereço</a:t>
            </a:r>
            <a:r>
              <a:rPr lang="en-US" altLang="pt-BR" sz="2400" dirty="0"/>
              <a:t>. </a:t>
            </a:r>
            <a:endParaRPr lang="pt-BR" altLang="pt-BR" sz="2400" dirty="0"/>
          </a:p>
          <a:p>
            <a:r>
              <a:rPr lang="en-US" altLang="pt-BR" sz="2400" dirty="0"/>
              <a:t>Como um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contém</a:t>
            </a:r>
            <a:r>
              <a:rPr lang="en-US" altLang="pt-BR" sz="2400" dirty="0"/>
              <a:t> um </a:t>
            </a:r>
            <a:r>
              <a:rPr lang="en-US" altLang="pt-BR" sz="2400" dirty="0" err="1"/>
              <a:t>endereço</a:t>
            </a:r>
            <a:r>
              <a:rPr lang="en-US" altLang="pt-BR" sz="2400" dirty="0"/>
              <a:t>, e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um valor, </a:t>
            </a:r>
            <a:r>
              <a:rPr lang="en-US" altLang="pt-BR" sz="2400" dirty="0" err="1"/>
              <a:t>terá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duas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partes</a:t>
            </a:r>
            <a:r>
              <a:rPr lang="en-US" altLang="pt-BR" sz="2400" dirty="0"/>
              <a:t>. O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contém</a:t>
            </a:r>
            <a:r>
              <a:rPr lang="en-US" altLang="pt-BR" sz="2400" dirty="0"/>
              <a:t> um </a:t>
            </a:r>
            <a:r>
              <a:rPr lang="en-US" altLang="pt-BR" sz="2400" dirty="0" err="1"/>
              <a:t>endereço</a:t>
            </a:r>
            <a:r>
              <a:rPr lang="en-US" altLang="pt-BR" sz="2400" dirty="0"/>
              <a:t> e o </a:t>
            </a:r>
            <a:r>
              <a:rPr lang="en-US" altLang="pt-BR" sz="2400" dirty="0" err="1"/>
              <a:t>endereço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aponta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 um valor. </a:t>
            </a:r>
            <a:endParaRPr lang="pt-BR" sz="24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5839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Programação II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731" y="11663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4000" dirty="0"/>
              <a:t>Criando um objeto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4494" y="1306512"/>
            <a:ext cx="8229600" cy="7508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BR" altLang="pt-BR" dirty="0"/>
              <a:t>Objeto é uma instância de uma classe;</a:t>
            </a:r>
          </a:p>
          <a:p>
            <a:pPr eaLnBrk="1" hangingPunct="1"/>
            <a:r>
              <a:rPr lang="pt-BR" altLang="pt-BR" dirty="0"/>
              <a:t>Usamos o operador </a:t>
            </a:r>
            <a:r>
              <a:rPr lang="pt-BR" altLang="pt-BR" i="1" dirty="0"/>
              <a:t>new </a:t>
            </a:r>
            <a:r>
              <a:rPr lang="pt-BR" altLang="pt-BR" dirty="0"/>
              <a:t>para criar um objeto.</a:t>
            </a:r>
          </a:p>
          <a:p>
            <a:pPr eaLnBrk="1" hangingPunct="1"/>
            <a:endParaRPr lang="pt-BR" altLang="pt-BR" dirty="0"/>
          </a:p>
          <a:p>
            <a:pPr algn="just" eaLnBrk="1" hangingPunct="1">
              <a:buFontTx/>
              <a:buNone/>
            </a:pPr>
            <a:endParaRPr lang="pt-BR" altLang="pt-BR" dirty="0"/>
          </a:p>
          <a:p>
            <a:pPr eaLnBrk="1" hangingPunct="1"/>
            <a:endParaRPr lang="pt-BR" altLang="pt-BR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11738" y="3356992"/>
            <a:ext cx="71628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pt-BR" altLang="pt-BR" sz="2400" dirty="0" err="1">
                <a:latin typeface="Century Gothic" pitchFamily="34" charset="0"/>
              </a:rPr>
              <a:t>ContaCorrente</a:t>
            </a:r>
            <a:r>
              <a:rPr lang="pt-BR" altLang="pt-BR" sz="2400" dirty="0">
                <a:latin typeface="Century Gothic" pitchFamily="34" charset="0"/>
              </a:rPr>
              <a:t> </a:t>
            </a:r>
            <a:r>
              <a:rPr lang="pt-BR" altLang="pt-BR" sz="2400" dirty="0" err="1">
                <a:latin typeface="Century Gothic" pitchFamily="34" charset="0"/>
              </a:rPr>
              <a:t>minhaConta</a:t>
            </a:r>
            <a:r>
              <a:rPr lang="pt-BR" altLang="pt-BR" sz="2400" dirty="0">
                <a:latin typeface="Century Gothic" pitchFamily="34" charset="0"/>
              </a:rPr>
              <a:t>;</a:t>
            </a:r>
          </a:p>
          <a:p>
            <a:r>
              <a:rPr lang="pt-BR" altLang="pt-BR" sz="2400" dirty="0" err="1">
                <a:latin typeface="Century Gothic" pitchFamily="34" charset="0"/>
              </a:rPr>
              <a:t>minhaConta</a:t>
            </a:r>
            <a:r>
              <a:rPr lang="pt-BR" altLang="pt-BR" sz="2400" dirty="0">
                <a:latin typeface="Century Gothic" pitchFamily="34" charset="0"/>
              </a:rPr>
              <a:t> = new </a:t>
            </a:r>
            <a:r>
              <a:rPr lang="pt-BR" altLang="pt-BR" sz="2400" dirty="0" err="1">
                <a:latin typeface="Century Gothic" pitchFamily="34" charset="0"/>
              </a:rPr>
              <a:t>ContaCorrente</a:t>
            </a:r>
            <a:r>
              <a:rPr lang="pt-BR" altLang="pt-BR" sz="2400" dirty="0">
                <a:latin typeface="Century Gothic" pitchFamily="34" charset="0"/>
              </a:rPr>
              <a:t> ( );	</a:t>
            </a:r>
          </a:p>
        </p:txBody>
      </p:sp>
      <p:sp>
        <p:nvSpPr>
          <p:cNvPr id="252933" name="AutoShape 5"/>
          <p:cNvSpPr>
            <a:spLocks noChangeArrowheads="1"/>
          </p:cNvSpPr>
          <p:nvPr/>
        </p:nvSpPr>
        <p:spPr bwMode="auto">
          <a:xfrm>
            <a:off x="4648200" y="2057400"/>
            <a:ext cx="3810000" cy="914400"/>
          </a:xfrm>
          <a:prstGeom prst="wedgeRoundRectCallout">
            <a:avLst>
              <a:gd name="adj1" fmla="val -68792"/>
              <a:gd name="adj2" fmla="val 82120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pt-BR" altLang="pt-BR" dirty="0">
                <a:latin typeface="Century Gothic" pitchFamily="34" charset="0"/>
              </a:rPr>
              <a:t>Variável que conterá uma</a:t>
            </a:r>
          </a:p>
          <a:p>
            <a:pPr algn="ctr"/>
            <a:r>
              <a:rPr lang="pt-BR" altLang="pt-BR" dirty="0">
                <a:latin typeface="Century Gothic" pitchFamily="34" charset="0"/>
              </a:rPr>
              <a:t>referência a um objeto</a:t>
            </a:r>
          </a:p>
        </p:txBody>
      </p:sp>
      <p:sp>
        <p:nvSpPr>
          <p:cNvPr id="252934" name="AutoShape 6"/>
          <p:cNvSpPr>
            <a:spLocks noChangeArrowheads="1"/>
          </p:cNvSpPr>
          <p:nvPr/>
        </p:nvSpPr>
        <p:spPr bwMode="auto">
          <a:xfrm>
            <a:off x="3886200" y="4509120"/>
            <a:ext cx="2895600" cy="838200"/>
          </a:xfrm>
          <a:prstGeom prst="wedgeRoundRectCallout">
            <a:avLst>
              <a:gd name="adj1" fmla="val -74231"/>
              <a:gd name="adj2" fmla="val -7746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pt-BR" altLang="pt-BR" dirty="0">
                <a:latin typeface="Century Gothic" pitchFamily="34" charset="0"/>
              </a:rPr>
              <a:t>Criação do objeto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323850" y="5643562"/>
            <a:ext cx="8370888" cy="466725"/>
          </a:xfrm>
          <a:prstGeom prst="rect">
            <a:avLst/>
          </a:prstGeom>
          <a:solidFill>
            <a:srgbClr val="F6E99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pt-BR" altLang="pt-BR" sz="2400" dirty="0" err="1">
                <a:solidFill>
                  <a:schemeClr val="accent2"/>
                </a:solidFill>
                <a:latin typeface="Century Gothic" pitchFamily="34" charset="0"/>
              </a:rPr>
              <a:t>ContaCorrente</a:t>
            </a:r>
            <a:r>
              <a:rPr lang="pt-BR" altLang="pt-BR" sz="2400" dirty="0">
                <a:solidFill>
                  <a:schemeClr val="accent2"/>
                </a:solidFill>
                <a:latin typeface="Century Gothic" pitchFamily="34" charset="0"/>
              </a:rPr>
              <a:t> </a:t>
            </a:r>
            <a:r>
              <a:rPr lang="pt-BR" altLang="pt-BR" sz="2400" dirty="0" err="1">
                <a:solidFill>
                  <a:schemeClr val="accent2"/>
                </a:solidFill>
                <a:latin typeface="Century Gothic" pitchFamily="34" charset="0"/>
              </a:rPr>
              <a:t>minhaConta</a:t>
            </a:r>
            <a:r>
              <a:rPr lang="pt-BR" altLang="pt-BR" sz="2400" dirty="0">
                <a:solidFill>
                  <a:schemeClr val="accent2"/>
                </a:solidFill>
                <a:latin typeface="Century Gothic" pitchFamily="34" charset="0"/>
              </a:rPr>
              <a:t> = new </a:t>
            </a:r>
            <a:r>
              <a:rPr lang="pt-BR" altLang="pt-BR" sz="2400" dirty="0" err="1">
                <a:solidFill>
                  <a:schemeClr val="accent2"/>
                </a:solidFill>
                <a:latin typeface="Century Gothic" pitchFamily="34" charset="0"/>
              </a:rPr>
              <a:t>ContaCorrente</a:t>
            </a:r>
            <a:r>
              <a:rPr lang="pt-BR" altLang="pt-BR" sz="2400" dirty="0">
                <a:solidFill>
                  <a:schemeClr val="accent2"/>
                </a:solidFill>
                <a:latin typeface="Century Gothic" pitchFamily="34" charset="0"/>
              </a:rPr>
              <a:t> ( );</a:t>
            </a:r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2065F3-712B-4C78-97DB-DC931E5E485F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23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nimBg="1"/>
      <p:bldP spid="252934" grpId="0" animBg="1"/>
      <p:bldP spid="2529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600" dirty="0"/>
              <a:t>Para facilitar a gerência de informações de início e fim da lista pode-se reunir as referências em uma única estrutura chamada descritor, líder ou header da lista. </a:t>
            </a:r>
          </a:p>
          <a:p>
            <a:pPr algn="just">
              <a:defRPr/>
            </a:pPr>
            <a:r>
              <a:rPr lang="pt-BR" sz="2600" dirty="0"/>
              <a:t>O acesso aos elementos da lista é sempre realizado por meio do header. </a:t>
            </a:r>
          </a:p>
          <a:p>
            <a:pPr algn="just">
              <a:defRPr/>
            </a:pPr>
            <a:r>
              <a:rPr lang="pt-BR" sz="2600" dirty="0"/>
              <a:t>O header pode conter informações como: início e fim da lista, quantidade de nós da lista e outras informações que se deseje</a:t>
            </a:r>
          </a:p>
          <a:p>
            <a:pPr algn="just">
              <a:defRPr/>
            </a:pPr>
            <a:endParaRPr lang="pt-BR" sz="2600" dirty="0"/>
          </a:p>
          <a:p>
            <a:pPr algn="just">
              <a:defRPr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4581128"/>
            <a:ext cx="47053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092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1759</Words>
  <Application>Microsoft Office PowerPoint</Application>
  <PresentationFormat>Apresentação na tela (4:3)</PresentationFormat>
  <Paragraphs>261</Paragraphs>
  <Slides>47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Century Gothic</vt:lpstr>
      <vt:lpstr>Comic Sans MS</vt:lpstr>
      <vt:lpstr>Constantia</vt:lpstr>
      <vt:lpstr>Times New Roman</vt:lpstr>
      <vt:lpstr>Wingdings 2</vt:lpstr>
      <vt:lpstr>Fluxo</vt:lpstr>
      <vt:lpstr>Estrutura de Dados – 2023</vt:lpstr>
      <vt:lpstr>Lista Simplesmente Encadeada - Limitações</vt:lpstr>
      <vt:lpstr>Lista Simplesmente Encadeada </vt:lpstr>
      <vt:lpstr>Lista Simplesmente Encadeada </vt:lpstr>
      <vt:lpstr>Vetores x Listas Dinâmicas</vt:lpstr>
      <vt:lpstr>Alocação de memória </vt:lpstr>
      <vt:lpstr>Ponteiro</vt:lpstr>
      <vt:lpstr>Criando um objeto</vt:lpstr>
      <vt:lpstr>Lista Duplamente Encadeada</vt:lpstr>
      <vt:lpstr>Lista Duplamente Encadeada</vt:lpstr>
      <vt:lpstr>Lista Duplamente Encadeada</vt:lpstr>
      <vt:lpstr>Operações</vt:lpstr>
      <vt:lpstr>Vantagens </vt:lpstr>
      <vt:lpstr>Lista Encadeada x 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Apresentação do PowerPoint</vt:lpstr>
      <vt:lpstr>Apresentação do PowerPoint</vt:lpstr>
      <vt:lpstr>Lista Duplamente Encadeada</vt:lpstr>
      <vt:lpstr>Lista Duplamente Encadeada</vt:lpstr>
      <vt:lpstr>Lista Encadeada x Lista Duplamente Encadeada</vt:lpstr>
      <vt:lpstr>Lista Duplamente Encadeada – Inserção </vt:lpstr>
      <vt:lpstr>Lista Duplamente Encadeada - Inserção</vt:lpstr>
      <vt:lpstr>Lista Duplamente Encadeada - Inserção</vt:lpstr>
      <vt:lpstr>Lista Duplamente Encadeada - Inserção</vt:lpstr>
      <vt:lpstr>Lista Duplamente Encadeada - Remoção</vt:lpstr>
      <vt:lpstr>Lista Duplamente Encadeada - Remoção</vt:lpstr>
      <vt:lpstr>Lista Duplamente Encadeada - Remoção</vt:lpstr>
      <vt:lpstr>Lista Duplamente Encadeada - Remoção</vt:lpstr>
      <vt:lpstr>Inserir novo elemento na lista</vt:lpstr>
      <vt:lpstr>Remover elemento na lista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FABIO PEREIRA DA SILVA</cp:lastModifiedBy>
  <cp:revision>22</cp:revision>
  <dcterms:created xsi:type="dcterms:W3CDTF">2020-02-01T23:17:42Z</dcterms:created>
  <dcterms:modified xsi:type="dcterms:W3CDTF">2023-08-30T23:38:37Z</dcterms:modified>
</cp:coreProperties>
</file>