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13" r:id="rId35"/>
    <p:sldId id="314" r:id="rId36"/>
    <p:sldId id="287" r:id="rId37"/>
    <p:sldId id="288" r:id="rId38"/>
    <p:sldId id="315" r:id="rId39"/>
    <p:sldId id="316" r:id="rId40"/>
    <p:sldId id="317" r:id="rId41"/>
    <p:sldId id="289" r:id="rId42"/>
    <p:sldId id="295" r:id="rId43"/>
    <p:sldId id="284" r:id="rId4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FBA786-7B8B-4D58-A77C-530CBF38081C}" type="datetimeFigureOut">
              <a:rPr lang="pt-BR" smtClean="0"/>
              <a:t>10/02/2021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A7F69-E6A1-4E95-9734-86EEFBFBED1A}" type="slidenum">
              <a:rPr lang="pt-BR" smtClean="0"/>
              <a:t>‹nº›</a:t>
            </a:fld>
            <a:endParaRPr lang="pt-BR"/>
          </a:p>
        </p:txBody>
      </p:sp>
    </p:spTree>
    <p:extLst>
      <p:ext uri="{BB962C8B-B14F-4D97-AF65-F5344CB8AC3E}">
        <p14:creationId xmlns:p14="http://schemas.microsoft.com/office/powerpoint/2010/main" val="35803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FFFFFF"/>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FFFFFF"/>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FFFFFF"/>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FFFFFF"/>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E08993FC-F9D0-4957-9627-AD0008279A07}" type="slidenum">
              <a:rPr lang="en-GB" altLang="pt-BR" sz="1200">
                <a:solidFill>
                  <a:srgbClr val="000000"/>
                </a:solidFill>
              </a:rPr>
              <a:pPr eaLnBrk="1" hangingPunct="1"/>
              <a:t>35</a:t>
            </a:fld>
            <a:endParaRPr lang="en-GB" altLang="pt-BR" sz="1200">
              <a:solidFill>
                <a:srgbClr val="000000"/>
              </a:solidFill>
            </a:endParaRPr>
          </a:p>
        </p:txBody>
      </p:sp>
      <p:sp>
        <p:nvSpPr>
          <p:cNvPr id="4608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eaLnBrk="1" hangingPunct="1"/>
            <a:endParaRPr lang="pt-BR" altLang="pt-BR"/>
          </a:p>
        </p:txBody>
      </p:sp>
      <p:sp>
        <p:nvSpPr>
          <p:cNvPr id="46084" name="Rectangle 2"/>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título mestre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Date Placeholder 29"/>
          <p:cNvSpPr>
            <a:spLocks noGrp="1"/>
          </p:cNvSpPr>
          <p:nvPr>
            <p:ph type="dt" sz="half" idx="10"/>
          </p:nvPr>
        </p:nvSpPr>
        <p:spPr/>
        <p:txBody>
          <a:bodyPr/>
          <a:lstStyle/>
          <a:p>
            <a:fld id="{44FBC3A0-1DD8-4C44-928E-40EDEFB44F77}" type="datetimeFigureOut">
              <a:rPr lang="pt-BR" smtClean="0"/>
              <a:t>10/02/2021</a:t>
            </a:fld>
            <a:endParaRPr lang="pt-BR"/>
          </a:p>
        </p:txBody>
      </p:sp>
      <p:sp>
        <p:nvSpPr>
          <p:cNvPr id="19" name="Footer Placeholder 18"/>
          <p:cNvSpPr>
            <a:spLocks noGrp="1"/>
          </p:cNvSpPr>
          <p:nvPr>
            <p:ph type="ftr" sz="quarter" idx="11"/>
          </p:nvPr>
        </p:nvSpPr>
        <p:spPr/>
        <p:txBody>
          <a:bodyPr/>
          <a:lstStyle/>
          <a:p>
            <a:endParaRPr lang="pt-BR"/>
          </a:p>
        </p:txBody>
      </p:sp>
      <p:sp>
        <p:nvSpPr>
          <p:cNvPr id="27" name="Slide Number Placeholder 26"/>
          <p:cNvSpPr>
            <a:spLocks noGrp="1"/>
          </p:cNvSpPr>
          <p:nvPr>
            <p:ph type="sldNum" sz="quarter" idx="12"/>
          </p:nvPr>
        </p:nvSpPr>
        <p:spPr/>
        <p:txBody>
          <a:bodyPr/>
          <a:lstStyle/>
          <a:p>
            <a:fld id="{C2DD95A4-1728-4006-800B-572D3FF851E8}"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smtClean="0"/>
              <a:t>Clique para editar o título mestre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44FBC3A0-1DD8-4C44-928E-40EDEFB44F77}" type="datetimeFigureOut">
              <a:rPr lang="pt-BR" smtClean="0"/>
              <a:t>10/02/2021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DD95A4-1728-4006-800B-572D3FF851E8}"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pt-BR" smtClean="0"/>
              <a:t>Clique para editar o título mestre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44FBC3A0-1DD8-4C44-928E-40EDEFB44F77}" type="datetimeFigureOut">
              <a:rPr lang="pt-BR" smtClean="0"/>
              <a:t>10/02/2021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DD95A4-1728-4006-800B-572D3FF851E8}" type="slidenum">
              <a:rPr lang="pt-BR" smtClean="0"/>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310427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smtClean="0"/>
              <a:t>Clique para editar o título mestre</a:t>
            </a:r>
            <a:endParaRPr kumimoji="0" lang="en-US"/>
          </a:p>
        </p:txBody>
      </p:sp>
      <p:sp>
        <p:nvSpPr>
          <p:cNvPr id="3" name="Content Placeholder 2"/>
          <p:cNvSpPr>
            <a:spLocks noGrp="1"/>
          </p:cNvSpPr>
          <p:nvPr>
            <p:ph idx="1"/>
          </p:nvPr>
        </p:nvSpPr>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44FBC3A0-1DD8-4C44-928E-40EDEFB44F77}" type="datetimeFigureOut">
              <a:rPr lang="pt-BR" smtClean="0"/>
              <a:t>10/02/2021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DD95A4-1728-4006-800B-572D3FF851E8}"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título mestre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Date Placeholder 3"/>
          <p:cNvSpPr>
            <a:spLocks noGrp="1"/>
          </p:cNvSpPr>
          <p:nvPr>
            <p:ph type="dt" sz="half" idx="10"/>
          </p:nvPr>
        </p:nvSpPr>
        <p:spPr/>
        <p:txBody>
          <a:bodyPr/>
          <a:lstStyle/>
          <a:p>
            <a:fld id="{44FBC3A0-1DD8-4C44-928E-40EDEFB44F77}" type="datetimeFigureOut">
              <a:rPr lang="pt-BR" smtClean="0"/>
              <a:t>10/02/2021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DD95A4-1728-4006-800B-572D3FF851E8}"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pt-BR" smtClean="0"/>
              <a:t>Clique para editar o título mestre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Date Placeholder 4"/>
          <p:cNvSpPr>
            <a:spLocks noGrp="1"/>
          </p:cNvSpPr>
          <p:nvPr>
            <p:ph type="dt" sz="half" idx="10"/>
          </p:nvPr>
        </p:nvSpPr>
        <p:spPr/>
        <p:txBody>
          <a:bodyPr/>
          <a:lstStyle/>
          <a:p>
            <a:fld id="{44FBC3A0-1DD8-4C44-928E-40EDEFB44F77}" type="datetimeFigureOut">
              <a:rPr lang="pt-BR" smtClean="0"/>
              <a:t>10/02/2021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DD95A4-1728-4006-800B-572D3FF851E8}"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título mestre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Date Placeholder 6"/>
          <p:cNvSpPr>
            <a:spLocks noGrp="1"/>
          </p:cNvSpPr>
          <p:nvPr>
            <p:ph type="dt" sz="half" idx="10"/>
          </p:nvPr>
        </p:nvSpPr>
        <p:spPr/>
        <p:txBody>
          <a:bodyPr/>
          <a:lstStyle/>
          <a:p>
            <a:fld id="{44FBC3A0-1DD8-4C44-928E-40EDEFB44F77}" type="datetimeFigureOut">
              <a:rPr lang="pt-BR" smtClean="0"/>
              <a:t>10/02/2021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2DD95A4-1728-4006-800B-572D3FF851E8}"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título mestre</a:t>
            </a:r>
            <a:endParaRPr kumimoji="0" lang="en-US"/>
          </a:p>
        </p:txBody>
      </p:sp>
      <p:sp>
        <p:nvSpPr>
          <p:cNvPr id="3" name="Date Placeholder 2"/>
          <p:cNvSpPr>
            <a:spLocks noGrp="1"/>
          </p:cNvSpPr>
          <p:nvPr>
            <p:ph type="dt" sz="half" idx="10"/>
          </p:nvPr>
        </p:nvSpPr>
        <p:spPr/>
        <p:txBody>
          <a:bodyPr/>
          <a:lstStyle/>
          <a:p>
            <a:fld id="{44FBC3A0-1DD8-4C44-928E-40EDEFB44F77}" type="datetimeFigureOut">
              <a:rPr lang="pt-BR" smtClean="0"/>
              <a:t>10/02/2021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2DD95A4-1728-4006-800B-572D3FF851E8}"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BC3A0-1DD8-4C44-928E-40EDEFB44F77}" type="datetimeFigureOut">
              <a:rPr lang="pt-BR" smtClean="0"/>
              <a:t>10/02/2021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2DD95A4-1728-4006-800B-572D3FF851E8}"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título mestre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 texto mestre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Date Placeholder 4"/>
          <p:cNvSpPr>
            <a:spLocks noGrp="1"/>
          </p:cNvSpPr>
          <p:nvPr>
            <p:ph type="dt" sz="half" idx="10"/>
          </p:nvPr>
        </p:nvSpPr>
        <p:spPr/>
        <p:txBody>
          <a:bodyPr/>
          <a:lstStyle/>
          <a:p>
            <a:fld id="{44FBC3A0-1DD8-4C44-928E-40EDEFB44F77}" type="datetimeFigureOut">
              <a:rPr lang="pt-BR" smtClean="0"/>
              <a:t>10/02/2021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DD95A4-1728-4006-800B-572D3FF851E8}"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título mestre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5" name="Date Placeholder 4"/>
          <p:cNvSpPr>
            <a:spLocks noGrp="1"/>
          </p:cNvSpPr>
          <p:nvPr>
            <p:ph type="dt" sz="half" idx="10"/>
          </p:nvPr>
        </p:nvSpPr>
        <p:spPr/>
        <p:txBody>
          <a:bodyPr/>
          <a:lstStyle/>
          <a:p>
            <a:fld id="{44FBC3A0-1DD8-4C44-928E-40EDEFB44F77}" type="datetimeFigureOut">
              <a:rPr lang="pt-BR" smtClean="0"/>
              <a:t>10/02/2021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8077200" y="6356350"/>
            <a:ext cx="609600" cy="365125"/>
          </a:xfrm>
        </p:spPr>
        <p:txBody>
          <a:bodyPr/>
          <a:lstStyle/>
          <a:p>
            <a:fld id="{C2DD95A4-1728-4006-800B-572D3FF851E8}" type="slidenum">
              <a:rPr lang="pt-BR" smtClean="0"/>
              <a:t>‹nº›</a:t>
            </a:fld>
            <a:endParaRPr lang="pt-B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título mestre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FBC3A0-1DD8-4C44-928E-40EDEFB44F77}" type="datetimeFigureOut">
              <a:rPr lang="pt-BR" smtClean="0"/>
              <a:t>10/02/2021</a:t>
            </a:fld>
            <a:endParaRPr lang="pt-B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2DD95A4-1728-4006-800B-572D3FF851E8}" type="slidenum">
              <a:rPr lang="pt-BR" smtClean="0"/>
              <a:t>‹nº›</a:t>
            </a:fld>
            <a:endParaRPr lang="pt-B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br.linkedin.com/in/b41a5269" TargetMode="External"/><Relationship Id="rId2" Type="http://schemas.openxmlformats.org/officeDocument/2006/relationships/hyperlink" Target="mailto:fabio.silva321@fatec.sp.gov.br" TargetMode="External"/><Relationship Id="rId1" Type="http://schemas.openxmlformats.org/officeDocument/2006/relationships/slideLayout" Target="../slideLayouts/slideLayout2.xml"/><Relationship Id="rId4" Type="http://schemas.openxmlformats.org/officeDocument/2006/relationships/hyperlink" Target="https://www.facebook.com/fabio.silva.56211"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br.linkedin.com/in/b41a5269" TargetMode="External"/><Relationship Id="rId2" Type="http://schemas.openxmlformats.org/officeDocument/2006/relationships/hyperlink" Target="mailto:fabio.silva321@fatec.sp.gov.br" TargetMode="External"/><Relationship Id="rId1" Type="http://schemas.openxmlformats.org/officeDocument/2006/relationships/slideLayout" Target="../slideLayouts/slideLayout2.xml"/><Relationship Id="rId4" Type="http://schemas.openxmlformats.org/officeDocument/2006/relationships/hyperlink" Target="https://www.facebook.com/fabio.silva.5621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3400" dirty="0" smtClean="0"/>
              <a:t>Estrutura de Dados 1º semestre de 2021</a:t>
            </a:r>
            <a:endParaRPr lang="pt-BR" sz="3400" dirty="0"/>
          </a:p>
        </p:txBody>
      </p:sp>
      <p:sp>
        <p:nvSpPr>
          <p:cNvPr id="3" name="Subtítulo 2"/>
          <p:cNvSpPr>
            <a:spLocks noGrp="1"/>
          </p:cNvSpPr>
          <p:nvPr>
            <p:ph type="subTitle" idx="1"/>
          </p:nvPr>
        </p:nvSpPr>
        <p:spPr>
          <a:xfrm>
            <a:off x="467544" y="4653136"/>
            <a:ext cx="7854696" cy="1752600"/>
          </a:xfrm>
        </p:spPr>
        <p:txBody>
          <a:bodyPr/>
          <a:lstStyle/>
          <a:p>
            <a:endParaRPr lang="pt-BR" dirty="0" smtClean="0"/>
          </a:p>
          <a:p>
            <a:r>
              <a:rPr lang="pt-BR" sz="2700" dirty="0" smtClean="0"/>
              <a:t>Professor Mestre Fabio Pereira da Silva</a:t>
            </a:r>
            <a:endParaRPr lang="pt-BR" sz="2700" dirty="0"/>
          </a:p>
        </p:txBody>
      </p:sp>
    </p:spTree>
    <p:extLst>
      <p:ext uri="{BB962C8B-B14F-4D97-AF65-F5344CB8AC3E}">
        <p14:creationId xmlns:p14="http://schemas.microsoft.com/office/powerpoint/2010/main" val="2974447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88828" y="0"/>
            <a:ext cx="8229600" cy="836712"/>
          </a:xfrm>
        </p:spPr>
        <p:txBody>
          <a:bodyPr>
            <a:normAutofit/>
          </a:bodyPr>
          <a:lstStyle/>
          <a:p>
            <a:r>
              <a:rPr lang="pt-BR" altLang="pt-BR" sz="3500" dirty="0" smtClean="0"/>
              <a:t>Exemplo de Fluxograma</a:t>
            </a:r>
          </a:p>
        </p:txBody>
      </p:sp>
      <p:sp>
        <p:nvSpPr>
          <p:cNvPr id="4099" name="Espaço Reservado para Conteúdo 2"/>
          <p:cNvSpPr>
            <a:spLocks noGrp="1"/>
          </p:cNvSpPr>
          <p:nvPr>
            <p:ph idx="1"/>
          </p:nvPr>
        </p:nvSpPr>
        <p:spPr>
          <a:xfrm>
            <a:off x="467543" y="1006474"/>
            <a:ext cx="8229600" cy="5707509"/>
          </a:xfrm>
        </p:spPr>
        <p:txBody>
          <a:bodyPr>
            <a:noAutofit/>
          </a:bodyPr>
          <a:lstStyle/>
          <a:p>
            <a:pPr lvl="1"/>
            <a:r>
              <a:rPr lang="pt-BR" altLang="pt-BR" sz="2200" dirty="0" smtClean="0"/>
              <a:t>Início </a:t>
            </a:r>
            <a:r>
              <a:rPr lang="pt-BR" altLang="pt-BR" sz="2200" dirty="0"/>
              <a:t>(dentro de uma elipse)</a:t>
            </a:r>
          </a:p>
          <a:p>
            <a:pPr lvl="1"/>
            <a:r>
              <a:rPr lang="pt-BR" altLang="pt-BR" sz="2200" dirty="0"/>
              <a:t>Calcular média de duas notas (dentro de um </a:t>
            </a:r>
            <a:r>
              <a:rPr lang="pt-BR" altLang="pt-BR" sz="2200" dirty="0" smtClean="0"/>
              <a:t>retângulo com </a:t>
            </a:r>
            <a:r>
              <a:rPr lang="pt-BR" altLang="pt-BR" sz="2200" dirty="0"/>
              <a:t>um dos cantos dobrados)</a:t>
            </a:r>
          </a:p>
          <a:p>
            <a:pPr lvl="1"/>
            <a:r>
              <a:rPr lang="pt-BR" altLang="pt-BR" sz="2200" dirty="0"/>
              <a:t>A média para passar é 7 (dentro de um retângulo)</a:t>
            </a:r>
          </a:p>
          <a:p>
            <a:pPr lvl="1"/>
            <a:r>
              <a:rPr lang="pt-BR" altLang="pt-BR" sz="2200" dirty="0"/>
              <a:t>Indicar “Aprovado” ou </a:t>
            </a:r>
            <a:r>
              <a:rPr lang="pt-BR" altLang="pt-BR" sz="2200" dirty="0" smtClean="0"/>
              <a:t>“</a:t>
            </a:r>
            <a:r>
              <a:rPr lang="pt-BR" altLang="pt-BR" sz="2200" dirty="0"/>
              <a:t>Reprovado” como saída (verifica se a média é maior ou </a:t>
            </a:r>
            <a:r>
              <a:rPr lang="pt-BR" altLang="pt-BR" sz="2200" dirty="0" smtClean="0"/>
              <a:t>igual a </a:t>
            </a:r>
            <a:r>
              <a:rPr lang="pt-BR" altLang="pt-BR" sz="2200" dirty="0"/>
              <a:t>7 dentro de um losango)</a:t>
            </a:r>
          </a:p>
          <a:p>
            <a:pPr lvl="1"/>
            <a:r>
              <a:rPr lang="pt-BR" altLang="pt-BR" sz="2200" dirty="0"/>
              <a:t>Se a média for maior ou igual a 7 imprime “Aprovado” </a:t>
            </a:r>
            <a:r>
              <a:rPr lang="pt-BR" altLang="pt-BR" sz="2200" dirty="0" smtClean="0"/>
              <a:t>dentro </a:t>
            </a:r>
            <a:r>
              <a:rPr lang="pt-BR" altLang="pt-BR" sz="2200" dirty="0"/>
              <a:t>de um retângulo com um dos lados </a:t>
            </a:r>
            <a:r>
              <a:rPr lang="pt-BR" altLang="pt-BR" sz="2200" dirty="0" smtClean="0"/>
              <a:t>recortado de </a:t>
            </a:r>
            <a:r>
              <a:rPr lang="pt-BR" altLang="pt-BR" sz="2200" dirty="0"/>
              <a:t>maneira ondulada</a:t>
            </a:r>
          </a:p>
          <a:p>
            <a:pPr lvl="1"/>
            <a:r>
              <a:rPr lang="pt-BR" altLang="pt-BR" sz="2200" dirty="0"/>
              <a:t>Se a média for menor do que 7 imprime “</a:t>
            </a:r>
            <a:r>
              <a:rPr lang="pt-BR" altLang="pt-BR" sz="2200" dirty="0" smtClean="0"/>
              <a:t>Reprovado” dentro </a:t>
            </a:r>
            <a:r>
              <a:rPr lang="pt-BR" altLang="pt-BR" sz="2200" dirty="0"/>
              <a:t>de um retângulo com um dos lados </a:t>
            </a:r>
            <a:r>
              <a:rPr lang="pt-BR" altLang="pt-BR" sz="2200" dirty="0" smtClean="0"/>
              <a:t>recortado de </a:t>
            </a:r>
            <a:r>
              <a:rPr lang="pt-BR" altLang="pt-BR" sz="2200" dirty="0"/>
              <a:t>maneira ondulada</a:t>
            </a:r>
          </a:p>
          <a:p>
            <a:pPr lvl="1"/>
            <a:r>
              <a:rPr lang="pt-BR" altLang="pt-BR" sz="2200" dirty="0"/>
              <a:t>Fim de programa (dentro de uma elipse)</a:t>
            </a:r>
          </a:p>
          <a:p>
            <a:pPr>
              <a:defRPr/>
            </a:pPr>
            <a:endParaRPr lang="en-US" sz="2500" dirty="0"/>
          </a:p>
        </p:txBody>
      </p:sp>
    </p:spTree>
    <p:extLst>
      <p:ext uri="{BB962C8B-B14F-4D97-AF65-F5344CB8AC3E}">
        <p14:creationId xmlns:p14="http://schemas.microsoft.com/office/powerpoint/2010/main" val="3486333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88828" y="0"/>
            <a:ext cx="8229600" cy="836712"/>
          </a:xfrm>
        </p:spPr>
        <p:txBody>
          <a:bodyPr>
            <a:normAutofit/>
          </a:bodyPr>
          <a:lstStyle/>
          <a:p>
            <a:r>
              <a:rPr lang="pt-BR" altLang="pt-BR" sz="3500" dirty="0" smtClean="0"/>
              <a:t>Exemplo de Fluxograma</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836712"/>
            <a:ext cx="4896544"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945346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88828" y="0"/>
            <a:ext cx="8229600" cy="836712"/>
          </a:xfrm>
        </p:spPr>
        <p:txBody>
          <a:bodyPr>
            <a:normAutofit/>
          </a:bodyPr>
          <a:lstStyle/>
          <a:p>
            <a:r>
              <a:rPr lang="pt-BR" altLang="pt-BR" sz="3500" dirty="0" smtClean="0"/>
              <a:t>Exemplo de Fluxograma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836711"/>
            <a:ext cx="3240360"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960710"/>
            <a:ext cx="4181475" cy="562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59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116632"/>
            <a:ext cx="8229600" cy="1143000"/>
          </a:xfrm>
        </p:spPr>
        <p:txBody>
          <a:bodyPr>
            <a:normAutofit/>
          </a:bodyPr>
          <a:lstStyle/>
          <a:p>
            <a:r>
              <a:rPr lang="pt-BR" altLang="pt-BR" sz="3500" dirty="0" smtClean="0"/>
              <a:t>Formas de representação - Pseudocódigo</a:t>
            </a:r>
          </a:p>
        </p:txBody>
      </p:sp>
      <p:sp>
        <p:nvSpPr>
          <p:cNvPr id="4099" name="Espaço Reservado para Conteúdo 2"/>
          <p:cNvSpPr>
            <a:spLocks noGrp="1"/>
          </p:cNvSpPr>
          <p:nvPr>
            <p:ph idx="1"/>
          </p:nvPr>
        </p:nvSpPr>
        <p:spPr>
          <a:xfrm>
            <a:off x="457200" y="1285875"/>
            <a:ext cx="8229600" cy="4845050"/>
          </a:xfrm>
        </p:spPr>
        <p:txBody>
          <a:bodyPr>
            <a:noAutofit/>
          </a:bodyPr>
          <a:lstStyle/>
          <a:p>
            <a:pPr>
              <a:defRPr/>
            </a:pPr>
            <a:r>
              <a:rPr lang="pt-BR" altLang="pt-BR" sz="2400" b="1" dirty="0" smtClean="0"/>
              <a:t>Pseudocódigo</a:t>
            </a:r>
            <a:r>
              <a:rPr lang="pt-BR" altLang="pt-BR" sz="2400" dirty="0"/>
              <a:t>: </a:t>
            </a:r>
            <a:r>
              <a:rPr lang="pt-BR" altLang="pt-BR" sz="2400" dirty="0" smtClean="0"/>
              <a:t>São independentes </a:t>
            </a:r>
            <a:r>
              <a:rPr lang="pt-BR" altLang="pt-BR" sz="2400" dirty="0"/>
              <a:t>das linguagens de </a:t>
            </a:r>
            <a:r>
              <a:rPr lang="pt-BR" altLang="pt-BR" sz="2400" dirty="0" smtClean="0"/>
              <a:t>programação; </a:t>
            </a:r>
          </a:p>
          <a:p>
            <a:pPr>
              <a:defRPr/>
            </a:pPr>
            <a:r>
              <a:rPr lang="pt-BR" altLang="pt-BR" sz="2400" dirty="0" smtClean="0"/>
              <a:t>Devem </a:t>
            </a:r>
            <a:r>
              <a:rPr lang="pt-BR" altLang="pt-BR" sz="2400" dirty="0"/>
              <a:t>ser </a:t>
            </a:r>
            <a:r>
              <a:rPr lang="pt-BR" altLang="pt-BR" sz="2400" dirty="0" smtClean="0"/>
              <a:t>fácil </a:t>
            </a:r>
            <a:r>
              <a:rPr lang="pt-BR" altLang="pt-BR" sz="2400" dirty="0"/>
              <a:t>de se interpretar e </a:t>
            </a:r>
            <a:r>
              <a:rPr lang="pt-BR" altLang="pt-BR" sz="2400" dirty="0" smtClean="0"/>
              <a:t>de </a:t>
            </a:r>
            <a:r>
              <a:rPr lang="pt-BR" altLang="pt-BR" sz="2400" dirty="0" err="1"/>
              <a:t>codiﬁcar</a:t>
            </a:r>
            <a:r>
              <a:rPr lang="pt-BR" altLang="pt-BR" sz="2400" dirty="0"/>
              <a:t>; </a:t>
            </a:r>
            <a:endParaRPr lang="pt-BR" altLang="pt-BR" sz="2400" dirty="0" smtClean="0"/>
          </a:p>
          <a:p>
            <a:pPr>
              <a:defRPr/>
            </a:pPr>
            <a:r>
              <a:rPr lang="pt-BR" altLang="pt-BR" sz="2400" dirty="0" smtClean="0"/>
              <a:t>Devem </a:t>
            </a:r>
            <a:r>
              <a:rPr lang="pt-BR" altLang="pt-BR" sz="2400" dirty="0"/>
              <a:t>ser o </a:t>
            </a:r>
            <a:r>
              <a:rPr lang="pt-BR" altLang="pt-BR" sz="2400" dirty="0" smtClean="0"/>
              <a:t>intermediário </a:t>
            </a:r>
            <a:r>
              <a:rPr lang="pt-BR" altLang="pt-BR" sz="2400" dirty="0"/>
              <a:t>entre a linguagem falada e a linguagem de </a:t>
            </a:r>
            <a:r>
              <a:rPr lang="pt-BR" altLang="pt-BR" sz="2400" dirty="0" smtClean="0"/>
              <a:t>programação </a:t>
            </a:r>
            <a:r>
              <a:rPr lang="pt-BR" altLang="pt-BR" sz="2400" dirty="0"/>
              <a:t>(e.g., C, Java e Python). </a:t>
            </a:r>
            <a:endParaRPr lang="en-US" sz="2500" dirty="0"/>
          </a:p>
        </p:txBody>
      </p:sp>
    </p:spTree>
    <p:extLst>
      <p:ext uri="{BB962C8B-B14F-4D97-AF65-F5344CB8AC3E}">
        <p14:creationId xmlns:p14="http://schemas.microsoft.com/office/powerpoint/2010/main" val="4276329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143000"/>
          </a:xfrm>
        </p:spPr>
        <p:txBody>
          <a:bodyPr>
            <a:normAutofit/>
          </a:bodyPr>
          <a:lstStyle/>
          <a:p>
            <a:r>
              <a:rPr lang="pt-BR" altLang="pt-BR" sz="3500" dirty="0" smtClean="0"/>
              <a:t>Formas de representação - Pseudocódigo</a:t>
            </a:r>
          </a:p>
        </p:txBody>
      </p:sp>
      <p:sp>
        <p:nvSpPr>
          <p:cNvPr id="4099" name="Espaço Reservado para Conteúdo 2"/>
          <p:cNvSpPr>
            <a:spLocks noGrp="1"/>
          </p:cNvSpPr>
          <p:nvPr>
            <p:ph idx="1"/>
          </p:nvPr>
        </p:nvSpPr>
        <p:spPr>
          <a:xfrm>
            <a:off x="457200" y="1285875"/>
            <a:ext cx="8229600" cy="4845050"/>
          </a:xfrm>
        </p:spPr>
        <p:txBody>
          <a:bodyPr>
            <a:noAutofit/>
          </a:bodyPr>
          <a:lstStyle/>
          <a:p>
            <a:r>
              <a:rPr lang="pt-BR" altLang="pt-BR" sz="2000" b="1" dirty="0"/>
              <a:t>Pseudocódigo</a:t>
            </a:r>
            <a:r>
              <a:rPr lang="pt-BR" altLang="pt-BR" sz="2000" dirty="0"/>
              <a:t>: forma de representação de algoritmos rica em detalhes</a:t>
            </a:r>
          </a:p>
          <a:p>
            <a:r>
              <a:rPr lang="pt-BR" altLang="pt-BR" sz="2000" dirty="0"/>
              <a:t>É uma aproximação do código final a ser escrito em uma linguagem de programação</a:t>
            </a:r>
          </a:p>
          <a:p>
            <a:r>
              <a:rPr lang="pt-BR" altLang="pt-BR" sz="2000" dirty="0"/>
              <a:t>Algoritmo é uma palavra que indica o início da definição de um algoritmo em forma de pseudocódigo</a:t>
            </a:r>
          </a:p>
          <a:p>
            <a:r>
              <a:rPr lang="pt-BR" altLang="pt-BR" sz="2000" dirty="0"/>
              <a:t>&lt;</a:t>
            </a:r>
            <a:r>
              <a:rPr lang="pt-BR" altLang="pt-BR" sz="2000" dirty="0" err="1"/>
              <a:t>nome_do_algoritmo</a:t>
            </a:r>
            <a:r>
              <a:rPr lang="pt-BR" altLang="pt-BR" sz="2000" dirty="0"/>
              <a:t>&gt; é um nome simbólico dado ao algoritmo com a finalidade de distingui-los dos demais</a:t>
            </a:r>
          </a:p>
          <a:p>
            <a:r>
              <a:rPr lang="pt-BR" altLang="pt-BR" sz="2000" dirty="0"/>
              <a:t>&lt;</a:t>
            </a:r>
            <a:r>
              <a:rPr lang="pt-BR" altLang="pt-BR" sz="2000" dirty="0" err="1"/>
              <a:t>declaração_de_variáveis</a:t>
            </a:r>
            <a:r>
              <a:rPr lang="pt-BR" altLang="pt-BR" sz="2000" dirty="0"/>
              <a:t>&gt; consiste em uma porção opcional onde são declaradas as variáveis globais usadas no algoritmo principal e, eventualmente, nos </a:t>
            </a:r>
            <a:r>
              <a:rPr lang="pt-BR" altLang="pt-BR" sz="2000" dirty="0" err="1"/>
              <a:t>subalgoritmos</a:t>
            </a:r>
            <a:endParaRPr lang="pt-BR" altLang="pt-BR" sz="2000" dirty="0"/>
          </a:p>
          <a:p>
            <a:r>
              <a:rPr lang="pt-BR" altLang="pt-BR" sz="2000" dirty="0"/>
              <a:t>&lt;</a:t>
            </a:r>
            <a:r>
              <a:rPr lang="pt-BR" altLang="pt-BR" sz="2000" dirty="0" err="1"/>
              <a:t>subalgoritmos</a:t>
            </a:r>
            <a:r>
              <a:rPr lang="pt-BR" altLang="pt-BR" sz="2000" dirty="0"/>
              <a:t>&gt; consiste de uma porção opcional de pseudocódigo onde são definidos os </a:t>
            </a:r>
            <a:r>
              <a:rPr lang="pt-BR" altLang="pt-BR" sz="2000" dirty="0" err="1"/>
              <a:t>subalgoritmos</a:t>
            </a:r>
            <a:endParaRPr lang="pt-BR" altLang="pt-BR" sz="2000" dirty="0"/>
          </a:p>
          <a:p>
            <a:r>
              <a:rPr lang="pt-BR" altLang="pt-BR" sz="2000" dirty="0"/>
              <a:t>Início e Fim são respectivamente as palavras que delimitam o início e o término do conjunto de instruções do corpo do algoritmo</a:t>
            </a:r>
          </a:p>
          <a:p>
            <a:pPr>
              <a:defRPr/>
            </a:pPr>
            <a:endParaRPr lang="en-US" sz="2500" dirty="0"/>
          </a:p>
        </p:txBody>
      </p:sp>
    </p:spTree>
    <p:extLst>
      <p:ext uri="{BB962C8B-B14F-4D97-AF65-F5344CB8AC3E}">
        <p14:creationId xmlns:p14="http://schemas.microsoft.com/office/powerpoint/2010/main" val="2031925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143000"/>
          </a:xfrm>
        </p:spPr>
        <p:txBody>
          <a:bodyPr>
            <a:normAutofit/>
          </a:bodyPr>
          <a:lstStyle/>
          <a:p>
            <a:r>
              <a:rPr lang="pt-BR" altLang="pt-BR" sz="3500" dirty="0" smtClean="0"/>
              <a:t>Exemplo de Pseudocódigo</a:t>
            </a:r>
          </a:p>
        </p:txBody>
      </p:sp>
      <p:sp>
        <p:nvSpPr>
          <p:cNvPr id="4099" name="Espaço Reservado para Conteúdo 2"/>
          <p:cNvSpPr>
            <a:spLocks noGrp="1"/>
          </p:cNvSpPr>
          <p:nvPr>
            <p:ph idx="1"/>
          </p:nvPr>
        </p:nvSpPr>
        <p:spPr>
          <a:xfrm>
            <a:off x="457200" y="1285875"/>
            <a:ext cx="8229600" cy="4845050"/>
          </a:xfrm>
        </p:spPr>
        <p:txBody>
          <a:bodyPr>
            <a:noAutofit/>
          </a:bodyPr>
          <a:lstStyle/>
          <a:p>
            <a:pPr>
              <a:defRPr/>
            </a:pPr>
            <a:r>
              <a:rPr lang="pt-BR" sz="2500" dirty="0"/>
              <a:t>Exemplo: Calcular a </a:t>
            </a:r>
            <a:r>
              <a:rPr lang="pt-BR" sz="2500" dirty="0" smtClean="0"/>
              <a:t>média aritmética </a:t>
            </a:r>
            <a:r>
              <a:rPr lang="pt-BR" sz="2500" dirty="0"/>
              <a:t>dos alunos. </a:t>
            </a:r>
            <a:endParaRPr lang="pt-BR" sz="2500" dirty="0" smtClean="0"/>
          </a:p>
          <a:p>
            <a:pPr>
              <a:defRPr/>
            </a:pPr>
            <a:r>
              <a:rPr lang="pt-BR" sz="2500" dirty="0" smtClean="0"/>
              <a:t>Os </a:t>
            </a:r>
            <a:r>
              <a:rPr lang="pt-BR" sz="2500" dirty="0"/>
              <a:t>alunos </a:t>
            </a:r>
            <a:r>
              <a:rPr lang="pt-BR" sz="2500" dirty="0" smtClean="0"/>
              <a:t>realizar</a:t>
            </a:r>
            <a:r>
              <a:rPr lang="pt-BR" sz="2500" dirty="0"/>
              <a:t>ã</a:t>
            </a:r>
            <a:r>
              <a:rPr lang="pt-BR" sz="2500" dirty="0" smtClean="0"/>
              <a:t>o </a:t>
            </a:r>
            <a:r>
              <a:rPr lang="pt-BR" sz="2500" dirty="0"/>
              <a:t>quatro provas: P1, P2, P3 e P4. </a:t>
            </a:r>
            <a:endParaRPr lang="pt-BR" sz="2500" dirty="0" smtClean="0"/>
          </a:p>
          <a:p>
            <a:pPr>
              <a:defRPr/>
            </a:pPr>
            <a:r>
              <a:rPr lang="pt-BR" sz="2500" dirty="0" smtClean="0"/>
              <a:t>Quais s</a:t>
            </a:r>
            <a:r>
              <a:rPr lang="pt-BR" sz="2500" dirty="0"/>
              <a:t>ã</a:t>
            </a:r>
            <a:r>
              <a:rPr lang="pt-BR" sz="2500" dirty="0" smtClean="0"/>
              <a:t>o </a:t>
            </a:r>
            <a:r>
              <a:rPr lang="pt-BR" sz="2500" dirty="0"/>
              <a:t>os dados de entrada? </a:t>
            </a:r>
            <a:endParaRPr lang="pt-BR" sz="2500" dirty="0" smtClean="0"/>
          </a:p>
          <a:p>
            <a:pPr>
              <a:defRPr/>
            </a:pPr>
            <a:r>
              <a:rPr lang="pt-BR" sz="2500" dirty="0" smtClean="0"/>
              <a:t>Qual ser</a:t>
            </a:r>
            <a:r>
              <a:rPr lang="pt-BR" sz="2500" dirty="0"/>
              <a:t>á</a:t>
            </a:r>
            <a:r>
              <a:rPr lang="pt-BR" sz="2500" dirty="0" smtClean="0"/>
              <a:t> </a:t>
            </a:r>
            <a:r>
              <a:rPr lang="pt-BR" sz="2500" dirty="0"/>
              <a:t>o processamento a ser utilizado? </a:t>
            </a:r>
            <a:endParaRPr lang="pt-BR" sz="2500" dirty="0" smtClean="0"/>
          </a:p>
          <a:p>
            <a:pPr>
              <a:defRPr/>
            </a:pPr>
            <a:r>
              <a:rPr lang="pt-BR" sz="2500" dirty="0" smtClean="0"/>
              <a:t>Quais serão </a:t>
            </a:r>
            <a:r>
              <a:rPr lang="pt-BR" sz="2500" dirty="0"/>
              <a:t>os dados de </a:t>
            </a:r>
            <a:r>
              <a:rPr lang="pt-BR" sz="2500" dirty="0" smtClean="0"/>
              <a:t>saída</a:t>
            </a:r>
            <a:r>
              <a:rPr lang="pt-BR" sz="2500" dirty="0"/>
              <a:t>?</a:t>
            </a:r>
          </a:p>
          <a:p>
            <a:pPr>
              <a:defRPr/>
            </a:pPr>
            <a:endParaRPr lang="en-US" sz="25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53" y="4077072"/>
            <a:ext cx="72771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655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143000"/>
          </a:xfrm>
        </p:spPr>
        <p:txBody>
          <a:bodyPr>
            <a:normAutofit/>
          </a:bodyPr>
          <a:lstStyle/>
          <a:p>
            <a:r>
              <a:rPr lang="pt-BR" altLang="pt-BR" sz="3500" dirty="0" smtClean="0"/>
              <a:t>Exemplo de Pseudocódigo</a:t>
            </a:r>
          </a:p>
        </p:txBody>
      </p:sp>
      <p:sp>
        <p:nvSpPr>
          <p:cNvPr id="4099" name="Espaço Reservado para Conteúdo 2"/>
          <p:cNvSpPr>
            <a:spLocks noGrp="1"/>
          </p:cNvSpPr>
          <p:nvPr>
            <p:ph idx="1"/>
          </p:nvPr>
        </p:nvSpPr>
        <p:spPr>
          <a:xfrm>
            <a:off x="457200" y="1285875"/>
            <a:ext cx="8229600" cy="4845050"/>
          </a:xfrm>
        </p:spPr>
        <p:txBody>
          <a:bodyPr>
            <a:noAutofit/>
          </a:bodyPr>
          <a:lstStyle/>
          <a:p>
            <a:pPr>
              <a:defRPr/>
            </a:pPr>
            <a:r>
              <a:rPr lang="pt-BR" sz="2500" dirty="0" smtClean="0"/>
              <a:t>Receba </a:t>
            </a:r>
            <a:r>
              <a:rPr lang="pt-BR" sz="2500" dirty="0"/>
              <a:t>a nota da prova 1 </a:t>
            </a:r>
            <a:endParaRPr lang="pt-BR" sz="2500" dirty="0" smtClean="0"/>
          </a:p>
          <a:p>
            <a:pPr>
              <a:defRPr/>
            </a:pPr>
            <a:r>
              <a:rPr lang="pt-BR" sz="2500" dirty="0" smtClean="0"/>
              <a:t>Receba </a:t>
            </a:r>
            <a:r>
              <a:rPr lang="pt-BR" sz="2500" dirty="0"/>
              <a:t>a nota da prova 2 </a:t>
            </a:r>
          </a:p>
          <a:p>
            <a:pPr>
              <a:defRPr/>
            </a:pPr>
            <a:r>
              <a:rPr lang="pt-BR" sz="2500" dirty="0" smtClean="0"/>
              <a:t>Receba </a:t>
            </a:r>
            <a:r>
              <a:rPr lang="pt-BR" sz="2500" dirty="0"/>
              <a:t>a nota da prova 3 </a:t>
            </a:r>
          </a:p>
          <a:p>
            <a:pPr>
              <a:defRPr/>
            </a:pPr>
            <a:r>
              <a:rPr lang="pt-BR" sz="2500" dirty="0" smtClean="0"/>
              <a:t>Receba </a:t>
            </a:r>
            <a:r>
              <a:rPr lang="pt-BR" sz="2500" dirty="0"/>
              <a:t>a nota da prova 4 </a:t>
            </a:r>
          </a:p>
          <a:p>
            <a:pPr>
              <a:defRPr/>
            </a:pPr>
            <a:r>
              <a:rPr lang="pt-BR" sz="2500" dirty="0" smtClean="0"/>
              <a:t>Some </a:t>
            </a:r>
            <a:r>
              <a:rPr lang="pt-BR" sz="2500" dirty="0"/>
              <a:t>todas as notas e divida o resultado por 4 </a:t>
            </a:r>
          </a:p>
          <a:p>
            <a:pPr>
              <a:defRPr/>
            </a:pPr>
            <a:r>
              <a:rPr lang="pt-BR" sz="2500" dirty="0" smtClean="0"/>
              <a:t>Mostre </a:t>
            </a:r>
            <a:r>
              <a:rPr lang="pt-BR" sz="2500" dirty="0"/>
              <a:t>o resultado da </a:t>
            </a:r>
            <a:r>
              <a:rPr lang="pt-BR" sz="2500" dirty="0" smtClean="0"/>
              <a:t>divisão</a:t>
            </a:r>
            <a:endParaRPr lang="pt-BR" sz="2500" dirty="0"/>
          </a:p>
        </p:txBody>
      </p:sp>
    </p:spTree>
    <p:extLst>
      <p:ext uri="{BB962C8B-B14F-4D97-AF65-F5344CB8AC3E}">
        <p14:creationId xmlns:p14="http://schemas.microsoft.com/office/powerpoint/2010/main" val="823535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143000"/>
          </a:xfrm>
        </p:spPr>
        <p:txBody>
          <a:bodyPr>
            <a:normAutofit/>
          </a:bodyPr>
          <a:lstStyle/>
          <a:p>
            <a:r>
              <a:rPr lang="pt-BR" altLang="pt-BR" sz="3500" dirty="0" smtClean="0"/>
              <a:t>Exemplo de Pseudocódigo</a:t>
            </a:r>
          </a:p>
        </p:txBody>
      </p:sp>
      <p:sp>
        <p:nvSpPr>
          <p:cNvPr id="4099" name="Espaço Reservado para Conteúdo 2"/>
          <p:cNvSpPr>
            <a:spLocks noGrp="1"/>
          </p:cNvSpPr>
          <p:nvPr>
            <p:ph idx="1"/>
          </p:nvPr>
        </p:nvSpPr>
        <p:spPr>
          <a:xfrm>
            <a:off x="457200" y="1285875"/>
            <a:ext cx="8229600" cy="4845050"/>
          </a:xfrm>
        </p:spPr>
        <p:txBody>
          <a:bodyPr>
            <a:noAutofit/>
          </a:bodyPr>
          <a:lstStyle/>
          <a:p>
            <a:pPr>
              <a:defRPr/>
            </a:pPr>
            <a:r>
              <a:rPr lang="pt-BR" sz="2800" kern="0" dirty="0">
                <a:solidFill>
                  <a:srgbClr val="000000"/>
                </a:solidFill>
              </a:rPr>
              <a:t>Algoritmo da média de duas notas em </a:t>
            </a:r>
            <a:r>
              <a:rPr lang="pt-BR" sz="2800" kern="0" dirty="0" smtClean="0">
                <a:solidFill>
                  <a:srgbClr val="000000"/>
                </a:solidFill>
              </a:rPr>
              <a:t>pseudocódigo</a:t>
            </a:r>
          </a:p>
          <a:p>
            <a:pPr>
              <a:defRPr/>
            </a:pPr>
            <a:endParaRPr lang="pt-BR" sz="2500" dirty="0"/>
          </a:p>
        </p:txBody>
      </p:sp>
      <p:sp>
        <p:nvSpPr>
          <p:cNvPr id="4" name="Espaço Reservado para Conteúdo 2"/>
          <p:cNvSpPr txBox="1">
            <a:spLocks/>
          </p:cNvSpPr>
          <p:nvPr/>
        </p:nvSpPr>
        <p:spPr>
          <a:xfrm>
            <a:off x="2590800" y="2419052"/>
            <a:ext cx="5270500" cy="41783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Tx/>
              <a:buNone/>
            </a:pPr>
            <a:r>
              <a:rPr lang="pt-BR" altLang="pt-BR" sz="2000" b="1" dirty="0" smtClean="0"/>
              <a:t>Algoritmo Media;</a:t>
            </a:r>
          </a:p>
          <a:p>
            <a:pPr>
              <a:buFontTx/>
              <a:buNone/>
            </a:pPr>
            <a:r>
              <a:rPr lang="pt-BR" altLang="pt-BR" sz="2000" b="1" dirty="0" smtClean="0"/>
              <a:t>      Var N1, N2, MEDIA: real;</a:t>
            </a:r>
          </a:p>
          <a:p>
            <a:pPr>
              <a:buFontTx/>
              <a:buNone/>
            </a:pPr>
            <a:r>
              <a:rPr lang="pt-BR" altLang="pt-BR" sz="2000" b="1" dirty="0" smtClean="0"/>
              <a:t>Início</a:t>
            </a:r>
          </a:p>
          <a:p>
            <a:pPr>
              <a:buFontTx/>
              <a:buNone/>
            </a:pPr>
            <a:r>
              <a:rPr lang="pt-BR" altLang="pt-BR" sz="2000" b="1" dirty="0" smtClean="0"/>
              <a:t>         Leia (N1, N2);</a:t>
            </a:r>
          </a:p>
          <a:p>
            <a:pPr>
              <a:buFontTx/>
              <a:buNone/>
            </a:pPr>
            <a:r>
              <a:rPr lang="pt-BR" altLang="pt-BR" sz="2000" b="1" dirty="0" smtClean="0"/>
              <a:t>        MEDIA ← (N1 + N2) / 2;</a:t>
            </a:r>
          </a:p>
          <a:p>
            <a:pPr>
              <a:buFontTx/>
              <a:buNone/>
            </a:pPr>
            <a:r>
              <a:rPr lang="pt-BR" altLang="pt-BR" sz="2000" b="1" dirty="0" smtClean="0"/>
              <a:t>        Se MEDIA &gt;= 7 então</a:t>
            </a:r>
          </a:p>
          <a:p>
            <a:pPr>
              <a:buFontTx/>
              <a:buNone/>
            </a:pPr>
            <a:r>
              <a:rPr lang="pt-BR" altLang="pt-BR" sz="2000" b="1" dirty="0" smtClean="0"/>
              <a:t>               Escreva “Aprovado”;</a:t>
            </a:r>
          </a:p>
          <a:p>
            <a:pPr>
              <a:buFontTx/>
              <a:buNone/>
            </a:pPr>
            <a:r>
              <a:rPr lang="pt-BR" altLang="pt-BR" sz="2000" b="1" dirty="0" smtClean="0"/>
              <a:t>        Senão  </a:t>
            </a:r>
          </a:p>
          <a:p>
            <a:pPr>
              <a:buFontTx/>
              <a:buNone/>
            </a:pPr>
            <a:r>
              <a:rPr lang="pt-BR" altLang="pt-BR" sz="2000" b="1" dirty="0" smtClean="0"/>
              <a:t>              Escreva “Reprovado”;</a:t>
            </a:r>
          </a:p>
          <a:p>
            <a:pPr>
              <a:buFontTx/>
              <a:buNone/>
            </a:pPr>
            <a:r>
              <a:rPr lang="pt-BR" altLang="pt-BR" sz="2000" b="1" dirty="0" smtClean="0"/>
              <a:t>        </a:t>
            </a:r>
            <a:r>
              <a:rPr lang="pt-BR" altLang="pt-BR" sz="2000" b="1" dirty="0" err="1" smtClean="0"/>
              <a:t>Fim_se</a:t>
            </a:r>
            <a:endParaRPr lang="pt-BR" altLang="pt-BR" sz="2000" b="1" dirty="0" smtClean="0"/>
          </a:p>
          <a:p>
            <a:pPr>
              <a:buFontTx/>
              <a:buNone/>
            </a:pPr>
            <a:r>
              <a:rPr lang="pt-BR" altLang="pt-BR" sz="2000" b="1" dirty="0" smtClean="0"/>
              <a:t>Fim</a:t>
            </a:r>
            <a:endParaRPr lang="pt-BR" altLang="pt-BR" sz="2000" dirty="0" smtClean="0"/>
          </a:p>
        </p:txBody>
      </p:sp>
    </p:spTree>
    <p:extLst>
      <p:ext uri="{BB962C8B-B14F-4D97-AF65-F5344CB8AC3E}">
        <p14:creationId xmlns:p14="http://schemas.microsoft.com/office/powerpoint/2010/main" val="75274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086229"/>
          </a:xfrm>
        </p:spPr>
        <p:txBody>
          <a:bodyPr>
            <a:normAutofit/>
          </a:bodyPr>
          <a:lstStyle/>
          <a:p>
            <a:r>
              <a:rPr lang="pt-BR" altLang="pt-BR" sz="3500" dirty="0" smtClean="0"/>
              <a:t>Exemplo de Pseudocódigo</a:t>
            </a:r>
          </a:p>
        </p:txBody>
      </p:sp>
      <p:sp>
        <p:nvSpPr>
          <p:cNvPr id="4099" name="Espaço Reservado para Conteúdo 2"/>
          <p:cNvSpPr>
            <a:spLocks noGrp="1"/>
          </p:cNvSpPr>
          <p:nvPr>
            <p:ph idx="1"/>
          </p:nvPr>
        </p:nvSpPr>
        <p:spPr>
          <a:xfrm>
            <a:off x="457200" y="1052736"/>
            <a:ext cx="8229600" cy="5616624"/>
          </a:xfrm>
        </p:spPr>
        <p:txBody>
          <a:bodyPr>
            <a:noAutofit/>
          </a:bodyPr>
          <a:lstStyle/>
          <a:p>
            <a:pPr>
              <a:defRPr/>
            </a:pPr>
            <a:r>
              <a:rPr lang="pt-BR" sz="2800" kern="0" dirty="0" smtClean="0">
                <a:solidFill>
                  <a:srgbClr val="000000"/>
                </a:solidFill>
              </a:rPr>
              <a:t>Algoritmo que realiza a divisão de dois números</a:t>
            </a:r>
            <a:endParaRPr lang="pt-BR" sz="2500" dirty="0"/>
          </a:p>
        </p:txBody>
      </p:sp>
      <p:sp>
        <p:nvSpPr>
          <p:cNvPr id="2" name="Retângulo 1"/>
          <p:cNvSpPr/>
          <p:nvPr/>
        </p:nvSpPr>
        <p:spPr>
          <a:xfrm>
            <a:off x="1403648" y="1772816"/>
            <a:ext cx="6750496" cy="3859518"/>
          </a:xfrm>
          <a:prstGeom prst="rect">
            <a:avLst/>
          </a:prstGeom>
        </p:spPr>
        <p:txBody>
          <a:bodyPr wrap="square">
            <a:spAutoFit/>
          </a:bodyPr>
          <a:lstStyle/>
          <a:p>
            <a:pPr>
              <a:lnSpc>
                <a:spcPct val="80000"/>
              </a:lnSpc>
              <a:buFont typeface="Wingdings" pitchFamily="2" charset="2"/>
              <a:buNone/>
            </a:pPr>
            <a:r>
              <a:rPr lang="pt-BR" altLang="pt-BR" b="1" dirty="0" smtClean="0"/>
              <a:t>Algoritmo Divisão;</a:t>
            </a:r>
            <a:endParaRPr lang="pt-BR" altLang="pt-BR" b="1" dirty="0"/>
          </a:p>
          <a:p>
            <a:pPr>
              <a:lnSpc>
                <a:spcPct val="80000"/>
              </a:lnSpc>
              <a:buFont typeface="Wingdings" pitchFamily="2" charset="2"/>
              <a:buNone/>
            </a:pPr>
            <a:r>
              <a:rPr lang="pt-BR" altLang="pt-BR" b="1" dirty="0"/>
              <a:t>	</a:t>
            </a:r>
          </a:p>
          <a:p>
            <a:pPr>
              <a:lnSpc>
                <a:spcPct val="80000"/>
              </a:lnSpc>
              <a:buFont typeface="Wingdings" pitchFamily="2" charset="2"/>
              <a:buNone/>
            </a:pPr>
            <a:r>
              <a:rPr lang="pt-BR" altLang="pt-BR" b="1" dirty="0"/>
              <a:t>	</a:t>
            </a:r>
            <a:r>
              <a:rPr lang="pt-BR" altLang="pt-BR" b="1" dirty="0" smtClean="0"/>
              <a:t>Var</a:t>
            </a:r>
            <a:endParaRPr lang="pt-BR" altLang="pt-BR" b="1" dirty="0"/>
          </a:p>
          <a:p>
            <a:pPr>
              <a:lnSpc>
                <a:spcPct val="80000"/>
              </a:lnSpc>
              <a:buFont typeface="Wingdings" pitchFamily="2" charset="2"/>
              <a:buNone/>
            </a:pPr>
            <a:r>
              <a:rPr lang="pt-BR" altLang="pt-BR" b="1" dirty="0"/>
              <a:t>		n1, n2: </a:t>
            </a:r>
            <a:r>
              <a:rPr lang="pt-BR" altLang="pt-BR" b="1" dirty="0" smtClean="0"/>
              <a:t>inteiro;</a:t>
            </a:r>
            <a:endParaRPr lang="pt-BR" altLang="pt-BR" b="1" dirty="0"/>
          </a:p>
          <a:p>
            <a:pPr>
              <a:lnSpc>
                <a:spcPct val="80000"/>
              </a:lnSpc>
              <a:buFont typeface="Wingdings" pitchFamily="2" charset="2"/>
              <a:buNone/>
            </a:pPr>
            <a:r>
              <a:rPr lang="pt-BR" altLang="pt-BR" b="1" dirty="0"/>
              <a:t>		resultado: </a:t>
            </a:r>
            <a:r>
              <a:rPr lang="pt-BR" altLang="pt-BR" b="1" dirty="0" smtClean="0"/>
              <a:t>real;</a:t>
            </a:r>
            <a:endParaRPr lang="pt-BR" altLang="pt-BR" b="1" dirty="0"/>
          </a:p>
          <a:p>
            <a:pPr>
              <a:lnSpc>
                <a:spcPct val="80000"/>
              </a:lnSpc>
              <a:buFont typeface="Wingdings" pitchFamily="2" charset="2"/>
              <a:buNone/>
            </a:pPr>
            <a:r>
              <a:rPr lang="pt-BR" altLang="pt-BR" b="1" dirty="0"/>
              <a:t>	</a:t>
            </a:r>
            <a:r>
              <a:rPr lang="pt-BR" altLang="pt-BR" b="1" dirty="0" smtClean="0"/>
              <a:t>Inicio</a:t>
            </a:r>
            <a:endParaRPr lang="pt-BR" altLang="pt-BR" b="1" dirty="0"/>
          </a:p>
          <a:p>
            <a:pPr>
              <a:lnSpc>
                <a:spcPct val="80000"/>
              </a:lnSpc>
              <a:buFont typeface="Wingdings" pitchFamily="2" charset="2"/>
              <a:buNone/>
            </a:pPr>
            <a:r>
              <a:rPr lang="pt-BR" altLang="pt-BR" b="1" dirty="0"/>
              <a:t>		</a:t>
            </a:r>
            <a:r>
              <a:rPr lang="pt-BR" altLang="pt-BR" b="1" dirty="0" smtClean="0"/>
              <a:t>Escreva "</a:t>
            </a:r>
            <a:r>
              <a:rPr lang="pt-BR" altLang="pt-BR" b="1" dirty="0"/>
              <a:t>Digite o </a:t>
            </a:r>
            <a:r>
              <a:rPr lang="pt-BR" altLang="pt-BR" b="1" dirty="0" smtClean="0"/>
              <a:t>dividendo";</a:t>
            </a:r>
            <a:endParaRPr lang="pt-BR" altLang="pt-BR" b="1" dirty="0"/>
          </a:p>
          <a:p>
            <a:pPr>
              <a:lnSpc>
                <a:spcPct val="80000"/>
              </a:lnSpc>
              <a:buFont typeface="Wingdings" pitchFamily="2" charset="2"/>
              <a:buNone/>
            </a:pPr>
            <a:r>
              <a:rPr lang="pt-BR" altLang="pt-BR" b="1" dirty="0"/>
              <a:t>		</a:t>
            </a:r>
            <a:r>
              <a:rPr lang="pt-BR" altLang="pt-BR" b="1" dirty="0" smtClean="0"/>
              <a:t>Leia </a:t>
            </a:r>
            <a:r>
              <a:rPr lang="pt-BR" altLang="pt-BR" b="1" dirty="0"/>
              <a:t>(n1</a:t>
            </a:r>
            <a:r>
              <a:rPr lang="pt-BR" altLang="pt-BR" b="1" dirty="0" smtClean="0"/>
              <a:t>);</a:t>
            </a:r>
            <a:endParaRPr lang="pt-BR" altLang="pt-BR" b="1" dirty="0"/>
          </a:p>
          <a:p>
            <a:pPr>
              <a:lnSpc>
                <a:spcPct val="80000"/>
              </a:lnSpc>
              <a:buFont typeface="Wingdings" pitchFamily="2" charset="2"/>
              <a:buNone/>
            </a:pPr>
            <a:r>
              <a:rPr lang="pt-BR" altLang="pt-BR" b="1" dirty="0"/>
              <a:t>		</a:t>
            </a:r>
            <a:r>
              <a:rPr lang="pt-BR" altLang="pt-BR" b="1" dirty="0" smtClean="0"/>
              <a:t>Escreva "</a:t>
            </a:r>
            <a:r>
              <a:rPr lang="pt-BR" altLang="pt-BR" b="1" dirty="0"/>
              <a:t>Digite o divisor </a:t>
            </a:r>
            <a:r>
              <a:rPr lang="pt-BR" altLang="pt-BR" b="1" dirty="0" smtClean="0"/>
              <a:t>";</a:t>
            </a:r>
            <a:endParaRPr lang="pt-BR" altLang="pt-BR" b="1" dirty="0"/>
          </a:p>
          <a:p>
            <a:pPr>
              <a:lnSpc>
                <a:spcPct val="80000"/>
              </a:lnSpc>
              <a:buFont typeface="Wingdings" pitchFamily="2" charset="2"/>
              <a:buNone/>
            </a:pPr>
            <a:r>
              <a:rPr lang="pt-BR" altLang="pt-BR" b="1" dirty="0"/>
              <a:t>		</a:t>
            </a:r>
            <a:r>
              <a:rPr lang="pt-BR" altLang="pt-BR" b="1" dirty="0" smtClean="0"/>
              <a:t>Leia </a:t>
            </a:r>
            <a:r>
              <a:rPr lang="pt-BR" altLang="pt-BR" b="1" dirty="0"/>
              <a:t>(n2</a:t>
            </a:r>
            <a:r>
              <a:rPr lang="pt-BR" altLang="pt-BR" b="1" dirty="0" smtClean="0"/>
              <a:t>);</a:t>
            </a:r>
            <a:endParaRPr lang="pt-BR" altLang="pt-BR" b="1" dirty="0"/>
          </a:p>
          <a:p>
            <a:pPr>
              <a:lnSpc>
                <a:spcPct val="80000"/>
              </a:lnSpc>
              <a:buFont typeface="Wingdings" pitchFamily="2" charset="2"/>
              <a:buNone/>
            </a:pPr>
            <a:r>
              <a:rPr lang="pt-BR" altLang="pt-BR" b="1" dirty="0"/>
              <a:t>		</a:t>
            </a:r>
            <a:r>
              <a:rPr lang="pt-BR" altLang="pt-BR" b="1" dirty="0" smtClean="0"/>
              <a:t>Se n2=0 então</a:t>
            </a:r>
            <a:endParaRPr lang="pt-BR" altLang="pt-BR" b="1" dirty="0"/>
          </a:p>
          <a:p>
            <a:pPr>
              <a:lnSpc>
                <a:spcPct val="80000"/>
              </a:lnSpc>
              <a:buFont typeface="Wingdings" pitchFamily="2" charset="2"/>
              <a:buNone/>
            </a:pPr>
            <a:r>
              <a:rPr lang="pt-BR" altLang="pt-BR" b="1" dirty="0"/>
              <a:t>			</a:t>
            </a:r>
            <a:r>
              <a:rPr lang="pt-BR" altLang="pt-BR" b="1" dirty="0" smtClean="0"/>
              <a:t>Escreva “Impossível </a:t>
            </a:r>
            <a:r>
              <a:rPr lang="pt-BR" altLang="pt-BR" b="1" dirty="0"/>
              <a:t>dividir por 0</a:t>
            </a:r>
            <a:r>
              <a:rPr lang="pt-BR" altLang="pt-BR" b="1" dirty="0" smtClean="0"/>
              <a:t>";</a:t>
            </a:r>
            <a:endParaRPr lang="pt-BR" altLang="pt-BR" b="1" dirty="0"/>
          </a:p>
          <a:p>
            <a:pPr>
              <a:lnSpc>
                <a:spcPct val="80000"/>
              </a:lnSpc>
              <a:buFont typeface="Wingdings" pitchFamily="2" charset="2"/>
              <a:buNone/>
            </a:pPr>
            <a:r>
              <a:rPr lang="pt-BR" altLang="pt-BR" b="1" dirty="0"/>
              <a:t>		      </a:t>
            </a:r>
            <a:r>
              <a:rPr lang="pt-BR" altLang="pt-BR" b="1" dirty="0" smtClean="0"/>
              <a:t>Senão</a:t>
            </a:r>
            <a:endParaRPr lang="pt-BR" altLang="pt-BR" b="1" dirty="0"/>
          </a:p>
          <a:p>
            <a:pPr>
              <a:lnSpc>
                <a:spcPct val="80000"/>
              </a:lnSpc>
              <a:buFont typeface="Wingdings" pitchFamily="2" charset="2"/>
              <a:buNone/>
            </a:pPr>
            <a:r>
              <a:rPr lang="pt-BR" altLang="pt-BR" b="1" dirty="0"/>
              <a:t>			resultado &lt;- </a:t>
            </a:r>
            <a:r>
              <a:rPr lang="pt-BR" altLang="pt-BR" b="1" dirty="0" smtClean="0"/>
              <a:t>n1/n2;</a:t>
            </a:r>
            <a:endParaRPr lang="pt-BR" altLang="pt-BR" b="1" dirty="0"/>
          </a:p>
          <a:p>
            <a:pPr>
              <a:lnSpc>
                <a:spcPct val="80000"/>
              </a:lnSpc>
              <a:buFont typeface="Wingdings" pitchFamily="2" charset="2"/>
              <a:buNone/>
            </a:pPr>
            <a:r>
              <a:rPr lang="pt-BR" altLang="pt-BR" b="1" dirty="0"/>
              <a:t>	</a:t>
            </a:r>
            <a:r>
              <a:rPr lang="pt-BR" altLang="pt-BR" b="1" dirty="0" smtClean="0"/>
              <a:t>		Escreva "</a:t>
            </a:r>
            <a:r>
              <a:rPr lang="pt-BR" altLang="pt-BR" b="1" dirty="0"/>
              <a:t>O resultado é</a:t>
            </a:r>
            <a:r>
              <a:rPr lang="pt-BR" altLang="pt-BR" b="1" dirty="0" smtClean="0"/>
              <a:t>", resultado;</a:t>
            </a:r>
            <a:endParaRPr lang="pt-BR" altLang="pt-BR" b="1" dirty="0"/>
          </a:p>
          <a:p>
            <a:pPr>
              <a:lnSpc>
                <a:spcPct val="80000"/>
              </a:lnSpc>
              <a:buFont typeface="Wingdings" pitchFamily="2" charset="2"/>
              <a:buNone/>
            </a:pPr>
            <a:r>
              <a:rPr lang="pt-BR" altLang="pt-BR" b="1" dirty="0"/>
              <a:t>		</a:t>
            </a:r>
            <a:r>
              <a:rPr lang="pt-BR" altLang="pt-BR" b="1" dirty="0" err="1"/>
              <a:t>F</a:t>
            </a:r>
            <a:r>
              <a:rPr lang="pt-BR" altLang="pt-BR" b="1" dirty="0" err="1" smtClean="0"/>
              <a:t>im_se</a:t>
            </a:r>
            <a:endParaRPr lang="pt-BR" altLang="pt-BR" b="1" dirty="0"/>
          </a:p>
          <a:p>
            <a:pPr>
              <a:lnSpc>
                <a:spcPct val="80000"/>
              </a:lnSpc>
              <a:buFont typeface="Wingdings" pitchFamily="2" charset="2"/>
              <a:buNone/>
            </a:pPr>
            <a:r>
              <a:rPr lang="pt-BR" altLang="pt-BR" b="1" dirty="0"/>
              <a:t>	F</a:t>
            </a:r>
            <a:r>
              <a:rPr lang="pt-BR" altLang="pt-BR" b="1" dirty="0" smtClean="0"/>
              <a:t>im</a:t>
            </a:r>
            <a:endParaRPr lang="pt-BR" altLang="pt-BR" b="1" dirty="0"/>
          </a:p>
        </p:txBody>
      </p:sp>
    </p:spTree>
    <p:extLst>
      <p:ext uri="{BB962C8B-B14F-4D97-AF65-F5344CB8AC3E}">
        <p14:creationId xmlns:p14="http://schemas.microsoft.com/office/powerpoint/2010/main" val="2589685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086229"/>
          </a:xfrm>
        </p:spPr>
        <p:txBody>
          <a:bodyPr>
            <a:normAutofit/>
          </a:bodyPr>
          <a:lstStyle/>
          <a:p>
            <a:r>
              <a:rPr lang="pt-BR" altLang="pt-BR" sz="3500" dirty="0" smtClean="0"/>
              <a:t>Tipos Básicos de Dados</a:t>
            </a:r>
          </a:p>
        </p:txBody>
      </p:sp>
      <p:sp>
        <p:nvSpPr>
          <p:cNvPr id="4099" name="Espaço Reservado para Conteúdo 2"/>
          <p:cNvSpPr>
            <a:spLocks noGrp="1"/>
          </p:cNvSpPr>
          <p:nvPr>
            <p:ph idx="1"/>
          </p:nvPr>
        </p:nvSpPr>
        <p:spPr>
          <a:xfrm>
            <a:off x="457200" y="1052736"/>
            <a:ext cx="8229600" cy="5616624"/>
          </a:xfrm>
        </p:spPr>
        <p:txBody>
          <a:bodyPr>
            <a:noAutofit/>
          </a:bodyPr>
          <a:lstStyle/>
          <a:p>
            <a:r>
              <a:rPr lang="pt-BR" altLang="pt-BR" dirty="0"/>
              <a:t>Dados Numéricos Inteiros</a:t>
            </a:r>
          </a:p>
          <a:p>
            <a:pPr lvl="1"/>
            <a:r>
              <a:rPr lang="pt-BR" altLang="pt-BR" dirty="0"/>
              <a:t>São os números positivos e negativos sem casas decimais</a:t>
            </a:r>
          </a:p>
          <a:p>
            <a:r>
              <a:rPr lang="pt-BR" altLang="pt-BR" dirty="0"/>
              <a:t>Dados Numéricos Reais</a:t>
            </a:r>
          </a:p>
          <a:p>
            <a:pPr lvl="1"/>
            <a:r>
              <a:rPr lang="pt-BR" altLang="pt-BR" dirty="0"/>
              <a:t>São os números positivos e negativos que possuem casas decimais</a:t>
            </a:r>
          </a:p>
          <a:p>
            <a:r>
              <a:rPr lang="pt-BR" altLang="pt-BR" dirty="0"/>
              <a:t>Dados </a:t>
            </a:r>
            <a:r>
              <a:rPr lang="pt-BR" altLang="pt-BR" dirty="0" smtClean="0"/>
              <a:t>Literais (caracteres)</a:t>
            </a:r>
            <a:endParaRPr lang="pt-BR" altLang="pt-BR" dirty="0"/>
          </a:p>
          <a:p>
            <a:pPr lvl="1"/>
            <a:r>
              <a:rPr lang="pt-BR" altLang="pt-BR" dirty="0"/>
              <a:t>São </a:t>
            </a:r>
            <a:r>
              <a:rPr lang="pt-BR" altLang="pt-BR" dirty="0" smtClean="0"/>
              <a:t>sequências </a:t>
            </a:r>
            <a:r>
              <a:rPr lang="pt-BR" altLang="pt-BR" dirty="0"/>
              <a:t>de caracteres</a:t>
            </a:r>
          </a:p>
          <a:p>
            <a:r>
              <a:rPr lang="pt-BR" altLang="pt-BR" dirty="0"/>
              <a:t>Dados Lógicos ou Booleanos</a:t>
            </a:r>
          </a:p>
          <a:p>
            <a:pPr lvl="1"/>
            <a:r>
              <a:rPr lang="pt-BR" altLang="pt-BR" dirty="0"/>
              <a:t>Podem ser verdadeiros ou Falsos, apenas</a:t>
            </a:r>
          </a:p>
          <a:p>
            <a:pPr>
              <a:defRPr/>
            </a:pPr>
            <a:endParaRPr lang="pt-BR" sz="2500" dirty="0"/>
          </a:p>
        </p:txBody>
      </p:sp>
    </p:spTree>
    <p:extLst>
      <p:ext uri="{BB962C8B-B14F-4D97-AF65-F5344CB8AC3E}">
        <p14:creationId xmlns:p14="http://schemas.microsoft.com/office/powerpoint/2010/main" val="3843068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116632"/>
            <a:ext cx="8229600" cy="1143000"/>
          </a:xfrm>
        </p:spPr>
        <p:txBody>
          <a:bodyPr>
            <a:normAutofit/>
          </a:bodyPr>
          <a:lstStyle/>
          <a:p>
            <a:r>
              <a:rPr lang="pt-BR" altLang="pt-BR" dirty="0" smtClean="0"/>
              <a:t>O que é um Algoritmo?</a:t>
            </a:r>
          </a:p>
        </p:txBody>
      </p:sp>
      <p:sp>
        <p:nvSpPr>
          <p:cNvPr id="4099" name="Espaço Reservado para Conteúdo 2"/>
          <p:cNvSpPr>
            <a:spLocks noGrp="1"/>
          </p:cNvSpPr>
          <p:nvPr>
            <p:ph idx="1"/>
          </p:nvPr>
        </p:nvSpPr>
        <p:spPr>
          <a:xfrm>
            <a:off x="457200" y="1285875"/>
            <a:ext cx="8229600" cy="4845050"/>
          </a:xfrm>
        </p:spPr>
        <p:txBody>
          <a:bodyPr>
            <a:normAutofit/>
          </a:bodyPr>
          <a:lstStyle/>
          <a:p>
            <a:r>
              <a:rPr lang="pt-BR" sz="3000" dirty="0" smtClean="0"/>
              <a:t>Um </a:t>
            </a:r>
            <a:r>
              <a:rPr lang="pt-BR" sz="3000" dirty="0"/>
              <a:t>algoritmo pode </a:t>
            </a:r>
            <a:r>
              <a:rPr lang="pt-BR" sz="3000" dirty="0" smtClean="0"/>
              <a:t>ser </a:t>
            </a:r>
            <a:r>
              <a:rPr lang="pt-BR" sz="3000" dirty="0"/>
              <a:t>definido como </a:t>
            </a:r>
            <a:r>
              <a:rPr lang="pt-BR" sz="3000" dirty="0" smtClean="0"/>
              <a:t> uma </a:t>
            </a:r>
            <a:r>
              <a:rPr lang="pt-BR" sz="3000" dirty="0"/>
              <a:t>sequência finita </a:t>
            </a:r>
            <a:r>
              <a:rPr lang="pt-BR" sz="3000" dirty="0" smtClean="0"/>
              <a:t>de </a:t>
            </a:r>
            <a:r>
              <a:rPr lang="pt-BR" sz="3000" dirty="0"/>
              <a:t>passos, descritos </a:t>
            </a:r>
            <a:r>
              <a:rPr lang="pt-BR" sz="3000" dirty="0" smtClean="0"/>
              <a:t>em </a:t>
            </a:r>
            <a:r>
              <a:rPr lang="pt-BR" sz="3000" dirty="0"/>
              <a:t>uma ordem lógica, </a:t>
            </a:r>
            <a:r>
              <a:rPr lang="pt-BR" sz="3000" dirty="0" smtClean="0"/>
              <a:t>que </a:t>
            </a:r>
            <a:r>
              <a:rPr lang="pt-BR" sz="3000" dirty="0"/>
              <a:t>atingirão </a:t>
            </a:r>
            <a:r>
              <a:rPr lang="pt-BR" sz="3000" dirty="0" smtClean="0"/>
              <a:t>um objetivo </a:t>
            </a:r>
            <a:r>
              <a:rPr lang="pt-BR" sz="3000" dirty="0"/>
              <a:t>bem definido</a:t>
            </a:r>
            <a:r>
              <a:rPr lang="pt-BR" sz="3000" dirty="0" smtClean="0"/>
              <a:t>.</a:t>
            </a:r>
          </a:p>
          <a:p>
            <a:r>
              <a:rPr lang="pt-BR" sz="3000" b="1" dirty="0" smtClean="0"/>
              <a:t>Nunca esqueça esta definição</a:t>
            </a:r>
            <a:r>
              <a:rPr lang="pt-BR" altLang="pt-BR" sz="3000" b="1" dirty="0" smtClean="0"/>
              <a:t>.</a:t>
            </a:r>
          </a:p>
        </p:txBody>
      </p:sp>
    </p:spTree>
    <p:extLst>
      <p:ext uri="{BB962C8B-B14F-4D97-AF65-F5344CB8AC3E}">
        <p14:creationId xmlns:p14="http://schemas.microsoft.com/office/powerpoint/2010/main" val="2358737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086229"/>
          </a:xfrm>
        </p:spPr>
        <p:txBody>
          <a:bodyPr>
            <a:normAutofit/>
          </a:bodyPr>
          <a:lstStyle/>
          <a:p>
            <a:r>
              <a:rPr lang="pt-BR" altLang="pt-BR" sz="3500" dirty="0" smtClean="0"/>
              <a:t>Variáveis</a:t>
            </a:r>
          </a:p>
        </p:txBody>
      </p:sp>
      <p:sp>
        <p:nvSpPr>
          <p:cNvPr id="4099" name="Espaço Reservado para Conteúdo 2"/>
          <p:cNvSpPr>
            <a:spLocks noGrp="1"/>
          </p:cNvSpPr>
          <p:nvPr>
            <p:ph idx="1"/>
          </p:nvPr>
        </p:nvSpPr>
        <p:spPr>
          <a:xfrm>
            <a:off x="457200" y="1052736"/>
            <a:ext cx="8229600" cy="5616624"/>
          </a:xfrm>
        </p:spPr>
        <p:txBody>
          <a:bodyPr>
            <a:noAutofit/>
          </a:bodyPr>
          <a:lstStyle/>
          <a:p>
            <a:r>
              <a:rPr lang="pt-BR" altLang="pt-BR" dirty="0" smtClean="0"/>
              <a:t>O </a:t>
            </a:r>
            <a:r>
              <a:rPr lang="pt-BR" altLang="pt-BR" dirty="0"/>
              <a:t>armazenamento de informações pelo computador em sua memória, se dá em uma região nomeada através de uma variável</a:t>
            </a:r>
          </a:p>
          <a:p>
            <a:r>
              <a:rPr lang="pt-BR" altLang="pt-BR" dirty="0"/>
              <a:t>Uma variável possui:</a:t>
            </a:r>
          </a:p>
          <a:p>
            <a:pPr lvl="1"/>
            <a:r>
              <a:rPr lang="pt-BR" altLang="pt-BR" dirty="0"/>
              <a:t>NOME</a:t>
            </a:r>
          </a:p>
          <a:p>
            <a:pPr lvl="1"/>
            <a:r>
              <a:rPr lang="pt-BR" altLang="pt-BR" dirty="0"/>
              <a:t>TIPO</a:t>
            </a:r>
          </a:p>
          <a:p>
            <a:pPr lvl="1"/>
            <a:r>
              <a:rPr lang="pt-BR" altLang="pt-BR" dirty="0"/>
              <a:t>CONTEÚDO</a:t>
            </a:r>
          </a:p>
          <a:p>
            <a:r>
              <a:rPr lang="pt-BR" altLang="pt-BR" dirty="0"/>
              <a:t>As regras para nomes de variáveis mudam de uma linguagem para outra</a:t>
            </a:r>
          </a:p>
          <a:p>
            <a:pPr>
              <a:defRPr/>
            </a:pPr>
            <a:endParaRPr lang="pt-BR" sz="2500" dirty="0"/>
          </a:p>
        </p:txBody>
      </p:sp>
    </p:spTree>
    <p:extLst>
      <p:ext uri="{BB962C8B-B14F-4D97-AF65-F5344CB8AC3E}">
        <p14:creationId xmlns:p14="http://schemas.microsoft.com/office/powerpoint/2010/main" val="1096587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086229"/>
          </a:xfrm>
        </p:spPr>
        <p:txBody>
          <a:bodyPr>
            <a:normAutofit/>
          </a:bodyPr>
          <a:lstStyle/>
          <a:p>
            <a:r>
              <a:rPr lang="pt-BR" altLang="pt-BR" sz="3500" dirty="0" smtClean="0"/>
              <a:t>Variáveis</a:t>
            </a:r>
          </a:p>
        </p:txBody>
      </p:sp>
      <p:sp>
        <p:nvSpPr>
          <p:cNvPr id="4099" name="Espaço Reservado para Conteúdo 2"/>
          <p:cNvSpPr>
            <a:spLocks noGrp="1"/>
          </p:cNvSpPr>
          <p:nvPr>
            <p:ph idx="1"/>
          </p:nvPr>
        </p:nvSpPr>
        <p:spPr>
          <a:xfrm>
            <a:off x="457200" y="1052736"/>
            <a:ext cx="8229600" cy="5616624"/>
          </a:xfrm>
        </p:spPr>
        <p:txBody>
          <a:bodyPr>
            <a:noAutofit/>
          </a:bodyPr>
          <a:lstStyle/>
          <a:p>
            <a:r>
              <a:rPr lang="pt-BR" altLang="pt-BR" dirty="0"/>
              <a:t>Variáveis devem ser declaradas antes de serem utilizadas</a:t>
            </a:r>
          </a:p>
          <a:p>
            <a:r>
              <a:rPr lang="pt-BR" altLang="pt-BR" dirty="0"/>
              <a:t>Ao declarar uma variável, o computador reserva um espaço na memória para ela</a:t>
            </a:r>
          </a:p>
          <a:p>
            <a:r>
              <a:rPr lang="pt-BR" altLang="pt-BR" dirty="0"/>
              <a:t>A memória é constituída de bytes, que são conjuntos de 8 bits</a:t>
            </a:r>
          </a:p>
          <a:p>
            <a:r>
              <a:rPr lang="pt-BR" altLang="pt-BR" dirty="0"/>
              <a:t>Cada tipo de variável ocupa um tamanho diferente na memória, isso varia para cada linguagem de programação</a:t>
            </a:r>
          </a:p>
          <a:p>
            <a:endParaRPr lang="pt-BR" altLang="pt-BR" dirty="0" smtClean="0"/>
          </a:p>
          <a:p>
            <a:pPr>
              <a:defRPr/>
            </a:pPr>
            <a:endParaRPr lang="pt-BR" sz="2500" dirty="0"/>
          </a:p>
        </p:txBody>
      </p:sp>
    </p:spTree>
    <p:extLst>
      <p:ext uri="{BB962C8B-B14F-4D97-AF65-F5344CB8AC3E}">
        <p14:creationId xmlns:p14="http://schemas.microsoft.com/office/powerpoint/2010/main" val="55161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229600" cy="1086229"/>
          </a:xfrm>
        </p:spPr>
        <p:txBody>
          <a:bodyPr>
            <a:normAutofit/>
          </a:bodyPr>
          <a:lstStyle/>
          <a:p>
            <a:r>
              <a:rPr lang="pt-BR" altLang="pt-BR" sz="3500" dirty="0" smtClean="0"/>
              <a:t>Estrutura de decisão </a:t>
            </a:r>
          </a:p>
        </p:txBody>
      </p:sp>
      <p:sp>
        <p:nvSpPr>
          <p:cNvPr id="4099" name="Espaço Reservado para Conteúdo 2"/>
          <p:cNvSpPr>
            <a:spLocks noGrp="1"/>
          </p:cNvSpPr>
          <p:nvPr>
            <p:ph idx="1"/>
          </p:nvPr>
        </p:nvSpPr>
        <p:spPr>
          <a:xfrm>
            <a:off x="457200" y="1052736"/>
            <a:ext cx="8229600" cy="5616624"/>
          </a:xfrm>
        </p:spPr>
        <p:txBody>
          <a:bodyPr>
            <a:noAutofit/>
          </a:bodyPr>
          <a:lstStyle/>
          <a:p>
            <a:r>
              <a:rPr lang="pt-BR" sz="2800" dirty="0"/>
              <a:t>As instruções condicionais avaliam se uma condição é verdadeira ou falsa, e em seguida especificam uma ou mais instruções a serem executadas, dependendo do resultado dessa avaliação.</a:t>
            </a:r>
            <a:br>
              <a:rPr lang="pt-BR" sz="2800" dirty="0"/>
            </a:br>
            <a:r>
              <a:rPr lang="pt-BR" sz="2800" dirty="0"/>
              <a:t>Comandos de seleção:</a:t>
            </a:r>
          </a:p>
          <a:p>
            <a:r>
              <a:rPr lang="pt-BR" sz="2800" b="1" dirty="0" err="1"/>
              <a:t>if</a:t>
            </a:r>
            <a:r>
              <a:rPr lang="pt-BR" sz="2800" b="1" dirty="0"/>
              <a:t>...</a:t>
            </a:r>
            <a:r>
              <a:rPr lang="pt-BR" sz="2800" b="1" dirty="0" err="1"/>
              <a:t>then</a:t>
            </a:r>
            <a:r>
              <a:rPr lang="pt-BR" sz="2800" dirty="0"/>
              <a:t>    /  </a:t>
            </a:r>
            <a:r>
              <a:rPr lang="pt-BR" sz="2800" b="1" dirty="0" err="1"/>
              <a:t>if</a:t>
            </a:r>
            <a:r>
              <a:rPr lang="pt-BR" sz="2800" b="1" dirty="0"/>
              <a:t>...</a:t>
            </a:r>
            <a:r>
              <a:rPr lang="pt-BR" sz="2800" b="1" dirty="0" err="1"/>
              <a:t>then</a:t>
            </a:r>
            <a:r>
              <a:rPr lang="pt-BR" sz="2800" b="1" dirty="0"/>
              <a:t>...</a:t>
            </a:r>
            <a:r>
              <a:rPr lang="pt-BR" sz="2800" b="1" dirty="0" err="1"/>
              <a:t>else</a:t>
            </a:r>
            <a:r>
              <a:rPr lang="pt-BR" sz="2800" b="1" dirty="0"/>
              <a:t>/</a:t>
            </a:r>
            <a:r>
              <a:rPr lang="pt-BR" sz="2800" b="1" dirty="0" err="1"/>
              <a:t>elseif</a:t>
            </a:r>
            <a:r>
              <a:rPr lang="pt-BR" sz="2800" dirty="0"/>
              <a:t>  </a:t>
            </a:r>
          </a:p>
          <a:p>
            <a:endParaRPr lang="pt-BR" altLang="pt-BR" dirty="0" smtClean="0"/>
          </a:p>
          <a:p>
            <a:pPr>
              <a:defRPr/>
            </a:pPr>
            <a:endParaRPr lang="pt-BR" sz="2500" dirty="0"/>
          </a:p>
        </p:txBody>
      </p:sp>
    </p:spTree>
    <p:extLst>
      <p:ext uri="{BB962C8B-B14F-4D97-AF65-F5344CB8AC3E}">
        <p14:creationId xmlns:p14="http://schemas.microsoft.com/office/powerpoint/2010/main" val="3481661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41509" y="116632"/>
            <a:ext cx="8229600" cy="936104"/>
          </a:xfrm>
        </p:spPr>
        <p:txBody>
          <a:bodyPr>
            <a:normAutofit/>
          </a:bodyPr>
          <a:lstStyle/>
          <a:p>
            <a:pPr eaLnBrk="1" hangingPunct="1">
              <a:defRPr/>
            </a:pPr>
            <a:r>
              <a:rPr lang="pt-BR" sz="3500" dirty="0" smtClean="0"/>
              <a:t>Estruturas de Repetição</a:t>
            </a:r>
            <a:endParaRPr lang="pt-BR" sz="3500" dirty="0"/>
          </a:p>
        </p:txBody>
      </p:sp>
      <p:sp>
        <p:nvSpPr>
          <p:cNvPr id="5123" name="Espaço Reservado para Conteúdo 2"/>
          <p:cNvSpPr>
            <a:spLocks noGrp="1"/>
          </p:cNvSpPr>
          <p:nvPr>
            <p:ph idx="1"/>
          </p:nvPr>
        </p:nvSpPr>
        <p:spPr>
          <a:xfrm>
            <a:off x="467544" y="1556792"/>
            <a:ext cx="3714750" cy="4464496"/>
          </a:xfrm>
        </p:spPr>
        <p:txBody>
          <a:bodyPr>
            <a:normAutofit fontScale="47500" lnSpcReduction="20000"/>
          </a:bodyPr>
          <a:lstStyle/>
          <a:p>
            <a:pPr indent="0" algn="just">
              <a:lnSpc>
                <a:spcPct val="150000"/>
              </a:lnSpc>
              <a:buFont typeface="Wingdings" pitchFamily="2" charset="2"/>
              <a:buNone/>
            </a:pPr>
            <a:r>
              <a:rPr lang="pt-BR" altLang="pt-BR" sz="4500" dirty="0" smtClean="0">
                <a:latin typeface="+mj-lt"/>
              </a:rPr>
              <a:t>Digamos que o usuário deseja escrever automaticamente uma sequência numérica de 1 a 10, com um número em cada linha. O algoritmo ficaria extenso mesmo para algo tão simples.</a:t>
            </a:r>
          </a:p>
          <a:p>
            <a:pPr indent="0" algn="just">
              <a:lnSpc>
                <a:spcPct val="150000"/>
              </a:lnSpc>
              <a:spcAft>
                <a:spcPts val="600"/>
              </a:spcAft>
              <a:buFont typeface="Wingdings" pitchFamily="2" charset="2"/>
              <a:buChar char="v"/>
            </a:pPr>
            <a:endParaRPr lang="pt-BR" altLang="pt-BR" sz="2000" dirty="0" smtClean="0">
              <a:latin typeface="Cambria" pitchFamily="18" charset="0"/>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96752"/>
            <a:ext cx="4248472"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459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33493"/>
            <a:ext cx="8496944" cy="942213"/>
          </a:xfrm>
        </p:spPr>
        <p:txBody>
          <a:bodyPr>
            <a:normAutofit/>
          </a:bodyPr>
          <a:lstStyle/>
          <a:p>
            <a:r>
              <a:rPr lang="pt-BR" altLang="pt-BR" sz="3500" dirty="0" smtClean="0"/>
              <a:t>Estruturas de repetição</a:t>
            </a:r>
          </a:p>
        </p:txBody>
      </p:sp>
      <p:sp>
        <p:nvSpPr>
          <p:cNvPr id="4099" name="Espaço Reservado para Conteúdo 2"/>
          <p:cNvSpPr>
            <a:spLocks noGrp="1"/>
          </p:cNvSpPr>
          <p:nvPr>
            <p:ph idx="1"/>
          </p:nvPr>
        </p:nvSpPr>
        <p:spPr>
          <a:xfrm>
            <a:off x="467544" y="980728"/>
            <a:ext cx="8229600" cy="5616624"/>
          </a:xfrm>
        </p:spPr>
        <p:txBody>
          <a:bodyPr>
            <a:noAutofit/>
          </a:bodyPr>
          <a:lstStyle/>
          <a:p>
            <a:pPr algn="just">
              <a:buFont typeface="Wingdings" pitchFamily="2" charset="2"/>
              <a:buChar char="v"/>
            </a:pPr>
            <a:r>
              <a:rPr lang="pt-BR" altLang="pt-BR" sz="2500" b="1" dirty="0">
                <a:latin typeface="+mj-lt"/>
              </a:rPr>
              <a:t>Uma estrutura de repetição obrigatoriamente possui</a:t>
            </a:r>
            <a:r>
              <a:rPr lang="pt-BR" altLang="pt-BR" sz="2500" b="1" dirty="0" smtClean="0">
                <a:latin typeface="+mj-lt"/>
              </a:rPr>
              <a:t>:</a:t>
            </a:r>
            <a:endParaRPr lang="pt-BR" altLang="pt-BR" sz="2500" dirty="0">
              <a:latin typeface="+mj-lt"/>
            </a:endParaRPr>
          </a:p>
          <a:p>
            <a:pPr lvl="1" algn="just">
              <a:spcBef>
                <a:spcPts val="1200"/>
              </a:spcBef>
              <a:buFont typeface="Wingdings" pitchFamily="2" charset="2"/>
              <a:buChar char="v"/>
            </a:pPr>
            <a:r>
              <a:rPr lang="pt-BR" altLang="pt-BR" sz="2500" dirty="0">
                <a:latin typeface="+mj-lt"/>
              </a:rPr>
              <a:t> </a:t>
            </a:r>
            <a:r>
              <a:rPr lang="pt-BR" altLang="pt-BR" sz="2500" b="1" i="1" dirty="0">
                <a:latin typeface="+mj-lt"/>
              </a:rPr>
              <a:t>Uma variável de controle.</a:t>
            </a:r>
          </a:p>
          <a:p>
            <a:pPr lvl="2" algn="just">
              <a:spcBef>
                <a:spcPts val="1200"/>
              </a:spcBef>
              <a:buFont typeface="Wingdings" pitchFamily="2" charset="2"/>
              <a:buChar char="v"/>
            </a:pPr>
            <a:r>
              <a:rPr lang="pt-BR" altLang="pt-BR" sz="2500" dirty="0">
                <a:latin typeface="+mj-lt"/>
              </a:rPr>
              <a:t>Usada para contar quantas vezes o laço se repete.</a:t>
            </a:r>
          </a:p>
          <a:p>
            <a:pPr lvl="1" algn="just">
              <a:spcBef>
                <a:spcPts val="1200"/>
              </a:spcBef>
              <a:buFont typeface="Wingdings" pitchFamily="2" charset="2"/>
              <a:buChar char="v"/>
            </a:pPr>
            <a:r>
              <a:rPr lang="pt-BR" altLang="pt-BR" sz="2500" dirty="0">
                <a:latin typeface="+mj-lt"/>
              </a:rPr>
              <a:t> </a:t>
            </a:r>
            <a:r>
              <a:rPr lang="pt-BR" altLang="pt-BR" sz="2500" b="1" i="1" dirty="0">
                <a:latin typeface="+mj-lt"/>
              </a:rPr>
              <a:t>Um incremento.</a:t>
            </a:r>
          </a:p>
          <a:p>
            <a:pPr lvl="2" algn="just">
              <a:spcBef>
                <a:spcPts val="1200"/>
              </a:spcBef>
              <a:buFont typeface="Wingdings" pitchFamily="2" charset="2"/>
              <a:buChar char="v"/>
            </a:pPr>
            <a:r>
              <a:rPr lang="pt-BR" altLang="pt-BR" sz="2500" dirty="0">
                <a:latin typeface="+mj-lt"/>
              </a:rPr>
              <a:t>Usado para aumentar ou diminuir o valor da variável de controle. Pode ser por atribuição ou por digitação do usuário.</a:t>
            </a:r>
          </a:p>
          <a:p>
            <a:pPr lvl="1" algn="just">
              <a:spcBef>
                <a:spcPts val="1200"/>
              </a:spcBef>
              <a:buFont typeface="Wingdings" pitchFamily="2" charset="2"/>
              <a:buChar char="v"/>
            </a:pPr>
            <a:r>
              <a:rPr lang="pt-BR" altLang="pt-BR" sz="2500" dirty="0">
                <a:latin typeface="+mj-lt"/>
              </a:rPr>
              <a:t> </a:t>
            </a:r>
            <a:r>
              <a:rPr lang="pt-BR" altLang="pt-BR" sz="2500" b="1" i="1" dirty="0">
                <a:latin typeface="+mj-lt"/>
              </a:rPr>
              <a:t>Um teste lógico.</a:t>
            </a:r>
          </a:p>
          <a:p>
            <a:pPr lvl="2" algn="just">
              <a:spcBef>
                <a:spcPts val="1200"/>
              </a:spcBef>
              <a:buFont typeface="Wingdings" pitchFamily="2" charset="2"/>
              <a:buChar char="v"/>
            </a:pPr>
            <a:r>
              <a:rPr lang="pt-BR" altLang="pt-BR" sz="2500" dirty="0">
                <a:latin typeface="+mj-lt"/>
              </a:rPr>
              <a:t> Usado para verificar se a condição de parada foi atingida.</a:t>
            </a:r>
          </a:p>
          <a:p>
            <a:pPr algn="just">
              <a:spcAft>
                <a:spcPts val="600"/>
              </a:spcAft>
              <a:buFont typeface="Wingdings" pitchFamily="2" charset="2"/>
              <a:buChar char="v"/>
            </a:pPr>
            <a:endParaRPr lang="pt-BR" altLang="pt-BR" sz="2800" dirty="0">
              <a:latin typeface="Cambria" pitchFamily="18" charset="0"/>
            </a:endParaRPr>
          </a:p>
          <a:p>
            <a:endParaRPr lang="pt-BR" sz="2500" dirty="0"/>
          </a:p>
        </p:txBody>
      </p:sp>
    </p:spTree>
    <p:extLst>
      <p:ext uri="{BB962C8B-B14F-4D97-AF65-F5344CB8AC3E}">
        <p14:creationId xmlns:p14="http://schemas.microsoft.com/office/powerpoint/2010/main" val="3002435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smtClean="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0" name="Espaço Reservado para Conteúdo 5"/>
          <p:cNvSpPr txBox="1">
            <a:spLocks/>
          </p:cNvSpPr>
          <p:nvPr/>
        </p:nvSpPr>
        <p:spPr bwMode="auto">
          <a:xfrm>
            <a:off x="571472" y="1124744"/>
            <a:ext cx="8229600" cy="4687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latin typeface="Calibri titulos"/>
              </a:rPr>
              <a:t>Vetor é uma coleção de variáveis de mesmo tipo que compartilham o mesmo nome (identificador).</a:t>
            </a:r>
          </a:p>
          <a:p>
            <a:pPr marL="0" indent="0" algn="just">
              <a:buNone/>
              <a:defRPr/>
            </a:pPr>
            <a:endParaRPr lang="pt-BR" sz="2400" b="1" dirty="0" smtClean="0">
              <a:latin typeface="Calibri titulos"/>
            </a:endParaRPr>
          </a:p>
          <a:p>
            <a:pPr marL="0" indent="0" algn="just">
              <a:buNone/>
              <a:defRPr/>
            </a:pPr>
            <a:r>
              <a:rPr lang="pt-BR" sz="2400" b="1" dirty="0" smtClean="0">
                <a:latin typeface="Calibri titulos"/>
              </a:rPr>
              <a:t>Declaração </a:t>
            </a:r>
            <a:r>
              <a:rPr lang="pt-BR" sz="2400" b="1" dirty="0">
                <a:latin typeface="Calibri titulos"/>
              </a:rPr>
              <a:t>de um vetor</a:t>
            </a:r>
            <a:r>
              <a:rPr lang="pt-BR" sz="2400" dirty="0">
                <a:latin typeface="Calibri titulos"/>
              </a:rPr>
              <a:t>:</a:t>
            </a:r>
          </a:p>
          <a:p>
            <a:pPr marL="0" indent="0" algn="just">
              <a:buFont typeface="Wingdings" pitchFamily="2" charset="2"/>
              <a:buNone/>
              <a:defRPr/>
            </a:pPr>
            <a:r>
              <a:rPr lang="pt-BR" sz="2400" dirty="0">
                <a:latin typeface="Calibri titulos"/>
              </a:rPr>
              <a:t>    &lt;tipo de dado&gt; &lt;identificador&gt;[&lt;tamanho</a:t>
            </a:r>
            <a:r>
              <a:rPr lang="pt-BR" sz="2400" dirty="0" smtClean="0">
                <a:latin typeface="Calibri titulos"/>
              </a:rPr>
              <a:t>&gt;];</a:t>
            </a:r>
            <a:endParaRPr lang="pt-BR" sz="2400" dirty="0">
              <a:latin typeface="Calibri titulos"/>
            </a:endParaRPr>
          </a:p>
          <a:p>
            <a:pPr algn="just">
              <a:defRPr/>
            </a:pPr>
            <a:r>
              <a:rPr lang="pt-BR" sz="2400" dirty="0">
                <a:latin typeface="Calibri titulos"/>
              </a:rPr>
              <a:t>Exemplo: Definição de um vetor do tipo inteiro com 5 posições e um vetor do tipo char com 32 posições</a:t>
            </a:r>
            <a:r>
              <a:rPr lang="pt-BR" sz="2400" dirty="0" smtClean="0">
                <a:latin typeface="Calibri titulos"/>
              </a:rPr>
              <a:t>:</a:t>
            </a:r>
            <a:endParaRPr lang="pt-BR" sz="2400" dirty="0">
              <a:latin typeface="Calibri titulos"/>
            </a:endParaRPr>
          </a:p>
          <a:p>
            <a:pPr lvl="1" algn="just">
              <a:defRPr/>
            </a:pPr>
            <a:r>
              <a:rPr lang="pt-BR" sz="2400" dirty="0" err="1">
                <a:latin typeface="Calibri titulos"/>
              </a:rPr>
              <a:t>int</a:t>
            </a:r>
            <a:r>
              <a:rPr lang="pt-BR" sz="2400" dirty="0">
                <a:latin typeface="Calibri titulos"/>
              </a:rPr>
              <a:t> x[5];</a:t>
            </a:r>
          </a:p>
          <a:p>
            <a:pPr lvl="1" algn="just">
              <a:defRPr/>
            </a:pPr>
            <a:r>
              <a:rPr lang="pt-BR" sz="2400" dirty="0" err="1" smtClean="0">
                <a:latin typeface="Calibri titulos"/>
              </a:rPr>
              <a:t>double</a:t>
            </a:r>
            <a:r>
              <a:rPr lang="pt-BR" sz="2400" dirty="0" smtClean="0">
                <a:latin typeface="Calibri titulos"/>
              </a:rPr>
              <a:t> y[50];</a:t>
            </a:r>
            <a:endParaRPr lang="pt-BR" sz="2400" dirty="0">
              <a:latin typeface="Calibri titulos"/>
            </a:endParaRPr>
          </a:p>
          <a:p>
            <a:endParaRPr lang="pt-BR" sz="2400" dirty="0" smtClean="0"/>
          </a:p>
          <a:p>
            <a:endParaRPr lang="pt-BR" sz="2400" dirty="0" smtClean="0"/>
          </a:p>
        </p:txBody>
      </p:sp>
    </p:spTree>
    <p:extLst>
      <p:ext uri="{BB962C8B-B14F-4D97-AF65-F5344CB8AC3E}">
        <p14:creationId xmlns:p14="http://schemas.microsoft.com/office/powerpoint/2010/main" val="2259699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smtClean="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altLang="pt-BR" sz="2400" dirty="0">
                <a:latin typeface="+mj-lt"/>
              </a:rPr>
              <a:t>Cada elemento do vetor é referenciado individualmente por meio de um número inteiro e positivo, entre colchetes</a:t>
            </a:r>
            <a:r>
              <a:rPr lang="pt-BR" altLang="pt-BR" sz="2400" dirty="0" smtClean="0">
                <a:latin typeface="+mj-lt"/>
              </a:rPr>
              <a:t>.</a:t>
            </a:r>
            <a:endParaRPr lang="pt-BR" altLang="pt-BR" sz="2400" dirty="0">
              <a:latin typeface="+mj-lt"/>
            </a:endParaRPr>
          </a:p>
          <a:p>
            <a:pPr lvl="1" algn="just"/>
            <a:r>
              <a:rPr lang="pt-BR" altLang="pt-BR" sz="2400" dirty="0">
                <a:latin typeface="+mj-lt"/>
              </a:rPr>
              <a:t>Este número/índice representa a posição do elemento no vetor.</a:t>
            </a:r>
          </a:p>
          <a:p>
            <a:pPr algn="just"/>
            <a:r>
              <a:rPr lang="pt-BR" altLang="pt-BR" sz="2400" dirty="0" smtClean="0">
                <a:latin typeface="+mj-lt"/>
              </a:rPr>
              <a:t>Exemplo</a:t>
            </a:r>
            <a:r>
              <a:rPr lang="pt-BR" altLang="pt-BR" sz="2400" dirty="0">
                <a:latin typeface="+mj-lt"/>
              </a:rPr>
              <a:t>:</a:t>
            </a:r>
          </a:p>
          <a:p>
            <a:pPr lvl="1" algn="just"/>
            <a:r>
              <a:rPr lang="pt-BR" altLang="pt-BR" sz="2400" dirty="0" smtClean="0">
                <a:latin typeface="+mj-lt"/>
              </a:rPr>
              <a:t>y[10</a:t>
            </a:r>
            <a:r>
              <a:rPr lang="pt-BR" altLang="pt-BR" sz="2400" dirty="0">
                <a:latin typeface="+mj-lt"/>
              </a:rPr>
              <a:t>] = 'a';</a:t>
            </a:r>
          </a:p>
          <a:p>
            <a:endParaRPr lang="pt-BR" sz="2400" dirty="0" smtClean="0"/>
          </a:p>
          <a:p>
            <a:endParaRPr lang="pt-BR" sz="2400" dirty="0" smtClean="0"/>
          </a:p>
        </p:txBody>
      </p:sp>
    </p:spTree>
    <p:extLst>
      <p:ext uri="{BB962C8B-B14F-4D97-AF65-F5344CB8AC3E}">
        <p14:creationId xmlns:p14="http://schemas.microsoft.com/office/powerpoint/2010/main" val="224588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smtClean="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Um vetor pode ser visto como uma variável (uma caixa) dividida em partes menores (CAIXAS menores) acessadas por um índice (posição). Em termos mais técnicas cada elemento do vetor pode ser acessado através da indexação do vetor. Os elementos do vetor possuem um tipo único</a:t>
            </a:r>
            <a:r>
              <a:rPr lang="pt-BR" sz="2400" dirty="0" smtClean="0"/>
              <a:t>.</a:t>
            </a:r>
            <a:r>
              <a:rPr lang="pt-BR" sz="2400" dirty="0"/>
              <a:t/>
            </a:r>
            <a:br>
              <a:rPr lang="pt-BR" sz="2400" dirty="0"/>
            </a:br>
            <a:endParaRPr lang="pt-BR" sz="2400" dirty="0" smtClean="0"/>
          </a:p>
          <a:p>
            <a:endParaRPr lang="pt-BR"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44238"/>
            <a:ext cx="5799187" cy="3712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617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smtClean="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Uma boa analogia é comparar o vetor com uma tabela de tamanho fixo onde em cada linha pode ser armazenado um elemento</a:t>
            </a:r>
            <a:r>
              <a:rPr lang="pt-BR" sz="2400" dirty="0" smtClean="0"/>
              <a:t>.</a:t>
            </a:r>
            <a:endParaRPr lang="pt-BR" sz="2400" dirty="0"/>
          </a:p>
          <a:p>
            <a:endParaRPr lang="pt-BR"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97" y="2508972"/>
            <a:ext cx="7217506" cy="3152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59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smtClean="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4" name="Espaço Reservado para Conteúdo 5"/>
          <p:cNvSpPr txBox="1">
            <a:spLocks/>
          </p:cNvSpPr>
          <p:nvPr/>
        </p:nvSpPr>
        <p:spPr bwMode="auto">
          <a:xfrm>
            <a:off x="571472" y="1124744"/>
            <a:ext cx="8229600"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pt-BR" sz="2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76350"/>
            <a:ext cx="8064896"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43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116632"/>
            <a:ext cx="8229600" cy="1143000"/>
          </a:xfrm>
        </p:spPr>
        <p:txBody>
          <a:bodyPr>
            <a:normAutofit/>
          </a:bodyPr>
          <a:lstStyle/>
          <a:p>
            <a:r>
              <a:rPr lang="pt-BR" altLang="pt-BR" dirty="0" smtClean="0"/>
              <a:t>O que é um Algoritmo?</a:t>
            </a:r>
          </a:p>
        </p:txBody>
      </p:sp>
      <p:sp>
        <p:nvSpPr>
          <p:cNvPr id="4099" name="Espaço Reservado para Conteúdo 2"/>
          <p:cNvSpPr>
            <a:spLocks noGrp="1"/>
          </p:cNvSpPr>
          <p:nvPr>
            <p:ph idx="1"/>
          </p:nvPr>
        </p:nvSpPr>
        <p:spPr>
          <a:xfrm>
            <a:off x="457200" y="1285875"/>
            <a:ext cx="8229600" cy="4845050"/>
          </a:xfrm>
        </p:spPr>
        <p:txBody>
          <a:bodyPr>
            <a:normAutofit lnSpcReduction="10000"/>
          </a:bodyPr>
          <a:lstStyle/>
          <a:p>
            <a:r>
              <a:rPr lang="pt-BR" dirty="0" smtClean="0"/>
              <a:t>“Algoritmo </a:t>
            </a:r>
            <a:r>
              <a:rPr lang="pt-BR" dirty="0"/>
              <a:t>é uma </a:t>
            </a:r>
            <a:r>
              <a:rPr lang="pt-BR" dirty="0" smtClean="0"/>
              <a:t> sequência </a:t>
            </a:r>
            <a:r>
              <a:rPr lang="pt-BR" dirty="0"/>
              <a:t>de passos </a:t>
            </a:r>
            <a:r>
              <a:rPr lang="pt-BR" dirty="0" smtClean="0"/>
              <a:t> que </a:t>
            </a:r>
            <a:r>
              <a:rPr lang="pt-BR" dirty="0"/>
              <a:t>deve ser </a:t>
            </a:r>
            <a:r>
              <a:rPr lang="pt-BR" dirty="0" smtClean="0"/>
              <a:t> seguida </a:t>
            </a:r>
            <a:r>
              <a:rPr lang="pt-BR" dirty="0"/>
              <a:t>para </a:t>
            </a:r>
            <a:r>
              <a:rPr lang="pt-BR" dirty="0" smtClean="0"/>
              <a:t>a</a:t>
            </a:r>
            <a:r>
              <a:rPr lang="pt-BR" dirty="0"/>
              <a:t> </a:t>
            </a:r>
            <a:r>
              <a:rPr lang="pt-BR" dirty="0" smtClean="0"/>
              <a:t>realização </a:t>
            </a:r>
            <a:r>
              <a:rPr lang="pt-BR" dirty="0"/>
              <a:t>de uma </a:t>
            </a:r>
            <a:r>
              <a:rPr lang="pt-BR" dirty="0" smtClean="0"/>
              <a:t>tarefa</a:t>
            </a:r>
            <a:r>
              <a:rPr lang="pt-BR" dirty="0"/>
              <a:t>.” </a:t>
            </a:r>
            <a:r>
              <a:rPr lang="pt-BR" dirty="0" err="1"/>
              <a:t>Ascencio</a:t>
            </a:r>
            <a:r>
              <a:rPr lang="pt-BR" dirty="0"/>
              <a:t>, </a:t>
            </a:r>
            <a:r>
              <a:rPr lang="pt-BR" dirty="0" smtClean="0"/>
              <a:t> 1999</a:t>
            </a:r>
          </a:p>
          <a:p>
            <a:r>
              <a:rPr lang="pt-BR" dirty="0"/>
              <a:t>“Algoritmo é uma sequência  finita de instruções ou   operações cuja execução, em </a:t>
            </a:r>
            <a:r>
              <a:rPr lang="pt-BR" dirty="0" smtClean="0"/>
              <a:t>tempo </a:t>
            </a:r>
            <a:r>
              <a:rPr lang="pt-BR" dirty="0"/>
              <a:t>finito, resolve um  problema computacional, qualquer que seja sua  instância.” </a:t>
            </a:r>
            <a:r>
              <a:rPr lang="pt-BR" dirty="0" err="1"/>
              <a:t>Salvetti</a:t>
            </a:r>
            <a:r>
              <a:rPr lang="pt-BR" dirty="0"/>
              <a:t>, </a:t>
            </a:r>
            <a:r>
              <a:rPr lang="pt-BR" dirty="0" smtClean="0"/>
              <a:t>1999</a:t>
            </a:r>
          </a:p>
          <a:p>
            <a:r>
              <a:rPr lang="pt-BR" dirty="0"/>
              <a:t>“Algoritmos são regras </a:t>
            </a:r>
            <a:r>
              <a:rPr lang="pt-BR" dirty="0" smtClean="0"/>
              <a:t> formais </a:t>
            </a:r>
            <a:r>
              <a:rPr lang="pt-BR" dirty="0"/>
              <a:t>para a obtenção </a:t>
            </a:r>
            <a:r>
              <a:rPr lang="pt-BR" dirty="0" smtClean="0"/>
              <a:t> de </a:t>
            </a:r>
            <a:r>
              <a:rPr lang="pt-BR" dirty="0"/>
              <a:t>um resultado ou da </a:t>
            </a:r>
            <a:r>
              <a:rPr lang="pt-BR" dirty="0" smtClean="0"/>
              <a:t>solução </a:t>
            </a:r>
            <a:r>
              <a:rPr lang="pt-BR" dirty="0"/>
              <a:t>de um </a:t>
            </a:r>
            <a:r>
              <a:rPr lang="pt-BR" dirty="0" smtClean="0"/>
              <a:t> problema</a:t>
            </a:r>
            <a:r>
              <a:rPr lang="pt-BR" dirty="0"/>
              <a:t>, englobando </a:t>
            </a:r>
            <a:r>
              <a:rPr lang="pt-BR" dirty="0" smtClean="0"/>
              <a:t>fórmulas </a:t>
            </a:r>
            <a:r>
              <a:rPr lang="pt-BR" dirty="0"/>
              <a:t>de expressões </a:t>
            </a:r>
            <a:r>
              <a:rPr lang="pt-BR" dirty="0" smtClean="0"/>
              <a:t> aritméticas</a:t>
            </a:r>
            <a:r>
              <a:rPr lang="pt-BR" dirty="0"/>
              <a:t>.” </a:t>
            </a:r>
            <a:r>
              <a:rPr lang="pt-BR" dirty="0" err="1"/>
              <a:t>Manzano</a:t>
            </a:r>
            <a:r>
              <a:rPr lang="pt-BR" dirty="0"/>
              <a:t>, </a:t>
            </a:r>
            <a:r>
              <a:rPr lang="pt-BR" dirty="0" smtClean="0"/>
              <a:t>1997</a:t>
            </a:r>
            <a:endParaRPr lang="pt-BR" dirty="0"/>
          </a:p>
          <a:p>
            <a:pPr marL="0" indent="0">
              <a:buNone/>
            </a:pPr>
            <a:r>
              <a:rPr lang="pt-BR" sz="2400" dirty="0"/>
              <a:t/>
            </a:r>
            <a:br>
              <a:rPr lang="pt-BR" sz="2400" dirty="0"/>
            </a:br>
            <a:endParaRPr lang="pt-BR" sz="2400" dirty="0" smtClean="0"/>
          </a:p>
          <a:p>
            <a:endParaRPr lang="pt-BR" altLang="pt-BR" sz="2400" dirty="0" smtClean="0"/>
          </a:p>
        </p:txBody>
      </p:sp>
    </p:spTree>
    <p:extLst>
      <p:ext uri="{BB962C8B-B14F-4D97-AF65-F5344CB8AC3E}">
        <p14:creationId xmlns:p14="http://schemas.microsoft.com/office/powerpoint/2010/main" val="219603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457200" y="1556792"/>
            <a:ext cx="8229600" cy="4767808"/>
          </a:xfrm>
        </p:spPr>
        <p:txBody>
          <a:bodyPr/>
          <a:lstStyle/>
          <a:p>
            <a:r>
              <a:rPr lang="pt-BR" dirty="0" smtClean="0"/>
              <a:t>Interpretada como um conjunto (coleção) de valores de um mesmo tipo. </a:t>
            </a:r>
          </a:p>
          <a:p>
            <a:r>
              <a:rPr lang="pt-BR" dirty="0" smtClean="0"/>
              <a:t>Podem ser</a:t>
            </a:r>
          </a:p>
          <a:p>
            <a:pPr lvl="1"/>
            <a:r>
              <a:rPr lang="pt-BR" dirty="0" smtClean="0"/>
              <a:t>Unidimensionais</a:t>
            </a:r>
          </a:p>
          <a:p>
            <a:pPr lvl="1"/>
            <a:r>
              <a:rPr lang="pt-BR" dirty="0" smtClean="0"/>
              <a:t>Multidimensionais</a:t>
            </a:r>
          </a:p>
          <a:p>
            <a:r>
              <a:rPr lang="pt-BR" dirty="0" smtClean="0"/>
              <a:t>Requerem novos conceitos para serem manipuladas</a:t>
            </a:r>
          </a:p>
        </p:txBody>
      </p:sp>
      <p:sp>
        <p:nvSpPr>
          <p:cNvPr id="575490" name="Rectangle 2"/>
          <p:cNvSpPr>
            <a:spLocks noGrp="1" noChangeArrowheads="1"/>
          </p:cNvSpPr>
          <p:nvPr>
            <p:ph type="title"/>
          </p:nvPr>
        </p:nvSpPr>
        <p:spPr>
          <a:xfrm>
            <a:off x="395536" y="188640"/>
            <a:ext cx="8229600" cy="1143000"/>
          </a:xfrm>
        </p:spPr>
        <p:txBody>
          <a:bodyPr>
            <a:normAutofit/>
          </a:bodyPr>
          <a:lstStyle/>
          <a:p>
            <a:pPr fontAlgn="auto">
              <a:spcAft>
                <a:spcPts val="0"/>
              </a:spcAft>
              <a:defRPr/>
            </a:pPr>
            <a:r>
              <a:rPr lang="pt-BR" sz="3500" dirty="0"/>
              <a:t/>
            </a:r>
            <a:br>
              <a:rPr lang="pt-BR" sz="3500" dirty="0"/>
            </a:br>
            <a:r>
              <a:rPr lang="pt-BR" sz="3500" dirty="0" smtClean="0"/>
              <a:t>Variáveis </a:t>
            </a:r>
            <a:r>
              <a:rPr lang="pt-BR" sz="3500" dirty="0"/>
              <a:t>Compostas </a:t>
            </a:r>
            <a:r>
              <a:rPr lang="pt-BR" sz="3500" dirty="0" smtClean="0"/>
              <a:t>Homogêneas</a:t>
            </a:r>
            <a:endParaRPr lang="pt-BR" sz="3500" dirty="0"/>
          </a:p>
        </p:txBody>
      </p:sp>
    </p:spTree>
    <p:extLst>
      <p:ext uri="{BB962C8B-B14F-4D97-AF65-F5344CB8AC3E}">
        <p14:creationId xmlns:p14="http://schemas.microsoft.com/office/powerpoint/2010/main" val="796462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57200" y="1268760"/>
            <a:ext cx="8229600" cy="5055840"/>
          </a:xfrm>
        </p:spPr>
        <p:txBody>
          <a:bodyPr/>
          <a:lstStyle/>
          <a:p>
            <a:r>
              <a:rPr lang="pt-BR" dirty="0" smtClean="0"/>
              <a:t>São uma coleção caixinhas, onde cada caixinha guarda uma variável.</a:t>
            </a:r>
          </a:p>
          <a:p>
            <a:r>
              <a:rPr lang="pt-BR" dirty="0" smtClean="0"/>
              <a:t>Semelhante a uma coleção de gavetas do armário agrupadas.</a:t>
            </a:r>
          </a:p>
        </p:txBody>
      </p:sp>
      <p:sp>
        <p:nvSpPr>
          <p:cNvPr id="576514" name="Rectangle 2"/>
          <p:cNvSpPr>
            <a:spLocks noGrp="1" noChangeArrowheads="1"/>
          </p:cNvSpPr>
          <p:nvPr>
            <p:ph type="title"/>
          </p:nvPr>
        </p:nvSpPr>
        <p:spPr>
          <a:xfrm>
            <a:off x="385763" y="19650"/>
            <a:ext cx="8229600" cy="1143000"/>
          </a:xfrm>
        </p:spPr>
        <p:txBody>
          <a:bodyPr>
            <a:normAutofit/>
          </a:bodyPr>
          <a:lstStyle/>
          <a:p>
            <a:pPr fontAlgn="auto">
              <a:spcAft>
                <a:spcPts val="0"/>
              </a:spcAft>
              <a:defRPr/>
            </a:pPr>
            <a:r>
              <a:rPr lang="pt-BR" sz="3500" dirty="0"/>
              <a:t/>
            </a:r>
            <a:br>
              <a:rPr lang="pt-BR" sz="3500" dirty="0"/>
            </a:br>
            <a:r>
              <a:rPr lang="pt-BR" sz="3500" dirty="0" smtClean="0"/>
              <a:t>Variáveis </a:t>
            </a:r>
            <a:r>
              <a:rPr lang="pt-BR" sz="3500" dirty="0"/>
              <a:t>Compostas Unidimensionais</a:t>
            </a:r>
          </a:p>
        </p:txBody>
      </p:sp>
      <p:sp>
        <p:nvSpPr>
          <p:cNvPr id="12293" name="Rectangle 4"/>
          <p:cNvSpPr>
            <a:spLocks noChangeArrowheads="1"/>
          </p:cNvSpPr>
          <p:nvPr/>
        </p:nvSpPr>
        <p:spPr bwMode="auto">
          <a:xfrm>
            <a:off x="1692275" y="4003675"/>
            <a:ext cx="5616575" cy="2520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endParaRPr lang="pt-BR"/>
          </a:p>
        </p:txBody>
      </p:sp>
      <p:sp>
        <p:nvSpPr>
          <p:cNvPr id="12294" name="Line 5"/>
          <p:cNvSpPr>
            <a:spLocks noChangeShapeType="1"/>
          </p:cNvSpPr>
          <p:nvPr/>
        </p:nvSpPr>
        <p:spPr bwMode="auto">
          <a:xfrm>
            <a:off x="1692275" y="443706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5" name="Line 6"/>
          <p:cNvSpPr>
            <a:spLocks noChangeShapeType="1"/>
          </p:cNvSpPr>
          <p:nvPr/>
        </p:nvSpPr>
        <p:spPr bwMode="auto">
          <a:xfrm>
            <a:off x="1692275" y="486886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6" name="Line 7"/>
          <p:cNvSpPr>
            <a:spLocks noChangeShapeType="1"/>
          </p:cNvSpPr>
          <p:nvPr/>
        </p:nvSpPr>
        <p:spPr bwMode="auto">
          <a:xfrm>
            <a:off x="1692275" y="530066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7" name="Line 8"/>
          <p:cNvSpPr>
            <a:spLocks noChangeShapeType="1"/>
          </p:cNvSpPr>
          <p:nvPr/>
        </p:nvSpPr>
        <p:spPr bwMode="auto">
          <a:xfrm>
            <a:off x="1692275" y="573246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8" name="Line 9"/>
          <p:cNvSpPr>
            <a:spLocks noChangeShapeType="1"/>
          </p:cNvSpPr>
          <p:nvPr/>
        </p:nvSpPr>
        <p:spPr bwMode="auto">
          <a:xfrm>
            <a:off x="1692275" y="6092825"/>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9" name="Line 10"/>
          <p:cNvSpPr>
            <a:spLocks noChangeShapeType="1"/>
          </p:cNvSpPr>
          <p:nvPr/>
        </p:nvSpPr>
        <p:spPr bwMode="auto">
          <a:xfrm>
            <a:off x="4500563" y="4003675"/>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300" name="Line 11"/>
          <p:cNvSpPr>
            <a:spLocks noChangeShapeType="1"/>
          </p:cNvSpPr>
          <p:nvPr/>
        </p:nvSpPr>
        <p:spPr bwMode="auto">
          <a:xfrm>
            <a:off x="3060700" y="4003675"/>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301" name="Line 12"/>
          <p:cNvSpPr>
            <a:spLocks noChangeShapeType="1"/>
          </p:cNvSpPr>
          <p:nvPr/>
        </p:nvSpPr>
        <p:spPr bwMode="auto">
          <a:xfrm>
            <a:off x="6011863" y="4003675"/>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302" name="Rectangle 13"/>
          <p:cNvSpPr>
            <a:spLocks noChangeArrowheads="1"/>
          </p:cNvSpPr>
          <p:nvPr/>
        </p:nvSpPr>
        <p:spPr bwMode="auto">
          <a:xfrm>
            <a:off x="1692275" y="4003675"/>
            <a:ext cx="1368425" cy="1728788"/>
          </a:xfrm>
          <a:prstGeom prst="rect">
            <a:avLst/>
          </a:prstGeom>
          <a:solidFill>
            <a:srgbClr val="E7FD63">
              <a:alpha val="45097"/>
            </a:srgbClr>
          </a:solidFill>
          <a:ln w="9525">
            <a:solidFill>
              <a:schemeClr val="tx1"/>
            </a:solidFill>
            <a:miter lim="800000"/>
            <a:headEnd/>
            <a:tailEnd/>
          </a:ln>
        </p:spPr>
        <p:txBody>
          <a:bodyPr wrap="none" anchor="ct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endParaRPr lang="pt-BR"/>
          </a:p>
        </p:txBody>
      </p:sp>
    </p:spTree>
    <p:extLst>
      <p:ext uri="{BB962C8B-B14F-4D97-AF65-F5344CB8AC3E}">
        <p14:creationId xmlns:p14="http://schemas.microsoft.com/office/powerpoint/2010/main" val="4134367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457200" y="1340768"/>
            <a:ext cx="8229600" cy="4983832"/>
          </a:xfrm>
        </p:spPr>
        <p:txBody>
          <a:bodyPr/>
          <a:lstStyle/>
          <a:p>
            <a:r>
              <a:rPr lang="pt-BR" dirty="0" smtClean="0"/>
              <a:t>Vetores (</a:t>
            </a:r>
            <a:r>
              <a:rPr lang="pt-BR" dirty="0" err="1" smtClean="0"/>
              <a:t>Arrays</a:t>
            </a:r>
            <a:r>
              <a:rPr lang="pt-BR" dirty="0" smtClean="0"/>
              <a:t>)</a:t>
            </a:r>
          </a:p>
          <a:p>
            <a:pPr lvl="1"/>
            <a:r>
              <a:rPr lang="pt-BR" dirty="0" smtClean="0"/>
              <a:t>Tipo de dado usado para representar uma coleção de variáveis de um mesmo tipo.</a:t>
            </a:r>
          </a:p>
          <a:p>
            <a:pPr lvl="1"/>
            <a:r>
              <a:rPr lang="pt-BR" dirty="0" smtClean="0"/>
              <a:t>Estrutura de dados homogênea e unidimensional.</a:t>
            </a:r>
          </a:p>
          <a:p>
            <a:pPr lvl="1"/>
            <a:r>
              <a:rPr lang="pt-BR" dirty="0" smtClean="0"/>
              <a:t>Sintaxe: tipo </a:t>
            </a:r>
            <a:r>
              <a:rPr lang="pt-BR" dirty="0" err="1" smtClean="0"/>
              <a:t>nome_do_vetor</a:t>
            </a:r>
            <a:r>
              <a:rPr lang="pt-BR" dirty="0" smtClean="0"/>
              <a:t>[tamanho];</a:t>
            </a:r>
          </a:p>
          <a:p>
            <a:pPr lvl="1"/>
            <a:r>
              <a:rPr lang="pt-BR" dirty="0" smtClean="0"/>
              <a:t>Tamanho representa o número de elementos.</a:t>
            </a:r>
          </a:p>
          <a:p>
            <a:pPr lvl="1"/>
            <a:r>
              <a:rPr lang="pt-BR" dirty="0" smtClean="0"/>
              <a:t>O índice do vetor varia de 0 a (tamanho - 1)</a:t>
            </a:r>
          </a:p>
          <a:p>
            <a:endParaRPr lang="pt-BR" dirty="0" smtClean="0"/>
          </a:p>
        </p:txBody>
      </p:sp>
      <p:sp>
        <p:nvSpPr>
          <p:cNvPr id="577538" name="Rectangle 2"/>
          <p:cNvSpPr>
            <a:spLocks noGrp="1" noChangeArrowheads="1"/>
          </p:cNvSpPr>
          <p:nvPr>
            <p:ph type="title"/>
          </p:nvPr>
        </p:nvSpPr>
        <p:spPr>
          <a:xfrm>
            <a:off x="395536" y="116632"/>
            <a:ext cx="8229600" cy="1143000"/>
          </a:xfrm>
        </p:spPr>
        <p:txBody>
          <a:bodyPr>
            <a:normAutofit/>
          </a:bodyPr>
          <a:lstStyle/>
          <a:p>
            <a:pPr fontAlgn="auto">
              <a:spcAft>
                <a:spcPts val="0"/>
              </a:spcAft>
              <a:defRPr/>
            </a:pPr>
            <a:r>
              <a:rPr lang="pt-BR" sz="3500" dirty="0"/>
              <a:t/>
            </a:r>
            <a:br>
              <a:rPr lang="pt-BR" sz="3500" dirty="0"/>
            </a:br>
            <a:r>
              <a:rPr lang="pt-BR" sz="3500" dirty="0" smtClean="0"/>
              <a:t>Variáveis </a:t>
            </a:r>
            <a:r>
              <a:rPr lang="pt-BR" sz="3500" dirty="0"/>
              <a:t>Compostas Unidimensionais</a:t>
            </a:r>
          </a:p>
        </p:txBody>
      </p:sp>
    </p:spTree>
    <p:extLst>
      <p:ext uri="{BB962C8B-B14F-4D97-AF65-F5344CB8AC3E}">
        <p14:creationId xmlns:p14="http://schemas.microsoft.com/office/powerpoint/2010/main" val="3461180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57200" y="1484784"/>
            <a:ext cx="8229600" cy="4839816"/>
          </a:xfrm>
        </p:spPr>
        <p:txBody>
          <a:bodyPr/>
          <a:lstStyle/>
          <a:p>
            <a:r>
              <a:rPr lang="pt-BR" dirty="0" smtClean="0"/>
              <a:t>As variáveis são alocadas </a:t>
            </a:r>
            <a:r>
              <a:rPr lang="pt-BR" dirty="0" err="1" smtClean="0"/>
              <a:t>seqüencialmente</a:t>
            </a:r>
            <a:r>
              <a:rPr lang="pt-BR" dirty="0" smtClean="0"/>
              <a:t> na memória, onde o endereço mais baixo</a:t>
            </a:r>
            <a:br>
              <a:rPr lang="pt-BR" dirty="0" smtClean="0"/>
            </a:br>
            <a:r>
              <a:rPr lang="pt-BR" dirty="0" smtClean="0"/>
              <a:t>corresponde ao primeiro elemento (índice 0)</a:t>
            </a:r>
            <a:br>
              <a:rPr lang="pt-BR" dirty="0" smtClean="0"/>
            </a:br>
            <a:r>
              <a:rPr lang="pt-BR" dirty="0" smtClean="0"/>
              <a:t> do vetor.</a:t>
            </a:r>
          </a:p>
        </p:txBody>
      </p:sp>
      <p:sp>
        <p:nvSpPr>
          <p:cNvPr id="14339" name="Espaço Reservado para Número de Slid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FCB9FCCE-5319-4DD5-86C7-6E0F9BA5A46F}" type="slidenum">
              <a:rPr lang="pt-BR" altLang="en-US"/>
              <a:pPr eaLnBrk="1" hangingPunct="1"/>
              <a:t>33</a:t>
            </a:fld>
            <a:endParaRPr lang="pt-BR" altLang="en-US"/>
          </a:p>
        </p:txBody>
      </p:sp>
      <p:sp>
        <p:nvSpPr>
          <p:cNvPr id="578562" name="Rectangle 2"/>
          <p:cNvSpPr>
            <a:spLocks noGrp="1" noChangeArrowheads="1"/>
          </p:cNvSpPr>
          <p:nvPr>
            <p:ph type="title"/>
          </p:nvPr>
        </p:nvSpPr>
        <p:spPr>
          <a:xfrm>
            <a:off x="455613" y="116632"/>
            <a:ext cx="8229600" cy="1143000"/>
          </a:xfrm>
        </p:spPr>
        <p:txBody>
          <a:bodyPr>
            <a:normAutofit/>
          </a:bodyPr>
          <a:lstStyle/>
          <a:p>
            <a:pPr fontAlgn="auto">
              <a:spcAft>
                <a:spcPts val="0"/>
              </a:spcAft>
              <a:defRPr/>
            </a:pPr>
            <a:r>
              <a:rPr lang="pt-BR" sz="3500" dirty="0"/>
              <a:t/>
            </a:r>
            <a:br>
              <a:rPr lang="pt-BR" sz="3500" dirty="0"/>
            </a:br>
            <a:r>
              <a:rPr lang="pt-BR" sz="3500" dirty="0"/>
              <a:t>Vetores</a:t>
            </a:r>
          </a:p>
        </p:txBody>
      </p:sp>
      <p:grpSp>
        <p:nvGrpSpPr>
          <p:cNvPr id="2" name="Group 4"/>
          <p:cNvGrpSpPr>
            <a:grpSpLocks/>
          </p:cNvGrpSpPr>
          <p:nvPr/>
        </p:nvGrpSpPr>
        <p:grpSpPr bwMode="auto">
          <a:xfrm>
            <a:off x="912813" y="4102100"/>
            <a:ext cx="7620000" cy="1558925"/>
            <a:chOff x="480" y="2138"/>
            <a:chExt cx="4800" cy="982"/>
          </a:xfrm>
        </p:grpSpPr>
        <p:sp>
          <p:nvSpPr>
            <p:cNvPr id="14342" name="Rectangle 5"/>
            <p:cNvSpPr>
              <a:spLocks noChangeArrowheads="1"/>
            </p:cNvSpPr>
            <p:nvPr/>
          </p:nvSpPr>
          <p:spPr bwMode="auto">
            <a:xfrm>
              <a:off x="480" y="2208"/>
              <a:ext cx="2304" cy="384"/>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endParaRPr lang="pt-BR"/>
            </a:p>
          </p:txBody>
        </p:sp>
        <p:sp>
          <p:nvSpPr>
            <p:cNvPr id="14343" name="Rectangle 6"/>
            <p:cNvSpPr>
              <a:spLocks noChangeArrowheads="1"/>
            </p:cNvSpPr>
            <p:nvPr/>
          </p:nvSpPr>
          <p:spPr bwMode="auto">
            <a:xfrm>
              <a:off x="3264" y="2216"/>
              <a:ext cx="1584" cy="384"/>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endParaRPr lang="pt-BR"/>
            </a:p>
          </p:txBody>
        </p:sp>
        <p:sp>
          <p:nvSpPr>
            <p:cNvPr id="14344" name="Text Box 7"/>
            <p:cNvSpPr txBox="1">
              <a:spLocks noChangeArrowheads="1"/>
            </p:cNvSpPr>
            <p:nvPr/>
          </p:nvSpPr>
          <p:spPr bwMode="auto">
            <a:xfrm>
              <a:off x="2873" y="213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a:spcBef>
                  <a:spcPct val="50000"/>
                </a:spcBef>
              </a:pPr>
              <a:r>
                <a:rPr lang="pt-BR" sz="3600" b="1">
                  <a:latin typeface="Times New Roman" panose="02020603050405020304" pitchFamily="18" charset="0"/>
                </a:rPr>
                <a:t>...</a:t>
              </a:r>
              <a:endParaRPr lang="pt-BR" sz="2400">
                <a:latin typeface="Times New Roman" panose="02020603050405020304" pitchFamily="18" charset="0"/>
              </a:endParaRPr>
            </a:p>
          </p:txBody>
        </p:sp>
        <p:sp>
          <p:nvSpPr>
            <p:cNvPr id="14345" name="Text Box 8"/>
            <p:cNvSpPr txBox="1">
              <a:spLocks noChangeArrowheads="1"/>
            </p:cNvSpPr>
            <p:nvPr/>
          </p:nvSpPr>
          <p:spPr bwMode="auto">
            <a:xfrm>
              <a:off x="3288" y="2204"/>
              <a:ext cx="19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a:spcBef>
                  <a:spcPct val="50000"/>
                </a:spcBef>
              </a:pPr>
              <a:r>
                <a:rPr lang="pt-BR" sz="3200" b="1">
                  <a:latin typeface="Times New Roman" panose="02020603050405020304" pitchFamily="18" charset="0"/>
                </a:rPr>
                <a:t>x[n-2]  x[n-1]</a:t>
              </a:r>
              <a:endParaRPr lang="pt-BR" sz="2400">
                <a:latin typeface="Times New Roman" panose="02020603050405020304" pitchFamily="18" charset="0"/>
              </a:endParaRPr>
            </a:p>
          </p:txBody>
        </p:sp>
        <p:sp>
          <p:nvSpPr>
            <p:cNvPr id="14346" name="Line 9"/>
            <p:cNvSpPr>
              <a:spLocks noChangeShapeType="1"/>
            </p:cNvSpPr>
            <p:nvPr/>
          </p:nvSpPr>
          <p:spPr bwMode="auto">
            <a:xfrm>
              <a:off x="4065" y="221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14347" name="Text Box 10"/>
            <p:cNvSpPr txBox="1">
              <a:spLocks noChangeArrowheads="1"/>
            </p:cNvSpPr>
            <p:nvPr/>
          </p:nvSpPr>
          <p:spPr bwMode="auto">
            <a:xfrm>
              <a:off x="480" y="2197"/>
              <a:ext cx="23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a:spcBef>
                  <a:spcPct val="50000"/>
                </a:spcBef>
              </a:pPr>
              <a:r>
                <a:rPr lang="pt-BR" sz="3200" b="1">
                  <a:latin typeface="Times New Roman" panose="02020603050405020304" pitchFamily="18" charset="0"/>
                </a:rPr>
                <a:t>  x[0]     x[1]     x[2]</a:t>
              </a:r>
              <a:endParaRPr lang="pt-BR" sz="2400">
                <a:latin typeface="Times New Roman" panose="02020603050405020304" pitchFamily="18" charset="0"/>
              </a:endParaRPr>
            </a:p>
          </p:txBody>
        </p:sp>
        <p:sp>
          <p:nvSpPr>
            <p:cNvPr id="14348" name="Line 11"/>
            <p:cNvSpPr>
              <a:spLocks noChangeShapeType="1"/>
            </p:cNvSpPr>
            <p:nvPr/>
          </p:nvSpPr>
          <p:spPr bwMode="auto">
            <a:xfrm>
              <a:off x="1257" y="221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14349" name="Line 12"/>
            <p:cNvSpPr>
              <a:spLocks noChangeShapeType="1"/>
            </p:cNvSpPr>
            <p:nvPr/>
          </p:nvSpPr>
          <p:spPr bwMode="auto">
            <a:xfrm>
              <a:off x="1968" y="222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578573" name="Text Box 13"/>
            <p:cNvSpPr txBox="1">
              <a:spLocks noChangeArrowheads="1"/>
            </p:cNvSpPr>
            <p:nvPr/>
          </p:nvSpPr>
          <p:spPr bwMode="auto">
            <a:xfrm>
              <a:off x="624" y="2793"/>
              <a:ext cx="4416" cy="327"/>
            </a:xfrm>
            <a:prstGeom prst="rect">
              <a:avLst/>
            </a:prstGeom>
            <a:noFill/>
            <a:ln w="9525">
              <a:noFill/>
              <a:miter lim="800000"/>
              <a:headEnd/>
              <a:tailEnd/>
            </a:ln>
            <a:effectLst/>
          </p:spPr>
          <p:txBody>
            <a:bodyPr>
              <a:spAutoFit/>
            </a:bodyPr>
            <a:lstStyle/>
            <a:p>
              <a:pPr eaLnBrk="0" hangingPunct="0">
                <a:spcBef>
                  <a:spcPct val="50000"/>
                </a:spcBef>
                <a:defRPr/>
              </a:pPr>
              <a:r>
                <a:rPr lang="pt-BR" sz="2800" u="sng">
                  <a:effectLst>
                    <a:outerShdw blurRad="38100" dist="38100" dir="2700000" algn="tl">
                      <a:srgbClr val="C0C0C0"/>
                    </a:outerShdw>
                  </a:effectLst>
                  <a:latin typeface="Times New Roman" pitchFamily="18" charset="0"/>
                </a:rPr>
                <a:t>x é um vetor unidimensional de n elementos.</a:t>
              </a:r>
              <a:endParaRPr lang="pt-BR" sz="2400" u="sng">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3130214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457200" y="-108309"/>
            <a:ext cx="8229600" cy="857233"/>
          </a:xfrm>
        </p:spPr>
        <p:txBody>
          <a:bodyPr>
            <a:normAutofit/>
          </a:bodyPr>
          <a:lstStyle/>
          <a:p>
            <a:pPr eaLnBrk="1" hangingPunct="1"/>
            <a:r>
              <a:rPr lang="pt-BR" sz="3500" dirty="0" smtClean="0"/>
              <a:t>Exemplo</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pt-BR" sz="24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908719"/>
            <a:ext cx="8810625" cy="5688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68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11561" y="0"/>
            <a:ext cx="8532440" cy="1169988"/>
          </a:xfrm>
        </p:spPr>
        <p:txBody>
          <a:bodyPr>
            <a:normAutofit/>
          </a:bodyPr>
          <a:lstStyle/>
          <a:p>
            <a:pPr marL="1160463" indent="-1160463">
              <a:tabLst>
                <a:tab pos="1160463" algn="l"/>
                <a:tab pos="1825625" algn="l"/>
                <a:tab pos="2740025" algn="l"/>
                <a:tab pos="3654425" algn="l"/>
                <a:tab pos="4568825" algn="l"/>
                <a:tab pos="5483225" algn="l"/>
                <a:tab pos="6397625" algn="l"/>
                <a:tab pos="7312025" algn="l"/>
                <a:tab pos="8226425" algn="l"/>
                <a:tab pos="9140825" algn="l"/>
                <a:tab pos="10055225" algn="l"/>
              </a:tabLst>
              <a:defRPr/>
            </a:pPr>
            <a:r>
              <a:rPr lang="en-GB" sz="3500" i="1" dirty="0" smtClean="0">
                <a:latin typeface="Arial" pitchFamily="34" charset="0"/>
                <a:cs typeface="Arial" pitchFamily="34" charset="0"/>
              </a:rPr>
              <a:t>Arrays</a:t>
            </a:r>
            <a:endParaRPr lang="en-GB" sz="3500" i="1" dirty="0">
              <a:latin typeface="Arial" pitchFamily="34" charset="0"/>
              <a:cs typeface="Arial" pitchFamily="34" charset="0"/>
            </a:endParaRPr>
          </a:p>
        </p:txBody>
      </p:sp>
      <p:sp>
        <p:nvSpPr>
          <p:cNvPr id="8194" name="Rectangle 2"/>
          <p:cNvSpPr>
            <a:spLocks noGrp="1" noChangeArrowheads="1"/>
          </p:cNvSpPr>
          <p:nvPr>
            <p:ph idx="1"/>
          </p:nvPr>
        </p:nvSpPr>
        <p:spPr>
          <a:xfrm>
            <a:off x="304800" y="1457325"/>
            <a:ext cx="5672138" cy="2170113"/>
          </a:xfrm>
        </p:spPr>
        <p:txBody>
          <a:bodyPr/>
          <a:lstStyle/>
          <a:p>
            <a:pPr marL="446088" indent="-446088">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pitchFamily="34" charset="0"/>
                <a:cs typeface="Arial" pitchFamily="34" charset="0"/>
              </a:rPr>
              <a:t>Exemplo</a:t>
            </a:r>
            <a:endParaRPr lang="en-GB" dirty="0">
              <a:latin typeface="Arial" pitchFamily="34" charset="0"/>
              <a:cs typeface="Arial" pitchFamily="34" charset="0"/>
            </a:endParaRPr>
          </a:p>
          <a:p>
            <a:pPr marL="446088" indent="-446088">
              <a:spcBef>
                <a:spcPts val="25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pitchFamily="34" charset="0"/>
              <a:cs typeface="Arial" pitchFamily="34" charset="0"/>
            </a:endParaRPr>
          </a:p>
          <a:p>
            <a:pPr marL="1074738" lvl="1" indent="-449263">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pitchFamily="34" charset="0"/>
                <a:cs typeface="Arial" pitchFamily="34" charset="0"/>
              </a:rPr>
              <a:t>Nome do </a:t>
            </a:r>
            <a:r>
              <a:rPr lang="en-GB" i="1" dirty="0">
                <a:latin typeface="Arial" pitchFamily="34" charset="0"/>
                <a:cs typeface="Arial" pitchFamily="34" charset="0"/>
              </a:rPr>
              <a:t>array </a:t>
            </a:r>
            <a:r>
              <a:rPr lang="en-GB" dirty="0" smtClean="0">
                <a:latin typeface="Arial"/>
                <a:cs typeface="Arial"/>
              </a:rPr>
              <a:t>►</a:t>
            </a:r>
            <a:r>
              <a:rPr lang="en-GB" dirty="0" smtClean="0">
                <a:latin typeface="Arial" pitchFamily="34" charset="0"/>
                <a:cs typeface="Arial" pitchFamily="34" charset="0"/>
              </a:rPr>
              <a:t> </a:t>
            </a:r>
            <a:r>
              <a:rPr lang="en-GB" i="1" dirty="0">
                <a:solidFill>
                  <a:srgbClr val="960000"/>
                </a:solidFill>
                <a:effectLst>
                  <a:outerShdw blurRad="38100" dist="38100" dir="2700000" algn="tl">
                    <a:srgbClr val="000000"/>
                  </a:outerShdw>
                </a:effectLst>
                <a:latin typeface="Arial" pitchFamily="34" charset="0"/>
                <a:cs typeface="Arial" pitchFamily="34" charset="0"/>
              </a:rPr>
              <a:t>vet</a:t>
            </a:r>
          </a:p>
          <a:p>
            <a:pPr marL="1074738" lvl="1" indent="-449263">
              <a:spcBef>
                <a:spcPts val="25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pitchFamily="34" charset="0"/>
              <a:cs typeface="Arial" pitchFamily="34" charset="0"/>
            </a:endParaRPr>
          </a:p>
          <a:p>
            <a:pPr marL="1074738" lvl="1" indent="-449263">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pitchFamily="34" charset="0"/>
                <a:cs typeface="Arial" pitchFamily="34" charset="0"/>
              </a:rPr>
              <a:t>Número</a:t>
            </a:r>
            <a:r>
              <a:rPr lang="en-GB" dirty="0">
                <a:latin typeface="Arial" pitchFamily="34" charset="0"/>
                <a:cs typeface="Arial" pitchFamily="34" charset="0"/>
              </a:rPr>
              <a:t> de </a:t>
            </a:r>
            <a:r>
              <a:rPr lang="en-GB" dirty="0" err="1">
                <a:latin typeface="Arial" pitchFamily="34" charset="0"/>
                <a:cs typeface="Arial" pitchFamily="34" charset="0"/>
              </a:rPr>
              <a:t>elementos</a:t>
            </a:r>
            <a:r>
              <a:rPr lang="en-GB" dirty="0">
                <a:latin typeface="Arial" pitchFamily="34" charset="0"/>
                <a:cs typeface="Arial" pitchFamily="34" charset="0"/>
              </a:rPr>
              <a:t> </a:t>
            </a:r>
            <a:r>
              <a:rPr lang="en-GB" dirty="0" smtClean="0">
                <a:latin typeface="Arial"/>
                <a:cs typeface="Arial"/>
              </a:rPr>
              <a:t>►</a:t>
            </a:r>
            <a:r>
              <a:rPr lang="en-GB" dirty="0" smtClean="0">
                <a:latin typeface="Arial" pitchFamily="34" charset="0"/>
                <a:cs typeface="Arial" pitchFamily="34" charset="0"/>
              </a:rPr>
              <a:t> </a:t>
            </a:r>
            <a:r>
              <a:rPr lang="en-GB" i="1" dirty="0">
                <a:solidFill>
                  <a:srgbClr val="960000"/>
                </a:solidFill>
                <a:effectLst>
                  <a:outerShdw blurRad="38100" dist="38100" dir="2700000" algn="tl">
                    <a:srgbClr val="000000"/>
                  </a:outerShdw>
                </a:effectLst>
                <a:latin typeface="Arial" pitchFamily="34" charset="0"/>
                <a:cs typeface="Arial" pitchFamily="34" charset="0"/>
              </a:rPr>
              <a:t>12</a:t>
            </a:r>
          </a:p>
        </p:txBody>
      </p:sp>
      <p:sp>
        <p:nvSpPr>
          <p:cNvPr id="8195" name="Rectangle 3"/>
          <p:cNvSpPr>
            <a:spLocks noChangeArrowheads="1"/>
          </p:cNvSpPr>
          <p:nvPr/>
        </p:nvSpPr>
        <p:spPr bwMode="auto">
          <a:xfrm>
            <a:off x="1027113" y="3481388"/>
            <a:ext cx="3802062" cy="1412875"/>
          </a:xfrm>
          <a:prstGeom prst="rect">
            <a:avLst/>
          </a:prstGeom>
          <a:gradFill rotWithShape="0">
            <a:gsLst>
              <a:gs pos="0">
                <a:srgbClr val="FFEDDB"/>
              </a:gs>
              <a:gs pos="100000">
                <a:srgbClr val="FFEDDB"/>
              </a:gs>
            </a:gsLst>
            <a:lin ang="5400000" scaled="1"/>
          </a:gradFill>
          <a:ln w="9525">
            <a:noFill/>
            <a:round/>
            <a:headEnd/>
            <a:tailEnd/>
          </a:ln>
          <a:effectLst>
            <a:outerShdw dist="45929" dir="12828877" algn="ctr" rotWithShape="0">
              <a:srgbClr val="800000"/>
            </a:outerShdw>
          </a:effectLst>
        </p:spPr>
        <p:txBody>
          <a:bodyPr lIns="72000" tIns="72000" rIns="72000" bIns="72000"/>
          <a:lstStyle/>
          <a:p>
            <a:pPr>
              <a:lnSpc>
                <a:spcPct val="100000"/>
              </a:lnSpc>
              <a:buClr>
                <a:srgbClr val="B02A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dirty="0">
                <a:solidFill>
                  <a:srgbClr val="B02A00"/>
                </a:solidFill>
                <a:effectLst>
                  <a:outerShdw blurRad="38100" dist="38100" dir="2700000" algn="tl">
                    <a:srgbClr val="000000"/>
                  </a:outerShdw>
                </a:effectLst>
                <a:latin typeface="Arial" pitchFamily="34" charset="0"/>
                <a:cs typeface="Arial" pitchFamily="34" charset="0"/>
              </a:rPr>
              <a:t>Nome do array</a:t>
            </a:r>
          </a:p>
          <a:p>
            <a:pPr>
              <a:lnSpc>
                <a:spcPct val="100000"/>
              </a:lnSpc>
              <a:buClr>
                <a:srgbClr val="96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b="1" i="1" dirty="0">
              <a:solidFill>
                <a:srgbClr val="960000"/>
              </a:solidFill>
              <a:latin typeface="Arial" pitchFamily="34" charset="0"/>
              <a:cs typeface="Arial" pitchFamily="34" charset="0"/>
            </a:endParaRPr>
          </a:p>
          <a:p>
            <a:pPr>
              <a:lnSpc>
                <a:spcPct val="100000"/>
              </a:lnSpc>
              <a:buClr>
                <a:srgbClr val="82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dirty="0" err="1">
                <a:solidFill>
                  <a:srgbClr val="820000"/>
                </a:solidFill>
                <a:latin typeface="Arial" pitchFamily="34" charset="0"/>
                <a:cs typeface="Arial" pitchFamily="34" charset="0"/>
              </a:rPr>
              <a:t>Todos</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os</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elementos</a:t>
            </a:r>
            <a:r>
              <a:rPr lang="en-GB" sz="1800" b="1" i="1" dirty="0">
                <a:solidFill>
                  <a:srgbClr val="820000"/>
                </a:solidFill>
                <a:latin typeface="Arial" pitchFamily="34" charset="0"/>
                <a:cs typeface="Arial" pitchFamily="34" charset="0"/>
              </a:rPr>
              <a:t> do array </a:t>
            </a:r>
            <a:r>
              <a:rPr lang="en-GB" sz="1800" b="1" i="1" dirty="0" err="1">
                <a:solidFill>
                  <a:srgbClr val="820000"/>
                </a:solidFill>
                <a:latin typeface="Arial" pitchFamily="34" charset="0"/>
                <a:cs typeface="Arial" pitchFamily="34" charset="0"/>
              </a:rPr>
              <a:t>têm</a:t>
            </a:r>
            <a:r>
              <a:rPr lang="en-GB" sz="1800" b="1" i="1" dirty="0">
                <a:solidFill>
                  <a:srgbClr val="820000"/>
                </a:solidFill>
                <a:latin typeface="Arial" pitchFamily="34" charset="0"/>
                <a:cs typeface="Arial" pitchFamily="34" charset="0"/>
              </a:rPr>
              <a:t> o </a:t>
            </a:r>
            <a:r>
              <a:rPr lang="en-GB" sz="1800" b="1" i="1" dirty="0" err="1">
                <a:solidFill>
                  <a:srgbClr val="820000"/>
                </a:solidFill>
                <a:latin typeface="Arial" pitchFamily="34" charset="0"/>
                <a:cs typeface="Arial" pitchFamily="34" charset="0"/>
              </a:rPr>
              <a:t>mesmo</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nome</a:t>
            </a:r>
            <a:r>
              <a:rPr lang="en-GB" sz="1800" b="1" i="1" dirty="0">
                <a:solidFill>
                  <a:srgbClr val="820000"/>
                </a:solidFill>
                <a:latin typeface="Arial" pitchFamily="34" charset="0"/>
                <a:cs typeface="Arial" pitchFamily="34" charset="0"/>
              </a:rPr>
              <a:t>,</a:t>
            </a:r>
            <a:r>
              <a:rPr lang="en-GB" sz="1800" b="1" i="1" dirty="0">
                <a:solidFill>
                  <a:srgbClr val="960000"/>
                </a:solidFill>
                <a:latin typeface="Arial" pitchFamily="34" charset="0"/>
                <a:cs typeface="Arial" pitchFamily="34" charset="0"/>
              </a:rPr>
              <a:t> </a:t>
            </a:r>
            <a:r>
              <a:rPr lang="en-GB" sz="1800" b="1" i="1" dirty="0">
                <a:solidFill>
                  <a:srgbClr val="B02A00"/>
                </a:solidFill>
                <a:effectLst>
                  <a:outerShdw blurRad="38100" dist="38100" dir="2700000" algn="tl">
                    <a:srgbClr val="000000"/>
                  </a:outerShdw>
                </a:effectLst>
                <a:latin typeface="Arial" pitchFamily="34" charset="0"/>
                <a:cs typeface="Arial" pitchFamily="34" charset="0"/>
              </a:rPr>
              <a:t>vet</a:t>
            </a:r>
          </a:p>
          <a:p>
            <a:pPr>
              <a:lnSpc>
                <a:spcPct val="100000"/>
              </a:lnSpc>
              <a:buClr>
                <a:srgbClr val="B02A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800" b="1" i="1" dirty="0">
              <a:solidFill>
                <a:srgbClr val="B02A00"/>
              </a:solidFill>
              <a:effectLst>
                <a:outerShdw blurRad="38100" dist="38100" dir="2700000" algn="tl">
                  <a:srgbClr val="000000"/>
                </a:outerShdw>
              </a:effectLst>
              <a:latin typeface="Arial" pitchFamily="34" charset="0"/>
              <a:cs typeface="Arial" pitchFamily="34" charset="0"/>
            </a:endParaRPr>
          </a:p>
        </p:txBody>
      </p:sp>
      <p:sp>
        <p:nvSpPr>
          <p:cNvPr id="8196" name="Rectangle 4"/>
          <p:cNvSpPr>
            <a:spLocks noChangeArrowheads="1"/>
          </p:cNvSpPr>
          <p:nvPr/>
        </p:nvSpPr>
        <p:spPr bwMode="auto">
          <a:xfrm>
            <a:off x="2209800" y="4989513"/>
            <a:ext cx="3154363" cy="1643062"/>
          </a:xfrm>
          <a:prstGeom prst="rect">
            <a:avLst/>
          </a:prstGeom>
          <a:solidFill>
            <a:srgbClr val="FFFFFF"/>
          </a:solidFill>
          <a:ln w="9525">
            <a:noFill/>
            <a:round/>
            <a:headEnd/>
            <a:tailEnd/>
          </a:ln>
          <a:effectLst>
            <a:outerShdw dist="45929" dir="14171123" algn="ctr" rotWithShape="0">
              <a:srgbClr val="800000"/>
            </a:outerShdw>
          </a:effectLst>
        </p:spPr>
        <p:txBody>
          <a:bodyPr lIns="72000" tIns="72000" rIns="72000" bIns="72000"/>
          <a:lstStyle/>
          <a:p>
            <a:pPr>
              <a:lnSpc>
                <a:spcPct val="100000"/>
              </a:lnSpc>
              <a:buClr>
                <a:srgbClr val="B02A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dirty="0" err="1">
                <a:solidFill>
                  <a:srgbClr val="B02A00"/>
                </a:solidFill>
                <a:effectLst>
                  <a:outerShdw blurRad="38100" dist="38100" dir="2700000" algn="tl">
                    <a:srgbClr val="C0C0C0"/>
                  </a:outerShdw>
                </a:effectLst>
                <a:latin typeface="Arial" pitchFamily="34" charset="0"/>
                <a:cs typeface="Arial" pitchFamily="34" charset="0"/>
              </a:rPr>
              <a:t>Posição</a:t>
            </a:r>
            <a:r>
              <a:rPr lang="en-GB" sz="1800" b="1" i="1" dirty="0">
                <a:solidFill>
                  <a:srgbClr val="B02A00"/>
                </a:solidFill>
                <a:effectLst>
                  <a:outerShdw blurRad="38100" dist="38100" dir="2700000" algn="tl">
                    <a:srgbClr val="C0C0C0"/>
                  </a:outerShdw>
                </a:effectLst>
                <a:latin typeface="Arial" pitchFamily="34" charset="0"/>
                <a:cs typeface="Arial" pitchFamily="34" charset="0"/>
              </a:rPr>
              <a:t> do </a:t>
            </a:r>
            <a:r>
              <a:rPr lang="en-GB" sz="1800" b="1" i="1" dirty="0" err="1">
                <a:solidFill>
                  <a:srgbClr val="B02A00"/>
                </a:solidFill>
                <a:effectLst>
                  <a:outerShdw blurRad="38100" dist="38100" dir="2700000" algn="tl">
                    <a:srgbClr val="C0C0C0"/>
                  </a:outerShdw>
                </a:effectLst>
                <a:latin typeface="Arial" pitchFamily="34" charset="0"/>
                <a:cs typeface="Arial" pitchFamily="34" charset="0"/>
              </a:rPr>
              <a:t>elemento</a:t>
            </a:r>
            <a:endParaRPr lang="en-GB" sz="1800" b="1" i="1" dirty="0">
              <a:solidFill>
                <a:srgbClr val="B02A00"/>
              </a:solidFill>
              <a:effectLst>
                <a:outerShdw blurRad="38100" dist="38100" dir="2700000" algn="tl">
                  <a:srgbClr val="C0C0C0"/>
                </a:outerShdw>
              </a:effectLst>
              <a:latin typeface="Arial" pitchFamily="34" charset="0"/>
              <a:cs typeface="Arial" pitchFamily="34" charset="0"/>
            </a:endParaRPr>
          </a:p>
          <a:p>
            <a:pPr>
              <a:lnSpc>
                <a:spcPct val="100000"/>
              </a:lnSpc>
              <a:buClr>
                <a:srgbClr val="B02A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b="1" i="1" dirty="0">
              <a:solidFill>
                <a:srgbClr val="B02A00"/>
              </a:solidFill>
              <a:latin typeface="Arial" pitchFamily="34" charset="0"/>
              <a:cs typeface="Arial" pitchFamily="34" charset="0"/>
            </a:endParaRPr>
          </a:p>
          <a:p>
            <a:pPr>
              <a:lnSpc>
                <a:spcPct val="100000"/>
              </a:lnSpc>
              <a:buClr>
                <a:srgbClr val="82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dirty="0" err="1">
                <a:solidFill>
                  <a:srgbClr val="820000"/>
                </a:solidFill>
                <a:latin typeface="Arial" pitchFamily="34" charset="0"/>
                <a:cs typeface="Arial" pitchFamily="34" charset="0"/>
              </a:rPr>
              <a:t>Número</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que</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indica</a:t>
            </a:r>
            <a:r>
              <a:rPr lang="en-GB" sz="1800" b="1" i="1" dirty="0">
                <a:solidFill>
                  <a:srgbClr val="820000"/>
                </a:solidFill>
                <a:latin typeface="Arial" pitchFamily="34" charset="0"/>
                <a:cs typeface="Arial" pitchFamily="34" charset="0"/>
              </a:rPr>
              <a:t> a </a:t>
            </a:r>
            <a:r>
              <a:rPr lang="en-GB" sz="1800" b="1" i="1" dirty="0" err="1">
                <a:solidFill>
                  <a:srgbClr val="820000"/>
                </a:solidFill>
                <a:latin typeface="Arial" pitchFamily="34" charset="0"/>
                <a:cs typeface="Arial" pitchFamily="34" charset="0"/>
              </a:rPr>
              <a:t>posição</a:t>
            </a:r>
            <a:r>
              <a:rPr lang="en-GB" sz="1800" b="1" i="1" dirty="0">
                <a:solidFill>
                  <a:srgbClr val="820000"/>
                </a:solidFill>
                <a:latin typeface="Arial" pitchFamily="34" charset="0"/>
                <a:cs typeface="Arial" pitchFamily="34" charset="0"/>
              </a:rPr>
              <a:t> do </a:t>
            </a:r>
            <a:r>
              <a:rPr lang="en-GB" sz="1800" b="1" i="1" dirty="0" err="1">
                <a:solidFill>
                  <a:srgbClr val="820000"/>
                </a:solidFill>
                <a:latin typeface="Arial" pitchFamily="34" charset="0"/>
                <a:cs typeface="Arial" pitchFamily="34" charset="0"/>
              </a:rPr>
              <a:t>elemento</a:t>
            </a:r>
            <a:r>
              <a:rPr lang="en-GB" sz="1800" b="1" i="1" dirty="0">
                <a:solidFill>
                  <a:srgbClr val="820000"/>
                </a:solidFill>
                <a:latin typeface="Arial" pitchFamily="34" charset="0"/>
                <a:cs typeface="Arial" pitchFamily="34" charset="0"/>
              </a:rPr>
              <a:t> no array </a:t>
            </a:r>
            <a:r>
              <a:rPr lang="en-GB" sz="1800" b="1" i="1" dirty="0" err="1">
                <a:solidFill>
                  <a:srgbClr val="820000"/>
                </a:solidFill>
                <a:latin typeface="Arial" pitchFamily="34" charset="0"/>
                <a:cs typeface="Arial" pitchFamily="34" charset="0"/>
              </a:rPr>
              <a:t>acompanha</a:t>
            </a:r>
            <a:r>
              <a:rPr lang="en-GB" sz="1800" b="1" i="1" dirty="0">
                <a:solidFill>
                  <a:srgbClr val="820000"/>
                </a:solidFill>
                <a:latin typeface="Arial" pitchFamily="34" charset="0"/>
                <a:cs typeface="Arial" pitchFamily="34" charset="0"/>
              </a:rPr>
              <a:t> o </a:t>
            </a:r>
            <a:r>
              <a:rPr lang="en-GB" sz="1800" b="1" i="1" dirty="0" err="1">
                <a:solidFill>
                  <a:srgbClr val="820000"/>
                </a:solidFill>
                <a:latin typeface="Arial" pitchFamily="34" charset="0"/>
                <a:cs typeface="Arial" pitchFamily="34" charset="0"/>
              </a:rPr>
              <a:t>nome</a:t>
            </a:r>
            <a:r>
              <a:rPr lang="en-GB" sz="1800" b="1" i="1" dirty="0">
                <a:solidFill>
                  <a:srgbClr val="820000"/>
                </a:solidFill>
                <a:latin typeface="Arial" pitchFamily="34" charset="0"/>
                <a:cs typeface="Arial" pitchFamily="34" charset="0"/>
              </a:rPr>
              <a:t>, entre </a:t>
            </a:r>
            <a:r>
              <a:rPr lang="en-GB" sz="1800" b="1" i="1" dirty="0" err="1">
                <a:solidFill>
                  <a:srgbClr val="820000"/>
                </a:solidFill>
                <a:latin typeface="Arial" pitchFamily="34" charset="0"/>
                <a:cs typeface="Arial" pitchFamily="34" charset="0"/>
              </a:rPr>
              <a:t>colchetes</a:t>
            </a:r>
            <a:endParaRPr lang="en-GB" sz="1800" b="1" i="1" dirty="0">
              <a:solidFill>
                <a:srgbClr val="820000"/>
              </a:solidFill>
              <a:latin typeface="Arial" pitchFamily="34" charset="0"/>
              <a:cs typeface="Arial" pitchFamily="34" charset="0"/>
            </a:endParaRPr>
          </a:p>
        </p:txBody>
      </p:sp>
      <p:sp>
        <p:nvSpPr>
          <p:cNvPr id="8197" name="Text Box 5"/>
          <p:cNvSpPr txBox="1">
            <a:spLocks noChangeArrowheads="1"/>
          </p:cNvSpPr>
          <p:nvPr/>
        </p:nvSpPr>
        <p:spPr bwMode="auto">
          <a:xfrm>
            <a:off x="5857875" y="1547813"/>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vet[0]</a:t>
            </a:r>
          </a:p>
        </p:txBody>
      </p:sp>
      <p:sp>
        <p:nvSpPr>
          <p:cNvPr id="8198" name="Text Box 6"/>
          <p:cNvSpPr txBox="1">
            <a:spLocks noChangeArrowheads="1"/>
          </p:cNvSpPr>
          <p:nvPr/>
        </p:nvSpPr>
        <p:spPr bwMode="auto">
          <a:xfrm>
            <a:off x="5857875" y="1974850"/>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vet[1]</a:t>
            </a:r>
          </a:p>
        </p:txBody>
      </p:sp>
      <p:sp>
        <p:nvSpPr>
          <p:cNvPr id="8199" name="Text Box 7"/>
          <p:cNvSpPr txBox="1">
            <a:spLocks noChangeArrowheads="1"/>
          </p:cNvSpPr>
          <p:nvPr/>
        </p:nvSpPr>
        <p:spPr bwMode="auto">
          <a:xfrm>
            <a:off x="5857875" y="2403475"/>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vet[2]</a:t>
            </a:r>
          </a:p>
        </p:txBody>
      </p:sp>
      <p:sp>
        <p:nvSpPr>
          <p:cNvPr id="8200" name="Text Box 8"/>
          <p:cNvSpPr txBox="1">
            <a:spLocks noChangeArrowheads="1"/>
          </p:cNvSpPr>
          <p:nvPr/>
        </p:nvSpPr>
        <p:spPr bwMode="auto">
          <a:xfrm>
            <a:off x="5857875" y="2828925"/>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vet[3]</a:t>
            </a:r>
          </a:p>
        </p:txBody>
      </p:sp>
      <p:sp>
        <p:nvSpPr>
          <p:cNvPr id="8201" name="Text Box 9"/>
          <p:cNvSpPr txBox="1">
            <a:spLocks noChangeArrowheads="1"/>
          </p:cNvSpPr>
          <p:nvPr/>
        </p:nvSpPr>
        <p:spPr bwMode="auto">
          <a:xfrm>
            <a:off x="5857875" y="3255963"/>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vet[4]</a:t>
            </a:r>
          </a:p>
        </p:txBody>
      </p:sp>
      <p:sp>
        <p:nvSpPr>
          <p:cNvPr id="8202" name="Text Box 10"/>
          <p:cNvSpPr txBox="1">
            <a:spLocks noChangeArrowheads="1"/>
          </p:cNvSpPr>
          <p:nvPr/>
        </p:nvSpPr>
        <p:spPr bwMode="auto">
          <a:xfrm>
            <a:off x="5857875" y="3684588"/>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vet[5]</a:t>
            </a:r>
          </a:p>
        </p:txBody>
      </p:sp>
      <p:sp>
        <p:nvSpPr>
          <p:cNvPr id="8203" name="Text Box 11"/>
          <p:cNvSpPr txBox="1">
            <a:spLocks noChangeArrowheads="1"/>
          </p:cNvSpPr>
          <p:nvPr/>
        </p:nvSpPr>
        <p:spPr bwMode="auto">
          <a:xfrm>
            <a:off x="5857875" y="4119563"/>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vet[6]</a:t>
            </a:r>
          </a:p>
        </p:txBody>
      </p:sp>
      <p:sp>
        <p:nvSpPr>
          <p:cNvPr id="8204" name="Text Box 12"/>
          <p:cNvSpPr txBox="1">
            <a:spLocks noChangeArrowheads="1"/>
          </p:cNvSpPr>
          <p:nvPr/>
        </p:nvSpPr>
        <p:spPr bwMode="auto">
          <a:xfrm>
            <a:off x="5857875" y="4543425"/>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vet[7]</a:t>
            </a:r>
          </a:p>
        </p:txBody>
      </p:sp>
      <p:sp>
        <p:nvSpPr>
          <p:cNvPr id="8205" name="Text Box 13"/>
          <p:cNvSpPr txBox="1">
            <a:spLocks noChangeArrowheads="1"/>
          </p:cNvSpPr>
          <p:nvPr/>
        </p:nvSpPr>
        <p:spPr bwMode="auto">
          <a:xfrm>
            <a:off x="5857875" y="4968875"/>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vet[8]</a:t>
            </a:r>
          </a:p>
        </p:txBody>
      </p:sp>
      <p:sp>
        <p:nvSpPr>
          <p:cNvPr id="8206" name="Text Box 14"/>
          <p:cNvSpPr txBox="1">
            <a:spLocks noChangeArrowheads="1"/>
          </p:cNvSpPr>
          <p:nvPr/>
        </p:nvSpPr>
        <p:spPr bwMode="auto">
          <a:xfrm>
            <a:off x="5857875" y="5402263"/>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vet[9]</a:t>
            </a:r>
          </a:p>
        </p:txBody>
      </p:sp>
      <p:sp>
        <p:nvSpPr>
          <p:cNvPr id="8207" name="Text Box 15"/>
          <p:cNvSpPr txBox="1">
            <a:spLocks noChangeArrowheads="1"/>
          </p:cNvSpPr>
          <p:nvPr/>
        </p:nvSpPr>
        <p:spPr bwMode="auto">
          <a:xfrm>
            <a:off x="5857875" y="5829300"/>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vet[10]</a:t>
            </a:r>
          </a:p>
        </p:txBody>
      </p:sp>
      <p:sp>
        <p:nvSpPr>
          <p:cNvPr id="8208" name="Text Box 16"/>
          <p:cNvSpPr txBox="1">
            <a:spLocks noChangeArrowheads="1"/>
          </p:cNvSpPr>
          <p:nvPr/>
        </p:nvSpPr>
        <p:spPr bwMode="auto">
          <a:xfrm>
            <a:off x="5857875" y="6256338"/>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vet[11]</a:t>
            </a:r>
          </a:p>
        </p:txBody>
      </p:sp>
      <p:sp>
        <p:nvSpPr>
          <p:cNvPr id="8209" name="Freeform 17"/>
          <p:cNvSpPr>
            <a:spLocks/>
          </p:cNvSpPr>
          <p:nvPr/>
        </p:nvSpPr>
        <p:spPr bwMode="auto">
          <a:xfrm>
            <a:off x="4848225" y="1274763"/>
            <a:ext cx="1495425" cy="2938462"/>
          </a:xfrm>
          <a:custGeom>
            <a:avLst/>
            <a:gdLst>
              <a:gd name="T0" fmla="*/ 0 w 942"/>
              <a:gd name="T1" fmla="*/ 1849 h 1851"/>
              <a:gd name="T2" fmla="*/ 238 w 942"/>
              <a:gd name="T3" fmla="*/ 1849 h 1851"/>
              <a:gd name="T4" fmla="*/ 465 w 942"/>
              <a:gd name="T5" fmla="*/ 1835 h 1851"/>
              <a:gd name="T6" fmla="*/ 591 w 942"/>
              <a:gd name="T7" fmla="*/ 1781 h 1851"/>
              <a:gd name="T8" fmla="*/ 654 w 942"/>
              <a:gd name="T9" fmla="*/ 1660 h 1851"/>
              <a:gd name="T10" fmla="*/ 674 w 942"/>
              <a:gd name="T11" fmla="*/ 1498 h 1851"/>
              <a:gd name="T12" fmla="*/ 678 w 942"/>
              <a:gd name="T13" fmla="*/ 1357 h 1851"/>
              <a:gd name="T14" fmla="*/ 682 w 942"/>
              <a:gd name="T15" fmla="*/ 1161 h 1851"/>
              <a:gd name="T16" fmla="*/ 682 w 942"/>
              <a:gd name="T17" fmla="*/ 884 h 1851"/>
              <a:gd name="T18" fmla="*/ 678 w 942"/>
              <a:gd name="T19" fmla="*/ 534 h 1851"/>
              <a:gd name="T20" fmla="*/ 689 w 942"/>
              <a:gd name="T21" fmla="*/ 244 h 1851"/>
              <a:gd name="T22" fmla="*/ 725 w 942"/>
              <a:gd name="T23" fmla="*/ 89 h 1851"/>
              <a:gd name="T24" fmla="*/ 800 w 942"/>
              <a:gd name="T25" fmla="*/ 15 h 1851"/>
              <a:gd name="T26" fmla="*/ 879 w 942"/>
              <a:gd name="T27" fmla="*/ 8 h 1851"/>
              <a:gd name="T28" fmla="*/ 924 w 942"/>
              <a:gd name="T29" fmla="*/ 61 h 1851"/>
              <a:gd name="T30" fmla="*/ 942 w 942"/>
              <a:gd name="T31" fmla="*/ 205 h 18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42"/>
              <a:gd name="T49" fmla="*/ 0 h 1851"/>
              <a:gd name="T50" fmla="*/ 942 w 942"/>
              <a:gd name="T51" fmla="*/ 1851 h 18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42" h="1851">
                <a:moveTo>
                  <a:pt x="0" y="1849"/>
                </a:moveTo>
                <a:cubicBezTo>
                  <a:pt x="40" y="1848"/>
                  <a:pt x="160" y="1851"/>
                  <a:pt x="238" y="1849"/>
                </a:cubicBezTo>
                <a:cubicBezTo>
                  <a:pt x="315" y="1847"/>
                  <a:pt x="406" y="1847"/>
                  <a:pt x="465" y="1835"/>
                </a:cubicBezTo>
                <a:cubicBezTo>
                  <a:pt x="523" y="1824"/>
                  <a:pt x="560" y="1811"/>
                  <a:pt x="591" y="1781"/>
                </a:cubicBezTo>
                <a:cubicBezTo>
                  <a:pt x="623" y="1752"/>
                  <a:pt x="641" y="1707"/>
                  <a:pt x="654" y="1660"/>
                </a:cubicBezTo>
                <a:cubicBezTo>
                  <a:pt x="668" y="1613"/>
                  <a:pt x="670" y="1549"/>
                  <a:pt x="674" y="1498"/>
                </a:cubicBezTo>
                <a:cubicBezTo>
                  <a:pt x="678" y="1448"/>
                  <a:pt x="677" y="1413"/>
                  <a:pt x="678" y="1357"/>
                </a:cubicBezTo>
                <a:cubicBezTo>
                  <a:pt x="680" y="1300"/>
                  <a:pt x="681" y="1240"/>
                  <a:pt x="682" y="1161"/>
                </a:cubicBezTo>
                <a:cubicBezTo>
                  <a:pt x="683" y="1082"/>
                  <a:pt x="683" y="989"/>
                  <a:pt x="682" y="884"/>
                </a:cubicBezTo>
                <a:cubicBezTo>
                  <a:pt x="681" y="780"/>
                  <a:pt x="677" y="641"/>
                  <a:pt x="678" y="534"/>
                </a:cubicBezTo>
                <a:cubicBezTo>
                  <a:pt x="680" y="427"/>
                  <a:pt x="682" y="318"/>
                  <a:pt x="689" y="244"/>
                </a:cubicBezTo>
                <a:cubicBezTo>
                  <a:pt x="698" y="170"/>
                  <a:pt x="707" y="127"/>
                  <a:pt x="725" y="89"/>
                </a:cubicBezTo>
                <a:cubicBezTo>
                  <a:pt x="744" y="51"/>
                  <a:pt x="774" y="28"/>
                  <a:pt x="800" y="15"/>
                </a:cubicBezTo>
                <a:cubicBezTo>
                  <a:pt x="826" y="1"/>
                  <a:pt x="858" y="0"/>
                  <a:pt x="879" y="8"/>
                </a:cubicBezTo>
                <a:cubicBezTo>
                  <a:pt x="900" y="16"/>
                  <a:pt x="914" y="28"/>
                  <a:pt x="924" y="61"/>
                </a:cubicBezTo>
                <a:cubicBezTo>
                  <a:pt x="934" y="94"/>
                  <a:pt x="938" y="175"/>
                  <a:pt x="942" y="205"/>
                </a:cubicBezTo>
              </a:path>
            </a:pathLst>
          </a:custGeom>
          <a:noFill/>
          <a:ln w="28440">
            <a:solidFill>
              <a:srgbClr val="96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eaLnBrk="1" hangingPunct="1"/>
            <a:endParaRPr lang="pt-BR" altLang="pt-BR">
              <a:latin typeface="Arial" charset="0"/>
              <a:cs typeface="Arial" charset="0"/>
            </a:endParaRPr>
          </a:p>
        </p:txBody>
      </p:sp>
      <p:sp>
        <p:nvSpPr>
          <p:cNvPr id="8210" name="Freeform 18"/>
          <p:cNvSpPr>
            <a:spLocks/>
          </p:cNvSpPr>
          <p:nvPr/>
        </p:nvSpPr>
        <p:spPr bwMode="auto">
          <a:xfrm>
            <a:off x="5368925" y="5683250"/>
            <a:ext cx="1231900" cy="1112838"/>
          </a:xfrm>
          <a:custGeom>
            <a:avLst/>
            <a:gdLst>
              <a:gd name="T0" fmla="*/ 0 w 752"/>
              <a:gd name="T1" fmla="*/ 0 h 701"/>
              <a:gd name="T2" fmla="*/ 180 w 752"/>
              <a:gd name="T3" fmla="*/ 21 h 701"/>
              <a:gd name="T4" fmla="*/ 270 w 752"/>
              <a:gd name="T5" fmla="*/ 67 h 701"/>
              <a:gd name="T6" fmla="*/ 298 w 752"/>
              <a:gd name="T7" fmla="*/ 129 h 701"/>
              <a:gd name="T8" fmla="*/ 304 w 752"/>
              <a:gd name="T9" fmla="*/ 183 h 701"/>
              <a:gd name="T10" fmla="*/ 310 w 752"/>
              <a:gd name="T11" fmla="*/ 257 h 701"/>
              <a:gd name="T12" fmla="*/ 310 w 752"/>
              <a:gd name="T13" fmla="*/ 363 h 701"/>
              <a:gd name="T14" fmla="*/ 308 w 752"/>
              <a:gd name="T15" fmla="*/ 524 h 701"/>
              <a:gd name="T16" fmla="*/ 320 w 752"/>
              <a:gd name="T17" fmla="*/ 607 h 701"/>
              <a:gd name="T18" fmla="*/ 371 w 752"/>
              <a:gd name="T19" fmla="*/ 666 h 701"/>
              <a:gd name="T20" fmla="*/ 478 w 752"/>
              <a:gd name="T21" fmla="*/ 694 h 701"/>
              <a:gd name="T22" fmla="*/ 591 w 752"/>
              <a:gd name="T23" fmla="*/ 697 h 701"/>
              <a:gd name="T24" fmla="*/ 680 w 752"/>
              <a:gd name="T25" fmla="*/ 668 h 701"/>
              <a:gd name="T26" fmla="*/ 752 w 752"/>
              <a:gd name="T27" fmla="*/ 554 h 70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2"/>
              <a:gd name="T43" fmla="*/ 0 h 701"/>
              <a:gd name="T44" fmla="*/ 752 w 752"/>
              <a:gd name="T45" fmla="*/ 701 h 70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2" h="701">
                <a:moveTo>
                  <a:pt x="0" y="0"/>
                </a:moveTo>
                <a:cubicBezTo>
                  <a:pt x="29" y="3"/>
                  <a:pt x="135" y="10"/>
                  <a:pt x="180" y="21"/>
                </a:cubicBezTo>
                <a:cubicBezTo>
                  <a:pt x="225" y="32"/>
                  <a:pt x="251" y="50"/>
                  <a:pt x="270" y="67"/>
                </a:cubicBezTo>
                <a:cubicBezTo>
                  <a:pt x="290" y="85"/>
                  <a:pt x="293" y="109"/>
                  <a:pt x="298" y="129"/>
                </a:cubicBezTo>
                <a:cubicBezTo>
                  <a:pt x="304" y="148"/>
                  <a:pt x="303" y="161"/>
                  <a:pt x="304" y="183"/>
                </a:cubicBezTo>
                <a:cubicBezTo>
                  <a:pt x="306" y="204"/>
                  <a:pt x="309" y="227"/>
                  <a:pt x="310" y="257"/>
                </a:cubicBezTo>
                <a:cubicBezTo>
                  <a:pt x="311" y="287"/>
                  <a:pt x="310" y="319"/>
                  <a:pt x="310" y="363"/>
                </a:cubicBezTo>
                <a:cubicBezTo>
                  <a:pt x="310" y="407"/>
                  <a:pt x="306" y="483"/>
                  <a:pt x="308" y="524"/>
                </a:cubicBezTo>
                <a:cubicBezTo>
                  <a:pt x="310" y="565"/>
                  <a:pt x="310" y="583"/>
                  <a:pt x="320" y="607"/>
                </a:cubicBezTo>
                <a:cubicBezTo>
                  <a:pt x="330" y="631"/>
                  <a:pt x="345" y="651"/>
                  <a:pt x="371" y="666"/>
                </a:cubicBezTo>
                <a:cubicBezTo>
                  <a:pt x="398" y="681"/>
                  <a:pt x="442" y="689"/>
                  <a:pt x="478" y="694"/>
                </a:cubicBezTo>
                <a:cubicBezTo>
                  <a:pt x="515" y="700"/>
                  <a:pt x="557" y="701"/>
                  <a:pt x="591" y="697"/>
                </a:cubicBezTo>
                <a:cubicBezTo>
                  <a:pt x="625" y="693"/>
                  <a:pt x="653" y="692"/>
                  <a:pt x="680" y="668"/>
                </a:cubicBezTo>
                <a:cubicBezTo>
                  <a:pt x="707" y="644"/>
                  <a:pt x="737" y="578"/>
                  <a:pt x="752" y="554"/>
                </a:cubicBezTo>
              </a:path>
            </a:pathLst>
          </a:custGeom>
          <a:noFill/>
          <a:ln w="28440">
            <a:solidFill>
              <a:srgbClr val="96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eaLnBrk="1" hangingPunct="1"/>
            <a:endParaRPr lang="pt-BR" altLang="pt-BR">
              <a:latin typeface="Arial" charset="0"/>
              <a:cs typeface="Arial" charset="0"/>
            </a:endParaRPr>
          </a:p>
        </p:txBody>
      </p:sp>
      <p:sp>
        <p:nvSpPr>
          <p:cNvPr id="8211" name="Rectangle 19"/>
          <p:cNvSpPr>
            <a:spLocks noChangeArrowheads="1"/>
          </p:cNvSpPr>
          <p:nvPr/>
        </p:nvSpPr>
        <p:spPr bwMode="auto">
          <a:xfrm>
            <a:off x="7059613" y="6184900"/>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78</a:t>
            </a:r>
          </a:p>
        </p:txBody>
      </p:sp>
      <p:sp>
        <p:nvSpPr>
          <p:cNvPr id="8212" name="Rectangle 20"/>
          <p:cNvSpPr>
            <a:spLocks noChangeArrowheads="1"/>
          </p:cNvSpPr>
          <p:nvPr/>
        </p:nvSpPr>
        <p:spPr bwMode="auto">
          <a:xfrm>
            <a:off x="7059613" y="5757863"/>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6453</a:t>
            </a:r>
          </a:p>
        </p:txBody>
      </p:sp>
      <p:sp>
        <p:nvSpPr>
          <p:cNvPr id="8213" name="Rectangle 21"/>
          <p:cNvSpPr>
            <a:spLocks noChangeArrowheads="1"/>
          </p:cNvSpPr>
          <p:nvPr/>
        </p:nvSpPr>
        <p:spPr bwMode="auto">
          <a:xfrm>
            <a:off x="7059613" y="5329238"/>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1</a:t>
            </a:r>
          </a:p>
        </p:txBody>
      </p:sp>
      <p:sp>
        <p:nvSpPr>
          <p:cNvPr id="8214" name="Rectangle 22"/>
          <p:cNvSpPr>
            <a:spLocks noChangeArrowheads="1"/>
          </p:cNvSpPr>
          <p:nvPr/>
        </p:nvSpPr>
        <p:spPr bwMode="auto">
          <a:xfrm>
            <a:off x="7059613" y="4897438"/>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-3</a:t>
            </a:r>
          </a:p>
        </p:txBody>
      </p:sp>
      <p:sp>
        <p:nvSpPr>
          <p:cNvPr id="8215" name="Rectangle 23"/>
          <p:cNvSpPr>
            <a:spLocks noChangeArrowheads="1"/>
          </p:cNvSpPr>
          <p:nvPr/>
        </p:nvSpPr>
        <p:spPr bwMode="auto">
          <a:xfrm>
            <a:off x="7059613" y="4470400"/>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62</a:t>
            </a:r>
          </a:p>
        </p:txBody>
      </p:sp>
      <p:sp>
        <p:nvSpPr>
          <p:cNvPr id="8216" name="Rectangle 24"/>
          <p:cNvSpPr>
            <a:spLocks noChangeArrowheads="1"/>
          </p:cNvSpPr>
          <p:nvPr/>
        </p:nvSpPr>
        <p:spPr bwMode="auto">
          <a:xfrm>
            <a:off x="7059613" y="4048125"/>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0</a:t>
            </a:r>
          </a:p>
        </p:txBody>
      </p:sp>
      <p:sp>
        <p:nvSpPr>
          <p:cNvPr id="8217" name="Rectangle 25"/>
          <p:cNvSpPr>
            <a:spLocks noChangeArrowheads="1"/>
          </p:cNvSpPr>
          <p:nvPr/>
        </p:nvSpPr>
        <p:spPr bwMode="auto">
          <a:xfrm>
            <a:off x="7059613" y="3611563"/>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-89</a:t>
            </a:r>
          </a:p>
        </p:txBody>
      </p:sp>
      <p:sp>
        <p:nvSpPr>
          <p:cNvPr id="8218" name="Rectangle 26"/>
          <p:cNvSpPr>
            <a:spLocks noChangeArrowheads="1"/>
          </p:cNvSpPr>
          <p:nvPr/>
        </p:nvSpPr>
        <p:spPr bwMode="auto">
          <a:xfrm>
            <a:off x="7059613" y="3184525"/>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1543</a:t>
            </a:r>
          </a:p>
        </p:txBody>
      </p:sp>
      <p:sp>
        <p:nvSpPr>
          <p:cNvPr id="8219" name="Rectangle 27"/>
          <p:cNvSpPr>
            <a:spLocks noChangeArrowheads="1"/>
          </p:cNvSpPr>
          <p:nvPr/>
        </p:nvSpPr>
        <p:spPr bwMode="auto">
          <a:xfrm>
            <a:off x="7059613" y="2757488"/>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72</a:t>
            </a:r>
          </a:p>
        </p:txBody>
      </p:sp>
      <p:sp>
        <p:nvSpPr>
          <p:cNvPr id="8220" name="Rectangle 28"/>
          <p:cNvSpPr>
            <a:spLocks noChangeArrowheads="1"/>
          </p:cNvSpPr>
          <p:nvPr/>
        </p:nvSpPr>
        <p:spPr bwMode="auto">
          <a:xfrm>
            <a:off x="7059613" y="2330450"/>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0</a:t>
            </a:r>
          </a:p>
        </p:txBody>
      </p:sp>
      <p:sp>
        <p:nvSpPr>
          <p:cNvPr id="8221" name="Rectangle 29"/>
          <p:cNvSpPr>
            <a:spLocks noChangeArrowheads="1"/>
          </p:cNvSpPr>
          <p:nvPr/>
        </p:nvSpPr>
        <p:spPr bwMode="auto">
          <a:xfrm>
            <a:off x="7059613" y="1903413"/>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6</a:t>
            </a:r>
          </a:p>
        </p:txBody>
      </p:sp>
      <p:sp>
        <p:nvSpPr>
          <p:cNvPr id="8222" name="Rectangle 30"/>
          <p:cNvSpPr>
            <a:spLocks noChangeArrowheads="1"/>
          </p:cNvSpPr>
          <p:nvPr/>
        </p:nvSpPr>
        <p:spPr bwMode="auto">
          <a:xfrm>
            <a:off x="7059613" y="1476375"/>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-45</a:t>
            </a:r>
          </a:p>
        </p:txBody>
      </p:sp>
    </p:spTree>
    <p:extLst>
      <p:ext uri="{BB962C8B-B14F-4D97-AF65-F5344CB8AC3E}">
        <p14:creationId xmlns:p14="http://schemas.microsoft.com/office/powerpoint/2010/main" val="3063804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222"/>
                                        </p:tgtEl>
                                        <p:attrNameLst>
                                          <p:attrName>style.visibility</p:attrName>
                                        </p:attrNameLst>
                                      </p:cBhvr>
                                      <p:to>
                                        <p:strVal val="visible"/>
                                      </p:to>
                                    </p:set>
                                    <p:anim calcmode="lin" valueType="num">
                                      <p:cBhvr>
                                        <p:cTn id="7" dur="500" fill="hold"/>
                                        <p:tgtEl>
                                          <p:spTgt spid="8222"/>
                                        </p:tgtEl>
                                        <p:attrNameLst>
                                          <p:attrName>ppt_x</p:attrName>
                                        </p:attrNameLst>
                                      </p:cBhvr>
                                      <p:tavLst>
                                        <p:tav tm="100000">
                                          <p:val>
                                            <p:strVal val="#ppt_x"/>
                                          </p:val>
                                        </p:tav>
                                        <p:tav>
                                          <p:val>
                                            <p:strVal val="#ppt_x"/>
                                          </p:val>
                                        </p:tav>
                                      </p:tavLst>
                                    </p:anim>
                                    <p:anim calcmode="lin" valueType="num">
                                      <p:cBhvr>
                                        <p:cTn id="8" dur="500" fill="hold"/>
                                        <p:tgtEl>
                                          <p:spTgt spid="8222"/>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ppt_x</p:attrName>
                                        </p:attrNameLst>
                                      </p:cBhvr>
                                      <p:tavLst>
                                        <p:tav tm="100000">
                                          <p:val>
                                            <p:strVal val="#ppt_x"/>
                                          </p:val>
                                        </p:tav>
                                        <p:tav>
                                          <p:val>
                                            <p:strVal val="#ppt_x"/>
                                          </p:val>
                                        </p:tav>
                                      </p:tavLst>
                                    </p:anim>
                                    <p:anim calcmode="lin" valueType="num">
                                      <p:cBhvr>
                                        <p:cTn id="12" dur="500" fill="hold"/>
                                        <p:tgtEl>
                                          <p:spTgt spid="8197"/>
                                        </p:tgtEl>
                                        <p:attrNameLst>
                                          <p:attrName>ppt_y</p:attrName>
                                        </p:attrNameLst>
                                      </p:cBhvr>
                                      <p:tavLst>
                                        <p:tav tm="100000">
                                          <p:val>
                                            <p:strVal val="1+#ppt_h/2"/>
                                          </p:val>
                                        </p:tav>
                                        <p:tav>
                                          <p:val>
                                            <p:strVal val="#ppt_y"/>
                                          </p:val>
                                        </p:tav>
                                      </p:tavLst>
                                    </p:anim>
                                  </p:childTnLst>
                                </p:cTn>
                              </p:par>
                            </p:childTnLst>
                          </p:cTn>
                        </p:par>
                        <p:par>
                          <p:cTn id="13" fill="hold" nodeType="afterGroup">
                            <p:stCondLst>
                              <p:cond delay="0"/>
                            </p:stCondLst>
                            <p:childTnLst>
                              <p:par>
                                <p:cTn id="14" presetID="2" presetClass="entr" presetSubtype="4" fill="hold" nodeType="afterEffect">
                                  <p:stCondLst>
                                    <p:cond delay="0"/>
                                  </p:stCondLst>
                                  <p:childTnLst>
                                    <p:set>
                                      <p:cBhvr>
                                        <p:cTn id="15" dur="1" fill="hold">
                                          <p:stCondLst>
                                            <p:cond delay="0"/>
                                          </p:stCondLst>
                                        </p:cTn>
                                        <p:tgtEl>
                                          <p:spTgt spid="8221"/>
                                        </p:tgtEl>
                                        <p:attrNameLst>
                                          <p:attrName>style.visibility</p:attrName>
                                        </p:attrNameLst>
                                      </p:cBhvr>
                                      <p:to>
                                        <p:strVal val="visible"/>
                                      </p:to>
                                    </p:set>
                                    <p:anim calcmode="lin" valueType="num">
                                      <p:cBhvr>
                                        <p:cTn id="16" dur="500" fill="hold"/>
                                        <p:tgtEl>
                                          <p:spTgt spid="8221"/>
                                        </p:tgtEl>
                                        <p:attrNameLst>
                                          <p:attrName>ppt_x</p:attrName>
                                        </p:attrNameLst>
                                      </p:cBhvr>
                                      <p:tavLst>
                                        <p:tav tm="100000">
                                          <p:val>
                                            <p:strVal val="#ppt_x"/>
                                          </p:val>
                                        </p:tav>
                                        <p:tav>
                                          <p:val>
                                            <p:strVal val="#ppt_x"/>
                                          </p:val>
                                        </p:tav>
                                      </p:tavLst>
                                    </p:anim>
                                    <p:anim calcmode="lin" valueType="num">
                                      <p:cBhvr>
                                        <p:cTn id="17" dur="500" fill="hold"/>
                                        <p:tgtEl>
                                          <p:spTgt spid="8221"/>
                                        </p:tgtEl>
                                        <p:attrNameLst>
                                          <p:attrName>ppt_y</p:attrName>
                                        </p:attrNameLst>
                                      </p:cBhvr>
                                      <p:tavLst>
                                        <p:tav tm="100000">
                                          <p:val>
                                            <p:strVal val="1+#ppt_h/2"/>
                                          </p:val>
                                        </p:tav>
                                        <p:tav>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198"/>
                                        </p:tgtEl>
                                        <p:attrNameLst>
                                          <p:attrName>style.visibility</p:attrName>
                                        </p:attrNameLst>
                                      </p:cBhvr>
                                      <p:to>
                                        <p:strVal val="visible"/>
                                      </p:to>
                                    </p:set>
                                    <p:anim calcmode="lin" valueType="num">
                                      <p:cBhvr>
                                        <p:cTn id="20" dur="500" fill="hold"/>
                                        <p:tgtEl>
                                          <p:spTgt spid="8198"/>
                                        </p:tgtEl>
                                        <p:attrNameLst>
                                          <p:attrName>ppt_x</p:attrName>
                                        </p:attrNameLst>
                                      </p:cBhvr>
                                      <p:tavLst>
                                        <p:tav tm="100000">
                                          <p:val>
                                            <p:strVal val="#ppt_x"/>
                                          </p:val>
                                        </p:tav>
                                        <p:tav>
                                          <p:val>
                                            <p:strVal val="#ppt_x"/>
                                          </p:val>
                                        </p:tav>
                                      </p:tavLst>
                                    </p:anim>
                                    <p:anim calcmode="lin" valueType="num">
                                      <p:cBhvr>
                                        <p:cTn id="21" dur="500" fill="hold"/>
                                        <p:tgtEl>
                                          <p:spTgt spid="8198"/>
                                        </p:tgtEl>
                                        <p:attrNameLst>
                                          <p:attrName>ppt_y</p:attrName>
                                        </p:attrNameLst>
                                      </p:cBhvr>
                                      <p:tavLst>
                                        <p:tav tm="100000">
                                          <p:val>
                                            <p:strVal val="1+#ppt_h/2"/>
                                          </p:val>
                                        </p:tav>
                                        <p:tav>
                                          <p:val>
                                            <p:strVal val="#ppt_y"/>
                                          </p:val>
                                        </p:tav>
                                      </p:tavLst>
                                    </p:anim>
                                  </p:childTnLst>
                                </p:cTn>
                              </p:par>
                            </p:childTnLst>
                          </p:cTn>
                        </p:par>
                        <p:par>
                          <p:cTn id="22" fill="hold" nodeType="afterGroup">
                            <p:stCondLst>
                              <p:cond delay="0"/>
                            </p:stCondLst>
                            <p:childTnLst>
                              <p:par>
                                <p:cTn id="23" presetID="2" presetClass="entr" presetSubtype="4" fill="hold" nodeType="afterEffect">
                                  <p:stCondLst>
                                    <p:cond delay="0"/>
                                  </p:stCondLst>
                                  <p:childTnLst>
                                    <p:set>
                                      <p:cBhvr>
                                        <p:cTn id="24" dur="1" fill="hold">
                                          <p:stCondLst>
                                            <p:cond delay="0"/>
                                          </p:stCondLst>
                                        </p:cTn>
                                        <p:tgtEl>
                                          <p:spTgt spid="8220"/>
                                        </p:tgtEl>
                                        <p:attrNameLst>
                                          <p:attrName>style.visibility</p:attrName>
                                        </p:attrNameLst>
                                      </p:cBhvr>
                                      <p:to>
                                        <p:strVal val="visible"/>
                                      </p:to>
                                    </p:set>
                                    <p:anim calcmode="lin" valueType="num">
                                      <p:cBhvr>
                                        <p:cTn id="25" dur="500" fill="hold"/>
                                        <p:tgtEl>
                                          <p:spTgt spid="8220"/>
                                        </p:tgtEl>
                                        <p:attrNameLst>
                                          <p:attrName>ppt_x</p:attrName>
                                        </p:attrNameLst>
                                      </p:cBhvr>
                                      <p:tavLst>
                                        <p:tav tm="100000">
                                          <p:val>
                                            <p:strVal val="#ppt_x"/>
                                          </p:val>
                                        </p:tav>
                                        <p:tav>
                                          <p:val>
                                            <p:strVal val="#ppt_x"/>
                                          </p:val>
                                        </p:tav>
                                      </p:tavLst>
                                    </p:anim>
                                    <p:anim calcmode="lin" valueType="num">
                                      <p:cBhvr>
                                        <p:cTn id="26" dur="500" fill="hold"/>
                                        <p:tgtEl>
                                          <p:spTgt spid="8220"/>
                                        </p:tgtEl>
                                        <p:attrNameLst>
                                          <p:attrName>ppt_y</p:attrName>
                                        </p:attrNameLst>
                                      </p:cBhvr>
                                      <p:tavLst>
                                        <p:tav tm="100000">
                                          <p:val>
                                            <p:strVal val="1+#ppt_h/2"/>
                                          </p:val>
                                        </p:tav>
                                        <p:tav>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99"/>
                                        </p:tgtEl>
                                        <p:attrNameLst>
                                          <p:attrName>style.visibility</p:attrName>
                                        </p:attrNameLst>
                                      </p:cBhvr>
                                      <p:to>
                                        <p:strVal val="visible"/>
                                      </p:to>
                                    </p:set>
                                    <p:anim calcmode="lin" valueType="num">
                                      <p:cBhvr>
                                        <p:cTn id="29" dur="500" fill="hold"/>
                                        <p:tgtEl>
                                          <p:spTgt spid="8199"/>
                                        </p:tgtEl>
                                        <p:attrNameLst>
                                          <p:attrName>ppt_x</p:attrName>
                                        </p:attrNameLst>
                                      </p:cBhvr>
                                      <p:tavLst>
                                        <p:tav tm="100000">
                                          <p:val>
                                            <p:strVal val="#ppt_x"/>
                                          </p:val>
                                        </p:tav>
                                        <p:tav>
                                          <p:val>
                                            <p:strVal val="#ppt_x"/>
                                          </p:val>
                                        </p:tav>
                                      </p:tavLst>
                                    </p:anim>
                                    <p:anim calcmode="lin" valueType="num">
                                      <p:cBhvr>
                                        <p:cTn id="30" dur="500" fill="hold"/>
                                        <p:tgtEl>
                                          <p:spTgt spid="8199"/>
                                        </p:tgtEl>
                                        <p:attrNameLst>
                                          <p:attrName>ppt_y</p:attrName>
                                        </p:attrNameLst>
                                      </p:cBhvr>
                                      <p:tavLst>
                                        <p:tav tm="100000">
                                          <p:val>
                                            <p:strVal val="1+#ppt_h/2"/>
                                          </p:val>
                                        </p:tav>
                                        <p:tav>
                                          <p:val>
                                            <p:strVal val="#ppt_y"/>
                                          </p:val>
                                        </p:tav>
                                      </p:tavLst>
                                    </p:anim>
                                  </p:childTnLst>
                                </p:cTn>
                              </p:par>
                            </p:childTnLst>
                          </p:cTn>
                        </p:par>
                        <p:par>
                          <p:cTn id="31" fill="hold" nodeType="afterGroup">
                            <p:stCondLst>
                              <p:cond delay="0"/>
                            </p:stCondLst>
                            <p:childTnLst>
                              <p:par>
                                <p:cTn id="32" presetID="2" presetClass="entr" presetSubtype="4" fill="hold" nodeType="afterEffect">
                                  <p:stCondLst>
                                    <p:cond delay="0"/>
                                  </p:stCondLst>
                                  <p:childTnLst>
                                    <p:set>
                                      <p:cBhvr>
                                        <p:cTn id="33" dur="1" fill="hold">
                                          <p:stCondLst>
                                            <p:cond delay="0"/>
                                          </p:stCondLst>
                                        </p:cTn>
                                        <p:tgtEl>
                                          <p:spTgt spid="8219"/>
                                        </p:tgtEl>
                                        <p:attrNameLst>
                                          <p:attrName>style.visibility</p:attrName>
                                        </p:attrNameLst>
                                      </p:cBhvr>
                                      <p:to>
                                        <p:strVal val="visible"/>
                                      </p:to>
                                    </p:set>
                                    <p:anim calcmode="lin" valueType="num">
                                      <p:cBhvr>
                                        <p:cTn id="34" dur="500" fill="hold"/>
                                        <p:tgtEl>
                                          <p:spTgt spid="8219"/>
                                        </p:tgtEl>
                                        <p:attrNameLst>
                                          <p:attrName>ppt_x</p:attrName>
                                        </p:attrNameLst>
                                      </p:cBhvr>
                                      <p:tavLst>
                                        <p:tav tm="100000">
                                          <p:val>
                                            <p:strVal val="#ppt_x"/>
                                          </p:val>
                                        </p:tav>
                                        <p:tav>
                                          <p:val>
                                            <p:strVal val="#ppt_x"/>
                                          </p:val>
                                        </p:tav>
                                      </p:tavLst>
                                    </p:anim>
                                    <p:anim calcmode="lin" valueType="num">
                                      <p:cBhvr>
                                        <p:cTn id="35" dur="500" fill="hold"/>
                                        <p:tgtEl>
                                          <p:spTgt spid="8219"/>
                                        </p:tgtEl>
                                        <p:attrNameLst>
                                          <p:attrName>ppt_y</p:attrName>
                                        </p:attrNameLst>
                                      </p:cBhvr>
                                      <p:tavLst>
                                        <p:tav tm="100000">
                                          <p:val>
                                            <p:strVal val="1+#ppt_h/2"/>
                                          </p:val>
                                        </p:tav>
                                        <p:tav>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8200"/>
                                        </p:tgtEl>
                                        <p:attrNameLst>
                                          <p:attrName>style.visibility</p:attrName>
                                        </p:attrNameLst>
                                      </p:cBhvr>
                                      <p:to>
                                        <p:strVal val="visible"/>
                                      </p:to>
                                    </p:set>
                                    <p:anim calcmode="lin" valueType="num">
                                      <p:cBhvr>
                                        <p:cTn id="38" dur="500" fill="hold"/>
                                        <p:tgtEl>
                                          <p:spTgt spid="8200"/>
                                        </p:tgtEl>
                                        <p:attrNameLst>
                                          <p:attrName>ppt_x</p:attrName>
                                        </p:attrNameLst>
                                      </p:cBhvr>
                                      <p:tavLst>
                                        <p:tav tm="100000">
                                          <p:val>
                                            <p:strVal val="#ppt_x"/>
                                          </p:val>
                                        </p:tav>
                                        <p:tav>
                                          <p:val>
                                            <p:strVal val="#ppt_x"/>
                                          </p:val>
                                        </p:tav>
                                      </p:tavLst>
                                    </p:anim>
                                    <p:anim calcmode="lin" valueType="num">
                                      <p:cBhvr>
                                        <p:cTn id="39" dur="500" fill="hold"/>
                                        <p:tgtEl>
                                          <p:spTgt spid="8200"/>
                                        </p:tgtEl>
                                        <p:attrNameLst>
                                          <p:attrName>ppt_y</p:attrName>
                                        </p:attrNameLst>
                                      </p:cBhvr>
                                      <p:tavLst>
                                        <p:tav tm="100000">
                                          <p:val>
                                            <p:strVal val="1+#ppt_h/2"/>
                                          </p:val>
                                        </p:tav>
                                        <p:tav>
                                          <p:val>
                                            <p:strVal val="#ppt_y"/>
                                          </p:val>
                                        </p:tav>
                                      </p:tavLst>
                                    </p:anim>
                                  </p:childTnLst>
                                </p:cTn>
                              </p:par>
                            </p:childTnLst>
                          </p:cTn>
                        </p:par>
                        <p:par>
                          <p:cTn id="40" fill="hold" nodeType="afterGroup">
                            <p:stCondLst>
                              <p:cond delay="0"/>
                            </p:stCondLst>
                            <p:childTnLst>
                              <p:par>
                                <p:cTn id="41" presetID="2" presetClass="entr" presetSubtype="4" fill="hold" nodeType="afterEffect">
                                  <p:stCondLst>
                                    <p:cond delay="0"/>
                                  </p:stCondLst>
                                  <p:childTnLst>
                                    <p:set>
                                      <p:cBhvr>
                                        <p:cTn id="42" dur="1" fill="hold">
                                          <p:stCondLst>
                                            <p:cond delay="0"/>
                                          </p:stCondLst>
                                        </p:cTn>
                                        <p:tgtEl>
                                          <p:spTgt spid="8218"/>
                                        </p:tgtEl>
                                        <p:attrNameLst>
                                          <p:attrName>style.visibility</p:attrName>
                                        </p:attrNameLst>
                                      </p:cBhvr>
                                      <p:to>
                                        <p:strVal val="visible"/>
                                      </p:to>
                                    </p:set>
                                    <p:anim calcmode="lin" valueType="num">
                                      <p:cBhvr>
                                        <p:cTn id="43" dur="500" fill="hold"/>
                                        <p:tgtEl>
                                          <p:spTgt spid="8218"/>
                                        </p:tgtEl>
                                        <p:attrNameLst>
                                          <p:attrName>ppt_x</p:attrName>
                                        </p:attrNameLst>
                                      </p:cBhvr>
                                      <p:tavLst>
                                        <p:tav tm="100000">
                                          <p:val>
                                            <p:strVal val="#ppt_x"/>
                                          </p:val>
                                        </p:tav>
                                        <p:tav>
                                          <p:val>
                                            <p:strVal val="#ppt_x"/>
                                          </p:val>
                                        </p:tav>
                                      </p:tavLst>
                                    </p:anim>
                                    <p:anim calcmode="lin" valueType="num">
                                      <p:cBhvr>
                                        <p:cTn id="44" dur="500" fill="hold"/>
                                        <p:tgtEl>
                                          <p:spTgt spid="8218"/>
                                        </p:tgtEl>
                                        <p:attrNameLst>
                                          <p:attrName>ppt_y</p:attrName>
                                        </p:attrNameLst>
                                      </p:cBhvr>
                                      <p:tavLst>
                                        <p:tav tm="100000">
                                          <p:val>
                                            <p:strVal val="1+#ppt_h/2"/>
                                          </p:val>
                                        </p:tav>
                                        <p:tav>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201"/>
                                        </p:tgtEl>
                                        <p:attrNameLst>
                                          <p:attrName>style.visibility</p:attrName>
                                        </p:attrNameLst>
                                      </p:cBhvr>
                                      <p:to>
                                        <p:strVal val="visible"/>
                                      </p:to>
                                    </p:set>
                                    <p:anim calcmode="lin" valueType="num">
                                      <p:cBhvr>
                                        <p:cTn id="47" dur="500" fill="hold"/>
                                        <p:tgtEl>
                                          <p:spTgt spid="8201"/>
                                        </p:tgtEl>
                                        <p:attrNameLst>
                                          <p:attrName>ppt_x</p:attrName>
                                        </p:attrNameLst>
                                      </p:cBhvr>
                                      <p:tavLst>
                                        <p:tav tm="100000">
                                          <p:val>
                                            <p:strVal val="#ppt_x"/>
                                          </p:val>
                                        </p:tav>
                                        <p:tav>
                                          <p:val>
                                            <p:strVal val="#ppt_x"/>
                                          </p:val>
                                        </p:tav>
                                      </p:tavLst>
                                    </p:anim>
                                    <p:anim calcmode="lin" valueType="num">
                                      <p:cBhvr>
                                        <p:cTn id="48" dur="500" fill="hold"/>
                                        <p:tgtEl>
                                          <p:spTgt spid="8201"/>
                                        </p:tgtEl>
                                        <p:attrNameLst>
                                          <p:attrName>ppt_y</p:attrName>
                                        </p:attrNameLst>
                                      </p:cBhvr>
                                      <p:tavLst>
                                        <p:tav tm="100000">
                                          <p:val>
                                            <p:strVal val="1+#ppt_h/2"/>
                                          </p:val>
                                        </p:tav>
                                        <p:tav>
                                          <p:val>
                                            <p:strVal val="#ppt_y"/>
                                          </p:val>
                                        </p:tav>
                                      </p:tavLst>
                                    </p:anim>
                                  </p:childTnLst>
                                </p:cTn>
                              </p:par>
                            </p:childTnLst>
                          </p:cTn>
                        </p:par>
                        <p:par>
                          <p:cTn id="49" fill="hold" nodeType="afterGroup">
                            <p:stCondLst>
                              <p:cond delay="0"/>
                            </p:stCondLst>
                            <p:childTnLst>
                              <p:par>
                                <p:cTn id="50" presetID="2" presetClass="entr" presetSubtype="4" fill="hold" nodeType="afterEffect">
                                  <p:stCondLst>
                                    <p:cond delay="0"/>
                                  </p:stCondLst>
                                  <p:childTnLst>
                                    <p:set>
                                      <p:cBhvr>
                                        <p:cTn id="51" dur="1" fill="hold">
                                          <p:stCondLst>
                                            <p:cond delay="0"/>
                                          </p:stCondLst>
                                        </p:cTn>
                                        <p:tgtEl>
                                          <p:spTgt spid="8217"/>
                                        </p:tgtEl>
                                        <p:attrNameLst>
                                          <p:attrName>style.visibility</p:attrName>
                                        </p:attrNameLst>
                                      </p:cBhvr>
                                      <p:to>
                                        <p:strVal val="visible"/>
                                      </p:to>
                                    </p:set>
                                    <p:anim calcmode="lin" valueType="num">
                                      <p:cBhvr>
                                        <p:cTn id="52" dur="500" fill="hold"/>
                                        <p:tgtEl>
                                          <p:spTgt spid="8217"/>
                                        </p:tgtEl>
                                        <p:attrNameLst>
                                          <p:attrName>ppt_x</p:attrName>
                                        </p:attrNameLst>
                                      </p:cBhvr>
                                      <p:tavLst>
                                        <p:tav tm="100000">
                                          <p:val>
                                            <p:strVal val="#ppt_x"/>
                                          </p:val>
                                        </p:tav>
                                        <p:tav>
                                          <p:val>
                                            <p:strVal val="#ppt_x"/>
                                          </p:val>
                                        </p:tav>
                                      </p:tavLst>
                                    </p:anim>
                                    <p:anim calcmode="lin" valueType="num">
                                      <p:cBhvr>
                                        <p:cTn id="53" dur="500" fill="hold"/>
                                        <p:tgtEl>
                                          <p:spTgt spid="8217"/>
                                        </p:tgtEl>
                                        <p:attrNameLst>
                                          <p:attrName>ppt_y</p:attrName>
                                        </p:attrNameLst>
                                      </p:cBhvr>
                                      <p:tavLst>
                                        <p:tav tm="100000">
                                          <p:val>
                                            <p:strVal val="1+#ppt_h/2"/>
                                          </p:val>
                                        </p:tav>
                                        <p:tav>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8202"/>
                                        </p:tgtEl>
                                        <p:attrNameLst>
                                          <p:attrName>style.visibility</p:attrName>
                                        </p:attrNameLst>
                                      </p:cBhvr>
                                      <p:to>
                                        <p:strVal val="visible"/>
                                      </p:to>
                                    </p:set>
                                    <p:anim calcmode="lin" valueType="num">
                                      <p:cBhvr>
                                        <p:cTn id="56" dur="500" fill="hold"/>
                                        <p:tgtEl>
                                          <p:spTgt spid="8202"/>
                                        </p:tgtEl>
                                        <p:attrNameLst>
                                          <p:attrName>ppt_x</p:attrName>
                                        </p:attrNameLst>
                                      </p:cBhvr>
                                      <p:tavLst>
                                        <p:tav tm="100000">
                                          <p:val>
                                            <p:strVal val="#ppt_x"/>
                                          </p:val>
                                        </p:tav>
                                        <p:tav>
                                          <p:val>
                                            <p:strVal val="#ppt_x"/>
                                          </p:val>
                                        </p:tav>
                                      </p:tavLst>
                                    </p:anim>
                                    <p:anim calcmode="lin" valueType="num">
                                      <p:cBhvr>
                                        <p:cTn id="57" dur="500" fill="hold"/>
                                        <p:tgtEl>
                                          <p:spTgt spid="8202"/>
                                        </p:tgtEl>
                                        <p:attrNameLst>
                                          <p:attrName>ppt_y</p:attrName>
                                        </p:attrNameLst>
                                      </p:cBhvr>
                                      <p:tavLst>
                                        <p:tav tm="100000">
                                          <p:val>
                                            <p:strVal val="1+#ppt_h/2"/>
                                          </p:val>
                                        </p:tav>
                                        <p:tav>
                                          <p:val>
                                            <p:strVal val="#ppt_y"/>
                                          </p:val>
                                        </p:tav>
                                      </p:tavLst>
                                    </p:anim>
                                  </p:childTnLst>
                                </p:cTn>
                              </p:par>
                            </p:childTnLst>
                          </p:cTn>
                        </p:par>
                        <p:par>
                          <p:cTn id="58" fill="hold" nodeType="afterGroup">
                            <p:stCondLst>
                              <p:cond delay="0"/>
                            </p:stCondLst>
                            <p:childTnLst>
                              <p:par>
                                <p:cTn id="59" presetID="2" presetClass="entr" presetSubtype="4" fill="hold" nodeType="afterEffect">
                                  <p:stCondLst>
                                    <p:cond delay="0"/>
                                  </p:stCondLst>
                                  <p:childTnLst>
                                    <p:set>
                                      <p:cBhvr>
                                        <p:cTn id="60" dur="1" fill="hold">
                                          <p:stCondLst>
                                            <p:cond delay="0"/>
                                          </p:stCondLst>
                                        </p:cTn>
                                        <p:tgtEl>
                                          <p:spTgt spid="8216"/>
                                        </p:tgtEl>
                                        <p:attrNameLst>
                                          <p:attrName>style.visibility</p:attrName>
                                        </p:attrNameLst>
                                      </p:cBhvr>
                                      <p:to>
                                        <p:strVal val="visible"/>
                                      </p:to>
                                    </p:set>
                                    <p:anim calcmode="lin" valueType="num">
                                      <p:cBhvr>
                                        <p:cTn id="61" dur="500" fill="hold"/>
                                        <p:tgtEl>
                                          <p:spTgt spid="8216"/>
                                        </p:tgtEl>
                                        <p:attrNameLst>
                                          <p:attrName>ppt_x</p:attrName>
                                        </p:attrNameLst>
                                      </p:cBhvr>
                                      <p:tavLst>
                                        <p:tav tm="100000">
                                          <p:val>
                                            <p:strVal val="#ppt_x"/>
                                          </p:val>
                                        </p:tav>
                                        <p:tav>
                                          <p:val>
                                            <p:strVal val="#ppt_x"/>
                                          </p:val>
                                        </p:tav>
                                      </p:tavLst>
                                    </p:anim>
                                    <p:anim calcmode="lin" valueType="num">
                                      <p:cBhvr>
                                        <p:cTn id="62" dur="500" fill="hold"/>
                                        <p:tgtEl>
                                          <p:spTgt spid="8216"/>
                                        </p:tgtEl>
                                        <p:attrNameLst>
                                          <p:attrName>ppt_y</p:attrName>
                                        </p:attrNameLst>
                                      </p:cBhvr>
                                      <p:tavLst>
                                        <p:tav tm="100000">
                                          <p:val>
                                            <p:strVal val="1+#ppt_h/2"/>
                                          </p:val>
                                        </p:tav>
                                        <p:tav>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203"/>
                                        </p:tgtEl>
                                        <p:attrNameLst>
                                          <p:attrName>style.visibility</p:attrName>
                                        </p:attrNameLst>
                                      </p:cBhvr>
                                      <p:to>
                                        <p:strVal val="visible"/>
                                      </p:to>
                                    </p:set>
                                    <p:anim calcmode="lin" valueType="num">
                                      <p:cBhvr>
                                        <p:cTn id="65" dur="500" fill="hold"/>
                                        <p:tgtEl>
                                          <p:spTgt spid="8203"/>
                                        </p:tgtEl>
                                        <p:attrNameLst>
                                          <p:attrName>ppt_x</p:attrName>
                                        </p:attrNameLst>
                                      </p:cBhvr>
                                      <p:tavLst>
                                        <p:tav tm="100000">
                                          <p:val>
                                            <p:strVal val="#ppt_x"/>
                                          </p:val>
                                        </p:tav>
                                        <p:tav>
                                          <p:val>
                                            <p:strVal val="#ppt_x"/>
                                          </p:val>
                                        </p:tav>
                                      </p:tavLst>
                                    </p:anim>
                                    <p:anim calcmode="lin" valueType="num">
                                      <p:cBhvr>
                                        <p:cTn id="66" dur="500" fill="hold"/>
                                        <p:tgtEl>
                                          <p:spTgt spid="8203"/>
                                        </p:tgtEl>
                                        <p:attrNameLst>
                                          <p:attrName>ppt_y</p:attrName>
                                        </p:attrNameLst>
                                      </p:cBhvr>
                                      <p:tavLst>
                                        <p:tav tm="100000">
                                          <p:val>
                                            <p:strVal val="1+#ppt_h/2"/>
                                          </p:val>
                                        </p:tav>
                                        <p:tav>
                                          <p:val>
                                            <p:strVal val="#ppt_y"/>
                                          </p:val>
                                        </p:tav>
                                      </p:tavLst>
                                    </p:anim>
                                  </p:childTnLst>
                                </p:cTn>
                              </p:par>
                            </p:childTnLst>
                          </p:cTn>
                        </p:par>
                        <p:par>
                          <p:cTn id="67" fill="hold" nodeType="afterGroup">
                            <p:stCondLst>
                              <p:cond delay="0"/>
                            </p:stCondLst>
                            <p:childTnLst>
                              <p:par>
                                <p:cTn id="68" presetID="2" presetClass="entr" presetSubtype="4" fill="hold" nodeType="afterEffect">
                                  <p:stCondLst>
                                    <p:cond delay="0"/>
                                  </p:stCondLst>
                                  <p:childTnLst>
                                    <p:set>
                                      <p:cBhvr>
                                        <p:cTn id="69" dur="1" fill="hold">
                                          <p:stCondLst>
                                            <p:cond delay="0"/>
                                          </p:stCondLst>
                                        </p:cTn>
                                        <p:tgtEl>
                                          <p:spTgt spid="8215"/>
                                        </p:tgtEl>
                                        <p:attrNameLst>
                                          <p:attrName>style.visibility</p:attrName>
                                        </p:attrNameLst>
                                      </p:cBhvr>
                                      <p:to>
                                        <p:strVal val="visible"/>
                                      </p:to>
                                    </p:set>
                                    <p:anim calcmode="lin" valueType="num">
                                      <p:cBhvr>
                                        <p:cTn id="70" dur="500" fill="hold"/>
                                        <p:tgtEl>
                                          <p:spTgt spid="8215"/>
                                        </p:tgtEl>
                                        <p:attrNameLst>
                                          <p:attrName>ppt_x</p:attrName>
                                        </p:attrNameLst>
                                      </p:cBhvr>
                                      <p:tavLst>
                                        <p:tav tm="100000">
                                          <p:val>
                                            <p:strVal val="#ppt_x"/>
                                          </p:val>
                                        </p:tav>
                                        <p:tav>
                                          <p:val>
                                            <p:strVal val="#ppt_x"/>
                                          </p:val>
                                        </p:tav>
                                      </p:tavLst>
                                    </p:anim>
                                    <p:anim calcmode="lin" valueType="num">
                                      <p:cBhvr>
                                        <p:cTn id="71" dur="500" fill="hold"/>
                                        <p:tgtEl>
                                          <p:spTgt spid="8215"/>
                                        </p:tgtEl>
                                        <p:attrNameLst>
                                          <p:attrName>ppt_y</p:attrName>
                                        </p:attrNameLst>
                                      </p:cBhvr>
                                      <p:tavLst>
                                        <p:tav tm="100000">
                                          <p:val>
                                            <p:strVal val="1+#ppt_h/2"/>
                                          </p:val>
                                        </p:tav>
                                        <p:tav>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8204"/>
                                        </p:tgtEl>
                                        <p:attrNameLst>
                                          <p:attrName>style.visibility</p:attrName>
                                        </p:attrNameLst>
                                      </p:cBhvr>
                                      <p:to>
                                        <p:strVal val="visible"/>
                                      </p:to>
                                    </p:set>
                                    <p:anim calcmode="lin" valueType="num">
                                      <p:cBhvr>
                                        <p:cTn id="74" dur="500" fill="hold"/>
                                        <p:tgtEl>
                                          <p:spTgt spid="8204"/>
                                        </p:tgtEl>
                                        <p:attrNameLst>
                                          <p:attrName>ppt_x</p:attrName>
                                        </p:attrNameLst>
                                      </p:cBhvr>
                                      <p:tavLst>
                                        <p:tav tm="100000">
                                          <p:val>
                                            <p:strVal val="#ppt_x"/>
                                          </p:val>
                                        </p:tav>
                                        <p:tav>
                                          <p:val>
                                            <p:strVal val="#ppt_x"/>
                                          </p:val>
                                        </p:tav>
                                      </p:tavLst>
                                    </p:anim>
                                    <p:anim calcmode="lin" valueType="num">
                                      <p:cBhvr>
                                        <p:cTn id="75" dur="500" fill="hold"/>
                                        <p:tgtEl>
                                          <p:spTgt spid="8204"/>
                                        </p:tgtEl>
                                        <p:attrNameLst>
                                          <p:attrName>ppt_y</p:attrName>
                                        </p:attrNameLst>
                                      </p:cBhvr>
                                      <p:tavLst>
                                        <p:tav tm="100000">
                                          <p:val>
                                            <p:strVal val="1+#ppt_h/2"/>
                                          </p:val>
                                        </p:tav>
                                        <p:tav>
                                          <p:val>
                                            <p:strVal val="#ppt_y"/>
                                          </p:val>
                                        </p:tav>
                                      </p:tavLst>
                                    </p:anim>
                                  </p:childTnLst>
                                </p:cTn>
                              </p:par>
                            </p:childTnLst>
                          </p:cTn>
                        </p:par>
                        <p:par>
                          <p:cTn id="76" fill="hold" nodeType="afterGroup">
                            <p:stCondLst>
                              <p:cond delay="0"/>
                            </p:stCondLst>
                            <p:childTnLst>
                              <p:par>
                                <p:cTn id="77" presetID="2" presetClass="entr" presetSubtype="4" fill="hold" nodeType="afterEffect">
                                  <p:stCondLst>
                                    <p:cond delay="0"/>
                                  </p:stCondLst>
                                  <p:childTnLst>
                                    <p:set>
                                      <p:cBhvr>
                                        <p:cTn id="78" dur="1" fill="hold">
                                          <p:stCondLst>
                                            <p:cond delay="0"/>
                                          </p:stCondLst>
                                        </p:cTn>
                                        <p:tgtEl>
                                          <p:spTgt spid="8214"/>
                                        </p:tgtEl>
                                        <p:attrNameLst>
                                          <p:attrName>style.visibility</p:attrName>
                                        </p:attrNameLst>
                                      </p:cBhvr>
                                      <p:to>
                                        <p:strVal val="visible"/>
                                      </p:to>
                                    </p:set>
                                    <p:anim calcmode="lin" valueType="num">
                                      <p:cBhvr>
                                        <p:cTn id="79" dur="500" fill="hold"/>
                                        <p:tgtEl>
                                          <p:spTgt spid="8214"/>
                                        </p:tgtEl>
                                        <p:attrNameLst>
                                          <p:attrName>ppt_x</p:attrName>
                                        </p:attrNameLst>
                                      </p:cBhvr>
                                      <p:tavLst>
                                        <p:tav tm="100000">
                                          <p:val>
                                            <p:strVal val="#ppt_x"/>
                                          </p:val>
                                        </p:tav>
                                        <p:tav>
                                          <p:val>
                                            <p:strVal val="#ppt_x"/>
                                          </p:val>
                                        </p:tav>
                                      </p:tavLst>
                                    </p:anim>
                                    <p:anim calcmode="lin" valueType="num">
                                      <p:cBhvr>
                                        <p:cTn id="80" dur="500" fill="hold"/>
                                        <p:tgtEl>
                                          <p:spTgt spid="8214"/>
                                        </p:tgtEl>
                                        <p:attrNameLst>
                                          <p:attrName>ppt_y</p:attrName>
                                        </p:attrNameLst>
                                      </p:cBhvr>
                                      <p:tavLst>
                                        <p:tav tm="100000">
                                          <p:val>
                                            <p:strVal val="1+#ppt_h/2"/>
                                          </p:val>
                                        </p:tav>
                                        <p:tav>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8205"/>
                                        </p:tgtEl>
                                        <p:attrNameLst>
                                          <p:attrName>style.visibility</p:attrName>
                                        </p:attrNameLst>
                                      </p:cBhvr>
                                      <p:to>
                                        <p:strVal val="visible"/>
                                      </p:to>
                                    </p:set>
                                    <p:anim calcmode="lin" valueType="num">
                                      <p:cBhvr>
                                        <p:cTn id="83" dur="500" fill="hold"/>
                                        <p:tgtEl>
                                          <p:spTgt spid="8205"/>
                                        </p:tgtEl>
                                        <p:attrNameLst>
                                          <p:attrName>ppt_x</p:attrName>
                                        </p:attrNameLst>
                                      </p:cBhvr>
                                      <p:tavLst>
                                        <p:tav tm="100000">
                                          <p:val>
                                            <p:strVal val="#ppt_x"/>
                                          </p:val>
                                        </p:tav>
                                        <p:tav>
                                          <p:val>
                                            <p:strVal val="#ppt_x"/>
                                          </p:val>
                                        </p:tav>
                                      </p:tavLst>
                                    </p:anim>
                                    <p:anim calcmode="lin" valueType="num">
                                      <p:cBhvr>
                                        <p:cTn id="84" dur="500" fill="hold"/>
                                        <p:tgtEl>
                                          <p:spTgt spid="8205"/>
                                        </p:tgtEl>
                                        <p:attrNameLst>
                                          <p:attrName>ppt_y</p:attrName>
                                        </p:attrNameLst>
                                      </p:cBhvr>
                                      <p:tavLst>
                                        <p:tav tm="100000">
                                          <p:val>
                                            <p:strVal val="1+#ppt_h/2"/>
                                          </p:val>
                                        </p:tav>
                                        <p:tav>
                                          <p:val>
                                            <p:strVal val="#ppt_y"/>
                                          </p:val>
                                        </p:tav>
                                      </p:tavLst>
                                    </p:anim>
                                  </p:childTnLst>
                                </p:cTn>
                              </p:par>
                            </p:childTnLst>
                          </p:cTn>
                        </p:par>
                        <p:par>
                          <p:cTn id="85" fill="hold" nodeType="afterGroup">
                            <p:stCondLst>
                              <p:cond delay="0"/>
                            </p:stCondLst>
                            <p:childTnLst>
                              <p:par>
                                <p:cTn id="86" presetID="2" presetClass="entr" presetSubtype="4" fill="hold" nodeType="afterEffect">
                                  <p:stCondLst>
                                    <p:cond delay="0"/>
                                  </p:stCondLst>
                                  <p:childTnLst>
                                    <p:set>
                                      <p:cBhvr>
                                        <p:cTn id="87" dur="1" fill="hold">
                                          <p:stCondLst>
                                            <p:cond delay="0"/>
                                          </p:stCondLst>
                                        </p:cTn>
                                        <p:tgtEl>
                                          <p:spTgt spid="8213"/>
                                        </p:tgtEl>
                                        <p:attrNameLst>
                                          <p:attrName>style.visibility</p:attrName>
                                        </p:attrNameLst>
                                      </p:cBhvr>
                                      <p:to>
                                        <p:strVal val="visible"/>
                                      </p:to>
                                    </p:set>
                                    <p:anim calcmode="lin" valueType="num">
                                      <p:cBhvr>
                                        <p:cTn id="88" dur="500" fill="hold"/>
                                        <p:tgtEl>
                                          <p:spTgt spid="8213"/>
                                        </p:tgtEl>
                                        <p:attrNameLst>
                                          <p:attrName>ppt_x</p:attrName>
                                        </p:attrNameLst>
                                      </p:cBhvr>
                                      <p:tavLst>
                                        <p:tav tm="100000">
                                          <p:val>
                                            <p:strVal val="#ppt_x"/>
                                          </p:val>
                                        </p:tav>
                                        <p:tav>
                                          <p:val>
                                            <p:strVal val="#ppt_x"/>
                                          </p:val>
                                        </p:tav>
                                      </p:tavLst>
                                    </p:anim>
                                    <p:anim calcmode="lin" valueType="num">
                                      <p:cBhvr>
                                        <p:cTn id="89" dur="500" fill="hold"/>
                                        <p:tgtEl>
                                          <p:spTgt spid="8213"/>
                                        </p:tgtEl>
                                        <p:attrNameLst>
                                          <p:attrName>ppt_y</p:attrName>
                                        </p:attrNameLst>
                                      </p:cBhvr>
                                      <p:tavLst>
                                        <p:tav tm="100000">
                                          <p:val>
                                            <p:strVal val="1+#ppt_h/2"/>
                                          </p:val>
                                        </p:tav>
                                        <p:tav>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8206"/>
                                        </p:tgtEl>
                                        <p:attrNameLst>
                                          <p:attrName>style.visibility</p:attrName>
                                        </p:attrNameLst>
                                      </p:cBhvr>
                                      <p:to>
                                        <p:strVal val="visible"/>
                                      </p:to>
                                    </p:set>
                                    <p:anim calcmode="lin" valueType="num">
                                      <p:cBhvr>
                                        <p:cTn id="92" dur="500" fill="hold"/>
                                        <p:tgtEl>
                                          <p:spTgt spid="8206"/>
                                        </p:tgtEl>
                                        <p:attrNameLst>
                                          <p:attrName>ppt_x</p:attrName>
                                        </p:attrNameLst>
                                      </p:cBhvr>
                                      <p:tavLst>
                                        <p:tav tm="100000">
                                          <p:val>
                                            <p:strVal val="#ppt_x"/>
                                          </p:val>
                                        </p:tav>
                                        <p:tav>
                                          <p:val>
                                            <p:strVal val="#ppt_x"/>
                                          </p:val>
                                        </p:tav>
                                      </p:tavLst>
                                    </p:anim>
                                    <p:anim calcmode="lin" valueType="num">
                                      <p:cBhvr>
                                        <p:cTn id="93" dur="500" fill="hold"/>
                                        <p:tgtEl>
                                          <p:spTgt spid="8206"/>
                                        </p:tgtEl>
                                        <p:attrNameLst>
                                          <p:attrName>ppt_y</p:attrName>
                                        </p:attrNameLst>
                                      </p:cBhvr>
                                      <p:tavLst>
                                        <p:tav tm="100000">
                                          <p:val>
                                            <p:strVal val="1+#ppt_h/2"/>
                                          </p:val>
                                        </p:tav>
                                        <p:tav>
                                          <p:val>
                                            <p:strVal val="#ppt_y"/>
                                          </p:val>
                                        </p:tav>
                                      </p:tavLst>
                                    </p:anim>
                                  </p:childTnLst>
                                </p:cTn>
                              </p:par>
                            </p:childTnLst>
                          </p:cTn>
                        </p:par>
                        <p:par>
                          <p:cTn id="94" fill="hold" nodeType="afterGroup">
                            <p:stCondLst>
                              <p:cond delay="0"/>
                            </p:stCondLst>
                            <p:childTnLst>
                              <p:par>
                                <p:cTn id="95" presetID="2" presetClass="entr" presetSubtype="4" fill="hold" nodeType="afterEffect">
                                  <p:stCondLst>
                                    <p:cond delay="0"/>
                                  </p:stCondLst>
                                  <p:childTnLst>
                                    <p:set>
                                      <p:cBhvr>
                                        <p:cTn id="96" dur="1" fill="hold">
                                          <p:stCondLst>
                                            <p:cond delay="0"/>
                                          </p:stCondLst>
                                        </p:cTn>
                                        <p:tgtEl>
                                          <p:spTgt spid="8212"/>
                                        </p:tgtEl>
                                        <p:attrNameLst>
                                          <p:attrName>style.visibility</p:attrName>
                                        </p:attrNameLst>
                                      </p:cBhvr>
                                      <p:to>
                                        <p:strVal val="visible"/>
                                      </p:to>
                                    </p:set>
                                    <p:anim calcmode="lin" valueType="num">
                                      <p:cBhvr>
                                        <p:cTn id="97" dur="500" fill="hold"/>
                                        <p:tgtEl>
                                          <p:spTgt spid="8212"/>
                                        </p:tgtEl>
                                        <p:attrNameLst>
                                          <p:attrName>ppt_x</p:attrName>
                                        </p:attrNameLst>
                                      </p:cBhvr>
                                      <p:tavLst>
                                        <p:tav tm="100000">
                                          <p:val>
                                            <p:strVal val="#ppt_x"/>
                                          </p:val>
                                        </p:tav>
                                        <p:tav>
                                          <p:val>
                                            <p:strVal val="#ppt_x"/>
                                          </p:val>
                                        </p:tav>
                                      </p:tavLst>
                                    </p:anim>
                                    <p:anim calcmode="lin" valueType="num">
                                      <p:cBhvr>
                                        <p:cTn id="98" dur="500" fill="hold"/>
                                        <p:tgtEl>
                                          <p:spTgt spid="8212"/>
                                        </p:tgtEl>
                                        <p:attrNameLst>
                                          <p:attrName>ppt_y</p:attrName>
                                        </p:attrNameLst>
                                      </p:cBhvr>
                                      <p:tavLst>
                                        <p:tav tm="100000">
                                          <p:val>
                                            <p:strVal val="1+#ppt_h/2"/>
                                          </p:val>
                                        </p:tav>
                                        <p:tav>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8207"/>
                                        </p:tgtEl>
                                        <p:attrNameLst>
                                          <p:attrName>style.visibility</p:attrName>
                                        </p:attrNameLst>
                                      </p:cBhvr>
                                      <p:to>
                                        <p:strVal val="visible"/>
                                      </p:to>
                                    </p:set>
                                    <p:anim calcmode="lin" valueType="num">
                                      <p:cBhvr>
                                        <p:cTn id="101" dur="500" fill="hold"/>
                                        <p:tgtEl>
                                          <p:spTgt spid="8207"/>
                                        </p:tgtEl>
                                        <p:attrNameLst>
                                          <p:attrName>ppt_x</p:attrName>
                                        </p:attrNameLst>
                                      </p:cBhvr>
                                      <p:tavLst>
                                        <p:tav tm="100000">
                                          <p:val>
                                            <p:strVal val="#ppt_x"/>
                                          </p:val>
                                        </p:tav>
                                        <p:tav>
                                          <p:val>
                                            <p:strVal val="#ppt_x"/>
                                          </p:val>
                                        </p:tav>
                                      </p:tavLst>
                                    </p:anim>
                                    <p:anim calcmode="lin" valueType="num">
                                      <p:cBhvr>
                                        <p:cTn id="102" dur="500" fill="hold"/>
                                        <p:tgtEl>
                                          <p:spTgt spid="8207"/>
                                        </p:tgtEl>
                                        <p:attrNameLst>
                                          <p:attrName>ppt_y</p:attrName>
                                        </p:attrNameLst>
                                      </p:cBhvr>
                                      <p:tavLst>
                                        <p:tav tm="100000">
                                          <p:val>
                                            <p:strVal val="1+#ppt_h/2"/>
                                          </p:val>
                                        </p:tav>
                                        <p:tav>
                                          <p:val>
                                            <p:strVal val="#ppt_y"/>
                                          </p:val>
                                        </p:tav>
                                      </p:tavLst>
                                    </p:anim>
                                  </p:childTnLst>
                                </p:cTn>
                              </p:par>
                            </p:childTnLst>
                          </p:cTn>
                        </p:par>
                        <p:par>
                          <p:cTn id="103" fill="hold" nodeType="afterGroup">
                            <p:stCondLst>
                              <p:cond delay="0"/>
                            </p:stCondLst>
                            <p:childTnLst>
                              <p:par>
                                <p:cTn id="104" presetID="2" presetClass="entr" presetSubtype="4" fill="hold" nodeType="afterEffect">
                                  <p:stCondLst>
                                    <p:cond delay="0"/>
                                  </p:stCondLst>
                                  <p:childTnLst>
                                    <p:set>
                                      <p:cBhvr>
                                        <p:cTn id="105" dur="1" fill="hold">
                                          <p:stCondLst>
                                            <p:cond delay="0"/>
                                          </p:stCondLst>
                                        </p:cTn>
                                        <p:tgtEl>
                                          <p:spTgt spid="8211"/>
                                        </p:tgtEl>
                                        <p:attrNameLst>
                                          <p:attrName>style.visibility</p:attrName>
                                        </p:attrNameLst>
                                      </p:cBhvr>
                                      <p:to>
                                        <p:strVal val="visible"/>
                                      </p:to>
                                    </p:set>
                                    <p:anim calcmode="lin" valueType="num">
                                      <p:cBhvr>
                                        <p:cTn id="106" dur="500" fill="hold"/>
                                        <p:tgtEl>
                                          <p:spTgt spid="8211"/>
                                        </p:tgtEl>
                                        <p:attrNameLst>
                                          <p:attrName>ppt_x</p:attrName>
                                        </p:attrNameLst>
                                      </p:cBhvr>
                                      <p:tavLst>
                                        <p:tav tm="100000">
                                          <p:val>
                                            <p:strVal val="#ppt_x"/>
                                          </p:val>
                                        </p:tav>
                                        <p:tav>
                                          <p:val>
                                            <p:strVal val="#ppt_x"/>
                                          </p:val>
                                        </p:tav>
                                      </p:tavLst>
                                    </p:anim>
                                    <p:anim calcmode="lin" valueType="num">
                                      <p:cBhvr>
                                        <p:cTn id="107" dur="500" fill="hold"/>
                                        <p:tgtEl>
                                          <p:spTgt spid="8211"/>
                                        </p:tgtEl>
                                        <p:attrNameLst>
                                          <p:attrName>ppt_y</p:attrName>
                                        </p:attrNameLst>
                                      </p:cBhvr>
                                      <p:tavLst>
                                        <p:tav tm="100000">
                                          <p:val>
                                            <p:strVal val="1+#ppt_h/2"/>
                                          </p:val>
                                        </p:tav>
                                        <p:tav>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8208"/>
                                        </p:tgtEl>
                                        <p:attrNameLst>
                                          <p:attrName>style.visibility</p:attrName>
                                        </p:attrNameLst>
                                      </p:cBhvr>
                                      <p:to>
                                        <p:strVal val="visible"/>
                                      </p:to>
                                    </p:set>
                                    <p:anim calcmode="lin" valueType="num">
                                      <p:cBhvr>
                                        <p:cTn id="110" dur="500" fill="hold"/>
                                        <p:tgtEl>
                                          <p:spTgt spid="8208"/>
                                        </p:tgtEl>
                                        <p:attrNameLst>
                                          <p:attrName>ppt_x</p:attrName>
                                        </p:attrNameLst>
                                      </p:cBhvr>
                                      <p:tavLst>
                                        <p:tav tm="100000">
                                          <p:val>
                                            <p:strVal val="#ppt_x"/>
                                          </p:val>
                                        </p:tav>
                                        <p:tav>
                                          <p:val>
                                            <p:strVal val="#ppt_x"/>
                                          </p:val>
                                        </p:tav>
                                      </p:tavLst>
                                    </p:anim>
                                    <p:anim calcmode="lin" valueType="num">
                                      <p:cBhvr>
                                        <p:cTn id="111" dur="500" fill="hold"/>
                                        <p:tgtEl>
                                          <p:spTgt spid="8208"/>
                                        </p:tgtEl>
                                        <p:attrNameLst>
                                          <p:attrName>ppt_y</p:attrName>
                                        </p:attrNameLst>
                                      </p:cBhvr>
                                      <p:tavLst>
                                        <p:tav tm="100000">
                                          <p:val>
                                            <p:strVal val="1+#ppt_h/2"/>
                                          </p:val>
                                        </p:tav>
                                        <p:tav>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8" fill="hold" nodeType="clickEffect">
                                  <p:stCondLst>
                                    <p:cond delay="0"/>
                                  </p:stCondLst>
                                  <p:childTnLst>
                                    <p:set>
                                      <p:cBhvr>
                                        <p:cTn id="115" dur="1" fill="hold">
                                          <p:stCondLst>
                                            <p:cond delay="0"/>
                                          </p:stCondLst>
                                        </p:cTn>
                                        <p:tgtEl>
                                          <p:spTgt spid="8195"/>
                                        </p:tgtEl>
                                        <p:attrNameLst>
                                          <p:attrName>style.visibility</p:attrName>
                                        </p:attrNameLst>
                                      </p:cBhvr>
                                      <p:to>
                                        <p:strVal val="visible"/>
                                      </p:to>
                                    </p:set>
                                    <p:anim calcmode="lin" valueType="num">
                                      <p:cBhvr>
                                        <p:cTn id="116" dur="500" fill="hold"/>
                                        <p:tgtEl>
                                          <p:spTgt spid="8195"/>
                                        </p:tgtEl>
                                        <p:attrNameLst>
                                          <p:attrName>ppt_x</p:attrName>
                                        </p:attrNameLst>
                                      </p:cBhvr>
                                      <p:tavLst>
                                        <p:tav tm="100000">
                                          <p:val>
                                            <p:strVal val="0-#ppt_w/2"/>
                                          </p:val>
                                        </p:tav>
                                        <p:tav>
                                          <p:val>
                                            <p:strVal val="#ppt_x"/>
                                          </p:val>
                                        </p:tav>
                                      </p:tavLst>
                                    </p:anim>
                                    <p:anim calcmode="lin" valueType="num">
                                      <p:cBhvr>
                                        <p:cTn id="117" dur="500" fill="hold"/>
                                        <p:tgtEl>
                                          <p:spTgt spid="8195"/>
                                        </p:tgtEl>
                                        <p:attrNameLst>
                                          <p:attrName>ppt_y</p:attrName>
                                        </p:attrNameLst>
                                      </p:cBhvr>
                                      <p:tavLst>
                                        <p:tav tm="100000">
                                          <p:val>
                                            <p:strVal val="#ppt_y"/>
                                          </p:val>
                                        </p:tav>
                                        <p:tav>
                                          <p:val>
                                            <p:strVal val="#ppt_y"/>
                                          </p:val>
                                        </p:tav>
                                      </p:tavLst>
                                    </p:anim>
                                  </p:childTnLst>
                                </p:cTn>
                              </p:par>
                            </p:childTnLst>
                          </p:cTn>
                        </p:par>
                        <p:par>
                          <p:cTn id="118" fill="hold" nodeType="afterGroup">
                            <p:stCondLst>
                              <p:cond delay="0"/>
                            </p:stCondLst>
                            <p:childTnLst>
                              <p:par>
                                <p:cTn id="119" presetID="22" presetClass="entr" presetSubtype="4" fill="hold" grpId="0" nodeType="afterEffect">
                                  <p:stCondLst>
                                    <p:cond delay="0"/>
                                  </p:stCondLst>
                                  <p:childTnLst>
                                    <p:set>
                                      <p:cBhvr>
                                        <p:cTn id="120" dur="1" fill="hold">
                                          <p:stCondLst>
                                            <p:cond delay="0"/>
                                          </p:stCondLst>
                                        </p:cTn>
                                        <p:tgtEl>
                                          <p:spTgt spid="8209"/>
                                        </p:tgtEl>
                                        <p:attrNameLst>
                                          <p:attrName>style.visibility</p:attrName>
                                        </p:attrNameLst>
                                      </p:cBhvr>
                                      <p:to>
                                        <p:strVal val="visible"/>
                                      </p:to>
                                    </p:set>
                                    <p:animEffect transition="in" filter="wipe(down)">
                                      <p:cBhvr>
                                        <p:cTn id="121" dur="500"/>
                                        <p:tgtEl>
                                          <p:spTgt spid="820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4" fill="hold" nodeType="clickEffect">
                                  <p:stCondLst>
                                    <p:cond delay="0"/>
                                  </p:stCondLst>
                                  <p:childTnLst>
                                    <p:set>
                                      <p:cBhvr>
                                        <p:cTn id="125" dur="1" fill="hold">
                                          <p:stCondLst>
                                            <p:cond delay="0"/>
                                          </p:stCondLst>
                                        </p:cTn>
                                        <p:tgtEl>
                                          <p:spTgt spid="8196"/>
                                        </p:tgtEl>
                                        <p:attrNameLst>
                                          <p:attrName>style.visibility</p:attrName>
                                        </p:attrNameLst>
                                      </p:cBhvr>
                                      <p:to>
                                        <p:strVal val="visible"/>
                                      </p:to>
                                    </p:set>
                                    <p:anim calcmode="lin" valueType="num">
                                      <p:cBhvr>
                                        <p:cTn id="126" dur="500" fill="hold"/>
                                        <p:tgtEl>
                                          <p:spTgt spid="8196"/>
                                        </p:tgtEl>
                                        <p:attrNameLst>
                                          <p:attrName>ppt_x</p:attrName>
                                        </p:attrNameLst>
                                      </p:cBhvr>
                                      <p:tavLst>
                                        <p:tav tm="100000">
                                          <p:val>
                                            <p:strVal val="#ppt_x"/>
                                          </p:val>
                                        </p:tav>
                                        <p:tav>
                                          <p:val>
                                            <p:strVal val="#ppt_x"/>
                                          </p:val>
                                        </p:tav>
                                      </p:tavLst>
                                    </p:anim>
                                    <p:anim calcmode="lin" valueType="num">
                                      <p:cBhvr>
                                        <p:cTn id="127" dur="500" fill="hold"/>
                                        <p:tgtEl>
                                          <p:spTgt spid="8196"/>
                                        </p:tgtEl>
                                        <p:attrNameLst>
                                          <p:attrName>ppt_y</p:attrName>
                                        </p:attrNameLst>
                                      </p:cBhvr>
                                      <p:tavLst>
                                        <p:tav tm="100000">
                                          <p:val>
                                            <p:strVal val="1+#ppt_h/2"/>
                                          </p:val>
                                        </p:tav>
                                        <p:tav>
                                          <p:val>
                                            <p:strVal val="#ppt_y"/>
                                          </p:val>
                                        </p:tav>
                                      </p:tavLst>
                                    </p:anim>
                                  </p:childTnLst>
                                </p:cTn>
                              </p:par>
                            </p:childTnLst>
                          </p:cTn>
                        </p:par>
                        <p:par>
                          <p:cTn id="128" fill="hold" nodeType="afterGroup">
                            <p:stCondLst>
                              <p:cond delay="0"/>
                            </p:stCondLst>
                            <p:childTnLst>
                              <p:par>
                                <p:cTn id="129" presetID="22" presetClass="entr" presetSubtype="8" fill="hold" grpId="0" nodeType="afterEffect">
                                  <p:stCondLst>
                                    <p:cond delay="0"/>
                                  </p:stCondLst>
                                  <p:childTnLst>
                                    <p:set>
                                      <p:cBhvr>
                                        <p:cTn id="130" dur="1" fill="hold">
                                          <p:stCondLst>
                                            <p:cond delay="0"/>
                                          </p:stCondLst>
                                        </p:cTn>
                                        <p:tgtEl>
                                          <p:spTgt spid="8210"/>
                                        </p:tgtEl>
                                        <p:attrNameLst>
                                          <p:attrName>style.visibility</p:attrName>
                                        </p:attrNameLst>
                                      </p:cBhvr>
                                      <p:to>
                                        <p:strVal val="visible"/>
                                      </p:to>
                                    </p:set>
                                    <p:animEffect transition="in" filter="wipe(left)">
                                      <p:cBhvr>
                                        <p:cTn id="131" dur="500"/>
                                        <p:tgtEl>
                                          <p:spTgt spid="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9" grpId="0" animBg="1"/>
      <p:bldP spid="82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a:spLocks noGrp="1"/>
          </p:cNvSpPr>
          <p:nvPr>
            <p:ph type="title"/>
          </p:nvPr>
        </p:nvSpPr>
        <p:spPr>
          <a:xfrm>
            <a:off x="467544" y="34570"/>
            <a:ext cx="8229600" cy="1090174"/>
          </a:xfrm>
        </p:spPr>
        <p:txBody>
          <a:bodyPr/>
          <a:lstStyle/>
          <a:p>
            <a:pPr eaLnBrk="1" hangingPunct="1"/>
            <a:r>
              <a:rPr lang="pt-BR" sz="4000" dirty="0" smtClean="0"/>
              <a:t>Matrizes</a:t>
            </a:r>
          </a:p>
        </p:txBody>
      </p:sp>
      <p:sp>
        <p:nvSpPr>
          <p:cNvPr id="4" name="Espaço Reservado para Conteúdo 5"/>
          <p:cNvSpPr>
            <a:spLocks noGrp="1"/>
          </p:cNvSpPr>
          <p:nvPr>
            <p:ph idx="1"/>
          </p:nvPr>
        </p:nvSpPr>
        <p:spPr>
          <a:xfrm>
            <a:off x="571472" y="1285860"/>
            <a:ext cx="8229600" cy="4525963"/>
          </a:xfrm>
        </p:spPr>
        <p:txBody>
          <a:bodyPr>
            <a:normAutofit/>
          </a:bodyPr>
          <a:lstStyle/>
          <a:p>
            <a:r>
              <a:rPr lang="pt-BR" sz="2400" dirty="0" smtClean="0">
                <a:latin typeface="+mj-lt"/>
              </a:rPr>
              <a:t>Matrizes funcionam de modo similar a vetores; porém são </a:t>
            </a:r>
            <a:r>
              <a:rPr lang="pt-BR" sz="2400" dirty="0" err="1" smtClean="0">
                <a:latin typeface="+mj-lt"/>
              </a:rPr>
              <a:t>arrays</a:t>
            </a:r>
            <a:r>
              <a:rPr lang="pt-BR" sz="2400" dirty="0" smtClean="0">
                <a:latin typeface="+mj-lt"/>
              </a:rPr>
              <a:t> multidimensionais. </a:t>
            </a:r>
          </a:p>
          <a:p>
            <a:pPr>
              <a:defRPr/>
            </a:pPr>
            <a:r>
              <a:rPr lang="pt-BR" sz="2400" dirty="0">
                <a:latin typeface="+mj-lt"/>
              </a:rPr>
              <a:t>Declaração:</a:t>
            </a:r>
          </a:p>
          <a:p>
            <a:pPr marL="0" indent="0">
              <a:buFont typeface="Wingdings" pitchFamily="2" charset="2"/>
              <a:buNone/>
              <a:defRPr/>
            </a:pPr>
            <a:r>
              <a:rPr lang="pt-BR" sz="2400" dirty="0">
                <a:latin typeface="+mj-lt"/>
              </a:rPr>
              <a:t>        </a:t>
            </a:r>
            <a:r>
              <a:rPr lang="pt-BR" sz="2400" b="1" dirty="0">
                <a:latin typeface="+mj-lt"/>
              </a:rPr>
              <a:t>&lt;tipo de dado&gt; &lt;identificador&gt; [tamanho1,tamanho2</a:t>
            </a:r>
            <a:r>
              <a:rPr lang="pt-BR" sz="2400" b="1" dirty="0" smtClean="0">
                <a:latin typeface="+mj-lt"/>
              </a:rPr>
              <a:t>,...]</a:t>
            </a:r>
            <a:endParaRPr lang="pt-BR" sz="2400" dirty="0">
              <a:latin typeface="+mj-lt"/>
            </a:endParaRPr>
          </a:p>
          <a:p>
            <a:pPr>
              <a:defRPr/>
            </a:pPr>
            <a:r>
              <a:rPr lang="pt-BR" sz="2400" dirty="0">
                <a:latin typeface="+mj-lt"/>
              </a:rPr>
              <a:t>Exemplo:</a:t>
            </a:r>
          </a:p>
          <a:p>
            <a:pPr>
              <a:defRPr/>
            </a:pPr>
            <a:r>
              <a:rPr lang="pt-BR" sz="2400" dirty="0" err="1">
                <a:latin typeface="+mj-lt"/>
              </a:rPr>
              <a:t>int</a:t>
            </a:r>
            <a:r>
              <a:rPr lang="pt-BR" sz="2400" dirty="0">
                <a:latin typeface="+mj-lt"/>
              </a:rPr>
              <a:t> m[3][3]; </a:t>
            </a:r>
            <a:r>
              <a:rPr lang="pt-BR" sz="2400" dirty="0" smtClean="0">
                <a:latin typeface="+mj-lt"/>
              </a:rPr>
              <a:t>        </a:t>
            </a:r>
            <a:r>
              <a:rPr lang="pt-BR" sz="2400" dirty="0" smtClean="0"/>
              <a:t>/</a:t>
            </a:r>
            <a:r>
              <a:rPr lang="pt-BR" sz="2400" dirty="0" smtClean="0">
                <a:latin typeface="+mj-lt"/>
              </a:rPr>
              <a:t>* </a:t>
            </a:r>
            <a:r>
              <a:rPr lang="pt-BR" sz="2400" dirty="0">
                <a:latin typeface="+mj-lt"/>
              </a:rPr>
              <a:t>declara uma matriz 3x3 */</a:t>
            </a:r>
          </a:p>
          <a:p>
            <a:pPr>
              <a:defRPr/>
            </a:pPr>
            <a:r>
              <a:rPr lang="pt-BR" sz="2400" dirty="0" err="1">
                <a:latin typeface="+mj-lt"/>
              </a:rPr>
              <a:t>int</a:t>
            </a:r>
            <a:r>
              <a:rPr lang="pt-BR" sz="2400" dirty="0">
                <a:latin typeface="+mj-lt"/>
              </a:rPr>
              <a:t> n[3][4][5];    </a:t>
            </a:r>
            <a:r>
              <a:rPr lang="pt-BR" sz="2400" dirty="0" smtClean="0">
                <a:latin typeface="+mj-lt"/>
              </a:rPr>
              <a:t> /* </a:t>
            </a:r>
            <a:r>
              <a:rPr lang="pt-BR" sz="2400" dirty="0">
                <a:latin typeface="+mj-lt"/>
              </a:rPr>
              <a:t>declara uma </a:t>
            </a:r>
            <a:r>
              <a:rPr lang="pt-BR" sz="2400" dirty="0" smtClean="0">
                <a:latin typeface="+mj-lt"/>
              </a:rPr>
              <a:t>matriz tridimensional </a:t>
            </a:r>
            <a:r>
              <a:rPr lang="pt-BR" sz="2400" dirty="0">
                <a:latin typeface="+mj-lt"/>
              </a:rPr>
              <a:t>de tamanho 3x4x5 </a:t>
            </a:r>
            <a:r>
              <a:rPr lang="pt-BR" sz="2400" dirty="0" smtClean="0">
                <a:latin typeface="+mj-lt"/>
              </a:rPr>
              <a:t> */</a:t>
            </a:r>
            <a:endParaRPr lang="pt-BR" sz="2400" dirty="0">
              <a:latin typeface="+mj-lt"/>
            </a:endParaRPr>
          </a:p>
          <a:p>
            <a:pPr>
              <a:defRPr/>
            </a:pPr>
            <a:r>
              <a:rPr lang="pt-BR" sz="2400" dirty="0" err="1">
                <a:latin typeface="+mj-lt"/>
              </a:rPr>
              <a:t>double</a:t>
            </a:r>
            <a:r>
              <a:rPr lang="pt-BR" sz="2400" dirty="0">
                <a:latin typeface="+mj-lt"/>
              </a:rPr>
              <a:t> p[10][2</a:t>
            </a:r>
            <a:r>
              <a:rPr lang="pt-BR" sz="2400" dirty="0" smtClean="0">
                <a:latin typeface="+mj-lt"/>
              </a:rPr>
              <a:t>];  /* </a:t>
            </a:r>
            <a:r>
              <a:rPr lang="pt-BR" sz="2400" dirty="0">
                <a:latin typeface="+mj-lt"/>
              </a:rPr>
              <a:t>declara uma matriz do </a:t>
            </a:r>
            <a:r>
              <a:rPr lang="pt-BR" sz="2400" dirty="0" smtClean="0">
                <a:latin typeface="+mj-lt"/>
              </a:rPr>
              <a:t>tipo </a:t>
            </a:r>
            <a:r>
              <a:rPr lang="pt-BR" sz="2400" dirty="0" err="1" smtClean="0">
                <a:latin typeface="+mj-lt"/>
              </a:rPr>
              <a:t>double</a:t>
            </a:r>
            <a:r>
              <a:rPr lang="pt-BR" sz="2400" dirty="0" smtClean="0">
                <a:latin typeface="+mj-lt"/>
              </a:rPr>
              <a:t> </a:t>
            </a:r>
            <a:r>
              <a:rPr lang="pt-BR" sz="2400" dirty="0">
                <a:latin typeface="+mj-lt"/>
              </a:rPr>
              <a:t>de tamanho 10x2 */</a:t>
            </a:r>
          </a:p>
          <a:p>
            <a:endParaRPr lang="pt-BR" sz="3000" dirty="0"/>
          </a:p>
        </p:txBody>
      </p:sp>
    </p:spTree>
    <p:extLst>
      <p:ext uri="{BB962C8B-B14F-4D97-AF65-F5344CB8AC3E}">
        <p14:creationId xmlns:p14="http://schemas.microsoft.com/office/powerpoint/2010/main" val="287580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a:spLocks noGrp="1"/>
          </p:cNvSpPr>
          <p:nvPr>
            <p:ph type="title"/>
          </p:nvPr>
        </p:nvSpPr>
        <p:spPr>
          <a:xfrm>
            <a:off x="467544" y="116632"/>
            <a:ext cx="8229600" cy="1008112"/>
          </a:xfrm>
        </p:spPr>
        <p:txBody>
          <a:bodyPr/>
          <a:lstStyle/>
          <a:p>
            <a:pPr eaLnBrk="1" hangingPunct="1"/>
            <a:r>
              <a:rPr lang="pt-BR" sz="4000" dirty="0" smtClean="0"/>
              <a:t>Matrizes</a:t>
            </a:r>
          </a:p>
        </p:txBody>
      </p:sp>
      <p:sp>
        <p:nvSpPr>
          <p:cNvPr id="4" name="Espaço Reservado para Conteúdo 5"/>
          <p:cNvSpPr>
            <a:spLocks noGrp="1"/>
          </p:cNvSpPr>
          <p:nvPr>
            <p:ph idx="1"/>
          </p:nvPr>
        </p:nvSpPr>
        <p:spPr>
          <a:xfrm>
            <a:off x="571472" y="1285860"/>
            <a:ext cx="8229600" cy="4525963"/>
          </a:xfrm>
        </p:spPr>
        <p:txBody>
          <a:bodyPr/>
          <a:lstStyle/>
          <a:p>
            <a:pPr>
              <a:defRPr/>
            </a:pPr>
            <a:r>
              <a:rPr lang="pt-BR" sz="2400" dirty="0" err="1">
                <a:latin typeface="+mj-lt"/>
              </a:rPr>
              <a:t>int</a:t>
            </a:r>
            <a:r>
              <a:rPr lang="pt-BR" sz="2400" dirty="0">
                <a:latin typeface="+mj-lt"/>
              </a:rPr>
              <a:t> a[3][3]={1,2,3,4,5,6,7,8,9</a:t>
            </a:r>
            <a:r>
              <a:rPr lang="pt-BR" sz="2400" dirty="0" smtClean="0">
                <a:latin typeface="+mj-lt"/>
              </a:rPr>
              <a:t>};</a:t>
            </a:r>
            <a:endParaRPr lang="pt-BR" sz="2400" dirty="0">
              <a:latin typeface="+mj-lt"/>
            </a:endParaRPr>
          </a:p>
          <a:p>
            <a:pPr>
              <a:defRPr/>
            </a:pPr>
            <a:r>
              <a:rPr lang="pt-BR" sz="2400" dirty="0" err="1">
                <a:latin typeface="+mj-lt"/>
              </a:rPr>
              <a:t>int</a:t>
            </a:r>
            <a:r>
              <a:rPr lang="pt-BR" sz="2400" dirty="0">
                <a:latin typeface="+mj-lt"/>
              </a:rPr>
              <a:t> a[3][3]={{1,2,3},{4,5,6},{7,8,9</a:t>
            </a:r>
            <a:r>
              <a:rPr lang="pt-BR" sz="2400" dirty="0" smtClean="0">
                <a:latin typeface="+mj-lt"/>
              </a:rPr>
              <a:t>}}; /* </a:t>
            </a:r>
            <a:r>
              <a:rPr lang="pt-BR" sz="2400" dirty="0">
                <a:latin typeface="+mj-lt"/>
              </a:rPr>
              <a:t>Separa os dados de cada linha da matriz. Esta maneira é preferida. </a:t>
            </a:r>
            <a:r>
              <a:rPr lang="pt-BR" sz="2400" dirty="0" smtClean="0">
                <a:latin typeface="+mj-lt"/>
              </a:rPr>
              <a:t>*/</a:t>
            </a:r>
          </a:p>
          <a:p>
            <a:pPr marL="0" indent="0">
              <a:buFont typeface="Wingdings" pitchFamily="2" charset="2"/>
              <a:buNone/>
              <a:defRPr/>
            </a:pPr>
            <a:endParaRPr lang="pt-BR" sz="2400" dirty="0">
              <a:latin typeface="+mj-lt"/>
            </a:endParaRPr>
          </a:p>
          <a:p>
            <a:pPr>
              <a:defRPr/>
            </a:pPr>
            <a:r>
              <a:rPr lang="pt-BR" sz="2400" dirty="0">
                <a:latin typeface="+mj-lt"/>
              </a:rPr>
              <a:t>Em ambos os exemplos acima é criada a matriz:</a:t>
            </a:r>
          </a:p>
          <a:p>
            <a:pPr marL="0" indent="0">
              <a:buFont typeface="Wingdings" pitchFamily="2" charset="2"/>
              <a:buNone/>
              <a:defRPr/>
            </a:pPr>
            <a:r>
              <a:rPr lang="pt-BR" sz="2400" dirty="0">
                <a:latin typeface="+mj-lt"/>
              </a:rPr>
              <a:t>          1 2 3</a:t>
            </a:r>
          </a:p>
          <a:p>
            <a:pPr marL="0" indent="0">
              <a:buFont typeface="Wingdings" pitchFamily="2" charset="2"/>
              <a:buNone/>
              <a:defRPr/>
            </a:pPr>
            <a:r>
              <a:rPr lang="pt-BR" sz="2400" dirty="0">
                <a:latin typeface="+mj-lt"/>
              </a:rPr>
              <a:t>          4 5 6</a:t>
            </a:r>
          </a:p>
          <a:p>
            <a:pPr marL="0" indent="0">
              <a:buFont typeface="Wingdings" pitchFamily="2" charset="2"/>
              <a:buNone/>
              <a:defRPr/>
            </a:pPr>
            <a:r>
              <a:rPr lang="pt-BR" sz="2400" dirty="0">
                <a:latin typeface="+mj-lt"/>
              </a:rPr>
              <a:t>          7 8 9</a:t>
            </a:r>
          </a:p>
          <a:p>
            <a:endParaRPr lang="pt-BR" sz="3000" dirty="0"/>
          </a:p>
        </p:txBody>
      </p:sp>
    </p:spTree>
    <p:extLst>
      <p:ext uri="{BB962C8B-B14F-4D97-AF65-F5344CB8AC3E}">
        <p14:creationId xmlns:p14="http://schemas.microsoft.com/office/powerpoint/2010/main" val="1400560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smtClean="0"/>
              <a:t>Recursividade</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0" name="Espaço Reservado para Conteúdo 5"/>
          <p:cNvSpPr txBox="1">
            <a:spLocks/>
          </p:cNvSpPr>
          <p:nvPr/>
        </p:nvSpPr>
        <p:spPr bwMode="auto">
          <a:xfrm>
            <a:off x="566209" y="1117213"/>
            <a:ext cx="8229600" cy="4687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pt-BR" sz="2400" dirty="0"/>
              <a:t>Se um problema pode ser </a:t>
            </a:r>
            <a:r>
              <a:rPr lang="pt-BR" sz="2400" dirty="0" smtClean="0"/>
              <a:t>resolvido facilmente</a:t>
            </a:r>
          </a:p>
          <a:p>
            <a:pPr lvl="1" algn="just">
              <a:defRPr/>
            </a:pPr>
            <a:r>
              <a:rPr lang="pt-BR" sz="2400" dirty="0"/>
              <a:t>resolva o problema</a:t>
            </a:r>
            <a:r>
              <a:rPr lang="pt-BR" sz="2400" dirty="0" smtClean="0"/>
              <a:t>;</a:t>
            </a:r>
          </a:p>
          <a:p>
            <a:pPr algn="just">
              <a:defRPr/>
            </a:pPr>
            <a:r>
              <a:rPr lang="pt-BR" sz="2400" dirty="0"/>
              <a:t>Se o problema é grande</a:t>
            </a:r>
            <a:r>
              <a:rPr lang="pt-BR" sz="2400" dirty="0" smtClean="0"/>
              <a:t>,</a:t>
            </a:r>
          </a:p>
          <a:p>
            <a:pPr lvl="1" algn="just">
              <a:defRPr/>
            </a:pPr>
            <a:r>
              <a:rPr lang="pt-BR" sz="2400" dirty="0"/>
              <a:t>elabore uma solução menor </a:t>
            </a:r>
            <a:r>
              <a:rPr lang="pt-BR" sz="2400" dirty="0" smtClean="0"/>
              <a:t>do problema,</a:t>
            </a:r>
          </a:p>
          <a:p>
            <a:pPr lvl="1" algn="just">
              <a:defRPr/>
            </a:pPr>
            <a:r>
              <a:rPr lang="pt-BR" sz="2400" dirty="0" smtClean="0"/>
              <a:t>relacione </a:t>
            </a:r>
            <a:r>
              <a:rPr lang="pt-BR" sz="2400" dirty="0"/>
              <a:t>com o problema </a:t>
            </a:r>
            <a:r>
              <a:rPr lang="pt-BR" sz="2400" dirty="0" smtClean="0"/>
              <a:t>maior,</a:t>
            </a:r>
          </a:p>
          <a:p>
            <a:pPr lvl="1" algn="just">
              <a:defRPr/>
            </a:pPr>
            <a:r>
              <a:rPr lang="pt-BR" sz="2400" dirty="0" smtClean="0"/>
              <a:t>resolva </a:t>
            </a:r>
            <a:r>
              <a:rPr lang="pt-BR" sz="2400" dirty="0"/>
              <a:t>o problema </a:t>
            </a:r>
            <a:r>
              <a:rPr lang="pt-BR" sz="2400" dirty="0" smtClean="0"/>
              <a:t>menor,</a:t>
            </a:r>
          </a:p>
          <a:p>
            <a:pPr lvl="1" algn="just">
              <a:defRPr/>
            </a:pPr>
            <a:r>
              <a:rPr lang="pt-BR" sz="2400" dirty="0" smtClean="0"/>
              <a:t>volte </a:t>
            </a:r>
            <a:r>
              <a:rPr lang="pt-BR" sz="2400" dirty="0"/>
              <a:t>ao problema inicial.</a:t>
            </a:r>
            <a:endParaRPr lang="pt-BR" sz="2400" dirty="0" smtClean="0"/>
          </a:p>
          <a:p>
            <a:pPr marL="457200" lvl="1" indent="0">
              <a:buNone/>
            </a:pPr>
            <a:endParaRPr lang="pt-BR" sz="2000" dirty="0" smtClean="0"/>
          </a:p>
          <a:p>
            <a:pPr lvl="1"/>
            <a:endParaRPr lang="pt-BR" sz="2000" dirty="0" smtClean="0"/>
          </a:p>
        </p:txBody>
      </p:sp>
    </p:spTree>
    <p:extLst>
      <p:ext uri="{BB962C8B-B14F-4D97-AF65-F5344CB8AC3E}">
        <p14:creationId xmlns:p14="http://schemas.microsoft.com/office/powerpoint/2010/main" val="3881080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smtClean="0"/>
              <a:t>Recursividade</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0" name="Espaço Reservado para Conteúdo 5"/>
          <p:cNvSpPr txBox="1">
            <a:spLocks/>
          </p:cNvSpPr>
          <p:nvPr/>
        </p:nvSpPr>
        <p:spPr bwMode="auto">
          <a:xfrm>
            <a:off x="569839" y="1124743"/>
            <a:ext cx="8229600" cy="50405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altLang="pt-BR" sz="2500" dirty="0"/>
              <a:t>Um objeto é dito recursivo se ele </a:t>
            </a:r>
            <a:r>
              <a:rPr lang="pt-BR" altLang="pt-BR" sz="2500" dirty="0" smtClean="0"/>
              <a:t>consistir parcialmente </a:t>
            </a:r>
            <a:r>
              <a:rPr lang="pt-BR" altLang="pt-BR" sz="2500" dirty="0"/>
              <a:t>ou for definido em termos </a:t>
            </a:r>
            <a:r>
              <a:rPr lang="pt-BR" altLang="pt-BR" sz="2500" dirty="0" smtClean="0"/>
              <a:t>de si mesmo.</a:t>
            </a:r>
          </a:p>
          <a:p>
            <a:r>
              <a:rPr lang="pt-BR" altLang="pt-BR" sz="2500" dirty="0" smtClean="0"/>
              <a:t>Uma </a:t>
            </a:r>
            <a:r>
              <a:rPr lang="pt-BR" altLang="pt-BR" sz="2500" dirty="0"/>
              <a:t>função recursiva é uma função que </a:t>
            </a:r>
            <a:r>
              <a:rPr lang="pt-BR" altLang="pt-BR" sz="2500" dirty="0" smtClean="0"/>
              <a:t>faz uma </a:t>
            </a:r>
            <a:r>
              <a:rPr lang="pt-BR" altLang="pt-BR" sz="2500" dirty="0"/>
              <a:t>chamada a si mesma</a:t>
            </a:r>
            <a:r>
              <a:rPr lang="pt-BR" altLang="pt-BR" sz="2500" dirty="0" smtClean="0"/>
              <a:t>.</a:t>
            </a:r>
          </a:p>
          <a:p>
            <a:pPr marL="342900" lvl="1" indent="-342900">
              <a:buFont typeface="Arial" charset="0"/>
              <a:buChar char="•"/>
            </a:pPr>
            <a:r>
              <a:rPr lang="pt-BR" altLang="pt-BR" sz="2500" dirty="0"/>
              <a:t>Uma função recursiva é definida em termos dela </a:t>
            </a:r>
            <a:r>
              <a:rPr lang="pt-BR" altLang="pt-BR" sz="2500" dirty="0" smtClean="0"/>
              <a:t>mesma</a:t>
            </a:r>
          </a:p>
          <a:p>
            <a:r>
              <a:rPr lang="pt-BR" altLang="pt-BR" sz="2500" dirty="0"/>
              <a:t>Exemplos</a:t>
            </a:r>
          </a:p>
          <a:p>
            <a:pPr lvl="1"/>
            <a:r>
              <a:rPr lang="pt-BR" altLang="pt-BR" sz="2500" dirty="0"/>
              <a:t>Números naturais, Função fatorial, Árvore</a:t>
            </a:r>
          </a:p>
          <a:p>
            <a:pPr marL="342900" lvl="1" indent="-342900">
              <a:buFont typeface="Arial" charset="0"/>
              <a:buChar char="•"/>
            </a:pPr>
            <a:endParaRPr lang="pt-BR" altLang="pt-BR" sz="2500" dirty="0"/>
          </a:p>
          <a:p>
            <a:endParaRPr lang="pt-BR" altLang="pt-BR" sz="2500" dirty="0" smtClean="0"/>
          </a:p>
          <a:p>
            <a:endParaRPr lang="pt-BR" altLang="pt-BR" dirty="0" smtClean="0"/>
          </a:p>
        </p:txBody>
      </p:sp>
    </p:spTree>
    <p:extLst>
      <p:ext uri="{BB962C8B-B14F-4D97-AF65-F5344CB8AC3E}">
        <p14:creationId xmlns:p14="http://schemas.microsoft.com/office/powerpoint/2010/main" val="217434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116632"/>
            <a:ext cx="8229600" cy="1143000"/>
          </a:xfrm>
        </p:spPr>
        <p:txBody>
          <a:bodyPr>
            <a:normAutofit/>
          </a:bodyPr>
          <a:lstStyle/>
          <a:p>
            <a:r>
              <a:rPr lang="pt-BR" altLang="pt-BR" dirty="0" smtClean="0"/>
              <a:t>Conceitos Fundamentais</a:t>
            </a:r>
          </a:p>
        </p:txBody>
      </p:sp>
      <p:sp>
        <p:nvSpPr>
          <p:cNvPr id="4099" name="Espaço Reservado para Conteúdo 2"/>
          <p:cNvSpPr>
            <a:spLocks noGrp="1"/>
          </p:cNvSpPr>
          <p:nvPr>
            <p:ph idx="1"/>
          </p:nvPr>
        </p:nvSpPr>
        <p:spPr>
          <a:xfrm>
            <a:off x="457200" y="1285875"/>
            <a:ext cx="8229600" cy="4845050"/>
          </a:xfrm>
        </p:spPr>
        <p:txBody>
          <a:bodyPr>
            <a:normAutofit/>
          </a:bodyPr>
          <a:lstStyle/>
          <a:p>
            <a:r>
              <a:rPr lang="pt-BR" altLang="pt-BR" sz="2400" dirty="0" smtClean="0"/>
              <a:t>Lógica</a:t>
            </a:r>
            <a:r>
              <a:rPr lang="pt-BR" altLang="pt-BR" sz="2400" dirty="0"/>
              <a:t>: </a:t>
            </a:r>
            <a:r>
              <a:rPr lang="pt-BR" altLang="pt-BR" sz="2400" dirty="0" smtClean="0"/>
              <a:t>é </a:t>
            </a:r>
            <a:r>
              <a:rPr lang="pt-BR" altLang="pt-BR" sz="2400" dirty="0"/>
              <a:t>a </a:t>
            </a:r>
            <a:r>
              <a:rPr lang="pt-BR" altLang="pt-BR" sz="2400" dirty="0" smtClean="0"/>
              <a:t>técnica </a:t>
            </a:r>
            <a:r>
              <a:rPr lang="pt-BR" altLang="pt-BR" sz="2400" dirty="0"/>
              <a:t>de encadear pensamentos para atingir determinado objetivo; </a:t>
            </a:r>
            <a:endParaRPr lang="pt-BR" altLang="pt-BR" sz="2400" dirty="0" smtClean="0"/>
          </a:p>
          <a:p>
            <a:r>
              <a:rPr lang="pt-BR" altLang="pt-BR" sz="2400" dirty="0" smtClean="0"/>
              <a:t>Sequência Lógica</a:t>
            </a:r>
            <a:r>
              <a:rPr lang="pt-BR" altLang="pt-BR" sz="2400" dirty="0"/>
              <a:t>: </a:t>
            </a:r>
            <a:r>
              <a:rPr lang="pt-BR" altLang="pt-BR" sz="2400" dirty="0" smtClean="0"/>
              <a:t>s</a:t>
            </a:r>
            <a:r>
              <a:rPr lang="pt-BR" altLang="pt-BR" sz="2400" dirty="0"/>
              <a:t>ã</a:t>
            </a:r>
            <a:r>
              <a:rPr lang="pt-BR" altLang="pt-BR" sz="2400" dirty="0" smtClean="0"/>
              <a:t>o </a:t>
            </a:r>
            <a:r>
              <a:rPr lang="pt-BR" altLang="pt-BR" sz="2400" dirty="0"/>
              <a:t>passos executados </a:t>
            </a:r>
            <a:r>
              <a:rPr lang="pt-BR" altLang="pt-BR" sz="2400" dirty="0" smtClean="0"/>
              <a:t>at</a:t>
            </a:r>
            <a:r>
              <a:rPr lang="pt-BR" altLang="pt-BR" sz="2400" dirty="0"/>
              <a:t>é</a:t>
            </a:r>
            <a:r>
              <a:rPr lang="pt-BR" altLang="pt-BR" sz="2400" dirty="0" smtClean="0"/>
              <a:t> </a:t>
            </a:r>
            <a:r>
              <a:rPr lang="pt-BR" altLang="pt-BR" sz="2400" dirty="0"/>
              <a:t>atingir um objetivo ou </a:t>
            </a:r>
            <a:r>
              <a:rPr lang="pt-BR" altLang="pt-BR" sz="2400" dirty="0" smtClean="0"/>
              <a:t>solução </a:t>
            </a:r>
            <a:r>
              <a:rPr lang="pt-BR" altLang="pt-BR" sz="2400" dirty="0"/>
              <a:t>de um problema. </a:t>
            </a:r>
            <a:endParaRPr lang="pt-BR" altLang="pt-BR" sz="2400" dirty="0" smtClean="0"/>
          </a:p>
          <a:p>
            <a:r>
              <a:rPr lang="pt-BR" altLang="pt-BR" sz="2400" dirty="0" smtClean="0"/>
              <a:t>Instruções</a:t>
            </a:r>
            <a:r>
              <a:rPr lang="pt-BR" altLang="pt-BR" sz="2400" dirty="0"/>
              <a:t>: um conjunto de regras ou normas </a:t>
            </a:r>
            <a:r>
              <a:rPr lang="pt-BR" altLang="pt-BR" sz="2400" dirty="0" smtClean="0"/>
              <a:t>definidas para </a:t>
            </a:r>
            <a:r>
              <a:rPr lang="pt-BR" altLang="pt-BR" sz="2400" dirty="0"/>
              <a:t>a </a:t>
            </a:r>
            <a:r>
              <a:rPr lang="pt-BR" altLang="pt-BR" sz="2400" dirty="0" smtClean="0"/>
              <a:t>realização </a:t>
            </a:r>
            <a:r>
              <a:rPr lang="pt-BR" altLang="pt-BR" sz="2400" dirty="0"/>
              <a:t>ou emprego de algo. </a:t>
            </a:r>
            <a:r>
              <a:rPr lang="pt-BR" altLang="pt-BR" sz="2400" dirty="0" smtClean="0"/>
              <a:t>É </a:t>
            </a:r>
            <a:r>
              <a:rPr lang="pt-BR" altLang="pt-BR" sz="2400" dirty="0"/>
              <a:t>o que indica a um computador uma </a:t>
            </a:r>
            <a:r>
              <a:rPr lang="pt-BR" altLang="pt-BR" sz="2400" dirty="0" smtClean="0"/>
              <a:t>ação </a:t>
            </a:r>
            <a:r>
              <a:rPr lang="pt-BR" altLang="pt-BR" sz="2400" dirty="0"/>
              <a:t>elementar a executar.</a:t>
            </a:r>
          </a:p>
          <a:p>
            <a:endParaRPr lang="pt-BR" altLang="pt-BR" sz="2400" dirty="0" smtClean="0"/>
          </a:p>
        </p:txBody>
      </p:sp>
    </p:spTree>
    <p:extLst>
      <p:ext uri="{BB962C8B-B14F-4D97-AF65-F5344CB8AC3E}">
        <p14:creationId xmlns:p14="http://schemas.microsoft.com/office/powerpoint/2010/main" val="1397810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99376" cy="857233"/>
          </a:xfrm>
        </p:spPr>
        <p:txBody>
          <a:bodyPr>
            <a:normAutofit/>
          </a:bodyPr>
          <a:lstStyle/>
          <a:p>
            <a:pPr eaLnBrk="1" hangingPunct="1"/>
            <a:r>
              <a:rPr lang="pt-BR" sz="3400" dirty="0" smtClean="0"/>
              <a:t>Condição de parada</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smtClean="0"/>
              <a:t>.</a:t>
            </a:r>
          </a:p>
          <a:p>
            <a:pPr lvl="8"/>
            <a:endParaRPr lang="pt-BR" sz="1800" dirty="0"/>
          </a:p>
        </p:txBody>
      </p:sp>
      <p:sp>
        <p:nvSpPr>
          <p:cNvPr id="10" name="Espaço Reservado para Conteúdo 5"/>
          <p:cNvSpPr txBox="1">
            <a:spLocks/>
          </p:cNvSpPr>
          <p:nvPr/>
        </p:nvSpPr>
        <p:spPr bwMode="auto">
          <a:xfrm>
            <a:off x="569839" y="1124743"/>
            <a:ext cx="8229600" cy="50405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altLang="pt-BR" sz="2500" dirty="0"/>
              <a:t>Nenhum programa nem função pode ser exclusivamente definido por si</a:t>
            </a:r>
          </a:p>
          <a:p>
            <a:pPr lvl="1"/>
            <a:r>
              <a:rPr lang="pt-BR" altLang="pt-BR" sz="2500" dirty="0"/>
              <a:t>Um programa seria um loop infinito</a:t>
            </a:r>
          </a:p>
          <a:p>
            <a:pPr lvl="1"/>
            <a:r>
              <a:rPr lang="pt-BR" altLang="pt-BR" sz="2500" dirty="0"/>
              <a:t>Uma função teria definição circular</a:t>
            </a:r>
          </a:p>
          <a:p>
            <a:r>
              <a:rPr lang="pt-BR" altLang="pt-BR" sz="2500" dirty="0"/>
              <a:t>Condição de parada</a:t>
            </a:r>
          </a:p>
          <a:p>
            <a:pPr lvl="1"/>
            <a:r>
              <a:rPr lang="pt-BR" altLang="pt-BR" sz="2500" dirty="0"/>
              <a:t>Permite que o procedimento pare de se executar</a:t>
            </a:r>
          </a:p>
          <a:p>
            <a:pPr lvl="1"/>
            <a:r>
              <a:rPr lang="pt-BR" altLang="pt-BR" sz="2500" i="1" dirty="0"/>
              <a:t>F(x)</a:t>
            </a:r>
            <a:r>
              <a:rPr lang="pt-BR" altLang="pt-BR" sz="2500" dirty="0"/>
              <a:t> &gt; 0 onde </a:t>
            </a:r>
            <a:r>
              <a:rPr lang="pt-BR" altLang="pt-BR" sz="2500" i="1" dirty="0"/>
              <a:t>x</a:t>
            </a:r>
            <a:r>
              <a:rPr lang="pt-BR" altLang="pt-BR" sz="2500" dirty="0"/>
              <a:t> é decrescente</a:t>
            </a:r>
          </a:p>
          <a:p>
            <a:pPr marL="0" indent="0">
              <a:buNone/>
            </a:pPr>
            <a:endParaRPr lang="pt-BR" altLang="pt-BR" dirty="0"/>
          </a:p>
          <a:p>
            <a:endParaRPr lang="pt-BR" altLang="pt-BR" sz="2500" dirty="0" smtClean="0"/>
          </a:p>
          <a:p>
            <a:endParaRPr lang="pt-BR" altLang="pt-BR" sz="2500" dirty="0" smtClean="0"/>
          </a:p>
          <a:p>
            <a:endParaRPr lang="pt-BR" altLang="pt-BR" dirty="0" smtClean="0"/>
          </a:p>
        </p:txBody>
      </p:sp>
    </p:spTree>
    <p:extLst>
      <p:ext uri="{BB962C8B-B14F-4D97-AF65-F5344CB8AC3E}">
        <p14:creationId xmlns:p14="http://schemas.microsoft.com/office/powerpoint/2010/main" val="3923365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a:spLocks noGrp="1"/>
          </p:cNvSpPr>
          <p:nvPr>
            <p:ph type="title"/>
          </p:nvPr>
        </p:nvSpPr>
        <p:spPr>
          <a:xfrm>
            <a:off x="467544" y="116632"/>
            <a:ext cx="8229600" cy="1008112"/>
          </a:xfrm>
        </p:spPr>
        <p:txBody>
          <a:bodyPr/>
          <a:lstStyle/>
          <a:p>
            <a:pPr eaLnBrk="1" hangingPunct="1"/>
            <a:r>
              <a:rPr lang="pt-BR" sz="4000" dirty="0" smtClean="0"/>
              <a:t>Definições</a:t>
            </a:r>
          </a:p>
        </p:txBody>
      </p:sp>
      <p:sp>
        <p:nvSpPr>
          <p:cNvPr id="4" name="Espaço Reservado para Conteúdo 5"/>
          <p:cNvSpPr>
            <a:spLocks noGrp="1"/>
          </p:cNvSpPr>
          <p:nvPr>
            <p:ph idx="1"/>
          </p:nvPr>
        </p:nvSpPr>
        <p:spPr>
          <a:xfrm>
            <a:off x="571472" y="1285860"/>
            <a:ext cx="8229600" cy="4525963"/>
          </a:xfrm>
        </p:spPr>
        <p:txBody>
          <a:bodyPr>
            <a:normAutofit/>
          </a:bodyPr>
          <a:lstStyle/>
          <a:p>
            <a:r>
              <a:rPr lang="pt-BR" sz="2400" dirty="0" smtClean="0">
                <a:latin typeface="+mj-lt"/>
              </a:rPr>
              <a:t>Listas</a:t>
            </a:r>
            <a:r>
              <a:rPr lang="pt-BR" sz="2400" dirty="0">
                <a:latin typeface="+mj-lt"/>
              </a:rPr>
              <a:t>:  Uma estrutura que armazena elementos de forma alinhada, ou seja, com elementos dispostos um após o outro.</a:t>
            </a:r>
          </a:p>
          <a:p>
            <a:r>
              <a:rPr lang="pt-BR" sz="2400" dirty="0">
                <a:latin typeface="+mj-lt"/>
              </a:rPr>
              <a:t>Pilha: Trabalham com o algoritmo LIFO (</a:t>
            </a:r>
            <a:r>
              <a:rPr lang="pt-BR" sz="2400" dirty="0" err="1">
                <a:latin typeface="+mj-lt"/>
              </a:rPr>
              <a:t>last</a:t>
            </a:r>
            <a:r>
              <a:rPr lang="pt-BR" sz="2400" dirty="0">
                <a:latin typeface="+mj-lt"/>
              </a:rPr>
              <a:t>-in </a:t>
            </a:r>
            <a:r>
              <a:rPr lang="pt-BR" sz="2400" dirty="0" err="1">
                <a:latin typeface="+mj-lt"/>
              </a:rPr>
              <a:t>first</a:t>
            </a:r>
            <a:r>
              <a:rPr lang="pt-BR" sz="2400" dirty="0">
                <a:latin typeface="+mj-lt"/>
              </a:rPr>
              <a:t>-out), ou seja o último elemento </a:t>
            </a:r>
            <a:r>
              <a:rPr lang="pt-BR" sz="2400" dirty="0" smtClean="0">
                <a:latin typeface="+mj-lt"/>
              </a:rPr>
              <a:t>inserido</a:t>
            </a:r>
            <a:r>
              <a:rPr lang="pt-BR" sz="2400" dirty="0">
                <a:latin typeface="+mj-lt"/>
              </a:rPr>
              <a:t>, será o primeiro </a:t>
            </a:r>
            <a:r>
              <a:rPr lang="pt-BR" sz="2400" dirty="0" smtClean="0">
                <a:latin typeface="+mj-lt"/>
              </a:rPr>
              <a:t>retirado</a:t>
            </a:r>
            <a:r>
              <a:rPr lang="pt-BR" sz="2400" dirty="0">
                <a:latin typeface="+mj-lt"/>
              </a:rPr>
              <a:t>.</a:t>
            </a:r>
          </a:p>
          <a:p>
            <a:r>
              <a:rPr lang="pt-BR" sz="2400" dirty="0">
                <a:latin typeface="+mj-lt"/>
              </a:rPr>
              <a:t>Fila: </a:t>
            </a:r>
            <a:r>
              <a:rPr lang="pt-BR" sz="2400" dirty="0" smtClean="0">
                <a:latin typeface="+mj-lt"/>
              </a:rPr>
              <a:t>Trabalham com o algoritmo FIFO (</a:t>
            </a:r>
            <a:r>
              <a:rPr lang="pt-BR" sz="2400" dirty="0" err="1" smtClean="0">
                <a:latin typeface="+mj-lt"/>
              </a:rPr>
              <a:t>first</a:t>
            </a:r>
            <a:r>
              <a:rPr lang="pt-BR" sz="2400" dirty="0" smtClean="0">
                <a:latin typeface="+mj-lt"/>
              </a:rPr>
              <a:t>-in-</a:t>
            </a:r>
            <a:r>
              <a:rPr lang="pt-BR" sz="2400" dirty="0" err="1" smtClean="0">
                <a:latin typeface="+mj-lt"/>
              </a:rPr>
              <a:t>first</a:t>
            </a:r>
            <a:r>
              <a:rPr lang="pt-BR" sz="2400" dirty="0" smtClean="0">
                <a:latin typeface="+mj-lt"/>
              </a:rPr>
              <a:t>-out) , ou seja, o primeiro elemento inserido é o primeiro retirado.</a:t>
            </a:r>
            <a:endParaRPr lang="pt-BR" sz="2400" dirty="0">
              <a:latin typeface="+mj-lt"/>
            </a:endParaRPr>
          </a:p>
          <a:p>
            <a:r>
              <a:rPr lang="pt-BR" sz="2400" dirty="0">
                <a:latin typeface="+mj-lt"/>
              </a:rPr>
              <a:t>Árvores:  Diferente das listas encadeadas, em que os </a:t>
            </a:r>
            <a:r>
              <a:rPr lang="pt-BR" sz="2400" b="1" dirty="0">
                <a:latin typeface="+mj-lt"/>
              </a:rPr>
              <a:t>dados</a:t>
            </a:r>
            <a:r>
              <a:rPr lang="pt-BR" sz="2400" dirty="0">
                <a:latin typeface="+mj-lt"/>
              </a:rPr>
              <a:t> se encontram numa sequência, nas </a:t>
            </a:r>
            <a:r>
              <a:rPr lang="pt-BR" sz="2400" b="1" dirty="0">
                <a:latin typeface="+mj-lt"/>
              </a:rPr>
              <a:t>árvores</a:t>
            </a:r>
            <a:r>
              <a:rPr lang="pt-BR" sz="2400" dirty="0">
                <a:latin typeface="+mj-lt"/>
              </a:rPr>
              <a:t> os </a:t>
            </a:r>
            <a:r>
              <a:rPr lang="pt-BR" sz="2400" b="1" dirty="0">
                <a:latin typeface="+mj-lt"/>
              </a:rPr>
              <a:t>dados</a:t>
            </a:r>
            <a:r>
              <a:rPr lang="pt-BR" sz="2400" dirty="0">
                <a:latin typeface="+mj-lt"/>
              </a:rPr>
              <a:t> estão dispostos de forma </a:t>
            </a:r>
            <a:r>
              <a:rPr lang="pt-BR" sz="2400" dirty="0" smtClean="0">
                <a:latin typeface="+mj-lt"/>
              </a:rPr>
              <a:t>hierárquica.</a:t>
            </a:r>
            <a:endParaRPr lang="pt-BR" sz="2400" dirty="0">
              <a:latin typeface="+mj-lt"/>
            </a:endParaRPr>
          </a:p>
          <a:p>
            <a:pPr>
              <a:defRPr/>
            </a:pPr>
            <a:endParaRPr lang="pt-BR" sz="2400" dirty="0"/>
          </a:p>
        </p:txBody>
      </p:sp>
    </p:spTree>
    <p:extLst>
      <p:ext uri="{BB962C8B-B14F-4D97-AF65-F5344CB8AC3E}">
        <p14:creationId xmlns:p14="http://schemas.microsoft.com/office/powerpoint/2010/main" val="3454939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3"/>
          <p:cNvSpPr>
            <a:spLocks noGrp="1"/>
          </p:cNvSpPr>
          <p:nvPr>
            <p:ph type="title"/>
          </p:nvPr>
        </p:nvSpPr>
        <p:spPr>
          <a:xfrm>
            <a:off x="500063" y="214313"/>
            <a:ext cx="8229600" cy="982439"/>
          </a:xfrm>
        </p:spPr>
        <p:txBody>
          <a:bodyPr/>
          <a:lstStyle/>
          <a:p>
            <a:pPr eaLnBrk="1" hangingPunct="1"/>
            <a:r>
              <a:rPr lang="pt-BR" sz="4000" dirty="0" smtClean="0"/>
              <a:t>Contatos</a:t>
            </a:r>
          </a:p>
        </p:txBody>
      </p:sp>
      <p:sp>
        <p:nvSpPr>
          <p:cNvPr id="10243" name="Espaço Reservado para Conteúdo 4"/>
          <p:cNvSpPr>
            <a:spLocks noGrp="1"/>
          </p:cNvSpPr>
          <p:nvPr>
            <p:ph idx="1"/>
          </p:nvPr>
        </p:nvSpPr>
        <p:spPr>
          <a:xfrm>
            <a:off x="571500" y="1285860"/>
            <a:ext cx="8229600" cy="4597415"/>
          </a:xfrm>
        </p:spPr>
        <p:txBody>
          <a:bodyPr/>
          <a:lstStyle/>
          <a:p>
            <a:r>
              <a:rPr lang="pt-BR" dirty="0" err="1" smtClean="0">
                <a:latin typeface="+mj-lt"/>
              </a:rPr>
              <a:t>Email</a:t>
            </a:r>
            <a:r>
              <a:rPr lang="pt-BR" dirty="0" smtClean="0">
                <a:latin typeface="+mj-lt"/>
              </a:rPr>
              <a:t>: </a:t>
            </a:r>
            <a:r>
              <a:rPr lang="pt-BR" b="1" dirty="0"/>
              <a:t> </a:t>
            </a:r>
            <a:r>
              <a:rPr lang="pt-BR" dirty="0" smtClean="0">
                <a:hlinkClick r:id="rId2"/>
              </a:rPr>
              <a:t>fabio.silva321@fatec.sp.gov.br</a:t>
            </a:r>
            <a:endParaRPr lang="pt-BR" dirty="0" smtClean="0"/>
          </a:p>
          <a:p>
            <a:r>
              <a:rPr lang="pt-BR" dirty="0" err="1" smtClean="0">
                <a:latin typeface="+mj-lt"/>
              </a:rPr>
              <a:t>Linkedin</a:t>
            </a:r>
            <a:r>
              <a:rPr lang="pt-BR" dirty="0" smtClean="0">
                <a:latin typeface="+mj-lt"/>
              </a:rPr>
              <a:t>: </a:t>
            </a:r>
            <a:r>
              <a:rPr lang="pt-BR" dirty="0">
                <a:hlinkClick r:id="rId3"/>
              </a:rPr>
              <a:t>https://</a:t>
            </a:r>
            <a:r>
              <a:rPr lang="pt-BR" dirty="0" smtClean="0">
                <a:hlinkClick r:id="rId3"/>
              </a:rPr>
              <a:t>br.linkedin.com/in/b41a5269</a:t>
            </a:r>
            <a:endParaRPr lang="pt-BR" dirty="0" smtClean="0"/>
          </a:p>
          <a:p>
            <a:r>
              <a:rPr lang="pt-BR" dirty="0" err="1" smtClean="0"/>
              <a:t>Facebook</a:t>
            </a:r>
            <a:r>
              <a:rPr lang="pt-BR" dirty="0" smtClean="0"/>
              <a:t>: </a:t>
            </a:r>
            <a:r>
              <a:rPr lang="pt-BR" dirty="0">
                <a:hlinkClick r:id="rId4"/>
              </a:rPr>
              <a:t>https://www.facebook.com/fabio.silva.56211</a:t>
            </a:r>
            <a:endParaRPr lang="pt-BR" dirty="0"/>
          </a:p>
          <a:p>
            <a:endParaRPr lang="pt-BR" dirty="0">
              <a:latin typeface="+mj-lt"/>
            </a:endParaRPr>
          </a:p>
          <a:p>
            <a:endParaRPr lang="pt-BR" sz="3000" dirty="0"/>
          </a:p>
          <a:p>
            <a:endParaRPr lang="pt-BR" sz="3000" dirty="0" smtClean="0"/>
          </a:p>
          <a:p>
            <a:pPr lvl="1">
              <a:buFont typeface="Arial" charset="0"/>
              <a:buNone/>
            </a:pPr>
            <a:endParaRPr lang="pt-BR" dirty="0" smtClean="0"/>
          </a:p>
        </p:txBody>
      </p:sp>
    </p:spTree>
    <p:extLst>
      <p:ext uri="{BB962C8B-B14F-4D97-AF65-F5344CB8AC3E}">
        <p14:creationId xmlns:p14="http://schemas.microsoft.com/office/powerpoint/2010/main" val="3509646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3"/>
          <p:cNvSpPr>
            <a:spLocks noGrp="1"/>
          </p:cNvSpPr>
          <p:nvPr>
            <p:ph type="title"/>
          </p:nvPr>
        </p:nvSpPr>
        <p:spPr>
          <a:xfrm>
            <a:off x="500063" y="214313"/>
            <a:ext cx="8229600" cy="982439"/>
          </a:xfrm>
        </p:spPr>
        <p:txBody>
          <a:bodyPr/>
          <a:lstStyle/>
          <a:p>
            <a:pPr eaLnBrk="1" hangingPunct="1"/>
            <a:r>
              <a:rPr lang="pt-BR" sz="4000" dirty="0" smtClean="0"/>
              <a:t>Contatos</a:t>
            </a:r>
          </a:p>
        </p:txBody>
      </p:sp>
      <p:sp>
        <p:nvSpPr>
          <p:cNvPr id="10243" name="Espaço Reservado para Conteúdo 4"/>
          <p:cNvSpPr>
            <a:spLocks noGrp="1"/>
          </p:cNvSpPr>
          <p:nvPr>
            <p:ph idx="1"/>
          </p:nvPr>
        </p:nvSpPr>
        <p:spPr>
          <a:xfrm>
            <a:off x="571500" y="1285860"/>
            <a:ext cx="8229600" cy="4597415"/>
          </a:xfrm>
        </p:spPr>
        <p:txBody>
          <a:bodyPr/>
          <a:lstStyle/>
          <a:p>
            <a:r>
              <a:rPr lang="pt-BR" dirty="0" err="1" smtClean="0">
                <a:latin typeface="+mj-lt"/>
              </a:rPr>
              <a:t>Email</a:t>
            </a:r>
            <a:r>
              <a:rPr lang="pt-BR" dirty="0" smtClean="0">
                <a:latin typeface="+mj-lt"/>
              </a:rPr>
              <a:t>: </a:t>
            </a:r>
            <a:r>
              <a:rPr lang="pt-BR" b="1" dirty="0"/>
              <a:t> </a:t>
            </a:r>
            <a:r>
              <a:rPr lang="pt-BR" dirty="0" smtClean="0">
                <a:hlinkClick r:id="rId2"/>
              </a:rPr>
              <a:t>fabio.silva321@fatec.sp.gov.br</a:t>
            </a:r>
            <a:endParaRPr lang="pt-BR" dirty="0" smtClean="0"/>
          </a:p>
          <a:p>
            <a:r>
              <a:rPr lang="pt-BR" dirty="0" err="1" smtClean="0">
                <a:latin typeface="+mj-lt"/>
              </a:rPr>
              <a:t>Linkedin</a:t>
            </a:r>
            <a:r>
              <a:rPr lang="pt-BR" dirty="0" smtClean="0">
                <a:latin typeface="+mj-lt"/>
              </a:rPr>
              <a:t>: </a:t>
            </a:r>
            <a:r>
              <a:rPr lang="pt-BR" dirty="0">
                <a:hlinkClick r:id="rId3"/>
              </a:rPr>
              <a:t>https://</a:t>
            </a:r>
            <a:r>
              <a:rPr lang="pt-BR" dirty="0" smtClean="0">
                <a:hlinkClick r:id="rId3"/>
              </a:rPr>
              <a:t>br.linkedin.com/in/b41a5269</a:t>
            </a:r>
            <a:endParaRPr lang="pt-BR" dirty="0" smtClean="0"/>
          </a:p>
          <a:p>
            <a:r>
              <a:rPr lang="pt-BR" dirty="0" err="1" smtClean="0"/>
              <a:t>Facebook</a:t>
            </a:r>
            <a:r>
              <a:rPr lang="pt-BR" dirty="0" smtClean="0"/>
              <a:t>: </a:t>
            </a:r>
            <a:r>
              <a:rPr lang="pt-BR" dirty="0">
                <a:hlinkClick r:id="rId4"/>
              </a:rPr>
              <a:t>https://www.facebook.com/fabio.silva.56211</a:t>
            </a:r>
            <a:endParaRPr lang="pt-BR" dirty="0"/>
          </a:p>
          <a:p>
            <a:endParaRPr lang="pt-BR" dirty="0">
              <a:latin typeface="+mj-lt"/>
            </a:endParaRPr>
          </a:p>
          <a:p>
            <a:endParaRPr lang="pt-BR" sz="3000" dirty="0"/>
          </a:p>
          <a:p>
            <a:endParaRPr lang="pt-BR" sz="3000" dirty="0" smtClean="0"/>
          </a:p>
          <a:p>
            <a:pPr lvl="1">
              <a:buFont typeface="Arial" charset="0"/>
              <a:buNone/>
            </a:pPr>
            <a:endParaRPr lang="pt-BR" dirty="0" smtClean="0"/>
          </a:p>
        </p:txBody>
      </p:sp>
    </p:spTree>
    <p:extLst>
      <p:ext uri="{BB962C8B-B14F-4D97-AF65-F5344CB8AC3E}">
        <p14:creationId xmlns:p14="http://schemas.microsoft.com/office/powerpoint/2010/main" val="12637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ph type="title"/>
          </p:nvPr>
        </p:nvSpPr>
        <p:spPr/>
        <p:txBody>
          <a:bodyPr>
            <a:noAutofit/>
          </a:bodyPr>
          <a:lstStyle/>
          <a:p>
            <a:r>
              <a:rPr lang="pt-BR" altLang="pt-BR" sz="4000" dirty="0" smtClean="0"/>
              <a:t>Exemplos de Algoritmos</a:t>
            </a:r>
            <a:br>
              <a:rPr lang="pt-BR" altLang="pt-BR" sz="4000" dirty="0" smtClean="0"/>
            </a:br>
            <a:endParaRPr lang="pt-BR" altLang="pt-BR" sz="4000" dirty="0" smtClean="0"/>
          </a:p>
        </p:txBody>
      </p:sp>
      <p:sp>
        <p:nvSpPr>
          <p:cNvPr id="5123" name="Espaço Reservado para Conteúdo 2"/>
          <p:cNvSpPr>
            <a:spLocks noGrp="1"/>
          </p:cNvSpPr>
          <p:nvPr>
            <p:ph idx="1"/>
          </p:nvPr>
        </p:nvSpPr>
        <p:spPr>
          <a:xfrm>
            <a:off x="428625" y="1255713"/>
            <a:ext cx="8358188" cy="5030787"/>
          </a:xfrm>
        </p:spPr>
        <p:txBody>
          <a:bodyPr>
            <a:normAutofit/>
          </a:bodyPr>
          <a:lstStyle/>
          <a:p>
            <a:pPr marL="544513" lvl="4"/>
            <a:r>
              <a:rPr lang="pt-BR" altLang="pt-BR" sz="2600" dirty="0" smtClean="0"/>
              <a:t>Instruções </a:t>
            </a:r>
            <a:r>
              <a:rPr lang="pt-BR" altLang="pt-BR" sz="2600" dirty="0"/>
              <a:t>para se utilizar um aparelho eletrodoméstico</a:t>
            </a:r>
            <a:r>
              <a:rPr lang="pt-BR" altLang="pt-BR" sz="2600" dirty="0" smtClean="0"/>
              <a:t>;</a:t>
            </a:r>
            <a:endParaRPr lang="pt-BR" altLang="pt-BR" sz="2600" dirty="0"/>
          </a:p>
          <a:p>
            <a:pPr marL="544513" lvl="4"/>
            <a:r>
              <a:rPr lang="pt-BR" altLang="pt-BR" sz="2600" dirty="0" smtClean="0"/>
              <a:t>Uma </a:t>
            </a:r>
            <a:r>
              <a:rPr lang="pt-BR" altLang="pt-BR" sz="2600" dirty="0"/>
              <a:t>receita para preparo de algum prato</a:t>
            </a:r>
            <a:r>
              <a:rPr lang="pt-BR" altLang="pt-BR" sz="2600" dirty="0" smtClean="0"/>
              <a:t>;</a:t>
            </a:r>
            <a:endParaRPr lang="pt-BR" altLang="pt-BR" sz="2600" dirty="0"/>
          </a:p>
          <a:p>
            <a:pPr marL="544513" lvl="4"/>
            <a:r>
              <a:rPr lang="pt-BR" altLang="pt-BR" sz="2600" dirty="0" smtClean="0"/>
              <a:t>Guia </a:t>
            </a:r>
            <a:r>
              <a:rPr lang="pt-BR" altLang="pt-BR" sz="2600" dirty="0"/>
              <a:t>de preenchimento para declaração do imposto de renda</a:t>
            </a:r>
            <a:r>
              <a:rPr lang="pt-BR" altLang="pt-BR" sz="2600" dirty="0" smtClean="0"/>
              <a:t>;</a:t>
            </a:r>
            <a:endParaRPr lang="pt-BR" altLang="pt-BR" sz="2600" dirty="0"/>
          </a:p>
          <a:p>
            <a:pPr marL="544513" lvl="4"/>
            <a:r>
              <a:rPr lang="pt-BR" altLang="pt-BR" sz="2600" dirty="0" smtClean="0"/>
              <a:t>A </a:t>
            </a:r>
            <a:r>
              <a:rPr lang="pt-BR" altLang="pt-BR" sz="2600" dirty="0"/>
              <a:t>regra para determinação de máximos e mínimos de funções por derivadas sucessivas</a:t>
            </a:r>
            <a:r>
              <a:rPr lang="pt-BR" altLang="pt-BR" sz="2600" dirty="0" smtClean="0"/>
              <a:t>;</a:t>
            </a:r>
            <a:endParaRPr lang="pt-BR" altLang="pt-BR" sz="2600" dirty="0"/>
          </a:p>
          <a:p>
            <a:pPr marL="544513" lvl="4"/>
            <a:r>
              <a:rPr lang="pt-BR" altLang="pt-BR" sz="2600" dirty="0" smtClean="0"/>
              <a:t>A </a:t>
            </a:r>
            <a:r>
              <a:rPr lang="pt-BR" altLang="pt-BR" sz="2600" dirty="0"/>
              <a:t>maneira como as contas de água, luz e telefone são calculadas </a:t>
            </a:r>
            <a:r>
              <a:rPr lang="pt-BR" altLang="pt-BR" sz="2600" dirty="0" smtClean="0"/>
              <a:t>mensalmente</a:t>
            </a:r>
            <a:r>
              <a:rPr lang="pt-BR" altLang="pt-BR" sz="2400" dirty="0" smtClean="0"/>
              <a:t/>
            </a:r>
            <a:br>
              <a:rPr lang="pt-BR" altLang="pt-BR" sz="2400" dirty="0" smtClean="0"/>
            </a:br>
            <a:endParaRPr lang="pt-BR" altLang="pt-BR" sz="2400" dirty="0" smtClean="0"/>
          </a:p>
        </p:txBody>
      </p:sp>
    </p:spTree>
    <p:extLst>
      <p:ext uri="{BB962C8B-B14F-4D97-AF65-F5344CB8AC3E}">
        <p14:creationId xmlns:p14="http://schemas.microsoft.com/office/powerpoint/2010/main" val="1779594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67544" y="116632"/>
            <a:ext cx="8229600" cy="1143000"/>
          </a:xfrm>
        </p:spPr>
        <p:txBody>
          <a:bodyPr>
            <a:normAutofit/>
          </a:bodyPr>
          <a:lstStyle/>
          <a:p>
            <a:r>
              <a:rPr lang="pt-BR" altLang="pt-BR" sz="3500" dirty="0" smtClean="0"/>
              <a:t>Formas de representação - Narrativa</a:t>
            </a:r>
          </a:p>
        </p:txBody>
      </p:sp>
      <p:sp>
        <p:nvSpPr>
          <p:cNvPr id="4099" name="Espaço Reservado para Conteúdo 2"/>
          <p:cNvSpPr>
            <a:spLocks noGrp="1"/>
          </p:cNvSpPr>
          <p:nvPr>
            <p:ph idx="1"/>
          </p:nvPr>
        </p:nvSpPr>
        <p:spPr>
          <a:xfrm>
            <a:off x="457200" y="1285875"/>
            <a:ext cx="8229600" cy="4845050"/>
          </a:xfrm>
        </p:spPr>
        <p:txBody>
          <a:bodyPr>
            <a:noAutofit/>
          </a:bodyPr>
          <a:lstStyle/>
          <a:p>
            <a:pPr>
              <a:defRPr/>
            </a:pPr>
            <a:r>
              <a:rPr lang="pt-BR" altLang="pt-BR" sz="2400" b="1" dirty="0"/>
              <a:t>Narrativa</a:t>
            </a:r>
            <a:r>
              <a:rPr lang="pt-BR" altLang="pt-BR" sz="2400" dirty="0"/>
              <a:t>: nesta forma de representação, os algoritmos são expressos em linguagem </a:t>
            </a:r>
            <a:r>
              <a:rPr lang="pt-BR" altLang="pt-BR" sz="2400" dirty="0" smtClean="0"/>
              <a:t>natural</a:t>
            </a:r>
            <a:endParaRPr lang="en-US" sz="2500" dirty="0" smtClean="0"/>
          </a:p>
          <a:p>
            <a:pPr>
              <a:defRPr/>
            </a:pPr>
            <a:r>
              <a:rPr lang="en-US" sz="2500" dirty="0" smtClean="0"/>
              <a:t>EXEMPLO – </a:t>
            </a:r>
            <a:r>
              <a:rPr lang="en-US" sz="2500" dirty="0" err="1" smtClean="0"/>
              <a:t>Preparar</a:t>
            </a:r>
            <a:r>
              <a:rPr lang="en-US" sz="2500" dirty="0" smtClean="0"/>
              <a:t> um bolo</a:t>
            </a:r>
            <a:endParaRPr lang="pt-BR" sz="2500" dirty="0"/>
          </a:p>
          <a:p>
            <a:pPr lvl="2">
              <a:defRPr/>
            </a:pPr>
            <a:r>
              <a:rPr lang="en-US" sz="2500" dirty="0" err="1"/>
              <a:t>Receita</a:t>
            </a:r>
            <a:r>
              <a:rPr lang="en-US" sz="2500" dirty="0"/>
              <a:t> de Bolo:</a:t>
            </a:r>
          </a:p>
          <a:p>
            <a:pPr lvl="2">
              <a:defRPr/>
            </a:pPr>
            <a:r>
              <a:rPr lang="pt-BR" sz="2500" dirty="0"/>
              <a:t>Providencie manteiga, ovos, 2 Kg de massa, etc.</a:t>
            </a:r>
          </a:p>
          <a:p>
            <a:pPr lvl="2">
              <a:defRPr/>
            </a:pPr>
            <a:r>
              <a:rPr lang="en-US" sz="2500" dirty="0" err="1"/>
              <a:t>Misture</a:t>
            </a:r>
            <a:r>
              <a:rPr lang="en-US" sz="2500" dirty="0"/>
              <a:t> </a:t>
            </a:r>
            <a:r>
              <a:rPr lang="en-US" sz="2500" dirty="0" err="1"/>
              <a:t>os</a:t>
            </a:r>
            <a:r>
              <a:rPr lang="en-US" sz="2500" dirty="0"/>
              <a:t> </a:t>
            </a:r>
            <a:r>
              <a:rPr lang="en-US" sz="2500" dirty="0" err="1"/>
              <a:t>ingredientes</a:t>
            </a:r>
            <a:endParaRPr lang="en-US" sz="2500" dirty="0"/>
          </a:p>
          <a:p>
            <a:pPr lvl="2">
              <a:defRPr/>
            </a:pPr>
            <a:r>
              <a:rPr lang="pt-BR" sz="2500" dirty="0"/>
              <a:t>Despeje a mistura na fôrma de bolo</a:t>
            </a:r>
          </a:p>
          <a:p>
            <a:pPr lvl="2">
              <a:defRPr/>
            </a:pPr>
            <a:r>
              <a:rPr lang="pt-BR" sz="2500" dirty="0"/>
              <a:t>Leve a fôrma ao forno</a:t>
            </a:r>
          </a:p>
          <a:p>
            <a:pPr lvl="2">
              <a:defRPr/>
            </a:pPr>
            <a:r>
              <a:rPr lang="en-US" sz="2500" dirty="0" err="1"/>
              <a:t>Espere</a:t>
            </a:r>
            <a:r>
              <a:rPr lang="en-US" sz="2500" dirty="0"/>
              <a:t> 20 </a:t>
            </a:r>
            <a:r>
              <a:rPr lang="en-US" sz="2500" dirty="0" err="1"/>
              <a:t>minutos</a:t>
            </a:r>
            <a:endParaRPr lang="en-US" sz="2500" dirty="0"/>
          </a:p>
          <a:p>
            <a:pPr lvl="2">
              <a:defRPr/>
            </a:pPr>
            <a:r>
              <a:rPr lang="pt-BR" sz="2500" dirty="0"/>
              <a:t>Retire a fôrma do forno</a:t>
            </a:r>
          </a:p>
          <a:p>
            <a:pPr lvl="2">
              <a:defRPr/>
            </a:pPr>
            <a:r>
              <a:rPr lang="en-US" sz="2500" dirty="0" err="1"/>
              <a:t>Deixe</a:t>
            </a:r>
            <a:r>
              <a:rPr lang="en-US" sz="2500" dirty="0"/>
              <a:t> </a:t>
            </a:r>
            <a:r>
              <a:rPr lang="en-US" sz="2500" dirty="0" err="1"/>
              <a:t>esfriar</a:t>
            </a:r>
            <a:endParaRPr lang="en-US" sz="2500" dirty="0"/>
          </a:p>
          <a:p>
            <a:pPr lvl="2">
              <a:defRPr/>
            </a:pPr>
            <a:r>
              <a:rPr lang="en-US" sz="2500" dirty="0" smtClean="0"/>
              <a:t>Prove</a:t>
            </a:r>
            <a:endParaRPr lang="en-US" sz="2500" dirty="0"/>
          </a:p>
        </p:txBody>
      </p:sp>
    </p:spTree>
    <p:extLst>
      <p:ext uri="{BB962C8B-B14F-4D97-AF65-F5344CB8AC3E}">
        <p14:creationId xmlns:p14="http://schemas.microsoft.com/office/powerpoint/2010/main" val="1604338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88828" y="0"/>
            <a:ext cx="8229600" cy="836712"/>
          </a:xfrm>
        </p:spPr>
        <p:txBody>
          <a:bodyPr>
            <a:normAutofit/>
          </a:bodyPr>
          <a:lstStyle/>
          <a:p>
            <a:r>
              <a:rPr lang="pt-BR" altLang="pt-BR" sz="3500" dirty="0" smtClean="0"/>
              <a:t>Formas de representação - Fluxograma</a:t>
            </a:r>
          </a:p>
        </p:txBody>
      </p:sp>
      <p:sp>
        <p:nvSpPr>
          <p:cNvPr id="4099" name="Espaço Reservado para Conteúdo 2"/>
          <p:cNvSpPr>
            <a:spLocks noGrp="1"/>
          </p:cNvSpPr>
          <p:nvPr>
            <p:ph idx="1"/>
          </p:nvPr>
        </p:nvSpPr>
        <p:spPr>
          <a:xfrm>
            <a:off x="467543" y="1006474"/>
            <a:ext cx="8229600" cy="5707509"/>
          </a:xfrm>
        </p:spPr>
        <p:txBody>
          <a:bodyPr>
            <a:noAutofit/>
          </a:bodyPr>
          <a:lstStyle/>
          <a:p>
            <a:r>
              <a:rPr lang="pt-BR" altLang="pt-BR" sz="2200" b="1" dirty="0"/>
              <a:t>Fluxograma</a:t>
            </a:r>
            <a:r>
              <a:rPr lang="pt-BR" altLang="pt-BR" sz="2200" dirty="0"/>
              <a:t>: é uma representação gráfica dos algoritmos</a:t>
            </a:r>
          </a:p>
          <a:p>
            <a:r>
              <a:rPr lang="pt-BR" altLang="pt-BR" sz="2200" dirty="0"/>
              <a:t>Cada figura geométrica representa diferentes ações</a:t>
            </a:r>
          </a:p>
          <a:p>
            <a:r>
              <a:rPr lang="pt-BR" altLang="pt-BR" sz="2200" dirty="0"/>
              <a:t>Facilita o entendimento das </a:t>
            </a:r>
            <a:r>
              <a:rPr lang="pt-BR" altLang="pt-BR" sz="2200" dirty="0" smtClean="0"/>
              <a:t>ideias </a:t>
            </a:r>
            <a:r>
              <a:rPr lang="pt-BR" altLang="pt-BR" sz="2200" dirty="0"/>
              <a:t>contidas no </a:t>
            </a:r>
            <a:r>
              <a:rPr lang="pt-BR" altLang="pt-BR" sz="2200" dirty="0" smtClean="0"/>
              <a:t>algoritmo</a:t>
            </a:r>
          </a:p>
          <a:p>
            <a:endParaRPr lang="pt-BR" altLang="pt-BR" sz="2400" dirty="0"/>
          </a:p>
          <a:p>
            <a:pPr>
              <a:defRPr/>
            </a:pPr>
            <a:endParaRPr lang="en-US" sz="25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07" y="2218540"/>
            <a:ext cx="8013111"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866" y="3226652"/>
            <a:ext cx="5760641" cy="344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708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88828" y="0"/>
            <a:ext cx="8229600" cy="836712"/>
          </a:xfrm>
        </p:spPr>
        <p:txBody>
          <a:bodyPr>
            <a:normAutofit/>
          </a:bodyPr>
          <a:lstStyle/>
          <a:p>
            <a:r>
              <a:rPr lang="pt-BR" altLang="pt-BR" sz="3500" dirty="0" smtClean="0"/>
              <a:t>Formas de representação - Fluxograma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064896"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2530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a:xfrm>
            <a:off x="488828" y="0"/>
            <a:ext cx="8229600" cy="836712"/>
          </a:xfrm>
        </p:spPr>
        <p:txBody>
          <a:bodyPr>
            <a:normAutofit/>
          </a:bodyPr>
          <a:lstStyle/>
          <a:p>
            <a:r>
              <a:rPr lang="pt-BR" altLang="pt-BR" sz="3500" dirty="0" smtClean="0"/>
              <a:t>Formas de representação - Fluxograma</a:t>
            </a:r>
          </a:p>
        </p:txBody>
      </p:sp>
      <p:sp>
        <p:nvSpPr>
          <p:cNvPr id="4099" name="Espaço Reservado para Conteúdo 2"/>
          <p:cNvSpPr>
            <a:spLocks noGrp="1"/>
          </p:cNvSpPr>
          <p:nvPr>
            <p:ph idx="1"/>
          </p:nvPr>
        </p:nvSpPr>
        <p:spPr>
          <a:xfrm>
            <a:off x="467543" y="1006474"/>
            <a:ext cx="8229600" cy="5707509"/>
          </a:xfrm>
        </p:spPr>
        <p:txBody>
          <a:bodyPr>
            <a:noAutofit/>
          </a:bodyPr>
          <a:lstStyle/>
          <a:p>
            <a:r>
              <a:rPr lang="pt-BR" altLang="pt-BR" sz="2800" dirty="0"/>
              <a:t>Elementos do fluxograma:</a:t>
            </a:r>
          </a:p>
          <a:p>
            <a:pPr lvl="1"/>
            <a:r>
              <a:rPr lang="pt-BR" altLang="pt-BR" dirty="0"/>
              <a:t>Início e fim de programa</a:t>
            </a:r>
          </a:p>
          <a:p>
            <a:pPr lvl="2"/>
            <a:r>
              <a:rPr lang="pt-BR" altLang="pt-BR" sz="2000" dirty="0"/>
              <a:t>Representados por uma elipse</a:t>
            </a:r>
          </a:p>
          <a:p>
            <a:pPr lvl="1"/>
            <a:r>
              <a:rPr lang="pt-BR" altLang="pt-BR" dirty="0"/>
              <a:t>Operação de Atribuição</a:t>
            </a:r>
          </a:p>
          <a:p>
            <a:pPr lvl="2"/>
            <a:r>
              <a:rPr lang="pt-BR" altLang="pt-BR" sz="2000" dirty="0"/>
              <a:t>Representada por um retângulo</a:t>
            </a:r>
          </a:p>
          <a:p>
            <a:pPr lvl="1"/>
            <a:r>
              <a:rPr lang="pt-BR" altLang="pt-BR" dirty="0"/>
              <a:t>Operação de Entrada de Dados</a:t>
            </a:r>
          </a:p>
          <a:p>
            <a:pPr lvl="2"/>
            <a:r>
              <a:rPr lang="pt-BR" altLang="pt-BR" sz="2000" dirty="0"/>
              <a:t>Representada por um </a:t>
            </a:r>
            <a:r>
              <a:rPr lang="pt-BR" altLang="pt-BR" sz="2000" dirty="0" smtClean="0"/>
              <a:t>retângulo </a:t>
            </a:r>
            <a:r>
              <a:rPr lang="pt-BR" altLang="pt-BR" sz="2000" dirty="0"/>
              <a:t>com </a:t>
            </a:r>
            <a:r>
              <a:rPr lang="pt-BR" altLang="pt-BR" sz="2000" dirty="0" smtClean="0"/>
              <a:t>um </a:t>
            </a:r>
            <a:r>
              <a:rPr lang="pt-BR" altLang="pt-BR" sz="2000" dirty="0"/>
              <a:t>dos cantos dobrados (como em uma folha de papel)</a:t>
            </a:r>
          </a:p>
          <a:p>
            <a:pPr lvl="1"/>
            <a:r>
              <a:rPr lang="pt-BR" altLang="pt-BR" dirty="0"/>
              <a:t>Decisão</a:t>
            </a:r>
          </a:p>
          <a:p>
            <a:pPr lvl="2"/>
            <a:r>
              <a:rPr lang="pt-BR" altLang="pt-BR" sz="2000" dirty="0"/>
              <a:t>Representada por um losango</a:t>
            </a:r>
          </a:p>
          <a:p>
            <a:pPr lvl="1"/>
            <a:r>
              <a:rPr lang="pt-BR" altLang="pt-BR" dirty="0"/>
              <a:t>Operação de Saída</a:t>
            </a:r>
          </a:p>
          <a:p>
            <a:pPr lvl="2"/>
            <a:r>
              <a:rPr lang="pt-BR" altLang="pt-BR" sz="2000" dirty="0"/>
              <a:t>Representada por um retângulo com um dos lados recordado de maneira </a:t>
            </a:r>
            <a:r>
              <a:rPr lang="pt-BR" altLang="pt-BR" sz="2000" dirty="0" smtClean="0"/>
              <a:t>ondulada</a:t>
            </a:r>
            <a:endParaRPr lang="pt-BR" altLang="pt-BR" sz="2400" dirty="0"/>
          </a:p>
          <a:p>
            <a:pPr>
              <a:defRPr/>
            </a:pPr>
            <a:endParaRPr lang="en-US" sz="25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196752"/>
            <a:ext cx="392392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19022295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TotalTime>
  <Words>1908</Words>
  <Application>Microsoft Office PowerPoint</Application>
  <PresentationFormat>Apresentação na tela (4:3)</PresentationFormat>
  <Paragraphs>296</Paragraphs>
  <Slides>43</Slides>
  <Notes>1</Notes>
  <HiddenSlides>0</HiddenSlides>
  <MMClips>0</MMClips>
  <ScaleCrop>false</ScaleCrop>
  <HeadingPairs>
    <vt:vector size="4" baseType="variant">
      <vt:variant>
        <vt:lpstr>Tema</vt:lpstr>
      </vt:variant>
      <vt:variant>
        <vt:i4>1</vt:i4>
      </vt:variant>
      <vt:variant>
        <vt:lpstr>Títulos de slides</vt:lpstr>
      </vt:variant>
      <vt:variant>
        <vt:i4>43</vt:i4>
      </vt:variant>
    </vt:vector>
  </HeadingPairs>
  <TitlesOfParts>
    <vt:vector size="44" baseType="lpstr">
      <vt:lpstr>Fluxo</vt:lpstr>
      <vt:lpstr>Estrutura de Dados 1º semestre de 2021</vt:lpstr>
      <vt:lpstr>O que é um Algoritmo?</vt:lpstr>
      <vt:lpstr>O que é um Algoritmo?</vt:lpstr>
      <vt:lpstr>Conceitos Fundamentais</vt:lpstr>
      <vt:lpstr>Exemplos de Algoritmos </vt:lpstr>
      <vt:lpstr>Formas de representação - Narrativa</vt:lpstr>
      <vt:lpstr>Formas de representação - Fluxograma</vt:lpstr>
      <vt:lpstr>Formas de representação - Fluxograma</vt:lpstr>
      <vt:lpstr>Formas de representação - Fluxograma</vt:lpstr>
      <vt:lpstr>Exemplo de Fluxograma</vt:lpstr>
      <vt:lpstr>Exemplo de Fluxograma</vt:lpstr>
      <vt:lpstr>Exemplo de Fluxograma</vt:lpstr>
      <vt:lpstr>Formas de representação - Pseudocódigo</vt:lpstr>
      <vt:lpstr>Formas de representação - Pseudocódigo</vt:lpstr>
      <vt:lpstr>Exemplo de Pseudocódigo</vt:lpstr>
      <vt:lpstr>Exemplo de Pseudocódigo</vt:lpstr>
      <vt:lpstr>Exemplo de Pseudocódigo</vt:lpstr>
      <vt:lpstr>Exemplo de Pseudocódigo</vt:lpstr>
      <vt:lpstr>Tipos Básicos de Dados</vt:lpstr>
      <vt:lpstr>Variáveis</vt:lpstr>
      <vt:lpstr>Variáveis</vt:lpstr>
      <vt:lpstr>Estrutura de decisão </vt:lpstr>
      <vt:lpstr>Estruturas de Repetição</vt:lpstr>
      <vt:lpstr>Estruturas de repetição</vt:lpstr>
      <vt:lpstr>Vetores</vt:lpstr>
      <vt:lpstr>Vetores</vt:lpstr>
      <vt:lpstr>Vetores</vt:lpstr>
      <vt:lpstr>Vetores</vt:lpstr>
      <vt:lpstr>Vetores</vt:lpstr>
      <vt:lpstr> Variáveis Compostas Homogêneas</vt:lpstr>
      <vt:lpstr> Variáveis Compostas Unidimensionais</vt:lpstr>
      <vt:lpstr> Variáveis Compostas Unidimensionais</vt:lpstr>
      <vt:lpstr> Vetores</vt:lpstr>
      <vt:lpstr>Exemplo</vt:lpstr>
      <vt:lpstr>Arrays</vt:lpstr>
      <vt:lpstr>Matrizes</vt:lpstr>
      <vt:lpstr>Matrizes</vt:lpstr>
      <vt:lpstr>Recursividade</vt:lpstr>
      <vt:lpstr>Recursividade</vt:lpstr>
      <vt:lpstr>Condição de parada</vt:lpstr>
      <vt:lpstr>Definições</vt:lpstr>
      <vt:lpstr>Contatos</vt:lpstr>
      <vt:lpstr>Contatos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Estrutura de Dados 2º semestre de 2020</dc:title>
  <dc:creator>Fábio Silva</dc:creator>
  <cp:lastModifiedBy>Fábio Silva</cp:lastModifiedBy>
  <cp:revision>6</cp:revision>
  <dcterms:created xsi:type="dcterms:W3CDTF">2020-08-20T20:24:08Z</dcterms:created>
  <dcterms:modified xsi:type="dcterms:W3CDTF">2021-02-10T19:59:56Z</dcterms:modified>
</cp:coreProperties>
</file>