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sldIdLst>
    <p:sldId id="256" r:id="rId2"/>
    <p:sldId id="257" r:id="rId3"/>
    <p:sldId id="585" r:id="rId4"/>
    <p:sldId id="587" r:id="rId5"/>
    <p:sldId id="586" r:id="rId6"/>
    <p:sldId id="557" r:id="rId7"/>
    <p:sldId id="559" r:id="rId8"/>
    <p:sldId id="560" r:id="rId9"/>
    <p:sldId id="561" r:id="rId10"/>
    <p:sldId id="562" r:id="rId11"/>
    <p:sldId id="563" r:id="rId12"/>
    <p:sldId id="564" r:id="rId13"/>
    <p:sldId id="565" r:id="rId14"/>
    <p:sldId id="566" r:id="rId15"/>
    <p:sldId id="567" r:id="rId16"/>
    <p:sldId id="568" r:id="rId17"/>
    <p:sldId id="569" r:id="rId18"/>
    <p:sldId id="570" r:id="rId19"/>
    <p:sldId id="571" r:id="rId20"/>
    <p:sldId id="572" r:id="rId21"/>
    <p:sldId id="573" r:id="rId22"/>
    <p:sldId id="574" r:id="rId23"/>
    <p:sldId id="575" r:id="rId24"/>
    <p:sldId id="576" r:id="rId25"/>
    <p:sldId id="577" r:id="rId26"/>
    <p:sldId id="578" r:id="rId27"/>
    <p:sldId id="579" r:id="rId28"/>
    <p:sldId id="580" r:id="rId29"/>
    <p:sldId id="581" r:id="rId30"/>
    <p:sldId id="582" r:id="rId31"/>
    <p:sldId id="583" r:id="rId32"/>
    <p:sldId id="5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4172F-C6BD-4B01-A35B-8BAD76D3091F}" type="datetimeFigureOut">
              <a:rPr lang="pt-BR" smtClean="0"/>
              <a:t>11/08/2024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10474-FB46-4705-B2C1-ED2D5A5FD83A}" type="slidenum">
              <a:rPr lang="pt-BR" smtClean="0"/>
              <a:t>‹nº›</a:t>
            </a:fld>
            <a:endParaRPr lang="pt-BR"/>
          </a:p>
        </p:txBody>
      </p:sp>
    </p:spTree>
    <p:extLst>
      <p:ext uri="{BB962C8B-B14F-4D97-AF65-F5344CB8AC3E}">
        <p14:creationId xmlns:p14="http://schemas.microsoft.com/office/powerpoint/2010/main" val="398104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0ACF5E7-BF3B-5564-34A2-6E38280E70E0}"/>
              </a:ext>
            </a:extLst>
          </p:cNvPr>
          <p:cNvSpPr>
            <a:spLocks noGrp="1" noChangeArrowheads="1"/>
          </p:cNvSpPr>
          <p:nvPr>
            <p:ph type="sldNum" sz="quarter" idx="5"/>
          </p:nvPr>
        </p:nvSpPr>
        <p:spPr>
          <a:ln/>
        </p:spPr>
        <p:txBody>
          <a:bodyPr/>
          <a:lstStyle/>
          <a:p>
            <a:fld id="{DFDC72D9-7C7D-4C80-9706-0A7FC176204A}" type="slidenum">
              <a:rPr lang="pt-BR" altLang="pt-BR"/>
              <a:pPr/>
              <a:t>3</a:t>
            </a:fld>
            <a:endParaRPr lang="pt-BR" altLang="pt-BR"/>
          </a:p>
        </p:txBody>
      </p:sp>
      <p:sp>
        <p:nvSpPr>
          <p:cNvPr id="507906" name="Rectangle 2">
            <a:extLst>
              <a:ext uri="{FF2B5EF4-FFF2-40B4-BE49-F238E27FC236}">
                <a16:creationId xmlns:a16="http://schemas.microsoft.com/office/drawing/2014/main" id="{ADF0368F-B380-9F28-105C-708B62C836AC}"/>
              </a:ext>
            </a:extLst>
          </p:cNvPr>
          <p:cNvSpPr>
            <a:spLocks noRot="1" noChangeArrowheads="1" noTextEdit="1"/>
          </p:cNvSpPr>
          <p:nvPr>
            <p:ph type="sldImg"/>
          </p:nvPr>
        </p:nvSpPr>
        <p:spPr>
          <a:ln/>
        </p:spPr>
      </p:sp>
      <p:sp>
        <p:nvSpPr>
          <p:cNvPr id="507907" name="Rectangle 3">
            <a:extLst>
              <a:ext uri="{FF2B5EF4-FFF2-40B4-BE49-F238E27FC236}">
                <a16:creationId xmlns:a16="http://schemas.microsoft.com/office/drawing/2014/main" id="{354B4BC8-9737-8562-7656-5E2AEC3784D3}"/>
              </a:ext>
            </a:extLst>
          </p:cNvPr>
          <p:cNvSpPr>
            <a:spLocks noGrp="1" noChangeArrowheads="1"/>
          </p:cNvSpPr>
          <p:nvPr>
            <p:ph type="body" idx="1"/>
          </p:nvPr>
        </p:nvSpPr>
        <p:spPr/>
        <p:txBody>
          <a:bodyPr/>
          <a:lstStyle/>
          <a:p>
            <a:endParaRPr lang="en-US"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0ACF5E7-BF3B-5564-34A2-6E38280E70E0}"/>
              </a:ext>
            </a:extLst>
          </p:cNvPr>
          <p:cNvSpPr>
            <a:spLocks noGrp="1" noChangeArrowheads="1"/>
          </p:cNvSpPr>
          <p:nvPr>
            <p:ph type="sldNum" sz="quarter" idx="5"/>
          </p:nvPr>
        </p:nvSpPr>
        <p:spPr>
          <a:ln/>
        </p:spPr>
        <p:txBody>
          <a:bodyPr/>
          <a:lstStyle/>
          <a:p>
            <a:fld id="{DFDC72D9-7C7D-4C80-9706-0A7FC176204A}" type="slidenum">
              <a:rPr lang="pt-BR" altLang="pt-BR"/>
              <a:pPr/>
              <a:t>4</a:t>
            </a:fld>
            <a:endParaRPr lang="pt-BR" altLang="pt-BR"/>
          </a:p>
        </p:txBody>
      </p:sp>
      <p:sp>
        <p:nvSpPr>
          <p:cNvPr id="507906" name="Rectangle 2">
            <a:extLst>
              <a:ext uri="{FF2B5EF4-FFF2-40B4-BE49-F238E27FC236}">
                <a16:creationId xmlns:a16="http://schemas.microsoft.com/office/drawing/2014/main" id="{ADF0368F-B380-9F28-105C-708B62C836AC}"/>
              </a:ext>
            </a:extLst>
          </p:cNvPr>
          <p:cNvSpPr>
            <a:spLocks noRot="1" noChangeArrowheads="1" noTextEdit="1"/>
          </p:cNvSpPr>
          <p:nvPr>
            <p:ph type="sldImg"/>
          </p:nvPr>
        </p:nvSpPr>
        <p:spPr>
          <a:ln/>
        </p:spPr>
      </p:sp>
      <p:sp>
        <p:nvSpPr>
          <p:cNvPr id="507907" name="Rectangle 3">
            <a:extLst>
              <a:ext uri="{FF2B5EF4-FFF2-40B4-BE49-F238E27FC236}">
                <a16:creationId xmlns:a16="http://schemas.microsoft.com/office/drawing/2014/main" id="{354B4BC8-9737-8562-7656-5E2AEC3784D3}"/>
              </a:ext>
            </a:extLst>
          </p:cNvPr>
          <p:cNvSpPr>
            <a:spLocks noGrp="1" noChangeArrowheads="1"/>
          </p:cNvSpPr>
          <p:nvPr>
            <p:ph type="body" idx="1"/>
          </p:nvPr>
        </p:nvSpPr>
        <p:spPr/>
        <p:txBody>
          <a:bodyPr/>
          <a:lstStyle/>
          <a:p>
            <a:endParaRPr lang="en-US" alt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EA9714-573D-1D49-B446-308C1D6BF9CA}"/>
              </a:ext>
            </a:extLst>
          </p:cNvPr>
          <p:cNvSpPr>
            <a:spLocks noGrp="1" noChangeArrowheads="1"/>
          </p:cNvSpPr>
          <p:nvPr>
            <p:ph type="sldNum" sz="quarter" idx="5"/>
          </p:nvPr>
        </p:nvSpPr>
        <p:spPr>
          <a:ln/>
        </p:spPr>
        <p:txBody>
          <a:bodyPr/>
          <a:lstStyle/>
          <a:p>
            <a:fld id="{14119CF3-4BD0-49D8-9492-307E12C46FB6}" type="slidenum">
              <a:rPr lang="pt-BR" altLang="pt-BR"/>
              <a:pPr/>
              <a:t>5</a:t>
            </a:fld>
            <a:endParaRPr lang="pt-BR" altLang="pt-BR"/>
          </a:p>
        </p:txBody>
      </p:sp>
      <p:sp>
        <p:nvSpPr>
          <p:cNvPr id="465922" name="Rectangle 2">
            <a:extLst>
              <a:ext uri="{FF2B5EF4-FFF2-40B4-BE49-F238E27FC236}">
                <a16:creationId xmlns:a16="http://schemas.microsoft.com/office/drawing/2014/main" id="{CB2D0630-DAEB-408A-0AA6-3C892BB11CBA}"/>
              </a:ext>
            </a:extLst>
          </p:cNvPr>
          <p:cNvSpPr>
            <a:spLocks noRot="1" noChangeArrowheads="1" noTextEdit="1"/>
          </p:cNvSpPr>
          <p:nvPr>
            <p:ph type="sldImg"/>
          </p:nvPr>
        </p:nvSpPr>
        <p:spPr>
          <a:ln/>
        </p:spPr>
      </p:sp>
      <p:sp>
        <p:nvSpPr>
          <p:cNvPr id="465923" name="Rectangle 3">
            <a:extLst>
              <a:ext uri="{FF2B5EF4-FFF2-40B4-BE49-F238E27FC236}">
                <a16:creationId xmlns:a16="http://schemas.microsoft.com/office/drawing/2014/main" id="{8B4A2641-074E-7239-51F3-DA714E674FAF}"/>
              </a:ext>
            </a:extLst>
          </p:cNvPr>
          <p:cNvSpPr>
            <a:spLocks noGrp="1" noChangeArrowheads="1"/>
          </p:cNvSpPr>
          <p:nvPr>
            <p:ph type="body" idx="1"/>
          </p:nvPr>
        </p:nvSpPr>
        <p:spPr/>
        <p:txBody>
          <a:bodyPr/>
          <a:lstStyle/>
          <a:p>
            <a:endParaRPr lang="en-US" alt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CA4058-7FFF-F788-BA4A-0F3E01A89596}"/>
              </a:ext>
            </a:extLst>
          </p:cNvPr>
          <p:cNvSpPr>
            <a:spLocks noGrp="1" noChangeArrowheads="1"/>
          </p:cNvSpPr>
          <p:nvPr>
            <p:ph type="sldNum" sz="quarter" idx="5"/>
          </p:nvPr>
        </p:nvSpPr>
        <p:spPr>
          <a:ln/>
        </p:spPr>
        <p:txBody>
          <a:bodyPr/>
          <a:lstStyle/>
          <a:p>
            <a:fld id="{AD45757C-DE13-4EAA-934B-AAFC825D281B}" type="slidenum">
              <a:rPr lang="pt-BR" altLang="pt-BR"/>
              <a:pPr/>
              <a:t>6</a:t>
            </a:fld>
            <a:endParaRPr lang="pt-BR" altLang="pt-BR"/>
          </a:p>
        </p:txBody>
      </p:sp>
      <p:sp>
        <p:nvSpPr>
          <p:cNvPr id="467970" name="Rectangle 2">
            <a:extLst>
              <a:ext uri="{FF2B5EF4-FFF2-40B4-BE49-F238E27FC236}">
                <a16:creationId xmlns:a16="http://schemas.microsoft.com/office/drawing/2014/main" id="{182B3A20-3DE7-E427-A965-C9D8012F8389}"/>
              </a:ext>
            </a:extLst>
          </p:cNvPr>
          <p:cNvSpPr>
            <a:spLocks noRot="1" noChangeArrowheads="1" noTextEdit="1"/>
          </p:cNvSpPr>
          <p:nvPr>
            <p:ph type="sldImg"/>
          </p:nvPr>
        </p:nvSpPr>
        <p:spPr>
          <a:ln/>
        </p:spPr>
      </p:sp>
      <p:sp>
        <p:nvSpPr>
          <p:cNvPr id="467971" name="Rectangle 3">
            <a:extLst>
              <a:ext uri="{FF2B5EF4-FFF2-40B4-BE49-F238E27FC236}">
                <a16:creationId xmlns:a16="http://schemas.microsoft.com/office/drawing/2014/main" id="{5549B794-E91D-BA66-F59B-6E91AB9E72DB}"/>
              </a:ext>
            </a:extLst>
          </p:cNvPr>
          <p:cNvSpPr>
            <a:spLocks noGrp="1" noChangeArrowheads="1"/>
          </p:cNvSpPr>
          <p:nvPr>
            <p:ph type="body" idx="1"/>
          </p:nvPr>
        </p:nvSpPr>
        <p:spPr/>
        <p:txBody>
          <a:bodyPr/>
          <a:lstStyle/>
          <a:p>
            <a:endParaRPr lang="en-US" alt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C8F7B84-23CA-A2B3-E044-1ECE5079050D}"/>
              </a:ext>
            </a:extLst>
          </p:cNvPr>
          <p:cNvSpPr>
            <a:spLocks noGrp="1" noChangeArrowheads="1"/>
          </p:cNvSpPr>
          <p:nvPr>
            <p:ph type="sldNum" sz="quarter" idx="5"/>
          </p:nvPr>
        </p:nvSpPr>
        <p:spPr>
          <a:ln/>
        </p:spPr>
        <p:txBody>
          <a:bodyPr/>
          <a:lstStyle/>
          <a:p>
            <a:fld id="{1AD8C611-370F-4EC6-B6FF-4B9315A971E3}" type="slidenum">
              <a:rPr lang="pt-BR" altLang="pt-BR"/>
              <a:pPr/>
              <a:t>7</a:t>
            </a:fld>
            <a:endParaRPr lang="pt-BR" altLang="pt-BR"/>
          </a:p>
        </p:txBody>
      </p:sp>
      <p:sp>
        <p:nvSpPr>
          <p:cNvPr id="472066" name="Rectangle 2">
            <a:extLst>
              <a:ext uri="{FF2B5EF4-FFF2-40B4-BE49-F238E27FC236}">
                <a16:creationId xmlns:a16="http://schemas.microsoft.com/office/drawing/2014/main" id="{17519CF7-9A1E-1880-2A1E-BDF2DE06A6CE}"/>
              </a:ext>
            </a:extLst>
          </p:cNvPr>
          <p:cNvSpPr>
            <a:spLocks noRot="1" noChangeArrowheads="1" noTextEdit="1"/>
          </p:cNvSpPr>
          <p:nvPr>
            <p:ph type="sldImg"/>
          </p:nvPr>
        </p:nvSpPr>
        <p:spPr>
          <a:ln/>
        </p:spPr>
      </p:sp>
      <p:sp>
        <p:nvSpPr>
          <p:cNvPr id="472067" name="Rectangle 3">
            <a:extLst>
              <a:ext uri="{FF2B5EF4-FFF2-40B4-BE49-F238E27FC236}">
                <a16:creationId xmlns:a16="http://schemas.microsoft.com/office/drawing/2014/main" id="{54C6248C-0CC2-D5C6-FBDF-E08D2517605D}"/>
              </a:ext>
            </a:extLst>
          </p:cNvPr>
          <p:cNvSpPr>
            <a:spLocks noGrp="1" noChangeArrowheads="1"/>
          </p:cNvSpPr>
          <p:nvPr>
            <p:ph type="body" idx="1"/>
          </p:nvPr>
        </p:nvSpPr>
        <p:spPr/>
        <p:txBody>
          <a:bodyPr/>
          <a:lstStyle/>
          <a:p>
            <a:endParaRPr lang="en-US" alt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AC3DAA-09EF-1DAD-5A89-F455ABF0327C}"/>
              </a:ext>
            </a:extLst>
          </p:cNvPr>
          <p:cNvSpPr>
            <a:spLocks noGrp="1" noChangeArrowheads="1"/>
          </p:cNvSpPr>
          <p:nvPr>
            <p:ph type="sldNum" sz="quarter" idx="5"/>
          </p:nvPr>
        </p:nvSpPr>
        <p:spPr>
          <a:ln/>
        </p:spPr>
        <p:txBody>
          <a:bodyPr/>
          <a:lstStyle/>
          <a:p>
            <a:fld id="{DF258B2B-5262-4F7C-B594-A55F46CCDE22}" type="slidenum">
              <a:rPr lang="pt-BR" altLang="pt-BR"/>
              <a:pPr/>
              <a:t>8</a:t>
            </a:fld>
            <a:endParaRPr lang="pt-BR" altLang="pt-BR"/>
          </a:p>
        </p:txBody>
      </p:sp>
      <p:sp>
        <p:nvSpPr>
          <p:cNvPr id="474114" name="Rectangle 2">
            <a:extLst>
              <a:ext uri="{FF2B5EF4-FFF2-40B4-BE49-F238E27FC236}">
                <a16:creationId xmlns:a16="http://schemas.microsoft.com/office/drawing/2014/main" id="{62B82ABD-D67A-98FB-6F19-883741309B6F}"/>
              </a:ext>
            </a:extLst>
          </p:cNvPr>
          <p:cNvSpPr>
            <a:spLocks noRot="1" noChangeArrowheads="1" noTextEdit="1"/>
          </p:cNvSpPr>
          <p:nvPr>
            <p:ph type="sldImg"/>
          </p:nvPr>
        </p:nvSpPr>
        <p:spPr>
          <a:ln/>
        </p:spPr>
      </p:sp>
      <p:sp>
        <p:nvSpPr>
          <p:cNvPr id="474115" name="Rectangle 3">
            <a:extLst>
              <a:ext uri="{FF2B5EF4-FFF2-40B4-BE49-F238E27FC236}">
                <a16:creationId xmlns:a16="http://schemas.microsoft.com/office/drawing/2014/main" id="{D3497F9C-55F2-25CD-7900-203C57B849E5}"/>
              </a:ext>
            </a:extLst>
          </p:cNvPr>
          <p:cNvSpPr>
            <a:spLocks noGrp="1" noChangeArrowheads="1"/>
          </p:cNvSpPr>
          <p:nvPr>
            <p:ph type="body" idx="1"/>
          </p:nvPr>
        </p:nvSpPr>
        <p:spPr/>
        <p:txBody>
          <a:bodyPr/>
          <a:lstStyle/>
          <a:p>
            <a:endParaRPr lang="en-US" alt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144B946-0CF8-8194-9299-972E21AF9F4E}"/>
              </a:ext>
            </a:extLst>
          </p:cNvPr>
          <p:cNvSpPr>
            <a:spLocks noGrp="1" noChangeArrowheads="1"/>
          </p:cNvSpPr>
          <p:nvPr>
            <p:ph type="sldNum" sz="quarter" idx="5"/>
          </p:nvPr>
        </p:nvSpPr>
        <p:spPr>
          <a:ln/>
        </p:spPr>
        <p:txBody>
          <a:bodyPr/>
          <a:lstStyle/>
          <a:p>
            <a:fld id="{B5FA35F4-351D-4EC5-821B-D50779B0CB20}" type="slidenum">
              <a:rPr lang="pt-BR" altLang="pt-BR"/>
              <a:pPr/>
              <a:t>9</a:t>
            </a:fld>
            <a:endParaRPr lang="pt-BR" altLang="pt-BR"/>
          </a:p>
        </p:txBody>
      </p:sp>
      <p:sp>
        <p:nvSpPr>
          <p:cNvPr id="476162" name="Rectangle 2">
            <a:extLst>
              <a:ext uri="{FF2B5EF4-FFF2-40B4-BE49-F238E27FC236}">
                <a16:creationId xmlns:a16="http://schemas.microsoft.com/office/drawing/2014/main" id="{5B12D27D-413A-A4BF-F5D6-3ADE9C2DD2BA}"/>
              </a:ext>
            </a:extLst>
          </p:cNvPr>
          <p:cNvSpPr>
            <a:spLocks noRot="1" noChangeArrowheads="1" noTextEdit="1"/>
          </p:cNvSpPr>
          <p:nvPr>
            <p:ph type="sldImg"/>
          </p:nvPr>
        </p:nvSpPr>
        <p:spPr>
          <a:ln/>
        </p:spPr>
      </p:sp>
      <p:sp>
        <p:nvSpPr>
          <p:cNvPr id="476163" name="Rectangle 3">
            <a:extLst>
              <a:ext uri="{FF2B5EF4-FFF2-40B4-BE49-F238E27FC236}">
                <a16:creationId xmlns:a16="http://schemas.microsoft.com/office/drawing/2014/main" id="{8520ABD4-A044-CD1B-8260-47ED4542E97D}"/>
              </a:ext>
            </a:extLst>
          </p:cNvPr>
          <p:cNvSpPr>
            <a:spLocks noGrp="1" noChangeArrowheads="1"/>
          </p:cNvSpPr>
          <p:nvPr>
            <p:ph type="body" idx="1"/>
          </p:nvPr>
        </p:nvSpPr>
        <p:spPr/>
        <p:txBody>
          <a:bodyPr/>
          <a:lstStyle/>
          <a:p>
            <a:endParaRPr lang="en-US" alt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9B88B1C-41AD-989A-24D3-EFB2FB862378}"/>
              </a:ext>
            </a:extLst>
          </p:cNvPr>
          <p:cNvSpPr>
            <a:spLocks noGrp="1" noChangeArrowheads="1"/>
          </p:cNvSpPr>
          <p:nvPr>
            <p:ph type="sldNum" sz="quarter" idx="5"/>
          </p:nvPr>
        </p:nvSpPr>
        <p:spPr>
          <a:ln/>
        </p:spPr>
        <p:txBody>
          <a:bodyPr/>
          <a:lstStyle/>
          <a:p>
            <a:fld id="{BCFB0C97-C48F-469B-BB01-FBD472E0AF65}" type="slidenum">
              <a:rPr lang="pt-BR" altLang="pt-BR"/>
              <a:pPr/>
              <a:t>10</a:t>
            </a:fld>
            <a:endParaRPr lang="pt-BR" altLang="pt-BR"/>
          </a:p>
        </p:txBody>
      </p:sp>
      <p:sp>
        <p:nvSpPr>
          <p:cNvPr id="478210" name="Rectangle 2">
            <a:extLst>
              <a:ext uri="{FF2B5EF4-FFF2-40B4-BE49-F238E27FC236}">
                <a16:creationId xmlns:a16="http://schemas.microsoft.com/office/drawing/2014/main" id="{8B3E3BE8-5B1A-CDBE-110A-E4939385817D}"/>
              </a:ext>
            </a:extLst>
          </p:cNvPr>
          <p:cNvSpPr>
            <a:spLocks noRot="1" noChangeArrowheads="1" noTextEdit="1"/>
          </p:cNvSpPr>
          <p:nvPr>
            <p:ph type="sldImg"/>
          </p:nvPr>
        </p:nvSpPr>
        <p:spPr>
          <a:ln/>
        </p:spPr>
      </p:sp>
      <p:sp>
        <p:nvSpPr>
          <p:cNvPr id="478211" name="Rectangle 3">
            <a:extLst>
              <a:ext uri="{FF2B5EF4-FFF2-40B4-BE49-F238E27FC236}">
                <a16:creationId xmlns:a16="http://schemas.microsoft.com/office/drawing/2014/main" id="{79A78B3C-2AC5-13A7-12BE-A225A56D0027}"/>
              </a:ext>
            </a:extLst>
          </p:cNvPr>
          <p:cNvSpPr>
            <a:spLocks noGrp="1" noChangeArrowheads="1"/>
          </p:cNvSpPr>
          <p:nvPr>
            <p:ph type="body" idx="1"/>
          </p:nvPr>
        </p:nvSpPr>
        <p:spPr/>
        <p:txBody>
          <a:bodyPr/>
          <a:lstStyle/>
          <a:p>
            <a:endParaRPr lang="en-US" alt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BBB207-F8BB-6BBC-23C1-CB8C29C6B7C7}"/>
              </a:ext>
            </a:extLst>
          </p:cNvPr>
          <p:cNvSpPr>
            <a:spLocks noGrp="1" noChangeArrowheads="1"/>
          </p:cNvSpPr>
          <p:nvPr>
            <p:ph type="sldNum" sz="quarter" idx="5"/>
          </p:nvPr>
        </p:nvSpPr>
        <p:spPr>
          <a:ln/>
        </p:spPr>
        <p:txBody>
          <a:bodyPr/>
          <a:lstStyle/>
          <a:p>
            <a:fld id="{1B2AB74F-737D-4927-A0F5-9CC4A08BCEE0}" type="slidenum">
              <a:rPr lang="pt-BR" altLang="pt-BR"/>
              <a:pPr/>
              <a:t>27</a:t>
            </a:fld>
            <a:endParaRPr lang="pt-BR" altLang="pt-BR"/>
          </a:p>
        </p:txBody>
      </p:sp>
      <p:sp>
        <p:nvSpPr>
          <p:cNvPr id="496642" name="Rectangle 2">
            <a:extLst>
              <a:ext uri="{FF2B5EF4-FFF2-40B4-BE49-F238E27FC236}">
                <a16:creationId xmlns:a16="http://schemas.microsoft.com/office/drawing/2014/main" id="{C24C82D2-7188-9EC0-552D-13622FF2CE06}"/>
              </a:ext>
            </a:extLst>
          </p:cNvPr>
          <p:cNvSpPr>
            <a:spLocks noRot="1" noChangeArrowheads="1" noTextEdit="1"/>
          </p:cNvSpPr>
          <p:nvPr>
            <p:ph type="sldImg"/>
          </p:nvPr>
        </p:nvSpPr>
        <p:spPr>
          <a:xfrm>
            <a:off x="153988" y="146050"/>
            <a:ext cx="2889250" cy="2166938"/>
          </a:xfrm>
          <a:ln w="12699" cap="flat">
            <a:solidFill>
              <a:schemeClr val="tx1"/>
            </a:solidFill>
          </a:ln>
          <a:extLst>
            <a:ext uri="{909E8E84-426E-40DD-AFC4-6F175D3DCCD1}">
              <a14:hiddenFill xmlns:a14="http://schemas.microsoft.com/office/drawing/2010/main">
                <a:noFill/>
              </a14:hiddenFill>
            </a:ext>
          </a:extLst>
        </p:spPr>
      </p:sp>
      <p:sp>
        <p:nvSpPr>
          <p:cNvPr id="496643" name="Rectangle 3">
            <a:extLst>
              <a:ext uri="{FF2B5EF4-FFF2-40B4-BE49-F238E27FC236}">
                <a16:creationId xmlns:a16="http://schemas.microsoft.com/office/drawing/2014/main" id="{11DFAA0B-6E0E-B674-597D-D3A7C1522189}"/>
              </a:ext>
            </a:extLst>
          </p:cNvPr>
          <p:cNvSpPr>
            <a:spLocks noGrp="1" noChangeArrowheads="1"/>
          </p:cNvSpPr>
          <p:nvPr>
            <p:ph type="body" idx="1"/>
          </p:nvPr>
        </p:nvSpPr>
        <p:spPr>
          <a:xfrm>
            <a:off x="153988" y="3090863"/>
            <a:ext cx="6637337" cy="4883150"/>
          </a:xfrm>
          <a:noFill/>
          <a:ln/>
        </p:spPr>
        <p:txBody>
          <a:bodyPr lIns="90977" tIns="44690" rIns="90977" bIns="44690">
            <a:spAutoFit/>
          </a:bodyPr>
          <a:lstStyle/>
          <a:p>
            <a:pPr defTabSz="876300">
              <a:lnSpc>
                <a:spcPct val="120000"/>
              </a:lnSpc>
              <a:spcBef>
                <a:spcPct val="50000"/>
              </a:spcBef>
            </a:pPr>
            <a:r>
              <a:rPr lang="en-US" altLang="pt-BR" sz="1000"/>
              <a:t>Six sigma provides a disciplined, phased process and a set of statistical tools to conduct projects.</a:t>
            </a:r>
          </a:p>
          <a:p>
            <a:pPr defTabSz="876300">
              <a:lnSpc>
                <a:spcPct val="120000"/>
              </a:lnSpc>
              <a:spcBef>
                <a:spcPct val="50000"/>
              </a:spcBef>
            </a:pPr>
            <a:r>
              <a:rPr lang="en-US" altLang="pt-BR" sz="1000"/>
              <a:t>The five phases are designed to answer specific questions about the process.  They are:</a:t>
            </a:r>
          </a:p>
          <a:p>
            <a:pPr marL="558800" lvl="1" indent="-111125" defTabSz="876300">
              <a:lnSpc>
                <a:spcPct val="120000"/>
              </a:lnSpc>
              <a:spcBef>
                <a:spcPct val="50000"/>
              </a:spcBef>
              <a:buFontTx/>
              <a:buChar char="•"/>
            </a:pPr>
            <a:r>
              <a:rPr lang="en-US" altLang="pt-BR" sz="1000" i="1" u="sng"/>
              <a:t>Define</a:t>
            </a:r>
            <a:r>
              <a:rPr lang="en-US" altLang="pt-BR" sz="1000"/>
              <a:t>: who are the customers and what are their priorities?</a:t>
            </a:r>
          </a:p>
          <a:p>
            <a:pPr marL="558800" lvl="1" indent="-111125" defTabSz="876300">
              <a:lnSpc>
                <a:spcPct val="120000"/>
              </a:lnSpc>
              <a:spcBef>
                <a:spcPct val="50000"/>
              </a:spcBef>
              <a:buFontTx/>
              <a:buChar char="•"/>
            </a:pPr>
            <a:r>
              <a:rPr lang="en-US" altLang="pt-BR" sz="1000" i="1" u="sng"/>
              <a:t>Measure</a:t>
            </a:r>
            <a:r>
              <a:rPr lang="en-US" altLang="pt-BR" sz="1000"/>
              <a:t>:  how is the process performing and how is it measured?</a:t>
            </a:r>
          </a:p>
          <a:p>
            <a:pPr marL="558800" lvl="1" indent="-111125" defTabSz="876300">
              <a:lnSpc>
                <a:spcPct val="120000"/>
              </a:lnSpc>
              <a:spcBef>
                <a:spcPct val="50000"/>
              </a:spcBef>
              <a:buFontTx/>
              <a:buChar char="•"/>
            </a:pPr>
            <a:r>
              <a:rPr lang="en-US" altLang="pt-BR" sz="1000" i="1" u="sng"/>
              <a:t>Analyze</a:t>
            </a:r>
            <a:r>
              <a:rPr lang="en-US" altLang="pt-BR" sz="1000"/>
              <a:t>: what are the most important causes of defects?</a:t>
            </a:r>
          </a:p>
          <a:p>
            <a:pPr marL="558800" lvl="1" indent="-111125" defTabSz="876300">
              <a:lnSpc>
                <a:spcPct val="120000"/>
              </a:lnSpc>
              <a:spcBef>
                <a:spcPct val="50000"/>
              </a:spcBef>
              <a:buFontTx/>
              <a:buChar char="•"/>
            </a:pPr>
            <a:r>
              <a:rPr lang="en-US" altLang="pt-BR" sz="1000" i="1" u="sng"/>
              <a:t>Improve</a:t>
            </a:r>
            <a:r>
              <a:rPr lang="en-US" altLang="pt-BR" sz="1000"/>
              <a:t>:  how do we remove the causes of the defects?</a:t>
            </a:r>
          </a:p>
          <a:p>
            <a:pPr marL="558800" lvl="1" indent="-111125" defTabSz="876300">
              <a:lnSpc>
                <a:spcPct val="120000"/>
              </a:lnSpc>
              <a:spcBef>
                <a:spcPct val="50000"/>
              </a:spcBef>
              <a:buFontTx/>
              <a:buChar char="•"/>
            </a:pPr>
            <a:r>
              <a:rPr lang="en-US" altLang="pt-BR" sz="1000" i="1" u="sng"/>
              <a:t>Control</a:t>
            </a:r>
            <a:r>
              <a:rPr lang="en-US" altLang="pt-BR" sz="1000"/>
              <a:t>:  how can we maintain and leverage the improvements?</a:t>
            </a:r>
          </a:p>
          <a:p>
            <a:pPr defTabSz="876300">
              <a:lnSpc>
                <a:spcPct val="120000"/>
              </a:lnSpc>
              <a:spcBef>
                <a:spcPct val="50000"/>
              </a:spcBef>
            </a:pPr>
            <a:r>
              <a:rPr lang="en-US" altLang="pt-BR" sz="1000"/>
              <a:t>A variety of tools are used during each of these phases.</a:t>
            </a:r>
          </a:p>
          <a:p>
            <a:pPr defTabSz="876300">
              <a:lnSpc>
                <a:spcPct val="120000"/>
              </a:lnSpc>
              <a:spcBef>
                <a:spcPct val="50000"/>
              </a:spcBef>
            </a:pPr>
            <a:r>
              <a:rPr lang="en-US" altLang="pt-BR" sz="1000"/>
              <a:t>Most of these tools are not new to industry or to GE aircraft engines.</a:t>
            </a:r>
          </a:p>
          <a:p>
            <a:pPr defTabSz="876300">
              <a:lnSpc>
                <a:spcPct val="120000"/>
              </a:lnSpc>
              <a:spcBef>
                <a:spcPct val="50000"/>
              </a:spcBef>
            </a:pPr>
            <a:r>
              <a:rPr lang="en-US" altLang="pt-BR" sz="1000"/>
              <a:t>We have used many of them (such as process mapping, affinitization, scatter diagrams, quality function deployment and run charts) for many years.</a:t>
            </a:r>
          </a:p>
          <a:p>
            <a:pPr defTabSz="876300">
              <a:lnSpc>
                <a:spcPct val="120000"/>
              </a:lnSpc>
              <a:spcBef>
                <a:spcPct val="50000"/>
              </a:spcBef>
            </a:pPr>
            <a:r>
              <a:rPr lang="en-US" altLang="pt-BR" sz="1000"/>
              <a:t>However, there are two main differences with six sigma:</a:t>
            </a:r>
          </a:p>
          <a:p>
            <a:pPr marL="558800" lvl="1" indent="-111125" defTabSz="876300">
              <a:lnSpc>
                <a:spcPct val="120000"/>
              </a:lnSpc>
              <a:spcBef>
                <a:spcPct val="50000"/>
              </a:spcBef>
              <a:buFontTx/>
              <a:buChar char="•"/>
            </a:pPr>
            <a:r>
              <a:rPr lang="en-US" altLang="pt-BR" sz="1000"/>
              <a:t>The rigorous, disciplined steps followed by black belts, green belts and their teams and reviewed by senior management at each phase; and</a:t>
            </a:r>
          </a:p>
          <a:p>
            <a:pPr marL="558800" lvl="1" indent="-111125" defTabSz="876300">
              <a:lnSpc>
                <a:spcPct val="120000"/>
              </a:lnSpc>
              <a:spcBef>
                <a:spcPct val="50000"/>
              </a:spcBef>
              <a:buFontTx/>
              <a:buChar char="•"/>
            </a:pPr>
            <a:r>
              <a:rPr lang="en-US" altLang="pt-BR" sz="1000"/>
              <a:t>The emphasis on the control phase . . . Which helps ensure that what gets fixed stays fixed.</a:t>
            </a:r>
          </a:p>
          <a:p>
            <a:pPr defTabSz="876300">
              <a:lnSpc>
                <a:spcPct val="120000"/>
              </a:lnSpc>
              <a:spcBef>
                <a:spcPct val="50000"/>
              </a:spcBef>
            </a:pPr>
            <a:r>
              <a:rPr lang="en-US" altLang="pt-BR" sz="1000"/>
              <a:t>In 1998, we will increase our project completions dramatically . . . From 2200 to 6000!</a:t>
            </a:r>
          </a:p>
          <a:p>
            <a:pPr defTabSz="876300">
              <a:lnSpc>
                <a:spcPct val="120000"/>
              </a:lnSpc>
              <a:spcBef>
                <a:spcPct val="50000"/>
              </a:spcBef>
            </a:pPr>
            <a:r>
              <a:rPr lang="en-US" altLang="pt-BR" sz="1000"/>
              <a:t>In addition, selecting these projects to our new criteria (dashboards and business Ys), decreasing the completion cycle time and more quickly leveraging improvements across the business will have an exponential impact on our business. </a:t>
            </a:r>
          </a:p>
          <a:p>
            <a:pPr defTabSz="876300">
              <a:lnSpc>
                <a:spcPct val="120000"/>
              </a:lnSpc>
              <a:spcBef>
                <a:spcPct val="50000"/>
              </a:spcBef>
            </a:pPr>
            <a:r>
              <a:rPr lang="en-US" altLang="pt-BR" sz="1000"/>
              <a:t>This is the heart of 2x acceleration.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BR"/>
              <a:t>Clique para editar o título Mestre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8CE9E01-66CB-42E6-83C8-090185BC6938}" type="datetimeFigureOut">
              <a:rPr lang="pt-BR" smtClean="0"/>
              <a:t>11/08/2024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C9ED160-FED9-4CA1-B472-3911E7C6CA16}" type="slidenum">
              <a:rPr lang="pt-BR" smtClean="0"/>
              <a:t>‹nº›</a:t>
            </a:fld>
            <a:endParaRPr lang="pt-BR"/>
          </a:p>
        </p:txBody>
      </p:sp>
    </p:spTree>
    <p:extLst>
      <p:ext uri="{BB962C8B-B14F-4D97-AF65-F5344CB8AC3E}">
        <p14:creationId xmlns:p14="http://schemas.microsoft.com/office/powerpoint/2010/main" val="56407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8CE9E01-66CB-42E6-83C8-090185BC6938}" type="datetimeFigureOut">
              <a:rPr lang="pt-BR" smtClean="0"/>
              <a:t>11/08/2024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C9ED160-FED9-4CA1-B472-3911E7C6CA16}" type="slidenum">
              <a:rPr lang="pt-BR" smtClean="0"/>
              <a:t>‹nº›</a:t>
            </a:fld>
            <a:endParaRPr lang="pt-BR"/>
          </a:p>
        </p:txBody>
      </p:sp>
    </p:spTree>
    <p:extLst>
      <p:ext uri="{BB962C8B-B14F-4D97-AF65-F5344CB8AC3E}">
        <p14:creationId xmlns:p14="http://schemas.microsoft.com/office/powerpoint/2010/main" val="132183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8CE9E01-66CB-42E6-83C8-090185BC6938}" type="datetimeFigureOut">
              <a:rPr lang="pt-BR" smtClean="0"/>
              <a:t>11/08/2024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C9ED160-FED9-4CA1-B472-3911E7C6CA16}" type="slidenum">
              <a:rPr lang="pt-BR" smtClean="0"/>
              <a:t>‹nº›</a:t>
            </a:fld>
            <a:endParaRPr lang="pt-BR"/>
          </a:p>
        </p:txBody>
      </p:sp>
    </p:spTree>
    <p:extLst>
      <p:ext uri="{BB962C8B-B14F-4D97-AF65-F5344CB8AC3E}">
        <p14:creationId xmlns:p14="http://schemas.microsoft.com/office/powerpoint/2010/main" val="2861414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8CE9E01-66CB-42E6-83C8-090185BC6938}" type="datetimeFigureOut">
              <a:rPr lang="pt-BR" smtClean="0"/>
              <a:t>11/08/2024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C9ED160-FED9-4CA1-B472-3911E7C6CA16}" type="slidenum">
              <a:rPr lang="pt-BR" smtClean="0"/>
              <a:t>‹nº›</a:t>
            </a:fld>
            <a:endParaRPr lang="pt-B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4706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8CE9E01-66CB-42E6-83C8-090185BC6938}" type="datetimeFigureOut">
              <a:rPr lang="pt-BR" smtClean="0"/>
              <a:t>11/08/2024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C9ED160-FED9-4CA1-B472-3911E7C6CA16}" type="slidenum">
              <a:rPr lang="pt-BR" smtClean="0"/>
              <a:t>‹nº›</a:t>
            </a:fld>
            <a:endParaRPr lang="pt-BR"/>
          </a:p>
        </p:txBody>
      </p:sp>
    </p:spTree>
    <p:extLst>
      <p:ext uri="{BB962C8B-B14F-4D97-AF65-F5344CB8AC3E}">
        <p14:creationId xmlns:p14="http://schemas.microsoft.com/office/powerpoint/2010/main" val="674475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98CE9E01-66CB-42E6-83C8-090185BC6938}" type="datetimeFigureOut">
              <a:rPr lang="pt-BR" smtClean="0"/>
              <a:t>11/08/2024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C9ED160-FED9-4CA1-B472-3911E7C6CA16}" type="slidenum">
              <a:rPr lang="pt-BR" smtClean="0"/>
              <a:t>‹nº›</a:t>
            </a:fld>
            <a:endParaRPr lang="pt-BR"/>
          </a:p>
        </p:txBody>
      </p:sp>
    </p:spTree>
    <p:extLst>
      <p:ext uri="{BB962C8B-B14F-4D97-AF65-F5344CB8AC3E}">
        <p14:creationId xmlns:p14="http://schemas.microsoft.com/office/powerpoint/2010/main" val="3217048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98CE9E01-66CB-42E6-83C8-090185BC6938}" type="datetimeFigureOut">
              <a:rPr lang="pt-BR" smtClean="0"/>
              <a:t>11/08/2024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C9ED160-FED9-4CA1-B472-3911E7C6CA16}" type="slidenum">
              <a:rPr lang="pt-BR" smtClean="0"/>
              <a:t>‹nº›</a:t>
            </a:fld>
            <a:endParaRPr lang="pt-BR"/>
          </a:p>
        </p:txBody>
      </p:sp>
    </p:spTree>
    <p:extLst>
      <p:ext uri="{BB962C8B-B14F-4D97-AF65-F5344CB8AC3E}">
        <p14:creationId xmlns:p14="http://schemas.microsoft.com/office/powerpoint/2010/main" val="3283899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8CE9E01-66CB-42E6-83C8-090185BC6938}" type="datetimeFigureOut">
              <a:rPr lang="pt-BR" smtClean="0"/>
              <a:t>11/08/2024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C9ED160-FED9-4CA1-B472-3911E7C6CA16}" type="slidenum">
              <a:rPr lang="pt-BR" smtClean="0"/>
              <a:t>‹nº›</a:t>
            </a:fld>
            <a:endParaRPr lang="pt-BR"/>
          </a:p>
        </p:txBody>
      </p:sp>
    </p:spTree>
    <p:extLst>
      <p:ext uri="{BB962C8B-B14F-4D97-AF65-F5344CB8AC3E}">
        <p14:creationId xmlns:p14="http://schemas.microsoft.com/office/powerpoint/2010/main" val="407955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8CE9E01-66CB-42E6-83C8-090185BC6938}" type="datetimeFigureOut">
              <a:rPr lang="pt-BR" smtClean="0"/>
              <a:t>11/08/2024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C9ED160-FED9-4CA1-B472-3911E7C6CA16}" type="slidenum">
              <a:rPr lang="pt-BR" smtClean="0"/>
              <a:t>‹nº›</a:t>
            </a:fld>
            <a:endParaRPr lang="pt-BR"/>
          </a:p>
        </p:txBody>
      </p:sp>
    </p:spTree>
    <p:extLst>
      <p:ext uri="{BB962C8B-B14F-4D97-AF65-F5344CB8AC3E}">
        <p14:creationId xmlns:p14="http://schemas.microsoft.com/office/powerpoint/2010/main" val="1057644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ítulo e tabel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5B9153-EC53-F1CB-0B18-E5219431088A}"/>
              </a:ext>
            </a:extLst>
          </p:cNvPr>
          <p:cNvSpPr>
            <a:spLocks noGrp="1"/>
          </p:cNvSpPr>
          <p:nvPr>
            <p:ph type="title"/>
          </p:nvPr>
        </p:nvSpPr>
        <p:spPr>
          <a:xfrm>
            <a:off x="2235200" y="457200"/>
            <a:ext cx="9347200" cy="1295400"/>
          </a:xfrm>
        </p:spPr>
        <p:txBody>
          <a:bodyPr/>
          <a:lstStyle/>
          <a:p>
            <a:r>
              <a:rPr lang="pt-BR"/>
              <a:t>Clique para editar o título Mestre</a:t>
            </a:r>
          </a:p>
        </p:txBody>
      </p:sp>
      <p:sp>
        <p:nvSpPr>
          <p:cNvPr id="3" name="Espaço Reservado para Tabela 2">
            <a:extLst>
              <a:ext uri="{FF2B5EF4-FFF2-40B4-BE49-F238E27FC236}">
                <a16:creationId xmlns:a16="http://schemas.microsoft.com/office/drawing/2014/main" id="{628A4862-E413-0E1F-738E-108E96D91663}"/>
              </a:ext>
            </a:extLst>
          </p:cNvPr>
          <p:cNvSpPr>
            <a:spLocks noGrp="1"/>
          </p:cNvSpPr>
          <p:nvPr>
            <p:ph type="tbl" idx="1"/>
          </p:nvPr>
        </p:nvSpPr>
        <p:spPr>
          <a:xfrm>
            <a:off x="2235200" y="1981200"/>
            <a:ext cx="9347200" cy="4114800"/>
          </a:xfrm>
        </p:spPr>
        <p:txBody>
          <a:bodyPr/>
          <a:lstStyle/>
          <a:p>
            <a:endParaRPr lang="pt-BR"/>
          </a:p>
        </p:txBody>
      </p:sp>
    </p:spTree>
    <p:extLst>
      <p:ext uri="{BB962C8B-B14F-4D97-AF65-F5344CB8AC3E}">
        <p14:creationId xmlns:p14="http://schemas.microsoft.com/office/powerpoint/2010/main" val="415934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8CE9E01-66CB-42E6-83C8-090185BC6938}" type="datetimeFigureOut">
              <a:rPr lang="pt-BR" smtClean="0"/>
              <a:t>11/08/2024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C9ED160-FED9-4CA1-B472-3911E7C6CA16}" type="slidenum">
              <a:rPr lang="pt-BR" smtClean="0"/>
              <a:t>‹nº›</a:t>
            </a:fld>
            <a:endParaRPr lang="pt-BR"/>
          </a:p>
        </p:txBody>
      </p:sp>
    </p:spTree>
    <p:extLst>
      <p:ext uri="{BB962C8B-B14F-4D97-AF65-F5344CB8AC3E}">
        <p14:creationId xmlns:p14="http://schemas.microsoft.com/office/powerpoint/2010/main" val="391220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8CE9E01-66CB-42E6-83C8-090185BC6938}" type="datetimeFigureOut">
              <a:rPr lang="pt-BR" smtClean="0"/>
              <a:t>11/08/2024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C9ED160-FED9-4CA1-B472-3911E7C6CA16}" type="slidenum">
              <a:rPr lang="pt-BR" smtClean="0"/>
              <a:t>‹nº›</a:t>
            </a:fld>
            <a:endParaRPr lang="pt-BR"/>
          </a:p>
        </p:txBody>
      </p:sp>
    </p:spTree>
    <p:extLst>
      <p:ext uri="{BB962C8B-B14F-4D97-AF65-F5344CB8AC3E}">
        <p14:creationId xmlns:p14="http://schemas.microsoft.com/office/powerpoint/2010/main" val="93173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8CE9E01-66CB-42E6-83C8-090185BC6938}" type="datetimeFigureOut">
              <a:rPr lang="pt-BR" smtClean="0"/>
              <a:t>11/08/2024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C9ED160-FED9-4CA1-B472-3911E7C6CA16}" type="slidenum">
              <a:rPr lang="pt-BR" smtClean="0"/>
              <a:t>‹nº›</a:t>
            </a:fld>
            <a:endParaRPr lang="pt-BR"/>
          </a:p>
        </p:txBody>
      </p:sp>
    </p:spTree>
    <p:extLst>
      <p:ext uri="{BB962C8B-B14F-4D97-AF65-F5344CB8AC3E}">
        <p14:creationId xmlns:p14="http://schemas.microsoft.com/office/powerpoint/2010/main" val="20191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8CE9E01-66CB-42E6-83C8-090185BC6938}" type="datetimeFigureOut">
              <a:rPr lang="pt-BR" smtClean="0"/>
              <a:t>11/08/2024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C9ED160-FED9-4CA1-B472-3911E7C6CA16}" type="slidenum">
              <a:rPr lang="pt-BR" smtClean="0"/>
              <a:t>‹nº›</a:t>
            </a:fld>
            <a:endParaRPr lang="pt-BR"/>
          </a:p>
        </p:txBody>
      </p:sp>
    </p:spTree>
    <p:extLst>
      <p:ext uri="{BB962C8B-B14F-4D97-AF65-F5344CB8AC3E}">
        <p14:creationId xmlns:p14="http://schemas.microsoft.com/office/powerpoint/2010/main" val="1294458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8CE9E01-66CB-42E6-83C8-090185BC6938}" type="datetimeFigureOut">
              <a:rPr lang="pt-BR" smtClean="0"/>
              <a:t>11/08/2024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C9ED160-FED9-4CA1-B472-3911E7C6CA16}" type="slidenum">
              <a:rPr lang="pt-BR" smtClean="0"/>
              <a:t>‹nº›</a:t>
            </a:fld>
            <a:endParaRPr lang="pt-BR"/>
          </a:p>
        </p:txBody>
      </p:sp>
    </p:spTree>
    <p:extLst>
      <p:ext uri="{BB962C8B-B14F-4D97-AF65-F5344CB8AC3E}">
        <p14:creationId xmlns:p14="http://schemas.microsoft.com/office/powerpoint/2010/main" val="49768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CE9E01-66CB-42E6-83C8-090185BC6938}" type="datetimeFigureOut">
              <a:rPr lang="pt-BR" smtClean="0"/>
              <a:t>11/08/2024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C9ED160-FED9-4CA1-B472-3911E7C6CA16}" type="slidenum">
              <a:rPr lang="pt-BR" smtClean="0"/>
              <a:t>‹nº›</a:t>
            </a:fld>
            <a:endParaRPr lang="pt-BR"/>
          </a:p>
        </p:txBody>
      </p:sp>
    </p:spTree>
    <p:extLst>
      <p:ext uri="{BB962C8B-B14F-4D97-AF65-F5344CB8AC3E}">
        <p14:creationId xmlns:p14="http://schemas.microsoft.com/office/powerpoint/2010/main" val="1003517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8CE9E01-66CB-42E6-83C8-090185BC6938}" type="datetimeFigureOut">
              <a:rPr lang="pt-BR" smtClean="0"/>
              <a:t>11/08/2024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C9ED160-FED9-4CA1-B472-3911E7C6CA16}" type="slidenum">
              <a:rPr lang="pt-BR" smtClean="0"/>
              <a:t>‹nº›</a:t>
            </a:fld>
            <a:endParaRPr lang="pt-BR"/>
          </a:p>
        </p:txBody>
      </p:sp>
    </p:spTree>
    <p:extLst>
      <p:ext uri="{BB962C8B-B14F-4D97-AF65-F5344CB8AC3E}">
        <p14:creationId xmlns:p14="http://schemas.microsoft.com/office/powerpoint/2010/main" val="3533537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8CE9E01-66CB-42E6-83C8-090185BC6938}" type="datetimeFigureOut">
              <a:rPr lang="pt-BR" smtClean="0"/>
              <a:t>11/08/2024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C9ED160-FED9-4CA1-B472-3911E7C6CA16}" type="slidenum">
              <a:rPr lang="pt-BR" smtClean="0"/>
              <a:t>‹nº›</a:t>
            </a:fld>
            <a:endParaRPr lang="pt-BR"/>
          </a:p>
        </p:txBody>
      </p:sp>
    </p:spTree>
    <p:extLst>
      <p:ext uri="{BB962C8B-B14F-4D97-AF65-F5344CB8AC3E}">
        <p14:creationId xmlns:p14="http://schemas.microsoft.com/office/powerpoint/2010/main" val="9605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8CE9E01-66CB-42E6-83C8-090185BC6938}" type="datetimeFigureOut">
              <a:rPr lang="pt-BR" smtClean="0"/>
              <a:t>11/08/2024</a:t>
            </a:fld>
            <a:endParaRPr lang="pt-B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pt-B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C9ED160-FED9-4CA1-B472-3911E7C6CA16}" type="slidenum">
              <a:rPr lang="pt-BR" smtClean="0"/>
              <a:t>‹nº›</a:t>
            </a:fld>
            <a:endParaRPr lang="pt-BR"/>
          </a:p>
        </p:txBody>
      </p:sp>
    </p:spTree>
    <p:extLst>
      <p:ext uri="{BB962C8B-B14F-4D97-AF65-F5344CB8AC3E}">
        <p14:creationId xmlns:p14="http://schemas.microsoft.com/office/powerpoint/2010/main" val="143773379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rcio/filmes%20producao/valor%20agregado.avi"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EC00D-447D-8E8B-1346-237EC3B321E8}"/>
              </a:ext>
            </a:extLst>
          </p:cNvPr>
          <p:cNvSpPr>
            <a:spLocks noGrp="1"/>
          </p:cNvSpPr>
          <p:nvPr>
            <p:ph type="ctrTitle"/>
          </p:nvPr>
        </p:nvSpPr>
        <p:spPr/>
        <p:txBody>
          <a:bodyPr/>
          <a:lstStyle/>
          <a:p>
            <a:r>
              <a:rPr lang="pt-BR" altLang="pt-BR" dirty="0"/>
              <a:t>Six Sigma</a:t>
            </a:r>
            <a:endParaRPr lang="pt-BR" dirty="0"/>
          </a:p>
        </p:txBody>
      </p:sp>
    </p:spTree>
    <p:extLst>
      <p:ext uri="{BB962C8B-B14F-4D97-AF65-F5344CB8AC3E}">
        <p14:creationId xmlns:p14="http://schemas.microsoft.com/office/powerpoint/2010/main" val="2271344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2A33DBA1-8805-B64F-AD1D-91FE70449B84}"/>
              </a:ext>
            </a:extLst>
          </p:cNvPr>
          <p:cNvSpPr>
            <a:spLocks noChangeArrowheads="1"/>
          </p:cNvSpPr>
          <p:nvPr/>
        </p:nvSpPr>
        <p:spPr bwMode="auto">
          <a:xfrm>
            <a:off x="6400800" y="1066800"/>
            <a:ext cx="4267200" cy="2819400"/>
          </a:xfrm>
          <a:prstGeom prst="rect">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sp>
        <p:nvSpPr>
          <p:cNvPr id="477187" name="Text Box 3">
            <a:extLst>
              <a:ext uri="{FF2B5EF4-FFF2-40B4-BE49-F238E27FC236}">
                <a16:creationId xmlns:a16="http://schemas.microsoft.com/office/drawing/2014/main" id="{A0E987C6-AA36-C1A3-7E2F-2B8DF9AE4CBB}"/>
              </a:ext>
            </a:extLst>
          </p:cNvPr>
          <p:cNvSpPr txBox="1">
            <a:spLocks noChangeArrowheads="1"/>
          </p:cNvSpPr>
          <p:nvPr/>
        </p:nvSpPr>
        <p:spPr bwMode="auto">
          <a:xfrm>
            <a:off x="1752600" y="762001"/>
            <a:ext cx="1828800" cy="701675"/>
          </a:xfrm>
          <a:prstGeom prst="rect">
            <a:avLst/>
          </a:prstGeom>
          <a:solidFill>
            <a:srgbClr val="FF5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pt-BR" altLang="pt-BR" sz="2000" b="1"/>
              <a:t>Pressão para a Mudança</a:t>
            </a:r>
          </a:p>
        </p:txBody>
      </p:sp>
      <p:pic>
        <p:nvPicPr>
          <p:cNvPr id="477188" name="Picture 4">
            <a:extLst>
              <a:ext uri="{FF2B5EF4-FFF2-40B4-BE49-F238E27FC236}">
                <a16:creationId xmlns:a16="http://schemas.microsoft.com/office/drawing/2014/main" id="{A0BE4856-F400-7AF2-9306-4422A63CB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24001"/>
            <a:ext cx="1087438" cy="1020763"/>
          </a:xfrm>
          <a:prstGeom prst="rect">
            <a:avLst/>
          </a:prstGeom>
          <a:noFill/>
          <a:extLst>
            <a:ext uri="{909E8E84-426E-40DD-AFC4-6F175D3DCCD1}">
              <a14:hiddenFill xmlns:a14="http://schemas.microsoft.com/office/drawing/2010/main">
                <a:solidFill>
                  <a:srgbClr val="FFFFFF"/>
                </a:solidFill>
              </a14:hiddenFill>
            </a:ext>
          </a:extLst>
        </p:spPr>
      </p:pic>
      <p:sp>
        <p:nvSpPr>
          <p:cNvPr id="477189" name="Rectangle 5">
            <a:extLst>
              <a:ext uri="{FF2B5EF4-FFF2-40B4-BE49-F238E27FC236}">
                <a16:creationId xmlns:a16="http://schemas.microsoft.com/office/drawing/2014/main" id="{387E3BBF-F199-D82D-9E80-FC8CD9276989}"/>
              </a:ext>
            </a:extLst>
          </p:cNvPr>
          <p:cNvSpPr>
            <a:spLocks noChangeArrowheads="1"/>
          </p:cNvSpPr>
          <p:nvPr/>
        </p:nvSpPr>
        <p:spPr bwMode="auto">
          <a:xfrm>
            <a:off x="4495800" y="1371600"/>
            <a:ext cx="1062038" cy="622300"/>
          </a:xfrm>
          <a:prstGeom prst="rect">
            <a:avLst/>
          </a:prstGeom>
          <a:solidFill>
            <a:srgbClr val="FFFF66"/>
          </a:solidFill>
          <a:ln>
            <a:noFill/>
          </a:ln>
          <a:effectLst>
            <a:prstShdw prst="shdw17" dist="17961" dir="2700000">
              <a:srgbClr val="FFFF66">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solidFill>
                  <a:srgbClr val="000066"/>
                </a:solidFill>
              </a:rPr>
              <a:t>Visão</a:t>
            </a:r>
          </a:p>
        </p:txBody>
      </p:sp>
      <p:pic>
        <p:nvPicPr>
          <p:cNvPr id="477190" name="Picture 6">
            <a:extLst>
              <a:ext uri="{FF2B5EF4-FFF2-40B4-BE49-F238E27FC236}">
                <a16:creationId xmlns:a16="http://schemas.microsoft.com/office/drawing/2014/main" id="{F26FE5F6-6BE3-1966-A22C-01DB58D0EF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37160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77191" name="Rectangle 7">
            <a:extLst>
              <a:ext uri="{FF2B5EF4-FFF2-40B4-BE49-F238E27FC236}">
                <a16:creationId xmlns:a16="http://schemas.microsoft.com/office/drawing/2014/main" id="{9F7A68E7-B13A-E95B-EC78-65E9BA64D869}"/>
              </a:ext>
            </a:extLst>
          </p:cNvPr>
          <p:cNvSpPr>
            <a:spLocks noChangeArrowheads="1"/>
          </p:cNvSpPr>
          <p:nvPr/>
        </p:nvSpPr>
        <p:spPr bwMode="auto">
          <a:xfrm>
            <a:off x="6629400" y="1219200"/>
            <a:ext cx="1519238" cy="1219200"/>
          </a:xfrm>
          <a:prstGeom prst="rect">
            <a:avLst/>
          </a:prstGeom>
          <a:solidFill>
            <a:srgbClr val="FF9900"/>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Habilidades</a:t>
            </a:r>
          </a:p>
        </p:txBody>
      </p:sp>
      <p:sp>
        <p:nvSpPr>
          <p:cNvPr id="477192" name="Rectangle 8">
            <a:extLst>
              <a:ext uri="{FF2B5EF4-FFF2-40B4-BE49-F238E27FC236}">
                <a16:creationId xmlns:a16="http://schemas.microsoft.com/office/drawing/2014/main" id="{639BCB3F-FA3C-51F1-CCC3-5B49721FDA17}"/>
              </a:ext>
            </a:extLst>
          </p:cNvPr>
          <p:cNvSpPr>
            <a:spLocks noChangeArrowheads="1"/>
          </p:cNvSpPr>
          <p:nvPr/>
        </p:nvSpPr>
        <p:spPr bwMode="auto">
          <a:xfrm>
            <a:off x="7620000" y="1981200"/>
            <a:ext cx="1290638" cy="1066800"/>
          </a:xfrm>
          <a:prstGeom prst="rect">
            <a:avLst/>
          </a:prstGeom>
          <a:solidFill>
            <a:srgbClr val="FF9900"/>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Incentivos</a:t>
            </a:r>
          </a:p>
        </p:txBody>
      </p:sp>
      <p:sp>
        <p:nvSpPr>
          <p:cNvPr id="477193" name="Rectangle 9">
            <a:extLst>
              <a:ext uri="{FF2B5EF4-FFF2-40B4-BE49-F238E27FC236}">
                <a16:creationId xmlns:a16="http://schemas.microsoft.com/office/drawing/2014/main" id="{9E4F2AA6-F1B6-A27C-562B-52693CE323BC}"/>
              </a:ext>
            </a:extLst>
          </p:cNvPr>
          <p:cNvSpPr>
            <a:spLocks noChangeArrowheads="1"/>
          </p:cNvSpPr>
          <p:nvPr/>
        </p:nvSpPr>
        <p:spPr bwMode="auto">
          <a:xfrm>
            <a:off x="8382000" y="2743200"/>
            <a:ext cx="1365250" cy="990600"/>
          </a:xfrm>
          <a:prstGeom prst="rect">
            <a:avLst/>
          </a:prstGeom>
          <a:solidFill>
            <a:srgbClr val="FF9900"/>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Recursos</a:t>
            </a:r>
          </a:p>
        </p:txBody>
      </p:sp>
      <p:sp>
        <p:nvSpPr>
          <p:cNvPr id="477194" name="Rectangle 10">
            <a:extLst>
              <a:ext uri="{FF2B5EF4-FFF2-40B4-BE49-F238E27FC236}">
                <a16:creationId xmlns:a16="http://schemas.microsoft.com/office/drawing/2014/main" id="{E2E52E56-DF1D-3A15-1404-49279671509C}"/>
              </a:ext>
            </a:extLst>
          </p:cNvPr>
          <p:cNvSpPr>
            <a:spLocks noChangeArrowheads="1"/>
          </p:cNvSpPr>
          <p:nvPr/>
        </p:nvSpPr>
        <p:spPr bwMode="auto">
          <a:xfrm>
            <a:off x="6248400" y="4648200"/>
            <a:ext cx="1747838" cy="927100"/>
          </a:xfrm>
          <a:prstGeom prst="rect">
            <a:avLst/>
          </a:prstGeom>
          <a:solidFill>
            <a:srgbClr val="00FF00"/>
          </a:solidFill>
          <a:ln>
            <a:noFill/>
          </a:ln>
          <a:effectLst>
            <a:prstShdw prst="shdw17" dist="17961" dir="2700000">
              <a:srgbClr val="00FF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solidFill>
                  <a:srgbClr val="000066"/>
                </a:solidFill>
              </a:rPr>
              <a:t>Plano de </a:t>
            </a:r>
            <a:br>
              <a:rPr lang="es-ES_tradnl" altLang="pt-BR" sz="2000" b="1">
                <a:solidFill>
                  <a:srgbClr val="000066"/>
                </a:solidFill>
              </a:rPr>
            </a:br>
            <a:r>
              <a:rPr lang="es-ES_tradnl" altLang="pt-BR" sz="2000" b="1">
                <a:solidFill>
                  <a:srgbClr val="000066"/>
                </a:solidFill>
              </a:rPr>
              <a:t>Ação</a:t>
            </a:r>
          </a:p>
        </p:txBody>
      </p:sp>
      <p:sp>
        <p:nvSpPr>
          <p:cNvPr id="477195" name="Rectangle 11">
            <a:extLst>
              <a:ext uri="{FF2B5EF4-FFF2-40B4-BE49-F238E27FC236}">
                <a16:creationId xmlns:a16="http://schemas.microsoft.com/office/drawing/2014/main" id="{47F648E7-3BDE-0C17-10A9-5644EA4C9176}"/>
              </a:ext>
            </a:extLst>
          </p:cNvPr>
          <p:cNvSpPr>
            <a:spLocks noChangeArrowheads="1"/>
          </p:cNvSpPr>
          <p:nvPr/>
        </p:nvSpPr>
        <p:spPr bwMode="auto">
          <a:xfrm>
            <a:off x="2667000" y="5105400"/>
            <a:ext cx="2057400" cy="1143000"/>
          </a:xfrm>
          <a:prstGeom prst="rect">
            <a:avLst/>
          </a:prstGeom>
          <a:solidFill>
            <a:srgbClr val="FFFF00"/>
          </a:solidFill>
          <a:ln>
            <a:noFill/>
          </a:ln>
          <a:effectLst>
            <a:prstShdw prst="shdw17" dist="17961" dir="2700000">
              <a:srgbClr val="FFFF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endParaRPr lang="es-ES_tradnl" altLang="pt-BR" sz="2000" b="1"/>
          </a:p>
        </p:txBody>
      </p:sp>
      <p:sp>
        <p:nvSpPr>
          <p:cNvPr id="477196" name="AutoShape 12">
            <a:extLst>
              <a:ext uri="{FF2B5EF4-FFF2-40B4-BE49-F238E27FC236}">
                <a16:creationId xmlns:a16="http://schemas.microsoft.com/office/drawing/2014/main" id="{9410F28C-01B4-CE82-7812-BD771BD6A2DD}"/>
              </a:ext>
            </a:extLst>
          </p:cNvPr>
          <p:cNvSpPr>
            <a:spLocks noChangeArrowheads="1"/>
          </p:cNvSpPr>
          <p:nvPr/>
        </p:nvSpPr>
        <p:spPr bwMode="auto">
          <a:xfrm rot="10800000">
            <a:off x="8382000" y="4038601"/>
            <a:ext cx="1295400" cy="14763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sp>
        <p:nvSpPr>
          <p:cNvPr id="477197" name="AutoShape 13">
            <a:extLst>
              <a:ext uri="{FF2B5EF4-FFF2-40B4-BE49-F238E27FC236}">
                <a16:creationId xmlns:a16="http://schemas.microsoft.com/office/drawing/2014/main" id="{2A209D89-9BEE-9A63-42B5-62C4973491DC}"/>
              </a:ext>
            </a:extLst>
          </p:cNvPr>
          <p:cNvSpPr>
            <a:spLocks noChangeArrowheads="1"/>
          </p:cNvSpPr>
          <p:nvPr/>
        </p:nvSpPr>
        <p:spPr bwMode="auto">
          <a:xfrm rot="3600000">
            <a:off x="5198270" y="4936332"/>
            <a:ext cx="485775" cy="976313"/>
          </a:xfrm>
          <a:prstGeom prst="downArrow">
            <a:avLst>
              <a:gd name="adj1" fmla="val 50000"/>
              <a:gd name="adj2" fmla="val 50245"/>
            </a:avLst>
          </a:prstGeom>
          <a:solidFill>
            <a:srgbClr val="000099"/>
          </a:solidFill>
          <a:ln>
            <a:noFill/>
          </a:ln>
          <a:effectLst>
            <a:prstShdw prst="shdw17" dist="17961" dir="2700000">
              <a:srgbClr val="000099">
                <a:gamma/>
                <a:shade val="60000"/>
                <a:invGamma/>
              </a:srgb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sp>
        <p:nvSpPr>
          <p:cNvPr id="477198" name="Text Box 14">
            <a:extLst>
              <a:ext uri="{FF2B5EF4-FFF2-40B4-BE49-F238E27FC236}">
                <a16:creationId xmlns:a16="http://schemas.microsoft.com/office/drawing/2014/main" id="{CF05DB76-C460-14F6-9217-7E6A6769A162}"/>
              </a:ext>
            </a:extLst>
          </p:cNvPr>
          <p:cNvSpPr txBox="1">
            <a:spLocks noChangeArrowheads="1"/>
          </p:cNvSpPr>
          <p:nvPr/>
        </p:nvSpPr>
        <p:spPr bwMode="auto">
          <a:xfrm>
            <a:off x="8839200" y="1143001"/>
            <a:ext cx="1828800" cy="701675"/>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spcBef>
                <a:spcPct val="50000"/>
              </a:spcBef>
            </a:pPr>
            <a:r>
              <a:rPr lang="es-ES_tradnl" altLang="pt-BR" sz="2000" b="1">
                <a:solidFill>
                  <a:srgbClr val="000099"/>
                </a:solidFill>
                <a:effectLst>
                  <a:outerShdw blurRad="38100" dist="38100" dir="2700000" algn="tl">
                    <a:srgbClr val="000000"/>
                  </a:outerShdw>
                </a:effectLst>
              </a:rPr>
              <a:t>Capacidade de mudança</a:t>
            </a:r>
            <a:endParaRPr lang="pt-BR" altLang="pt-BR" sz="2000" b="1">
              <a:solidFill>
                <a:srgbClr val="000099"/>
              </a:solidFill>
              <a:effectLst>
                <a:outerShdw blurRad="38100" dist="38100" dir="2700000" algn="tl">
                  <a:srgbClr val="000000"/>
                </a:outerShdw>
              </a:effectLst>
            </a:endParaRPr>
          </a:p>
        </p:txBody>
      </p:sp>
      <p:sp>
        <p:nvSpPr>
          <p:cNvPr id="477199" name="Text Box 15">
            <a:extLst>
              <a:ext uri="{FF2B5EF4-FFF2-40B4-BE49-F238E27FC236}">
                <a16:creationId xmlns:a16="http://schemas.microsoft.com/office/drawing/2014/main" id="{655C4E6B-39BB-7347-6478-2D550A1E88A4}"/>
              </a:ext>
            </a:extLst>
          </p:cNvPr>
          <p:cNvSpPr txBox="1">
            <a:spLocks noChangeArrowheads="1"/>
          </p:cNvSpPr>
          <p:nvPr/>
        </p:nvSpPr>
        <p:spPr bwMode="auto">
          <a:xfrm>
            <a:off x="6172200" y="5638801"/>
            <a:ext cx="1219200" cy="1158875"/>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r>
              <a:rPr lang="es-ES_tradnl" altLang="pt-BR" sz="2000" b="1">
                <a:effectLst>
                  <a:outerShdw blurRad="38100" dist="38100" dir="2700000" algn="tl">
                    <a:srgbClr val="000000"/>
                  </a:outerShdw>
                </a:effectLst>
              </a:rPr>
              <a:t>Ações</a:t>
            </a:r>
          </a:p>
          <a:p>
            <a:pPr algn="ctr" eaLnBrk="0" hangingPunct="0"/>
            <a:r>
              <a:rPr lang="es-ES_tradnl" altLang="pt-BR" sz="2000" b="1">
                <a:effectLst>
                  <a:outerShdw blurRad="38100" dist="38100" dir="2700000" algn="tl">
                    <a:srgbClr val="000000"/>
                  </a:outerShdw>
                </a:effectLst>
              </a:rPr>
              <a:t>iniciais</a:t>
            </a:r>
          </a:p>
          <a:p>
            <a:pPr algn="ctr" eaLnBrk="0" hangingPunct="0">
              <a:spcBef>
                <a:spcPct val="50000"/>
              </a:spcBef>
            </a:pPr>
            <a:endParaRPr lang="pt-BR" altLang="pt-BR" sz="2000" b="1">
              <a:solidFill>
                <a:srgbClr val="000099"/>
              </a:solidFill>
            </a:endParaRPr>
          </a:p>
        </p:txBody>
      </p:sp>
      <p:sp>
        <p:nvSpPr>
          <p:cNvPr id="477200" name="AutoShape 16">
            <a:extLst>
              <a:ext uri="{FF2B5EF4-FFF2-40B4-BE49-F238E27FC236}">
                <a16:creationId xmlns:a16="http://schemas.microsoft.com/office/drawing/2014/main" id="{EDBC9FF9-445C-63AA-8CEE-3CF166DF6614}"/>
              </a:ext>
            </a:extLst>
          </p:cNvPr>
          <p:cNvSpPr>
            <a:spLocks noChangeArrowheads="1"/>
          </p:cNvSpPr>
          <p:nvPr/>
        </p:nvSpPr>
        <p:spPr bwMode="auto">
          <a:xfrm rot="1800000">
            <a:off x="3657600" y="1219201"/>
            <a:ext cx="685800" cy="485775"/>
          </a:xfrm>
          <a:prstGeom prst="notchedRightArrow">
            <a:avLst>
              <a:gd name="adj1" fmla="val 50000"/>
              <a:gd name="adj2" fmla="val 35294"/>
            </a:avLst>
          </a:prstGeom>
          <a:solidFill>
            <a:srgbClr val="CCCCFF"/>
          </a:solidFill>
          <a:ln>
            <a:noFill/>
          </a:ln>
          <a:effectLst>
            <a:prstShdw prst="shdw17" dist="17961" dir="2700000">
              <a:srgbClr val="CCCCFF">
                <a:gamma/>
                <a:shade val="60000"/>
                <a:invGamma/>
              </a:srgb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pic>
        <p:nvPicPr>
          <p:cNvPr id="477201" name="Picture 17">
            <a:extLst>
              <a:ext uri="{FF2B5EF4-FFF2-40B4-BE49-F238E27FC236}">
                <a16:creationId xmlns:a16="http://schemas.microsoft.com/office/drawing/2014/main" id="{45DB1A51-7A12-2A00-CD07-646B9583BA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1" y="0"/>
            <a:ext cx="1230313" cy="1390650"/>
          </a:xfrm>
          <a:prstGeom prst="rect">
            <a:avLst/>
          </a:prstGeom>
          <a:noFill/>
          <a:extLst>
            <a:ext uri="{909E8E84-426E-40DD-AFC4-6F175D3DCCD1}">
              <a14:hiddenFill xmlns:a14="http://schemas.microsoft.com/office/drawing/2010/main">
                <a:solidFill>
                  <a:srgbClr val="FFFFFF"/>
                </a:solidFill>
              </a14:hiddenFill>
            </a:ext>
          </a:extLst>
        </p:spPr>
      </p:pic>
      <p:pic>
        <p:nvPicPr>
          <p:cNvPr id="477202" name="Picture 18">
            <a:extLst>
              <a:ext uri="{FF2B5EF4-FFF2-40B4-BE49-F238E27FC236}">
                <a16:creationId xmlns:a16="http://schemas.microsoft.com/office/drawing/2014/main" id="{5D107D50-CFDF-5924-7F8C-D4D87525C2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52400"/>
            <a:ext cx="654050" cy="1143000"/>
          </a:xfrm>
          <a:prstGeom prst="rect">
            <a:avLst/>
          </a:prstGeom>
          <a:noFill/>
          <a:extLst>
            <a:ext uri="{909E8E84-426E-40DD-AFC4-6F175D3DCCD1}">
              <a14:hiddenFill xmlns:a14="http://schemas.microsoft.com/office/drawing/2010/main">
                <a:solidFill>
                  <a:srgbClr val="FFFFFF"/>
                </a:solidFill>
              </a14:hiddenFill>
            </a:ext>
          </a:extLst>
        </p:spPr>
      </p:pic>
      <p:sp>
        <p:nvSpPr>
          <p:cNvPr id="477203" name="Text Box 19">
            <a:extLst>
              <a:ext uri="{FF2B5EF4-FFF2-40B4-BE49-F238E27FC236}">
                <a16:creationId xmlns:a16="http://schemas.microsoft.com/office/drawing/2014/main" id="{88E92CD1-91E3-3A2E-C561-CA66DB672954}"/>
              </a:ext>
            </a:extLst>
          </p:cNvPr>
          <p:cNvSpPr txBox="1">
            <a:spLocks noChangeArrowheads="1"/>
          </p:cNvSpPr>
          <p:nvPr/>
        </p:nvSpPr>
        <p:spPr bwMode="auto">
          <a:xfrm>
            <a:off x="1981200" y="2819400"/>
            <a:ext cx="2057400" cy="1373188"/>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spcBef>
                <a:spcPct val="50000"/>
              </a:spcBef>
            </a:pPr>
            <a:r>
              <a:rPr lang="pt-BR" altLang="pt-BR" sz="2800" b="1">
                <a:latin typeface="Bookman Old Style" panose="02050604050505020204" pitchFamily="18" charset="0"/>
              </a:rPr>
              <a:t>Sem plano de ação</a:t>
            </a:r>
          </a:p>
        </p:txBody>
      </p:sp>
      <p:sp>
        <p:nvSpPr>
          <p:cNvPr id="477204" name="Freeform 20">
            <a:extLst>
              <a:ext uri="{FF2B5EF4-FFF2-40B4-BE49-F238E27FC236}">
                <a16:creationId xmlns:a16="http://schemas.microsoft.com/office/drawing/2014/main" id="{ADDBB26E-0FF0-3C79-6954-A0CBB1D3DEF4}"/>
              </a:ext>
            </a:extLst>
          </p:cNvPr>
          <p:cNvSpPr>
            <a:spLocks/>
          </p:cNvSpPr>
          <p:nvPr/>
        </p:nvSpPr>
        <p:spPr bwMode="auto">
          <a:xfrm>
            <a:off x="2190750" y="3219450"/>
            <a:ext cx="2089150" cy="1460500"/>
          </a:xfrm>
          <a:custGeom>
            <a:avLst/>
            <a:gdLst>
              <a:gd name="T0" fmla="*/ 1020 w 1316"/>
              <a:gd name="T1" fmla="*/ 0 h 920"/>
              <a:gd name="T2" fmla="*/ 1176 w 1316"/>
              <a:gd name="T3" fmla="*/ 60 h 920"/>
              <a:gd name="T4" fmla="*/ 1200 w 1316"/>
              <a:gd name="T5" fmla="*/ 132 h 920"/>
              <a:gd name="T6" fmla="*/ 1212 w 1316"/>
              <a:gd name="T7" fmla="*/ 300 h 920"/>
              <a:gd name="T8" fmla="*/ 1284 w 1316"/>
              <a:gd name="T9" fmla="*/ 336 h 920"/>
              <a:gd name="T10" fmla="*/ 1284 w 1316"/>
              <a:gd name="T11" fmla="*/ 456 h 920"/>
              <a:gd name="T12" fmla="*/ 1212 w 1316"/>
              <a:gd name="T13" fmla="*/ 480 h 920"/>
              <a:gd name="T14" fmla="*/ 1176 w 1316"/>
              <a:gd name="T15" fmla="*/ 516 h 920"/>
              <a:gd name="T16" fmla="*/ 1140 w 1316"/>
              <a:gd name="T17" fmla="*/ 720 h 920"/>
              <a:gd name="T18" fmla="*/ 1032 w 1316"/>
              <a:gd name="T19" fmla="*/ 732 h 920"/>
              <a:gd name="T20" fmla="*/ 960 w 1316"/>
              <a:gd name="T21" fmla="*/ 792 h 920"/>
              <a:gd name="T22" fmla="*/ 888 w 1316"/>
              <a:gd name="T23" fmla="*/ 816 h 920"/>
              <a:gd name="T24" fmla="*/ 708 w 1316"/>
              <a:gd name="T25" fmla="*/ 768 h 920"/>
              <a:gd name="T26" fmla="*/ 636 w 1316"/>
              <a:gd name="T27" fmla="*/ 780 h 920"/>
              <a:gd name="T28" fmla="*/ 588 w 1316"/>
              <a:gd name="T29" fmla="*/ 852 h 920"/>
              <a:gd name="T30" fmla="*/ 480 w 1316"/>
              <a:gd name="T31" fmla="*/ 840 h 920"/>
              <a:gd name="T32" fmla="*/ 444 w 1316"/>
              <a:gd name="T33" fmla="*/ 768 h 920"/>
              <a:gd name="T34" fmla="*/ 408 w 1316"/>
              <a:gd name="T35" fmla="*/ 756 h 920"/>
              <a:gd name="T36" fmla="*/ 336 w 1316"/>
              <a:gd name="T37" fmla="*/ 768 h 920"/>
              <a:gd name="T38" fmla="*/ 264 w 1316"/>
              <a:gd name="T39" fmla="*/ 876 h 920"/>
              <a:gd name="T40" fmla="*/ 0 w 1316"/>
              <a:gd name="T41" fmla="*/ 88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6" h="920">
                <a:moveTo>
                  <a:pt x="1020" y="0"/>
                </a:moveTo>
                <a:cubicBezTo>
                  <a:pt x="1099" y="11"/>
                  <a:pt x="1123" y="7"/>
                  <a:pt x="1176" y="60"/>
                </a:cubicBezTo>
                <a:cubicBezTo>
                  <a:pt x="1184" y="84"/>
                  <a:pt x="1198" y="107"/>
                  <a:pt x="1200" y="132"/>
                </a:cubicBezTo>
                <a:cubicBezTo>
                  <a:pt x="1204" y="188"/>
                  <a:pt x="1198" y="246"/>
                  <a:pt x="1212" y="300"/>
                </a:cubicBezTo>
                <a:cubicBezTo>
                  <a:pt x="1216" y="317"/>
                  <a:pt x="1271" y="332"/>
                  <a:pt x="1284" y="336"/>
                </a:cubicBezTo>
                <a:cubicBezTo>
                  <a:pt x="1297" y="374"/>
                  <a:pt x="1316" y="415"/>
                  <a:pt x="1284" y="456"/>
                </a:cubicBezTo>
                <a:cubicBezTo>
                  <a:pt x="1268" y="476"/>
                  <a:pt x="1212" y="480"/>
                  <a:pt x="1212" y="480"/>
                </a:cubicBezTo>
                <a:cubicBezTo>
                  <a:pt x="1200" y="492"/>
                  <a:pt x="1180" y="499"/>
                  <a:pt x="1176" y="516"/>
                </a:cubicBezTo>
                <a:cubicBezTo>
                  <a:pt x="1167" y="553"/>
                  <a:pt x="1185" y="704"/>
                  <a:pt x="1140" y="720"/>
                </a:cubicBezTo>
                <a:cubicBezTo>
                  <a:pt x="1106" y="732"/>
                  <a:pt x="1068" y="728"/>
                  <a:pt x="1032" y="732"/>
                </a:cubicBezTo>
                <a:cubicBezTo>
                  <a:pt x="1003" y="776"/>
                  <a:pt x="1015" y="770"/>
                  <a:pt x="960" y="792"/>
                </a:cubicBezTo>
                <a:cubicBezTo>
                  <a:pt x="937" y="801"/>
                  <a:pt x="888" y="816"/>
                  <a:pt x="888" y="816"/>
                </a:cubicBezTo>
                <a:cubicBezTo>
                  <a:pt x="804" y="807"/>
                  <a:pt x="772" y="811"/>
                  <a:pt x="708" y="768"/>
                </a:cubicBezTo>
                <a:cubicBezTo>
                  <a:pt x="684" y="772"/>
                  <a:pt x="656" y="766"/>
                  <a:pt x="636" y="780"/>
                </a:cubicBezTo>
                <a:cubicBezTo>
                  <a:pt x="612" y="797"/>
                  <a:pt x="588" y="852"/>
                  <a:pt x="588" y="852"/>
                </a:cubicBezTo>
                <a:cubicBezTo>
                  <a:pt x="552" y="848"/>
                  <a:pt x="514" y="852"/>
                  <a:pt x="480" y="840"/>
                </a:cubicBezTo>
                <a:cubicBezTo>
                  <a:pt x="445" y="827"/>
                  <a:pt x="464" y="788"/>
                  <a:pt x="444" y="768"/>
                </a:cubicBezTo>
                <a:cubicBezTo>
                  <a:pt x="435" y="759"/>
                  <a:pt x="420" y="760"/>
                  <a:pt x="408" y="756"/>
                </a:cubicBezTo>
                <a:cubicBezTo>
                  <a:pt x="384" y="760"/>
                  <a:pt x="358" y="757"/>
                  <a:pt x="336" y="768"/>
                </a:cubicBezTo>
                <a:cubicBezTo>
                  <a:pt x="296" y="788"/>
                  <a:pt x="309" y="850"/>
                  <a:pt x="264" y="876"/>
                </a:cubicBezTo>
                <a:cubicBezTo>
                  <a:pt x="188" y="920"/>
                  <a:pt x="88" y="888"/>
                  <a:pt x="0" y="888"/>
                </a:cubicBezTo>
              </a:path>
            </a:pathLst>
          </a:cu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cap="flat" cmpd="sng">
                <a:solidFill>
                  <a:schemeClr val="tx1"/>
                </a:solidFill>
                <a:prstDash val="solid"/>
                <a:round/>
                <a:headEnd/>
                <a:tailEnd/>
              </a14:hiddenLine>
            </a:ext>
          </a:extLst>
        </p:spPr>
        <p:txBody>
          <a:bodyPr wrap="none" anchor="ctr"/>
          <a:lstStyle/>
          <a:p>
            <a:endParaRPr lang="pt-BR"/>
          </a:p>
        </p:txBody>
      </p:sp>
      <p:pic>
        <p:nvPicPr>
          <p:cNvPr id="477205" name="Picture 21">
            <a:extLst>
              <a:ext uri="{FF2B5EF4-FFF2-40B4-BE49-F238E27FC236}">
                <a16:creationId xmlns:a16="http://schemas.microsoft.com/office/drawing/2014/main" id="{BB45A88D-D849-C88B-C409-AFA4A7992F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1400" y="5181601"/>
            <a:ext cx="1836738" cy="1331913"/>
          </a:xfrm>
          <a:prstGeom prst="rect">
            <a:avLst/>
          </a:prstGeom>
          <a:noFill/>
          <a:extLst>
            <a:ext uri="{909E8E84-426E-40DD-AFC4-6F175D3DCCD1}">
              <a14:hiddenFill xmlns:a14="http://schemas.microsoft.com/office/drawing/2010/main">
                <a:solidFill>
                  <a:srgbClr val="FFFFFF"/>
                </a:solidFill>
              </a14:hiddenFill>
            </a:ext>
          </a:extLst>
        </p:spPr>
      </p:pic>
      <p:sp>
        <p:nvSpPr>
          <p:cNvPr id="477206" name="Text Box 22">
            <a:extLst>
              <a:ext uri="{FF2B5EF4-FFF2-40B4-BE49-F238E27FC236}">
                <a16:creationId xmlns:a16="http://schemas.microsoft.com/office/drawing/2014/main" id="{C7EA06A8-42B7-DED2-FAFB-893E508ED481}"/>
              </a:ext>
            </a:extLst>
          </p:cNvPr>
          <p:cNvSpPr txBox="1">
            <a:spLocks noChangeArrowheads="1"/>
          </p:cNvSpPr>
          <p:nvPr/>
        </p:nvSpPr>
        <p:spPr bwMode="auto">
          <a:xfrm>
            <a:off x="1524000" y="-76200"/>
            <a:ext cx="6400800" cy="731838"/>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pPr>
            <a:r>
              <a:rPr lang="pt-BR" altLang="pt-BR" sz="1000">
                <a:cs typeface="Times New Roman" panose="02020603050405020304" pitchFamily="18" charset="0"/>
              </a:rPr>
              <a:t>Visão estratégica para mudança  fonte consultoria  Accenture adaptação Marcos Dutra</a:t>
            </a:r>
            <a:r>
              <a:rPr lang="pt-BR" altLang="pt-BR" sz="1200"/>
              <a:t> </a:t>
            </a:r>
          </a:p>
          <a:p>
            <a:pPr algn="ctr" eaLnBrk="0" hangingPunct="0">
              <a:spcBef>
                <a:spcPct val="50000"/>
              </a:spcBef>
            </a:pPr>
            <a:endParaRPr lang="pt-BR" altLang="pt-BR" sz="2000" b="1"/>
          </a:p>
        </p:txBody>
      </p:sp>
      <p:sp>
        <p:nvSpPr>
          <p:cNvPr id="477207" name="AutoShape 23">
            <a:extLst>
              <a:ext uri="{FF2B5EF4-FFF2-40B4-BE49-F238E27FC236}">
                <a16:creationId xmlns:a16="http://schemas.microsoft.com/office/drawing/2014/main" id="{830DF4D9-228E-E510-FF94-A05B18517CBF}"/>
              </a:ext>
            </a:extLst>
          </p:cNvPr>
          <p:cNvSpPr>
            <a:spLocks noChangeArrowheads="1"/>
          </p:cNvSpPr>
          <p:nvPr/>
        </p:nvSpPr>
        <p:spPr bwMode="auto">
          <a:xfrm>
            <a:off x="6324600" y="4495800"/>
            <a:ext cx="2514600" cy="1752600"/>
          </a:xfrm>
          <a:prstGeom prst="lightningBolt">
            <a:avLst/>
          </a:prstGeom>
          <a:solidFill>
            <a:srgbClr val="000066"/>
          </a:solidFill>
          <a:ln>
            <a:noFill/>
          </a:ln>
          <a:effectLst>
            <a:prstShdw prst="shdw17" dist="17961" dir="2700000">
              <a:srgbClr val="000066">
                <a:gamma/>
                <a:shade val="60000"/>
                <a:invGamma/>
              </a:srgb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sp>
        <p:nvSpPr>
          <p:cNvPr id="477208" name="Text Box 24">
            <a:extLst>
              <a:ext uri="{FF2B5EF4-FFF2-40B4-BE49-F238E27FC236}">
                <a16:creationId xmlns:a16="http://schemas.microsoft.com/office/drawing/2014/main" id="{7E1FE623-5D3A-C55C-9A51-81ED7D1E1198}"/>
              </a:ext>
            </a:extLst>
          </p:cNvPr>
          <p:cNvSpPr txBox="1">
            <a:spLocks noChangeArrowheads="1"/>
          </p:cNvSpPr>
          <p:nvPr/>
        </p:nvSpPr>
        <p:spPr bwMode="auto">
          <a:xfrm>
            <a:off x="2925974" y="5486400"/>
            <a:ext cx="1518814" cy="400110"/>
          </a:xfrm>
          <a:prstGeom prst="rect">
            <a:avLst/>
          </a:prstGeom>
          <a:solidFill>
            <a:srgbClr val="FFFF00"/>
          </a:solidFill>
          <a:ln>
            <a:noFill/>
          </a:ln>
          <a:effectLst>
            <a:prstShdw prst="shdw17" dist="17961" dir="2700000">
              <a:srgbClr val="FFFF00">
                <a:gamma/>
                <a:shade val="60000"/>
                <a:invGamma/>
              </a:srgb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p>
            <a:pPr algn="ctr" eaLnBrk="0" hangingPunct="0"/>
            <a:r>
              <a:rPr lang="pt-BR" altLang="pt-BR" sz="2000" b="1">
                <a:solidFill>
                  <a:srgbClr val="000066"/>
                </a:solidFill>
              </a:rPr>
              <a:t>Falso Início</a:t>
            </a:r>
          </a:p>
        </p:txBody>
      </p:sp>
      <p:pic>
        <p:nvPicPr>
          <p:cNvPr id="477209" name="Picture 25">
            <a:extLst>
              <a:ext uri="{FF2B5EF4-FFF2-40B4-BE49-F238E27FC236}">
                <a16:creationId xmlns:a16="http://schemas.microsoft.com/office/drawing/2014/main" id="{54C5874F-09D2-5DB5-0124-5CADD85D35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4648200"/>
            <a:ext cx="1309688" cy="966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a:extLst>
              <a:ext uri="{FF2B5EF4-FFF2-40B4-BE49-F238E27FC236}">
                <a16:creationId xmlns:a16="http://schemas.microsoft.com/office/drawing/2014/main" id="{0214060C-8793-15D6-03F3-D14FE05AE493}"/>
              </a:ext>
            </a:extLst>
          </p:cNvPr>
          <p:cNvSpPr>
            <a:spLocks noGrp="1" noChangeArrowheads="1"/>
          </p:cNvSpPr>
          <p:nvPr>
            <p:ph type="title"/>
          </p:nvPr>
        </p:nvSpPr>
        <p:spPr>
          <a:xfrm>
            <a:off x="3200400" y="188913"/>
            <a:ext cx="7010400" cy="1295400"/>
          </a:xfrm>
        </p:spPr>
        <p:txBody>
          <a:bodyPr/>
          <a:lstStyle/>
          <a:p>
            <a:r>
              <a:rPr lang="pt-BR" altLang="pt-BR" dirty="0"/>
              <a:t>O que é Six Sigma?</a:t>
            </a:r>
          </a:p>
        </p:txBody>
      </p:sp>
      <p:sp>
        <p:nvSpPr>
          <p:cNvPr id="479235" name="Rectangle 3">
            <a:extLst>
              <a:ext uri="{FF2B5EF4-FFF2-40B4-BE49-F238E27FC236}">
                <a16:creationId xmlns:a16="http://schemas.microsoft.com/office/drawing/2014/main" id="{EB8AA3F3-3296-31D7-39F1-B8010CE4459D}"/>
              </a:ext>
            </a:extLst>
          </p:cNvPr>
          <p:cNvSpPr>
            <a:spLocks noGrp="1" noChangeArrowheads="1"/>
          </p:cNvSpPr>
          <p:nvPr>
            <p:ph idx="1"/>
          </p:nvPr>
        </p:nvSpPr>
        <p:spPr>
          <a:xfrm>
            <a:off x="3200400" y="1412875"/>
            <a:ext cx="7010400" cy="4114800"/>
          </a:xfrm>
        </p:spPr>
        <p:txBody>
          <a:bodyPr/>
          <a:lstStyle/>
          <a:p>
            <a:pPr algn="just"/>
            <a:r>
              <a:rPr lang="en-US" altLang="pt-BR" i="1"/>
              <a:t>“</a:t>
            </a:r>
            <a:r>
              <a:rPr lang="pt-BR" altLang="pt-BR" i="1"/>
              <a:t>O grande mito é que Six Sigma trata de controle de qualidade e estatísticas. É isso e muito mais. Definitivamente, ele dirige a liderança provendo ferramentas para pensar em temas importantes. No coração do Six Sigma está a idéia que pode tornar a empresa voltada para fora, com o foco no cliente.”</a:t>
            </a:r>
            <a:endParaRPr lang="pt-BR" altLang="pt-BR"/>
          </a:p>
          <a:p>
            <a:r>
              <a:rPr lang="pt-BR" altLang="pt-BR" sz="1200"/>
              <a:t>Jack Welch, </a:t>
            </a:r>
            <a:r>
              <a:rPr lang="pt-BR" altLang="pt-BR" sz="1200" i="1"/>
              <a:t>Straight from the Gut </a:t>
            </a:r>
            <a:r>
              <a:rPr lang="pt-BR" altLang="pt-BR" sz="1200"/>
              <a:t>(New York: Warner Business Books, 2001), p. 330.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12ADF7E1-E90D-5CBA-8AF6-665F1166FE73}"/>
              </a:ext>
            </a:extLst>
          </p:cNvPr>
          <p:cNvSpPr>
            <a:spLocks noGrp="1" noChangeArrowheads="1"/>
          </p:cNvSpPr>
          <p:nvPr>
            <p:ph type="title"/>
          </p:nvPr>
        </p:nvSpPr>
        <p:spPr>
          <a:xfrm>
            <a:off x="3200400" y="457200"/>
            <a:ext cx="7010400" cy="717550"/>
          </a:xfrm>
        </p:spPr>
        <p:txBody>
          <a:bodyPr/>
          <a:lstStyle/>
          <a:p>
            <a:r>
              <a:rPr lang="pt-BR" altLang="pt-BR" sz="3500"/>
              <a:t>Origem dos Seis Sigma</a:t>
            </a:r>
          </a:p>
        </p:txBody>
      </p:sp>
      <p:sp>
        <p:nvSpPr>
          <p:cNvPr id="480259" name="Rectangle 3">
            <a:extLst>
              <a:ext uri="{FF2B5EF4-FFF2-40B4-BE49-F238E27FC236}">
                <a16:creationId xmlns:a16="http://schemas.microsoft.com/office/drawing/2014/main" id="{A84F6366-6BBD-C8C4-C743-C7D7C588AF8B}"/>
              </a:ext>
            </a:extLst>
          </p:cNvPr>
          <p:cNvSpPr>
            <a:spLocks noGrp="1" noChangeArrowheads="1"/>
          </p:cNvSpPr>
          <p:nvPr>
            <p:ph idx="1"/>
          </p:nvPr>
        </p:nvSpPr>
        <p:spPr>
          <a:xfrm>
            <a:off x="2557464" y="1341439"/>
            <a:ext cx="8002587" cy="5183187"/>
          </a:xfrm>
          <a:noFill/>
          <a:ln/>
        </p:spPr>
        <p:txBody>
          <a:bodyPr/>
          <a:lstStyle/>
          <a:p>
            <a:pPr>
              <a:lnSpc>
                <a:spcPct val="90000"/>
              </a:lnSpc>
            </a:pPr>
            <a:r>
              <a:rPr lang="pt-BR" altLang="pt-BR" sz="2000"/>
              <a:t>Bill Smith, engenheiro da Motorola, em 1986: Defeitos por Oportunidade, ou Defeitos por Unidade;</a:t>
            </a:r>
          </a:p>
          <a:p>
            <a:pPr>
              <a:lnSpc>
                <a:spcPct val="90000"/>
              </a:lnSpc>
            </a:pPr>
            <a:r>
              <a:rPr lang="pt-BR" altLang="pt-BR" sz="2000"/>
              <a:t>A Motorola passa a medir os defeitos em todas as etapas de produção de forma consistente;</a:t>
            </a:r>
          </a:p>
          <a:p>
            <a:pPr>
              <a:lnSpc>
                <a:spcPct val="90000"/>
              </a:lnSpc>
            </a:pPr>
            <a:r>
              <a:rPr lang="pt-BR" altLang="pt-BR" sz="2000"/>
              <a:t>Em 1988 a Motorola recebe o prêmio Malcolm Baldrige National Quality Award;</a:t>
            </a:r>
          </a:p>
          <a:p>
            <a:pPr>
              <a:lnSpc>
                <a:spcPct val="90000"/>
              </a:lnSpc>
            </a:pPr>
            <a:r>
              <a:rPr lang="pt-BR" altLang="pt-BR" sz="2000"/>
              <a:t>Quando Jack Welch tornou-se CEO da General Electric Company, em 1991, promoveu reestruturação de toda a organização;</a:t>
            </a:r>
          </a:p>
          <a:p>
            <a:pPr>
              <a:lnSpc>
                <a:spcPct val="90000"/>
              </a:lnSpc>
            </a:pPr>
            <a:r>
              <a:rPr lang="pt-BR" altLang="pt-BR" sz="2000"/>
              <a:t>Em 1995 a GE começou seu programa com média de qualidade de 3 Sigma;</a:t>
            </a:r>
          </a:p>
          <a:p>
            <a:pPr>
              <a:lnSpc>
                <a:spcPct val="90000"/>
              </a:lnSpc>
            </a:pPr>
            <a:r>
              <a:rPr lang="pt-BR" altLang="pt-BR" sz="2000"/>
              <a:t>Antes de 1997, subiu para 3,5 Sigmas;</a:t>
            </a:r>
          </a:p>
          <a:p>
            <a:pPr>
              <a:lnSpc>
                <a:spcPct val="90000"/>
              </a:lnSpc>
            </a:pPr>
            <a:r>
              <a:rPr lang="pt-BR" altLang="pt-BR" sz="2000"/>
              <a:t>Este aumento de qualidade transformou a GE, de uma empresa de 25 bilhões de Dólares em uma empresa de 90 Bilhões e alta rentabilidade.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id="{63D8C967-D8C7-7ABF-7574-95BA913DA249}"/>
              </a:ext>
            </a:extLst>
          </p:cNvPr>
          <p:cNvSpPr>
            <a:spLocks noChangeArrowheads="1"/>
          </p:cNvSpPr>
          <p:nvPr/>
        </p:nvSpPr>
        <p:spPr bwMode="auto">
          <a:xfrm>
            <a:off x="3135548" y="-828114"/>
            <a:ext cx="6619404" cy="1884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3328" tIns="774456" rIns="863328" bIns="177744" anchor="ctr">
            <a:spAutoFit/>
          </a:bodyPr>
          <a:lstStyle/>
          <a:p>
            <a:pPr algn="ctr"/>
            <a:r>
              <a:rPr lang="en-US" altLang="pt-BR" sz="3200" b="1">
                <a:ea typeface="Arial Unicode MS" pitchFamily="34" charset="-128"/>
              </a:rPr>
              <a:t>Six Sigma na GE</a:t>
            </a:r>
            <a:endParaRPr lang="pt-BR" altLang="pt-BR" sz="1100"/>
          </a:p>
          <a:p>
            <a:pPr algn="ctr" eaLnBrk="0" hangingPunct="0"/>
            <a:r>
              <a:rPr lang="en-US" altLang="pt-BR" sz="2800" b="1" i="1">
                <a:ea typeface="Arial Unicode MS" pitchFamily="34" charset="-128"/>
              </a:rPr>
              <a:t>Conceitos chave do Six Sigma</a:t>
            </a:r>
            <a:endParaRPr lang="pt-BR" altLang="pt-BR"/>
          </a:p>
        </p:txBody>
      </p:sp>
      <p:sp>
        <p:nvSpPr>
          <p:cNvPr id="481283" name="Rectangle 3">
            <a:extLst>
              <a:ext uri="{FF2B5EF4-FFF2-40B4-BE49-F238E27FC236}">
                <a16:creationId xmlns:a16="http://schemas.microsoft.com/office/drawing/2014/main" id="{BCE62AFA-DD5A-5517-69DA-8D86214DC191}"/>
              </a:ext>
            </a:extLst>
          </p:cNvPr>
          <p:cNvSpPr>
            <a:spLocks noChangeArrowheads="1"/>
          </p:cNvSpPr>
          <p:nvPr/>
        </p:nvSpPr>
        <p:spPr bwMode="auto">
          <a:xfrm>
            <a:off x="-342900" y="40206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pt-BR" altLang="pt-BR"/>
          </a:p>
        </p:txBody>
      </p:sp>
      <p:sp>
        <p:nvSpPr>
          <p:cNvPr id="481284" name="Rectangle 4">
            <a:extLst>
              <a:ext uri="{FF2B5EF4-FFF2-40B4-BE49-F238E27FC236}">
                <a16:creationId xmlns:a16="http://schemas.microsoft.com/office/drawing/2014/main" id="{9D5CCC5E-D0D7-6139-4F76-688B921E2D71}"/>
              </a:ext>
            </a:extLst>
          </p:cNvPr>
          <p:cNvSpPr>
            <a:spLocks noChangeArrowheads="1"/>
          </p:cNvSpPr>
          <p:nvPr/>
        </p:nvSpPr>
        <p:spPr bwMode="auto">
          <a:xfrm>
            <a:off x="1506537" y="5373688"/>
            <a:ext cx="9629776"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3328" tIns="774456" rIns="863328" bIns="177744" anchor="ctr">
            <a:spAutoFit/>
          </a:bodyPr>
          <a:lstStyle/>
          <a:p>
            <a:pPr eaLnBrk="0" hangingPunct="0"/>
            <a:r>
              <a:rPr lang="en-US" altLang="pt-BR" sz="2500" b="1" i="1">
                <a:ea typeface="Arial Unicode MS" pitchFamily="34" charset="-128"/>
              </a:rPr>
              <a:t>Nossos clientes sentem a  variância e não a média</a:t>
            </a:r>
            <a:endParaRPr lang="en-US" altLang="pt-BR"/>
          </a:p>
        </p:txBody>
      </p:sp>
      <p:graphicFrame>
        <p:nvGraphicFramePr>
          <p:cNvPr id="481308" name="Group 28">
            <a:extLst>
              <a:ext uri="{FF2B5EF4-FFF2-40B4-BE49-F238E27FC236}">
                <a16:creationId xmlns:a16="http://schemas.microsoft.com/office/drawing/2014/main" id="{3BC63897-23CD-2AB3-04E2-59AF307EC51D}"/>
              </a:ext>
            </a:extLst>
          </p:cNvPr>
          <p:cNvGraphicFramePr>
            <a:graphicFrameLocks noGrp="1"/>
          </p:cNvGraphicFramePr>
          <p:nvPr/>
        </p:nvGraphicFramePr>
        <p:xfrm>
          <a:off x="2135188" y="1052513"/>
          <a:ext cx="8208962" cy="4538664"/>
        </p:xfrm>
        <a:graphic>
          <a:graphicData uri="http://schemas.openxmlformats.org/drawingml/2006/table">
            <a:tbl>
              <a:tblPr/>
              <a:tblGrid>
                <a:gridCol w="3384550">
                  <a:extLst>
                    <a:ext uri="{9D8B030D-6E8A-4147-A177-3AD203B41FA5}">
                      <a16:colId xmlns:a16="http://schemas.microsoft.com/office/drawing/2014/main" val="4095456524"/>
                    </a:ext>
                  </a:extLst>
                </a:gridCol>
                <a:gridCol w="4824412">
                  <a:extLst>
                    <a:ext uri="{9D8B030D-6E8A-4147-A177-3AD203B41FA5}">
                      <a16:colId xmlns:a16="http://schemas.microsoft.com/office/drawing/2014/main" val="4199332696"/>
                    </a:ext>
                  </a:extLst>
                </a:gridCol>
              </a:tblGrid>
              <a:tr h="677863">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en-US" altLang="pt-BR" sz="1800" b="1" i="0" u="none" strike="noStrike" cap="none" normalizeH="0" baseline="0">
                          <a:ln>
                            <a:noFill/>
                          </a:ln>
                          <a:solidFill>
                            <a:schemeClr val="tx1"/>
                          </a:solidFill>
                          <a:effectLst/>
                          <a:latin typeface="Arial Black" panose="020B0A04020102020204" pitchFamily="34" charset="0"/>
                        </a:rPr>
                        <a:t>Crítico para a Qualidade</a:t>
                      </a:r>
                      <a:endParaRPr kumimoji="0" lang="pt-BR" altLang="pt-BR" sz="1800" b="1" i="0" u="none" strike="noStrike" cap="none" normalizeH="0" baseline="0">
                        <a:ln>
                          <a:noFill/>
                        </a:ln>
                        <a:solidFill>
                          <a:schemeClr val="tx1"/>
                        </a:solidFill>
                        <a:effectLst/>
                        <a:latin typeface="Arial Black" panose="020B0A040201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en-US" altLang="pt-BR" sz="1800" b="0" i="0" u="none" strike="noStrike" cap="none" normalizeH="0" baseline="0">
                          <a:ln>
                            <a:noFill/>
                          </a:ln>
                          <a:solidFill>
                            <a:schemeClr val="tx1"/>
                          </a:solidFill>
                          <a:effectLst/>
                          <a:latin typeface="Arial Black" panose="020B0A04020102020204" pitchFamily="34" charset="0"/>
                        </a:rPr>
                        <a:t>Atributos mais importantes para o cliente</a:t>
                      </a:r>
                      <a:endParaRPr kumimoji="0" lang="pt-BR" altLang="pt-BR" sz="1800" b="0" i="0" u="none" strike="noStrike" cap="none" normalizeH="0" baseline="0">
                        <a:ln>
                          <a:noFill/>
                        </a:ln>
                        <a:solidFill>
                          <a:schemeClr val="tx1"/>
                        </a:solidFill>
                        <a:effectLst/>
                        <a:latin typeface="Arial Black" panose="020B0A040201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0642357"/>
                  </a:ext>
                </a:extLst>
              </a:tr>
              <a:tr h="676275">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en-US" altLang="pt-BR" sz="1800" b="1" i="0" u="none" strike="noStrike" cap="none" normalizeH="0" baseline="0">
                          <a:ln>
                            <a:noFill/>
                          </a:ln>
                          <a:solidFill>
                            <a:schemeClr val="tx1"/>
                          </a:solidFill>
                          <a:effectLst/>
                          <a:latin typeface="Arial Black" panose="020B0A04020102020204" pitchFamily="34" charset="0"/>
                        </a:rPr>
                        <a:t>Defeito</a:t>
                      </a:r>
                      <a:endParaRPr kumimoji="0" lang="pt-BR" altLang="pt-BR" sz="1800" b="1" i="0" u="none" strike="noStrike" cap="none" normalizeH="0" baseline="0">
                        <a:ln>
                          <a:noFill/>
                        </a:ln>
                        <a:solidFill>
                          <a:schemeClr val="tx1"/>
                        </a:solidFill>
                        <a:effectLst/>
                        <a:latin typeface="Arial Black" panose="020B0A040201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anose="05000000000000000000" pitchFamily="2" charset="2"/>
                        <a:buNone/>
                        <a:tabLst/>
                      </a:pPr>
                      <a:r>
                        <a:rPr kumimoji="0" lang="en-US" altLang="pt-BR" sz="1800" b="0" i="0" u="none" strike="noStrike" cap="none" normalizeH="0" baseline="0">
                          <a:ln>
                            <a:noFill/>
                          </a:ln>
                          <a:solidFill>
                            <a:schemeClr val="tx1"/>
                          </a:solidFill>
                          <a:effectLst/>
                          <a:latin typeface="Arial Black" panose="020B0A04020102020204" pitchFamily="34" charset="0"/>
                        </a:rPr>
                        <a:t>Falhar na entrega do que o cliente deseja</a:t>
                      </a:r>
                      <a:endParaRPr kumimoji="0" lang="pt-BR" altLang="pt-BR" sz="1800" b="0" i="0" u="none" strike="noStrike" cap="none" normalizeH="0" baseline="0">
                        <a:ln>
                          <a:noFill/>
                        </a:ln>
                        <a:solidFill>
                          <a:schemeClr val="tx1"/>
                        </a:solidFill>
                        <a:effectLst/>
                        <a:latin typeface="Arial Black" panose="020B0A040201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90979636"/>
                  </a:ext>
                </a:extLst>
              </a:tr>
              <a:tr h="677863">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en-US" altLang="pt-BR" sz="1800" b="1" i="0" u="none" strike="noStrike" cap="none" normalizeH="0" baseline="0">
                          <a:ln>
                            <a:noFill/>
                          </a:ln>
                          <a:solidFill>
                            <a:schemeClr val="tx1"/>
                          </a:solidFill>
                          <a:effectLst/>
                          <a:latin typeface="Arial Black" panose="020B0A04020102020204" pitchFamily="34" charset="0"/>
                        </a:rPr>
                        <a:t>Capabilidade do Processo</a:t>
                      </a:r>
                      <a:endParaRPr kumimoji="0" lang="pt-BR" altLang="pt-BR" sz="1800" b="1" i="0" u="none" strike="noStrike" cap="none" normalizeH="0" baseline="0">
                        <a:ln>
                          <a:noFill/>
                        </a:ln>
                        <a:solidFill>
                          <a:schemeClr val="tx1"/>
                        </a:solidFill>
                        <a:effectLst/>
                        <a:latin typeface="Arial Black" panose="020B0A040201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en-US" altLang="pt-BR" sz="1800" b="0" i="0" u="none" strike="noStrike" cap="none" normalizeH="0" baseline="0">
                          <a:ln>
                            <a:noFill/>
                          </a:ln>
                          <a:solidFill>
                            <a:schemeClr val="tx1"/>
                          </a:solidFill>
                          <a:effectLst/>
                          <a:latin typeface="Arial Black" panose="020B0A04020102020204" pitchFamily="34" charset="0"/>
                        </a:rPr>
                        <a:t>O que seu processo pode entregar</a:t>
                      </a:r>
                      <a:endParaRPr kumimoji="0" lang="pt-BR" altLang="pt-BR" sz="1800" b="0" i="0" u="none" strike="noStrike" cap="none" normalizeH="0" baseline="0">
                        <a:ln>
                          <a:noFill/>
                        </a:ln>
                        <a:solidFill>
                          <a:schemeClr val="tx1"/>
                        </a:solidFill>
                        <a:effectLst/>
                        <a:latin typeface="Arial Black" panose="020B0A040201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0906473"/>
                  </a:ext>
                </a:extLst>
              </a:tr>
              <a:tr h="677863">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en-US" altLang="pt-BR" sz="1800" b="1" i="0" u="none" strike="noStrike" cap="none" normalizeH="0" baseline="0">
                          <a:ln>
                            <a:noFill/>
                          </a:ln>
                          <a:solidFill>
                            <a:schemeClr val="tx1"/>
                          </a:solidFill>
                          <a:effectLst/>
                          <a:latin typeface="Arial Black" panose="020B0A04020102020204" pitchFamily="34" charset="0"/>
                        </a:rPr>
                        <a:t>Variação</a:t>
                      </a:r>
                      <a:endParaRPr kumimoji="0" lang="pt-BR" altLang="pt-BR" sz="1800" b="1" i="0" u="none" strike="noStrike" cap="none" normalizeH="0" baseline="0">
                        <a:ln>
                          <a:noFill/>
                        </a:ln>
                        <a:solidFill>
                          <a:schemeClr val="tx1"/>
                        </a:solidFill>
                        <a:effectLst/>
                        <a:latin typeface="Arial Black" panose="020B0A040201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1"/>
                        </a:buClr>
                        <a:buSzPct val="85000"/>
                        <a:buFont typeface="Wingdings" panose="05000000000000000000" pitchFamily="2" charset="2"/>
                        <a:buNone/>
                        <a:tabLst/>
                      </a:pPr>
                      <a:r>
                        <a:rPr kumimoji="0" lang="en-US" altLang="pt-BR" sz="1800" b="0" i="0" u="none" strike="noStrike" cap="none" normalizeH="0" baseline="0">
                          <a:ln>
                            <a:noFill/>
                          </a:ln>
                          <a:solidFill>
                            <a:schemeClr val="tx1"/>
                          </a:solidFill>
                          <a:effectLst/>
                          <a:latin typeface="Arial Black" panose="020B0A04020102020204" pitchFamily="34" charset="0"/>
                        </a:rPr>
                        <a:t>O que o cliente vê e sente</a:t>
                      </a:r>
                      <a:endParaRPr kumimoji="0" lang="pt-BR" altLang="pt-BR" sz="1800" b="0" i="0" u="none" strike="noStrike" cap="none" normalizeH="0" baseline="0">
                        <a:ln>
                          <a:noFill/>
                        </a:ln>
                        <a:solidFill>
                          <a:schemeClr val="tx1"/>
                        </a:solidFill>
                        <a:effectLst/>
                        <a:latin typeface="Arial Black" panose="020B0A040201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6975886"/>
                  </a:ext>
                </a:extLst>
              </a:tr>
              <a:tr h="676275">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en-US" altLang="pt-BR" sz="1800" b="1" i="0" u="none" strike="noStrike" cap="none" normalizeH="0" baseline="0">
                          <a:ln>
                            <a:noFill/>
                          </a:ln>
                          <a:solidFill>
                            <a:schemeClr val="tx1"/>
                          </a:solidFill>
                          <a:effectLst/>
                          <a:latin typeface="Arial Black" panose="020B0A04020102020204" pitchFamily="34" charset="0"/>
                        </a:rPr>
                        <a:t>Operações estáveis</a:t>
                      </a:r>
                      <a:endParaRPr kumimoji="0" lang="pt-BR" altLang="pt-BR" sz="1800" b="1" i="0" u="none" strike="noStrike" cap="none" normalizeH="0" baseline="0">
                        <a:ln>
                          <a:noFill/>
                        </a:ln>
                        <a:solidFill>
                          <a:schemeClr val="tx1"/>
                        </a:solidFill>
                        <a:effectLst/>
                        <a:latin typeface="Arial Black" panose="020B0A040201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anose="05000000000000000000" pitchFamily="2" charset="2"/>
                        <a:buNone/>
                        <a:tabLst/>
                      </a:pPr>
                      <a:r>
                        <a:rPr kumimoji="0" lang="en-US" altLang="pt-BR" sz="1800" b="0" i="0" u="none" strike="noStrike" cap="none" normalizeH="0" baseline="0">
                          <a:ln>
                            <a:noFill/>
                          </a:ln>
                          <a:solidFill>
                            <a:schemeClr val="tx1"/>
                          </a:solidFill>
                          <a:effectLst/>
                          <a:latin typeface="Arial Black" panose="020B0A04020102020204" pitchFamily="34" charset="0"/>
                        </a:rPr>
                        <a:t>Garantindo consistência, processo previsível  para melhorar o que o cliente vê e sente</a:t>
                      </a:r>
                      <a:endParaRPr kumimoji="0" lang="pt-BR" altLang="pt-BR" sz="1800" b="0" i="0" u="none" strike="noStrike" cap="none" normalizeH="0" baseline="0">
                        <a:ln>
                          <a:noFill/>
                        </a:ln>
                        <a:solidFill>
                          <a:schemeClr val="tx1"/>
                        </a:solidFill>
                        <a:effectLst/>
                        <a:latin typeface="Arial Black" panose="020B0A040201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6583523"/>
                  </a:ext>
                </a:extLst>
              </a:tr>
              <a:tr h="677863">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anose="05000000000000000000" pitchFamily="2" charset="2"/>
                        <a:buNone/>
                        <a:tabLst/>
                      </a:pPr>
                      <a:r>
                        <a:rPr kumimoji="0" lang="en-US" altLang="pt-BR" sz="1800" b="1" i="0" u="none" strike="noStrike" cap="none" normalizeH="0" baseline="0">
                          <a:ln>
                            <a:noFill/>
                          </a:ln>
                          <a:solidFill>
                            <a:schemeClr val="tx1"/>
                          </a:solidFill>
                          <a:effectLst/>
                          <a:latin typeface="Arial Black" panose="020B0A04020102020204" pitchFamily="34" charset="0"/>
                        </a:rPr>
                        <a:t>Projeto para Six Sigma</a:t>
                      </a:r>
                      <a:endParaRPr kumimoji="0" lang="pt-BR" altLang="pt-BR" sz="1800" b="0" i="0" u="none" strike="noStrike" cap="none" normalizeH="0" baseline="0">
                        <a:ln>
                          <a:noFill/>
                        </a:ln>
                        <a:solidFill>
                          <a:schemeClr val="tx1"/>
                        </a:solidFill>
                        <a:effectLst/>
                        <a:latin typeface="Arial Black" panose="020B0A04020102020204" pitchFamily="34" charset="0"/>
                      </a:endParaRPr>
                    </a:p>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endParaRPr kumimoji="0" lang="pt-BR" altLang="pt-BR" sz="1800" b="0" i="0" u="none" strike="noStrike" cap="none" normalizeH="0" baseline="0">
                        <a:ln>
                          <a:noFill/>
                        </a:ln>
                        <a:solidFill>
                          <a:schemeClr val="tx1"/>
                        </a:solidFill>
                        <a:effectLst/>
                        <a:latin typeface="Arial Black" panose="020B0A040201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en-US" altLang="pt-BR" sz="1800" b="0" i="0" u="none" strike="noStrike" cap="none" normalizeH="0" baseline="0">
                          <a:ln>
                            <a:noFill/>
                          </a:ln>
                          <a:solidFill>
                            <a:schemeClr val="tx1"/>
                          </a:solidFill>
                          <a:effectLst/>
                          <a:latin typeface="Arial Black" panose="020B0A04020102020204" pitchFamily="34" charset="0"/>
                        </a:rPr>
                        <a:t>Projetando para atender as necessidades do cliente e capabilidade do processo</a:t>
                      </a:r>
                      <a:endParaRPr kumimoji="0" lang="pt-BR" altLang="pt-BR" sz="1800" b="0" i="0" u="none" strike="noStrike" cap="none" normalizeH="0" baseline="0">
                        <a:ln>
                          <a:noFill/>
                        </a:ln>
                        <a:solidFill>
                          <a:schemeClr val="tx1"/>
                        </a:solidFill>
                        <a:effectLst/>
                        <a:latin typeface="Arial Black" panose="020B0A040201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419152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2306" name="Group 2">
            <a:extLst>
              <a:ext uri="{FF2B5EF4-FFF2-40B4-BE49-F238E27FC236}">
                <a16:creationId xmlns:a16="http://schemas.microsoft.com/office/drawing/2014/main" id="{CFA496E9-907C-8164-DD10-8AFF900F05D2}"/>
              </a:ext>
            </a:extLst>
          </p:cNvPr>
          <p:cNvGrpSpPr>
            <a:grpSpLocks/>
          </p:cNvGrpSpPr>
          <p:nvPr/>
        </p:nvGrpSpPr>
        <p:grpSpPr bwMode="auto">
          <a:xfrm>
            <a:off x="1631951" y="692151"/>
            <a:ext cx="9155113" cy="4132263"/>
            <a:chOff x="39" y="436"/>
            <a:chExt cx="5767" cy="2603"/>
          </a:xfrm>
        </p:grpSpPr>
        <p:sp>
          <p:nvSpPr>
            <p:cNvPr id="482307" name="Freeform 3">
              <a:extLst>
                <a:ext uri="{FF2B5EF4-FFF2-40B4-BE49-F238E27FC236}">
                  <a16:creationId xmlns:a16="http://schemas.microsoft.com/office/drawing/2014/main" id="{2BF32D47-2CB2-60A4-905B-A7BAE1254430}"/>
                </a:ext>
              </a:extLst>
            </p:cNvPr>
            <p:cNvSpPr>
              <a:spLocks/>
            </p:cNvSpPr>
            <p:nvPr/>
          </p:nvSpPr>
          <p:spPr bwMode="auto">
            <a:xfrm>
              <a:off x="5216" y="1448"/>
              <a:ext cx="590" cy="190"/>
            </a:xfrm>
            <a:custGeom>
              <a:avLst/>
              <a:gdLst>
                <a:gd name="T0" fmla="*/ 1193 w 1475"/>
                <a:gd name="T1" fmla="*/ 268 h 475"/>
                <a:gd name="T2" fmla="*/ 1097 w 1475"/>
                <a:gd name="T3" fmla="*/ 268 h 475"/>
                <a:gd name="T4" fmla="*/ 1151 w 1475"/>
                <a:gd name="T5" fmla="*/ 312 h 475"/>
                <a:gd name="T6" fmla="*/ 843 w 1475"/>
                <a:gd name="T7" fmla="*/ 371 h 475"/>
                <a:gd name="T8" fmla="*/ 755 w 1475"/>
                <a:gd name="T9" fmla="*/ 371 h 475"/>
                <a:gd name="T10" fmla="*/ 821 w 1475"/>
                <a:gd name="T11" fmla="*/ 405 h 475"/>
                <a:gd name="T12" fmla="*/ 408 w 1475"/>
                <a:gd name="T13" fmla="*/ 475 h 475"/>
                <a:gd name="T14" fmla="*/ 0 w 1475"/>
                <a:gd name="T15" fmla="*/ 419 h 475"/>
                <a:gd name="T16" fmla="*/ 929 w 1475"/>
                <a:gd name="T17" fmla="*/ 0 h 475"/>
                <a:gd name="T18" fmla="*/ 1475 w 1475"/>
                <a:gd name="T19" fmla="*/ 205 h 475"/>
                <a:gd name="T20" fmla="*/ 1193 w 1475"/>
                <a:gd name="T21" fmla="*/ 26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5" h="475">
                  <a:moveTo>
                    <a:pt x="1193" y="268"/>
                  </a:moveTo>
                  <a:lnTo>
                    <a:pt x="1097" y="268"/>
                  </a:lnTo>
                  <a:lnTo>
                    <a:pt x="1151" y="312"/>
                  </a:lnTo>
                  <a:lnTo>
                    <a:pt x="843" y="371"/>
                  </a:lnTo>
                  <a:lnTo>
                    <a:pt x="755" y="371"/>
                  </a:lnTo>
                  <a:lnTo>
                    <a:pt x="821" y="405"/>
                  </a:lnTo>
                  <a:lnTo>
                    <a:pt x="408" y="475"/>
                  </a:lnTo>
                  <a:lnTo>
                    <a:pt x="0" y="419"/>
                  </a:lnTo>
                  <a:lnTo>
                    <a:pt x="929" y="0"/>
                  </a:lnTo>
                  <a:lnTo>
                    <a:pt x="1475" y="205"/>
                  </a:lnTo>
                  <a:lnTo>
                    <a:pt x="1193" y="268"/>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nvGrpSpPr>
            <p:cNvPr id="482308" name="Group 4">
              <a:extLst>
                <a:ext uri="{FF2B5EF4-FFF2-40B4-BE49-F238E27FC236}">
                  <a16:creationId xmlns:a16="http://schemas.microsoft.com/office/drawing/2014/main" id="{8A967CFB-B4B6-059B-B1D6-04E4FA8BA16F}"/>
                </a:ext>
              </a:extLst>
            </p:cNvPr>
            <p:cNvGrpSpPr>
              <a:grpSpLocks/>
            </p:cNvGrpSpPr>
            <p:nvPr/>
          </p:nvGrpSpPr>
          <p:grpSpPr bwMode="auto">
            <a:xfrm>
              <a:off x="39" y="436"/>
              <a:ext cx="5608" cy="2603"/>
              <a:chOff x="141" y="350"/>
              <a:chExt cx="5608" cy="2603"/>
            </a:xfrm>
          </p:grpSpPr>
          <p:sp>
            <p:nvSpPr>
              <p:cNvPr id="482309" name="Freeform 5">
                <a:extLst>
                  <a:ext uri="{FF2B5EF4-FFF2-40B4-BE49-F238E27FC236}">
                    <a16:creationId xmlns:a16="http://schemas.microsoft.com/office/drawing/2014/main" id="{3090938C-4621-770F-C4F2-85D5AD2356B9}"/>
                  </a:ext>
                </a:extLst>
              </p:cNvPr>
              <p:cNvSpPr>
                <a:spLocks/>
              </p:cNvSpPr>
              <p:nvPr/>
            </p:nvSpPr>
            <p:spPr bwMode="auto">
              <a:xfrm>
                <a:off x="1558" y="350"/>
                <a:ext cx="203" cy="582"/>
              </a:xfrm>
              <a:custGeom>
                <a:avLst/>
                <a:gdLst>
                  <a:gd name="T0" fmla="*/ 0 w 508"/>
                  <a:gd name="T1" fmla="*/ 1455 h 1455"/>
                  <a:gd name="T2" fmla="*/ 47 w 508"/>
                  <a:gd name="T3" fmla="*/ 1027 h 1455"/>
                  <a:gd name="T4" fmla="*/ 188 w 508"/>
                  <a:gd name="T5" fmla="*/ 647 h 1455"/>
                  <a:gd name="T6" fmla="*/ 206 w 508"/>
                  <a:gd name="T7" fmla="*/ 717 h 1455"/>
                  <a:gd name="T8" fmla="*/ 313 w 508"/>
                  <a:gd name="T9" fmla="*/ 338 h 1455"/>
                  <a:gd name="T10" fmla="*/ 350 w 508"/>
                  <a:gd name="T11" fmla="*/ 394 h 1455"/>
                  <a:gd name="T12" fmla="*/ 371 w 508"/>
                  <a:gd name="T13" fmla="*/ 291 h 1455"/>
                  <a:gd name="T14" fmla="*/ 493 w 508"/>
                  <a:gd name="T15" fmla="*/ 0 h 1455"/>
                  <a:gd name="T16" fmla="*/ 508 w 508"/>
                  <a:gd name="T17" fmla="*/ 682 h 1455"/>
                  <a:gd name="T18" fmla="*/ 0 w 508"/>
                  <a:gd name="T19" fmla="*/ 1455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1455">
                    <a:moveTo>
                      <a:pt x="0" y="1455"/>
                    </a:moveTo>
                    <a:lnTo>
                      <a:pt x="47" y="1027"/>
                    </a:lnTo>
                    <a:lnTo>
                      <a:pt x="188" y="647"/>
                    </a:lnTo>
                    <a:lnTo>
                      <a:pt x="206" y="717"/>
                    </a:lnTo>
                    <a:lnTo>
                      <a:pt x="313" y="338"/>
                    </a:lnTo>
                    <a:lnTo>
                      <a:pt x="350" y="394"/>
                    </a:lnTo>
                    <a:lnTo>
                      <a:pt x="371" y="291"/>
                    </a:lnTo>
                    <a:lnTo>
                      <a:pt x="493" y="0"/>
                    </a:lnTo>
                    <a:lnTo>
                      <a:pt x="508" y="682"/>
                    </a:lnTo>
                    <a:lnTo>
                      <a:pt x="0" y="1455"/>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grpSp>
            <p:nvGrpSpPr>
              <p:cNvPr id="482310" name="Group 6">
                <a:extLst>
                  <a:ext uri="{FF2B5EF4-FFF2-40B4-BE49-F238E27FC236}">
                    <a16:creationId xmlns:a16="http://schemas.microsoft.com/office/drawing/2014/main" id="{87CD49A4-8770-940A-5AE1-724108B6F22D}"/>
                  </a:ext>
                </a:extLst>
              </p:cNvPr>
              <p:cNvGrpSpPr>
                <a:grpSpLocks/>
              </p:cNvGrpSpPr>
              <p:nvPr/>
            </p:nvGrpSpPr>
            <p:grpSpPr bwMode="auto">
              <a:xfrm>
                <a:off x="141" y="482"/>
                <a:ext cx="5608" cy="2471"/>
                <a:chOff x="141" y="491"/>
                <a:chExt cx="5608" cy="2471"/>
              </a:xfrm>
            </p:grpSpPr>
            <p:sp>
              <p:nvSpPr>
                <p:cNvPr id="482311" name="Freeform 7">
                  <a:extLst>
                    <a:ext uri="{FF2B5EF4-FFF2-40B4-BE49-F238E27FC236}">
                      <a16:creationId xmlns:a16="http://schemas.microsoft.com/office/drawing/2014/main" id="{0C6CC61C-44D9-E576-BCC4-60051B154A40}"/>
                    </a:ext>
                  </a:extLst>
                </p:cNvPr>
                <p:cNvSpPr>
                  <a:spLocks/>
                </p:cNvSpPr>
                <p:nvPr/>
              </p:nvSpPr>
              <p:spPr bwMode="auto">
                <a:xfrm>
                  <a:off x="1822" y="491"/>
                  <a:ext cx="186" cy="107"/>
                </a:xfrm>
                <a:custGeom>
                  <a:avLst/>
                  <a:gdLst>
                    <a:gd name="T0" fmla="*/ 26 w 464"/>
                    <a:gd name="T1" fmla="*/ 129 h 267"/>
                    <a:gd name="T2" fmla="*/ 0 w 464"/>
                    <a:gd name="T3" fmla="*/ 119 h 267"/>
                    <a:gd name="T4" fmla="*/ 8 w 464"/>
                    <a:gd name="T5" fmla="*/ 72 h 267"/>
                    <a:gd name="T6" fmla="*/ 26 w 464"/>
                    <a:gd name="T7" fmla="*/ 41 h 267"/>
                    <a:gd name="T8" fmla="*/ 53 w 464"/>
                    <a:gd name="T9" fmla="*/ 18 h 267"/>
                    <a:gd name="T10" fmla="*/ 90 w 464"/>
                    <a:gd name="T11" fmla="*/ 6 h 267"/>
                    <a:gd name="T12" fmla="*/ 125 w 464"/>
                    <a:gd name="T13" fmla="*/ 0 h 267"/>
                    <a:gd name="T14" fmla="*/ 160 w 464"/>
                    <a:gd name="T15" fmla="*/ 0 h 267"/>
                    <a:gd name="T16" fmla="*/ 253 w 464"/>
                    <a:gd name="T17" fmla="*/ 22 h 267"/>
                    <a:gd name="T18" fmla="*/ 340 w 464"/>
                    <a:gd name="T19" fmla="*/ 69 h 267"/>
                    <a:gd name="T20" fmla="*/ 403 w 464"/>
                    <a:gd name="T21" fmla="*/ 135 h 267"/>
                    <a:gd name="T22" fmla="*/ 454 w 464"/>
                    <a:gd name="T23" fmla="*/ 220 h 267"/>
                    <a:gd name="T24" fmla="*/ 464 w 464"/>
                    <a:gd name="T25" fmla="*/ 267 h 267"/>
                    <a:gd name="T26" fmla="*/ 26 w 464"/>
                    <a:gd name="T27" fmla="*/ 129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4" h="267">
                      <a:moveTo>
                        <a:pt x="26" y="129"/>
                      </a:moveTo>
                      <a:lnTo>
                        <a:pt x="0" y="119"/>
                      </a:lnTo>
                      <a:lnTo>
                        <a:pt x="8" y="72"/>
                      </a:lnTo>
                      <a:lnTo>
                        <a:pt x="26" y="41"/>
                      </a:lnTo>
                      <a:lnTo>
                        <a:pt x="53" y="18"/>
                      </a:lnTo>
                      <a:lnTo>
                        <a:pt x="90" y="6"/>
                      </a:lnTo>
                      <a:lnTo>
                        <a:pt x="125" y="0"/>
                      </a:lnTo>
                      <a:lnTo>
                        <a:pt x="160" y="0"/>
                      </a:lnTo>
                      <a:lnTo>
                        <a:pt x="253" y="22"/>
                      </a:lnTo>
                      <a:lnTo>
                        <a:pt x="340" y="69"/>
                      </a:lnTo>
                      <a:lnTo>
                        <a:pt x="403" y="135"/>
                      </a:lnTo>
                      <a:lnTo>
                        <a:pt x="454" y="220"/>
                      </a:lnTo>
                      <a:lnTo>
                        <a:pt x="464" y="267"/>
                      </a:lnTo>
                      <a:lnTo>
                        <a:pt x="26" y="129"/>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12" name="Freeform 8">
                  <a:extLst>
                    <a:ext uri="{FF2B5EF4-FFF2-40B4-BE49-F238E27FC236}">
                      <a16:creationId xmlns:a16="http://schemas.microsoft.com/office/drawing/2014/main" id="{F2A2B2A4-3601-64B1-1750-23B5C2CB5373}"/>
                    </a:ext>
                  </a:extLst>
                </p:cNvPr>
                <p:cNvSpPr>
                  <a:spLocks/>
                </p:cNvSpPr>
                <p:nvPr/>
              </p:nvSpPr>
              <p:spPr bwMode="auto">
                <a:xfrm>
                  <a:off x="1744" y="526"/>
                  <a:ext cx="258" cy="248"/>
                </a:xfrm>
                <a:custGeom>
                  <a:avLst/>
                  <a:gdLst>
                    <a:gd name="T0" fmla="*/ 382 w 644"/>
                    <a:gd name="T1" fmla="*/ 590 h 619"/>
                    <a:gd name="T2" fmla="*/ 339 w 644"/>
                    <a:gd name="T3" fmla="*/ 609 h 619"/>
                    <a:gd name="T4" fmla="*/ 298 w 644"/>
                    <a:gd name="T5" fmla="*/ 619 h 619"/>
                    <a:gd name="T6" fmla="*/ 239 w 644"/>
                    <a:gd name="T7" fmla="*/ 613 h 619"/>
                    <a:gd name="T8" fmla="*/ 150 w 644"/>
                    <a:gd name="T9" fmla="*/ 584 h 619"/>
                    <a:gd name="T10" fmla="*/ 98 w 644"/>
                    <a:gd name="T11" fmla="*/ 553 h 619"/>
                    <a:gd name="T12" fmla="*/ 31 w 644"/>
                    <a:gd name="T13" fmla="*/ 481 h 619"/>
                    <a:gd name="T14" fmla="*/ 2 w 644"/>
                    <a:gd name="T15" fmla="*/ 390 h 619"/>
                    <a:gd name="T16" fmla="*/ 0 w 644"/>
                    <a:gd name="T17" fmla="*/ 350 h 619"/>
                    <a:gd name="T18" fmla="*/ 0 w 644"/>
                    <a:gd name="T19" fmla="*/ 319 h 619"/>
                    <a:gd name="T20" fmla="*/ 8 w 644"/>
                    <a:gd name="T21" fmla="*/ 271 h 619"/>
                    <a:gd name="T22" fmla="*/ 194 w 644"/>
                    <a:gd name="T23" fmla="*/ 0 h 619"/>
                    <a:gd name="T24" fmla="*/ 196 w 644"/>
                    <a:gd name="T25" fmla="*/ 18 h 619"/>
                    <a:gd name="T26" fmla="*/ 202 w 644"/>
                    <a:gd name="T27" fmla="*/ 41 h 619"/>
                    <a:gd name="T28" fmla="*/ 211 w 644"/>
                    <a:gd name="T29" fmla="*/ 53 h 619"/>
                    <a:gd name="T30" fmla="*/ 37 w 644"/>
                    <a:gd name="T31" fmla="*/ 271 h 619"/>
                    <a:gd name="T32" fmla="*/ 37 w 644"/>
                    <a:gd name="T33" fmla="*/ 325 h 619"/>
                    <a:gd name="T34" fmla="*/ 223 w 644"/>
                    <a:gd name="T35" fmla="*/ 99 h 619"/>
                    <a:gd name="T36" fmla="*/ 239 w 644"/>
                    <a:gd name="T37" fmla="*/ 140 h 619"/>
                    <a:gd name="T38" fmla="*/ 264 w 644"/>
                    <a:gd name="T39" fmla="*/ 172 h 619"/>
                    <a:gd name="T40" fmla="*/ 319 w 644"/>
                    <a:gd name="T41" fmla="*/ 243 h 619"/>
                    <a:gd name="T42" fmla="*/ 368 w 644"/>
                    <a:gd name="T43" fmla="*/ 284 h 619"/>
                    <a:gd name="T44" fmla="*/ 426 w 644"/>
                    <a:gd name="T45" fmla="*/ 322 h 619"/>
                    <a:gd name="T46" fmla="*/ 513 w 644"/>
                    <a:gd name="T47" fmla="*/ 350 h 619"/>
                    <a:gd name="T48" fmla="*/ 562 w 644"/>
                    <a:gd name="T49" fmla="*/ 359 h 619"/>
                    <a:gd name="T50" fmla="*/ 603 w 644"/>
                    <a:gd name="T51" fmla="*/ 356 h 619"/>
                    <a:gd name="T52" fmla="*/ 644 w 644"/>
                    <a:gd name="T53" fmla="*/ 343 h 619"/>
                    <a:gd name="T54" fmla="*/ 382 w 644"/>
                    <a:gd name="T55" fmla="*/ 59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4" h="619">
                      <a:moveTo>
                        <a:pt x="382" y="590"/>
                      </a:moveTo>
                      <a:lnTo>
                        <a:pt x="339" y="609"/>
                      </a:lnTo>
                      <a:lnTo>
                        <a:pt x="298" y="619"/>
                      </a:lnTo>
                      <a:lnTo>
                        <a:pt x="239" y="613"/>
                      </a:lnTo>
                      <a:lnTo>
                        <a:pt x="150" y="584"/>
                      </a:lnTo>
                      <a:lnTo>
                        <a:pt x="98" y="553"/>
                      </a:lnTo>
                      <a:lnTo>
                        <a:pt x="31" y="481"/>
                      </a:lnTo>
                      <a:lnTo>
                        <a:pt x="2" y="390"/>
                      </a:lnTo>
                      <a:lnTo>
                        <a:pt x="0" y="350"/>
                      </a:lnTo>
                      <a:lnTo>
                        <a:pt x="0" y="319"/>
                      </a:lnTo>
                      <a:lnTo>
                        <a:pt x="8" y="271"/>
                      </a:lnTo>
                      <a:lnTo>
                        <a:pt x="194" y="0"/>
                      </a:lnTo>
                      <a:lnTo>
                        <a:pt x="196" y="18"/>
                      </a:lnTo>
                      <a:lnTo>
                        <a:pt x="202" y="41"/>
                      </a:lnTo>
                      <a:lnTo>
                        <a:pt x="211" y="53"/>
                      </a:lnTo>
                      <a:lnTo>
                        <a:pt x="37" y="271"/>
                      </a:lnTo>
                      <a:lnTo>
                        <a:pt x="37" y="325"/>
                      </a:lnTo>
                      <a:lnTo>
                        <a:pt x="223" y="99"/>
                      </a:lnTo>
                      <a:lnTo>
                        <a:pt x="239" y="140"/>
                      </a:lnTo>
                      <a:lnTo>
                        <a:pt x="264" y="172"/>
                      </a:lnTo>
                      <a:lnTo>
                        <a:pt x="319" y="243"/>
                      </a:lnTo>
                      <a:lnTo>
                        <a:pt x="368" y="284"/>
                      </a:lnTo>
                      <a:lnTo>
                        <a:pt x="426" y="322"/>
                      </a:lnTo>
                      <a:lnTo>
                        <a:pt x="513" y="350"/>
                      </a:lnTo>
                      <a:lnTo>
                        <a:pt x="562" y="359"/>
                      </a:lnTo>
                      <a:lnTo>
                        <a:pt x="603" y="356"/>
                      </a:lnTo>
                      <a:lnTo>
                        <a:pt x="644" y="343"/>
                      </a:lnTo>
                      <a:lnTo>
                        <a:pt x="382" y="590"/>
                      </a:lnTo>
                      <a:close/>
                    </a:path>
                  </a:pathLst>
                </a:custGeom>
                <a:solidFill>
                  <a:srgbClr val="BFBFB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grpSp>
              <p:nvGrpSpPr>
                <p:cNvPr id="482313" name="Group 9">
                  <a:extLst>
                    <a:ext uri="{FF2B5EF4-FFF2-40B4-BE49-F238E27FC236}">
                      <a16:creationId xmlns:a16="http://schemas.microsoft.com/office/drawing/2014/main" id="{E77913DA-9465-77BD-C517-C3EA8BA90BAE}"/>
                    </a:ext>
                  </a:extLst>
                </p:cNvPr>
                <p:cNvGrpSpPr>
                  <a:grpSpLocks/>
                </p:cNvGrpSpPr>
                <p:nvPr/>
              </p:nvGrpSpPr>
              <p:grpSpPr bwMode="auto">
                <a:xfrm>
                  <a:off x="141" y="527"/>
                  <a:ext cx="5608" cy="2435"/>
                  <a:chOff x="141" y="541"/>
                  <a:chExt cx="5608" cy="2435"/>
                </a:xfrm>
              </p:grpSpPr>
              <p:sp>
                <p:nvSpPr>
                  <p:cNvPr id="482314" name="Freeform 10">
                    <a:extLst>
                      <a:ext uri="{FF2B5EF4-FFF2-40B4-BE49-F238E27FC236}">
                        <a16:creationId xmlns:a16="http://schemas.microsoft.com/office/drawing/2014/main" id="{FE313928-D3C7-99D9-EB59-74FA546605AE}"/>
                      </a:ext>
                    </a:extLst>
                  </p:cNvPr>
                  <p:cNvSpPr>
                    <a:spLocks/>
                  </p:cNvSpPr>
                  <p:nvPr/>
                </p:nvSpPr>
                <p:spPr bwMode="auto">
                  <a:xfrm>
                    <a:off x="141" y="682"/>
                    <a:ext cx="2383" cy="2294"/>
                  </a:xfrm>
                  <a:custGeom>
                    <a:avLst/>
                    <a:gdLst>
                      <a:gd name="T0" fmla="*/ 5918 w 5957"/>
                      <a:gd name="T1" fmla="*/ 3332 h 5734"/>
                      <a:gd name="T2" fmla="*/ 5806 w 5957"/>
                      <a:gd name="T3" fmla="*/ 3773 h 5734"/>
                      <a:gd name="T4" fmla="*/ 5625 w 5957"/>
                      <a:gd name="T5" fmla="*/ 4184 h 5734"/>
                      <a:gd name="T6" fmla="*/ 5382 w 5957"/>
                      <a:gd name="T7" fmla="*/ 4560 h 5734"/>
                      <a:gd name="T8" fmla="*/ 5085 w 5957"/>
                      <a:gd name="T9" fmla="*/ 4894 h 5734"/>
                      <a:gd name="T10" fmla="*/ 4737 w 5957"/>
                      <a:gd name="T11" fmla="*/ 5181 h 5734"/>
                      <a:gd name="T12" fmla="*/ 4347 w 5957"/>
                      <a:gd name="T13" fmla="*/ 5414 h 5734"/>
                      <a:gd name="T14" fmla="*/ 3920 w 5957"/>
                      <a:gd name="T15" fmla="*/ 5588 h 5734"/>
                      <a:gd name="T16" fmla="*/ 3461 w 5957"/>
                      <a:gd name="T17" fmla="*/ 5697 h 5734"/>
                      <a:gd name="T18" fmla="*/ 2978 w 5957"/>
                      <a:gd name="T19" fmla="*/ 5734 h 5734"/>
                      <a:gd name="T20" fmla="*/ 2495 w 5957"/>
                      <a:gd name="T21" fmla="*/ 5697 h 5734"/>
                      <a:gd name="T22" fmla="*/ 2036 w 5957"/>
                      <a:gd name="T23" fmla="*/ 5588 h 5734"/>
                      <a:gd name="T24" fmla="*/ 1609 w 5957"/>
                      <a:gd name="T25" fmla="*/ 5414 h 5734"/>
                      <a:gd name="T26" fmla="*/ 1219 w 5957"/>
                      <a:gd name="T27" fmla="*/ 5181 h 5734"/>
                      <a:gd name="T28" fmla="*/ 872 w 5957"/>
                      <a:gd name="T29" fmla="*/ 4894 h 5734"/>
                      <a:gd name="T30" fmla="*/ 574 w 5957"/>
                      <a:gd name="T31" fmla="*/ 4560 h 5734"/>
                      <a:gd name="T32" fmla="*/ 332 w 5957"/>
                      <a:gd name="T33" fmla="*/ 4184 h 5734"/>
                      <a:gd name="T34" fmla="*/ 151 w 5957"/>
                      <a:gd name="T35" fmla="*/ 3773 h 5734"/>
                      <a:gd name="T36" fmla="*/ 38 w 5957"/>
                      <a:gd name="T37" fmla="*/ 3332 h 5734"/>
                      <a:gd name="T38" fmla="*/ 0 w 5957"/>
                      <a:gd name="T39" fmla="*/ 2866 h 5734"/>
                      <a:gd name="T40" fmla="*/ 38 w 5957"/>
                      <a:gd name="T41" fmla="*/ 2401 h 5734"/>
                      <a:gd name="T42" fmla="*/ 151 w 5957"/>
                      <a:gd name="T43" fmla="*/ 1960 h 5734"/>
                      <a:gd name="T44" fmla="*/ 332 w 5957"/>
                      <a:gd name="T45" fmla="*/ 1549 h 5734"/>
                      <a:gd name="T46" fmla="*/ 574 w 5957"/>
                      <a:gd name="T47" fmla="*/ 1173 h 5734"/>
                      <a:gd name="T48" fmla="*/ 872 w 5957"/>
                      <a:gd name="T49" fmla="*/ 839 h 5734"/>
                      <a:gd name="T50" fmla="*/ 1219 w 5957"/>
                      <a:gd name="T51" fmla="*/ 552 h 5734"/>
                      <a:gd name="T52" fmla="*/ 1609 w 5957"/>
                      <a:gd name="T53" fmla="*/ 319 h 5734"/>
                      <a:gd name="T54" fmla="*/ 2036 w 5957"/>
                      <a:gd name="T55" fmla="*/ 146 h 5734"/>
                      <a:gd name="T56" fmla="*/ 2495 w 5957"/>
                      <a:gd name="T57" fmla="*/ 37 h 5734"/>
                      <a:gd name="T58" fmla="*/ 2978 w 5957"/>
                      <a:gd name="T59" fmla="*/ 0 h 5734"/>
                      <a:gd name="T60" fmla="*/ 3461 w 5957"/>
                      <a:gd name="T61" fmla="*/ 37 h 5734"/>
                      <a:gd name="T62" fmla="*/ 3920 w 5957"/>
                      <a:gd name="T63" fmla="*/ 146 h 5734"/>
                      <a:gd name="T64" fmla="*/ 4347 w 5957"/>
                      <a:gd name="T65" fmla="*/ 319 h 5734"/>
                      <a:gd name="T66" fmla="*/ 4737 w 5957"/>
                      <a:gd name="T67" fmla="*/ 552 h 5734"/>
                      <a:gd name="T68" fmla="*/ 5085 w 5957"/>
                      <a:gd name="T69" fmla="*/ 839 h 5734"/>
                      <a:gd name="T70" fmla="*/ 5382 w 5957"/>
                      <a:gd name="T71" fmla="*/ 1173 h 5734"/>
                      <a:gd name="T72" fmla="*/ 5625 w 5957"/>
                      <a:gd name="T73" fmla="*/ 1549 h 5734"/>
                      <a:gd name="T74" fmla="*/ 5806 w 5957"/>
                      <a:gd name="T75" fmla="*/ 1960 h 5734"/>
                      <a:gd name="T76" fmla="*/ 5918 w 5957"/>
                      <a:gd name="T77" fmla="*/ 2401 h 5734"/>
                      <a:gd name="T78" fmla="*/ 5957 w 5957"/>
                      <a:gd name="T79" fmla="*/ 2866 h 5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57" h="5734">
                        <a:moveTo>
                          <a:pt x="5948" y="3102"/>
                        </a:moveTo>
                        <a:lnTo>
                          <a:pt x="5918" y="3332"/>
                        </a:lnTo>
                        <a:lnTo>
                          <a:pt x="5871" y="3556"/>
                        </a:lnTo>
                        <a:lnTo>
                          <a:pt x="5806" y="3773"/>
                        </a:lnTo>
                        <a:lnTo>
                          <a:pt x="5723" y="3983"/>
                        </a:lnTo>
                        <a:lnTo>
                          <a:pt x="5625" y="4184"/>
                        </a:lnTo>
                        <a:lnTo>
                          <a:pt x="5511" y="4377"/>
                        </a:lnTo>
                        <a:lnTo>
                          <a:pt x="5382" y="4560"/>
                        </a:lnTo>
                        <a:lnTo>
                          <a:pt x="5240" y="4733"/>
                        </a:lnTo>
                        <a:lnTo>
                          <a:pt x="5085" y="4894"/>
                        </a:lnTo>
                        <a:lnTo>
                          <a:pt x="4917" y="5044"/>
                        </a:lnTo>
                        <a:lnTo>
                          <a:pt x="4737" y="5181"/>
                        </a:lnTo>
                        <a:lnTo>
                          <a:pt x="4547" y="5305"/>
                        </a:lnTo>
                        <a:lnTo>
                          <a:pt x="4347" y="5414"/>
                        </a:lnTo>
                        <a:lnTo>
                          <a:pt x="4138" y="5509"/>
                        </a:lnTo>
                        <a:lnTo>
                          <a:pt x="3920" y="5588"/>
                        </a:lnTo>
                        <a:lnTo>
                          <a:pt x="3694" y="5651"/>
                        </a:lnTo>
                        <a:lnTo>
                          <a:pt x="3461" y="5697"/>
                        </a:lnTo>
                        <a:lnTo>
                          <a:pt x="3222" y="5725"/>
                        </a:lnTo>
                        <a:lnTo>
                          <a:pt x="2978" y="5734"/>
                        </a:lnTo>
                        <a:lnTo>
                          <a:pt x="2734" y="5725"/>
                        </a:lnTo>
                        <a:lnTo>
                          <a:pt x="2495" y="5697"/>
                        </a:lnTo>
                        <a:lnTo>
                          <a:pt x="2262" y="5651"/>
                        </a:lnTo>
                        <a:lnTo>
                          <a:pt x="2036" y="5588"/>
                        </a:lnTo>
                        <a:lnTo>
                          <a:pt x="1818" y="5509"/>
                        </a:lnTo>
                        <a:lnTo>
                          <a:pt x="1609" y="5414"/>
                        </a:lnTo>
                        <a:lnTo>
                          <a:pt x="1409" y="5305"/>
                        </a:lnTo>
                        <a:lnTo>
                          <a:pt x="1219" y="5181"/>
                        </a:lnTo>
                        <a:lnTo>
                          <a:pt x="1039" y="5044"/>
                        </a:lnTo>
                        <a:lnTo>
                          <a:pt x="872" y="4894"/>
                        </a:lnTo>
                        <a:lnTo>
                          <a:pt x="716" y="4733"/>
                        </a:lnTo>
                        <a:lnTo>
                          <a:pt x="574" y="4560"/>
                        </a:lnTo>
                        <a:lnTo>
                          <a:pt x="446" y="4377"/>
                        </a:lnTo>
                        <a:lnTo>
                          <a:pt x="332" y="4184"/>
                        </a:lnTo>
                        <a:lnTo>
                          <a:pt x="234" y="3983"/>
                        </a:lnTo>
                        <a:lnTo>
                          <a:pt x="151" y="3773"/>
                        </a:lnTo>
                        <a:lnTo>
                          <a:pt x="86" y="3556"/>
                        </a:lnTo>
                        <a:lnTo>
                          <a:pt x="38" y="3332"/>
                        </a:lnTo>
                        <a:lnTo>
                          <a:pt x="9" y="3102"/>
                        </a:lnTo>
                        <a:lnTo>
                          <a:pt x="0" y="2866"/>
                        </a:lnTo>
                        <a:lnTo>
                          <a:pt x="9" y="2631"/>
                        </a:lnTo>
                        <a:lnTo>
                          <a:pt x="38" y="2401"/>
                        </a:lnTo>
                        <a:lnTo>
                          <a:pt x="86" y="2177"/>
                        </a:lnTo>
                        <a:lnTo>
                          <a:pt x="151" y="1960"/>
                        </a:lnTo>
                        <a:lnTo>
                          <a:pt x="234" y="1750"/>
                        </a:lnTo>
                        <a:lnTo>
                          <a:pt x="332" y="1549"/>
                        </a:lnTo>
                        <a:lnTo>
                          <a:pt x="446" y="1356"/>
                        </a:lnTo>
                        <a:lnTo>
                          <a:pt x="574" y="1173"/>
                        </a:lnTo>
                        <a:lnTo>
                          <a:pt x="716" y="1000"/>
                        </a:lnTo>
                        <a:lnTo>
                          <a:pt x="872" y="839"/>
                        </a:lnTo>
                        <a:lnTo>
                          <a:pt x="1039" y="689"/>
                        </a:lnTo>
                        <a:lnTo>
                          <a:pt x="1219" y="552"/>
                        </a:lnTo>
                        <a:lnTo>
                          <a:pt x="1409" y="429"/>
                        </a:lnTo>
                        <a:lnTo>
                          <a:pt x="1609" y="319"/>
                        </a:lnTo>
                        <a:lnTo>
                          <a:pt x="1818" y="225"/>
                        </a:lnTo>
                        <a:lnTo>
                          <a:pt x="2036" y="146"/>
                        </a:lnTo>
                        <a:lnTo>
                          <a:pt x="2262" y="83"/>
                        </a:lnTo>
                        <a:lnTo>
                          <a:pt x="2495" y="37"/>
                        </a:lnTo>
                        <a:lnTo>
                          <a:pt x="2734" y="9"/>
                        </a:lnTo>
                        <a:lnTo>
                          <a:pt x="2978" y="0"/>
                        </a:lnTo>
                        <a:lnTo>
                          <a:pt x="3222" y="9"/>
                        </a:lnTo>
                        <a:lnTo>
                          <a:pt x="3461" y="37"/>
                        </a:lnTo>
                        <a:lnTo>
                          <a:pt x="3694" y="83"/>
                        </a:lnTo>
                        <a:lnTo>
                          <a:pt x="3920" y="146"/>
                        </a:lnTo>
                        <a:lnTo>
                          <a:pt x="4138" y="225"/>
                        </a:lnTo>
                        <a:lnTo>
                          <a:pt x="4347" y="319"/>
                        </a:lnTo>
                        <a:lnTo>
                          <a:pt x="4547" y="429"/>
                        </a:lnTo>
                        <a:lnTo>
                          <a:pt x="4737" y="552"/>
                        </a:lnTo>
                        <a:lnTo>
                          <a:pt x="4917" y="689"/>
                        </a:lnTo>
                        <a:lnTo>
                          <a:pt x="5085" y="839"/>
                        </a:lnTo>
                        <a:lnTo>
                          <a:pt x="5240" y="1000"/>
                        </a:lnTo>
                        <a:lnTo>
                          <a:pt x="5382" y="1173"/>
                        </a:lnTo>
                        <a:lnTo>
                          <a:pt x="5511" y="1356"/>
                        </a:lnTo>
                        <a:lnTo>
                          <a:pt x="5625" y="1549"/>
                        </a:lnTo>
                        <a:lnTo>
                          <a:pt x="5723" y="1750"/>
                        </a:lnTo>
                        <a:lnTo>
                          <a:pt x="5806" y="1960"/>
                        </a:lnTo>
                        <a:lnTo>
                          <a:pt x="5871" y="2177"/>
                        </a:lnTo>
                        <a:lnTo>
                          <a:pt x="5918" y="2401"/>
                        </a:lnTo>
                        <a:lnTo>
                          <a:pt x="5948" y="2631"/>
                        </a:lnTo>
                        <a:lnTo>
                          <a:pt x="5957" y="2866"/>
                        </a:lnTo>
                        <a:lnTo>
                          <a:pt x="5948" y="3102"/>
                        </a:lnTo>
                        <a:close/>
                      </a:path>
                    </a:pathLst>
                  </a:custGeom>
                  <a:solidFill>
                    <a:srgbClr val="FF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15" name="Freeform 11">
                    <a:extLst>
                      <a:ext uri="{FF2B5EF4-FFF2-40B4-BE49-F238E27FC236}">
                        <a16:creationId xmlns:a16="http://schemas.microsoft.com/office/drawing/2014/main" id="{16945E77-9EDC-02FB-CAD4-9980E31809F4}"/>
                      </a:ext>
                    </a:extLst>
                  </p:cNvPr>
                  <p:cNvSpPr>
                    <a:spLocks/>
                  </p:cNvSpPr>
                  <p:nvPr/>
                </p:nvSpPr>
                <p:spPr bwMode="auto">
                  <a:xfrm>
                    <a:off x="415" y="890"/>
                    <a:ext cx="1875" cy="1821"/>
                  </a:xfrm>
                  <a:custGeom>
                    <a:avLst/>
                    <a:gdLst>
                      <a:gd name="T0" fmla="*/ 4656 w 4687"/>
                      <a:gd name="T1" fmla="*/ 2646 h 4553"/>
                      <a:gd name="T2" fmla="*/ 4568 w 4687"/>
                      <a:gd name="T3" fmla="*/ 2996 h 4553"/>
                      <a:gd name="T4" fmla="*/ 4426 w 4687"/>
                      <a:gd name="T5" fmla="*/ 3322 h 4553"/>
                      <a:gd name="T6" fmla="*/ 4235 w 4687"/>
                      <a:gd name="T7" fmla="*/ 3621 h 4553"/>
                      <a:gd name="T8" fmla="*/ 4001 w 4687"/>
                      <a:gd name="T9" fmla="*/ 3886 h 4553"/>
                      <a:gd name="T10" fmla="*/ 3728 w 4687"/>
                      <a:gd name="T11" fmla="*/ 4113 h 4553"/>
                      <a:gd name="T12" fmla="*/ 3421 w 4687"/>
                      <a:gd name="T13" fmla="*/ 4299 h 4553"/>
                      <a:gd name="T14" fmla="*/ 3084 w 4687"/>
                      <a:gd name="T15" fmla="*/ 4437 h 4553"/>
                      <a:gd name="T16" fmla="*/ 2724 w 4687"/>
                      <a:gd name="T17" fmla="*/ 4523 h 4553"/>
                      <a:gd name="T18" fmla="*/ 2344 w 4687"/>
                      <a:gd name="T19" fmla="*/ 4553 h 4553"/>
                      <a:gd name="T20" fmla="*/ 1963 w 4687"/>
                      <a:gd name="T21" fmla="*/ 4523 h 4553"/>
                      <a:gd name="T22" fmla="*/ 1603 w 4687"/>
                      <a:gd name="T23" fmla="*/ 4437 h 4553"/>
                      <a:gd name="T24" fmla="*/ 1266 w 4687"/>
                      <a:gd name="T25" fmla="*/ 4299 h 4553"/>
                      <a:gd name="T26" fmla="*/ 959 w 4687"/>
                      <a:gd name="T27" fmla="*/ 4113 h 4553"/>
                      <a:gd name="T28" fmla="*/ 686 w 4687"/>
                      <a:gd name="T29" fmla="*/ 3886 h 4553"/>
                      <a:gd name="T30" fmla="*/ 452 w 4687"/>
                      <a:gd name="T31" fmla="*/ 3621 h 4553"/>
                      <a:gd name="T32" fmla="*/ 261 w 4687"/>
                      <a:gd name="T33" fmla="*/ 3322 h 4553"/>
                      <a:gd name="T34" fmla="*/ 119 w 4687"/>
                      <a:gd name="T35" fmla="*/ 2996 h 4553"/>
                      <a:gd name="T36" fmla="*/ 31 w 4687"/>
                      <a:gd name="T37" fmla="*/ 2646 h 4553"/>
                      <a:gd name="T38" fmla="*/ 0 w 4687"/>
                      <a:gd name="T39" fmla="*/ 2277 h 4553"/>
                      <a:gd name="T40" fmla="*/ 31 w 4687"/>
                      <a:gd name="T41" fmla="*/ 1907 h 4553"/>
                      <a:gd name="T42" fmla="*/ 119 w 4687"/>
                      <a:gd name="T43" fmla="*/ 1557 h 4553"/>
                      <a:gd name="T44" fmla="*/ 261 w 4687"/>
                      <a:gd name="T45" fmla="*/ 1230 h 4553"/>
                      <a:gd name="T46" fmla="*/ 452 w 4687"/>
                      <a:gd name="T47" fmla="*/ 932 h 4553"/>
                      <a:gd name="T48" fmla="*/ 686 w 4687"/>
                      <a:gd name="T49" fmla="*/ 667 h 4553"/>
                      <a:gd name="T50" fmla="*/ 959 w 4687"/>
                      <a:gd name="T51" fmla="*/ 439 h 4553"/>
                      <a:gd name="T52" fmla="*/ 1266 w 4687"/>
                      <a:gd name="T53" fmla="*/ 254 h 4553"/>
                      <a:gd name="T54" fmla="*/ 1603 w 4687"/>
                      <a:gd name="T55" fmla="*/ 116 h 4553"/>
                      <a:gd name="T56" fmla="*/ 1963 w 4687"/>
                      <a:gd name="T57" fmla="*/ 30 h 4553"/>
                      <a:gd name="T58" fmla="*/ 2344 w 4687"/>
                      <a:gd name="T59" fmla="*/ 0 h 4553"/>
                      <a:gd name="T60" fmla="*/ 2724 w 4687"/>
                      <a:gd name="T61" fmla="*/ 30 h 4553"/>
                      <a:gd name="T62" fmla="*/ 3084 w 4687"/>
                      <a:gd name="T63" fmla="*/ 116 h 4553"/>
                      <a:gd name="T64" fmla="*/ 3421 w 4687"/>
                      <a:gd name="T65" fmla="*/ 254 h 4553"/>
                      <a:gd name="T66" fmla="*/ 3728 w 4687"/>
                      <a:gd name="T67" fmla="*/ 439 h 4553"/>
                      <a:gd name="T68" fmla="*/ 4001 w 4687"/>
                      <a:gd name="T69" fmla="*/ 667 h 4553"/>
                      <a:gd name="T70" fmla="*/ 4235 w 4687"/>
                      <a:gd name="T71" fmla="*/ 932 h 4553"/>
                      <a:gd name="T72" fmla="*/ 4426 w 4687"/>
                      <a:gd name="T73" fmla="*/ 1230 h 4553"/>
                      <a:gd name="T74" fmla="*/ 4568 w 4687"/>
                      <a:gd name="T75" fmla="*/ 1557 h 4553"/>
                      <a:gd name="T76" fmla="*/ 4656 w 4687"/>
                      <a:gd name="T77" fmla="*/ 1907 h 4553"/>
                      <a:gd name="T78" fmla="*/ 4687 w 4687"/>
                      <a:gd name="T79" fmla="*/ 2277 h 4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87" h="4553">
                        <a:moveTo>
                          <a:pt x="4679" y="2463"/>
                        </a:moveTo>
                        <a:lnTo>
                          <a:pt x="4656" y="2646"/>
                        </a:lnTo>
                        <a:lnTo>
                          <a:pt x="4619" y="2823"/>
                        </a:lnTo>
                        <a:lnTo>
                          <a:pt x="4568" y="2996"/>
                        </a:lnTo>
                        <a:lnTo>
                          <a:pt x="4503" y="3162"/>
                        </a:lnTo>
                        <a:lnTo>
                          <a:pt x="4426" y="3322"/>
                        </a:lnTo>
                        <a:lnTo>
                          <a:pt x="4336" y="3475"/>
                        </a:lnTo>
                        <a:lnTo>
                          <a:pt x="4235" y="3621"/>
                        </a:lnTo>
                        <a:lnTo>
                          <a:pt x="4123" y="3758"/>
                        </a:lnTo>
                        <a:lnTo>
                          <a:pt x="4001" y="3886"/>
                        </a:lnTo>
                        <a:lnTo>
                          <a:pt x="3869" y="4005"/>
                        </a:lnTo>
                        <a:lnTo>
                          <a:pt x="3728" y="4113"/>
                        </a:lnTo>
                        <a:lnTo>
                          <a:pt x="3578" y="4212"/>
                        </a:lnTo>
                        <a:lnTo>
                          <a:pt x="3421" y="4299"/>
                        </a:lnTo>
                        <a:lnTo>
                          <a:pt x="3256" y="4374"/>
                        </a:lnTo>
                        <a:lnTo>
                          <a:pt x="3084" y="4437"/>
                        </a:lnTo>
                        <a:lnTo>
                          <a:pt x="2907" y="4487"/>
                        </a:lnTo>
                        <a:lnTo>
                          <a:pt x="2724" y="4523"/>
                        </a:lnTo>
                        <a:lnTo>
                          <a:pt x="2536" y="4545"/>
                        </a:lnTo>
                        <a:lnTo>
                          <a:pt x="2344" y="4553"/>
                        </a:lnTo>
                        <a:lnTo>
                          <a:pt x="2151" y="4545"/>
                        </a:lnTo>
                        <a:lnTo>
                          <a:pt x="1963" y="4523"/>
                        </a:lnTo>
                        <a:lnTo>
                          <a:pt x="1780" y="4487"/>
                        </a:lnTo>
                        <a:lnTo>
                          <a:pt x="1603" y="4437"/>
                        </a:lnTo>
                        <a:lnTo>
                          <a:pt x="1431" y="4374"/>
                        </a:lnTo>
                        <a:lnTo>
                          <a:pt x="1266" y="4299"/>
                        </a:lnTo>
                        <a:lnTo>
                          <a:pt x="1109" y="4212"/>
                        </a:lnTo>
                        <a:lnTo>
                          <a:pt x="959" y="4113"/>
                        </a:lnTo>
                        <a:lnTo>
                          <a:pt x="818" y="4005"/>
                        </a:lnTo>
                        <a:lnTo>
                          <a:pt x="686" y="3886"/>
                        </a:lnTo>
                        <a:lnTo>
                          <a:pt x="564" y="3758"/>
                        </a:lnTo>
                        <a:lnTo>
                          <a:pt x="452" y="3621"/>
                        </a:lnTo>
                        <a:lnTo>
                          <a:pt x="351" y="3475"/>
                        </a:lnTo>
                        <a:lnTo>
                          <a:pt x="261" y="3322"/>
                        </a:lnTo>
                        <a:lnTo>
                          <a:pt x="184" y="3162"/>
                        </a:lnTo>
                        <a:lnTo>
                          <a:pt x="119" y="2996"/>
                        </a:lnTo>
                        <a:lnTo>
                          <a:pt x="68" y="2823"/>
                        </a:lnTo>
                        <a:lnTo>
                          <a:pt x="31" y="2646"/>
                        </a:lnTo>
                        <a:lnTo>
                          <a:pt x="8" y="2463"/>
                        </a:lnTo>
                        <a:lnTo>
                          <a:pt x="0" y="2277"/>
                        </a:lnTo>
                        <a:lnTo>
                          <a:pt x="8" y="2090"/>
                        </a:lnTo>
                        <a:lnTo>
                          <a:pt x="31" y="1907"/>
                        </a:lnTo>
                        <a:lnTo>
                          <a:pt x="68" y="1729"/>
                        </a:lnTo>
                        <a:lnTo>
                          <a:pt x="119" y="1557"/>
                        </a:lnTo>
                        <a:lnTo>
                          <a:pt x="184" y="1390"/>
                        </a:lnTo>
                        <a:lnTo>
                          <a:pt x="261" y="1230"/>
                        </a:lnTo>
                        <a:lnTo>
                          <a:pt x="351" y="1077"/>
                        </a:lnTo>
                        <a:lnTo>
                          <a:pt x="452" y="932"/>
                        </a:lnTo>
                        <a:lnTo>
                          <a:pt x="564" y="795"/>
                        </a:lnTo>
                        <a:lnTo>
                          <a:pt x="686" y="667"/>
                        </a:lnTo>
                        <a:lnTo>
                          <a:pt x="818" y="548"/>
                        </a:lnTo>
                        <a:lnTo>
                          <a:pt x="959" y="439"/>
                        </a:lnTo>
                        <a:lnTo>
                          <a:pt x="1109" y="341"/>
                        </a:lnTo>
                        <a:lnTo>
                          <a:pt x="1266" y="254"/>
                        </a:lnTo>
                        <a:lnTo>
                          <a:pt x="1431" y="179"/>
                        </a:lnTo>
                        <a:lnTo>
                          <a:pt x="1603" y="116"/>
                        </a:lnTo>
                        <a:lnTo>
                          <a:pt x="1780" y="66"/>
                        </a:lnTo>
                        <a:lnTo>
                          <a:pt x="1963" y="30"/>
                        </a:lnTo>
                        <a:lnTo>
                          <a:pt x="2151" y="8"/>
                        </a:lnTo>
                        <a:lnTo>
                          <a:pt x="2344" y="0"/>
                        </a:lnTo>
                        <a:lnTo>
                          <a:pt x="2536" y="8"/>
                        </a:lnTo>
                        <a:lnTo>
                          <a:pt x="2724" y="30"/>
                        </a:lnTo>
                        <a:lnTo>
                          <a:pt x="2907" y="66"/>
                        </a:lnTo>
                        <a:lnTo>
                          <a:pt x="3084" y="116"/>
                        </a:lnTo>
                        <a:lnTo>
                          <a:pt x="3256" y="179"/>
                        </a:lnTo>
                        <a:lnTo>
                          <a:pt x="3421" y="254"/>
                        </a:lnTo>
                        <a:lnTo>
                          <a:pt x="3578" y="341"/>
                        </a:lnTo>
                        <a:lnTo>
                          <a:pt x="3728" y="439"/>
                        </a:lnTo>
                        <a:lnTo>
                          <a:pt x="3869" y="548"/>
                        </a:lnTo>
                        <a:lnTo>
                          <a:pt x="4001" y="667"/>
                        </a:lnTo>
                        <a:lnTo>
                          <a:pt x="4123" y="795"/>
                        </a:lnTo>
                        <a:lnTo>
                          <a:pt x="4235" y="932"/>
                        </a:lnTo>
                        <a:lnTo>
                          <a:pt x="4336" y="1077"/>
                        </a:lnTo>
                        <a:lnTo>
                          <a:pt x="4426" y="1230"/>
                        </a:lnTo>
                        <a:lnTo>
                          <a:pt x="4503" y="1390"/>
                        </a:lnTo>
                        <a:lnTo>
                          <a:pt x="4568" y="1557"/>
                        </a:lnTo>
                        <a:lnTo>
                          <a:pt x="4619" y="1729"/>
                        </a:lnTo>
                        <a:lnTo>
                          <a:pt x="4656" y="1907"/>
                        </a:lnTo>
                        <a:lnTo>
                          <a:pt x="4679" y="2090"/>
                        </a:lnTo>
                        <a:lnTo>
                          <a:pt x="4687" y="2277"/>
                        </a:lnTo>
                        <a:lnTo>
                          <a:pt x="4679" y="2463"/>
                        </a:lnTo>
                        <a:close/>
                      </a:path>
                    </a:pathLst>
                  </a:custGeom>
                  <a:solidFill>
                    <a:srgbClr val="FFFF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16" name="Freeform 12">
                    <a:extLst>
                      <a:ext uri="{FF2B5EF4-FFF2-40B4-BE49-F238E27FC236}">
                        <a16:creationId xmlns:a16="http://schemas.microsoft.com/office/drawing/2014/main" id="{F5643252-C6B8-D24A-8A86-7CB8B65D986E}"/>
                      </a:ext>
                    </a:extLst>
                  </p:cNvPr>
                  <p:cNvSpPr>
                    <a:spLocks/>
                  </p:cNvSpPr>
                  <p:nvPr/>
                </p:nvSpPr>
                <p:spPr bwMode="auto">
                  <a:xfrm>
                    <a:off x="649" y="1162"/>
                    <a:ext cx="1364" cy="1325"/>
                  </a:xfrm>
                  <a:custGeom>
                    <a:avLst/>
                    <a:gdLst>
                      <a:gd name="T0" fmla="*/ 3388 w 3411"/>
                      <a:gd name="T1" fmla="*/ 1924 h 3312"/>
                      <a:gd name="T2" fmla="*/ 3324 w 3411"/>
                      <a:gd name="T3" fmla="*/ 2179 h 3312"/>
                      <a:gd name="T4" fmla="*/ 3220 w 3411"/>
                      <a:gd name="T5" fmla="*/ 2416 h 3312"/>
                      <a:gd name="T6" fmla="*/ 3082 w 3411"/>
                      <a:gd name="T7" fmla="*/ 2633 h 3312"/>
                      <a:gd name="T8" fmla="*/ 2911 w 3411"/>
                      <a:gd name="T9" fmla="*/ 2826 h 3312"/>
                      <a:gd name="T10" fmla="*/ 2712 w 3411"/>
                      <a:gd name="T11" fmla="*/ 2992 h 3312"/>
                      <a:gd name="T12" fmla="*/ 2489 w 3411"/>
                      <a:gd name="T13" fmla="*/ 3127 h 3312"/>
                      <a:gd name="T14" fmla="*/ 2244 w 3411"/>
                      <a:gd name="T15" fmla="*/ 3227 h 3312"/>
                      <a:gd name="T16" fmla="*/ 1982 w 3411"/>
                      <a:gd name="T17" fmla="*/ 3290 h 3312"/>
                      <a:gd name="T18" fmla="*/ 1705 w 3411"/>
                      <a:gd name="T19" fmla="*/ 3312 h 3312"/>
                      <a:gd name="T20" fmla="*/ 1429 w 3411"/>
                      <a:gd name="T21" fmla="*/ 3290 h 3312"/>
                      <a:gd name="T22" fmla="*/ 1166 w 3411"/>
                      <a:gd name="T23" fmla="*/ 3227 h 3312"/>
                      <a:gd name="T24" fmla="*/ 922 w 3411"/>
                      <a:gd name="T25" fmla="*/ 3127 h 3312"/>
                      <a:gd name="T26" fmla="*/ 698 w 3411"/>
                      <a:gd name="T27" fmla="*/ 2992 h 3312"/>
                      <a:gd name="T28" fmla="*/ 499 w 3411"/>
                      <a:gd name="T29" fmla="*/ 2826 h 3312"/>
                      <a:gd name="T30" fmla="*/ 329 w 3411"/>
                      <a:gd name="T31" fmla="*/ 2633 h 3312"/>
                      <a:gd name="T32" fmla="*/ 190 w 3411"/>
                      <a:gd name="T33" fmla="*/ 2416 h 3312"/>
                      <a:gd name="T34" fmla="*/ 87 w 3411"/>
                      <a:gd name="T35" fmla="*/ 2179 h 3312"/>
                      <a:gd name="T36" fmla="*/ 22 w 3411"/>
                      <a:gd name="T37" fmla="*/ 1924 h 3312"/>
                      <a:gd name="T38" fmla="*/ 0 w 3411"/>
                      <a:gd name="T39" fmla="*/ 1656 h 3312"/>
                      <a:gd name="T40" fmla="*/ 22 w 3411"/>
                      <a:gd name="T41" fmla="*/ 1387 h 3312"/>
                      <a:gd name="T42" fmla="*/ 87 w 3411"/>
                      <a:gd name="T43" fmla="*/ 1132 h 3312"/>
                      <a:gd name="T44" fmla="*/ 190 w 3411"/>
                      <a:gd name="T45" fmla="*/ 894 h 3312"/>
                      <a:gd name="T46" fmla="*/ 329 w 3411"/>
                      <a:gd name="T47" fmla="*/ 677 h 3312"/>
                      <a:gd name="T48" fmla="*/ 499 w 3411"/>
                      <a:gd name="T49" fmla="*/ 484 h 3312"/>
                      <a:gd name="T50" fmla="*/ 698 w 3411"/>
                      <a:gd name="T51" fmla="*/ 319 h 3312"/>
                      <a:gd name="T52" fmla="*/ 922 w 3411"/>
                      <a:gd name="T53" fmla="*/ 184 h 3312"/>
                      <a:gd name="T54" fmla="*/ 1166 w 3411"/>
                      <a:gd name="T55" fmla="*/ 84 h 3312"/>
                      <a:gd name="T56" fmla="*/ 1429 w 3411"/>
                      <a:gd name="T57" fmla="*/ 21 h 3312"/>
                      <a:gd name="T58" fmla="*/ 1705 w 3411"/>
                      <a:gd name="T59" fmla="*/ 0 h 3312"/>
                      <a:gd name="T60" fmla="*/ 1982 w 3411"/>
                      <a:gd name="T61" fmla="*/ 21 h 3312"/>
                      <a:gd name="T62" fmla="*/ 2244 w 3411"/>
                      <a:gd name="T63" fmla="*/ 84 h 3312"/>
                      <a:gd name="T64" fmla="*/ 2489 w 3411"/>
                      <a:gd name="T65" fmla="*/ 184 h 3312"/>
                      <a:gd name="T66" fmla="*/ 2712 w 3411"/>
                      <a:gd name="T67" fmla="*/ 319 h 3312"/>
                      <a:gd name="T68" fmla="*/ 2911 w 3411"/>
                      <a:gd name="T69" fmla="*/ 484 h 3312"/>
                      <a:gd name="T70" fmla="*/ 3082 w 3411"/>
                      <a:gd name="T71" fmla="*/ 677 h 3312"/>
                      <a:gd name="T72" fmla="*/ 3220 w 3411"/>
                      <a:gd name="T73" fmla="*/ 894 h 3312"/>
                      <a:gd name="T74" fmla="*/ 3324 w 3411"/>
                      <a:gd name="T75" fmla="*/ 1132 h 3312"/>
                      <a:gd name="T76" fmla="*/ 3388 w 3411"/>
                      <a:gd name="T77" fmla="*/ 1387 h 3312"/>
                      <a:gd name="T78" fmla="*/ 3411 w 3411"/>
                      <a:gd name="T79" fmla="*/ 1656 h 3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11" h="3312">
                        <a:moveTo>
                          <a:pt x="3405" y="1791"/>
                        </a:moveTo>
                        <a:lnTo>
                          <a:pt x="3388" y="1924"/>
                        </a:lnTo>
                        <a:lnTo>
                          <a:pt x="3361" y="2053"/>
                        </a:lnTo>
                        <a:lnTo>
                          <a:pt x="3324" y="2179"/>
                        </a:lnTo>
                        <a:lnTo>
                          <a:pt x="3277" y="2300"/>
                        </a:lnTo>
                        <a:lnTo>
                          <a:pt x="3220" y="2416"/>
                        </a:lnTo>
                        <a:lnTo>
                          <a:pt x="3155" y="2528"/>
                        </a:lnTo>
                        <a:lnTo>
                          <a:pt x="3082" y="2633"/>
                        </a:lnTo>
                        <a:lnTo>
                          <a:pt x="3000" y="2733"/>
                        </a:lnTo>
                        <a:lnTo>
                          <a:pt x="2911" y="2826"/>
                        </a:lnTo>
                        <a:lnTo>
                          <a:pt x="2815" y="2913"/>
                        </a:lnTo>
                        <a:lnTo>
                          <a:pt x="2712" y="2992"/>
                        </a:lnTo>
                        <a:lnTo>
                          <a:pt x="2604" y="3063"/>
                        </a:lnTo>
                        <a:lnTo>
                          <a:pt x="2489" y="3127"/>
                        </a:lnTo>
                        <a:lnTo>
                          <a:pt x="2369" y="3181"/>
                        </a:lnTo>
                        <a:lnTo>
                          <a:pt x="2244" y="3227"/>
                        </a:lnTo>
                        <a:lnTo>
                          <a:pt x="2115" y="3263"/>
                        </a:lnTo>
                        <a:lnTo>
                          <a:pt x="1982" y="3290"/>
                        </a:lnTo>
                        <a:lnTo>
                          <a:pt x="1845" y="3306"/>
                        </a:lnTo>
                        <a:lnTo>
                          <a:pt x="1705" y="3312"/>
                        </a:lnTo>
                        <a:lnTo>
                          <a:pt x="1565" y="3306"/>
                        </a:lnTo>
                        <a:lnTo>
                          <a:pt x="1429" y="3290"/>
                        </a:lnTo>
                        <a:lnTo>
                          <a:pt x="1295" y="3263"/>
                        </a:lnTo>
                        <a:lnTo>
                          <a:pt x="1166" y="3227"/>
                        </a:lnTo>
                        <a:lnTo>
                          <a:pt x="1041" y="3181"/>
                        </a:lnTo>
                        <a:lnTo>
                          <a:pt x="922" y="3127"/>
                        </a:lnTo>
                        <a:lnTo>
                          <a:pt x="807" y="3063"/>
                        </a:lnTo>
                        <a:lnTo>
                          <a:pt x="698" y="2992"/>
                        </a:lnTo>
                        <a:lnTo>
                          <a:pt x="595" y="2913"/>
                        </a:lnTo>
                        <a:lnTo>
                          <a:pt x="499" y="2826"/>
                        </a:lnTo>
                        <a:lnTo>
                          <a:pt x="410" y="2733"/>
                        </a:lnTo>
                        <a:lnTo>
                          <a:pt x="329" y="2633"/>
                        </a:lnTo>
                        <a:lnTo>
                          <a:pt x="256" y="2528"/>
                        </a:lnTo>
                        <a:lnTo>
                          <a:pt x="190" y="2416"/>
                        </a:lnTo>
                        <a:lnTo>
                          <a:pt x="134" y="2300"/>
                        </a:lnTo>
                        <a:lnTo>
                          <a:pt x="87" y="2179"/>
                        </a:lnTo>
                        <a:lnTo>
                          <a:pt x="50" y="2053"/>
                        </a:lnTo>
                        <a:lnTo>
                          <a:pt x="22" y="1924"/>
                        </a:lnTo>
                        <a:lnTo>
                          <a:pt x="6" y="1791"/>
                        </a:lnTo>
                        <a:lnTo>
                          <a:pt x="0" y="1656"/>
                        </a:lnTo>
                        <a:lnTo>
                          <a:pt x="6" y="1520"/>
                        </a:lnTo>
                        <a:lnTo>
                          <a:pt x="22" y="1387"/>
                        </a:lnTo>
                        <a:lnTo>
                          <a:pt x="50" y="1257"/>
                        </a:lnTo>
                        <a:lnTo>
                          <a:pt x="87" y="1132"/>
                        </a:lnTo>
                        <a:lnTo>
                          <a:pt x="134" y="1010"/>
                        </a:lnTo>
                        <a:lnTo>
                          <a:pt x="190" y="894"/>
                        </a:lnTo>
                        <a:lnTo>
                          <a:pt x="256" y="783"/>
                        </a:lnTo>
                        <a:lnTo>
                          <a:pt x="329" y="677"/>
                        </a:lnTo>
                        <a:lnTo>
                          <a:pt x="410" y="577"/>
                        </a:lnTo>
                        <a:lnTo>
                          <a:pt x="499" y="484"/>
                        </a:lnTo>
                        <a:lnTo>
                          <a:pt x="595" y="398"/>
                        </a:lnTo>
                        <a:lnTo>
                          <a:pt x="698" y="319"/>
                        </a:lnTo>
                        <a:lnTo>
                          <a:pt x="807" y="247"/>
                        </a:lnTo>
                        <a:lnTo>
                          <a:pt x="922" y="184"/>
                        </a:lnTo>
                        <a:lnTo>
                          <a:pt x="1041" y="129"/>
                        </a:lnTo>
                        <a:lnTo>
                          <a:pt x="1166" y="84"/>
                        </a:lnTo>
                        <a:lnTo>
                          <a:pt x="1295" y="48"/>
                        </a:lnTo>
                        <a:lnTo>
                          <a:pt x="1429" y="21"/>
                        </a:lnTo>
                        <a:lnTo>
                          <a:pt x="1565" y="5"/>
                        </a:lnTo>
                        <a:lnTo>
                          <a:pt x="1705" y="0"/>
                        </a:lnTo>
                        <a:lnTo>
                          <a:pt x="1845" y="5"/>
                        </a:lnTo>
                        <a:lnTo>
                          <a:pt x="1982" y="21"/>
                        </a:lnTo>
                        <a:lnTo>
                          <a:pt x="2115" y="48"/>
                        </a:lnTo>
                        <a:lnTo>
                          <a:pt x="2244" y="84"/>
                        </a:lnTo>
                        <a:lnTo>
                          <a:pt x="2369" y="129"/>
                        </a:lnTo>
                        <a:lnTo>
                          <a:pt x="2489" y="184"/>
                        </a:lnTo>
                        <a:lnTo>
                          <a:pt x="2604" y="247"/>
                        </a:lnTo>
                        <a:lnTo>
                          <a:pt x="2712" y="319"/>
                        </a:lnTo>
                        <a:lnTo>
                          <a:pt x="2815" y="398"/>
                        </a:lnTo>
                        <a:lnTo>
                          <a:pt x="2911" y="484"/>
                        </a:lnTo>
                        <a:lnTo>
                          <a:pt x="3000" y="577"/>
                        </a:lnTo>
                        <a:lnTo>
                          <a:pt x="3082" y="677"/>
                        </a:lnTo>
                        <a:lnTo>
                          <a:pt x="3155" y="783"/>
                        </a:lnTo>
                        <a:lnTo>
                          <a:pt x="3220" y="894"/>
                        </a:lnTo>
                        <a:lnTo>
                          <a:pt x="3277" y="1010"/>
                        </a:lnTo>
                        <a:lnTo>
                          <a:pt x="3324" y="1132"/>
                        </a:lnTo>
                        <a:lnTo>
                          <a:pt x="3361" y="1257"/>
                        </a:lnTo>
                        <a:lnTo>
                          <a:pt x="3388" y="1387"/>
                        </a:lnTo>
                        <a:lnTo>
                          <a:pt x="3405" y="1520"/>
                        </a:lnTo>
                        <a:lnTo>
                          <a:pt x="3411" y="1656"/>
                        </a:lnTo>
                        <a:lnTo>
                          <a:pt x="3405" y="1791"/>
                        </a:lnTo>
                        <a:close/>
                      </a:path>
                    </a:pathLst>
                  </a:custGeom>
                  <a:solidFill>
                    <a:srgbClr val="0000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17" name="Freeform 13">
                    <a:extLst>
                      <a:ext uri="{FF2B5EF4-FFF2-40B4-BE49-F238E27FC236}">
                        <a16:creationId xmlns:a16="http://schemas.microsoft.com/office/drawing/2014/main" id="{84224A03-9EE0-DCDE-BA47-B53336F2ABA7}"/>
                      </a:ext>
                    </a:extLst>
                  </p:cNvPr>
                  <p:cNvSpPr>
                    <a:spLocks/>
                  </p:cNvSpPr>
                  <p:nvPr/>
                </p:nvSpPr>
                <p:spPr bwMode="auto">
                  <a:xfrm>
                    <a:off x="899" y="1381"/>
                    <a:ext cx="865" cy="837"/>
                  </a:xfrm>
                  <a:custGeom>
                    <a:avLst/>
                    <a:gdLst>
                      <a:gd name="T0" fmla="*/ 2149 w 2163"/>
                      <a:gd name="T1" fmla="*/ 1216 h 2093"/>
                      <a:gd name="T2" fmla="*/ 2108 w 2163"/>
                      <a:gd name="T3" fmla="*/ 1377 h 2093"/>
                      <a:gd name="T4" fmla="*/ 2042 w 2163"/>
                      <a:gd name="T5" fmla="*/ 1527 h 2093"/>
                      <a:gd name="T6" fmla="*/ 1954 w 2163"/>
                      <a:gd name="T7" fmla="*/ 1664 h 2093"/>
                      <a:gd name="T8" fmla="*/ 1846 w 2163"/>
                      <a:gd name="T9" fmla="*/ 1786 h 2093"/>
                      <a:gd name="T10" fmla="*/ 1720 w 2163"/>
                      <a:gd name="T11" fmla="*/ 1891 h 2093"/>
                      <a:gd name="T12" fmla="*/ 1579 w 2163"/>
                      <a:gd name="T13" fmla="*/ 1976 h 2093"/>
                      <a:gd name="T14" fmla="*/ 1423 w 2163"/>
                      <a:gd name="T15" fmla="*/ 2039 h 2093"/>
                      <a:gd name="T16" fmla="*/ 1257 w 2163"/>
                      <a:gd name="T17" fmla="*/ 2079 h 2093"/>
                      <a:gd name="T18" fmla="*/ 1082 w 2163"/>
                      <a:gd name="T19" fmla="*/ 2093 h 2093"/>
                      <a:gd name="T20" fmla="*/ 906 w 2163"/>
                      <a:gd name="T21" fmla="*/ 2079 h 2093"/>
                      <a:gd name="T22" fmla="*/ 740 w 2163"/>
                      <a:gd name="T23" fmla="*/ 2039 h 2093"/>
                      <a:gd name="T24" fmla="*/ 585 w 2163"/>
                      <a:gd name="T25" fmla="*/ 1976 h 2093"/>
                      <a:gd name="T26" fmla="*/ 443 w 2163"/>
                      <a:gd name="T27" fmla="*/ 1891 h 2093"/>
                      <a:gd name="T28" fmla="*/ 317 w 2163"/>
                      <a:gd name="T29" fmla="*/ 1786 h 2093"/>
                      <a:gd name="T30" fmla="*/ 209 w 2163"/>
                      <a:gd name="T31" fmla="*/ 1664 h 2093"/>
                      <a:gd name="T32" fmla="*/ 121 w 2163"/>
                      <a:gd name="T33" fmla="*/ 1527 h 2093"/>
                      <a:gd name="T34" fmla="*/ 55 w 2163"/>
                      <a:gd name="T35" fmla="*/ 1377 h 2093"/>
                      <a:gd name="T36" fmla="*/ 14 w 2163"/>
                      <a:gd name="T37" fmla="*/ 1216 h 2093"/>
                      <a:gd name="T38" fmla="*/ 0 w 2163"/>
                      <a:gd name="T39" fmla="*/ 1047 h 2093"/>
                      <a:gd name="T40" fmla="*/ 14 w 2163"/>
                      <a:gd name="T41" fmla="*/ 877 h 2093"/>
                      <a:gd name="T42" fmla="*/ 55 w 2163"/>
                      <a:gd name="T43" fmla="*/ 716 h 2093"/>
                      <a:gd name="T44" fmla="*/ 121 w 2163"/>
                      <a:gd name="T45" fmla="*/ 565 h 2093"/>
                      <a:gd name="T46" fmla="*/ 209 w 2163"/>
                      <a:gd name="T47" fmla="*/ 428 h 2093"/>
                      <a:gd name="T48" fmla="*/ 317 w 2163"/>
                      <a:gd name="T49" fmla="*/ 306 h 2093"/>
                      <a:gd name="T50" fmla="*/ 443 w 2163"/>
                      <a:gd name="T51" fmla="*/ 202 h 2093"/>
                      <a:gd name="T52" fmla="*/ 585 w 2163"/>
                      <a:gd name="T53" fmla="*/ 117 h 2093"/>
                      <a:gd name="T54" fmla="*/ 740 w 2163"/>
                      <a:gd name="T55" fmla="*/ 53 h 2093"/>
                      <a:gd name="T56" fmla="*/ 906 w 2163"/>
                      <a:gd name="T57" fmla="*/ 14 h 2093"/>
                      <a:gd name="T58" fmla="*/ 1082 w 2163"/>
                      <a:gd name="T59" fmla="*/ 0 h 2093"/>
                      <a:gd name="T60" fmla="*/ 1257 w 2163"/>
                      <a:gd name="T61" fmla="*/ 14 h 2093"/>
                      <a:gd name="T62" fmla="*/ 1423 w 2163"/>
                      <a:gd name="T63" fmla="*/ 53 h 2093"/>
                      <a:gd name="T64" fmla="*/ 1579 w 2163"/>
                      <a:gd name="T65" fmla="*/ 117 h 2093"/>
                      <a:gd name="T66" fmla="*/ 1720 w 2163"/>
                      <a:gd name="T67" fmla="*/ 202 h 2093"/>
                      <a:gd name="T68" fmla="*/ 1846 w 2163"/>
                      <a:gd name="T69" fmla="*/ 306 h 2093"/>
                      <a:gd name="T70" fmla="*/ 1954 w 2163"/>
                      <a:gd name="T71" fmla="*/ 428 h 2093"/>
                      <a:gd name="T72" fmla="*/ 2042 w 2163"/>
                      <a:gd name="T73" fmla="*/ 565 h 2093"/>
                      <a:gd name="T74" fmla="*/ 2108 w 2163"/>
                      <a:gd name="T75" fmla="*/ 716 h 2093"/>
                      <a:gd name="T76" fmla="*/ 2149 w 2163"/>
                      <a:gd name="T77" fmla="*/ 877 h 2093"/>
                      <a:gd name="T78" fmla="*/ 2163 w 2163"/>
                      <a:gd name="T79" fmla="*/ 1047 h 2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63" h="2093">
                        <a:moveTo>
                          <a:pt x="2159" y="1132"/>
                        </a:moveTo>
                        <a:lnTo>
                          <a:pt x="2149" y="1216"/>
                        </a:lnTo>
                        <a:lnTo>
                          <a:pt x="2131" y="1298"/>
                        </a:lnTo>
                        <a:lnTo>
                          <a:pt x="2108" y="1377"/>
                        </a:lnTo>
                        <a:lnTo>
                          <a:pt x="2078" y="1454"/>
                        </a:lnTo>
                        <a:lnTo>
                          <a:pt x="2042" y="1527"/>
                        </a:lnTo>
                        <a:lnTo>
                          <a:pt x="2001" y="1597"/>
                        </a:lnTo>
                        <a:lnTo>
                          <a:pt x="1954" y="1664"/>
                        </a:lnTo>
                        <a:lnTo>
                          <a:pt x="1903" y="1727"/>
                        </a:lnTo>
                        <a:lnTo>
                          <a:pt x="1846" y="1786"/>
                        </a:lnTo>
                        <a:lnTo>
                          <a:pt x="1785" y="1841"/>
                        </a:lnTo>
                        <a:lnTo>
                          <a:pt x="1720" y="1891"/>
                        </a:lnTo>
                        <a:lnTo>
                          <a:pt x="1651" y="1936"/>
                        </a:lnTo>
                        <a:lnTo>
                          <a:pt x="1579" y="1976"/>
                        </a:lnTo>
                        <a:lnTo>
                          <a:pt x="1503" y="2011"/>
                        </a:lnTo>
                        <a:lnTo>
                          <a:pt x="1423" y="2039"/>
                        </a:lnTo>
                        <a:lnTo>
                          <a:pt x="1341" y="2062"/>
                        </a:lnTo>
                        <a:lnTo>
                          <a:pt x="1257" y="2079"/>
                        </a:lnTo>
                        <a:lnTo>
                          <a:pt x="1170" y="2089"/>
                        </a:lnTo>
                        <a:lnTo>
                          <a:pt x="1082" y="2093"/>
                        </a:lnTo>
                        <a:lnTo>
                          <a:pt x="993" y="2089"/>
                        </a:lnTo>
                        <a:lnTo>
                          <a:pt x="906" y="2079"/>
                        </a:lnTo>
                        <a:lnTo>
                          <a:pt x="822" y="2062"/>
                        </a:lnTo>
                        <a:lnTo>
                          <a:pt x="740" y="2039"/>
                        </a:lnTo>
                        <a:lnTo>
                          <a:pt x="661" y="2011"/>
                        </a:lnTo>
                        <a:lnTo>
                          <a:pt x="585" y="1976"/>
                        </a:lnTo>
                        <a:lnTo>
                          <a:pt x="512" y="1936"/>
                        </a:lnTo>
                        <a:lnTo>
                          <a:pt x="443" y="1891"/>
                        </a:lnTo>
                        <a:lnTo>
                          <a:pt x="378" y="1841"/>
                        </a:lnTo>
                        <a:lnTo>
                          <a:pt x="317" y="1786"/>
                        </a:lnTo>
                        <a:lnTo>
                          <a:pt x="261" y="1727"/>
                        </a:lnTo>
                        <a:lnTo>
                          <a:pt x="209" y="1664"/>
                        </a:lnTo>
                        <a:lnTo>
                          <a:pt x="162" y="1597"/>
                        </a:lnTo>
                        <a:lnTo>
                          <a:pt x="121" y="1527"/>
                        </a:lnTo>
                        <a:lnTo>
                          <a:pt x="85" y="1454"/>
                        </a:lnTo>
                        <a:lnTo>
                          <a:pt x="55" y="1377"/>
                        </a:lnTo>
                        <a:lnTo>
                          <a:pt x="32" y="1298"/>
                        </a:lnTo>
                        <a:lnTo>
                          <a:pt x="14" y="1216"/>
                        </a:lnTo>
                        <a:lnTo>
                          <a:pt x="4" y="1132"/>
                        </a:lnTo>
                        <a:lnTo>
                          <a:pt x="0" y="1047"/>
                        </a:lnTo>
                        <a:lnTo>
                          <a:pt x="4" y="961"/>
                        </a:lnTo>
                        <a:lnTo>
                          <a:pt x="14" y="877"/>
                        </a:lnTo>
                        <a:lnTo>
                          <a:pt x="32" y="795"/>
                        </a:lnTo>
                        <a:lnTo>
                          <a:pt x="55" y="716"/>
                        </a:lnTo>
                        <a:lnTo>
                          <a:pt x="85" y="639"/>
                        </a:lnTo>
                        <a:lnTo>
                          <a:pt x="121" y="565"/>
                        </a:lnTo>
                        <a:lnTo>
                          <a:pt x="162" y="495"/>
                        </a:lnTo>
                        <a:lnTo>
                          <a:pt x="209" y="428"/>
                        </a:lnTo>
                        <a:lnTo>
                          <a:pt x="261" y="365"/>
                        </a:lnTo>
                        <a:lnTo>
                          <a:pt x="317" y="306"/>
                        </a:lnTo>
                        <a:lnTo>
                          <a:pt x="378" y="252"/>
                        </a:lnTo>
                        <a:lnTo>
                          <a:pt x="443" y="202"/>
                        </a:lnTo>
                        <a:lnTo>
                          <a:pt x="512" y="157"/>
                        </a:lnTo>
                        <a:lnTo>
                          <a:pt x="585" y="117"/>
                        </a:lnTo>
                        <a:lnTo>
                          <a:pt x="661" y="82"/>
                        </a:lnTo>
                        <a:lnTo>
                          <a:pt x="740" y="53"/>
                        </a:lnTo>
                        <a:lnTo>
                          <a:pt x="822" y="30"/>
                        </a:lnTo>
                        <a:lnTo>
                          <a:pt x="906" y="14"/>
                        </a:lnTo>
                        <a:lnTo>
                          <a:pt x="993" y="4"/>
                        </a:lnTo>
                        <a:lnTo>
                          <a:pt x="1082" y="0"/>
                        </a:lnTo>
                        <a:lnTo>
                          <a:pt x="1170" y="4"/>
                        </a:lnTo>
                        <a:lnTo>
                          <a:pt x="1257" y="14"/>
                        </a:lnTo>
                        <a:lnTo>
                          <a:pt x="1341" y="30"/>
                        </a:lnTo>
                        <a:lnTo>
                          <a:pt x="1423" y="53"/>
                        </a:lnTo>
                        <a:lnTo>
                          <a:pt x="1503" y="82"/>
                        </a:lnTo>
                        <a:lnTo>
                          <a:pt x="1579" y="117"/>
                        </a:lnTo>
                        <a:lnTo>
                          <a:pt x="1651" y="157"/>
                        </a:lnTo>
                        <a:lnTo>
                          <a:pt x="1720" y="202"/>
                        </a:lnTo>
                        <a:lnTo>
                          <a:pt x="1785" y="252"/>
                        </a:lnTo>
                        <a:lnTo>
                          <a:pt x="1846" y="306"/>
                        </a:lnTo>
                        <a:lnTo>
                          <a:pt x="1903" y="365"/>
                        </a:lnTo>
                        <a:lnTo>
                          <a:pt x="1954" y="428"/>
                        </a:lnTo>
                        <a:lnTo>
                          <a:pt x="2001" y="495"/>
                        </a:lnTo>
                        <a:lnTo>
                          <a:pt x="2042" y="565"/>
                        </a:lnTo>
                        <a:lnTo>
                          <a:pt x="2078" y="639"/>
                        </a:lnTo>
                        <a:lnTo>
                          <a:pt x="2108" y="716"/>
                        </a:lnTo>
                        <a:lnTo>
                          <a:pt x="2131" y="795"/>
                        </a:lnTo>
                        <a:lnTo>
                          <a:pt x="2149" y="877"/>
                        </a:lnTo>
                        <a:lnTo>
                          <a:pt x="2159" y="961"/>
                        </a:lnTo>
                        <a:lnTo>
                          <a:pt x="2163" y="1047"/>
                        </a:lnTo>
                        <a:lnTo>
                          <a:pt x="2159" y="1132"/>
                        </a:lnTo>
                        <a:close/>
                      </a:path>
                    </a:pathLst>
                  </a:custGeom>
                  <a:solidFill>
                    <a:srgbClr val="FFFF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18" name="Freeform 14">
                    <a:extLst>
                      <a:ext uri="{FF2B5EF4-FFF2-40B4-BE49-F238E27FC236}">
                        <a16:creationId xmlns:a16="http://schemas.microsoft.com/office/drawing/2014/main" id="{CFE47D0A-876E-4907-7385-CCFC9D4C139D}"/>
                      </a:ext>
                    </a:extLst>
                  </p:cNvPr>
                  <p:cNvSpPr>
                    <a:spLocks/>
                  </p:cNvSpPr>
                  <p:nvPr/>
                </p:nvSpPr>
                <p:spPr bwMode="auto">
                  <a:xfrm>
                    <a:off x="1152" y="1626"/>
                    <a:ext cx="359" cy="348"/>
                  </a:xfrm>
                  <a:custGeom>
                    <a:avLst/>
                    <a:gdLst>
                      <a:gd name="T0" fmla="*/ 896 w 897"/>
                      <a:gd name="T1" fmla="*/ 471 h 870"/>
                      <a:gd name="T2" fmla="*/ 884 w 897"/>
                      <a:gd name="T3" fmla="*/ 540 h 870"/>
                      <a:gd name="T4" fmla="*/ 862 w 897"/>
                      <a:gd name="T5" fmla="*/ 605 h 870"/>
                      <a:gd name="T6" fmla="*/ 830 w 897"/>
                      <a:gd name="T7" fmla="*/ 665 h 870"/>
                      <a:gd name="T8" fmla="*/ 789 w 897"/>
                      <a:gd name="T9" fmla="*/ 718 h 870"/>
                      <a:gd name="T10" fmla="*/ 741 w 897"/>
                      <a:gd name="T11" fmla="*/ 766 h 870"/>
                      <a:gd name="T12" fmla="*/ 685 w 897"/>
                      <a:gd name="T13" fmla="*/ 805 h 870"/>
                      <a:gd name="T14" fmla="*/ 623 w 897"/>
                      <a:gd name="T15" fmla="*/ 836 h 870"/>
                      <a:gd name="T16" fmla="*/ 557 w 897"/>
                      <a:gd name="T17" fmla="*/ 857 h 870"/>
                      <a:gd name="T18" fmla="*/ 485 w 897"/>
                      <a:gd name="T19" fmla="*/ 869 h 870"/>
                      <a:gd name="T20" fmla="*/ 449 w 897"/>
                      <a:gd name="T21" fmla="*/ 870 h 870"/>
                      <a:gd name="T22" fmla="*/ 412 w 897"/>
                      <a:gd name="T23" fmla="*/ 869 h 870"/>
                      <a:gd name="T24" fmla="*/ 341 w 897"/>
                      <a:gd name="T25" fmla="*/ 857 h 870"/>
                      <a:gd name="T26" fmla="*/ 274 w 897"/>
                      <a:gd name="T27" fmla="*/ 836 h 870"/>
                      <a:gd name="T28" fmla="*/ 212 w 897"/>
                      <a:gd name="T29" fmla="*/ 805 h 870"/>
                      <a:gd name="T30" fmla="*/ 157 w 897"/>
                      <a:gd name="T31" fmla="*/ 766 h 870"/>
                      <a:gd name="T32" fmla="*/ 108 w 897"/>
                      <a:gd name="T33" fmla="*/ 718 h 870"/>
                      <a:gd name="T34" fmla="*/ 67 w 897"/>
                      <a:gd name="T35" fmla="*/ 665 h 870"/>
                      <a:gd name="T36" fmla="*/ 35 w 897"/>
                      <a:gd name="T37" fmla="*/ 605 h 870"/>
                      <a:gd name="T38" fmla="*/ 13 w 897"/>
                      <a:gd name="T39" fmla="*/ 540 h 870"/>
                      <a:gd name="T40" fmla="*/ 1 w 897"/>
                      <a:gd name="T41" fmla="*/ 471 h 870"/>
                      <a:gd name="T42" fmla="*/ 0 w 897"/>
                      <a:gd name="T43" fmla="*/ 436 h 870"/>
                      <a:gd name="T44" fmla="*/ 1 w 897"/>
                      <a:gd name="T45" fmla="*/ 400 h 870"/>
                      <a:gd name="T46" fmla="*/ 13 w 897"/>
                      <a:gd name="T47" fmla="*/ 331 h 870"/>
                      <a:gd name="T48" fmla="*/ 35 w 897"/>
                      <a:gd name="T49" fmla="*/ 266 h 870"/>
                      <a:gd name="T50" fmla="*/ 67 w 897"/>
                      <a:gd name="T51" fmla="*/ 206 h 870"/>
                      <a:gd name="T52" fmla="*/ 108 w 897"/>
                      <a:gd name="T53" fmla="*/ 152 h 870"/>
                      <a:gd name="T54" fmla="*/ 157 w 897"/>
                      <a:gd name="T55" fmla="*/ 105 h 870"/>
                      <a:gd name="T56" fmla="*/ 212 w 897"/>
                      <a:gd name="T57" fmla="*/ 66 h 870"/>
                      <a:gd name="T58" fmla="*/ 274 w 897"/>
                      <a:gd name="T59" fmla="*/ 34 h 870"/>
                      <a:gd name="T60" fmla="*/ 341 w 897"/>
                      <a:gd name="T61" fmla="*/ 13 h 870"/>
                      <a:gd name="T62" fmla="*/ 412 w 897"/>
                      <a:gd name="T63" fmla="*/ 2 h 870"/>
                      <a:gd name="T64" fmla="*/ 449 w 897"/>
                      <a:gd name="T65" fmla="*/ 0 h 870"/>
                      <a:gd name="T66" fmla="*/ 485 w 897"/>
                      <a:gd name="T67" fmla="*/ 2 h 870"/>
                      <a:gd name="T68" fmla="*/ 557 w 897"/>
                      <a:gd name="T69" fmla="*/ 13 h 870"/>
                      <a:gd name="T70" fmla="*/ 623 w 897"/>
                      <a:gd name="T71" fmla="*/ 34 h 870"/>
                      <a:gd name="T72" fmla="*/ 685 w 897"/>
                      <a:gd name="T73" fmla="*/ 66 h 870"/>
                      <a:gd name="T74" fmla="*/ 741 w 897"/>
                      <a:gd name="T75" fmla="*/ 105 h 870"/>
                      <a:gd name="T76" fmla="*/ 789 w 897"/>
                      <a:gd name="T77" fmla="*/ 152 h 870"/>
                      <a:gd name="T78" fmla="*/ 830 w 897"/>
                      <a:gd name="T79" fmla="*/ 206 h 870"/>
                      <a:gd name="T80" fmla="*/ 862 w 897"/>
                      <a:gd name="T81" fmla="*/ 266 h 870"/>
                      <a:gd name="T82" fmla="*/ 884 w 897"/>
                      <a:gd name="T83" fmla="*/ 331 h 870"/>
                      <a:gd name="T84" fmla="*/ 896 w 897"/>
                      <a:gd name="T85" fmla="*/ 400 h 870"/>
                      <a:gd name="T86" fmla="*/ 897 w 897"/>
                      <a:gd name="T87" fmla="*/ 436 h 870"/>
                      <a:gd name="T88" fmla="*/ 896 w 897"/>
                      <a:gd name="T89" fmla="*/ 471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97" h="870">
                        <a:moveTo>
                          <a:pt x="896" y="471"/>
                        </a:moveTo>
                        <a:lnTo>
                          <a:pt x="884" y="540"/>
                        </a:lnTo>
                        <a:lnTo>
                          <a:pt x="862" y="605"/>
                        </a:lnTo>
                        <a:lnTo>
                          <a:pt x="830" y="665"/>
                        </a:lnTo>
                        <a:lnTo>
                          <a:pt x="789" y="718"/>
                        </a:lnTo>
                        <a:lnTo>
                          <a:pt x="741" y="766"/>
                        </a:lnTo>
                        <a:lnTo>
                          <a:pt x="685" y="805"/>
                        </a:lnTo>
                        <a:lnTo>
                          <a:pt x="623" y="836"/>
                        </a:lnTo>
                        <a:lnTo>
                          <a:pt x="557" y="857"/>
                        </a:lnTo>
                        <a:lnTo>
                          <a:pt x="485" y="869"/>
                        </a:lnTo>
                        <a:lnTo>
                          <a:pt x="449" y="870"/>
                        </a:lnTo>
                        <a:lnTo>
                          <a:pt x="412" y="869"/>
                        </a:lnTo>
                        <a:lnTo>
                          <a:pt x="341" y="857"/>
                        </a:lnTo>
                        <a:lnTo>
                          <a:pt x="274" y="836"/>
                        </a:lnTo>
                        <a:lnTo>
                          <a:pt x="212" y="805"/>
                        </a:lnTo>
                        <a:lnTo>
                          <a:pt x="157" y="766"/>
                        </a:lnTo>
                        <a:lnTo>
                          <a:pt x="108" y="718"/>
                        </a:lnTo>
                        <a:lnTo>
                          <a:pt x="67" y="665"/>
                        </a:lnTo>
                        <a:lnTo>
                          <a:pt x="35" y="605"/>
                        </a:lnTo>
                        <a:lnTo>
                          <a:pt x="13" y="540"/>
                        </a:lnTo>
                        <a:lnTo>
                          <a:pt x="1" y="471"/>
                        </a:lnTo>
                        <a:lnTo>
                          <a:pt x="0" y="436"/>
                        </a:lnTo>
                        <a:lnTo>
                          <a:pt x="1" y="400"/>
                        </a:lnTo>
                        <a:lnTo>
                          <a:pt x="13" y="331"/>
                        </a:lnTo>
                        <a:lnTo>
                          <a:pt x="35" y="266"/>
                        </a:lnTo>
                        <a:lnTo>
                          <a:pt x="67" y="206"/>
                        </a:lnTo>
                        <a:lnTo>
                          <a:pt x="108" y="152"/>
                        </a:lnTo>
                        <a:lnTo>
                          <a:pt x="157" y="105"/>
                        </a:lnTo>
                        <a:lnTo>
                          <a:pt x="212" y="66"/>
                        </a:lnTo>
                        <a:lnTo>
                          <a:pt x="274" y="34"/>
                        </a:lnTo>
                        <a:lnTo>
                          <a:pt x="341" y="13"/>
                        </a:lnTo>
                        <a:lnTo>
                          <a:pt x="412" y="2"/>
                        </a:lnTo>
                        <a:lnTo>
                          <a:pt x="449" y="0"/>
                        </a:lnTo>
                        <a:lnTo>
                          <a:pt x="485" y="2"/>
                        </a:lnTo>
                        <a:lnTo>
                          <a:pt x="557" y="13"/>
                        </a:lnTo>
                        <a:lnTo>
                          <a:pt x="623" y="34"/>
                        </a:lnTo>
                        <a:lnTo>
                          <a:pt x="685" y="66"/>
                        </a:lnTo>
                        <a:lnTo>
                          <a:pt x="741" y="105"/>
                        </a:lnTo>
                        <a:lnTo>
                          <a:pt x="789" y="152"/>
                        </a:lnTo>
                        <a:lnTo>
                          <a:pt x="830" y="206"/>
                        </a:lnTo>
                        <a:lnTo>
                          <a:pt x="862" y="266"/>
                        </a:lnTo>
                        <a:lnTo>
                          <a:pt x="884" y="331"/>
                        </a:lnTo>
                        <a:lnTo>
                          <a:pt x="896" y="400"/>
                        </a:lnTo>
                        <a:lnTo>
                          <a:pt x="897" y="436"/>
                        </a:lnTo>
                        <a:lnTo>
                          <a:pt x="896" y="471"/>
                        </a:lnTo>
                        <a:close/>
                      </a:path>
                    </a:pathLst>
                  </a:custGeom>
                  <a:solidFill>
                    <a:srgbClr val="FF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19" name="Freeform 15">
                    <a:extLst>
                      <a:ext uri="{FF2B5EF4-FFF2-40B4-BE49-F238E27FC236}">
                        <a16:creationId xmlns:a16="http://schemas.microsoft.com/office/drawing/2014/main" id="{40122629-8C94-4338-2DE4-6D521A691878}"/>
                      </a:ext>
                    </a:extLst>
                  </p:cNvPr>
                  <p:cNvSpPr>
                    <a:spLocks/>
                  </p:cNvSpPr>
                  <p:nvPr/>
                </p:nvSpPr>
                <p:spPr bwMode="auto">
                  <a:xfrm>
                    <a:off x="1279" y="1322"/>
                    <a:ext cx="70" cy="39"/>
                  </a:xfrm>
                  <a:custGeom>
                    <a:avLst/>
                    <a:gdLst>
                      <a:gd name="T0" fmla="*/ 41 w 176"/>
                      <a:gd name="T1" fmla="*/ 97 h 97"/>
                      <a:gd name="T2" fmla="*/ 0 w 176"/>
                      <a:gd name="T3" fmla="*/ 62 h 97"/>
                      <a:gd name="T4" fmla="*/ 51 w 176"/>
                      <a:gd name="T5" fmla="*/ 0 h 97"/>
                      <a:gd name="T6" fmla="*/ 176 w 176"/>
                      <a:gd name="T7" fmla="*/ 78 h 97"/>
                      <a:gd name="T8" fmla="*/ 41 w 176"/>
                      <a:gd name="T9" fmla="*/ 97 h 97"/>
                    </a:gdLst>
                    <a:ahLst/>
                    <a:cxnLst>
                      <a:cxn ang="0">
                        <a:pos x="T0" y="T1"/>
                      </a:cxn>
                      <a:cxn ang="0">
                        <a:pos x="T2" y="T3"/>
                      </a:cxn>
                      <a:cxn ang="0">
                        <a:pos x="T4" y="T5"/>
                      </a:cxn>
                      <a:cxn ang="0">
                        <a:pos x="T6" y="T7"/>
                      </a:cxn>
                      <a:cxn ang="0">
                        <a:pos x="T8" y="T9"/>
                      </a:cxn>
                    </a:cxnLst>
                    <a:rect l="0" t="0" r="r" b="b"/>
                    <a:pathLst>
                      <a:path w="176" h="97">
                        <a:moveTo>
                          <a:pt x="41" y="97"/>
                        </a:moveTo>
                        <a:lnTo>
                          <a:pt x="0" y="62"/>
                        </a:lnTo>
                        <a:lnTo>
                          <a:pt x="51" y="0"/>
                        </a:lnTo>
                        <a:lnTo>
                          <a:pt x="176" y="78"/>
                        </a:lnTo>
                        <a:lnTo>
                          <a:pt x="41" y="97"/>
                        </a:lnTo>
                        <a:close/>
                      </a:path>
                    </a:pathLst>
                  </a:custGeom>
                  <a:solidFill>
                    <a:srgbClr val="3F3F3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20" name="Freeform 16">
                    <a:extLst>
                      <a:ext uri="{FF2B5EF4-FFF2-40B4-BE49-F238E27FC236}">
                        <a16:creationId xmlns:a16="http://schemas.microsoft.com/office/drawing/2014/main" id="{1DB5531F-DA86-DFEC-1064-DCF82BAE778E}"/>
                      </a:ext>
                    </a:extLst>
                  </p:cNvPr>
                  <p:cNvSpPr>
                    <a:spLocks/>
                  </p:cNvSpPr>
                  <p:nvPr/>
                </p:nvSpPr>
                <p:spPr bwMode="auto">
                  <a:xfrm>
                    <a:off x="1268" y="1247"/>
                    <a:ext cx="82" cy="106"/>
                  </a:xfrm>
                  <a:custGeom>
                    <a:avLst/>
                    <a:gdLst>
                      <a:gd name="T0" fmla="*/ 78 w 204"/>
                      <a:gd name="T1" fmla="*/ 171 h 264"/>
                      <a:gd name="T2" fmla="*/ 0 w 204"/>
                      <a:gd name="T3" fmla="*/ 0 h 264"/>
                      <a:gd name="T4" fmla="*/ 121 w 204"/>
                      <a:gd name="T5" fmla="*/ 124 h 264"/>
                      <a:gd name="T6" fmla="*/ 204 w 204"/>
                      <a:gd name="T7" fmla="*/ 264 h 264"/>
                      <a:gd name="T8" fmla="*/ 78 w 204"/>
                      <a:gd name="T9" fmla="*/ 171 h 264"/>
                    </a:gdLst>
                    <a:ahLst/>
                    <a:cxnLst>
                      <a:cxn ang="0">
                        <a:pos x="T0" y="T1"/>
                      </a:cxn>
                      <a:cxn ang="0">
                        <a:pos x="T2" y="T3"/>
                      </a:cxn>
                      <a:cxn ang="0">
                        <a:pos x="T4" y="T5"/>
                      </a:cxn>
                      <a:cxn ang="0">
                        <a:pos x="T6" y="T7"/>
                      </a:cxn>
                      <a:cxn ang="0">
                        <a:pos x="T8" y="T9"/>
                      </a:cxn>
                    </a:cxnLst>
                    <a:rect l="0" t="0" r="r" b="b"/>
                    <a:pathLst>
                      <a:path w="204" h="264">
                        <a:moveTo>
                          <a:pt x="78" y="171"/>
                        </a:moveTo>
                        <a:lnTo>
                          <a:pt x="0" y="0"/>
                        </a:lnTo>
                        <a:lnTo>
                          <a:pt x="121" y="124"/>
                        </a:lnTo>
                        <a:lnTo>
                          <a:pt x="204" y="264"/>
                        </a:lnTo>
                        <a:lnTo>
                          <a:pt x="78" y="171"/>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21" name="Freeform 17">
                    <a:extLst>
                      <a:ext uri="{FF2B5EF4-FFF2-40B4-BE49-F238E27FC236}">
                        <a16:creationId xmlns:a16="http://schemas.microsoft.com/office/drawing/2014/main" id="{612393CF-E89D-E0F8-50E0-65D5F8AE18E4}"/>
                      </a:ext>
                    </a:extLst>
                  </p:cNvPr>
                  <p:cNvSpPr>
                    <a:spLocks/>
                  </p:cNvSpPr>
                  <p:nvPr/>
                </p:nvSpPr>
                <p:spPr bwMode="auto">
                  <a:xfrm>
                    <a:off x="1263" y="1248"/>
                    <a:ext cx="30" cy="94"/>
                  </a:xfrm>
                  <a:custGeom>
                    <a:avLst/>
                    <a:gdLst>
                      <a:gd name="T0" fmla="*/ 29 w 76"/>
                      <a:gd name="T1" fmla="*/ 234 h 234"/>
                      <a:gd name="T2" fmla="*/ 0 w 76"/>
                      <a:gd name="T3" fmla="*/ 191 h 234"/>
                      <a:gd name="T4" fmla="*/ 12 w 76"/>
                      <a:gd name="T5" fmla="*/ 0 h 234"/>
                      <a:gd name="T6" fmla="*/ 76 w 76"/>
                      <a:gd name="T7" fmla="*/ 162 h 234"/>
                      <a:gd name="T8" fmla="*/ 29 w 76"/>
                      <a:gd name="T9" fmla="*/ 234 h 234"/>
                    </a:gdLst>
                    <a:ahLst/>
                    <a:cxnLst>
                      <a:cxn ang="0">
                        <a:pos x="T0" y="T1"/>
                      </a:cxn>
                      <a:cxn ang="0">
                        <a:pos x="T2" y="T3"/>
                      </a:cxn>
                      <a:cxn ang="0">
                        <a:pos x="T4" y="T5"/>
                      </a:cxn>
                      <a:cxn ang="0">
                        <a:pos x="T6" y="T7"/>
                      </a:cxn>
                      <a:cxn ang="0">
                        <a:pos x="T8" y="T9"/>
                      </a:cxn>
                    </a:cxnLst>
                    <a:rect l="0" t="0" r="r" b="b"/>
                    <a:pathLst>
                      <a:path w="76" h="234">
                        <a:moveTo>
                          <a:pt x="29" y="234"/>
                        </a:moveTo>
                        <a:lnTo>
                          <a:pt x="0" y="191"/>
                        </a:lnTo>
                        <a:lnTo>
                          <a:pt x="12" y="0"/>
                        </a:lnTo>
                        <a:lnTo>
                          <a:pt x="76" y="162"/>
                        </a:lnTo>
                        <a:lnTo>
                          <a:pt x="29" y="234"/>
                        </a:lnTo>
                        <a:close/>
                      </a:path>
                    </a:pathLst>
                  </a:custGeom>
                  <a:solidFill>
                    <a:srgbClr val="5F5F5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22" name="Freeform 18">
                    <a:extLst>
                      <a:ext uri="{FF2B5EF4-FFF2-40B4-BE49-F238E27FC236}">
                        <a16:creationId xmlns:a16="http://schemas.microsoft.com/office/drawing/2014/main" id="{8DB1F134-74DA-8F47-AFCA-6A63A2A01DAB}"/>
                      </a:ext>
                    </a:extLst>
                  </p:cNvPr>
                  <p:cNvSpPr>
                    <a:spLocks/>
                  </p:cNvSpPr>
                  <p:nvPr/>
                </p:nvSpPr>
                <p:spPr bwMode="auto">
                  <a:xfrm>
                    <a:off x="1296" y="541"/>
                    <a:ext cx="711" cy="780"/>
                  </a:xfrm>
                  <a:custGeom>
                    <a:avLst/>
                    <a:gdLst>
                      <a:gd name="T0" fmla="*/ 1742 w 1777"/>
                      <a:gd name="T1" fmla="*/ 185 h 1951"/>
                      <a:gd name="T2" fmla="*/ 1740 w 1777"/>
                      <a:gd name="T3" fmla="*/ 216 h 1951"/>
                      <a:gd name="T4" fmla="*/ 1360 w 1777"/>
                      <a:gd name="T5" fmla="*/ 82 h 1951"/>
                      <a:gd name="T6" fmla="*/ 1218 w 1777"/>
                      <a:gd name="T7" fmla="*/ 225 h 1951"/>
                      <a:gd name="T8" fmla="*/ 1544 w 1777"/>
                      <a:gd name="T9" fmla="*/ 526 h 1951"/>
                      <a:gd name="T10" fmla="*/ 69 w 1777"/>
                      <a:gd name="T11" fmla="*/ 1949 h 1951"/>
                      <a:gd name="T12" fmla="*/ 47 w 1777"/>
                      <a:gd name="T13" fmla="*/ 1951 h 1951"/>
                      <a:gd name="T14" fmla="*/ 24 w 1777"/>
                      <a:gd name="T15" fmla="*/ 1945 h 1951"/>
                      <a:gd name="T16" fmla="*/ 12 w 1777"/>
                      <a:gd name="T17" fmla="*/ 1936 h 1951"/>
                      <a:gd name="T18" fmla="*/ 3 w 1777"/>
                      <a:gd name="T19" fmla="*/ 1912 h 1951"/>
                      <a:gd name="T20" fmla="*/ 0 w 1777"/>
                      <a:gd name="T21" fmla="*/ 1887 h 1951"/>
                      <a:gd name="T22" fmla="*/ 6 w 1777"/>
                      <a:gd name="T23" fmla="*/ 1864 h 1951"/>
                      <a:gd name="T24" fmla="*/ 1161 w 1777"/>
                      <a:gd name="T25" fmla="*/ 173 h 1951"/>
                      <a:gd name="T26" fmla="*/ 1173 w 1777"/>
                      <a:gd name="T27" fmla="*/ 184 h 1951"/>
                      <a:gd name="T28" fmla="*/ 1142 w 1777"/>
                      <a:gd name="T29" fmla="*/ 222 h 1951"/>
                      <a:gd name="T30" fmla="*/ 1148 w 1777"/>
                      <a:gd name="T31" fmla="*/ 296 h 1951"/>
                      <a:gd name="T32" fmla="*/ 1218 w 1777"/>
                      <a:gd name="T33" fmla="*/ 225 h 1951"/>
                      <a:gd name="T34" fmla="*/ 1173 w 1777"/>
                      <a:gd name="T35" fmla="*/ 184 h 1951"/>
                      <a:gd name="T36" fmla="*/ 1323 w 1777"/>
                      <a:gd name="T37" fmla="*/ 0 h 1951"/>
                      <a:gd name="T38" fmla="*/ 1777 w 1777"/>
                      <a:gd name="T39" fmla="*/ 150 h 1951"/>
                      <a:gd name="T40" fmla="*/ 1742 w 1777"/>
                      <a:gd name="T41" fmla="*/ 185 h 1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77" h="1951">
                        <a:moveTo>
                          <a:pt x="1742" y="185"/>
                        </a:moveTo>
                        <a:lnTo>
                          <a:pt x="1740" y="216"/>
                        </a:lnTo>
                        <a:lnTo>
                          <a:pt x="1360" y="82"/>
                        </a:lnTo>
                        <a:lnTo>
                          <a:pt x="1218" y="225"/>
                        </a:lnTo>
                        <a:lnTo>
                          <a:pt x="1544" y="526"/>
                        </a:lnTo>
                        <a:lnTo>
                          <a:pt x="69" y="1949"/>
                        </a:lnTo>
                        <a:lnTo>
                          <a:pt x="47" y="1951"/>
                        </a:lnTo>
                        <a:lnTo>
                          <a:pt x="24" y="1945"/>
                        </a:lnTo>
                        <a:lnTo>
                          <a:pt x="12" y="1936"/>
                        </a:lnTo>
                        <a:lnTo>
                          <a:pt x="3" y="1912"/>
                        </a:lnTo>
                        <a:lnTo>
                          <a:pt x="0" y="1887"/>
                        </a:lnTo>
                        <a:lnTo>
                          <a:pt x="6" y="1864"/>
                        </a:lnTo>
                        <a:lnTo>
                          <a:pt x="1161" y="173"/>
                        </a:lnTo>
                        <a:lnTo>
                          <a:pt x="1173" y="184"/>
                        </a:lnTo>
                        <a:lnTo>
                          <a:pt x="1142" y="222"/>
                        </a:lnTo>
                        <a:lnTo>
                          <a:pt x="1148" y="296"/>
                        </a:lnTo>
                        <a:lnTo>
                          <a:pt x="1218" y="225"/>
                        </a:lnTo>
                        <a:lnTo>
                          <a:pt x="1173" y="184"/>
                        </a:lnTo>
                        <a:lnTo>
                          <a:pt x="1323" y="0"/>
                        </a:lnTo>
                        <a:lnTo>
                          <a:pt x="1777" y="150"/>
                        </a:lnTo>
                        <a:lnTo>
                          <a:pt x="1742" y="185"/>
                        </a:lnTo>
                        <a:close/>
                      </a:path>
                    </a:pathLst>
                  </a:custGeom>
                  <a:solidFill>
                    <a:srgbClr val="7F7F7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23" name="Freeform 19">
                    <a:extLst>
                      <a:ext uri="{FF2B5EF4-FFF2-40B4-BE49-F238E27FC236}">
                        <a16:creationId xmlns:a16="http://schemas.microsoft.com/office/drawing/2014/main" id="{07596B0B-2753-F180-D58F-79EA613C2AB5}"/>
                      </a:ext>
                    </a:extLst>
                  </p:cNvPr>
                  <p:cNvSpPr>
                    <a:spLocks/>
                  </p:cNvSpPr>
                  <p:nvPr/>
                </p:nvSpPr>
                <p:spPr bwMode="auto">
                  <a:xfrm>
                    <a:off x="1839" y="569"/>
                    <a:ext cx="173" cy="104"/>
                  </a:xfrm>
                  <a:custGeom>
                    <a:avLst/>
                    <a:gdLst>
                      <a:gd name="T0" fmla="*/ 423 w 433"/>
                      <a:gd name="T1" fmla="*/ 202 h 259"/>
                      <a:gd name="T2" fmla="*/ 407 w 433"/>
                      <a:gd name="T3" fmla="*/ 231 h 259"/>
                      <a:gd name="T4" fmla="*/ 337 w 433"/>
                      <a:gd name="T5" fmla="*/ 259 h 259"/>
                      <a:gd name="T6" fmla="*/ 221 w 433"/>
                      <a:gd name="T7" fmla="*/ 225 h 259"/>
                      <a:gd name="T8" fmla="*/ 85 w 433"/>
                      <a:gd name="T9" fmla="*/ 140 h 259"/>
                      <a:gd name="T10" fmla="*/ 16 w 433"/>
                      <a:gd name="T11" fmla="*/ 50 h 259"/>
                      <a:gd name="T12" fmla="*/ 0 w 433"/>
                      <a:gd name="T13" fmla="*/ 0 h 259"/>
                      <a:gd name="T14" fmla="*/ 423 w 433"/>
                      <a:gd name="T15" fmla="*/ 125 h 259"/>
                      <a:gd name="T16" fmla="*/ 433 w 433"/>
                      <a:gd name="T17" fmla="*/ 165 h 259"/>
                      <a:gd name="T18" fmla="*/ 423 w 433"/>
                      <a:gd name="T19" fmla="*/ 20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 h="259">
                        <a:moveTo>
                          <a:pt x="423" y="202"/>
                        </a:moveTo>
                        <a:lnTo>
                          <a:pt x="407" y="231"/>
                        </a:lnTo>
                        <a:lnTo>
                          <a:pt x="337" y="259"/>
                        </a:lnTo>
                        <a:lnTo>
                          <a:pt x="221" y="225"/>
                        </a:lnTo>
                        <a:lnTo>
                          <a:pt x="85" y="140"/>
                        </a:lnTo>
                        <a:lnTo>
                          <a:pt x="16" y="50"/>
                        </a:lnTo>
                        <a:lnTo>
                          <a:pt x="0" y="0"/>
                        </a:lnTo>
                        <a:lnTo>
                          <a:pt x="423" y="125"/>
                        </a:lnTo>
                        <a:lnTo>
                          <a:pt x="433" y="165"/>
                        </a:lnTo>
                        <a:lnTo>
                          <a:pt x="423" y="202"/>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24" name="Freeform 20">
                    <a:extLst>
                      <a:ext uri="{FF2B5EF4-FFF2-40B4-BE49-F238E27FC236}">
                        <a16:creationId xmlns:a16="http://schemas.microsoft.com/office/drawing/2014/main" id="{E90CD5ED-E388-8F47-BEC4-760AC637C402}"/>
                      </a:ext>
                    </a:extLst>
                  </p:cNvPr>
                  <p:cNvSpPr>
                    <a:spLocks/>
                  </p:cNvSpPr>
                  <p:nvPr/>
                </p:nvSpPr>
                <p:spPr bwMode="auto">
                  <a:xfrm>
                    <a:off x="1604" y="729"/>
                    <a:ext cx="521" cy="267"/>
                  </a:xfrm>
                  <a:custGeom>
                    <a:avLst/>
                    <a:gdLst>
                      <a:gd name="T0" fmla="*/ 991 w 1302"/>
                      <a:gd name="T1" fmla="*/ 208 h 668"/>
                      <a:gd name="T2" fmla="*/ 1047 w 1302"/>
                      <a:gd name="T3" fmla="*/ 224 h 668"/>
                      <a:gd name="T4" fmla="*/ 703 w 1302"/>
                      <a:gd name="T5" fmla="*/ 405 h 668"/>
                      <a:gd name="T6" fmla="*/ 756 w 1302"/>
                      <a:gd name="T7" fmla="*/ 424 h 668"/>
                      <a:gd name="T8" fmla="*/ 389 w 1302"/>
                      <a:gd name="T9" fmla="*/ 611 h 668"/>
                      <a:gd name="T10" fmla="*/ 0 w 1302"/>
                      <a:gd name="T11" fmla="*/ 668 h 668"/>
                      <a:gd name="T12" fmla="*/ 742 w 1302"/>
                      <a:gd name="T13" fmla="*/ 0 h 668"/>
                      <a:gd name="T14" fmla="*/ 1302 w 1302"/>
                      <a:gd name="T15" fmla="*/ 33 h 668"/>
                      <a:gd name="T16" fmla="*/ 991 w 1302"/>
                      <a:gd name="T17" fmla="*/ 20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2" h="668">
                        <a:moveTo>
                          <a:pt x="991" y="208"/>
                        </a:moveTo>
                        <a:lnTo>
                          <a:pt x="1047" y="224"/>
                        </a:lnTo>
                        <a:lnTo>
                          <a:pt x="703" y="405"/>
                        </a:lnTo>
                        <a:lnTo>
                          <a:pt x="756" y="424"/>
                        </a:lnTo>
                        <a:lnTo>
                          <a:pt x="389" y="611"/>
                        </a:lnTo>
                        <a:lnTo>
                          <a:pt x="0" y="668"/>
                        </a:lnTo>
                        <a:lnTo>
                          <a:pt x="742" y="0"/>
                        </a:lnTo>
                        <a:lnTo>
                          <a:pt x="1302" y="33"/>
                        </a:lnTo>
                        <a:lnTo>
                          <a:pt x="991" y="208"/>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25" name="Freeform 21">
                    <a:extLst>
                      <a:ext uri="{FF2B5EF4-FFF2-40B4-BE49-F238E27FC236}">
                        <a16:creationId xmlns:a16="http://schemas.microsoft.com/office/drawing/2014/main" id="{C1EBFAC2-37AB-F112-AC34-60848B616FEA}"/>
                      </a:ext>
                    </a:extLst>
                  </p:cNvPr>
                  <p:cNvSpPr>
                    <a:spLocks/>
                  </p:cNvSpPr>
                  <p:nvPr/>
                </p:nvSpPr>
                <p:spPr bwMode="auto">
                  <a:xfrm>
                    <a:off x="1578" y="638"/>
                    <a:ext cx="230" cy="321"/>
                  </a:xfrm>
                  <a:custGeom>
                    <a:avLst/>
                    <a:gdLst>
                      <a:gd name="T0" fmla="*/ 459 w 575"/>
                      <a:gd name="T1" fmla="*/ 266 h 802"/>
                      <a:gd name="T2" fmla="*/ 0 w 575"/>
                      <a:gd name="T3" fmla="*/ 802 h 802"/>
                      <a:gd name="T4" fmla="*/ 56 w 575"/>
                      <a:gd name="T5" fmla="*/ 675 h 802"/>
                      <a:gd name="T6" fmla="*/ 575 w 575"/>
                      <a:gd name="T7" fmla="*/ 0 h 802"/>
                      <a:gd name="T8" fmla="*/ 459 w 575"/>
                      <a:gd name="T9" fmla="*/ 266 h 802"/>
                    </a:gdLst>
                    <a:ahLst/>
                    <a:cxnLst>
                      <a:cxn ang="0">
                        <a:pos x="T0" y="T1"/>
                      </a:cxn>
                      <a:cxn ang="0">
                        <a:pos x="T2" y="T3"/>
                      </a:cxn>
                      <a:cxn ang="0">
                        <a:pos x="T4" y="T5"/>
                      </a:cxn>
                      <a:cxn ang="0">
                        <a:pos x="T6" y="T7"/>
                      </a:cxn>
                      <a:cxn ang="0">
                        <a:pos x="T8" y="T9"/>
                      </a:cxn>
                    </a:cxnLst>
                    <a:rect l="0" t="0" r="r" b="b"/>
                    <a:pathLst>
                      <a:path w="575" h="802">
                        <a:moveTo>
                          <a:pt x="459" y="266"/>
                        </a:moveTo>
                        <a:lnTo>
                          <a:pt x="0" y="802"/>
                        </a:lnTo>
                        <a:lnTo>
                          <a:pt x="56" y="675"/>
                        </a:lnTo>
                        <a:lnTo>
                          <a:pt x="575" y="0"/>
                        </a:lnTo>
                        <a:lnTo>
                          <a:pt x="459" y="266"/>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26" name="Freeform 22">
                    <a:extLst>
                      <a:ext uri="{FF2B5EF4-FFF2-40B4-BE49-F238E27FC236}">
                        <a16:creationId xmlns:a16="http://schemas.microsoft.com/office/drawing/2014/main" id="{4EF08246-BBBB-752F-E906-BE3C5B5E0CAD}"/>
                      </a:ext>
                    </a:extLst>
                  </p:cNvPr>
                  <p:cNvSpPr>
                    <a:spLocks/>
                  </p:cNvSpPr>
                  <p:nvPr/>
                </p:nvSpPr>
                <p:spPr bwMode="auto">
                  <a:xfrm>
                    <a:off x="1485" y="914"/>
                    <a:ext cx="156" cy="183"/>
                  </a:xfrm>
                  <a:custGeom>
                    <a:avLst/>
                    <a:gdLst>
                      <a:gd name="T0" fmla="*/ 171 w 390"/>
                      <a:gd name="T1" fmla="*/ 450 h 457"/>
                      <a:gd name="T2" fmla="*/ 142 w 390"/>
                      <a:gd name="T3" fmla="*/ 457 h 457"/>
                      <a:gd name="T4" fmla="*/ 112 w 390"/>
                      <a:gd name="T5" fmla="*/ 457 h 457"/>
                      <a:gd name="T6" fmla="*/ 34 w 390"/>
                      <a:gd name="T7" fmla="*/ 416 h 457"/>
                      <a:gd name="T8" fmla="*/ 2 w 390"/>
                      <a:gd name="T9" fmla="*/ 356 h 457"/>
                      <a:gd name="T10" fmla="*/ 0 w 390"/>
                      <a:gd name="T11" fmla="*/ 322 h 457"/>
                      <a:gd name="T12" fmla="*/ 0 w 390"/>
                      <a:gd name="T13" fmla="*/ 290 h 457"/>
                      <a:gd name="T14" fmla="*/ 6 w 390"/>
                      <a:gd name="T15" fmla="*/ 253 h 457"/>
                      <a:gd name="T16" fmla="*/ 174 w 390"/>
                      <a:gd name="T17" fmla="*/ 0 h 457"/>
                      <a:gd name="T18" fmla="*/ 171 w 390"/>
                      <a:gd name="T19" fmla="*/ 46 h 457"/>
                      <a:gd name="T20" fmla="*/ 168 w 390"/>
                      <a:gd name="T21" fmla="*/ 81 h 457"/>
                      <a:gd name="T22" fmla="*/ 171 w 390"/>
                      <a:gd name="T23" fmla="*/ 115 h 457"/>
                      <a:gd name="T24" fmla="*/ 204 w 390"/>
                      <a:gd name="T25" fmla="*/ 175 h 457"/>
                      <a:gd name="T26" fmla="*/ 255 w 390"/>
                      <a:gd name="T27" fmla="*/ 228 h 457"/>
                      <a:gd name="T28" fmla="*/ 325 w 390"/>
                      <a:gd name="T29" fmla="*/ 250 h 457"/>
                      <a:gd name="T30" fmla="*/ 357 w 390"/>
                      <a:gd name="T31" fmla="*/ 247 h 457"/>
                      <a:gd name="T32" fmla="*/ 390 w 390"/>
                      <a:gd name="T33" fmla="*/ 241 h 457"/>
                      <a:gd name="T34" fmla="*/ 171 w 390"/>
                      <a:gd name="T35" fmla="*/ 45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0" h="457">
                        <a:moveTo>
                          <a:pt x="171" y="450"/>
                        </a:moveTo>
                        <a:lnTo>
                          <a:pt x="142" y="457"/>
                        </a:lnTo>
                        <a:lnTo>
                          <a:pt x="112" y="457"/>
                        </a:lnTo>
                        <a:lnTo>
                          <a:pt x="34" y="416"/>
                        </a:lnTo>
                        <a:lnTo>
                          <a:pt x="2" y="356"/>
                        </a:lnTo>
                        <a:lnTo>
                          <a:pt x="0" y="322"/>
                        </a:lnTo>
                        <a:lnTo>
                          <a:pt x="0" y="290"/>
                        </a:lnTo>
                        <a:lnTo>
                          <a:pt x="6" y="253"/>
                        </a:lnTo>
                        <a:lnTo>
                          <a:pt x="174" y="0"/>
                        </a:lnTo>
                        <a:lnTo>
                          <a:pt x="171" y="46"/>
                        </a:lnTo>
                        <a:lnTo>
                          <a:pt x="168" y="81"/>
                        </a:lnTo>
                        <a:lnTo>
                          <a:pt x="171" y="115"/>
                        </a:lnTo>
                        <a:lnTo>
                          <a:pt x="204" y="175"/>
                        </a:lnTo>
                        <a:lnTo>
                          <a:pt x="255" y="228"/>
                        </a:lnTo>
                        <a:lnTo>
                          <a:pt x="325" y="250"/>
                        </a:lnTo>
                        <a:lnTo>
                          <a:pt x="357" y="247"/>
                        </a:lnTo>
                        <a:lnTo>
                          <a:pt x="390" y="241"/>
                        </a:lnTo>
                        <a:lnTo>
                          <a:pt x="171" y="450"/>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27" name="Freeform 23">
                    <a:extLst>
                      <a:ext uri="{FF2B5EF4-FFF2-40B4-BE49-F238E27FC236}">
                        <a16:creationId xmlns:a16="http://schemas.microsoft.com/office/drawing/2014/main" id="{510F8F08-76A6-3709-9DE3-0AA7B3CFFD4F}"/>
                      </a:ext>
                    </a:extLst>
                  </p:cNvPr>
                  <p:cNvSpPr>
                    <a:spLocks/>
                  </p:cNvSpPr>
                  <p:nvPr/>
                </p:nvSpPr>
                <p:spPr bwMode="auto">
                  <a:xfrm>
                    <a:off x="1502" y="968"/>
                    <a:ext cx="88" cy="110"/>
                  </a:xfrm>
                  <a:custGeom>
                    <a:avLst/>
                    <a:gdLst>
                      <a:gd name="T0" fmla="*/ 172 w 219"/>
                      <a:gd name="T1" fmla="*/ 269 h 275"/>
                      <a:gd name="T2" fmla="*/ 144 w 219"/>
                      <a:gd name="T3" fmla="*/ 275 h 275"/>
                      <a:gd name="T4" fmla="*/ 109 w 219"/>
                      <a:gd name="T5" fmla="*/ 272 h 275"/>
                      <a:gd name="T6" fmla="*/ 79 w 219"/>
                      <a:gd name="T7" fmla="*/ 265 h 275"/>
                      <a:gd name="T8" fmla="*/ 52 w 219"/>
                      <a:gd name="T9" fmla="*/ 253 h 275"/>
                      <a:gd name="T10" fmla="*/ 36 w 219"/>
                      <a:gd name="T11" fmla="*/ 228 h 275"/>
                      <a:gd name="T12" fmla="*/ 15 w 219"/>
                      <a:gd name="T13" fmla="*/ 206 h 275"/>
                      <a:gd name="T14" fmla="*/ 3 w 219"/>
                      <a:gd name="T15" fmla="*/ 179 h 275"/>
                      <a:gd name="T16" fmla="*/ 0 w 219"/>
                      <a:gd name="T17" fmla="*/ 140 h 275"/>
                      <a:gd name="T18" fmla="*/ 0 w 219"/>
                      <a:gd name="T19" fmla="*/ 109 h 275"/>
                      <a:gd name="T20" fmla="*/ 6 w 219"/>
                      <a:gd name="T21" fmla="*/ 70 h 275"/>
                      <a:gd name="T22" fmla="*/ 46 w 219"/>
                      <a:gd name="T23" fmla="*/ 0 h 275"/>
                      <a:gd name="T24" fmla="*/ 42 w 219"/>
                      <a:gd name="T25" fmla="*/ 29 h 275"/>
                      <a:gd name="T26" fmla="*/ 38 w 219"/>
                      <a:gd name="T27" fmla="*/ 60 h 275"/>
                      <a:gd name="T28" fmla="*/ 36 w 219"/>
                      <a:gd name="T29" fmla="*/ 88 h 275"/>
                      <a:gd name="T30" fmla="*/ 36 w 219"/>
                      <a:gd name="T31" fmla="*/ 119 h 275"/>
                      <a:gd name="T32" fmla="*/ 50 w 219"/>
                      <a:gd name="T33" fmla="*/ 187 h 275"/>
                      <a:gd name="T34" fmla="*/ 99 w 219"/>
                      <a:gd name="T35" fmla="*/ 226 h 275"/>
                      <a:gd name="T36" fmla="*/ 140 w 219"/>
                      <a:gd name="T37" fmla="*/ 228 h 275"/>
                      <a:gd name="T38" fmla="*/ 178 w 219"/>
                      <a:gd name="T39" fmla="*/ 226 h 275"/>
                      <a:gd name="T40" fmla="*/ 219 w 219"/>
                      <a:gd name="T41" fmla="*/ 218 h 275"/>
                      <a:gd name="T42" fmla="*/ 172 w 219"/>
                      <a:gd name="T43" fmla="*/ 26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9" h="275">
                        <a:moveTo>
                          <a:pt x="172" y="269"/>
                        </a:moveTo>
                        <a:lnTo>
                          <a:pt x="144" y="275"/>
                        </a:lnTo>
                        <a:lnTo>
                          <a:pt x="109" y="272"/>
                        </a:lnTo>
                        <a:lnTo>
                          <a:pt x="79" y="265"/>
                        </a:lnTo>
                        <a:lnTo>
                          <a:pt x="52" y="253"/>
                        </a:lnTo>
                        <a:lnTo>
                          <a:pt x="36" y="228"/>
                        </a:lnTo>
                        <a:lnTo>
                          <a:pt x="15" y="206"/>
                        </a:lnTo>
                        <a:lnTo>
                          <a:pt x="3" y="179"/>
                        </a:lnTo>
                        <a:lnTo>
                          <a:pt x="0" y="140"/>
                        </a:lnTo>
                        <a:lnTo>
                          <a:pt x="0" y="109"/>
                        </a:lnTo>
                        <a:lnTo>
                          <a:pt x="6" y="70"/>
                        </a:lnTo>
                        <a:lnTo>
                          <a:pt x="46" y="0"/>
                        </a:lnTo>
                        <a:lnTo>
                          <a:pt x="42" y="29"/>
                        </a:lnTo>
                        <a:lnTo>
                          <a:pt x="38" y="60"/>
                        </a:lnTo>
                        <a:lnTo>
                          <a:pt x="36" y="88"/>
                        </a:lnTo>
                        <a:lnTo>
                          <a:pt x="36" y="119"/>
                        </a:lnTo>
                        <a:lnTo>
                          <a:pt x="50" y="187"/>
                        </a:lnTo>
                        <a:lnTo>
                          <a:pt x="99" y="226"/>
                        </a:lnTo>
                        <a:lnTo>
                          <a:pt x="140" y="228"/>
                        </a:lnTo>
                        <a:lnTo>
                          <a:pt x="178" y="226"/>
                        </a:lnTo>
                        <a:lnTo>
                          <a:pt x="219" y="218"/>
                        </a:lnTo>
                        <a:lnTo>
                          <a:pt x="172" y="269"/>
                        </a:lnTo>
                        <a:close/>
                      </a:path>
                    </a:pathLst>
                  </a:custGeom>
                  <a:solidFill>
                    <a:srgbClr val="FF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28" name="Freeform 24">
                    <a:extLst>
                      <a:ext uri="{FF2B5EF4-FFF2-40B4-BE49-F238E27FC236}">
                        <a16:creationId xmlns:a16="http://schemas.microsoft.com/office/drawing/2014/main" id="{85B8A5B0-4BAD-E7E4-2101-535FD4780F86}"/>
                      </a:ext>
                    </a:extLst>
                  </p:cNvPr>
                  <p:cNvSpPr>
                    <a:spLocks/>
                  </p:cNvSpPr>
                  <p:nvPr/>
                </p:nvSpPr>
                <p:spPr bwMode="auto">
                  <a:xfrm>
                    <a:off x="1294" y="1247"/>
                    <a:ext cx="64" cy="74"/>
                  </a:xfrm>
                  <a:custGeom>
                    <a:avLst/>
                    <a:gdLst>
                      <a:gd name="T0" fmla="*/ 58 w 160"/>
                      <a:gd name="T1" fmla="*/ 186 h 186"/>
                      <a:gd name="T2" fmla="*/ 2 w 160"/>
                      <a:gd name="T3" fmla="*/ 155 h 186"/>
                      <a:gd name="T4" fmla="*/ 0 w 160"/>
                      <a:gd name="T5" fmla="*/ 130 h 186"/>
                      <a:gd name="T6" fmla="*/ 6 w 160"/>
                      <a:gd name="T7" fmla="*/ 114 h 186"/>
                      <a:gd name="T8" fmla="*/ 88 w 160"/>
                      <a:gd name="T9" fmla="*/ 0 h 186"/>
                      <a:gd name="T10" fmla="*/ 90 w 160"/>
                      <a:gd name="T11" fmla="*/ 18 h 186"/>
                      <a:gd name="T12" fmla="*/ 92 w 160"/>
                      <a:gd name="T13" fmla="*/ 38 h 186"/>
                      <a:gd name="T14" fmla="*/ 104 w 160"/>
                      <a:gd name="T15" fmla="*/ 53 h 186"/>
                      <a:gd name="T16" fmla="*/ 119 w 160"/>
                      <a:gd name="T17" fmla="*/ 69 h 186"/>
                      <a:gd name="T18" fmla="*/ 137 w 160"/>
                      <a:gd name="T19" fmla="*/ 84 h 186"/>
                      <a:gd name="T20" fmla="*/ 160 w 160"/>
                      <a:gd name="T21" fmla="*/ 87 h 186"/>
                      <a:gd name="T22" fmla="*/ 58 w 160"/>
                      <a:gd name="T23"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86">
                        <a:moveTo>
                          <a:pt x="58" y="186"/>
                        </a:moveTo>
                        <a:lnTo>
                          <a:pt x="2" y="155"/>
                        </a:lnTo>
                        <a:lnTo>
                          <a:pt x="0" y="130"/>
                        </a:lnTo>
                        <a:lnTo>
                          <a:pt x="6" y="114"/>
                        </a:lnTo>
                        <a:lnTo>
                          <a:pt x="88" y="0"/>
                        </a:lnTo>
                        <a:lnTo>
                          <a:pt x="90" y="18"/>
                        </a:lnTo>
                        <a:lnTo>
                          <a:pt x="92" y="38"/>
                        </a:lnTo>
                        <a:lnTo>
                          <a:pt x="104" y="53"/>
                        </a:lnTo>
                        <a:lnTo>
                          <a:pt x="119" y="69"/>
                        </a:lnTo>
                        <a:lnTo>
                          <a:pt x="137" y="84"/>
                        </a:lnTo>
                        <a:lnTo>
                          <a:pt x="160" y="87"/>
                        </a:lnTo>
                        <a:lnTo>
                          <a:pt x="58" y="186"/>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29" name="Freeform 25">
                    <a:extLst>
                      <a:ext uri="{FF2B5EF4-FFF2-40B4-BE49-F238E27FC236}">
                        <a16:creationId xmlns:a16="http://schemas.microsoft.com/office/drawing/2014/main" id="{D0F6E1F6-73ED-5FCC-5AE8-8712C49183EB}"/>
                      </a:ext>
                    </a:extLst>
                  </p:cNvPr>
                  <p:cNvSpPr>
                    <a:spLocks/>
                  </p:cNvSpPr>
                  <p:nvPr/>
                </p:nvSpPr>
                <p:spPr bwMode="auto">
                  <a:xfrm>
                    <a:off x="1419" y="1911"/>
                    <a:ext cx="8" cy="144"/>
                  </a:xfrm>
                  <a:custGeom>
                    <a:avLst/>
                    <a:gdLst>
                      <a:gd name="T0" fmla="*/ 0 w 20"/>
                      <a:gd name="T1" fmla="*/ 197 h 360"/>
                      <a:gd name="T2" fmla="*/ 6 w 20"/>
                      <a:gd name="T3" fmla="*/ 0 h 360"/>
                      <a:gd name="T4" fmla="*/ 20 w 20"/>
                      <a:gd name="T5" fmla="*/ 185 h 360"/>
                      <a:gd name="T6" fmla="*/ 20 w 20"/>
                      <a:gd name="T7" fmla="*/ 360 h 360"/>
                      <a:gd name="T8" fmla="*/ 0 w 20"/>
                      <a:gd name="T9" fmla="*/ 197 h 360"/>
                    </a:gdLst>
                    <a:ahLst/>
                    <a:cxnLst>
                      <a:cxn ang="0">
                        <a:pos x="T0" y="T1"/>
                      </a:cxn>
                      <a:cxn ang="0">
                        <a:pos x="T2" y="T3"/>
                      </a:cxn>
                      <a:cxn ang="0">
                        <a:pos x="T4" y="T5"/>
                      </a:cxn>
                      <a:cxn ang="0">
                        <a:pos x="T6" y="T7"/>
                      </a:cxn>
                      <a:cxn ang="0">
                        <a:pos x="T8" y="T9"/>
                      </a:cxn>
                    </a:cxnLst>
                    <a:rect l="0" t="0" r="r" b="b"/>
                    <a:pathLst>
                      <a:path w="20" h="360">
                        <a:moveTo>
                          <a:pt x="0" y="197"/>
                        </a:moveTo>
                        <a:lnTo>
                          <a:pt x="6" y="0"/>
                        </a:lnTo>
                        <a:lnTo>
                          <a:pt x="20" y="185"/>
                        </a:lnTo>
                        <a:lnTo>
                          <a:pt x="20" y="360"/>
                        </a:lnTo>
                        <a:lnTo>
                          <a:pt x="0" y="197"/>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30" name="Freeform 26">
                    <a:extLst>
                      <a:ext uri="{FF2B5EF4-FFF2-40B4-BE49-F238E27FC236}">
                        <a16:creationId xmlns:a16="http://schemas.microsoft.com/office/drawing/2014/main" id="{F9935CAD-20BD-6B09-4338-A804BDEF8DDF}"/>
                      </a:ext>
                    </a:extLst>
                  </p:cNvPr>
                  <p:cNvSpPr>
                    <a:spLocks/>
                  </p:cNvSpPr>
                  <p:nvPr/>
                </p:nvSpPr>
                <p:spPr bwMode="auto">
                  <a:xfrm>
                    <a:off x="1373" y="1911"/>
                    <a:ext cx="40" cy="84"/>
                  </a:xfrm>
                  <a:custGeom>
                    <a:avLst/>
                    <a:gdLst>
                      <a:gd name="T0" fmla="*/ 90 w 100"/>
                      <a:gd name="T1" fmla="*/ 181 h 210"/>
                      <a:gd name="T2" fmla="*/ 0 w 100"/>
                      <a:gd name="T3" fmla="*/ 210 h 210"/>
                      <a:gd name="T4" fmla="*/ 0 w 100"/>
                      <a:gd name="T5" fmla="*/ 140 h 210"/>
                      <a:gd name="T6" fmla="*/ 100 w 100"/>
                      <a:gd name="T7" fmla="*/ 0 h 210"/>
                      <a:gd name="T8" fmla="*/ 90 w 100"/>
                      <a:gd name="T9" fmla="*/ 181 h 210"/>
                    </a:gdLst>
                    <a:ahLst/>
                    <a:cxnLst>
                      <a:cxn ang="0">
                        <a:pos x="T0" y="T1"/>
                      </a:cxn>
                      <a:cxn ang="0">
                        <a:pos x="T2" y="T3"/>
                      </a:cxn>
                      <a:cxn ang="0">
                        <a:pos x="T4" y="T5"/>
                      </a:cxn>
                      <a:cxn ang="0">
                        <a:pos x="T6" y="T7"/>
                      </a:cxn>
                      <a:cxn ang="0">
                        <a:pos x="T8" y="T9"/>
                      </a:cxn>
                    </a:cxnLst>
                    <a:rect l="0" t="0" r="r" b="b"/>
                    <a:pathLst>
                      <a:path w="100" h="210">
                        <a:moveTo>
                          <a:pt x="90" y="181"/>
                        </a:moveTo>
                        <a:lnTo>
                          <a:pt x="0" y="210"/>
                        </a:lnTo>
                        <a:lnTo>
                          <a:pt x="0" y="140"/>
                        </a:lnTo>
                        <a:lnTo>
                          <a:pt x="100" y="0"/>
                        </a:lnTo>
                        <a:lnTo>
                          <a:pt x="90" y="181"/>
                        </a:lnTo>
                        <a:close/>
                      </a:path>
                    </a:pathLst>
                  </a:custGeom>
                  <a:solidFill>
                    <a:srgbClr val="5F5F5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31" name="Freeform 27">
                    <a:extLst>
                      <a:ext uri="{FF2B5EF4-FFF2-40B4-BE49-F238E27FC236}">
                        <a16:creationId xmlns:a16="http://schemas.microsoft.com/office/drawing/2014/main" id="{EB020BFC-6A86-F053-48B1-2AB514E6D865}"/>
                      </a:ext>
                    </a:extLst>
                  </p:cNvPr>
                  <p:cNvSpPr>
                    <a:spLocks/>
                  </p:cNvSpPr>
                  <p:nvPr/>
                </p:nvSpPr>
                <p:spPr bwMode="auto">
                  <a:xfrm>
                    <a:off x="1373" y="1995"/>
                    <a:ext cx="54" cy="58"/>
                  </a:xfrm>
                  <a:custGeom>
                    <a:avLst/>
                    <a:gdLst>
                      <a:gd name="T0" fmla="*/ 14 w 134"/>
                      <a:gd name="T1" fmla="*/ 78 h 146"/>
                      <a:gd name="T2" fmla="*/ 0 w 134"/>
                      <a:gd name="T3" fmla="*/ 25 h 146"/>
                      <a:gd name="T4" fmla="*/ 96 w 134"/>
                      <a:gd name="T5" fmla="*/ 0 h 146"/>
                      <a:gd name="T6" fmla="*/ 134 w 134"/>
                      <a:gd name="T7" fmla="*/ 146 h 146"/>
                      <a:gd name="T8" fmla="*/ 14 w 134"/>
                      <a:gd name="T9" fmla="*/ 78 h 146"/>
                    </a:gdLst>
                    <a:ahLst/>
                    <a:cxnLst>
                      <a:cxn ang="0">
                        <a:pos x="T0" y="T1"/>
                      </a:cxn>
                      <a:cxn ang="0">
                        <a:pos x="T2" y="T3"/>
                      </a:cxn>
                      <a:cxn ang="0">
                        <a:pos x="T4" y="T5"/>
                      </a:cxn>
                      <a:cxn ang="0">
                        <a:pos x="T6" y="T7"/>
                      </a:cxn>
                      <a:cxn ang="0">
                        <a:pos x="T8" y="T9"/>
                      </a:cxn>
                    </a:cxnLst>
                    <a:rect l="0" t="0" r="r" b="b"/>
                    <a:pathLst>
                      <a:path w="134" h="146">
                        <a:moveTo>
                          <a:pt x="14" y="78"/>
                        </a:moveTo>
                        <a:lnTo>
                          <a:pt x="0" y="25"/>
                        </a:lnTo>
                        <a:lnTo>
                          <a:pt x="96" y="0"/>
                        </a:lnTo>
                        <a:lnTo>
                          <a:pt x="134" y="146"/>
                        </a:lnTo>
                        <a:lnTo>
                          <a:pt x="14" y="78"/>
                        </a:lnTo>
                        <a:close/>
                      </a:path>
                    </a:pathLst>
                  </a:custGeom>
                  <a:solidFill>
                    <a:srgbClr val="3F3F3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32" name="Freeform 28">
                    <a:extLst>
                      <a:ext uri="{FF2B5EF4-FFF2-40B4-BE49-F238E27FC236}">
                        <a16:creationId xmlns:a16="http://schemas.microsoft.com/office/drawing/2014/main" id="{A6BDB9E9-7A82-DF27-ECA8-98E482D3EAEB}"/>
                      </a:ext>
                    </a:extLst>
                  </p:cNvPr>
                  <p:cNvSpPr>
                    <a:spLocks/>
                  </p:cNvSpPr>
                  <p:nvPr/>
                </p:nvSpPr>
                <p:spPr bwMode="auto">
                  <a:xfrm>
                    <a:off x="1408" y="1669"/>
                    <a:ext cx="956" cy="339"/>
                  </a:xfrm>
                  <a:custGeom>
                    <a:avLst/>
                    <a:gdLst>
                      <a:gd name="T0" fmla="*/ 2342 w 2389"/>
                      <a:gd name="T1" fmla="*/ 417 h 847"/>
                      <a:gd name="T2" fmla="*/ 2072 w 2389"/>
                      <a:gd name="T3" fmla="*/ 93 h 847"/>
                      <a:gd name="T4" fmla="*/ 2054 w 2389"/>
                      <a:gd name="T5" fmla="*/ 96 h 847"/>
                      <a:gd name="T6" fmla="*/ 2121 w 2389"/>
                      <a:gd name="T7" fmla="*/ 559 h 847"/>
                      <a:gd name="T8" fmla="*/ 37 w 2389"/>
                      <a:gd name="T9" fmla="*/ 847 h 847"/>
                      <a:gd name="T10" fmla="*/ 16 w 2389"/>
                      <a:gd name="T11" fmla="*/ 838 h 847"/>
                      <a:gd name="T12" fmla="*/ 4 w 2389"/>
                      <a:gd name="T13" fmla="*/ 825 h 847"/>
                      <a:gd name="T14" fmla="*/ 0 w 2389"/>
                      <a:gd name="T15" fmla="*/ 807 h 847"/>
                      <a:gd name="T16" fmla="*/ 0 w 2389"/>
                      <a:gd name="T17" fmla="*/ 787 h 847"/>
                      <a:gd name="T18" fmla="*/ 4 w 2389"/>
                      <a:gd name="T19" fmla="*/ 762 h 847"/>
                      <a:gd name="T20" fmla="*/ 10 w 2389"/>
                      <a:gd name="T21" fmla="*/ 747 h 847"/>
                      <a:gd name="T22" fmla="*/ 31 w 2389"/>
                      <a:gd name="T23" fmla="*/ 731 h 847"/>
                      <a:gd name="T24" fmla="*/ 2039 w 2389"/>
                      <a:gd name="T25" fmla="*/ 0 h 847"/>
                      <a:gd name="T26" fmla="*/ 2043 w 2389"/>
                      <a:gd name="T27" fmla="*/ 27 h 847"/>
                      <a:gd name="T28" fmla="*/ 1822 w 2389"/>
                      <a:gd name="T29" fmla="*/ 95 h 847"/>
                      <a:gd name="T30" fmla="*/ 1784 w 2389"/>
                      <a:gd name="T31" fmla="*/ 149 h 847"/>
                      <a:gd name="T32" fmla="*/ 2054 w 2389"/>
                      <a:gd name="T33" fmla="*/ 96 h 847"/>
                      <a:gd name="T34" fmla="*/ 2043 w 2389"/>
                      <a:gd name="T35" fmla="*/ 27 h 847"/>
                      <a:gd name="T36" fmla="*/ 2115 w 2389"/>
                      <a:gd name="T37" fmla="*/ 5 h 847"/>
                      <a:gd name="T38" fmla="*/ 2389 w 2389"/>
                      <a:gd name="T39" fmla="*/ 401 h 847"/>
                      <a:gd name="T40" fmla="*/ 2342 w 2389"/>
                      <a:gd name="T41" fmla="*/ 41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89" h="847">
                        <a:moveTo>
                          <a:pt x="2342" y="417"/>
                        </a:moveTo>
                        <a:lnTo>
                          <a:pt x="2072" y="93"/>
                        </a:lnTo>
                        <a:lnTo>
                          <a:pt x="2054" y="96"/>
                        </a:lnTo>
                        <a:lnTo>
                          <a:pt x="2121" y="559"/>
                        </a:lnTo>
                        <a:lnTo>
                          <a:pt x="37" y="847"/>
                        </a:lnTo>
                        <a:lnTo>
                          <a:pt x="16" y="838"/>
                        </a:lnTo>
                        <a:lnTo>
                          <a:pt x="4" y="825"/>
                        </a:lnTo>
                        <a:lnTo>
                          <a:pt x="0" y="807"/>
                        </a:lnTo>
                        <a:lnTo>
                          <a:pt x="0" y="787"/>
                        </a:lnTo>
                        <a:lnTo>
                          <a:pt x="4" y="762"/>
                        </a:lnTo>
                        <a:lnTo>
                          <a:pt x="10" y="747"/>
                        </a:lnTo>
                        <a:lnTo>
                          <a:pt x="31" y="731"/>
                        </a:lnTo>
                        <a:lnTo>
                          <a:pt x="2039" y="0"/>
                        </a:lnTo>
                        <a:lnTo>
                          <a:pt x="2043" y="27"/>
                        </a:lnTo>
                        <a:lnTo>
                          <a:pt x="1822" y="95"/>
                        </a:lnTo>
                        <a:lnTo>
                          <a:pt x="1784" y="149"/>
                        </a:lnTo>
                        <a:lnTo>
                          <a:pt x="2054" y="96"/>
                        </a:lnTo>
                        <a:lnTo>
                          <a:pt x="2043" y="27"/>
                        </a:lnTo>
                        <a:lnTo>
                          <a:pt x="2115" y="5"/>
                        </a:lnTo>
                        <a:lnTo>
                          <a:pt x="2389" y="401"/>
                        </a:lnTo>
                        <a:lnTo>
                          <a:pt x="2342" y="417"/>
                        </a:lnTo>
                        <a:close/>
                      </a:path>
                    </a:pathLst>
                  </a:custGeom>
                  <a:solidFill>
                    <a:srgbClr val="7F7F7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33" name="Freeform 29">
                    <a:extLst>
                      <a:ext uri="{FF2B5EF4-FFF2-40B4-BE49-F238E27FC236}">
                        <a16:creationId xmlns:a16="http://schemas.microsoft.com/office/drawing/2014/main" id="{C201382D-6F22-2705-9A9D-4A6BDF15E5F9}"/>
                      </a:ext>
                    </a:extLst>
                  </p:cNvPr>
                  <p:cNvSpPr>
                    <a:spLocks/>
                  </p:cNvSpPr>
                  <p:nvPr/>
                </p:nvSpPr>
                <p:spPr bwMode="auto">
                  <a:xfrm>
                    <a:off x="2098" y="1655"/>
                    <a:ext cx="232" cy="244"/>
                  </a:xfrm>
                  <a:custGeom>
                    <a:avLst/>
                    <a:gdLst>
                      <a:gd name="T0" fmla="*/ 197 w 580"/>
                      <a:gd name="T1" fmla="*/ 610 h 610"/>
                      <a:gd name="T2" fmla="*/ 125 w 580"/>
                      <a:gd name="T3" fmla="*/ 578 h 610"/>
                      <a:gd name="T4" fmla="*/ 58 w 580"/>
                      <a:gd name="T5" fmla="*/ 507 h 610"/>
                      <a:gd name="T6" fmla="*/ 12 w 580"/>
                      <a:gd name="T7" fmla="*/ 412 h 610"/>
                      <a:gd name="T8" fmla="*/ 0 w 580"/>
                      <a:gd name="T9" fmla="*/ 347 h 610"/>
                      <a:gd name="T10" fmla="*/ 2 w 580"/>
                      <a:gd name="T11" fmla="*/ 303 h 610"/>
                      <a:gd name="T12" fmla="*/ 18 w 580"/>
                      <a:gd name="T13" fmla="*/ 250 h 610"/>
                      <a:gd name="T14" fmla="*/ 35 w 580"/>
                      <a:gd name="T15" fmla="*/ 213 h 610"/>
                      <a:gd name="T16" fmla="*/ 49 w 580"/>
                      <a:gd name="T17" fmla="*/ 175 h 610"/>
                      <a:gd name="T18" fmla="*/ 84 w 580"/>
                      <a:gd name="T19" fmla="*/ 137 h 610"/>
                      <a:gd name="T20" fmla="*/ 110 w 580"/>
                      <a:gd name="T21" fmla="*/ 115 h 610"/>
                      <a:gd name="T22" fmla="*/ 409 w 580"/>
                      <a:gd name="T23" fmla="*/ 0 h 610"/>
                      <a:gd name="T24" fmla="*/ 371 w 580"/>
                      <a:gd name="T25" fmla="*/ 57 h 610"/>
                      <a:gd name="T26" fmla="*/ 104 w 580"/>
                      <a:gd name="T27" fmla="*/ 135 h 610"/>
                      <a:gd name="T28" fmla="*/ 82 w 580"/>
                      <a:gd name="T29" fmla="*/ 172 h 610"/>
                      <a:gd name="T30" fmla="*/ 356 w 580"/>
                      <a:gd name="T31" fmla="*/ 115 h 610"/>
                      <a:gd name="T32" fmla="*/ 580 w 580"/>
                      <a:gd name="T33" fmla="*/ 562 h 610"/>
                      <a:gd name="T34" fmla="*/ 197 w 580"/>
                      <a:gd name="T35" fmla="*/ 61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0" h="610">
                        <a:moveTo>
                          <a:pt x="197" y="610"/>
                        </a:moveTo>
                        <a:lnTo>
                          <a:pt x="125" y="578"/>
                        </a:lnTo>
                        <a:lnTo>
                          <a:pt x="58" y="507"/>
                        </a:lnTo>
                        <a:lnTo>
                          <a:pt x="12" y="412"/>
                        </a:lnTo>
                        <a:lnTo>
                          <a:pt x="0" y="347"/>
                        </a:lnTo>
                        <a:lnTo>
                          <a:pt x="2" y="303"/>
                        </a:lnTo>
                        <a:lnTo>
                          <a:pt x="18" y="250"/>
                        </a:lnTo>
                        <a:lnTo>
                          <a:pt x="35" y="213"/>
                        </a:lnTo>
                        <a:lnTo>
                          <a:pt x="49" y="175"/>
                        </a:lnTo>
                        <a:lnTo>
                          <a:pt x="84" y="137"/>
                        </a:lnTo>
                        <a:lnTo>
                          <a:pt x="110" y="115"/>
                        </a:lnTo>
                        <a:lnTo>
                          <a:pt x="409" y="0"/>
                        </a:lnTo>
                        <a:lnTo>
                          <a:pt x="371" y="57"/>
                        </a:lnTo>
                        <a:lnTo>
                          <a:pt x="104" y="135"/>
                        </a:lnTo>
                        <a:lnTo>
                          <a:pt x="82" y="172"/>
                        </a:lnTo>
                        <a:lnTo>
                          <a:pt x="356" y="115"/>
                        </a:lnTo>
                        <a:lnTo>
                          <a:pt x="580" y="562"/>
                        </a:lnTo>
                        <a:lnTo>
                          <a:pt x="197" y="610"/>
                        </a:lnTo>
                        <a:close/>
                      </a:path>
                    </a:pathLst>
                  </a:custGeom>
                  <a:solidFill>
                    <a:srgbClr val="BFBFB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34" name="Freeform 30">
                    <a:extLst>
                      <a:ext uri="{FF2B5EF4-FFF2-40B4-BE49-F238E27FC236}">
                        <a16:creationId xmlns:a16="http://schemas.microsoft.com/office/drawing/2014/main" id="{22701E1C-98DF-86C4-1685-AB61D153A771}"/>
                      </a:ext>
                    </a:extLst>
                  </p:cNvPr>
                  <p:cNvSpPr>
                    <a:spLocks/>
                  </p:cNvSpPr>
                  <p:nvPr/>
                </p:nvSpPr>
                <p:spPr bwMode="auto">
                  <a:xfrm>
                    <a:off x="2253" y="1651"/>
                    <a:ext cx="121" cy="179"/>
                  </a:xfrm>
                  <a:custGeom>
                    <a:avLst/>
                    <a:gdLst>
                      <a:gd name="T0" fmla="*/ 298 w 302"/>
                      <a:gd name="T1" fmla="*/ 354 h 447"/>
                      <a:gd name="T2" fmla="*/ 284 w 302"/>
                      <a:gd name="T3" fmla="*/ 412 h 447"/>
                      <a:gd name="T4" fmla="*/ 278 w 302"/>
                      <a:gd name="T5" fmla="*/ 447 h 447"/>
                      <a:gd name="T6" fmla="*/ 0 w 302"/>
                      <a:gd name="T7" fmla="*/ 62 h 447"/>
                      <a:gd name="T8" fmla="*/ 20 w 302"/>
                      <a:gd name="T9" fmla="*/ 34 h 447"/>
                      <a:gd name="T10" fmla="*/ 34 w 302"/>
                      <a:gd name="T11" fmla="*/ 9 h 447"/>
                      <a:gd name="T12" fmla="*/ 63 w 302"/>
                      <a:gd name="T13" fmla="*/ 0 h 447"/>
                      <a:gd name="T14" fmla="*/ 142 w 302"/>
                      <a:gd name="T15" fmla="*/ 28 h 447"/>
                      <a:gd name="T16" fmla="*/ 220 w 302"/>
                      <a:gd name="T17" fmla="*/ 91 h 447"/>
                      <a:gd name="T18" fmla="*/ 273 w 302"/>
                      <a:gd name="T19" fmla="*/ 178 h 447"/>
                      <a:gd name="T20" fmla="*/ 298 w 302"/>
                      <a:gd name="T21" fmla="*/ 272 h 447"/>
                      <a:gd name="T22" fmla="*/ 302 w 302"/>
                      <a:gd name="T23" fmla="*/ 309 h 447"/>
                      <a:gd name="T24" fmla="*/ 298 w 302"/>
                      <a:gd name="T25" fmla="*/ 3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2" h="447">
                        <a:moveTo>
                          <a:pt x="298" y="354"/>
                        </a:moveTo>
                        <a:lnTo>
                          <a:pt x="284" y="412"/>
                        </a:lnTo>
                        <a:lnTo>
                          <a:pt x="278" y="447"/>
                        </a:lnTo>
                        <a:lnTo>
                          <a:pt x="0" y="62"/>
                        </a:lnTo>
                        <a:lnTo>
                          <a:pt x="20" y="34"/>
                        </a:lnTo>
                        <a:lnTo>
                          <a:pt x="34" y="9"/>
                        </a:lnTo>
                        <a:lnTo>
                          <a:pt x="63" y="0"/>
                        </a:lnTo>
                        <a:lnTo>
                          <a:pt x="142" y="28"/>
                        </a:lnTo>
                        <a:lnTo>
                          <a:pt x="220" y="91"/>
                        </a:lnTo>
                        <a:lnTo>
                          <a:pt x="273" y="178"/>
                        </a:lnTo>
                        <a:lnTo>
                          <a:pt x="298" y="272"/>
                        </a:lnTo>
                        <a:lnTo>
                          <a:pt x="302" y="309"/>
                        </a:lnTo>
                        <a:lnTo>
                          <a:pt x="298" y="354"/>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35" name="Freeform 31">
                    <a:extLst>
                      <a:ext uri="{FF2B5EF4-FFF2-40B4-BE49-F238E27FC236}">
                        <a16:creationId xmlns:a16="http://schemas.microsoft.com/office/drawing/2014/main" id="{E0D24203-B62A-2EE4-7526-21B2EFEA7BED}"/>
                      </a:ext>
                    </a:extLst>
                  </p:cNvPr>
                  <p:cNvSpPr>
                    <a:spLocks/>
                  </p:cNvSpPr>
                  <p:nvPr/>
                </p:nvSpPr>
                <p:spPr bwMode="auto">
                  <a:xfrm>
                    <a:off x="2244" y="1701"/>
                    <a:ext cx="111" cy="179"/>
                  </a:xfrm>
                  <a:custGeom>
                    <a:avLst/>
                    <a:gdLst>
                      <a:gd name="T0" fmla="*/ 260 w 277"/>
                      <a:gd name="T1" fmla="*/ 400 h 447"/>
                      <a:gd name="T2" fmla="*/ 240 w 277"/>
                      <a:gd name="T3" fmla="*/ 435 h 447"/>
                      <a:gd name="T4" fmla="*/ 217 w 277"/>
                      <a:gd name="T5" fmla="*/ 447 h 447"/>
                      <a:gd name="T6" fmla="*/ 190 w 277"/>
                      <a:gd name="T7" fmla="*/ 443 h 447"/>
                      <a:gd name="T8" fmla="*/ 129 w 277"/>
                      <a:gd name="T9" fmla="*/ 397 h 447"/>
                      <a:gd name="T10" fmla="*/ 86 w 277"/>
                      <a:gd name="T11" fmla="*/ 338 h 447"/>
                      <a:gd name="T12" fmla="*/ 69 w 277"/>
                      <a:gd name="T13" fmla="*/ 307 h 447"/>
                      <a:gd name="T14" fmla="*/ 49 w 277"/>
                      <a:gd name="T15" fmla="*/ 269 h 447"/>
                      <a:gd name="T16" fmla="*/ 29 w 277"/>
                      <a:gd name="T17" fmla="*/ 231 h 447"/>
                      <a:gd name="T18" fmla="*/ 18 w 277"/>
                      <a:gd name="T19" fmla="*/ 188 h 447"/>
                      <a:gd name="T20" fmla="*/ 6 w 277"/>
                      <a:gd name="T21" fmla="*/ 137 h 447"/>
                      <a:gd name="T22" fmla="*/ 3 w 277"/>
                      <a:gd name="T23" fmla="*/ 97 h 447"/>
                      <a:gd name="T24" fmla="*/ 0 w 277"/>
                      <a:gd name="T25" fmla="*/ 59 h 447"/>
                      <a:gd name="T26" fmla="*/ 3 w 277"/>
                      <a:gd name="T27" fmla="*/ 28 h 447"/>
                      <a:gd name="T28" fmla="*/ 8 w 277"/>
                      <a:gd name="T29" fmla="*/ 0 h 447"/>
                      <a:gd name="T30" fmla="*/ 277 w 277"/>
                      <a:gd name="T31" fmla="*/ 365 h 447"/>
                      <a:gd name="T32" fmla="*/ 260 w 277"/>
                      <a:gd name="T33" fmla="*/ 40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447">
                        <a:moveTo>
                          <a:pt x="260" y="400"/>
                        </a:moveTo>
                        <a:lnTo>
                          <a:pt x="240" y="435"/>
                        </a:lnTo>
                        <a:lnTo>
                          <a:pt x="217" y="447"/>
                        </a:lnTo>
                        <a:lnTo>
                          <a:pt x="190" y="443"/>
                        </a:lnTo>
                        <a:lnTo>
                          <a:pt x="129" y="397"/>
                        </a:lnTo>
                        <a:lnTo>
                          <a:pt x="86" y="338"/>
                        </a:lnTo>
                        <a:lnTo>
                          <a:pt x="69" y="307"/>
                        </a:lnTo>
                        <a:lnTo>
                          <a:pt x="49" y="269"/>
                        </a:lnTo>
                        <a:lnTo>
                          <a:pt x="29" y="231"/>
                        </a:lnTo>
                        <a:lnTo>
                          <a:pt x="18" y="188"/>
                        </a:lnTo>
                        <a:lnTo>
                          <a:pt x="6" y="137"/>
                        </a:lnTo>
                        <a:lnTo>
                          <a:pt x="3" y="97"/>
                        </a:lnTo>
                        <a:lnTo>
                          <a:pt x="0" y="59"/>
                        </a:lnTo>
                        <a:lnTo>
                          <a:pt x="3" y="28"/>
                        </a:lnTo>
                        <a:lnTo>
                          <a:pt x="8" y="0"/>
                        </a:lnTo>
                        <a:lnTo>
                          <a:pt x="277" y="365"/>
                        </a:lnTo>
                        <a:lnTo>
                          <a:pt x="260" y="400"/>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36" name="Freeform 32">
                    <a:extLst>
                      <a:ext uri="{FF2B5EF4-FFF2-40B4-BE49-F238E27FC236}">
                        <a16:creationId xmlns:a16="http://schemas.microsoft.com/office/drawing/2014/main" id="{C9187909-5E7E-ABDB-6312-7CA5562BFCC7}"/>
                      </a:ext>
                    </a:extLst>
                  </p:cNvPr>
                  <p:cNvSpPr>
                    <a:spLocks/>
                  </p:cNvSpPr>
                  <p:nvPr/>
                </p:nvSpPr>
                <p:spPr bwMode="auto">
                  <a:xfrm>
                    <a:off x="1819" y="1480"/>
                    <a:ext cx="472" cy="349"/>
                  </a:xfrm>
                  <a:custGeom>
                    <a:avLst/>
                    <a:gdLst>
                      <a:gd name="T0" fmla="*/ 845 w 1179"/>
                      <a:gd name="T1" fmla="*/ 560 h 873"/>
                      <a:gd name="T2" fmla="*/ 0 w 1179"/>
                      <a:gd name="T3" fmla="*/ 873 h 873"/>
                      <a:gd name="T4" fmla="*/ 264 w 1179"/>
                      <a:gd name="T5" fmla="*/ 550 h 873"/>
                      <a:gd name="T6" fmla="*/ 583 w 1179"/>
                      <a:gd name="T7" fmla="*/ 335 h 873"/>
                      <a:gd name="T8" fmla="*/ 564 w 1179"/>
                      <a:gd name="T9" fmla="*/ 403 h 873"/>
                      <a:gd name="T10" fmla="*/ 859 w 1179"/>
                      <a:gd name="T11" fmla="*/ 164 h 873"/>
                      <a:gd name="T12" fmla="*/ 859 w 1179"/>
                      <a:gd name="T13" fmla="*/ 228 h 873"/>
                      <a:gd name="T14" fmla="*/ 918 w 1179"/>
                      <a:gd name="T15" fmla="*/ 166 h 873"/>
                      <a:gd name="T16" fmla="*/ 1179 w 1179"/>
                      <a:gd name="T17" fmla="*/ 0 h 873"/>
                      <a:gd name="T18" fmla="*/ 845 w 1179"/>
                      <a:gd name="T19" fmla="*/ 560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9" h="873">
                        <a:moveTo>
                          <a:pt x="845" y="560"/>
                        </a:moveTo>
                        <a:lnTo>
                          <a:pt x="0" y="873"/>
                        </a:lnTo>
                        <a:lnTo>
                          <a:pt x="264" y="550"/>
                        </a:lnTo>
                        <a:lnTo>
                          <a:pt x="583" y="335"/>
                        </a:lnTo>
                        <a:lnTo>
                          <a:pt x="564" y="403"/>
                        </a:lnTo>
                        <a:lnTo>
                          <a:pt x="859" y="164"/>
                        </a:lnTo>
                        <a:lnTo>
                          <a:pt x="859" y="228"/>
                        </a:lnTo>
                        <a:lnTo>
                          <a:pt x="918" y="166"/>
                        </a:lnTo>
                        <a:lnTo>
                          <a:pt x="1179" y="0"/>
                        </a:lnTo>
                        <a:lnTo>
                          <a:pt x="845" y="560"/>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37" name="Freeform 33">
                    <a:extLst>
                      <a:ext uri="{FF2B5EF4-FFF2-40B4-BE49-F238E27FC236}">
                        <a16:creationId xmlns:a16="http://schemas.microsoft.com/office/drawing/2014/main" id="{60E3F78B-938B-7259-7705-076A3E96CAC3}"/>
                      </a:ext>
                    </a:extLst>
                  </p:cNvPr>
                  <p:cNvSpPr>
                    <a:spLocks/>
                  </p:cNvSpPr>
                  <p:nvPr/>
                </p:nvSpPr>
                <p:spPr bwMode="auto">
                  <a:xfrm>
                    <a:off x="1824" y="1746"/>
                    <a:ext cx="362" cy="115"/>
                  </a:xfrm>
                  <a:custGeom>
                    <a:avLst/>
                    <a:gdLst>
                      <a:gd name="T0" fmla="*/ 675 w 905"/>
                      <a:gd name="T1" fmla="*/ 131 h 287"/>
                      <a:gd name="T2" fmla="*/ 0 w 905"/>
                      <a:gd name="T3" fmla="*/ 287 h 287"/>
                      <a:gd name="T4" fmla="*/ 119 w 905"/>
                      <a:gd name="T5" fmla="*/ 218 h 287"/>
                      <a:gd name="T6" fmla="*/ 905 w 905"/>
                      <a:gd name="T7" fmla="*/ 0 h 287"/>
                      <a:gd name="T8" fmla="*/ 675 w 905"/>
                      <a:gd name="T9" fmla="*/ 131 h 287"/>
                    </a:gdLst>
                    <a:ahLst/>
                    <a:cxnLst>
                      <a:cxn ang="0">
                        <a:pos x="T0" y="T1"/>
                      </a:cxn>
                      <a:cxn ang="0">
                        <a:pos x="T2" y="T3"/>
                      </a:cxn>
                      <a:cxn ang="0">
                        <a:pos x="T4" y="T5"/>
                      </a:cxn>
                      <a:cxn ang="0">
                        <a:pos x="T6" y="T7"/>
                      </a:cxn>
                      <a:cxn ang="0">
                        <a:pos x="T8" y="T9"/>
                      </a:cxn>
                    </a:cxnLst>
                    <a:rect l="0" t="0" r="r" b="b"/>
                    <a:pathLst>
                      <a:path w="905" h="287">
                        <a:moveTo>
                          <a:pt x="675" y="131"/>
                        </a:moveTo>
                        <a:lnTo>
                          <a:pt x="0" y="287"/>
                        </a:lnTo>
                        <a:lnTo>
                          <a:pt x="119" y="218"/>
                        </a:lnTo>
                        <a:lnTo>
                          <a:pt x="905" y="0"/>
                        </a:lnTo>
                        <a:lnTo>
                          <a:pt x="675" y="131"/>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38" name="Freeform 34">
                    <a:extLst>
                      <a:ext uri="{FF2B5EF4-FFF2-40B4-BE49-F238E27FC236}">
                        <a16:creationId xmlns:a16="http://schemas.microsoft.com/office/drawing/2014/main" id="{73528DA0-F496-0C5C-EB40-D54724571290}"/>
                      </a:ext>
                    </a:extLst>
                  </p:cNvPr>
                  <p:cNvSpPr>
                    <a:spLocks/>
                  </p:cNvSpPr>
                  <p:nvPr/>
                </p:nvSpPr>
                <p:spPr bwMode="auto">
                  <a:xfrm>
                    <a:off x="1820" y="1875"/>
                    <a:ext cx="573" cy="141"/>
                  </a:xfrm>
                  <a:custGeom>
                    <a:avLst/>
                    <a:gdLst>
                      <a:gd name="T0" fmla="*/ 1141 w 1432"/>
                      <a:gd name="T1" fmla="*/ 324 h 352"/>
                      <a:gd name="T2" fmla="*/ 1069 w 1432"/>
                      <a:gd name="T3" fmla="*/ 305 h 352"/>
                      <a:gd name="T4" fmla="*/ 1115 w 1432"/>
                      <a:gd name="T5" fmla="*/ 352 h 352"/>
                      <a:gd name="T6" fmla="*/ 820 w 1432"/>
                      <a:gd name="T7" fmla="*/ 324 h 352"/>
                      <a:gd name="T8" fmla="*/ 726 w 1432"/>
                      <a:gd name="T9" fmla="*/ 289 h 352"/>
                      <a:gd name="T10" fmla="*/ 773 w 1432"/>
                      <a:gd name="T11" fmla="*/ 336 h 352"/>
                      <a:gd name="T12" fmla="*/ 363 w 1432"/>
                      <a:gd name="T13" fmla="*/ 289 h 352"/>
                      <a:gd name="T14" fmla="*/ 0 w 1432"/>
                      <a:gd name="T15" fmla="*/ 109 h 352"/>
                      <a:gd name="T16" fmla="*/ 990 w 1432"/>
                      <a:gd name="T17" fmla="*/ 0 h 352"/>
                      <a:gd name="T18" fmla="*/ 1432 w 1432"/>
                      <a:gd name="T19" fmla="*/ 343 h 352"/>
                      <a:gd name="T20" fmla="*/ 1141 w 1432"/>
                      <a:gd name="T21" fmla="*/ 32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2" h="352">
                        <a:moveTo>
                          <a:pt x="1141" y="324"/>
                        </a:moveTo>
                        <a:lnTo>
                          <a:pt x="1069" y="305"/>
                        </a:lnTo>
                        <a:lnTo>
                          <a:pt x="1115" y="352"/>
                        </a:lnTo>
                        <a:lnTo>
                          <a:pt x="820" y="324"/>
                        </a:lnTo>
                        <a:lnTo>
                          <a:pt x="726" y="289"/>
                        </a:lnTo>
                        <a:lnTo>
                          <a:pt x="773" y="336"/>
                        </a:lnTo>
                        <a:lnTo>
                          <a:pt x="363" y="289"/>
                        </a:lnTo>
                        <a:lnTo>
                          <a:pt x="0" y="109"/>
                        </a:lnTo>
                        <a:lnTo>
                          <a:pt x="990" y="0"/>
                        </a:lnTo>
                        <a:lnTo>
                          <a:pt x="1432" y="343"/>
                        </a:lnTo>
                        <a:lnTo>
                          <a:pt x="1141" y="324"/>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39" name="Freeform 35">
                    <a:extLst>
                      <a:ext uri="{FF2B5EF4-FFF2-40B4-BE49-F238E27FC236}">
                        <a16:creationId xmlns:a16="http://schemas.microsoft.com/office/drawing/2014/main" id="{7AD299A0-5DBC-3C23-5B72-D3F752FAD1C1}"/>
                      </a:ext>
                    </a:extLst>
                  </p:cNvPr>
                  <p:cNvSpPr>
                    <a:spLocks/>
                  </p:cNvSpPr>
                  <p:nvPr/>
                </p:nvSpPr>
                <p:spPr bwMode="auto">
                  <a:xfrm>
                    <a:off x="1692" y="1817"/>
                    <a:ext cx="154" cy="147"/>
                  </a:xfrm>
                  <a:custGeom>
                    <a:avLst/>
                    <a:gdLst>
                      <a:gd name="T0" fmla="*/ 93 w 385"/>
                      <a:gd name="T1" fmla="*/ 367 h 367"/>
                      <a:gd name="T2" fmla="*/ 65 w 385"/>
                      <a:gd name="T3" fmla="*/ 348 h 367"/>
                      <a:gd name="T4" fmla="*/ 38 w 385"/>
                      <a:gd name="T5" fmla="*/ 332 h 367"/>
                      <a:gd name="T6" fmla="*/ 20 w 385"/>
                      <a:gd name="T7" fmla="*/ 305 h 367"/>
                      <a:gd name="T8" fmla="*/ 9 w 385"/>
                      <a:gd name="T9" fmla="*/ 285 h 367"/>
                      <a:gd name="T10" fmla="*/ 0 w 385"/>
                      <a:gd name="T11" fmla="*/ 254 h 367"/>
                      <a:gd name="T12" fmla="*/ 0 w 385"/>
                      <a:gd name="T13" fmla="*/ 219 h 367"/>
                      <a:gd name="T14" fmla="*/ 9 w 385"/>
                      <a:gd name="T15" fmla="*/ 192 h 367"/>
                      <a:gd name="T16" fmla="*/ 18 w 385"/>
                      <a:gd name="T17" fmla="*/ 159 h 367"/>
                      <a:gd name="T18" fmla="*/ 26 w 385"/>
                      <a:gd name="T19" fmla="*/ 138 h 367"/>
                      <a:gd name="T20" fmla="*/ 41 w 385"/>
                      <a:gd name="T21" fmla="*/ 116 h 367"/>
                      <a:gd name="T22" fmla="*/ 55 w 385"/>
                      <a:gd name="T23" fmla="*/ 103 h 367"/>
                      <a:gd name="T24" fmla="*/ 340 w 385"/>
                      <a:gd name="T25" fmla="*/ 0 h 367"/>
                      <a:gd name="T26" fmla="*/ 314 w 385"/>
                      <a:gd name="T27" fmla="*/ 25 h 367"/>
                      <a:gd name="T28" fmla="*/ 291 w 385"/>
                      <a:gd name="T29" fmla="*/ 69 h 367"/>
                      <a:gd name="T30" fmla="*/ 279 w 385"/>
                      <a:gd name="T31" fmla="*/ 103 h 367"/>
                      <a:gd name="T32" fmla="*/ 269 w 385"/>
                      <a:gd name="T33" fmla="*/ 144 h 367"/>
                      <a:gd name="T34" fmla="*/ 269 w 385"/>
                      <a:gd name="T35" fmla="*/ 182 h 367"/>
                      <a:gd name="T36" fmla="*/ 279 w 385"/>
                      <a:gd name="T37" fmla="*/ 219 h 367"/>
                      <a:gd name="T38" fmla="*/ 297 w 385"/>
                      <a:gd name="T39" fmla="*/ 254 h 367"/>
                      <a:gd name="T40" fmla="*/ 324 w 385"/>
                      <a:gd name="T41" fmla="*/ 282 h 367"/>
                      <a:gd name="T42" fmla="*/ 355 w 385"/>
                      <a:gd name="T43" fmla="*/ 301 h 367"/>
                      <a:gd name="T44" fmla="*/ 385 w 385"/>
                      <a:gd name="T45" fmla="*/ 323 h 367"/>
                      <a:gd name="T46" fmla="*/ 93 w 385"/>
                      <a:gd name="T47"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5" h="367">
                        <a:moveTo>
                          <a:pt x="93" y="367"/>
                        </a:moveTo>
                        <a:lnTo>
                          <a:pt x="65" y="348"/>
                        </a:lnTo>
                        <a:lnTo>
                          <a:pt x="38" y="332"/>
                        </a:lnTo>
                        <a:lnTo>
                          <a:pt x="20" y="305"/>
                        </a:lnTo>
                        <a:lnTo>
                          <a:pt x="9" y="285"/>
                        </a:lnTo>
                        <a:lnTo>
                          <a:pt x="0" y="254"/>
                        </a:lnTo>
                        <a:lnTo>
                          <a:pt x="0" y="219"/>
                        </a:lnTo>
                        <a:lnTo>
                          <a:pt x="9" y="192"/>
                        </a:lnTo>
                        <a:lnTo>
                          <a:pt x="18" y="159"/>
                        </a:lnTo>
                        <a:lnTo>
                          <a:pt x="26" y="138"/>
                        </a:lnTo>
                        <a:lnTo>
                          <a:pt x="41" y="116"/>
                        </a:lnTo>
                        <a:lnTo>
                          <a:pt x="55" y="103"/>
                        </a:lnTo>
                        <a:lnTo>
                          <a:pt x="340" y="0"/>
                        </a:lnTo>
                        <a:lnTo>
                          <a:pt x="314" y="25"/>
                        </a:lnTo>
                        <a:lnTo>
                          <a:pt x="291" y="69"/>
                        </a:lnTo>
                        <a:lnTo>
                          <a:pt x="279" y="103"/>
                        </a:lnTo>
                        <a:lnTo>
                          <a:pt x="269" y="144"/>
                        </a:lnTo>
                        <a:lnTo>
                          <a:pt x="269" y="182"/>
                        </a:lnTo>
                        <a:lnTo>
                          <a:pt x="279" y="219"/>
                        </a:lnTo>
                        <a:lnTo>
                          <a:pt x="297" y="254"/>
                        </a:lnTo>
                        <a:lnTo>
                          <a:pt x="324" y="282"/>
                        </a:lnTo>
                        <a:lnTo>
                          <a:pt x="355" y="301"/>
                        </a:lnTo>
                        <a:lnTo>
                          <a:pt x="385" y="323"/>
                        </a:lnTo>
                        <a:lnTo>
                          <a:pt x="93" y="367"/>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40" name="Freeform 36">
                    <a:extLst>
                      <a:ext uri="{FF2B5EF4-FFF2-40B4-BE49-F238E27FC236}">
                        <a16:creationId xmlns:a16="http://schemas.microsoft.com/office/drawing/2014/main" id="{F6505BA9-EC66-7B89-8963-325E985B9738}"/>
                      </a:ext>
                    </a:extLst>
                  </p:cNvPr>
                  <p:cNvSpPr>
                    <a:spLocks/>
                  </p:cNvSpPr>
                  <p:nvPr/>
                </p:nvSpPr>
                <p:spPr bwMode="auto">
                  <a:xfrm>
                    <a:off x="1408" y="1955"/>
                    <a:ext cx="50" cy="53"/>
                  </a:xfrm>
                  <a:custGeom>
                    <a:avLst/>
                    <a:gdLst>
                      <a:gd name="T0" fmla="*/ 31 w 126"/>
                      <a:gd name="T1" fmla="*/ 132 h 132"/>
                      <a:gd name="T2" fmla="*/ 14 w 126"/>
                      <a:gd name="T3" fmla="*/ 123 h 132"/>
                      <a:gd name="T4" fmla="*/ 4 w 126"/>
                      <a:gd name="T5" fmla="*/ 113 h 132"/>
                      <a:gd name="T6" fmla="*/ 0 w 126"/>
                      <a:gd name="T7" fmla="*/ 100 h 132"/>
                      <a:gd name="T8" fmla="*/ 0 w 126"/>
                      <a:gd name="T9" fmla="*/ 82 h 132"/>
                      <a:gd name="T10" fmla="*/ 4 w 126"/>
                      <a:gd name="T11" fmla="*/ 59 h 132"/>
                      <a:gd name="T12" fmla="*/ 8 w 126"/>
                      <a:gd name="T13" fmla="*/ 47 h 132"/>
                      <a:gd name="T14" fmla="*/ 25 w 126"/>
                      <a:gd name="T15" fmla="*/ 34 h 132"/>
                      <a:gd name="T16" fmla="*/ 117 w 126"/>
                      <a:gd name="T17" fmla="*/ 0 h 132"/>
                      <a:gd name="T18" fmla="*/ 103 w 126"/>
                      <a:gd name="T19" fmla="*/ 16 h 132"/>
                      <a:gd name="T20" fmla="*/ 94 w 126"/>
                      <a:gd name="T21" fmla="*/ 32 h 132"/>
                      <a:gd name="T22" fmla="*/ 92 w 126"/>
                      <a:gd name="T23" fmla="*/ 53 h 132"/>
                      <a:gd name="T24" fmla="*/ 88 w 126"/>
                      <a:gd name="T25" fmla="*/ 66 h 132"/>
                      <a:gd name="T26" fmla="*/ 94 w 126"/>
                      <a:gd name="T27" fmla="*/ 92 h 132"/>
                      <a:gd name="T28" fmla="*/ 109 w 126"/>
                      <a:gd name="T29" fmla="*/ 107 h 132"/>
                      <a:gd name="T30" fmla="*/ 126 w 126"/>
                      <a:gd name="T31" fmla="*/ 117 h 132"/>
                      <a:gd name="T32" fmla="*/ 31 w 126"/>
                      <a:gd name="T33"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132">
                        <a:moveTo>
                          <a:pt x="31" y="132"/>
                        </a:moveTo>
                        <a:lnTo>
                          <a:pt x="14" y="123"/>
                        </a:lnTo>
                        <a:lnTo>
                          <a:pt x="4" y="113"/>
                        </a:lnTo>
                        <a:lnTo>
                          <a:pt x="0" y="100"/>
                        </a:lnTo>
                        <a:lnTo>
                          <a:pt x="0" y="82"/>
                        </a:lnTo>
                        <a:lnTo>
                          <a:pt x="4" y="59"/>
                        </a:lnTo>
                        <a:lnTo>
                          <a:pt x="8" y="47"/>
                        </a:lnTo>
                        <a:lnTo>
                          <a:pt x="25" y="34"/>
                        </a:lnTo>
                        <a:lnTo>
                          <a:pt x="117" y="0"/>
                        </a:lnTo>
                        <a:lnTo>
                          <a:pt x="103" y="16"/>
                        </a:lnTo>
                        <a:lnTo>
                          <a:pt x="94" y="32"/>
                        </a:lnTo>
                        <a:lnTo>
                          <a:pt x="92" y="53"/>
                        </a:lnTo>
                        <a:lnTo>
                          <a:pt x="88" y="66"/>
                        </a:lnTo>
                        <a:lnTo>
                          <a:pt x="94" y="92"/>
                        </a:lnTo>
                        <a:lnTo>
                          <a:pt x="109" y="107"/>
                        </a:lnTo>
                        <a:lnTo>
                          <a:pt x="126" y="117"/>
                        </a:lnTo>
                        <a:lnTo>
                          <a:pt x="31" y="132"/>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41" name="Freeform 37">
                    <a:extLst>
                      <a:ext uri="{FF2B5EF4-FFF2-40B4-BE49-F238E27FC236}">
                        <a16:creationId xmlns:a16="http://schemas.microsoft.com/office/drawing/2014/main" id="{EEF0C34D-8D37-7887-5819-F1510C41E9DE}"/>
                      </a:ext>
                    </a:extLst>
                  </p:cNvPr>
                  <p:cNvSpPr>
                    <a:spLocks/>
                  </p:cNvSpPr>
                  <p:nvPr/>
                </p:nvSpPr>
                <p:spPr bwMode="auto">
                  <a:xfrm>
                    <a:off x="1724" y="1841"/>
                    <a:ext cx="58" cy="116"/>
                  </a:xfrm>
                  <a:custGeom>
                    <a:avLst/>
                    <a:gdLst>
                      <a:gd name="T0" fmla="*/ 95 w 144"/>
                      <a:gd name="T1" fmla="*/ 291 h 291"/>
                      <a:gd name="T2" fmla="*/ 31 w 144"/>
                      <a:gd name="T3" fmla="*/ 250 h 291"/>
                      <a:gd name="T4" fmla="*/ 0 w 144"/>
                      <a:gd name="T5" fmla="*/ 179 h 291"/>
                      <a:gd name="T6" fmla="*/ 0 w 144"/>
                      <a:gd name="T7" fmla="*/ 147 h 291"/>
                      <a:gd name="T8" fmla="*/ 9 w 144"/>
                      <a:gd name="T9" fmla="*/ 113 h 291"/>
                      <a:gd name="T10" fmla="*/ 15 w 144"/>
                      <a:gd name="T11" fmla="*/ 85 h 291"/>
                      <a:gd name="T12" fmla="*/ 27 w 144"/>
                      <a:gd name="T13" fmla="*/ 63 h 291"/>
                      <a:gd name="T14" fmla="*/ 37 w 144"/>
                      <a:gd name="T15" fmla="*/ 44 h 291"/>
                      <a:gd name="T16" fmla="*/ 49 w 144"/>
                      <a:gd name="T17" fmla="*/ 19 h 291"/>
                      <a:gd name="T18" fmla="*/ 95 w 144"/>
                      <a:gd name="T19" fmla="*/ 0 h 291"/>
                      <a:gd name="T20" fmla="*/ 81 w 144"/>
                      <a:gd name="T21" fmla="*/ 40 h 291"/>
                      <a:gd name="T22" fmla="*/ 64 w 144"/>
                      <a:gd name="T23" fmla="*/ 72 h 291"/>
                      <a:gd name="T24" fmla="*/ 52 w 144"/>
                      <a:gd name="T25" fmla="*/ 110 h 291"/>
                      <a:gd name="T26" fmla="*/ 46 w 144"/>
                      <a:gd name="T27" fmla="*/ 151 h 291"/>
                      <a:gd name="T28" fmla="*/ 52 w 144"/>
                      <a:gd name="T29" fmla="*/ 192 h 291"/>
                      <a:gd name="T30" fmla="*/ 66 w 144"/>
                      <a:gd name="T31" fmla="*/ 217 h 291"/>
                      <a:gd name="T32" fmla="*/ 87 w 144"/>
                      <a:gd name="T33" fmla="*/ 239 h 291"/>
                      <a:gd name="T34" fmla="*/ 109 w 144"/>
                      <a:gd name="T35" fmla="*/ 260 h 291"/>
                      <a:gd name="T36" fmla="*/ 144 w 144"/>
                      <a:gd name="T37" fmla="*/ 285 h 291"/>
                      <a:gd name="T38" fmla="*/ 95 w 144"/>
                      <a:gd name="T3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291">
                        <a:moveTo>
                          <a:pt x="95" y="291"/>
                        </a:moveTo>
                        <a:lnTo>
                          <a:pt x="31" y="250"/>
                        </a:lnTo>
                        <a:lnTo>
                          <a:pt x="0" y="179"/>
                        </a:lnTo>
                        <a:lnTo>
                          <a:pt x="0" y="147"/>
                        </a:lnTo>
                        <a:lnTo>
                          <a:pt x="9" y="113"/>
                        </a:lnTo>
                        <a:lnTo>
                          <a:pt x="15" y="85"/>
                        </a:lnTo>
                        <a:lnTo>
                          <a:pt x="27" y="63"/>
                        </a:lnTo>
                        <a:lnTo>
                          <a:pt x="37" y="44"/>
                        </a:lnTo>
                        <a:lnTo>
                          <a:pt x="49" y="19"/>
                        </a:lnTo>
                        <a:lnTo>
                          <a:pt x="95" y="0"/>
                        </a:lnTo>
                        <a:lnTo>
                          <a:pt x="81" y="40"/>
                        </a:lnTo>
                        <a:lnTo>
                          <a:pt x="64" y="72"/>
                        </a:lnTo>
                        <a:lnTo>
                          <a:pt x="52" y="110"/>
                        </a:lnTo>
                        <a:lnTo>
                          <a:pt x="46" y="151"/>
                        </a:lnTo>
                        <a:lnTo>
                          <a:pt x="52" y="192"/>
                        </a:lnTo>
                        <a:lnTo>
                          <a:pt x="66" y="217"/>
                        </a:lnTo>
                        <a:lnTo>
                          <a:pt x="87" y="239"/>
                        </a:lnTo>
                        <a:lnTo>
                          <a:pt x="109" y="260"/>
                        </a:lnTo>
                        <a:lnTo>
                          <a:pt x="144" y="285"/>
                        </a:lnTo>
                        <a:lnTo>
                          <a:pt x="95" y="291"/>
                        </a:lnTo>
                        <a:close/>
                      </a:path>
                    </a:pathLst>
                  </a:custGeom>
                  <a:solidFill>
                    <a:srgbClr val="FF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42" name="Freeform 38">
                    <a:extLst>
                      <a:ext uri="{FF2B5EF4-FFF2-40B4-BE49-F238E27FC236}">
                        <a16:creationId xmlns:a16="http://schemas.microsoft.com/office/drawing/2014/main" id="{0B6D741C-514B-D48E-B2F7-B16380061A5E}"/>
                      </a:ext>
                    </a:extLst>
                  </p:cNvPr>
                  <p:cNvSpPr>
                    <a:spLocks/>
                  </p:cNvSpPr>
                  <p:nvPr/>
                </p:nvSpPr>
                <p:spPr bwMode="auto">
                  <a:xfrm>
                    <a:off x="582" y="1731"/>
                    <a:ext cx="8" cy="144"/>
                  </a:xfrm>
                  <a:custGeom>
                    <a:avLst/>
                    <a:gdLst>
                      <a:gd name="T0" fmla="*/ 0 w 20"/>
                      <a:gd name="T1" fmla="*/ 197 h 360"/>
                      <a:gd name="T2" fmla="*/ 5 w 20"/>
                      <a:gd name="T3" fmla="*/ 0 h 360"/>
                      <a:gd name="T4" fmla="*/ 20 w 20"/>
                      <a:gd name="T5" fmla="*/ 185 h 360"/>
                      <a:gd name="T6" fmla="*/ 20 w 20"/>
                      <a:gd name="T7" fmla="*/ 360 h 360"/>
                      <a:gd name="T8" fmla="*/ 0 w 20"/>
                      <a:gd name="T9" fmla="*/ 197 h 360"/>
                    </a:gdLst>
                    <a:ahLst/>
                    <a:cxnLst>
                      <a:cxn ang="0">
                        <a:pos x="T0" y="T1"/>
                      </a:cxn>
                      <a:cxn ang="0">
                        <a:pos x="T2" y="T3"/>
                      </a:cxn>
                      <a:cxn ang="0">
                        <a:pos x="T4" y="T5"/>
                      </a:cxn>
                      <a:cxn ang="0">
                        <a:pos x="T6" y="T7"/>
                      </a:cxn>
                      <a:cxn ang="0">
                        <a:pos x="T8" y="T9"/>
                      </a:cxn>
                    </a:cxnLst>
                    <a:rect l="0" t="0" r="r" b="b"/>
                    <a:pathLst>
                      <a:path w="20" h="360">
                        <a:moveTo>
                          <a:pt x="0" y="197"/>
                        </a:moveTo>
                        <a:lnTo>
                          <a:pt x="5" y="0"/>
                        </a:lnTo>
                        <a:lnTo>
                          <a:pt x="20" y="185"/>
                        </a:lnTo>
                        <a:lnTo>
                          <a:pt x="20" y="360"/>
                        </a:lnTo>
                        <a:lnTo>
                          <a:pt x="0" y="197"/>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43" name="Freeform 39">
                    <a:extLst>
                      <a:ext uri="{FF2B5EF4-FFF2-40B4-BE49-F238E27FC236}">
                        <a16:creationId xmlns:a16="http://schemas.microsoft.com/office/drawing/2014/main" id="{B3897E97-8839-8FB5-E473-D5DDBD83CA04}"/>
                      </a:ext>
                    </a:extLst>
                  </p:cNvPr>
                  <p:cNvSpPr>
                    <a:spLocks/>
                  </p:cNvSpPr>
                  <p:nvPr/>
                </p:nvSpPr>
                <p:spPr bwMode="auto">
                  <a:xfrm>
                    <a:off x="536" y="1731"/>
                    <a:ext cx="40" cy="84"/>
                  </a:xfrm>
                  <a:custGeom>
                    <a:avLst/>
                    <a:gdLst>
                      <a:gd name="T0" fmla="*/ 91 w 100"/>
                      <a:gd name="T1" fmla="*/ 181 h 210"/>
                      <a:gd name="T2" fmla="*/ 0 w 100"/>
                      <a:gd name="T3" fmla="*/ 210 h 210"/>
                      <a:gd name="T4" fmla="*/ 0 w 100"/>
                      <a:gd name="T5" fmla="*/ 140 h 210"/>
                      <a:gd name="T6" fmla="*/ 100 w 100"/>
                      <a:gd name="T7" fmla="*/ 0 h 210"/>
                      <a:gd name="T8" fmla="*/ 91 w 100"/>
                      <a:gd name="T9" fmla="*/ 181 h 210"/>
                    </a:gdLst>
                    <a:ahLst/>
                    <a:cxnLst>
                      <a:cxn ang="0">
                        <a:pos x="T0" y="T1"/>
                      </a:cxn>
                      <a:cxn ang="0">
                        <a:pos x="T2" y="T3"/>
                      </a:cxn>
                      <a:cxn ang="0">
                        <a:pos x="T4" y="T5"/>
                      </a:cxn>
                      <a:cxn ang="0">
                        <a:pos x="T6" y="T7"/>
                      </a:cxn>
                      <a:cxn ang="0">
                        <a:pos x="T8" y="T9"/>
                      </a:cxn>
                    </a:cxnLst>
                    <a:rect l="0" t="0" r="r" b="b"/>
                    <a:pathLst>
                      <a:path w="100" h="210">
                        <a:moveTo>
                          <a:pt x="91" y="181"/>
                        </a:moveTo>
                        <a:lnTo>
                          <a:pt x="0" y="210"/>
                        </a:lnTo>
                        <a:lnTo>
                          <a:pt x="0" y="140"/>
                        </a:lnTo>
                        <a:lnTo>
                          <a:pt x="100" y="0"/>
                        </a:lnTo>
                        <a:lnTo>
                          <a:pt x="91" y="181"/>
                        </a:lnTo>
                        <a:close/>
                      </a:path>
                    </a:pathLst>
                  </a:custGeom>
                  <a:solidFill>
                    <a:srgbClr val="5F5F5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44" name="Freeform 40">
                    <a:extLst>
                      <a:ext uri="{FF2B5EF4-FFF2-40B4-BE49-F238E27FC236}">
                        <a16:creationId xmlns:a16="http://schemas.microsoft.com/office/drawing/2014/main" id="{1D8F7CA0-95E5-1000-DBE4-F0CB249E0B32}"/>
                      </a:ext>
                    </a:extLst>
                  </p:cNvPr>
                  <p:cNvSpPr>
                    <a:spLocks/>
                  </p:cNvSpPr>
                  <p:nvPr/>
                </p:nvSpPr>
                <p:spPr bwMode="auto">
                  <a:xfrm>
                    <a:off x="536" y="1815"/>
                    <a:ext cx="54" cy="58"/>
                  </a:xfrm>
                  <a:custGeom>
                    <a:avLst/>
                    <a:gdLst>
                      <a:gd name="T0" fmla="*/ 15 w 135"/>
                      <a:gd name="T1" fmla="*/ 78 h 146"/>
                      <a:gd name="T2" fmla="*/ 0 w 135"/>
                      <a:gd name="T3" fmla="*/ 25 h 146"/>
                      <a:gd name="T4" fmla="*/ 96 w 135"/>
                      <a:gd name="T5" fmla="*/ 0 h 146"/>
                      <a:gd name="T6" fmla="*/ 135 w 135"/>
                      <a:gd name="T7" fmla="*/ 146 h 146"/>
                      <a:gd name="T8" fmla="*/ 15 w 135"/>
                      <a:gd name="T9" fmla="*/ 78 h 146"/>
                    </a:gdLst>
                    <a:ahLst/>
                    <a:cxnLst>
                      <a:cxn ang="0">
                        <a:pos x="T0" y="T1"/>
                      </a:cxn>
                      <a:cxn ang="0">
                        <a:pos x="T2" y="T3"/>
                      </a:cxn>
                      <a:cxn ang="0">
                        <a:pos x="T4" y="T5"/>
                      </a:cxn>
                      <a:cxn ang="0">
                        <a:pos x="T6" y="T7"/>
                      </a:cxn>
                      <a:cxn ang="0">
                        <a:pos x="T8" y="T9"/>
                      </a:cxn>
                    </a:cxnLst>
                    <a:rect l="0" t="0" r="r" b="b"/>
                    <a:pathLst>
                      <a:path w="135" h="146">
                        <a:moveTo>
                          <a:pt x="15" y="78"/>
                        </a:moveTo>
                        <a:lnTo>
                          <a:pt x="0" y="25"/>
                        </a:lnTo>
                        <a:lnTo>
                          <a:pt x="96" y="0"/>
                        </a:lnTo>
                        <a:lnTo>
                          <a:pt x="135" y="146"/>
                        </a:lnTo>
                        <a:lnTo>
                          <a:pt x="15" y="78"/>
                        </a:lnTo>
                        <a:close/>
                      </a:path>
                    </a:pathLst>
                  </a:custGeom>
                  <a:solidFill>
                    <a:srgbClr val="3F3F3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45" name="Freeform 41">
                    <a:extLst>
                      <a:ext uri="{FF2B5EF4-FFF2-40B4-BE49-F238E27FC236}">
                        <a16:creationId xmlns:a16="http://schemas.microsoft.com/office/drawing/2014/main" id="{EB989592-49F2-725D-5729-4A4D8587A035}"/>
                      </a:ext>
                    </a:extLst>
                  </p:cNvPr>
                  <p:cNvSpPr>
                    <a:spLocks/>
                  </p:cNvSpPr>
                  <p:nvPr/>
                </p:nvSpPr>
                <p:spPr bwMode="auto">
                  <a:xfrm>
                    <a:off x="571" y="1489"/>
                    <a:ext cx="956" cy="339"/>
                  </a:xfrm>
                  <a:custGeom>
                    <a:avLst/>
                    <a:gdLst>
                      <a:gd name="T0" fmla="*/ 2342 w 2389"/>
                      <a:gd name="T1" fmla="*/ 417 h 847"/>
                      <a:gd name="T2" fmla="*/ 2072 w 2389"/>
                      <a:gd name="T3" fmla="*/ 93 h 847"/>
                      <a:gd name="T4" fmla="*/ 2054 w 2389"/>
                      <a:gd name="T5" fmla="*/ 96 h 847"/>
                      <a:gd name="T6" fmla="*/ 2121 w 2389"/>
                      <a:gd name="T7" fmla="*/ 559 h 847"/>
                      <a:gd name="T8" fmla="*/ 37 w 2389"/>
                      <a:gd name="T9" fmla="*/ 847 h 847"/>
                      <a:gd name="T10" fmla="*/ 17 w 2389"/>
                      <a:gd name="T11" fmla="*/ 838 h 847"/>
                      <a:gd name="T12" fmla="*/ 6 w 2389"/>
                      <a:gd name="T13" fmla="*/ 825 h 847"/>
                      <a:gd name="T14" fmla="*/ 0 w 2389"/>
                      <a:gd name="T15" fmla="*/ 807 h 847"/>
                      <a:gd name="T16" fmla="*/ 0 w 2389"/>
                      <a:gd name="T17" fmla="*/ 787 h 847"/>
                      <a:gd name="T18" fmla="*/ 6 w 2389"/>
                      <a:gd name="T19" fmla="*/ 762 h 847"/>
                      <a:gd name="T20" fmla="*/ 11 w 2389"/>
                      <a:gd name="T21" fmla="*/ 747 h 847"/>
                      <a:gd name="T22" fmla="*/ 31 w 2389"/>
                      <a:gd name="T23" fmla="*/ 731 h 847"/>
                      <a:gd name="T24" fmla="*/ 2040 w 2389"/>
                      <a:gd name="T25" fmla="*/ 0 h 847"/>
                      <a:gd name="T26" fmla="*/ 2044 w 2389"/>
                      <a:gd name="T27" fmla="*/ 27 h 847"/>
                      <a:gd name="T28" fmla="*/ 1823 w 2389"/>
                      <a:gd name="T29" fmla="*/ 95 h 847"/>
                      <a:gd name="T30" fmla="*/ 1784 w 2389"/>
                      <a:gd name="T31" fmla="*/ 149 h 847"/>
                      <a:gd name="T32" fmla="*/ 2054 w 2389"/>
                      <a:gd name="T33" fmla="*/ 96 h 847"/>
                      <a:gd name="T34" fmla="*/ 2044 w 2389"/>
                      <a:gd name="T35" fmla="*/ 27 h 847"/>
                      <a:gd name="T36" fmla="*/ 2115 w 2389"/>
                      <a:gd name="T37" fmla="*/ 5 h 847"/>
                      <a:gd name="T38" fmla="*/ 2389 w 2389"/>
                      <a:gd name="T39" fmla="*/ 401 h 847"/>
                      <a:gd name="T40" fmla="*/ 2342 w 2389"/>
                      <a:gd name="T41" fmla="*/ 41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89" h="847">
                        <a:moveTo>
                          <a:pt x="2342" y="417"/>
                        </a:moveTo>
                        <a:lnTo>
                          <a:pt x="2072" y="93"/>
                        </a:lnTo>
                        <a:lnTo>
                          <a:pt x="2054" y="96"/>
                        </a:lnTo>
                        <a:lnTo>
                          <a:pt x="2121" y="559"/>
                        </a:lnTo>
                        <a:lnTo>
                          <a:pt x="37" y="847"/>
                        </a:lnTo>
                        <a:lnTo>
                          <a:pt x="17" y="838"/>
                        </a:lnTo>
                        <a:lnTo>
                          <a:pt x="6" y="825"/>
                        </a:lnTo>
                        <a:lnTo>
                          <a:pt x="0" y="807"/>
                        </a:lnTo>
                        <a:lnTo>
                          <a:pt x="0" y="787"/>
                        </a:lnTo>
                        <a:lnTo>
                          <a:pt x="6" y="762"/>
                        </a:lnTo>
                        <a:lnTo>
                          <a:pt x="11" y="747"/>
                        </a:lnTo>
                        <a:lnTo>
                          <a:pt x="31" y="731"/>
                        </a:lnTo>
                        <a:lnTo>
                          <a:pt x="2040" y="0"/>
                        </a:lnTo>
                        <a:lnTo>
                          <a:pt x="2044" y="27"/>
                        </a:lnTo>
                        <a:lnTo>
                          <a:pt x="1823" y="95"/>
                        </a:lnTo>
                        <a:lnTo>
                          <a:pt x="1784" y="149"/>
                        </a:lnTo>
                        <a:lnTo>
                          <a:pt x="2054" y="96"/>
                        </a:lnTo>
                        <a:lnTo>
                          <a:pt x="2044" y="27"/>
                        </a:lnTo>
                        <a:lnTo>
                          <a:pt x="2115" y="5"/>
                        </a:lnTo>
                        <a:lnTo>
                          <a:pt x="2389" y="401"/>
                        </a:lnTo>
                        <a:lnTo>
                          <a:pt x="2342" y="417"/>
                        </a:lnTo>
                        <a:close/>
                      </a:path>
                    </a:pathLst>
                  </a:custGeom>
                  <a:solidFill>
                    <a:srgbClr val="7F7F7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46" name="Freeform 42">
                    <a:extLst>
                      <a:ext uri="{FF2B5EF4-FFF2-40B4-BE49-F238E27FC236}">
                        <a16:creationId xmlns:a16="http://schemas.microsoft.com/office/drawing/2014/main" id="{EA81B6B1-A32F-3A1A-D227-E55AA89BAE3D}"/>
                      </a:ext>
                    </a:extLst>
                  </p:cNvPr>
                  <p:cNvSpPr>
                    <a:spLocks/>
                  </p:cNvSpPr>
                  <p:nvPr/>
                </p:nvSpPr>
                <p:spPr bwMode="auto">
                  <a:xfrm>
                    <a:off x="1261" y="1475"/>
                    <a:ext cx="232" cy="244"/>
                  </a:xfrm>
                  <a:custGeom>
                    <a:avLst/>
                    <a:gdLst>
                      <a:gd name="T0" fmla="*/ 198 w 580"/>
                      <a:gd name="T1" fmla="*/ 610 h 610"/>
                      <a:gd name="T2" fmla="*/ 125 w 580"/>
                      <a:gd name="T3" fmla="*/ 578 h 610"/>
                      <a:gd name="T4" fmla="*/ 59 w 580"/>
                      <a:gd name="T5" fmla="*/ 507 h 610"/>
                      <a:gd name="T6" fmla="*/ 12 w 580"/>
                      <a:gd name="T7" fmla="*/ 412 h 610"/>
                      <a:gd name="T8" fmla="*/ 0 w 580"/>
                      <a:gd name="T9" fmla="*/ 347 h 610"/>
                      <a:gd name="T10" fmla="*/ 4 w 580"/>
                      <a:gd name="T11" fmla="*/ 303 h 610"/>
                      <a:gd name="T12" fmla="*/ 18 w 580"/>
                      <a:gd name="T13" fmla="*/ 250 h 610"/>
                      <a:gd name="T14" fmla="*/ 35 w 580"/>
                      <a:gd name="T15" fmla="*/ 213 h 610"/>
                      <a:gd name="T16" fmla="*/ 49 w 580"/>
                      <a:gd name="T17" fmla="*/ 176 h 610"/>
                      <a:gd name="T18" fmla="*/ 84 w 580"/>
                      <a:gd name="T19" fmla="*/ 137 h 610"/>
                      <a:gd name="T20" fmla="*/ 111 w 580"/>
                      <a:gd name="T21" fmla="*/ 116 h 610"/>
                      <a:gd name="T22" fmla="*/ 409 w 580"/>
                      <a:gd name="T23" fmla="*/ 0 h 610"/>
                      <a:gd name="T24" fmla="*/ 371 w 580"/>
                      <a:gd name="T25" fmla="*/ 57 h 610"/>
                      <a:gd name="T26" fmla="*/ 105 w 580"/>
                      <a:gd name="T27" fmla="*/ 135 h 610"/>
                      <a:gd name="T28" fmla="*/ 82 w 580"/>
                      <a:gd name="T29" fmla="*/ 172 h 610"/>
                      <a:gd name="T30" fmla="*/ 357 w 580"/>
                      <a:gd name="T31" fmla="*/ 116 h 610"/>
                      <a:gd name="T32" fmla="*/ 580 w 580"/>
                      <a:gd name="T33" fmla="*/ 562 h 610"/>
                      <a:gd name="T34" fmla="*/ 198 w 580"/>
                      <a:gd name="T35" fmla="*/ 61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0" h="610">
                        <a:moveTo>
                          <a:pt x="198" y="610"/>
                        </a:moveTo>
                        <a:lnTo>
                          <a:pt x="125" y="578"/>
                        </a:lnTo>
                        <a:lnTo>
                          <a:pt x="59" y="507"/>
                        </a:lnTo>
                        <a:lnTo>
                          <a:pt x="12" y="412"/>
                        </a:lnTo>
                        <a:lnTo>
                          <a:pt x="0" y="347"/>
                        </a:lnTo>
                        <a:lnTo>
                          <a:pt x="4" y="303"/>
                        </a:lnTo>
                        <a:lnTo>
                          <a:pt x="18" y="250"/>
                        </a:lnTo>
                        <a:lnTo>
                          <a:pt x="35" y="213"/>
                        </a:lnTo>
                        <a:lnTo>
                          <a:pt x="49" y="176"/>
                        </a:lnTo>
                        <a:lnTo>
                          <a:pt x="84" y="137"/>
                        </a:lnTo>
                        <a:lnTo>
                          <a:pt x="111" y="116"/>
                        </a:lnTo>
                        <a:lnTo>
                          <a:pt x="409" y="0"/>
                        </a:lnTo>
                        <a:lnTo>
                          <a:pt x="371" y="57"/>
                        </a:lnTo>
                        <a:lnTo>
                          <a:pt x="105" y="135"/>
                        </a:lnTo>
                        <a:lnTo>
                          <a:pt x="82" y="172"/>
                        </a:lnTo>
                        <a:lnTo>
                          <a:pt x="357" y="116"/>
                        </a:lnTo>
                        <a:lnTo>
                          <a:pt x="580" y="562"/>
                        </a:lnTo>
                        <a:lnTo>
                          <a:pt x="198" y="610"/>
                        </a:lnTo>
                        <a:close/>
                      </a:path>
                    </a:pathLst>
                  </a:custGeom>
                  <a:solidFill>
                    <a:srgbClr val="BFBFB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47" name="Freeform 43">
                    <a:extLst>
                      <a:ext uri="{FF2B5EF4-FFF2-40B4-BE49-F238E27FC236}">
                        <a16:creationId xmlns:a16="http://schemas.microsoft.com/office/drawing/2014/main" id="{4C340B1B-83A1-35B9-718B-B5C5889133B9}"/>
                      </a:ext>
                    </a:extLst>
                  </p:cNvPr>
                  <p:cNvSpPr>
                    <a:spLocks/>
                  </p:cNvSpPr>
                  <p:nvPr/>
                </p:nvSpPr>
                <p:spPr bwMode="auto">
                  <a:xfrm>
                    <a:off x="1416" y="1471"/>
                    <a:ext cx="121" cy="179"/>
                  </a:xfrm>
                  <a:custGeom>
                    <a:avLst/>
                    <a:gdLst>
                      <a:gd name="T0" fmla="*/ 300 w 302"/>
                      <a:gd name="T1" fmla="*/ 354 h 447"/>
                      <a:gd name="T2" fmla="*/ 284 w 302"/>
                      <a:gd name="T3" fmla="*/ 412 h 447"/>
                      <a:gd name="T4" fmla="*/ 279 w 302"/>
                      <a:gd name="T5" fmla="*/ 447 h 447"/>
                      <a:gd name="T6" fmla="*/ 0 w 302"/>
                      <a:gd name="T7" fmla="*/ 62 h 447"/>
                      <a:gd name="T8" fmla="*/ 20 w 302"/>
                      <a:gd name="T9" fmla="*/ 34 h 447"/>
                      <a:gd name="T10" fmla="*/ 35 w 302"/>
                      <a:gd name="T11" fmla="*/ 9 h 447"/>
                      <a:gd name="T12" fmla="*/ 63 w 302"/>
                      <a:gd name="T13" fmla="*/ 0 h 447"/>
                      <a:gd name="T14" fmla="*/ 143 w 302"/>
                      <a:gd name="T15" fmla="*/ 28 h 447"/>
                      <a:gd name="T16" fmla="*/ 221 w 302"/>
                      <a:gd name="T17" fmla="*/ 91 h 447"/>
                      <a:gd name="T18" fmla="*/ 273 w 302"/>
                      <a:gd name="T19" fmla="*/ 178 h 447"/>
                      <a:gd name="T20" fmla="*/ 300 w 302"/>
                      <a:gd name="T21" fmla="*/ 272 h 447"/>
                      <a:gd name="T22" fmla="*/ 302 w 302"/>
                      <a:gd name="T23" fmla="*/ 309 h 447"/>
                      <a:gd name="T24" fmla="*/ 300 w 302"/>
                      <a:gd name="T25" fmla="*/ 3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2" h="447">
                        <a:moveTo>
                          <a:pt x="300" y="354"/>
                        </a:moveTo>
                        <a:lnTo>
                          <a:pt x="284" y="412"/>
                        </a:lnTo>
                        <a:lnTo>
                          <a:pt x="279" y="447"/>
                        </a:lnTo>
                        <a:lnTo>
                          <a:pt x="0" y="62"/>
                        </a:lnTo>
                        <a:lnTo>
                          <a:pt x="20" y="34"/>
                        </a:lnTo>
                        <a:lnTo>
                          <a:pt x="35" y="9"/>
                        </a:lnTo>
                        <a:lnTo>
                          <a:pt x="63" y="0"/>
                        </a:lnTo>
                        <a:lnTo>
                          <a:pt x="143" y="28"/>
                        </a:lnTo>
                        <a:lnTo>
                          <a:pt x="221" y="91"/>
                        </a:lnTo>
                        <a:lnTo>
                          <a:pt x="273" y="178"/>
                        </a:lnTo>
                        <a:lnTo>
                          <a:pt x="300" y="272"/>
                        </a:lnTo>
                        <a:lnTo>
                          <a:pt x="302" y="309"/>
                        </a:lnTo>
                        <a:lnTo>
                          <a:pt x="300" y="354"/>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48" name="Freeform 44">
                    <a:extLst>
                      <a:ext uri="{FF2B5EF4-FFF2-40B4-BE49-F238E27FC236}">
                        <a16:creationId xmlns:a16="http://schemas.microsoft.com/office/drawing/2014/main" id="{4A4A089D-778D-0515-BB32-A25CD3580B72}"/>
                      </a:ext>
                    </a:extLst>
                  </p:cNvPr>
                  <p:cNvSpPr>
                    <a:spLocks/>
                  </p:cNvSpPr>
                  <p:nvPr/>
                </p:nvSpPr>
                <p:spPr bwMode="auto">
                  <a:xfrm>
                    <a:off x="1407" y="1521"/>
                    <a:ext cx="111" cy="178"/>
                  </a:xfrm>
                  <a:custGeom>
                    <a:avLst/>
                    <a:gdLst>
                      <a:gd name="T0" fmla="*/ 260 w 277"/>
                      <a:gd name="T1" fmla="*/ 399 h 446"/>
                      <a:gd name="T2" fmla="*/ 240 w 277"/>
                      <a:gd name="T3" fmla="*/ 434 h 446"/>
                      <a:gd name="T4" fmla="*/ 217 w 277"/>
                      <a:gd name="T5" fmla="*/ 446 h 446"/>
                      <a:gd name="T6" fmla="*/ 191 w 277"/>
                      <a:gd name="T7" fmla="*/ 442 h 446"/>
                      <a:gd name="T8" fmla="*/ 131 w 277"/>
                      <a:gd name="T9" fmla="*/ 396 h 446"/>
                      <a:gd name="T10" fmla="*/ 88 w 277"/>
                      <a:gd name="T11" fmla="*/ 337 h 446"/>
                      <a:gd name="T12" fmla="*/ 49 w 277"/>
                      <a:gd name="T13" fmla="*/ 268 h 446"/>
                      <a:gd name="T14" fmla="*/ 18 w 277"/>
                      <a:gd name="T15" fmla="*/ 187 h 446"/>
                      <a:gd name="T16" fmla="*/ 4 w 277"/>
                      <a:gd name="T17" fmla="*/ 96 h 446"/>
                      <a:gd name="T18" fmla="*/ 0 w 277"/>
                      <a:gd name="T19" fmla="*/ 58 h 446"/>
                      <a:gd name="T20" fmla="*/ 4 w 277"/>
                      <a:gd name="T21" fmla="*/ 27 h 446"/>
                      <a:gd name="T22" fmla="*/ 10 w 277"/>
                      <a:gd name="T23" fmla="*/ 0 h 446"/>
                      <a:gd name="T24" fmla="*/ 277 w 277"/>
                      <a:gd name="T25" fmla="*/ 364 h 446"/>
                      <a:gd name="T26" fmla="*/ 260 w 277"/>
                      <a:gd name="T27" fmla="*/ 399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7" h="446">
                        <a:moveTo>
                          <a:pt x="260" y="399"/>
                        </a:moveTo>
                        <a:lnTo>
                          <a:pt x="240" y="434"/>
                        </a:lnTo>
                        <a:lnTo>
                          <a:pt x="217" y="446"/>
                        </a:lnTo>
                        <a:lnTo>
                          <a:pt x="191" y="442"/>
                        </a:lnTo>
                        <a:lnTo>
                          <a:pt x="131" y="396"/>
                        </a:lnTo>
                        <a:lnTo>
                          <a:pt x="88" y="337"/>
                        </a:lnTo>
                        <a:lnTo>
                          <a:pt x="49" y="268"/>
                        </a:lnTo>
                        <a:lnTo>
                          <a:pt x="18" y="187"/>
                        </a:lnTo>
                        <a:lnTo>
                          <a:pt x="4" y="96"/>
                        </a:lnTo>
                        <a:lnTo>
                          <a:pt x="0" y="58"/>
                        </a:lnTo>
                        <a:lnTo>
                          <a:pt x="4" y="27"/>
                        </a:lnTo>
                        <a:lnTo>
                          <a:pt x="10" y="0"/>
                        </a:lnTo>
                        <a:lnTo>
                          <a:pt x="277" y="364"/>
                        </a:lnTo>
                        <a:lnTo>
                          <a:pt x="260" y="399"/>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49" name="Freeform 45">
                    <a:extLst>
                      <a:ext uri="{FF2B5EF4-FFF2-40B4-BE49-F238E27FC236}">
                        <a16:creationId xmlns:a16="http://schemas.microsoft.com/office/drawing/2014/main" id="{473A6B62-8948-5874-9E5E-AE4573157AEF}"/>
                      </a:ext>
                    </a:extLst>
                  </p:cNvPr>
                  <p:cNvSpPr>
                    <a:spLocks/>
                  </p:cNvSpPr>
                  <p:nvPr/>
                </p:nvSpPr>
                <p:spPr bwMode="auto">
                  <a:xfrm>
                    <a:off x="982" y="1300"/>
                    <a:ext cx="472" cy="349"/>
                  </a:xfrm>
                  <a:custGeom>
                    <a:avLst/>
                    <a:gdLst>
                      <a:gd name="T0" fmla="*/ 846 w 1180"/>
                      <a:gd name="T1" fmla="*/ 560 h 873"/>
                      <a:gd name="T2" fmla="*/ 0 w 1180"/>
                      <a:gd name="T3" fmla="*/ 873 h 873"/>
                      <a:gd name="T4" fmla="*/ 264 w 1180"/>
                      <a:gd name="T5" fmla="*/ 550 h 873"/>
                      <a:gd name="T6" fmla="*/ 584 w 1180"/>
                      <a:gd name="T7" fmla="*/ 335 h 873"/>
                      <a:gd name="T8" fmla="*/ 564 w 1180"/>
                      <a:gd name="T9" fmla="*/ 404 h 873"/>
                      <a:gd name="T10" fmla="*/ 860 w 1180"/>
                      <a:gd name="T11" fmla="*/ 164 h 873"/>
                      <a:gd name="T12" fmla="*/ 860 w 1180"/>
                      <a:gd name="T13" fmla="*/ 228 h 873"/>
                      <a:gd name="T14" fmla="*/ 918 w 1180"/>
                      <a:gd name="T15" fmla="*/ 166 h 873"/>
                      <a:gd name="T16" fmla="*/ 1180 w 1180"/>
                      <a:gd name="T17" fmla="*/ 0 h 873"/>
                      <a:gd name="T18" fmla="*/ 846 w 1180"/>
                      <a:gd name="T19" fmla="*/ 560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0" h="873">
                        <a:moveTo>
                          <a:pt x="846" y="560"/>
                        </a:moveTo>
                        <a:lnTo>
                          <a:pt x="0" y="873"/>
                        </a:lnTo>
                        <a:lnTo>
                          <a:pt x="264" y="550"/>
                        </a:lnTo>
                        <a:lnTo>
                          <a:pt x="584" y="335"/>
                        </a:lnTo>
                        <a:lnTo>
                          <a:pt x="564" y="404"/>
                        </a:lnTo>
                        <a:lnTo>
                          <a:pt x="860" y="164"/>
                        </a:lnTo>
                        <a:lnTo>
                          <a:pt x="860" y="228"/>
                        </a:lnTo>
                        <a:lnTo>
                          <a:pt x="918" y="166"/>
                        </a:lnTo>
                        <a:lnTo>
                          <a:pt x="1180" y="0"/>
                        </a:lnTo>
                        <a:lnTo>
                          <a:pt x="846" y="560"/>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50" name="Freeform 46">
                    <a:extLst>
                      <a:ext uri="{FF2B5EF4-FFF2-40B4-BE49-F238E27FC236}">
                        <a16:creationId xmlns:a16="http://schemas.microsoft.com/office/drawing/2014/main" id="{E9EFCEF5-C5FF-8D41-345B-719C262AA43A}"/>
                      </a:ext>
                    </a:extLst>
                  </p:cNvPr>
                  <p:cNvSpPr>
                    <a:spLocks/>
                  </p:cNvSpPr>
                  <p:nvPr/>
                </p:nvSpPr>
                <p:spPr bwMode="auto">
                  <a:xfrm>
                    <a:off x="987" y="1566"/>
                    <a:ext cx="362" cy="115"/>
                  </a:xfrm>
                  <a:custGeom>
                    <a:avLst/>
                    <a:gdLst>
                      <a:gd name="T0" fmla="*/ 676 w 905"/>
                      <a:gd name="T1" fmla="*/ 131 h 287"/>
                      <a:gd name="T2" fmla="*/ 0 w 905"/>
                      <a:gd name="T3" fmla="*/ 287 h 287"/>
                      <a:gd name="T4" fmla="*/ 120 w 905"/>
                      <a:gd name="T5" fmla="*/ 218 h 287"/>
                      <a:gd name="T6" fmla="*/ 905 w 905"/>
                      <a:gd name="T7" fmla="*/ 0 h 287"/>
                      <a:gd name="T8" fmla="*/ 676 w 905"/>
                      <a:gd name="T9" fmla="*/ 131 h 287"/>
                    </a:gdLst>
                    <a:ahLst/>
                    <a:cxnLst>
                      <a:cxn ang="0">
                        <a:pos x="T0" y="T1"/>
                      </a:cxn>
                      <a:cxn ang="0">
                        <a:pos x="T2" y="T3"/>
                      </a:cxn>
                      <a:cxn ang="0">
                        <a:pos x="T4" y="T5"/>
                      </a:cxn>
                      <a:cxn ang="0">
                        <a:pos x="T6" y="T7"/>
                      </a:cxn>
                      <a:cxn ang="0">
                        <a:pos x="T8" y="T9"/>
                      </a:cxn>
                    </a:cxnLst>
                    <a:rect l="0" t="0" r="r" b="b"/>
                    <a:pathLst>
                      <a:path w="905" h="287">
                        <a:moveTo>
                          <a:pt x="676" y="131"/>
                        </a:moveTo>
                        <a:lnTo>
                          <a:pt x="0" y="287"/>
                        </a:lnTo>
                        <a:lnTo>
                          <a:pt x="120" y="218"/>
                        </a:lnTo>
                        <a:lnTo>
                          <a:pt x="905" y="0"/>
                        </a:lnTo>
                        <a:lnTo>
                          <a:pt x="676" y="131"/>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51" name="Freeform 47">
                    <a:extLst>
                      <a:ext uri="{FF2B5EF4-FFF2-40B4-BE49-F238E27FC236}">
                        <a16:creationId xmlns:a16="http://schemas.microsoft.com/office/drawing/2014/main" id="{C1254A98-1D7D-53B7-053E-2EAAD233A4A4}"/>
                      </a:ext>
                    </a:extLst>
                  </p:cNvPr>
                  <p:cNvSpPr>
                    <a:spLocks/>
                  </p:cNvSpPr>
                  <p:nvPr/>
                </p:nvSpPr>
                <p:spPr bwMode="auto">
                  <a:xfrm>
                    <a:off x="983" y="1695"/>
                    <a:ext cx="573" cy="141"/>
                  </a:xfrm>
                  <a:custGeom>
                    <a:avLst/>
                    <a:gdLst>
                      <a:gd name="T0" fmla="*/ 1142 w 1433"/>
                      <a:gd name="T1" fmla="*/ 324 h 352"/>
                      <a:gd name="T2" fmla="*/ 1070 w 1433"/>
                      <a:gd name="T3" fmla="*/ 305 h 352"/>
                      <a:gd name="T4" fmla="*/ 1116 w 1433"/>
                      <a:gd name="T5" fmla="*/ 352 h 352"/>
                      <a:gd name="T6" fmla="*/ 820 w 1433"/>
                      <a:gd name="T7" fmla="*/ 324 h 352"/>
                      <a:gd name="T8" fmla="*/ 726 w 1433"/>
                      <a:gd name="T9" fmla="*/ 289 h 352"/>
                      <a:gd name="T10" fmla="*/ 773 w 1433"/>
                      <a:gd name="T11" fmla="*/ 336 h 352"/>
                      <a:gd name="T12" fmla="*/ 364 w 1433"/>
                      <a:gd name="T13" fmla="*/ 289 h 352"/>
                      <a:gd name="T14" fmla="*/ 0 w 1433"/>
                      <a:gd name="T15" fmla="*/ 109 h 352"/>
                      <a:gd name="T16" fmla="*/ 992 w 1433"/>
                      <a:gd name="T17" fmla="*/ 0 h 352"/>
                      <a:gd name="T18" fmla="*/ 1433 w 1433"/>
                      <a:gd name="T19" fmla="*/ 343 h 352"/>
                      <a:gd name="T20" fmla="*/ 1142 w 1433"/>
                      <a:gd name="T21" fmla="*/ 32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3" h="352">
                        <a:moveTo>
                          <a:pt x="1142" y="324"/>
                        </a:moveTo>
                        <a:lnTo>
                          <a:pt x="1070" y="305"/>
                        </a:lnTo>
                        <a:lnTo>
                          <a:pt x="1116" y="352"/>
                        </a:lnTo>
                        <a:lnTo>
                          <a:pt x="820" y="324"/>
                        </a:lnTo>
                        <a:lnTo>
                          <a:pt x="726" y="289"/>
                        </a:lnTo>
                        <a:lnTo>
                          <a:pt x="773" y="336"/>
                        </a:lnTo>
                        <a:lnTo>
                          <a:pt x="364" y="289"/>
                        </a:lnTo>
                        <a:lnTo>
                          <a:pt x="0" y="109"/>
                        </a:lnTo>
                        <a:lnTo>
                          <a:pt x="992" y="0"/>
                        </a:lnTo>
                        <a:lnTo>
                          <a:pt x="1433" y="343"/>
                        </a:lnTo>
                        <a:lnTo>
                          <a:pt x="1142" y="324"/>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52" name="Freeform 48">
                    <a:extLst>
                      <a:ext uri="{FF2B5EF4-FFF2-40B4-BE49-F238E27FC236}">
                        <a16:creationId xmlns:a16="http://schemas.microsoft.com/office/drawing/2014/main" id="{C6928A07-7569-E48C-AA0C-D9C09E1F612D}"/>
                      </a:ext>
                    </a:extLst>
                  </p:cNvPr>
                  <p:cNvSpPr>
                    <a:spLocks/>
                  </p:cNvSpPr>
                  <p:nvPr/>
                </p:nvSpPr>
                <p:spPr bwMode="auto">
                  <a:xfrm>
                    <a:off x="855" y="1637"/>
                    <a:ext cx="154" cy="147"/>
                  </a:xfrm>
                  <a:custGeom>
                    <a:avLst/>
                    <a:gdLst>
                      <a:gd name="T0" fmla="*/ 94 w 385"/>
                      <a:gd name="T1" fmla="*/ 367 h 367"/>
                      <a:gd name="T2" fmla="*/ 65 w 385"/>
                      <a:gd name="T3" fmla="*/ 348 h 367"/>
                      <a:gd name="T4" fmla="*/ 38 w 385"/>
                      <a:gd name="T5" fmla="*/ 332 h 367"/>
                      <a:gd name="T6" fmla="*/ 20 w 385"/>
                      <a:gd name="T7" fmla="*/ 305 h 367"/>
                      <a:gd name="T8" fmla="*/ 10 w 385"/>
                      <a:gd name="T9" fmla="*/ 285 h 367"/>
                      <a:gd name="T10" fmla="*/ 0 w 385"/>
                      <a:gd name="T11" fmla="*/ 254 h 367"/>
                      <a:gd name="T12" fmla="*/ 0 w 385"/>
                      <a:gd name="T13" fmla="*/ 219 h 367"/>
                      <a:gd name="T14" fmla="*/ 10 w 385"/>
                      <a:gd name="T15" fmla="*/ 192 h 367"/>
                      <a:gd name="T16" fmla="*/ 18 w 385"/>
                      <a:gd name="T17" fmla="*/ 159 h 367"/>
                      <a:gd name="T18" fmla="*/ 26 w 385"/>
                      <a:gd name="T19" fmla="*/ 138 h 367"/>
                      <a:gd name="T20" fmla="*/ 41 w 385"/>
                      <a:gd name="T21" fmla="*/ 116 h 367"/>
                      <a:gd name="T22" fmla="*/ 56 w 385"/>
                      <a:gd name="T23" fmla="*/ 103 h 367"/>
                      <a:gd name="T24" fmla="*/ 342 w 385"/>
                      <a:gd name="T25" fmla="*/ 0 h 367"/>
                      <a:gd name="T26" fmla="*/ 316 w 385"/>
                      <a:gd name="T27" fmla="*/ 25 h 367"/>
                      <a:gd name="T28" fmla="*/ 292 w 385"/>
                      <a:gd name="T29" fmla="*/ 69 h 367"/>
                      <a:gd name="T30" fmla="*/ 281 w 385"/>
                      <a:gd name="T31" fmla="*/ 103 h 367"/>
                      <a:gd name="T32" fmla="*/ 269 w 385"/>
                      <a:gd name="T33" fmla="*/ 144 h 367"/>
                      <a:gd name="T34" fmla="*/ 269 w 385"/>
                      <a:gd name="T35" fmla="*/ 182 h 367"/>
                      <a:gd name="T36" fmla="*/ 281 w 385"/>
                      <a:gd name="T37" fmla="*/ 219 h 367"/>
                      <a:gd name="T38" fmla="*/ 298 w 385"/>
                      <a:gd name="T39" fmla="*/ 254 h 367"/>
                      <a:gd name="T40" fmla="*/ 324 w 385"/>
                      <a:gd name="T41" fmla="*/ 282 h 367"/>
                      <a:gd name="T42" fmla="*/ 356 w 385"/>
                      <a:gd name="T43" fmla="*/ 301 h 367"/>
                      <a:gd name="T44" fmla="*/ 385 w 385"/>
                      <a:gd name="T45" fmla="*/ 323 h 367"/>
                      <a:gd name="T46" fmla="*/ 94 w 385"/>
                      <a:gd name="T47"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5" h="367">
                        <a:moveTo>
                          <a:pt x="94" y="367"/>
                        </a:moveTo>
                        <a:lnTo>
                          <a:pt x="65" y="348"/>
                        </a:lnTo>
                        <a:lnTo>
                          <a:pt x="38" y="332"/>
                        </a:lnTo>
                        <a:lnTo>
                          <a:pt x="20" y="305"/>
                        </a:lnTo>
                        <a:lnTo>
                          <a:pt x="10" y="285"/>
                        </a:lnTo>
                        <a:lnTo>
                          <a:pt x="0" y="254"/>
                        </a:lnTo>
                        <a:lnTo>
                          <a:pt x="0" y="219"/>
                        </a:lnTo>
                        <a:lnTo>
                          <a:pt x="10" y="192"/>
                        </a:lnTo>
                        <a:lnTo>
                          <a:pt x="18" y="159"/>
                        </a:lnTo>
                        <a:lnTo>
                          <a:pt x="26" y="138"/>
                        </a:lnTo>
                        <a:lnTo>
                          <a:pt x="41" y="116"/>
                        </a:lnTo>
                        <a:lnTo>
                          <a:pt x="56" y="103"/>
                        </a:lnTo>
                        <a:lnTo>
                          <a:pt x="342" y="0"/>
                        </a:lnTo>
                        <a:lnTo>
                          <a:pt x="316" y="25"/>
                        </a:lnTo>
                        <a:lnTo>
                          <a:pt x="292" y="69"/>
                        </a:lnTo>
                        <a:lnTo>
                          <a:pt x="281" y="103"/>
                        </a:lnTo>
                        <a:lnTo>
                          <a:pt x="269" y="144"/>
                        </a:lnTo>
                        <a:lnTo>
                          <a:pt x="269" y="182"/>
                        </a:lnTo>
                        <a:lnTo>
                          <a:pt x="281" y="219"/>
                        </a:lnTo>
                        <a:lnTo>
                          <a:pt x="298" y="254"/>
                        </a:lnTo>
                        <a:lnTo>
                          <a:pt x="324" y="282"/>
                        </a:lnTo>
                        <a:lnTo>
                          <a:pt x="356" y="301"/>
                        </a:lnTo>
                        <a:lnTo>
                          <a:pt x="385" y="323"/>
                        </a:lnTo>
                        <a:lnTo>
                          <a:pt x="94" y="367"/>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53" name="Freeform 49">
                    <a:extLst>
                      <a:ext uri="{FF2B5EF4-FFF2-40B4-BE49-F238E27FC236}">
                        <a16:creationId xmlns:a16="http://schemas.microsoft.com/office/drawing/2014/main" id="{98D07409-0A80-9C81-5979-7D979A18CE28}"/>
                      </a:ext>
                    </a:extLst>
                  </p:cNvPr>
                  <p:cNvSpPr>
                    <a:spLocks/>
                  </p:cNvSpPr>
                  <p:nvPr/>
                </p:nvSpPr>
                <p:spPr bwMode="auto">
                  <a:xfrm>
                    <a:off x="571" y="1775"/>
                    <a:ext cx="51" cy="53"/>
                  </a:xfrm>
                  <a:custGeom>
                    <a:avLst/>
                    <a:gdLst>
                      <a:gd name="T0" fmla="*/ 31 w 127"/>
                      <a:gd name="T1" fmla="*/ 132 h 132"/>
                      <a:gd name="T2" fmla="*/ 14 w 127"/>
                      <a:gd name="T3" fmla="*/ 123 h 132"/>
                      <a:gd name="T4" fmla="*/ 6 w 127"/>
                      <a:gd name="T5" fmla="*/ 113 h 132"/>
                      <a:gd name="T6" fmla="*/ 0 w 127"/>
                      <a:gd name="T7" fmla="*/ 100 h 132"/>
                      <a:gd name="T8" fmla="*/ 0 w 127"/>
                      <a:gd name="T9" fmla="*/ 82 h 132"/>
                      <a:gd name="T10" fmla="*/ 6 w 127"/>
                      <a:gd name="T11" fmla="*/ 59 h 132"/>
                      <a:gd name="T12" fmla="*/ 8 w 127"/>
                      <a:gd name="T13" fmla="*/ 47 h 132"/>
                      <a:gd name="T14" fmla="*/ 25 w 127"/>
                      <a:gd name="T15" fmla="*/ 34 h 132"/>
                      <a:gd name="T16" fmla="*/ 119 w 127"/>
                      <a:gd name="T17" fmla="*/ 0 h 132"/>
                      <a:gd name="T18" fmla="*/ 103 w 127"/>
                      <a:gd name="T19" fmla="*/ 16 h 132"/>
                      <a:gd name="T20" fmla="*/ 95 w 127"/>
                      <a:gd name="T21" fmla="*/ 32 h 132"/>
                      <a:gd name="T22" fmla="*/ 92 w 127"/>
                      <a:gd name="T23" fmla="*/ 53 h 132"/>
                      <a:gd name="T24" fmla="*/ 89 w 127"/>
                      <a:gd name="T25" fmla="*/ 66 h 132"/>
                      <a:gd name="T26" fmla="*/ 95 w 127"/>
                      <a:gd name="T27" fmla="*/ 92 h 132"/>
                      <a:gd name="T28" fmla="*/ 109 w 127"/>
                      <a:gd name="T29" fmla="*/ 107 h 132"/>
                      <a:gd name="T30" fmla="*/ 127 w 127"/>
                      <a:gd name="T31" fmla="*/ 117 h 132"/>
                      <a:gd name="T32" fmla="*/ 31 w 127"/>
                      <a:gd name="T33"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32">
                        <a:moveTo>
                          <a:pt x="31" y="132"/>
                        </a:moveTo>
                        <a:lnTo>
                          <a:pt x="14" y="123"/>
                        </a:lnTo>
                        <a:lnTo>
                          <a:pt x="6" y="113"/>
                        </a:lnTo>
                        <a:lnTo>
                          <a:pt x="0" y="100"/>
                        </a:lnTo>
                        <a:lnTo>
                          <a:pt x="0" y="82"/>
                        </a:lnTo>
                        <a:lnTo>
                          <a:pt x="6" y="59"/>
                        </a:lnTo>
                        <a:lnTo>
                          <a:pt x="8" y="47"/>
                        </a:lnTo>
                        <a:lnTo>
                          <a:pt x="25" y="34"/>
                        </a:lnTo>
                        <a:lnTo>
                          <a:pt x="119" y="0"/>
                        </a:lnTo>
                        <a:lnTo>
                          <a:pt x="103" y="16"/>
                        </a:lnTo>
                        <a:lnTo>
                          <a:pt x="95" y="32"/>
                        </a:lnTo>
                        <a:lnTo>
                          <a:pt x="92" y="53"/>
                        </a:lnTo>
                        <a:lnTo>
                          <a:pt x="89" y="66"/>
                        </a:lnTo>
                        <a:lnTo>
                          <a:pt x="95" y="92"/>
                        </a:lnTo>
                        <a:lnTo>
                          <a:pt x="109" y="107"/>
                        </a:lnTo>
                        <a:lnTo>
                          <a:pt x="127" y="117"/>
                        </a:lnTo>
                        <a:lnTo>
                          <a:pt x="31" y="132"/>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54" name="Freeform 50">
                    <a:extLst>
                      <a:ext uri="{FF2B5EF4-FFF2-40B4-BE49-F238E27FC236}">
                        <a16:creationId xmlns:a16="http://schemas.microsoft.com/office/drawing/2014/main" id="{37A03B6F-959C-A9B9-858B-7BD87813F0AB}"/>
                      </a:ext>
                    </a:extLst>
                  </p:cNvPr>
                  <p:cNvSpPr>
                    <a:spLocks/>
                  </p:cNvSpPr>
                  <p:nvPr/>
                </p:nvSpPr>
                <p:spPr bwMode="auto">
                  <a:xfrm>
                    <a:off x="887" y="1661"/>
                    <a:ext cx="58" cy="116"/>
                  </a:xfrm>
                  <a:custGeom>
                    <a:avLst/>
                    <a:gdLst>
                      <a:gd name="T0" fmla="*/ 96 w 146"/>
                      <a:gd name="T1" fmla="*/ 291 h 291"/>
                      <a:gd name="T2" fmla="*/ 33 w 146"/>
                      <a:gd name="T3" fmla="*/ 250 h 291"/>
                      <a:gd name="T4" fmla="*/ 0 w 146"/>
                      <a:gd name="T5" fmla="*/ 179 h 291"/>
                      <a:gd name="T6" fmla="*/ 0 w 146"/>
                      <a:gd name="T7" fmla="*/ 147 h 291"/>
                      <a:gd name="T8" fmla="*/ 9 w 146"/>
                      <a:gd name="T9" fmla="*/ 113 h 291"/>
                      <a:gd name="T10" fmla="*/ 15 w 146"/>
                      <a:gd name="T11" fmla="*/ 85 h 291"/>
                      <a:gd name="T12" fmla="*/ 27 w 146"/>
                      <a:gd name="T13" fmla="*/ 63 h 291"/>
                      <a:gd name="T14" fmla="*/ 38 w 146"/>
                      <a:gd name="T15" fmla="*/ 44 h 291"/>
                      <a:gd name="T16" fmla="*/ 50 w 146"/>
                      <a:gd name="T17" fmla="*/ 19 h 291"/>
                      <a:gd name="T18" fmla="*/ 96 w 146"/>
                      <a:gd name="T19" fmla="*/ 0 h 291"/>
                      <a:gd name="T20" fmla="*/ 82 w 146"/>
                      <a:gd name="T21" fmla="*/ 40 h 291"/>
                      <a:gd name="T22" fmla="*/ 64 w 146"/>
                      <a:gd name="T23" fmla="*/ 72 h 291"/>
                      <a:gd name="T24" fmla="*/ 53 w 146"/>
                      <a:gd name="T25" fmla="*/ 110 h 291"/>
                      <a:gd name="T26" fmla="*/ 47 w 146"/>
                      <a:gd name="T27" fmla="*/ 151 h 291"/>
                      <a:gd name="T28" fmla="*/ 53 w 146"/>
                      <a:gd name="T29" fmla="*/ 192 h 291"/>
                      <a:gd name="T30" fmla="*/ 68 w 146"/>
                      <a:gd name="T31" fmla="*/ 217 h 291"/>
                      <a:gd name="T32" fmla="*/ 87 w 146"/>
                      <a:gd name="T33" fmla="*/ 239 h 291"/>
                      <a:gd name="T34" fmla="*/ 111 w 146"/>
                      <a:gd name="T35" fmla="*/ 260 h 291"/>
                      <a:gd name="T36" fmla="*/ 146 w 146"/>
                      <a:gd name="T37" fmla="*/ 285 h 291"/>
                      <a:gd name="T38" fmla="*/ 96 w 146"/>
                      <a:gd name="T3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 h="291">
                        <a:moveTo>
                          <a:pt x="96" y="291"/>
                        </a:moveTo>
                        <a:lnTo>
                          <a:pt x="33" y="250"/>
                        </a:lnTo>
                        <a:lnTo>
                          <a:pt x="0" y="179"/>
                        </a:lnTo>
                        <a:lnTo>
                          <a:pt x="0" y="147"/>
                        </a:lnTo>
                        <a:lnTo>
                          <a:pt x="9" y="113"/>
                        </a:lnTo>
                        <a:lnTo>
                          <a:pt x="15" y="85"/>
                        </a:lnTo>
                        <a:lnTo>
                          <a:pt x="27" y="63"/>
                        </a:lnTo>
                        <a:lnTo>
                          <a:pt x="38" y="44"/>
                        </a:lnTo>
                        <a:lnTo>
                          <a:pt x="50" y="19"/>
                        </a:lnTo>
                        <a:lnTo>
                          <a:pt x="96" y="0"/>
                        </a:lnTo>
                        <a:lnTo>
                          <a:pt x="82" y="40"/>
                        </a:lnTo>
                        <a:lnTo>
                          <a:pt x="64" y="72"/>
                        </a:lnTo>
                        <a:lnTo>
                          <a:pt x="53" y="110"/>
                        </a:lnTo>
                        <a:lnTo>
                          <a:pt x="47" y="151"/>
                        </a:lnTo>
                        <a:lnTo>
                          <a:pt x="53" y="192"/>
                        </a:lnTo>
                        <a:lnTo>
                          <a:pt x="68" y="217"/>
                        </a:lnTo>
                        <a:lnTo>
                          <a:pt x="87" y="239"/>
                        </a:lnTo>
                        <a:lnTo>
                          <a:pt x="111" y="260"/>
                        </a:lnTo>
                        <a:lnTo>
                          <a:pt x="146" y="285"/>
                        </a:lnTo>
                        <a:lnTo>
                          <a:pt x="96" y="291"/>
                        </a:lnTo>
                        <a:close/>
                      </a:path>
                    </a:pathLst>
                  </a:custGeom>
                  <a:solidFill>
                    <a:srgbClr val="FF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55" name="Freeform 51">
                    <a:extLst>
                      <a:ext uri="{FF2B5EF4-FFF2-40B4-BE49-F238E27FC236}">
                        <a16:creationId xmlns:a16="http://schemas.microsoft.com/office/drawing/2014/main" id="{E434E306-DA71-1C1C-C6A8-74AEAC50EDA8}"/>
                      </a:ext>
                    </a:extLst>
                  </p:cNvPr>
                  <p:cNvSpPr>
                    <a:spLocks/>
                  </p:cNvSpPr>
                  <p:nvPr/>
                </p:nvSpPr>
                <p:spPr bwMode="auto">
                  <a:xfrm>
                    <a:off x="1836" y="1622"/>
                    <a:ext cx="71" cy="39"/>
                  </a:xfrm>
                  <a:custGeom>
                    <a:avLst/>
                    <a:gdLst>
                      <a:gd name="T0" fmla="*/ 40 w 177"/>
                      <a:gd name="T1" fmla="*/ 98 h 98"/>
                      <a:gd name="T2" fmla="*/ 0 w 177"/>
                      <a:gd name="T3" fmla="*/ 63 h 98"/>
                      <a:gd name="T4" fmla="*/ 53 w 177"/>
                      <a:gd name="T5" fmla="*/ 0 h 98"/>
                      <a:gd name="T6" fmla="*/ 177 w 177"/>
                      <a:gd name="T7" fmla="*/ 78 h 98"/>
                      <a:gd name="T8" fmla="*/ 40 w 177"/>
                      <a:gd name="T9" fmla="*/ 98 h 98"/>
                    </a:gdLst>
                    <a:ahLst/>
                    <a:cxnLst>
                      <a:cxn ang="0">
                        <a:pos x="T0" y="T1"/>
                      </a:cxn>
                      <a:cxn ang="0">
                        <a:pos x="T2" y="T3"/>
                      </a:cxn>
                      <a:cxn ang="0">
                        <a:pos x="T4" y="T5"/>
                      </a:cxn>
                      <a:cxn ang="0">
                        <a:pos x="T6" y="T7"/>
                      </a:cxn>
                      <a:cxn ang="0">
                        <a:pos x="T8" y="T9"/>
                      </a:cxn>
                    </a:cxnLst>
                    <a:rect l="0" t="0" r="r" b="b"/>
                    <a:pathLst>
                      <a:path w="177" h="98">
                        <a:moveTo>
                          <a:pt x="40" y="98"/>
                        </a:moveTo>
                        <a:lnTo>
                          <a:pt x="0" y="63"/>
                        </a:lnTo>
                        <a:lnTo>
                          <a:pt x="53" y="0"/>
                        </a:lnTo>
                        <a:lnTo>
                          <a:pt x="177" y="78"/>
                        </a:lnTo>
                        <a:lnTo>
                          <a:pt x="40" y="98"/>
                        </a:lnTo>
                        <a:close/>
                      </a:path>
                    </a:pathLst>
                  </a:custGeom>
                  <a:solidFill>
                    <a:srgbClr val="3F3F3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56" name="Freeform 52">
                    <a:extLst>
                      <a:ext uri="{FF2B5EF4-FFF2-40B4-BE49-F238E27FC236}">
                        <a16:creationId xmlns:a16="http://schemas.microsoft.com/office/drawing/2014/main" id="{EDDB283A-4BED-9F0E-043B-A1E6F55D5FAA}"/>
                      </a:ext>
                    </a:extLst>
                  </p:cNvPr>
                  <p:cNvSpPr>
                    <a:spLocks/>
                  </p:cNvSpPr>
                  <p:nvPr/>
                </p:nvSpPr>
                <p:spPr bwMode="auto">
                  <a:xfrm>
                    <a:off x="1825" y="1547"/>
                    <a:ext cx="82" cy="106"/>
                  </a:xfrm>
                  <a:custGeom>
                    <a:avLst/>
                    <a:gdLst>
                      <a:gd name="T0" fmla="*/ 78 w 205"/>
                      <a:gd name="T1" fmla="*/ 171 h 264"/>
                      <a:gd name="T2" fmla="*/ 0 w 205"/>
                      <a:gd name="T3" fmla="*/ 0 h 264"/>
                      <a:gd name="T4" fmla="*/ 121 w 205"/>
                      <a:gd name="T5" fmla="*/ 124 h 264"/>
                      <a:gd name="T6" fmla="*/ 205 w 205"/>
                      <a:gd name="T7" fmla="*/ 264 h 264"/>
                      <a:gd name="T8" fmla="*/ 78 w 205"/>
                      <a:gd name="T9" fmla="*/ 171 h 264"/>
                    </a:gdLst>
                    <a:ahLst/>
                    <a:cxnLst>
                      <a:cxn ang="0">
                        <a:pos x="T0" y="T1"/>
                      </a:cxn>
                      <a:cxn ang="0">
                        <a:pos x="T2" y="T3"/>
                      </a:cxn>
                      <a:cxn ang="0">
                        <a:pos x="T4" y="T5"/>
                      </a:cxn>
                      <a:cxn ang="0">
                        <a:pos x="T6" y="T7"/>
                      </a:cxn>
                      <a:cxn ang="0">
                        <a:pos x="T8" y="T9"/>
                      </a:cxn>
                    </a:cxnLst>
                    <a:rect l="0" t="0" r="r" b="b"/>
                    <a:pathLst>
                      <a:path w="205" h="264">
                        <a:moveTo>
                          <a:pt x="78" y="171"/>
                        </a:moveTo>
                        <a:lnTo>
                          <a:pt x="0" y="0"/>
                        </a:lnTo>
                        <a:lnTo>
                          <a:pt x="121" y="124"/>
                        </a:lnTo>
                        <a:lnTo>
                          <a:pt x="205" y="264"/>
                        </a:lnTo>
                        <a:lnTo>
                          <a:pt x="78" y="171"/>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57" name="Freeform 53">
                    <a:extLst>
                      <a:ext uri="{FF2B5EF4-FFF2-40B4-BE49-F238E27FC236}">
                        <a16:creationId xmlns:a16="http://schemas.microsoft.com/office/drawing/2014/main" id="{1BDA28C4-9597-CF42-4097-022A0402F9CE}"/>
                      </a:ext>
                    </a:extLst>
                  </p:cNvPr>
                  <p:cNvSpPr>
                    <a:spLocks/>
                  </p:cNvSpPr>
                  <p:nvPr/>
                </p:nvSpPr>
                <p:spPr bwMode="auto">
                  <a:xfrm>
                    <a:off x="1820" y="1548"/>
                    <a:ext cx="30" cy="94"/>
                  </a:xfrm>
                  <a:custGeom>
                    <a:avLst/>
                    <a:gdLst>
                      <a:gd name="T0" fmla="*/ 29 w 75"/>
                      <a:gd name="T1" fmla="*/ 234 h 234"/>
                      <a:gd name="T2" fmla="*/ 0 w 75"/>
                      <a:gd name="T3" fmla="*/ 191 h 234"/>
                      <a:gd name="T4" fmla="*/ 11 w 75"/>
                      <a:gd name="T5" fmla="*/ 0 h 234"/>
                      <a:gd name="T6" fmla="*/ 75 w 75"/>
                      <a:gd name="T7" fmla="*/ 162 h 234"/>
                      <a:gd name="T8" fmla="*/ 29 w 75"/>
                      <a:gd name="T9" fmla="*/ 234 h 234"/>
                    </a:gdLst>
                    <a:ahLst/>
                    <a:cxnLst>
                      <a:cxn ang="0">
                        <a:pos x="T0" y="T1"/>
                      </a:cxn>
                      <a:cxn ang="0">
                        <a:pos x="T2" y="T3"/>
                      </a:cxn>
                      <a:cxn ang="0">
                        <a:pos x="T4" y="T5"/>
                      </a:cxn>
                      <a:cxn ang="0">
                        <a:pos x="T6" y="T7"/>
                      </a:cxn>
                      <a:cxn ang="0">
                        <a:pos x="T8" y="T9"/>
                      </a:cxn>
                    </a:cxnLst>
                    <a:rect l="0" t="0" r="r" b="b"/>
                    <a:pathLst>
                      <a:path w="75" h="234">
                        <a:moveTo>
                          <a:pt x="29" y="234"/>
                        </a:moveTo>
                        <a:lnTo>
                          <a:pt x="0" y="191"/>
                        </a:lnTo>
                        <a:lnTo>
                          <a:pt x="11" y="0"/>
                        </a:lnTo>
                        <a:lnTo>
                          <a:pt x="75" y="162"/>
                        </a:lnTo>
                        <a:lnTo>
                          <a:pt x="29" y="23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58" name="Freeform 54">
                    <a:extLst>
                      <a:ext uri="{FF2B5EF4-FFF2-40B4-BE49-F238E27FC236}">
                        <a16:creationId xmlns:a16="http://schemas.microsoft.com/office/drawing/2014/main" id="{6CC9F8D9-0A53-CC41-4517-1DF2A762296B}"/>
                      </a:ext>
                    </a:extLst>
                  </p:cNvPr>
                  <p:cNvSpPr>
                    <a:spLocks/>
                  </p:cNvSpPr>
                  <p:nvPr/>
                </p:nvSpPr>
                <p:spPr bwMode="auto">
                  <a:xfrm>
                    <a:off x="1853" y="841"/>
                    <a:ext cx="711" cy="780"/>
                  </a:xfrm>
                  <a:custGeom>
                    <a:avLst/>
                    <a:gdLst>
                      <a:gd name="T0" fmla="*/ 1742 w 1777"/>
                      <a:gd name="T1" fmla="*/ 185 h 1951"/>
                      <a:gd name="T2" fmla="*/ 1739 w 1777"/>
                      <a:gd name="T3" fmla="*/ 216 h 1951"/>
                      <a:gd name="T4" fmla="*/ 1362 w 1777"/>
                      <a:gd name="T5" fmla="*/ 82 h 1951"/>
                      <a:gd name="T6" fmla="*/ 1219 w 1777"/>
                      <a:gd name="T7" fmla="*/ 227 h 1951"/>
                      <a:gd name="T8" fmla="*/ 1544 w 1777"/>
                      <a:gd name="T9" fmla="*/ 526 h 1951"/>
                      <a:gd name="T10" fmla="*/ 70 w 1777"/>
                      <a:gd name="T11" fmla="*/ 1949 h 1951"/>
                      <a:gd name="T12" fmla="*/ 46 w 1777"/>
                      <a:gd name="T13" fmla="*/ 1951 h 1951"/>
                      <a:gd name="T14" fmla="*/ 23 w 1777"/>
                      <a:gd name="T15" fmla="*/ 1945 h 1951"/>
                      <a:gd name="T16" fmla="*/ 11 w 1777"/>
                      <a:gd name="T17" fmla="*/ 1936 h 1951"/>
                      <a:gd name="T18" fmla="*/ 2 w 1777"/>
                      <a:gd name="T19" fmla="*/ 1912 h 1951"/>
                      <a:gd name="T20" fmla="*/ 0 w 1777"/>
                      <a:gd name="T21" fmla="*/ 1886 h 1951"/>
                      <a:gd name="T22" fmla="*/ 5 w 1777"/>
                      <a:gd name="T23" fmla="*/ 1864 h 1951"/>
                      <a:gd name="T24" fmla="*/ 1160 w 1777"/>
                      <a:gd name="T25" fmla="*/ 173 h 1951"/>
                      <a:gd name="T26" fmla="*/ 1174 w 1777"/>
                      <a:gd name="T27" fmla="*/ 186 h 1951"/>
                      <a:gd name="T28" fmla="*/ 1145 w 1777"/>
                      <a:gd name="T29" fmla="*/ 222 h 1951"/>
                      <a:gd name="T30" fmla="*/ 1151 w 1777"/>
                      <a:gd name="T31" fmla="*/ 296 h 1951"/>
                      <a:gd name="T32" fmla="*/ 1219 w 1777"/>
                      <a:gd name="T33" fmla="*/ 227 h 1951"/>
                      <a:gd name="T34" fmla="*/ 1174 w 1777"/>
                      <a:gd name="T35" fmla="*/ 186 h 1951"/>
                      <a:gd name="T36" fmla="*/ 1325 w 1777"/>
                      <a:gd name="T37" fmla="*/ 0 h 1951"/>
                      <a:gd name="T38" fmla="*/ 1777 w 1777"/>
                      <a:gd name="T39" fmla="*/ 150 h 1951"/>
                      <a:gd name="T40" fmla="*/ 1742 w 1777"/>
                      <a:gd name="T41" fmla="*/ 185 h 1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77" h="1951">
                        <a:moveTo>
                          <a:pt x="1742" y="185"/>
                        </a:moveTo>
                        <a:lnTo>
                          <a:pt x="1739" y="216"/>
                        </a:lnTo>
                        <a:lnTo>
                          <a:pt x="1362" y="82"/>
                        </a:lnTo>
                        <a:lnTo>
                          <a:pt x="1219" y="227"/>
                        </a:lnTo>
                        <a:lnTo>
                          <a:pt x="1544" y="526"/>
                        </a:lnTo>
                        <a:lnTo>
                          <a:pt x="70" y="1949"/>
                        </a:lnTo>
                        <a:lnTo>
                          <a:pt x="46" y="1951"/>
                        </a:lnTo>
                        <a:lnTo>
                          <a:pt x="23" y="1945"/>
                        </a:lnTo>
                        <a:lnTo>
                          <a:pt x="11" y="1936"/>
                        </a:lnTo>
                        <a:lnTo>
                          <a:pt x="2" y="1912"/>
                        </a:lnTo>
                        <a:lnTo>
                          <a:pt x="0" y="1886"/>
                        </a:lnTo>
                        <a:lnTo>
                          <a:pt x="5" y="1864"/>
                        </a:lnTo>
                        <a:lnTo>
                          <a:pt x="1160" y="173"/>
                        </a:lnTo>
                        <a:lnTo>
                          <a:pt x="1174" y="186"/>
                        </a:lnTo>
                        <a:lnTo>
                          <a:pt x="1145" y="222"/>
                        </a:lnTo>
                        <a:lnTo>
                          <a:pt x="1151" y="296"/>
                        </a:lnTo>
                        <a:lnTo>
                          <a:pt x="1219" y="227"/>
                        </a:lnTo>
                        <a:lnTo>
                          <a:pt x="1174" y="186"/>
                        </a:lnTo>
                        <a:lnTo>
                          <a:pt x="1325" y="0"/>
                        </a:lnTo>
                        <a:lnTo>
                          <a:pt x="1777" y="150"/>
                        </a:lnTo>
                        <a:lnTo>
                          <a:pt x="1742" y="185"/>
                        </a:lnTo>
                        <a:close/>
                      </a:path>
                    </a:pathLst>
                  </a:custGeom>
                  <a:solidFill>
                    <a:srgbClr val="7F7F7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59" name="Freeform 55">
                    <a:extLst>
                      <a:ext uri="{FF2B5EF4-FFF2-40B4-BE49-F238E27FC236}">
                        <a16:creationId xmlns:a16="http://schemas.microsoft.com/office/drawing/2014/main" id="{5CF43780-8365-4AE9-649D-C9F8E8564A53}"/>
                      </a:ext>
                    </a:extLst>
                  </p:cNvPr>
                  <p:cNvSpPr>
                    <a:spLocks/>
                  </p:cNvSpPr>
                  <p:nvPr/>
                </p:nvSpPr>
                <p:spPr bwMode="auto">
                  <a:xfrm>
                    <a:off x="2397" y="869"/>
                    <a:ext cx="173" cy="104"/>
                  </a:xfrm>
                  <a:custGeom>
                    <a:avLst/>
                    <a:gdLst>
                      <a:gd name="T0" fmla="*/ 423 w 432"/>
                      <a:gd name="T1" fmla="*/ 202 h 259"/>
                      <a:gd name="T2" fmla="*/ 405 w 432"/>
                      <a:gd name="T3" fmla="*/ 231 h 259"/>
                      <a:gd name="T4" fmla="*/ 336 w 432"/>
                      <a:gd name="T5" fmla="*/ 259 h 259"/>
                      <a:gd name="T6" fmla="*/ 220 w 432"/>
                      <a:gd name="T7" fmla="*/ 225 h 259"/>
                      <a:gd name="T8" fmla="*/ 84 w 432"/>
                      <a:gd name="T9" fmla="*/ 140 h 259"/>
                      <a:gd name="T10" fmla="*/ 14 w 432"/>
                      <a:gd name="T11" fmla="*/ 50 h 259"/>
                      <a:gd name="T12" fmla="*/ 0 w 432"/>
                      <a:gd name="T13" fmla="*/ 0 h 259"/>
                      <a:gd name="T14" fmla="*/ 423 w 432"/>
                      <a:gd name="T15" fmla="*/ 125 h 259"/>
                      <a:gd name="T16" fmla="*/ 432 w 432"/>
                      <a:gd name="T17" fmla="*/ 165 h 259"/>
                      <a:gd name="T18" fmla="*/ 423 w 432"/>
                      <a:gd name="T19" fmla="*/ 20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 h="259">
                        <a:moveTo>
                          <a:pt x="423" y="202"/>
                        </a:moveTo>
                        <a:lnTo>
                          <a:pt x="405" y="231"/>
                        </a:lnTo>
                        <a:lnTo>
                          <a:pt x="336" y="259"/>
                        </a:lnTo>
                        <a:lnTo>
                          <a:pt x="220" y="225"/>
                        </a:lnTo>
                        <a:lnTo>
                          <a:pt x="84" y="140"/>
                        </a:lnTo>
                        <a:lnTo>
                          <a:pt x="14" y="50"/>
                        </a:lnTo>
                        <a:lnTo>
                          <a:pt x="0" y="0"/>
                        </a:lnTo>
                        <a:lnTo>
                          <a:pt x="423" y="125"/>
                        </a:lnTo>
                        <a:lnTo>
                          <a:pt x="432" y="165"/>
                        </a:lnTo>
                        <a:lnTo>
                          <a:pt x="423" y="202"/>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60" name="Freeform 56">
                    <a:extLst>
                      <a:ext uri="{FF2B5EF4-FFF2-40B4-BE49-F238E27FC236}">
                        <a16:creationId xmlns:a16="http://schemas.microsoft.com/office/drawing/2014/main" id="{624124A5-F477-4593-A087-1C1ED106EDF5}"/>
                      </a:ext>
                    </a:extLst>
                  </p:cNvPr>
                  <p:cNvSpPr>
                    <a:spLocks/>
                  </p:cNvSpPr>
                  <p:nvPr/>
                </p:nvSpPr>
                <p:spPr bwMode="auto">
                  <a:xfrm>
                    <a:off x="2379" y="791"/>
                    <a:ext cx="187" cy="107"/>
                  </a:xfrm>
                  <a:custGeom>
                    <a:avLst/>
                    <a:gdLst>
                      <a:gd name="T0" fmla="*/ 26 w 468"/>
                      <a:gd name="T1" fmla="*/ 129 h 267"/>
                      <a:gd name="T2" fmla="*/ 0 w 468"/>
                      <a:gd name="T3" fmla="*/ 119 h 267"/>
                      <a:gd name="T4" fmla="*/ 10 w 468"/>
                      <a:gd name="T5" fmla="*/ 72 h 267"/>
                      <a:gd name="T6" fmla="*/ 26 w 468"/>
                      <a:gd name="T7" fmla="*/ 41 h 267"/>
                      <a:gd name="T8" fmla="*/ 53 w 468"/>
                      <a:gd name="T9" fmla="*/ 18 h 267"/>
                      <a:gd name="T10" fmla="*/ 91 w 468"/>
                      <a:gd name="T11" fmla="*/ 6 h 267"/>
                      <a:gd name="T12" fmla="*/ 126 w 468"/>
                      <a:gd name="T13" fmla="*/ 0 h 267"/>
                      <a:gd name="T14" fmla="*/ 161 w 468"/>
                      <a:gd name="T15" fmla="*/ 0 h 267"/>
                      <a:gd name="T16" fmla="*/ 254 w 468"/>
                      <a:gd name="T17" fmla="*/ 22 h 267"/>
                      <a:gd name="T18" fmla="*/ 342 w 468"/>
                      <a:gd name="T19" fmla="*/ 69 h 267"/>
                      <a:gd name="T20" fmla="*/ 407 w 468"/>
                      <a:gd name="T21" fmla="*/ 135 h 267"/>
                      <a:gd name="T22" fmla="*/ 456 w 468"/>
                      <a:gd name="T23" fmla="*/ 220 h 267"/>
                      <a:gd name="T24" fmla="*/ 468 w 468"/>
                      <a:gd name="T25" fmla="*/ 267 h 267"/>
                      <a:gd name="T26" fmla="*/ 26 w 468"/>
                      <a:gd name="T27" fmla="*/ 129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8" h="267">
                        <a:moveTo>
                          <a:pt x="26" y="129"/>
                        </a:moveTo>
                        <a:lnTo>
                          <a:pt x="0" y="119"/>
                        </a:lnTo>
                        <a:lnTo>
                          <a:pt x="10" y="72"/>
                        </a:lnTo>
                        <a:lnTo>
                          <a:pt x="26" y="41"/>
                        </a:lnTo>
                        <a:lnTo>
                          <a:pt x="53" y="18"/>
                        </a:lnTo>
                        <a:lnTo>
                          <a:pt x="91" y="6"/>
                        </a:lnTo>
                        <a:lnTo>
                          <a:pt x="126" y="0"/>
                        </a:lnTo>
                        <a:lnTo>
                          <a:pt x="161" y="0"/>
                        </a:lnTo>
                        <a:lnTo>
                          <a:pt x="254" y="22"/>
                        </a:lnTo>
                        <a:lnTo>
                          <a:pt x="342" y="69"/>
                        </a:lnTo>
                        <a:lnTo>
                          <a:pt x="407" y="135"/>
                        </a:lnTo>
                        <a:lnTo>
                          <a:pt x="456" y="220"/>
                        </a:lnTo>
                        <a:lnTo>
                          <a:pt x="468" y="267"/>
                        </a:lnTo>
                        <a:lnTo>
                          <a:pt x="26" y="129"/>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61" name="Freeform 57">
                    <a:extLst>
                      <a:ext uri="{FF2B5EF4-FFF2-40B4-BE49-F238E27FC236}">
                        <a16:creationId xmlns:a16="http://schemas.microsoft.com/office/drawing/2014/main" id="{F78423AF-8B44-2197-BBAE-147825ED2B52}"/>
                      </a:ext>
                    </a:extLst>
                  </p:cNvPr>
                  <p:cNvSpPr>
                    <a:spLocks/>
                  </p:cNvSpPr>
                  <p:nvPr/>
                </p:nvSpPr>
                <p:spPr bwMode="auto">
                  <a:xfrm>
                    <a:off x="2301" y="826"/>
                    <a:ext cx="258" cy="248"/>
                  </a:xfrm>
                  <a:custGeom>
                    <a:avLst/>
                    <a:gdLst>
                      <a:gd name="T0" fmla="*/ 385 w 646"/>
                      <a:gd name="T1" fmla="*/ 590 h 619"/>
                      <a:gd name="T2" fmla="*/ 340 w 646"/>
                      <a:gd name="T3" fmla="*/ 609 h 619"/>
                      <a:gd name="T4" fmla="*/ 300 w 646"/>
                      <a:gd name="T5" fmla="*/ 619 h 619"/>
                      <a:gd name="T6" fmla="*/ 242 w 646"/>
                      <a:gd name="T7" fmla="*/ 613 h 619"/>
                      <a:gd name="T8" fmla="*/ 151 w 646"/>
                      <a:gd name="T9" fmla="*/ 584 h 619"/>
                      <a:gd name="T10" fmla="*/ 99 w 646"/>
                      <a:gd name="T11" fmla="*/ 553 h 619"/>
                      <a:gd name="T12" fmla="*/ 32 w 646"/>
                      <a:gd name="T13" fmla="*/ 481 h 619"/>
                      <a:gd name="T14" fmla="*/ 2 w 646"/>
                      <a:gd name="T15" fmla="*/ 390 h 619"/>
                      <a:gd name="T16" fmla="*/ 0 w 646"/>
                      <a:gd name="T17" fmla="*/ 350 h 619"/>
                      <a:gd name="T18" fmla="*/ 0 w 646"/>
                      <a:gd name="T19" fmla="*/ 319 h 619"/>
                      <a:gd name="T20" fmla="*/ 8 w 646"/>
                      <a:gd name="T21" fmla="*/ 271 h 619"/>
                      <a:gd name="T22" fmla="*/ 195 w 646"/>
                      <a:gd name="T23" fmla="*/ 0 h 619"/>
                      <a:gd name="T24" fmla="*/ 197 w 646"/>
                      <a:gd name="T25" fmla="*/ 18 h 619"/>
                      <a:gd name="T26" fmla="*/ 204 w 646"/>
                      <a:gd name="T27" fmla="*/ 41 h 619"/>
                      <a:gd name="T28" fmla="*/ 212 w 646"/>
                      <a:gd name="T29" fmla="*/ 53 h 619"/>
                      <a:gd name="T30" fmla="*/ 38 w 646"/>
                      <a:gd name="T31" fmla="*/ 271 h 619"/>
                      <a:gd name="T32" fmla="*/ 38 w 646"/>
                      <a:gd name="T33" fmla="*/ 325 h 619"/>
                      <a:gd name="T34" fmla="*/ 224 w 646"/>
                      <a:gd name="T35" fmla="*/ 99 h 619"/>
                      <a:gd name="T36" fmla="*/ 242 w 646"/>
                      <a:gd name="T37" fmla="*/ 140 h 619"/>
                      <a:gd name="T38" fmla="*/ 265 w 646"/>
                      <a:gd name="T39" fmla="*/ 172 h 619"/>
                      <a:gd name="T40" fmla="*/ 320 w 646"/>
                      <a:gd name="T41" fmla="*/ 243 h 619"/>
                      <a:gd name="T42" fmla="*/ 369 w 646"/>
                      <a:gd name="T43" fmla="*/ 284 h 619"/>
                      <a:gd name="T44" fmla="*/ 428 w 646"/>
                      <a:gd name="T45" fmla="*/ 322 h 619"/>
                      <a:gd name="T46" fmla="*/ 516 w 646"/>
                      <a:gd name="T47" fmla="*/ 350 h 619"/>
                      <a:gd name="T48" fmla="*/ 565 w 646"/>
                      <a:gd name="T49" fmla="*/ 359 h 619"/>
                      <a:gd name="T50" fmla="*/ 606 w 646"/>
                      <a:gd name="T51" fmla="*/ 356 h 619"/>
                      <a:gd name="T52" fmla="*/ 646 w 646"/>
                      <a:gd name="T53" fmla="*/ 343 h 619"/>
                      <a:gd name="T54" fmla="*/ 385 w 646"/>
                      <a:gd name="T55" fmla="*/ 59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6" h="619">
                        <a:moveTo>
                          <a:pt x="385" y="590"/>
                        </a:moveTo>
                        <a:lnTo>
                          <a:pt x="340" y="609"/>
                        </a:lnTo>
                        <a:lnTo>
                          <a:pt x="300" y="619"/>
                        </a:lnTo>
                        <a:lnTo>
                          <a:pt x="242" y="613"/>
                        </a:lnTo>
                        <a:lnTo>
                          <a:pt x="151" y="584"/>
                        </a:lnTo>
                        <a:lnTo>
                          <a:pt x="99" y="553"/>
                        </a:lnTo>
                        <a:lnTo>
                          <a:pt x="32" y="481"/>
                        </a:lnTo>
                        <a:lnTo>
                          <a:pt x="2" y="390"/>
                        </a:lnTo>
                        <a:lnTo>
                          <a:pt x="0" y="350"/>
                        </a:lnTo>
                        <a:lnTo>
                          <a:pt x="0" y="319"/>
                        </a:lnTo>
                        <a:lnTo>
                          <a:pt x="8" y="271"/>
                        </a:lnTo>
                        <a:lnTo>
                          <a:pt x="195" y="0"/>
                        </a:lnTo>
                        <a:lnTo>
                          <a:pt x="197" y="18"/>
                        </a:lnTo>
                        <a:lnTo>
                          <a:pt x="204" y="41"/>
                        </a:lnTo>
                        <a:lnTo>
                          <a:pt x="212" y="53"/>
                        </a:lnTo>
                        <a:lnTo>
                          <a:pt x="38" y="271"/>
                        </a:lnTo>
                        <a:lnTo>
                          <a:pt x="38" y="325"/>
                        </a:lnTo>
                        <a:lnTo>
                          <a:pt x="224" y="99"/>
                        </a:lnTo>
                        <a:lnTo>
                          <a:pt x="242" y="140"/>
                        </a:lnTo>
                        <a:lnTo>
                          <a:pt x="265" y="172"/>
                        </a:lnTo>
                        <a:lnTo>
                          <a:pt x="320" y="243"/>
                        </a:lnTo>
                        <a:lnTo>
                          <a:pt x="369" y="284"/>
                        </a:lnTo>
                        <a:lnTo>
                          <a:pt x="428" y="322"/>
                        </a:lnTo>
                        <a:lnTo>
                          <a:pt x="516" y="350"/>
                        </a:lnTo>
                        <a:lnTo>
                          <a:pt x="565" y="359"/>
                        </a:lnTo>
                        <a:lnTo>
                          <a:pt x="606" y="356"/>
                        </a:lnTo>
                        <a:lnTo>
                          <a:pt x="646" y="343"/>
                        </a:lnTo>
                        <a:lnTo>
                          <a:pt x="385" y="590"/>
                        </a:lnTo>
                        <a:close/>
                      </a:path>
                    </a:pathLst>
                  </a:custGeom>
                  <a:solidFill>
                    <a:srgbClr val="BFBFB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62" name="Freeform 58">
                    <a:extLst>
                      <a:ext uri="{FF2B5EF4-FFF2-40B4-BE49-F238E27FC236}">
                        <a16:creationId xmlns:a16="http://schemas.microsoft.com/office/drawing/2014/main" id="{D319C106-8A47-83E7-E010-D353CD74C9E5}"/>
                      </a:ext>
                    </a:extLst>
                  </p:cNvPr>
                  <p:cNvSpPr>
                    <a:spLocks/>
                  </p:cNvSpPr>
                  <p:nvPr/>
                </p:nvSpPr>
                <p:spPr bwMode="auto">
                  <a:xfrm>
                    <a:off x="2162" y="1029"/>
                    <a:ext cx="521" cy="267"/>
                  </a:xfrm>
                  <a:custGeom>
                    <a:avLst/>
                    <a:gdLst>
                      <a:gd name="T0" fmla="*/ 991 w 1302"/>
                      <a:gd name="T1" fmla="*/ 208 h 668"/>
                      <a:gd name="T2" fmla="*/ 1046 w 1302"/>
                      <a:gd name="T3" fmla="*/ 224 h 668"/>
                      <a:gd name="T4" fmla="*/ 704 w 1302"/>
                      <a:gd name="T5" fmla="*/ 405 h 668"/>
                      <a:gd name="T6" fmla="*/ 755 w 1302"/>
                      <a:gd name="T7" fmla="*/ 424 h 668"/>
                      <a:gd name="T8" fmla="*/ 390 w 1302"/>
                      <a:gd name="T9" fmla="*/ 611 h 668"/>
                      <a:gd name="T10" fmla="*/ 0 w 1302"/>
                      <a:gd name="T11" fmla="*/ 668 h 668"/>
                      <a:gd name="T12" fmla="*/ 741 w 1302"/>
                      <a:gd name="T13" fmla="*/ 0 h 668"/>
                      <a:gd name="T14" fmla="*/ 1302 w 1302"/>
                      <a:gd name="T15" fmla="*/ 33 h 668"/>
                      <a:gd name="T16" fmla="*/ 991 w 1302"/>
                      <a:gd name="T17" fmla="*/ 20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2" h="668">
                        <a:moveTo>
                          <a:pt x="991" y="208"/>
                        </a:moveTo>
                        <a:lnTo>
                          <a:pt x="1046" y="224"/>
                        </a:lnTo>
                        <a:lnTo>
                          <a:pt x="704" y="405"/>
                        </a:lnTo>
                        <a:lnTo>
                          <a:pt x="755" y="424"/>
                        </a:lnTo>
                        <a:lnTo>
                          <a:pt x="390" y="611"/>
                        </a:lnTo>
                        <a:lnTo>
                          <a:pt x="0" y="668"/>
                        </a:lnTo>
                        <a:lnTo>
                          <a:pt x="741" y="0"/>
                        </a:lnTo>
                        <a:lnTo>
                          <a:pt x="1302" y="33"/>
                        </a:lnTo>
                        <a:lnTo>
                          <a:pt x="991" y="208"/>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63" name="Freeform 59">
                    <a:extLst>
                      <a:ext uri="{FF2B5EF4-FFF2-40B4-BE49-F238E27FC236}">
                        <a16:creationId xmlns:a16="http://schemas.microsoft.com/office/drawing/2014/main" id="{510599C2-22CD-529E-BFB9-C45C7BF59816}"/>
                      </a:ext>
                    </a:extLst>
                  </p:cNvPr>
                  <p:cNvSpPr>
                    <a:spLocks/>
                  </p:cNvSpPr>
                  <p:nvPr/>
                </p:nvSpPr>
                <p:spPr bwMode="auto">
                  <a:xfrm>
                    <a:off x="2135" y="938"/>
                    <a:ext cx="230" cy="321"/>
                  </a:xfrm>
                  <a:custGeom>
                    <a:avLst/>
                    <a:gdLst>
                      <a:gd name="T0" fmla="*/ 459 w 575"/>
                      <a:gd name="T1" fmla="*/ 266 h 802"/>
                      <a:gd name="T2" fmla="*/ 0 w 575"/>
                      <a:gd name="T3" fmla="*/ 802 h 802"/>
                      <a:gd name="T4" fmla="*/ 56 w 575"/>
                      <a:gd name="T5" fmla="*/ 675 h 802"/>
                      <a:gd name="T6" fmla="*/ 575 w 575"/>
                      <a:gd name="T7" fmla="*/ 0 h 802"/>
                      <a:gd name="T8" fmla="*/ 459 w 575"/>
                      <a:gd name="T9" fmla="*/ 266 h 802"/>
                    </a:gdLst>
                    <a:ahLst/>
                    <a:cxnLst>
                      <a:cxn ang="0">
                        <a:pos x="T0" y="T1"/>
                      </a:cxn>
                      <a:cxn ang="0">
                        <a:pos x="T2" y="T3"/>
                      </a:cxn>
                      <a:cxn ang="0">
                        <a:pos x="T4" y="T5"/>
                      </a:cxn>
                      <a:cxn ang="0">
                        <a:pos x="T6" y="T7"/>
                      </a:cxn>
                      <a:cxn ang="0">
                        <a:pos x="T8" y="T9"/>
                      </a:cxn>
                    </a:cxnLst>
                    <a:rect l="0" t="0" r="r" b="b"/>
                    <a:pathLst>
                      <a:path w="575" h="802">
                        <a:moveTo>
                          <a:pt x="459" y="266"/>
                        </a:moveTo>
                        <a:lnTo>
                          <a:pt x="0" y="802"/>
                        </a:lnTo>
                        <a:lnTo>
                          <a:pt x="56" y="675"/>
                        </a:lnTo>
                        <a:lnTo>
                          <a:pt x="575" y="0"/>
                        </a:lnTo>
                        <a:lnTo>
                          <a:pt x="459" y="266"/>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64" name="Freeform 60">
                    <a:extLst>
                      <a:ext uri="{FF2B5EF4-FFF2-40B4-BE49-F238E27FC236}">
                        <a16:creationId xmlns:a16="http://schemas.microsoft.com/office/drawing/2014/main" id="{0E0AE18D-E508-89C6-A483-BD1F5CBA45AA}"/>
                      </a:ext>
                    </a:extLst>
                  </p:cNvPr>
                  <p:cNvSpPr>
                    <a:spLocks/>
                  </p:cNvSpPr>
                  <p:nvPr/>
                </p:nvSpPr>
                <p:spPr bwMode="auto">
                  <a:xfrm>
                    <a:off x="2115" y="650"/>
                    <a:ext cx="204" cy="582"/>
                  </a:xfrm>
                  <a:custGeom>
                    <a:avLst/>
                    <a:gdLst>
                      <a:gd name="T0" fmla="*/ 0 w 510"/>
                      <a:gd name="T1" fmla="*/ 1455 h 1455"/>
                      <a:gd name="T2" fmla="*/ 47 w 510"/>
                      <a:gd name="T3" fmla="*/ 1026 h 1455"/>
                      <a:gd name="T4" fmla="*/ 190 w 510"/>
                      <a:gd name="T5" fmla="*/ 647 h 1455"/>
                      <a:gd name="T6" fmla="*/ 208 w 510"/>
                      <a:gd name="T7" fmla="*/ 717 h 1455"/>
                      <a:gd name="T8" fmla="*/ 316 w 510"/>
                      <a:gd name="T9" fmla="*/ 338 h 1455"/>
                      <a:gd name="T10" fmla="*/ 353 w 510"/>
                      <a:gd name="T11" fmla="*/ 394 h 1455"/>
                      <a:gd name="T12" fmla="*/ 373 w 510"/>
                      <a:gd name="T13" fmla="*/ 291 h 1455"/>
                      <a:gd name="T14" fmla="*/ 496 w 510"/>
                      <a:gd name="T15" fmla="*/ 0 h 1455"/>
                      <a:gd name="T16" fmla="*/ 510 w 510"/>
                      <a:gd name="T17" fmla="*/ 682 h 1455"/>
                      <a:gd name="T18" fmla="*/ 0 w 510"/>
                      <a:gd name="T19" fmla="*/ 1455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0" h="1455">
                        <a:moveTo>
                          <a:pt x="0" y="1455"/>
                        </a:moveTo>
                        <a:lnTo>
                          <a:pt x="47" y="1026"/>
                        </a:lnTo>
                        <a:lnTo>
                          <a:pt x="190" y="647"/>
                        </a:lnTo>
                        <a:lnTo>
                          <a:pt x="208" y="717"/>
                        </a:lnTo>
                        <a:lnTo>
                          <a:pt x="316" y="338"/>
                        </a:lnTo>
                        <a:lnTo>
                          <a:pt x="353" y="394"/>
                        </a:lnTo>
                        <a:lnTo>
                          <a:pt x="373" y="291"/>
                        </a:lnTo>
                        <a:lnTo>
                          <a:pt x="496" y="0"/>
                        </a:lnTo>
                        <a:lnTo>
                          <a:pt x="510" y="682"/>
                        </a:lnTo>
                        <a:lnTo>
                          <a:pt x="0" y="1455"/>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65" name="Freeform 61">
                    <a:extLst>
                      <a:ext uri="{FF2B5EF4-FFF2-40B4-BE49-F238E27FC236}">
                        <a16:creationId xmlns:a16="http://schemas.microsoft.com/office/drawing/2014/main" id="{B54A09D2-B47B-F502-0FD2-921D640C8079}"/>
                      </a:ext>
                    </a:extLst>
                  </p:cNvPr>
                  <p:cNvSpPr>
                    <a:spLocks/>
                  </p:cNvSpPr>
                  <p:nvPr/>
                </p:nvSpPr>
                <p:spPr bwMode="auto">
                  <a:xfrm>
                    <a:off x="2042" y="1214"/>
                    <a:ext cx="156" cy="183"/>
                  </a:xfrm>
                  <a:custGeom>
                    <a:avLst/>
                    <a:gdLst>
                      <a:gd name="T0" fmla="*/ 171 w 390"/>
                      <a:gd name="T1" fmla="*/ 450 h 458"/>
                      <a:gd name="T2" fmla="*/ 142 w 390"/>
                      <a:gd name="T3" fmla="*/ 458 h 458"/>
                      <a:gd name="T4" fmla="*/ 114 w 390"/>
                      <a:gd name="T5" fmla="*/ 458 h 458"/>
                      <a:gd name="T6" fmla="*/ 34 w 390"/>
                      <a:gd name="T7" fmla="*/ 417 h 458"/>
                      <a:gd name="T8" fmla="*/ 3 w 390"/>
                      <a:gd name="T9" fmla="*/ 357 h 458"/>
                      <a:gd name="T10" fmla="*/ 0 w 390"/>
                      <a:gd name="T11" fmla="*/ 323 h 458"/>
                      <a:gd name="T12" fmla="*/ 0 w 390"/>
                      <a:gd name="T13" fmla="*/ 291 h 458"/>
                      <a:gd name="T14" fmla="*/ 5 w 390"/>
                      <a:gd name="T15" fmla="*/ 254 h 458"/>
                      <a:gd name="T16" fmla="*/ 175 w 390"/>
                      <a:gd name="T17" fmla="*/ 0 h 458"/>
                      <a:gd name="T18" fmla="*/ 171 w 390"/>
                      <a:gd name="T19" fmla="*/ 47 h 458"/>
                      <a:gd name="T20" fmla="*/ 169 w 390"/>
                      <a:gd name="T21" fmla="*/ 82 h 458"/>
                      <a:gd name="T22" fmla="*/ 183 w 390"/>
                      <a:gd name="T23" fmla="*/ 144 h 458"/>
                      <a:gd name="T24" fmla="*/ 226 w 390"/>
                      <a:gd name="T25" fmla="*/ 207 h 458"/>
                      <a:gd name="T26" fmla="*/ 291 w 390"/>
                      <a:gd name="T27" fmla="*/ 242 h 458"/>
                      <a:gd name="T28" fmla="*/ 326 w 390"/>
                      <a:gd name="T29" fmla="*/ 251 h 458"/>
                      <a:gd name="T30" fmla="*/ 357 w 390"/>
                      <a:gd name="T31" fmla="*/ 248 h 458"/>
                      <a:gd name="T32" fmla="*/ 390 w 390"/>
                      <a:gd name="T33" fmla="*/ 242 h 458"/>
                      <a:gd name="T34" fmla="*/ 171 w 390"/>
                      <a:gd name="T35" fmla="*/ 4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0" h="458">
                        <a:moveTo>
                          <a:pt x="171" y="450"/>
                        </a:moveTo>
                        <a:lnTo>
                          <a:pt x="142" y="458"/>
                        </a:lnTo>
                        <a:lnTo>
                          <a:pt x="114" y="458"/>
                        </a:lnTo>
                        <a:lnTo>
                          <a:pt x="34" y="417"/>
                        </a:lnTo>
                        <a:lnTo>
                          <a:pt x="3" y="357"/>
                        </a:lnTo>
                        <a:lnTo>
                          <a:pt x="0" y="323"/>
                        </a:lnTo>
                        <a:lnTo>
                          <a:pt x="0" y="291"/>
                        </a:lnTo>
                        <a:lnTo>
                          <a:pt x="5" y="254"/>
                        </a:lnTo>
                        <a:lnTo>
                          <a:pt x="175" y="0"/>
                        </a:lnTo>
                        <a:lnTo>
                          <a:pt x="171" y="47"/>
                        </a:lnTo>
                        <a:lnTo>
                          <a:pt x="169" y="82"/>
                        </a:lnTo>
                        <a:lnTo>
                          <a:pt x="183" y="144"/>
                        </a:lnTo>
                        <a:lnTo>
                          <a:pt x="226" y="207"/>
                        </a:lnTo>
                        <a:lnTo>
                          <a:pt x="291" y="242"/>
                        </a:lnTo>
                        <a:lnTo>
                          <a:pt x="326" y="251"/>
                        </a:lnTo>
                        <a:lnTo>
                          <a:pt x="357" y="248"/>
                        </a:lnTo>
                        <a:lnTo>
                          <a:pt x="390" y="242"/>
                        </a:lnTo>
                        <a:lnTo>
                          <a:pt x="171" y="450"/>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66" name="Freeform 62">
                    <a:extLst>
                      <a:ext uri="{FF2B5EF4-FFF2-40B4-BE49-F238E27FC236}">
                        <a16:creationId xmlns:a16="http://schemas.microsoft.com/office/drawing/2014/main" id="{7BFF8B23-2E88-84B4-9694-798C39A5C8F2}"/>
                      </a:ext>
                    </a:extLst>
                  </p:cNvPr>
                  <p:cNvSpPr>
                    <a:spLocks/>
                  </p:cNvSpPr>
                  <p:nvPr/>
                </p:nvSpPr>
                <p:spPr bwMode="auto">
                  <a:xfrm>
                    <a:off x="2060" y="1268"/>
                    <a:ext cx="87" cy="110"/>
                  </a:xfrm>
                  <a:custGeom>
                    <a:avLst/>
                    <a:gdLst>
                      <a:gd name="T0" fmla="*/ 170 w 217"/>
                      <a:gd name="T1" fmla="*/ 269 h 275"/>
                      <a:gd name="T2" fmla="*/ 142 w 217"/>
                      <a:gd name="T3" fmla="*/ 275 h 275"/>
                      <a:gd name="T4" fmla="*/ 107 w 217"/>
                      <a:gd name="T5" fmla="*/ 272 h 275"/>
                      <a:gd name="T6" fmla="*/ 78 w 217"/>
                      <a:gd name="T7" fmla="*/ 265 h 275"/>
                      <a:gd name="T8" fmla="*/ 52 w 217"/>
                      <a:gd name="T9" fmla="*/ 253 h 275"/>
                      <a:gd name="T10" fmla="*/ 35 w 217"/>
                      <a:gd name="T11" fmla="*/ 228 h 275"/>
                      <a:gd name="T12" fmla="*/ 15 w 217"/>
                      <a:gd name="T13" fmla="*/ 206 h 275"/>
                      <a:gd name="T14" fmla="*/ 3 w 217"/>
                      <a:gd name="T15" fmla="*/ 179 h 275"/>
                      <a:gd name="T16" fmla="*/ 0 w 217"/>
                      <a:gd name="T17" fmla="*/ 140 h 275"/>
                      <a:gd name="T18" fmla="*/ 0 w 217"/>
                      <a:gd name="T19" fmla="*/ 109 h 275"/>
                      <a:gd name="T20" fmla="*/ 6 w 217"/>
                      <a:gd name="T21" fmla="*/ 69 h 275"/>
                      <a:gd name="T22" fmla="*/ 46 w 217"/>
                      <a:gd name="T23" fmla="*/ 0 h 275"/>
                      <a:gd name="T24" fmla="*/ 41 w 217"/>
                      <a:gd name="T25" fmla="*/ 29 h 275"/>
                      <a:gd name="T26" fmla="*/ 37 w 217"/>
                      <a:gd name="T27" fmla="*/ 60 h 275"/>
                      <a:gd name="T28" fmla="*/ 35 w 217"/>
                      <a:gd name="T29" fmla="*/ 88 h 275"/>
                      <a:gd name="T30" fmla="*/ 35 w 217"/>
                      <a:gd name="T31" fmla="*/ 119 h 275"/>
                      <a:gd name="T32" fmla="*/ 49 w 217"/>
                      <a:gd name="T33" fmla="*/ 187 h 275"/>
                      <a:gd name="T34" fmla="*/ 99 w 217"/>
                      <a:gd name="T35" fmla="*/ 225 h 275"/>
                      <a:gd name="T36" fmla="*/ 139 w 217"/>
                      <a:gd name="T37" fmla="*/ 228 h 275"/>
                      <a:gd name="T38" fmla="*/ 177 w 217"/>
                      <a:gd name="T39" fmla="*/ 225 h 275"/>
                      <a:gd name="T40" fmla="*/ 217 w 217"/>
                      <a:gd name="T41" fmla="*/ 218 h 275"/>
                      <a:gd name="T42" fmla="*/ 170 w 217"/>
                      <a:gd name="T43" fmla="*/ 26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7" h="275">
                        <a:moveTo>
                          <a:pt x="170" y="269"/>
                        </a:moveTo>
                        <a:lnTo>
                          <a:pt x="142" y="275"/>
                        </a:lnTo>
                        <a:lnTo>
                          <a:pt x="107" y="272"/>
                        </a:lnTo>
                        <a:lnTo>
                          <a:pt x="78" y="265"/>
                        </a:lnTo>
                        <a:lnTo>
                          <a:pt x="52" y="253"/>
                        </a:lnTo>
                        <a:lnTo>
                          <a:pt x="35" y="228"/>
                        </a:lnTo>
                        <a:lnTo>
                          <a:pt x="15" y="206"/>
                        </a:lnTo>
                        <a:lnTo>
                          <a:pt x="3" y="179"/>
                        </a:lnTo>
                        <a:lnTo>
                          <a:pt x="0" y="140"/>
                        </a:lnTo>
                        <a:lnTo>
                          <a:pt x="0" y="109"/>
                        </a:lnTo>
                        <a:lnTo>
                          <a:pt x="6" y="69"/>
                        </a:lnTo>
                        <a:lnTo>
                          <a:pt x="46" y="0"/>
                        </a:lnTo>
                        <a:lnTo>
                          <a:pt x="41" y="29"/>
                        </a:lnTo>
                        <a:lnTo>
                          <a:pt x="37" y="60"/>
                        </a:lnTo>
                        <a:lnTo>
                          <a:pt x="35" y="88"/>
                        </a:lnTo>
                        <a:lnTo>
                          <a:pt x="35" y="119"/>
                        </a:lnTo>
                        <a:lnTo>
                          <a:pt x="49" y="187"/>
                        </a:lnTo>
                        <a:lnTo>
                          <a:pt x="99" y="225"/>
                        </a:lnTo>
                        <a:lnTo>
                          <a:pt x="139" y="228"/>
                        </a:lnTo>
                        <a:lnTo>
                          <a:pt x="177" y="225"/>
                        </a:lnTo>
                        <a:lnTo>
                          <a:pt x="217" y="218"/>
                        </a:lnTo>
                        <a:lnTo>
                          <a:pt x="170" y="269"/>
                        </a:lnTo>
                        <a:close/>
                      </a:path>
                    </a:pathLst>
                  </a:custGeom>
                  <a:solidFill>
                    <a:srgbClr val="FF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67" name="Freeform 63">
                    <a:extLst>
                      <a:ext uri="{FF2B5EF4-FFF2-40B4-BE49-F238E27FC236}">
                        <a16:creationId xmlns:a16="http://schemas.microsoft.com/office/drawing/2014/main" id="{DB65E87D-6745-F1B7-A18A-D14B1BF03D26}"/>
                      </a:ext>
                    </a:extLst>
                  </p:cNvPr>
                  <p:cNvSpPr>
                    <a:spLocks/>
                  </p:cNvSpPr>
                  <p:nvPr/>
                </p:nvSpPr>
                <p:spPr bwMode="auto">
                  <a:xfrm>
                    <a:off x="1851" y="1547"/>
                    <a:ext cx="65" cy="74"/>
                  </a:xfrm>
                  <a:custGeom>
                    <a:avLst/>
                    <a:gdLst>
                      <a:gd name="T0" fmla="*/ 60 w 163"/>
                      <a:gd name="T1" fmla="*/ 186 h 186"/>
                      <a:gd name="T2" fmla="*/ 3 w 163"/>
                      <a:gd name="T3" fmla="*/ 155 h 186"/>
                      <a:gd name="T4" fmla="*/ 0 w 163"/>
                      <a:gd name="T5" fmla="*/ 130 h 186"/>
                      <a:gd name="T6" fmla="*/ 6 w 163"/>
                      <a:gd name="T7" fmla="*/ 114 h 186"/>
                      <a:gd name="T8" fmla="*/ 89 w 163"/>
                      <a:gd name="T9" fmla="*/ 0 h 186"/>
                      <a:gd name="T10" fmla="*/ 92 w 163"/>
                      <a:gd name="T11" fmla="*/ 18 h 186"/>
                      <a:gd name="T12" fmla="*/ 95 w 163"/>
                      <a:gd name="T13" fmla="*/ 37 h 186"/>
                      <a:gd name="T14" fmla="*/ 107 w 163"/>
                      <a:gd name="T15" fmla="*/ 53 h 186"/>
                      <a:gd name="T16" fmla="*/ 121 w 163"/>
                      <a:gd name="T17" fmla="*/ 69 h 186"/>
                      <a:gd name="T18" fmla="*/ 139 w 163"/>
                      <a:gd name="T19" fmla="*/ 84 h 186"/>
                      <a:gd name="T20" fmla="*/ 163 w 163"/>
                      <a:gd name="T21" fmla="*/ 87 h 186"/>
                      <a:gd name="T22" fmla="*/ 60 w 163"/>
                      <a:gd name="T23"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86">
                        <a:moveTo>
                          <a:pt x="60" y="186"/>
                        </a:moveTo>
                        <a:lnTo>
                          <a:pt x="3" y="155"/>
                        </a:lnTo>
                        <a:lnTo>
                          <a:pt x="0" y="130"/>
                        </a:lnTo>
                        <a:lnTo>
                          <a:pt x="6" y="114"/>
                        </a:lnTo>
                        <a:lnTo>
                          <a:pt x="89" y="0"/>
                        </a:lnTo>
                        <a:lnTo>
                          <a:pt x="92" y="18"/>
                        </a:lnTo>
                        <a:lnTo>
                          <a:pt x="95" y="37"/>
                        </a:lnTo>
                        <a:lnTo>
                          <a:pt x="107" y="53"/>
                        </a:lnTo>
                        <a:lnTo>
                          <a:pt x="121" y="69"/>
                        </a:lnTo>
                        <a:lnTo>
                          <a:pt x="139" y="84"/>
                        </a:lnTo>
                        <a:lnTo>
                          <a:pt x="163" y="87"/>
                        </a:lnTo>
                        <a:lnTo>
                          <a:pt x="60" y="186"/>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68" name="Freeform 64">
                    <a:extLst>
                      <a:ext uri="{FF2B5EF4-FFF2-40B4-BE49-F238E27FC236}">
                        <a16:creationId xmlns:a16="http://schemas.microsoft.com/office/drawing/2014/main" id="{AD6706B3-0E27-6AD4-D682-E39488974031}"/>
                      </a:ext>
                    </a:extLst>
                  </p:cNvPr>
                  <p:cNvSpPr>
                    <a:spLocks/>
                  </p:cNvSpPr>
                  <p:nvPr/>
                </p:nvSpPr>
                <p:spPr bwMode="auto">
                  <a:xfrm>
                    <a:off x="1251" y="2691"/>
                    <a:ext cx="8" cy="144"/>
                  </a:xfrm>
                  <a:custGeom>
                    <a:avLst/>
                    <a:gdLst>
                      <a:gd name="T0" fmla="*/ 0 w 20"/>
                      <a:gd name="T1" fmla="*/ 197 h 360"/>
                      <a:gd name="T2" fmla="*/ 6 w 20"/>
                      <a:gd name="T3" fmla="*/ 0 h 360"/>
                      <a:gd name="T4" fmla="*/ 20 w 20"/>
                      <a:gd name="T5" fmla="*/ 185 h 360"/>
                      <a:gd name="T6" fmla="*/ 20 w 20"/>
                      <a:gd name="T7" fmla="*/ 360 h 360"/>
                      <a:gd name="T8" fmla="*/ 0 w 20"/>
                      <a:gd name="T9" fmla="*/ 197 h 360"/>
                    </a:gdLst>
                    <a:ahLst/>
                    <a:cxnLst>
                      <a:cxn ang="0">
                        <a:pos x="T0" y="T1"/>
                      </a:cxn>
                      <a:cxn ang="0">
                        <a:pos x="T2" y="T3"/>
                      </a:cxn>
                      <a:cxn ang="0">
                        <a:pos x="T4" y="T5"/>
                      </a:cxn>
                      <a:cxn ang="0">
                        <a:pos x="T6" y="T7"/>
                      </a:cxn>
                      <a:cxn ang="0">
                        <a:pos x="T8" y="T9"/>
                      </a:cxn>
                    </a:cxnLst>
                    <a:rect l="0" t="0" r="r" b="b"/>
                    <a:pathLst>
                      <a:path w="20" h="360">
                        <a:moveTo>
                          <a:pt x="0" y="197"/>
                        </a:moveTo>
                        <a:lnTo>
                          <a:pt x="6" y="0"/>
                        </a:lnTo>
                        <a:lnTo>
                          <a:pt x="20" y="185"/>
                        </a:lnTo>
                        <a:lnTo>
                          <a:pt x="20" y="360"/>
                        </a:lnTo>
                        <a:lnTo>
                          <a:pt x="0" y="197"/>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69" name="Freeform 65">
                    <a:extLst>
                      <a:ext uri="{FF2B5EF4-FFF2-40B4-BE49-F238E27FC236}">
                        <a16:creationId xmlns:a16="http://schemas.microsoft.com/office/drawing/2014/main" id="{3653BA70-B833-4721-8FAB-137940B22ED8}"/>
                      </a:ext>
                    </a:extLst>
                  </p:cNvPr>
                  <p:cNvSpPr>
                    <a:spLocks/>
                  </p:cNvSpPr>
                  <p:nvPr/>
                </p:nvSpPr>
                <p:spPr bwMode="auto">
                  <a:xfrm>
                    <a:off x="1205" y="2691"/>
                    <a:ext cx="40" cy="84"/>
                  </a:xfrm>
                  <a:custGeom>
                    <a:avLst/>
                    <a:gdLst>
                      <a:gd name="T0" fmla="*/ 90 w 100"/>
                      <a:gd name="T1" fmla="*/ 181 h 210"/>
                      <a:gd name="T2" fmla="*/ 0 w 100"/>
                      <a:gd name="T3" fmla="*/ 210 h 210"/>
                      <a:gd name="T4" fmla="*/ 0 w 100"/>
                      <a:gd name="T5" fmla="*/ 140 h 210"/>
                      <a:gd name="T6" fmla="*/ 100 w 100"/>
                      <a:gd name="T7" fmla="*/ 0 h 210"/>
                      <a:gd name="T8" fmla="*/ 90 w 100"/>
                      <a:gd name="T9" fmla="*/ 181 h 210"/>
                    </a:gdLst>
                    <a:ahLst/>
                    <a:cxnLst>
                      <a:cxn ang="0">
                        <a:pos x="T0" y="T1"/>
                      </a:cxn>
                      <a:cxn ang="0">
                        <a:pos x="T2" y="T3"/>
                      </a:cxn>
                      <a:cxn ang="0">
                        <a:pos x="T4" y="T5"/>
                      </a:cxn>
                      <a:cxn ang="0">
                        <a:pos x="T6" y="T7"/>
                      </a:cxn>
                      <a:cxn ang="0">
                        <a:pos x="T8" y="T9"/>
                      </a:cxn>
                    </a:cxnLst>
                    <a:rect l="0" t="0" r="r" b="b"/>
                    <a:pathLst>
                      <a:path w="100" h="210">
                        <a:moveTo>
                          <a:pt x="90" y="181"/>
                        </a:moveTo>
                        <a:lnTo>
                          <a:pt x="0" y="210"/>
                        </a:lnTo>
                        <a:lnTo>
                          <a:pt x="0" y="140"/>
                        </a:lnTo>
                        <a:lnTo>
                          <a:pt x="100" y="0"/>
                        </a:lnTo>
                        <a:lnTo>
                          <a:pt x="90" y="181"/>
                        </a:lnTo>
                        <a:close/>
                      </a:path>
                    </a:pathLst>
                  </a:custGeom>
                  <a:solidFill>
                    <a:srgbClr val="5F5F5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70" name="Freeform 66">
                    <a:extLst>
                      <a:ext uri="{FF2B5EF4-FFF2-40B4-BE49-F238E27FC236}">
                        <a16:creationId xmlns:a16="http://schemas.microsoft.com/office/drawing/2014/main" id="{C9CD332E-7E16-FB98-80B8-E5F7E4083C1D}"/>
                      </a:ext>
                    </a:extLst>
                  </p:cNvPr>
                  <p:cNvSpPr>
                    <a:spLocks/>
                  </p:cNvSpPr>
                  <p:nvPr/>
                </p:nvSpPr>
                <p:spPr bwMode="auto">
                  <a:xfrm>
                    <a:off x="1205" y="2775"/>
                    <a:ext cx="54" cy="58"/>
                  </a:xfrm>
                  <a:custGeom>
                    <a:avLst/>
                    <a:gdLst>
                      <a:gd name="T0" fmla="*/ 14 w 134"/>
                      <a:gd name="T1" fmla="*/ 78 h 146"/>
                      <a:gd name="T2" fmla="*/ 0 w 134"/>
                      <a:gd name="T3" fmla="*/ 25 h 146"/>
                      <a:gd name="T4" fmla="*/ 96 w 134"/>
                      <a:gd name="T5" fmla="*/ 0 h 146"/>
                      <a:gd name="T6" fmla="*/ 134 w 134"/>
                      <a:gd name="T7" fmla="*/ 146 h 146"/>
                      <a:gd name="T8" fmla="*/ 14 w 134"/>
                      <a:gd name="T9" fmla="*/ 78 h 146"/>
                    </a:gdLst>
                    <a:ahLst/>
                    <a:cxnLst>
                      <a:cxn ang="0">
                        <a:pos x="T0" y="T1"/>
                      </a:cxn>
                      <a:cxn ang="0">
                        <a:pos x="T2" y="T3"/>
                      </a:cxn>
                      <a:cxn ang="0">
                        <a:pos x="T4" y="T5"/>
                      </a:cxn>
                      <a:cxn ang="0">
                        <a:pos x="T6" y="T7"/>
                      </a:cxn>
                      <a:cxn ang="0">
                        <a:pos x="T8" y="T9"/>
                      </a:cxn>
                    </a:cxnLst>
                    <a:rect l="0" t="0" r="r" b="b"/>
                    <a:pathLst>
                      <a:path w="134" h="146">
                        <a:moveTo>
                          <a:pt x="14" y="78"/>
                        </a:moveTo>
                        <a:lnTo>
                          <a:pt x="0" y="25"/>
                        </a:lnTo>
                        <a:lnTo>
                          <a:pt x="96" y="0"/>
                        </a:lnTo>
                        <a:lnTo>
                          <a:pt x="134" y="146"/>
                        </a:lnTo>
                        <a:lnTo>
                          <a:pt x="14" y="78"/>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71" name="Freeform 67">
                    <a:extLst>
                      <a:ext uri="{FF2B5EF4-FFF2-40B4-BE49-F238E27FC236}">
                        <a16:creationId xmlns:a16="http://schemas.microsoft.com/office/drawing/2014/main" id="{E4D181A6-1C20-3064-634B-62BDD3D57C7A}"/>
                      </a:ext>
                    </a:extLst>
                  </p:cNvPr>
                  <p:cNvSpPr>
                    <a:spLocks/>
                  </p:cNvSpPr>
                  <p:nvPr/>
                </p:nvSpPr>
                <p:spPr bwMode="auto">
                  <a:xfrm>
                    <a:off x="1240" y="2448"/>
                    <a:ext cx="956" cy="339"/>
                  </a:xfrm>
                  <a:custGeom>
                    <a:avLst/>
                    <a:gdLst>
                      <a:gd name="T0" fmla="*/ 2342 w 2389"/>
                      <a:gd name="T1" fmla="*/ 419 h 847"/>
                      <a:gd name="T2" fmla="*/ 2072 w 2389"/>
                      <a:gd name="T3" fmla="*/ 92 h 847"/>
                      <a:gd name="T4" fmla="*/ 2054 w 2389"/>
                      <a:gd name="T5" fmla="*/ 96 h 847"/>
                      <a:gd name="T6" fmla="*/ 2121 w 2389"/>
                      <a:gd name="T7" fmla="*/ 559 h 847"/>
                      <a:gd name="T8" fmla="*/ 37 w 2389"/>
                      <a:gd name="T9" fmla="*/ 847 h 847"/>
                      <a:gd name="T10" fmla="*/ 16 w 2389"/>
                      <a:gd name="T11" fmla="*/ 837 h 847"/>
                      <a:gd name="T12" fmla="*/ 4 w 2389"/>
                      <a:gd name="T13" fmla="*/ 824 h 847"/>
                      <a:gd name="T14" fmla="*/ 0 w 2389"/>
                      <a:gd name="T15" fmla="*/ 806 h 847"/>
                      <a:gd name="T16" fmla="*/ 0 w 2389"/>
                      <a:gd name="T17" fmla="*/ 787 h 847"/>
                      <a:gd name="T18" fmla="*/ 4 w 2389"/>
                      <a:gd name="T19" fmla="*/ 762 h 847"/>
                      <a:gd name="T20" fmla="*/ 10 w 2389"/>
                      <a:gd name="T21" fmla="*/ 746 h 847"/>
                      <a:gd name="T22" fmla="*/ 31 w 2389"/>
                      <a:gd name="T23" fmla="*/ 731 h 847"/>
                      <a:gd name="T24" fmla="*/ 2039 w 2389"/>
                      <a:gd name="T25" fmla="*/ 0 h 847"/>
                      <a:gd name="T26" fmla="*/ 2043 w 2389"/>
                      <a:gd name="T27" fmla="*/ 27 h 847"/>
                      <a:gd name="T28" fmla="*/ 1822 w 2389"/>
                      <a:gd name="T29" fmla="*/ 96 h 847"/>
                      <a:gd name="T30" fmla="*/ 1784 w 2389"/>
                      <a:gd name="T31" fmla="*/ 149 h 847"/>
                      <a:gd name="T32" fmla="*/ 2054 w 2389"/>
                      <a:gd name="T33" fmla="*/ 96 h 847"/>
                      <a:gd name="T34" fmla="*/ 2043 w 2389"/>
                      <a:gd name="T35" fmla="*/ 27 h 847"/>
                      <a:gd name="T36" fmla="*/ 2115 w 2389"/>
                      <a:gd name="T37" fmla="*/ 5 h 847"/>
                      <a:gd name="T38" fmla="*/ 2389 w 2389"/>
                      <a:gd name="T39" fmla="*/ 403 h 847"/>
                      <a:gd name="T40" fmla="*/ 2342 w 2389"/>
                      <a:gd name="T41" fmla="*/ 419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89" h="847">
                        <a:moveTo>
                          <a:pt x="2342" y="419"/>
                        </a:moveTo>
                        <a:lnTo>
                          <a:pt x="2072" y="92"/>
                        </a:lnTo>
                        <a:lnTo>
                          <a:pt x="2054" y="96"/>
                        </a:lnTo>
                        <a:lnTo>
                          <a:pt x="2121" y="559"/>
                        </a:lnTo>
                        <a:lnTo>
                          <a:pt x="37" y="847"/>
                        </a:lnTo>
                        <a:lnTo>
                          <a:pt x="16" y="837"/>
                        </a:lnTo>
                        <a:lnTo>
                          <a:pt x="4" y="824"/>
                        </a:lnTo>
                        <a:lnTo>
                          <a:pt x="0" y="806"/>
                        </a:lnTo>
                        <a:lnTo>
                          <a:pt x="0" y="787"/>
                        </a:lnTo>
                        <a:lnTo>
                          <a:pt x="4" y="762"/>
                        </a:lnTo>
                        <a:lnTo>
                          <a:pt x="10" y="746"/>
                        </a:lnTo>
                        <a:lnTo>
                          <a:pt x="31" y="731"/>
                        </a:lnTo>
                        <a:lnTo>
                          <a:pt x="2039" y="0"/>
                        </a:lnTo>
                        <a:lnTo>
                          <a:pt x="2043" y="27"/>
                        </a:lnTo>
                        <a:lnTo>
                          <a:pt x="1822" y="96"/>
                        </a:lnTo>
                        <a:lnTo>
                          <a:pt x="1784" y="149"/>
                        </a:lnTo>
                        <a:lnTo>
                          <a:pt x="2054" y="96"/>
                        </a:lnTo>
                        <a:lnTo>
                          <a:pt x="2043" y="27"/>
                        </a:lnTo>
                        <a:lnTo>
                          <a:pt x="2115" y="5"/>
                        </a:lnTo>
                        <a:lnTo>
                          <a:pt x="2389" y="403"/>
                        </a:lnTo>
                        <a:lnTo>
                          <a:pt x="2342" y="419"/>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72" name="Freeform 68">
                    <a:extLst>
                      <a:ext uri="{FF2B5EF4-FFF2-40B4-BE49-F238E27FC236}">
                        <a16:creationId xmlns:a16="http://schemas.microsoft.com/office/drawing/2014/main" id="{5C1E3D82-73FF-3DC6-0EB4-6C91192ABB6F}"/>
                      </a:ext>
                    </a:extLst>
                  </p:cNvPr>
                  <p:cNvSpPr>
                    <a:spLocks/>
                  </p:cNvSpPr>
                  <p:nvPr/>
                </p:nvSpPr>
                <p:spPr bwMode="auto">
                  <a:xfrm>
                    <a:off x="1930" y="2434"/>
                    <a:ext cx="232" cy="243"/>
                  </a:xfrm>
                  <a:custGeom>
                    <a:avLst/>
                    <a:gdLst>
                      <a:gd name="T0" fmla="*/ 197 w 580"/>
                      <a:gd name="T1" fmla="*/ 608 h 608"/>
                      <a:gd name="T2" fmla="*/ 125 w 580"/>
                      <a:gd name="T3" fmla="*/ 577 h 608"/>
                      <a:gd name="T4" fmla="*/ 58 w 580"/>
                      <a:gd name="T5" fmla="*/ 506 h 608"/>
                      <a:gd name="T6" fmla="*/ 12 w 580"/>
                      <a:gd name="T7" fmla="*/ 412 h 608"/>
                      <a:gd name="T8" fmla="*/ 0 w 580"/>
                      <a:gd name="T9" fmla="*/ 347 h 608"/>
                      <a:gd name="T10" fmla="*/ 2 w 580"/>
                      <a:gd name="T11" fmla="*/ 302 h 608"/>
                      <a:gd name="T12" fmla="*/ 18 w 580"/>
                      <a:gd name="T13" fmla="*/ 250 h 608"/>
                      <a:gd name="T14" fmla="*/ 35 w 580"/>
                      <a:gd name="T15" fmla="*/ 212 h 608"/>
                      <a:gd name="T16" fmla="*/ 49 w 580"/>
                      <a:gd name="T17" fmla="*/ 174 h 608"/>
                      <a:gd name="T18" fmla="*/ 84 w 580"/>
                      <a:gd name="T19" fmla="*/ 137 h 608"/>
                      <a:gd name="T20" fmla="*/ 110 w 580"/>
                      <a:gd name="T21" fmla="*/ 115 h 608"/>
                      <a:gd name="T22" fmla="*/ 409 w 580"/>
                      <a:gd name="T23" fmla="*/ 0 h 608"/>
                      <a:gd name="T24" fmla="*/ 371 w 580"/>
                      <a:gd name="T25" fmla="*/ 56 h 608"/>
                      <a:gd name="T26" fmla="*/ 104 w 580"/>
                      <a:gd name="T27" fmla="*/ 134 h 608"/>
                      <a:gd name="T28" fmla="*/ 82 w 580"/>
                      <a:gd name="T29" fmla="*/ 172 h 608"/>
                      <a:gd name="T30" fmla="*/ 356 w 580"/>
                      <a:gd name="T31" fmla="*/ 115 h 608"/>
                      <a:gd name="T32" fmla="*/ 580 w 580"/>
                      <a:gd name="T33" fmla="*/ 562 h 608"/>
                      <a:gd name="T34" fmla="*/ 197 w 580"/>
                      <a:gd name="T35"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0" h="608">
                        <a:moveTo>
                          <a:pt x="197" y="608"/>
                        </a:moveTo>
                        <a:lnTo>
                          <a:pt x="125" y="577"/>
                        </a:lnTo>
                        <a:lnTo>
                          <a:pt x="58" y="506"/>
                        </a:lnTo>
                        <a:lnTo>
                          <a:pt x="12" y="412"/>
                        </a:lnTo>
                        <a:lnTo>
                          <a:pt x="0" y="347"/>
                        </a:lnTo>
                        <a:lnTo>
                          <a:pt x="2" y="302"/>
                        </a:lnTo>
                        <a:lnTo>
                          <a:pt x="18" y="250"/>
                        </a:lnTo>
                        <a:lnTo>
                          <a:pt x="35" y="212"/>
                        </a:lnTo>
                        <a:lnTo>
                          <a:pt x="49" y="174"/>
                        </a:lnTo>
                        <a:lnTo>
                          <a:pt x="84" y="137"/>
                        </a:lnTo>
                        <a:lnTo>
                          <a:pt x="110" y="115"/>
                        </a:lnTo>
                        <a:lnTo>
                          <a:pt x="409" y="0"/>
                        </a:lnTo>
                        <a:lnTo>
                          <a:pt x="371" y="56"/>
                        </a:lnTo>
                        <a:lnTo>
                          <a:pt x="104" y="134"/>
                        </a:lnTo>
                        <a:lnTo>
                          <a:pt x="82" y="172"/>
                        </a:lnTo>
                        <a:lnTo>
                          <a:pt x="356" y="115"/>
                        </a:lnTo>
                        <a:lnTo>
                          <a:pt x="580" y="562"/>
                        </a:lnTo>
                        <a:lnTo>
                          <a:pt x="197" y="60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73" name="Freeform 69">
                    <a:extLst>
                      <a:ext uri="{FF2B5EF4-FFF2-40B4-BE49-F238E27FC236}">
                        <a16:creationId xmlns:a16="http://schemas.microsoft.com/office/drawing/2014/main" id="{F8548630-4A88-6996-2EDE-E0594E3501D9}"/>
                      </a:ext>
                    </a:extLst>
                  </p:cNvPr>
                  <p:cNvSpPr>
                    <a:spLocks/>
                  </p:cNvSpPr>
                  <p:nvPr/>
                </p:nvSpPr>
                <p:spPr bwMode="auto">
                  <a:xfrm>
                    <a:off x="2085" y="2430"/>
                    <a:ext cx="121" cy="179"/>
                  </a:xfrm>
                  <a:custGeom>
                    <a:avLst/>
                    <a:gdLst>
                      <a:gd name="T0" fmla="*/ 298 w 302"/>
                      <a:gd name="T1" fmla="*/ 354 h 448"/>
                      <a:gd name="T2" fmla="*/ 284 w 302"/>
                      <a:gd name="T3" fmla="*/ 413 h 448"/>
                      <a:gd name="T4" fmla="*/ 278 w 302"/>
                      <a:gd name="T5" fmla="*/ 448 h 448"/>
                      <a:gd name="T6" fmla="*/ 0 w 302"/>
                      <a:gd name="T7" fmla="*/ 63 h 448"/>
                      <a:gd name="T8" fmla="*/ 20 w 302"/>
                      <a:gd name="T9" fmla="*/ 35 h 448"/>
                      <a:gd name="T10" fmla="*/ 34 w 302"/>
                      <a:gd name="T11" fmla="*/ 10 h 448"/>
                      <a:gd name="T12" fmla="*/ 63 w 302"/>
                      <a:gd name="T13" fmla="*/ 0 h 448"/>
                      <a:gd name="T14" fmla="*/ 142 w 302"/>
                      <a:gd name="T15" fmla="*/ 29 h 448"/>
                      <a:gd name="T16" fmla="*/ 220 w 302"/>
                      <a:gd name="T17" fmla="*/ 91 h 448"/>
                      <a:gd name="T18" fmla="*/ 273 w 302"/>
                      <a:gd name="T19" fmla="*/ 179 h 448"/>
                      <a:gd name="T20" fmla="*/ 298 w 302"/>
                      <a:gd name="T21" fmla="*/ 273 h 448"/>
                      <a:gd name="T22" fmla="*/ 302 w 302"/>
                      <a:gd name="T23" fmla="*/ 310 h 448"/>
                      <a:gd name="T24" fmla="*/ 298 w 302"/>
                      <a:gd name="T25" fmla="*/ 35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2" h="448">
                        <a:moveTo>
                          <a:pt x="298" y="354"/>
                        </a:moveTo>
                        <a:lnTo>
                          <a:pt x="284" y="413"/>
                        </a:lnTo>
                        <a:lnTo>
                          <a:pt x="278" y="448"/>
                        </a:lnTo>
                        <a:lnTo>
                          <a:pt x="0" y="63"/>
                        </a:lnTo>
                        <a:lnTo>
                          <a:pt x="20" y="35"/>
                        </a:lnTo>
                        <a:lnTo>
                          <a:pt x="34" y="10"/>
                        </a:lnTo>
                        <a:lnTo>
                          <a:pt x="63" y="0"/>
                        </a:lnTo>
                        <a:lnTo>
                          <a:pt x="142" y="29"/>
                        </a:lnTo>
                        <a:lnTo>
                          <a:pt x="220" y="91"/>
                        </a:lnTo>
                        <a:lnTo>
                          <a:pt x="273" y="179"/>
                        </a:lnTo>
                        <a:lnTo>
                          <a:pt x="298" y="273"/>
                        </a:lnTo>
                        <a:lnTo>
                          <a:pt x="302" y="310"/>
                        </a:lnTo>
                        <a:lnTo>
                          <a:pt x="298" y="354"/>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74" name="Freeform 70">
                    <a:extLst>
                      <a:ext uri="{FF2B5EF4-FFF2-40B4-BE49-F238E27FC236}">
                        <a16:creationId xmlns:a16="http://schemas.microsoft.com/office/drawing/2014/main" id="{424F6115-3C20-6B6E-5E64-B116142D8D00}"/>
                      </a:ext>
                    </a:extLst>
                  </p:cNvPr>
                  <p:cNvSpPr>
                    <a:spLocks/>
                  </p:cNvSpPr>
                  <p:nvPr/>
                </p:nvSpPr>
                <p:spPr bwMode="auto">
                  <a:xfrm>
                    <a:off x="2076" y="2480"/>
                    <a:ext cx="111" cy="180"/>
                  </a:xfrm>
                  <a:custGeom>
                    <a:avLst/>
                    <a:gdLst>
                      <a:gd name="T0" fmla="*/ 260 w 277"/>
                      <a:gd name="T1" fmla="*/ 403 h 450"/>
                      <a:gd name="T2" fmla="*/ 240 w 277"/>
                      <a:gd name="T3" fmla="*/ 437 h 450"/>
                      <a:gd name="T4" fmla="*/ 217 w 277"/>
                      <a:gd name="T5" fmla="*/ 450 h 450"/>
                      <a:gd name="T6" fmla="*/ 190 w 277"/>
                      <a:gd name="T7" fmla="*/ 446 h 450"/>
                      <a:gd name="T8" fmla="*/ 129 w 277"/>
                      <a:gd name="T9" fmla="*/ 400 h 450"/>
                      <a:gd name="T10" fmla="*/ 86 w 277"/>
                      <a:gd name="T11" fmla="*/ 340 h 450"/>
                      <a:gd name="T12" fmla="*/ 69 w 277"/>
                      <a:gd name="T13" fmla="*/ 308 h 450"/>
                      <a:gd name="T14" fmla="*/ 49 w 277"/>
                      <a:gd name="T15" fmla="*/ 271 h 450"/>
                      <a:gd name="T16" fmla="*/ 29 w 277"/>
                      <a:gd name="T17" fmla="*/ 233 h 450"/>
                      <a:gd name="T18" fmla="*/ 18 w 277"/>
                      <a:gd name="T19" fmla="*/ 190 h 450"/>
                      <a:gd name="T20" fmla="*/ 6 w 277"/>
                      <a:gd name="T21" fmla="*/ 139 h 450"/>
                      <a:gd name="T22" fmla="*/ 3 w 277"/>
                      <a:gd name="T23" fmla="*/ 98 h 450"/>
                      <a:gd name="T24" fmla="*/ 0 w 277"/>
                      <a:gd name="T25" fmla="*/ 60 h 450"/>
                      <a:gd name="T26" fmla="*/ 3 w 277"/>
                      <a:gd name="T27" fmla="*/ 29 h 450"/>
                      <a:gd name="T28" fmla="*/ 8 w 277"/>
                      <a:gd name="T29" fmla="*/ 0 h 450"/>
                      <a:gd name="T30" fmla="*/ 277 w 277"/>
                      <a:gd name="T31" fmla="*/ 368 h 450"/>
                      <a:gd name="T32" fmla="*/ 260 w 277"/>
                      <a:gd name="T33" fmla="*/ 403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450">
                        <a:moveTo>
                          <a:pt x="260" y="403"/>
                        </a:moveTo>
                        <a:lnTo>
                          <a:pt x="240" y="437"/>
                        </a:lnTo>
                        <a:lnTo>
                          <a:pt x="217" y="450"/>
                        </a:lnTo>
                        <a:lnTo>
                          <a:pt x="190" y="446"/>
                        </a:lnTo>
                        <a:lnTo>
                          <a:pt x="129" y="400"/>
                        </a:lnTo>
                        <a:lnTo>
                          <a:pt x="86" y="340"/>
                        </a:lnTo>
                        <a:lnTo>
                          <a:pt x="69" y="308"/>
                        </a:lnTo>
                        <a:lnTo>
                          <a:pt x="49" y="271"/>
                        </a:lnTo>
                        <a:lnTo>
                          <a:pt x="29" y="233"/>
                        </a:lnTo>
                        <a:lnTo>
                          <a:pt x="18" y="190"/>
                        </a:lnTo>
                        <a:lnTo>
                          <a:pt x="6" y="139"/>
                        </a:lnTo>
                        <a:lnTo>
                          <a:pt x="3" y="98"/>
                        </a:lnTo>
                        <a:lnTo>
                          <a:pt x="0" y="60"/>
                        </a:lnTo>
                        <a:lnTo>
                          <a:pt x="3" y="29"/>
                        </a:lnTo>
                        <a:lnTo>
                          <a:pt x="8" y="0"/>
                        </a:lnTo>
                        <a:lnTo>
                          <a:pt x="277" y="368"/>
                        </a:lnTo>
                        <a:lnTo>
                          <a:pt x="260" y="403"/>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75" name="Freeform 71">
                    <a:extLst>
                      <a:ext uri="{FF2B5EF4-FFF2-40B4-BE49-F238E27FC236}">
                        <a16:creationId xmlns:a16="http://schemas.microsoft.com/office/drawing/2014/main" id="{DF45F05E-C1F6-3D86-2BCE-1D012162AF7E}"/>
                      </a:ext>
                    </a:extLst>
                  </p:cNvPr>
                  <p:cNvSpPr>
                    <a:spLocks/>
                  </p:cNvSpPr>
                  <p:nvPr/>
                </p:nvSpPr>
                <p:spPr bwMode="auto">
                  <a:xfrm>
                    <a:off x="1524" y="2259"/>
                    <a:ext cx="599" cy="485"/>
                  </a:xfrm>
                  <a:custGeom>
                    <a:avLst/>
                    <a:gdLst>
                      <a:gd name="T0" fmla="*/ 1163 w 1497"/>
                      <a:gd name="T1" fmla="*/ 559 h 1212"/>
                      <a:gd name="T2" fmla="*/ 318 w 1497"/>
                      <a:gd name="T3" fmla="*/ 872 h 1212"/>
                      <a:gd name="T4" fmla="*/ 339 w 1497"/>
                      <a:gd name="T5" fmla="*/ 846 h 1212"/>
                      <a:gd name="T6" fmla="*/ 314 w 1497"/>
                      <a:gd name="T7" fmla="*/ 870 h 1212"/>
                      <a:gd name="T8" fmla="*/ 291 w 1497"/>
                      <a:gd name="T9" fmla="*/ 914 h 1212"/>
                      <a:gd name="T10" fmla="*/ 279 w 1497"/>
                      <a:gd name="T11" fmla="*/ 948 h 1212"/>
                      <a:gd name="T12" fmla="*/ 269 w 1497"/>
                      <a:gd name="T13" fmla="*/ 989 h 1212"/>
                      <a:gd name="T14" fmla="*/ 269 w 1497"/>
                      <a:gd name="T15" fmla="*/ 1027 h 1212"/>
                      <a:gd name="T16" fmla="*/ 279 w 1497"/>
                      <a:gd name="T17" fmla="*/ 1064 h 1212"/>
                      <a:gd name="T18" fmla="*/ 297 w 1497"/>
                      <a:gd name="T19" fmla="*/ 1099 h 1212"/>
                      <a:gd name="T20" fmla="*/ 324 w 1497"/>
                      <a:gd name="T21" fmla="*/ 1127 h 1212"/>
                      <a:gd name="T22" fmla="*/ 355 w 1497"/>
                      <a:gd name="T23" fmla="*/ 1146 h 1212"/>
                      <a:gd name="T24" fmla="*/ 385 w 1497"/>
                      <a:gd name="T25" fmla="*/ 1168 h 1212"/>
                      <a:gd name="T26" fmla="*/ 93 w 1497"/>
                      <a:gd name="T27" fmla="*/ 1212 h 1212"/>
                      <a:gd name="T28" fmla="*/ 65 w 1497"/>
                      <a:gd name="T29" fmla="*/ 1193 h 1212"/>
                      <a:gd name="T30" fmla="*/ 38 w 1497"/>
                      <a:gd name="T31" fmla="*/ 1177 h 1212"/>
                      <a:gd name="T32" fmla="*/ 20 w 1497"/>
                      <a:gd name="T33" fmla="*/ 1150 h 1212"/>
                      <a:gd name="T34" fmla="*/ 9 w 1497"/>
                      <a:gd name="T35" fmla="*/ 1130 h 1212"/>
                      <a:gd name="T36" fmla="*/ 0 w 1497"/>
                      <a:gd name="T37" fmla="*/ 1099 h 1212"/>
                      <a:gd name="T38" fmla="*/ 0 w 1497"/>
                      <a:gd name="T39" fmla="*/ 1064 h 1212"/>
                      <a:gd name="T40" fmla="*/ 9 w 1497"/>
                      <a:gd name="T41" fmla="*/ 1037 h 1212"/>
                      <a:gd name="T42" fmla="*/ 18 w 1497"/>
                      <a:gd name="T43" fmla="*/ 1004 h 1212"/>
                      <a:gd name="T44" fmla="*/ 26 w 1497"/>
                      <a:gd name="T45" fmla="*/ 983 h 1212"/>
                      <a:gd name="T46" fmla="*/ 41 w 1497"/>
                      <a:gd name="T47" fmla="*/ 961 h 1212"/>
                      <a:gd name="T48" fmla="*/ 55 w 1497"/>
                      <a:gd name="T49" fmla="*/ 948 h 1212"/>
                      <a:gd name="T50" fmla="*/ 340 w 1497"/>
                      <a:gd name="T51" fmla="*/ 845 h 1212"/>
                      <a:gd name="T52" fmla="*/ 339 w 1497"/>
                      <a:gd name="T53" fmla="*/ 846 h 1212"/>
                      <a:gd name="T54" fmla="*/ 341 w 1497"/>
                      <a:gd name="T55" fmla="*/ 845 h 1212"/>
                      <a:gd name="T56" fmla="*/ 340 w 1497"/>
                      <a:gd name="T57" fmla="*/ 845 h 1212"/>
                      <a:gd name="T58" fmla="*/ 582 w 1497"/>
                      <a:gd name="T59" fmla="*/ 550 h 1212"/>
                      <a:gd name="T60" fmla="*/ 901 w 1497"/>
                      <a:gd name="T61" fmla="*/ 335 h 1212"/>
                      <a:gd name="T62" fmla="*/ 882 w 1497"/>
                      <a:gd name="T63" fmla="*/ 403 h 1212"/>
                      <a:gd name="T64" fmla="*/ 1177 w 1497"/>
                      <a:gd name="T65" fmla="*/ 162 h 1212"/>
                      <a:gd name="T66" fmla="*/ 1177 w 1497"/>
                      <a:gd name="T67" fmla="*/ 228 h 1212"/>
                      <a:gd name="T68" fmla="*/ 1236 w 1497"/>
                      <a:gd name="T69" fmla="*/ 165 h 1212"/>
                      <a:gd name="T70" fmla="*/ 1497 w 1497"/>
                      <a:gd name="T71" fmla="*/ 0 h 1212"/>
                      <a:gd name="T72" fmla="*/ 1163 w 1497"/>
                      <a:gd name="T73" fmla="*/ 559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7" h="1212">
                        <a:moveTo>
                          <a:pt x="1163" y="559"/>
                        </a:moveTo>
                        <a:lnTo>
                          <a:pt x="318" y="872"/>
                        </a:lnTo>
                        <a:lnTo>
                          <a:pt x="339" y="846"/>
                        </a:lnTo>
                        <a:lnTo>
                          <a:pt x="314" y="870"/>
                        </a:lnTo>
                        <a:lnTo>
                          <a:pt x="291" y="914"/>
                        </a:lnTo>
                        <a:lnTo>
                          <a:pt x="279" y="948"/>
                        </a:lnTo>
                        <a:lnTo>
                          <a:pt x="269" y="989"/>
                        </a:lnTo>
                        <a:lnTo>
                          <a:pt x="269" y="1027"/>
                        </a:lnTo>
                        <a:lnTo>
                          <a:pt x="279" y="1064"/>
                        </a:lnTo>
                        <a:lnTo>
                          <a:pt x="297" y="1099"/>
                        </a:lnTo>
                        <a:lnTo>
                          <a:pt x="324" y="1127"/>
                        </a:lnTo>
                        <a:lnTo>
                          <a:pt x="355" y="1146"/>
                        </a:lnTo>
                        <a:lnTo>
                          <a:pt x="385" y="1168"/>
                        </a:lnTo>
                        <a:lnTo>
                          <a:pt x="93" y="1212"/>
                        </a:lnTo>
                        <a:lnTo>
                          <a:pt x="65" y="1193"/>
                        </a:lnTo>
                        <a:lnTo>
                          <a:pt x="38" y="1177"/>
                        </a:lnTo>
                        <a:lnTo>
                          <a:pt x="20" y="1150"/>
                        </a:lnTo>
                        <a:lnTo>
                          <a:pt x="9" y="1130"/>
                        </a:lnTo>
                        <a:lnTo>
                          <a:pt x="0" y="1099"/>
                        </a:lnTo>
                        <a:lnTo>
                          <a:pt x="0" y="1064"/>
                        </a:lnTo>
                        <a:lnTo>
                          <a:pt x="9" y="1037"/>
                        </a:lnTo>
                        <a:lnTo>
                          <a:pt x="18" y="1004"/>
                        </a:lnTo>
                        <a:lnTo>
                          <a:pt x="26" y="983"/>
                        </a:lnTo>
                        <a:lnTo>
                          <a:pt x="41" y="961"/>
                        </a:lnTo>
                        <a:lnTo>
                          <a:pt x="55" y="948"/>
                        </a:lnTo>
                        <a:lnTo>
                          <a:pt x="340" y="845"/>
                        </a:lnTo>
                        <a:lnTo>
                          <a:pt x="339" y="846"/>
                        </a:lnTo>
                        <a:lnTo>
                          <a:pt x="341" y="845"/>
                        </a:lnTo>
                        <a:lnTo>
                          <a:pt x="340" y="845"/>
                        </a:lnTo>
                        <a:lnTo>
                          <a:pt x="582" y="550"/>
                        </a:lnTo>
                        <a:lnTo>
                          <a:pt x="901" y="335"/>
                        </a:lnTo>
                        <a:lnTo>
                          <a:pt x="882" y="403"/>
                        </a:lnTo>
                        <a:lnTo>
                          <a:pt x="1177" y="162"/>
                        </a:lnTo>
                        <a:lnTo>
                          <a:pt x="1177" y="228"/>
                        </a:lnTo>
                        <a:lnTo>
                          <a:pt x="1236" y="165"/>
                        </a:lnTo>
                        <a:lnTo>
                          <a:pt x="1497" y="0"/>
                        </a:lnTo>
                        <a:lnTo>
                          <a:pt x="1163" y="559"/>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76" name="Freeform 72">
                    <a:extLst>
                      <a:ext uri="{FF2B5EF4-FFF2-40B4-BE49-F238E27FC236}">
                        <a16:creationId xmlns:a16="http://schemas.microsoft.com/office/drawing/2014/main" id="{70AE914D-5E5F-7A1C-B138-4F7906BAF2D0}"/>
                      </a:ext>
                    </a:extLst>
                  </p:cNvPr>
                  <p:cNvSpPr>
                    <a:spLocks/>
                  </p:cNvSpPr>
                  <p:nvPr/>
                </p:nvSpPr>
                <p:spPr bwMode="auto">
                  <a:xfrm>
                    <a:off x="1656" y="2525"/>
                    <a:ext cx="362" cy="116"/>
                  </a:xfrm>
                  <a:custGeom>
                    <a:avLst/>
                    <a:gdLst>
                      <a:gd name="T0" fmla="*/ 675 w 905"/>
                      <a:gd name="T1" fmla="*/ 132 h 289"/>
                      <a:gd name="T2" fmla="*/ 0 w 905"/>
                      <a:gd name="T3" fmla="*/ 289 h 289"/>
                      <a:gd name="T4" fmla="*/ 119 w 905"/>
                      <a:gd name="T5" fmla="*/ 220 h 289"/>
                      <a:gd name="T6" fmla="*/ 905 w 905"/>
                      <a:gd name="T7" fmla="*/ 0 h 289"/>
                      <a:gd name="T8" fmla="*/ 675 w 905"/>
                      <a:gd name="T9" fmla="*/ 132 h 289"/>
                    </a:gdLst>
                    <a:ahLst/>
                    <a:cxnLst>
                      <a:cxn ang="0">
                        <a:pos x="T0" y="T1"/>
                      </a:cxn>
                      <a:cxn ang="0">
                        <a:pos x="T2" y="T3"/>
                      </a:cxn>
                      <a:cxn ang="0">
                        <a:pos x="T4" y="T5"/>
                      </a:cxn>
                      <a:cxn ang="0">
                        <a:pos x="T6" y="T7"/>
                      </a:cxn>
                      <a:cxn ang="0">
                        <a:pos x="T8" y="T9"/>
                      </a:cxn>
                    </a:cxnLst>
                    <a:rect l="0" t="0" r="r" b="b"/>
                    <a:pathLst>
                      <a:path w="905" h="289">
                        <a:moveTo>
                          <a:pt x="675" y="132"/>
                        </a:moveTo>
                        <a:lnTo>
                          <a:pt x="0" y="289"/>
                        </a:lnTo>
                        <a:lnTo>
                          <a:pt x="119" y="220"/>
                        </a:lnTo>
                        <a:lnTo>
                          <a:pt x="905" y="0"/>
                        </a:lnTo>
                        <a:lnTo>
                          <a:pt x="675" y="132"/>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77" name="Freeform 73">
                    <a:extLst>
                      <a:ext uri="{FF2B5EF4-FFF2-40B4-BE49-F238E27FC236}">
                        <a16:creationId xmlns:a16="http://schemas.microsoft.com/office/drawing/2014/main" id="{D2A5A864-9109-6B76-CFBF-B97B2ADD1054}"/>
                      </a:ext>
                    </a:extLst>
                  </p:cNvPr>
                  <p:cNvSpPr>
                    <a:spLocks/>
                  </p:cNvSpPr>
                  <p:nvPr/>
                </p:nvSpPr>
                <p:spPr bwMode="auto">
                  <a:xfrm>
                    <a:off x="1652" y="2654"/>
                    <a:ext cx="573" cy="142"/>
                  </a:xfrm>
                  <a:custGeom>
                    <a:avLst/>
                    <a:gdLst>
                      <a:gd name="T0" fmla="*/ 1141 w 1432"/>
                      <a:gd name="T1" fmla="*/ 326 h 354"/>
                      <a:gd name="T2" fmla="*/ 1069 w 1432"/>
                      <a:gd name="T3" fmla="*/ 307 h 354"/>
                      <a:gd name="T4" fmla="*/ 1115 w 1432"/>
                      <a:gd name="T5" fmla="*/ 354 h 354"/>
                      <a:gd name="T6" fmla="*/ 820 w 1432"/>
                      <a:gd name="T7" fmla="*/ 326 h 354"/>
                      <a:gd name="T8" fmla="*/ 726 w 1432"/>
                      <a:gd name="T9" fmla="*/ 291 h 354"/>
                      <a:gd name="T10" fmla="*/ 773 w 1432"/>
                      <a:gd name="T11" fmla="*/ 338 h 354"/>
                      <a:gd name="T12" fmla="*/ 363 w 1432"/>
                      <a:gd name="T13" fmla="*/ 291 h 354"/>
                      <a:gd name="T14" fmla="*/ 0 w 1432"/>
                      <a:gd name="T15" fmla="*/ 109 h 354"/>
                      <a:gd name="T16" fmla="*/ 990 w 1432"/>
                      <a:gd name="T17" fmla="*/ 0 h 354"/>
                      <a:gd name="T18" fmla="*/ 1432 w 1432"/>
                      <a:gd name="T19" fmla="*/ 344 h 354"/>
                      <a:gd name="T20" fmla="*/ 1141 w 1432"/>
                      <a:gd name="T21" fmla="*/ 32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2" h="354">
                        <a:moveTo>
                          <a:pt x="1141" y="326"/>
                        </a:moveTo>
                        <a:lnTo>
                          <a:pt x="1069" y="307"/>
                        </a:lnTo>
                        <a:lnTo>
                          <a:pt x="1115" y="354"/>
                        </a:lnTo>
                        <a:lnTo>
                          <a:pt x="820" y="326"/>
                        </a:lnTo>
                        <a:lnTo>
                          <a:pt x="726" y="291"/>
                        </a:lnTo>
                        <a:lnTo>
                          <a:pt x="773" y="338"/>
                        </a:lnTo>
                        <a:lnTo>
                          <a:pt x="363" y="291"/>
                        </a:lnTo>
                        <a:lnTo>
                          <a:pt x="0" y="109"/>
                        </a:lnTo>
                        <a:lnTo>
                          <a:pt x="990" y="0"/>
                        </a:lnTo>
                        <a:lnTo>
                          <a:pt x="1432" y="344"/>
                        </a:lnTo>
                        <a:lnTo>
                          <a:pt x="1141" y="326"/>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78" name="Freeform 74">
                    <a:extLst>
                      <a:ext uri="{FF2B5EF4-FFF2-40B4-BE49-F238E27FC236}">
                        <a16:creationId xmlns:a16="http://schemas.microsoft.com/office/drawing/2014/main" id="{08A3BA6C-AC7C-B21D-CDA9-D6140CA43404}"/>
                      </a:ext>
                    </a:extLst>
                  </p:cNvPr>
                  <p:cNvSpPr>
                    <a:spLocks/>
                  </p:cNvSpPr>
                  <p:nvPr/>
                </p:nvSpPr>
                <p:spPr bwMode="auto">
                  <a:xfrm>
                    <a:off x="1240" y="2735"/>
                    <a:ext cx="50" cy="52"/>
                  </a:xfrm>
                  <a:custGeom>
                    <a:avLst/>
                    <a:gdLst>
                      <a:gd name="T0" fmla="*/ 31 w 126"/>
                      <a:gd name="T1" fmla="*/ 130 h 130"/>
                      <a:gd name="T2" fmla="*/ 14 w 126"/>
                      <a:gd name="T3" fmla="*/ 120 h 130"/>
                      <a:gd name="T4" fmla="*/ 4 w 126"/>
                      <a:gd name="T5" fmla="*/ 111 h 130"/>
                      <a:gd name="T6" fmla="*/ 0 w 126"/>
                      <a:gd name="T7" fmla="*/ 99 h 130"/>
                      <a:gd name="T8" fmla="*/ 0 w 126"/>
                      <a:gd name="T9" fmla="*/ 80 h 130"/>
                      <a:gd name="T10" fmla="*/ 4 w 126"/>
                      <a:gd name="T11" fmla="*/ 59 h 130"/>
                      <a:gd name="T12" fmla="*/ 8 w 126"/>
                      <a:gd name="T13" fmla="*/ 46 h 130"/>
                      <a:gd name="T14" fmla="*/ 25 w 126"/>
                      <a:gd name="T15" fmla="*/ 34 h 130"/>
                      <a:gd name="T16" fmla="*/ 117 w 126"/>
                      <a:gd name="T17" fmla="*/ 0 h 130"/>
                      <a:gd name="T18" fmla="*/ 103 w 126"/>
                      <a:gd name="T19" fmla="*/ 16 h 130"/>
                      <a:gd name="T20" fmla="*/ 94 w 126"/>
                      <a:gd name="T21" fmla="*/ 30 h 130"/>
                      <a:gd name="T22" fmla="*/ 92 w 126"/>
                      <a:gd name="T23" fmla="*/ 52 h 130"/>
                      <a:gd name="T24" fmla="*/ 88 w 126"/>
                      <a:gd name="T25" fmla="*/ 65 h 130"/>
                      <a:gd name="T26" fmla="*/ 94 w 126"/>
                      <a:gd name="T27" fmla="*/ 89 h 130"/>
                      <a:gd name="T28" fmla="*/ 109 w 126"/>
                      <a:gd name="T29" fmla="*/ 105 h 130"/>
                      <a:gd name="T30" fmla="*/ 126 w 126"/>
                      <a:gd name="T31" fmla="*/ 114 h 130"/>
                      <a:gd name="T32" fmla="*/ 31 w 126"/>
                      <a:gd name="T33"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130">
                        <a:moveTo>
                          <a:pt x="31" y="130"/>
                        </a:moveTo>
                        <a:lnTo>
                          <a:pt x="14" y="120"/>
                        </a:lnTo>
                        <a:lnTo>
                          <a:pt x="4" y="111"/>
                        </a:lnTo>
                        <a:lnTo>
                          <a:pt x="0" y="99"/>
                        </a:lnTo>
                        <a:lnTo>
                          <a:pt x="0" y="80"/>
                        </a:lnTo>
                        <a:lnTo>
                          <a:pt x="4" y="59"/>
                        </a:lnTo>
                        <a:lnTo>
                          <a:pt x="8" y="46"/>
                        </a:lnTo>
                        <a:lnTo>
                          <a:pt x="25" y="34"/>
                        </a:lnTo>
                        <a:lnTo>
                          <a:pt x="117" y="0"/>
                        </a:lnTo>
                        <a:lnTo>
                          <a:pt x="103" y="16"/>
                        </a:lnTo>
                        <a:lnTo>
                          <a:pt x="94" y="30"/>
                        </a:lnTo>
                        <a:lnTo>
                          <a:pt x="92" y="52"/>
                        </a:lnTo>
                        <a:lnTo>
                          <a:pt x="88" y="65"/>
                        </a:lnTo>
                        <a:lnTo>
                          <a:pt x="94" y="89"/>
                        </a:lnTo>
                        <a:lnTo>
                          <a:pt x="109" y="105"/>
                        </a:lnTo>
                        <a:lnTo>
                          <a:pt x="126" y="114"/>
                        </a:lnTo>
                        <a:lnTo>
                          <a:pt x="31" y="130"/>
                        </a:lnTo>
                        <a:close/>
                      </a:path>
                    </a:pathLst>
                  </a:custGeom>
                  <a:solidFill>
                    <a:srgbClr val="FF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79" name="Freeform 75">
                    <a:extLst>
                      <a:ext uri="{FF2B5EF4-FFF2-40B4-BE49-F238E27FC236}">
                        <a16:creationId xmlns:a16="http://schemas.microsoft.com/office/drawing/2014/main" id="{7E7FE872-AC52-9DC0-776B-C59CFC77C834}"/>
                      </a:ext>
                    </a:extLst>
                  </p:cNvPr>
                  <p:cNvSpPr>
                    <a:spLocks/>
                  </p:cNvSpPr>
                  <p:nvPr/>
                </p:nvSpPr>
                <p:spPr bwMode="auto">
                  <a:xfrm>
                    <a:off x="2693" y="590"/>
                    <a:ext cx="2456" cy="2304"/>
                  </a:xfrm>
                  <a:custGeom>
                    <a:avLst/>
                    <a:gdLst>
                      <a:gd name="T0" fmla="*/ 6099 w 6139"/>
                      <a:gd name="T1" fmla="*/ 3348 h 5760"/>
                      <a:gd name="T2" fmla="*/ 5983 w 6139"/>
                      <a:gd name="T3" fmla="*/ 3791 h 5760"/>
                      <a:gd name="T4" fmla="*/ 5797 w 6139"/>
                      <a:gd name="T5" fmla="*/ 4204 h 5760"/>
                      <a:gd name="T6" fmla="*/ 5547 w 6139"/>
                      <a:gd name="T7" fmla="*/ 4582 h 5760"/>
                      <a:gd name="T8" fmla="*/ 5240 w 6139"/>
                      <a:gd name="T9" fmla="*/ 4917 h 5760"/>
                      <a:gd name="T10" fmla="*/ 4882 w 6139"/>
                      <a:gd name="T11" fmla="*/ 5205 h 5760"/>
                      <a:gd name="T12" fmla="*/ 4480 w 6139"/>
                      <a:gd name="T13" fmla="*/ 5439 h 5760"/>
                      <a:gd name="T14" fmla="*/ 4040 w 6139"/>
                      <a:gd name="T15" fmla="*/ 5614 h 5760"/>
                      <a:gd name="T16" fmla="*/ 3567 w 6139"/>
                      <a:gd name="T17" fmla="*/ 5723 h 5760"/>
                      <a:gd name="T18" fmla="*/ 3070 w 6139"/>
                      <a:gd name="T19" fmla="*/ 5760 h 5760"/>
                      <a:gd name="T20" fmla="*/ 2572 w 6139"/>
                      <a:gd name="T21" fmla="*/ 5723 h 5760"/>
                      <a:gd name="T22" fmla="*/ 2099 w 6139"/>
                      <a:gd name="T23" fmla="*/ 5614 h 5760"/>
                      <a:gd name="T24" fmla="*/ 1659 w 6139"/>
                      <a:gd name="T25" fmla="*/ 5439 h 5760"/>
                      <a:gd name="T26" fmla="*/ 1257 w 6139"/>
                      <a:gd name="T27" fmla="*/ 5205 h 5760"/>
                      <a:gd name="T28" fmla="*/ 899 w 6139"/>
                      <a:gd name="T29" fmla="*/ 4917 h 5760"/>
                      <a:gd name="T30" fmla="*/ 592 w 6139"/>
                      <a:gd name="T31" fmla="*/ 4582 h 5760"/>
                      <a:gd name="T32" fmla="*/ 342 w 6139"/>
                      <a:gd name="T33" fmla="*/ 4204 h 5760"/>
                      <a:gd name="T34" fmla="*/ 156 w 6139"/>
                      <a:gd name="T35" fmla="*/ 3791 h 5760"/>
                      <a:gd name="T36" fmla="*/ 40 w 6139"/>
                      <a:gd name="T37" fmla="*/ 3348 h 5760"/>
                      <a:gd name="T38" fmla="*/ 0 w 6139"/>
                      <a:gd name="T39" fmla="*/ 2881 h 5760"/>
                      <a:gd name="T40" fmla="*/ 40 w 6139"/>
                      <a:gd name="T41" fmla="*/ 2413 h 5760"/>
                      <a:gd name="T42" fmla="*/ 156 w 6139"/>
                      <a:gd name="T43" fmla="*/ 1970 h 5760"/>
                      <a:gd name="T44" fmla="*/ 342 w 6139"/>
                      <a:gd name="T45" fmla="*/ 1557 h 5760"/>
                      <a:gd name="T46" fmla="*/ 592 w 6139"/>
                      <a:gd name="T47" fmla="*/ 1179 h 5760"/>
                      <a:gd name="T48" fmla="*/ 899 w 6139"/>
                      <a:gd name="T49" fmla="*/ 844 h 5760"/>
                      <a:gd name="T50" fmla="*/ 1257 w 6139"/>
                      <a:gd name="T51" fmla="*/ 556 h 5760"/>
                      <a:gd name="T52" fmla="*/ 1659 w 6139"/>
                      <a:gd name="T53" fmla="*/ 322 h 5760"/>
                      <a:gd name="T54" fmla="*/ 2099 w 6139"/>
                      <a:gd name="T55" fmla="*/ 147 h 5760"/>
                      <a:gd name="T56" fmla="*/ 2572 w 6139"/>
                      <a:gd name="T57" fmla="*/ 38 h 5760"/>
                      <a:gd name="T58" fmla="*/ 3070 w 6139"/>
                      <a:gd name="T59" fmla="*/ 0 h 5760"/>
                      <a:gd name="T60" fmla="*/ 3567 w 6139"/>
                      <a:gd name="T61" fmla="*/ 38 h 5760"/>
                      <a:gd name="T62" fmla="*/ 4040 w 6139"/>
                      <a:gd name="T63" fmla="*/ 147 h 5760"/>
                      <a:gd name="T64" fmla="*/ 4480 w 6139"/>
                      <a:gd name="T65" fmla="*/ 322 h 5760"/>
                      <a:gd name="T66" fmla="*/ 4882 w 6139"/>
                      <a:gd name="T67" fmla="*/ 556 h 5760"/>
                      <a:gd name="T68" fmla="*/ 5240 w 6139"/>
                      <a:gd name="T69" fmla="*/ 844 h 5760"/>
                      <a:gd name="T70" fmla="*/ 5547 w 6139"/>
                      <a:gd name="T71" fmla="*/ 1179 h 5760"/>
                      <a:gd name="T72" fmla="*/ 5797 w 6139"/>
                      <a:gd name="T73" fmla="*/ 1557 h 5760"/>
                      <a:gd name="T74" fmla="*/ 5983 w 6139"/>
                      <a:gd name="T75" fmla="*/ 1970 h 5760"/>
                      <a:gd name="T76" fmla="*/ 6099 w 6139"/>
                      <a:gd name="T77" fmla="*/ 2413 h 5760"/>
                      <a:gd name="T78" fmla="*/ 6139 w 6139"/>
                      <a:gd name="T79" fmla="*/ 288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39" h="5760">
                        <a:moveTo>
                          <a:pt x="6129" y="3117"/>
                        </a:moveTo>
                        <a:lnTo>
                          <a:pt x="6099" y="3348"/>
                        </a:lnTo>
                        <a:lnTo>
                          <a:pt x="6050" y="3573"/>
                        </a:lnTo>
                        <a:lnTo>
                          <a:pt x="5983" y="3791"/>
                        </a:lnTo>
                        <a:lnTo>
                          <a:pt x="5898" y="4002"/>
                        </a:lnTo>
                        <a:lnTo>
                          <a:pt x="5797" y="4204"/>
                        </a:lnTo>
                        <a:lnTo>
                          <a:pt x="5679" y="4398"/>
                        </a:lnTo>
                        <a:lnTo>
                          <a:pt x="5547" y="4582"/>
                        </a:lnTo>
                        <a:lnTo>
                          <a:pt x="5400" y="4755"/>
                        </a:lnTo>
                        <a:lnTo>
                          <a:pt x="5240" y="4917"/>
                        </a:lnTo>
                        <a:lnTo>
                          <a:pt x="5067" y="5067"/>
                        </a:lnTo>
                        <a:lnTo>
                          <a:pt x="4882" y="5205"/>
                        </a:lnTo>
                        <a:lnTo>
                          <a:pt x="4687" y="5329"/>
                        </a:lnTo>
                        <a:lnTo>
                          <a:pt x="4480" y="5439"/>
                        </a:lnTo>
                        <a:lnTo>
                          <a:pt x="4264" y="5534"/>
                        </a:lnTo>
                        <a:lnTo>
                          <a:pt x="4040" y="5614"/>
                        </a:lnTo>
                        <a:lnTo>
                          <a:pt x="3807" y="5677"/>
                        </a:lnTo>
                        <a:lnTo>
                          <a:pt x="3567" y="5723"/>
                        </a:lnTo>
                        <a:lnTo>
                          <a:pt x="3321" y="5751"/>
                        </a:lnTo>
                        <a:lnTo>
                          <a:pt x="3070" y="5760"/>
                        </a:lnTo>
                        <a:lnTo>
                          <a:pt x="2818" y="5751"/>
                        </a:lnTo>
                        <a:lnTo>
                          <a:pt x="2572" y="5723"/>
                        </a:lnTo>
                        <a:lnTo>
                          <a:pt x="2332" y="5677"/>
                        </a:lnTo>
                        <a:lnTo>
                          <a:pt x="2099" y="5614"/>
                        </a:lnTo>
                        <a:lnTo>
                          <a:pt x="1875" y="5534"/>
                        </a:lnTo>
                        <a:lnTo>
                          <a:pt x="1659" y="5439"/>
                        </a:lnTo>
                        <a:lnTo>
                          <a:pt x="1452" y="5329"/>
                        </a:lnTo>
                        <a:lnTo>
                          <a:pt x="1257" y="5205"/>
                        </a:lnTo>
                        <a:lnTo>
                          <a:pt x="1072" y="5067"/>
                        </a:lnTo>
                        <a:lnTo>
                          <a:pt x="899" y="4917"/>
                        </a:lnTo>
                        <a:lnTo>
                          <a:pt x="739" y="4755"/>
                        </a:lnTo>
                        <a:lnTo>
                          <a:pt x="592" y="4582"/>
                        </a:lnTo>
                        <a:lnTo>
                          <a:pt x="460" y="4398"/>
                        </a:lnTo>
                        <a:lnTo>
                          <a:pt x="342" y="4204"/>
                        </a:lnTo>
                        <a:lnTo>
                          <a:pt x="241" y="4002"/>
                        </a:lnTo>
                        <a:lnTo>
                          <a:pt x="156" y="3791"/>
                        </a:lnTo>
                        <a:lnTo>
                          <a:pt x="89" y="3573"/>
                        </a:lnTo>
                        <a:lnTo>
                          <a:pt x="40" y="3348"/>
                        </a:lnTo>
                        <a:lnTo>
                          <a:pt x="10" y="3117"/>
                        </a:lnTo>
                        <a:lnTo>
                          <a:pt x="0" y="2881"/>
                        </a:lnTo>
                        <a:lnTo>
                          <a:pt x="10" y="2644"/>
                        </a:lnTo>
                        <a:lnTo>
                          <a:pt x="40" y="2413"/>
                        </a:lnTo>
                        <a:lnTo>
                          <a:pt x="89" y="2188"/>
                        </a:lnTo>
                        <a:lnTo>
                          <a:pt x="156" y="1970"/>
                        </a:lnTo>
                        <a:lnTo>
                          <a:pt x="241" y="1759"/>
                        </a:lnTo>
                        <a:lnTo>
                          <a:pt x="342" y="1557"/>
                        </a:lnTo>
                        <a:lnTo>
                          <a:pt x="460" y="1363"/>
                        </a:lnTo>
                        <a:lnTo>
                          <a:pt x="592" y="1179"/>
                        </a:lnTo>
                        <a:lnTo>
                          <a:pt x="739" y="1006"/>
                        </a:lnTo>
                        <a:lnTo>
                          <a:pt x="899" y="844"/>
                        </a:lnTo>
                        <a:lnTo>
                          <a:pt x="1072" y="694"/>
                        </a:lnTo>
                        <a:lnTo>
                          <a:pt x="1257" y="556"/>
                        </a:lnTo>
                        <a:lnTo>
                          <a:pt x="1452" y="432"/>
                        </a:lnTo>
                        <a:lnTo>
                          <a:pt x="1659" y="322"/>
                        </a:lnTo>
                        <a:lnTo>
                          <a:pt x="1875" y="227"/>
                        </a:lnTo>
                        <a:lnTo>
                          <a:pt x="2099" y="147"/>
                        </a:lnTo>
                        <a:lnTo>
                          <a:pt x="2332" y="84"/>
                        </a:lnTo>
                        <a:lnTo>
                          <a:pt x="2572" y="38"/>
                        </a:lnTo>
                        <a:lnTo>
                          <a:pt x="2818" y="10"/>
                        </a:lnTo>
                        <a:lnTo>
                          <a:pt x="3070" y="0"/>
                        </a:lnTo>
                        <a:lnTo>
                          <a:pt x="3321" y="10"/>
                        </a:lnTo>
                        <a:lnTo>
                          <a:pt x="3567" y="38"/>
                        </a:lnTo>
                        <a:lnTo>
                          <a:pt x="3807" y="84"/>
                        </a:lnTo>
                        <a:lnTo>
                          <a:pt x="4040" y="147"/>
                        </a:lnTo>
                        <a:lnTo>
                          <a:pt x="4264" y="227"/>
                        </a:lnTo>
                        <a:lnTo>
                          <a:pt x="4480" y="322"/>
                        </a:lnTo>
                        <a:lnTo>
                          <a:pt x="4687" y="432"/>
                        </a:lnTo>
                        <a:lnTo>
                          <a:pt x="4882" y="556"/>
                        </a:lnTo>
                        <a:lnTo>
                          <a:pt x="5067" y="694"/>
                        </a:lnTo>
                        <a:lnTo>
                          <a:pt x="5240" y="844"/>
                        </a:lnTo>
                        <a:lnTo>
                          <a:pt x="5400" y="1006"/>
                        </a:lnTo>
                        <a:lnTo>
                          <a:pt x="5547" y="1179"/>
                        </a:lnTo>
                        <a:lnTo>
                          <a:pt x="5679" y="1363"/>
                        </a:lnTo>
                        <a:lnTo>
                          <a:pt x="5797" y="1557"/>
                        </a:lnTo>
                        <a:lnTo>
                          <a:pt x="5898" y="1759"/>
                        </a:lnTo>
                        <a:lnTo>
                          <a:pt x="5983" y="1970"/>
                        </a:lnTo>
                        <a:lnTo>
                          <a:pt x="6050" y="2188"/>
                        </a:lnTo>
                        <a:lnTo>
                          <a:pt x="6099" y="2413"/>
                        </a:lnTo>
                        <a:lnTo>
                          <a:pt x="6129" y="2644"/>
                        </a:lnTo>
                        <a:lnTo>
                          <a:pt x="6139" y="2880"/>
                        </a:lnTo>
                        <a:lnTo>
                          <a:pt x="6129" y="311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80" name="Freeform 76">
                    <a:extLst>
                      <a:ext uri="{FF2B5EF4-FFF2-40B4-BE49-F238E27FC236}">
                        <a16:creationId xmlns:a16="http://schemas.microsoft.com/office/drawing/2014/main" id="{805BCBC1-2022-167B-00EA-7F2B2E524D9D}"/>
                      </a:ext>
                    </a:extLst>
                  </p:cNvPr>
                  <p:cNvSpPr>
                    <a:spLocks/>
                  </p:cNvSpPr>
                  <p:nvPr/>
                </p:nvSpPr>
                <p:spPr bwMode="auto">
                  <a:xfrm>
                    <a:off x="1556" y="2621"/>
                    <a:ext cx="58" cy="116"/>
                  </a:xfrm>
                  <a:custGeom>
                    <a:avLst/>
                    <a:gdLst>
                      <a:gd name="T0" fmla="*/ 95 w 144"/>
                      <a:gd name="T1" fmla="*/ 289 h 289"/>
                      <a:gd name="T2" fmla="*/ 31 w 144"/>
                      <a:gd name="T3" fmla="*/ 249 h 289"/>
                      <a:gd name="T4" fmla="*/ 0 w 144"/>
                      <a:gd name="T5" fmla="*/ 177 h 289"/>
                      <a:gd name="T6" fmla="*/ 0 w 144"/>
                      <a:gd name="T7" fmla="*/ 146 h 289"/>
                      <a:gd name="T8" fmla="*/ 9 w 144"/>
                      <a:gd name="T9" fmla="*/ 113 h 289"/>
                      <a:gd name="T10" fmla="*/ 15 w 144"/>
                      <a:gd name="T11" fmla="*/ 84 h 289"/>
                      <a:gd name="T12" fmla="*/ 27 w 144"/>
                      <a:gd name="T13" fmla="*/ 62 h 289"/>
                      <a:gd name="T14" fmla="*/ 37 w 144"/>
                      <a:gd name="T15" fmla="*/ 44 h 289"/>
                      <a:gd name="T16" fmla="*/ 49 w 144"/>
                      <a:gd name="T17" fmla="*/ 19 h 289"/>
                      <a:gd name="T18" fmla="*/ 95 w 144"/>
                      <a:gd name="T19" fmla="*/ 0 h 289"/>
                      <a:gd name="T20" fmla="*/ 81 w 144"/>
                      <a:gd name="T21" fmla="*/ 40 h 289"/>
                      <a:gd name="T22" fmla="*/ 64 w 144"/>
                      <a:gd name="T23" fmla="*/ 72 h 289"/>
                      <a:gd name="T24" fmla="*/ 52 w 144"/>
                      <a:gd name="T25" fmla="*/ 109 h 289"/>
                      <a:gd name="T26" fmla="*/ 46 w 144"/>
                      <a:gd name="T27" fmla="*/ 150 h 289"/>
                      <a:gd name="T28" fmla="*/ 52 w 144"/>
                      <a:gd name="T29" fmla="*/ 189 h 289"/>
                      <a:gd name="T30" fmla="*/ 66 w 144"/>
                      <a:gd name="T31" fmla="*/ 215 h 289"/>
                      <a:gd name="T32" fmla="*/ 87 w 144"/>
                      <a:gd name="T33" fmla="*/ 236 h 289"/>
                      <a:gd name="T34" fmla="*/ 109 w 144"/>
                      <a:gd name="T35" fmla="*/ 258 h 289"/>
                      <a:gd name="T36" fmla="*/ 144 w 144"/>
                      <a:gd name="T37" fmla="*/ 283 h 289"/>
                      <a:gd name="T38" fmla="*/ 95 w 144"/>
                      <a:gd name="T39" fmla="*/ 28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289">
                        <a:moveTo>
                          <a:pt x="95" y="289"/>
                        </a:moveTo>
                        <a:lnTo>
                          <a:pt x="31" y="249"/>
                        </a:lnTo>
                        <a:lnTo>
                          <a:pt x="0" y="177"/>
                        </a:lnTo>
                        <a:lnTo>
                          <a:pt x="0" y="146"/>
                        </a:lnTo>
                        <a:lnTo>
                          <a:pt x="9" y="113"/>
                        </a:lnTo>
                        <a:lnTo>
                          <a:pt x="15" y="84"/>
                        </a:lnTo>
                        <a:lnTo>
                          <a:pt x="27" y="62"/>
                        </a:lnTo>
                        <a:lnTo>
                          <a:pt x="37" y="44"/>
                        </a:lnTo>
                        <a:lnTo>
                          <a:pt x="49" y="19"/>
                        </a:lnTo>
                        <a:lnTo>
                          <a:pt x="95" y="0"/>
                        </a:lnTo>
                        <a:lnTo>
                          <a:pt x="81" y="40"/>
                        </a:lnTo>
                        <a:lnTo>
                          <a:pt x="64" y="72"/>
                        </a:lnTo>
                        <a:lnTo>
                          <a:pt x="52" y="109"/>
                        </a:lnTo>
                        <a:lnTo>
                          <a:pt x="46" y="150"/>
                        </a:lnTo>
                        <a:lnTo>
                          <a:pt x="52" y="189"/>
                        </a:lnTo>
                        <a:lnTo>
                          <a:pt x="66" y="215"/>
                        </a:lnTo>
                        <a:lnTo>
                          <a:pt x="87" y="236"/>
                        </a:lnTo>
                        <a:lnTo>
                          <a:pt x="109" y="258"/>
                        </a:lnTo>
                        <a:lnTo>
                          <a:pt x="144" y="283"/>
                        </a:lnTo>
                        <a:lnTo>
                          <a:pt x="95" y="28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81" name="Freeform 77">
                    <a:extLst>
                      <a:ext uri="{FF2B5EF4-FFF2-40B4-BE49-F238E27FC236}">
                        <a16:creationId xmlns:a16="http://schemas.microsoft.com/office/drawing/2014/main" id="{A7F913B4-F95E-72A5-A6E6-1D00581BADD1}"/>
                      </a:ext>
                    </a:extLst>
                  </p:cNvPr>
                  <p:cNvSpPr>
                    <a:spLocks/>
                  </p:cNvSpPr>
                  <p:nvPr/>
                </p:nvSpPr>
                <p:spPr bwMode="auto">
                  <a:xfrm>
                    <a:off x="2954" y="823"/>
                    <a:ext cx="1932" cy="1829"/>
                  </a:xfrm>
                  <a:custGeom>
                    <a:avLst/>
                    <a:gdLst>
                      <a:gd name="T0" fmla="*/ 4798 w 4830"/>
                      <a:gd name="T1" fmla="*/ 2657 h 4573"/>
                      <a:gd name="T2" fmla="*/ 4706 w 4830"/>
                      <a:gd name="T3" fmla="*/ 3009 h 4573"/>
                      <a:gd name="T4" fmla="*/ 4560 w 4830"/>
                      <a:gd name="T5" fmla="*/ 3337 h 4573"/>
                      <a:gd name="T6" fmla="*/ 4364 w 4830"/>
                      <a:gd name="T7" fmla="*/ 3637 h 4573"/>
                      <a:gd name="T8" fmla="*/ 4122 w 4830"/>
                      <a:gd name="T9" fmla="*/ 3903 h 4573"/>
                      <a:gd name="T10" fmla="*/ 3841 w 4830"/>
                      <a:gd name="T11" fmla="*/ 4132 h 4573"/>
                      <a:gd name="T12" fmla="*/ 3525 w 4830"/>
                      <a:gd name="T13" fmla="*/ 4318 h 4573"/>
                      <a:gd name="T14" fmla="*/ 3178 w 4830"/>
                      <a:gd name="T15" fmla="*/ 4456 h 4573"/>
                      <a:gd name="T16" fmla="*/ 2807 w 4830"/>
                      <a:gd name="T17" fmla="*/ 4543 h 4573"/>
                      <a:gd name="T18" fmla="*/ 2415 w 4830"/>
                      <a:gd name="T19" fmla="*/ 4573 h 4573"/>
                      <a:gd name="T20" fmla="*/ 2023 w 4830"/>
                      <a:gd name="T21" fmla="*/ 4543 h 4573"/>
                      <a:gd name="T22" fmla="*/ 1651 w 4830"/>
                      <a:gd name="T23" fmla="*/ 4456 h 4573"/>
                      <a:gd name="T24" fmla="*/ 1305 w 4830"/>
                      <a:gd name="T25" fmla="*/ 4318 h 4573"/>
                      <a:gd name="T26" fmla="*/ 988 w 4830"/>
                      <a:gd name="T27" fmla="*/ 4132 h 4573"/>
                      <a:gd name="T28" fmla="*/ 707 w 4830"/>
                      <a:gd name="T29" fmla="*/ 3903 h 4573"/>
                      <a:gd name="T30" fmla="*/ 465 w 4830"/>
                      <a:gd name="T31" fmla="*/ 3637 h 4573"/>
                      <a:gd name="T32" fmla="*/ 269 w 4830"/>
                      <a:gd name="T33" fmla="*/ 3337 h 4573"/>
                      <a:gd name="T34" fmla="*/ 123 w 4830"/>
                      <a:gd name="T35" fmla="*/ 3009 h 4573"/>
                      <a:gd name="T36" fmla="*/ 31 w 4830"/>
                      <a:gd name="T37" fmla="*/ 2657 h 4573"/>
                      <a:gd name="T38" fmla="*/ 0 w 4830"/>
                      <a:gd name="T39" fmla="*/ 2287 h 4573"/>
                      <a:gd name="T40" fmla="*/ 31 w 4830"/>
                      <a:gd name="T41" fmla="*/ 1916 h 4573"/>
                      <a:gd name="T42" fmla="*/ 123 w 4830"/>
                      <a:gd name="T43" fmla="*/ 1564 h 4573"/>
                      <a:gd name="T44" fmla="*/ 269 w 4830"/>
                      <a:gd name="T45" fmla="*/ 1235 h 4573"/>
                      <a:gd name="T46" fmla="*/ 465 w 4830"/>
                      <a:gd name="T47" fmla="*/ 936 h 4573"/>
                      <a:gd name="T48" fmla="*/ 707 w 4830"/>
                      <a:gd name="T49" fmla="*/ 669 h 4573"/>
                      <a:gd name="T50" fmla="*/ 988 w 4830"/>
                      <a:gd name="T51" fmla="*/ 441 h 4573"/>
                      <a:gd name="T52" fmla="*/ 1305 w 4830"/>
                      <a:gd name="T53" fmla="*/ 255 h 4573"/>
                      <a:gd name="T54" fmla="*/ 1651 w 4830"/>
                      <a:gd name="T55" fmla="*/ 116 h 4573"/>
                      <a:gd name="T56" fmla="*/ 2023 w 4830"/>
                      <a:gd name="T57" fmla="*/ 29 h 4573"/>
                      <a:gd name="T58" fmla="*/ 2415 w 4830"/>
                      <a:gd name="T59" fmla="*/ 0 h 4573"/>
                      <a:gd name="T60" fmla="*/ 2807 w 4830"/>
                      <a:gd name="T61" fmla="*/ 29 h 4573"/>
                      <a:gd name="T62" fmla="*/ 3178 w 4830"/>
                      <a:gd name="T63" fmla="*/ 116 h 4573"/>
                      <a:gd name="T64" fmla="*/ 3525 w 4830"/>
                      <a:gd name="T65" fmla="*/ 255 h 4573"/>
                      <a:gd name="T66" fmla="*/ 3841 w 4830"/>
                      <a:gd name="T67" fmla="*/ 441 h 4573"/>
                      <a:gd name="T68" fmla="*/ 4122 w 4830"/>
                      <a:gd name="T69" fmla="*/ 669 h 4573"/>
                      <a:gd name="T70" fmla="*/ 4364 w 4830"/>
                      <a:gd name="T71" fmla="*/ 936 h 4573"/>
                      <a:gd name="T72" fmla="*/ 4560 w 4830"/>
                      <a:gd name="T73" fmla="*/ 1235 h 4573"/>
                      <a:gd name="T74" fmla="*/ 4706 w 4830"/>
                      <a:gd name="T75" fmla="*/ 1564 h 4573"/>
                      <a:gd name="T76" fmla="*/ 4798 w 4830"/>
                      <a:gd name="T77" fmla="*/ 1916 h 4573"/>
                      <a:gd name="T78" fmla="*/ 4830 w 4830"/>
                      <a:gd name="T79" fmla="*/ 2287 h 4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30" h="4573">
                        <a:moveTo>
                          <a:pt x="4821" y="2474"/>
                        </a:moveTo>
                        <a:lnTo>
                          <a:pt x="4798" y="2657"/>
                        </a:lnTo>
                        <a:lnTo>
                          <a:pt x="4759" y="2836"/>
                        </a:lnTo>
                        <a:lnTo>
                          <a:pt x="4706" y="3009"/>
                        </a:lnTo>
                        <a:lnTo>
                          <a:pt x="4640" y="3176"/>
                        </a:lnTo>
                        <a:lnTo>
                          <a:pt x="4560" y="3337"/>
                        </a:lnTo>
                        <a:lnTo>
                          <a:pt x="4468" y="3491"/>
                        </a:lnTo>
                        <a:lnTo>
                          <a:pt x="4364" y="3637"/>
                        </a:lnTo>
                        <a:lnTo>
                          <a:pt x="4248" y="3774"/>
                        </a:lnTo>
                        <a:lnTo>
                          <a:pt x="4122" y="3903"/>
                        </a:lnTo>
                        <a:lnTo>
                          <a:pt x="3986" y="4022"/>
                        </a:lnTo>
                        <a:lnTo>
                          <a:pt x="3841" y="4132"/>
                        </a:lnTo>
                        <a:lnTo>
                          <a:pt x="3687" y="4230"/>
                        </a:lnTo>
                        <a:lnTo>
                          <a:pt x="3525" y="4318"/>
                        </a:lnTo>
                        <a:lnTo>
                          <a:pt x="3355" y="4393"/>
                        </a:lnTo>
                        <a:lnTo>
                          <a:pt x="3178" y="4456"/>
                        </a:lnTo>
                        <a:lnTo>
                          <a:pt x="2995" y="4506"/>
                        </a:lnTo>
                        <a:lnTo>
                          <a:pt x="2807" y="4543"/>
                        </a:lnTo>
                        <a:lnTo>
                          <a:pt x="2613" y="4565"/>
                        </a:lnTo>
                        <a:lnTo>
                          <a:pt x="2415" y="4573"/>
                        </a:lnTo>
                        <a:lnTo>
                          <a:pt x="2217" y="4565"/>
                        </a:lnTo>
                        <a:lnTo>
                          <a:pt x="2023" y="4543"/>
                        </a:lnTo>
                        <a:lnTo>
                          <a:pt x="1835" y="4506"/>
                        </a:lnTo>
                        <a:lnTo>
                          <a:pt x="1651" y="4456"/>
                        </a:lnTo>
                        <a:lnTo>
                          <a:pt x="1475" y="4393"/>
                        </a:lnTo>
                        <a:lnTo>
                          <a:pt x="1305" y="4318"/>
                        </a:lnTo>
                        <a:lnTo>
                          <a:pt x="1143" y="4230"/>
                        </a:lnTo>
                        <a:lnTo>
                          <a:pt x="988" y="4132"/>
                        </a:lnTo>
                        <a:lnTo>
                          <a:pt x="843" y="4022"/>
                        </a:lnTo>
                        <a:lnTo>
                          <a:pt x="707" y="3903"/>
                        </a:lnTo>
                        <a:lnTo>
                          <a:pt x="581" y="3774"/>
                        </a:lnTo>
                        <a:lnTo>
                          <a:pt x="465" y="3637"/>
                        </a:lnTo>
                        <a:lnTo>
                          <a:pt x="361" y="3491"/>
                        </a:lnTo>
                        <a:lnTo>
                          <a:pt x="269" y="3337"/>
                        </a:lnTo>
                        <a:lnTo>
                          <a:pt x="189" y="3176"/>
                        </a:lnTo>
                        <a:lnTo>
                          <a:pt x="123" y="3009"/>
                        </a:lnTo>
                        <a:lnTo>
                          <a:pt x="70" y="2836"/>
                        </a:lnTo>
                        <a:lnTo>
                          <a:pt x="31" y="2657"/>
                        </a:lnTo>
                        <a:lnTo>
                          <a:pt x="8" y="2474"/>
                        </a:lnTo>
                        <a:lnTo>
                          <a:pt x="0" y="2287"/>
                        </a:lnTo>
                        <a:lnTo>
                          <a:pt x="8" y="2099"/>
                        </a:lnTo>
                        <a:lnTo>
                          <a:pt x="31" y="1916"/>
                        </a:lnTo>
                        <a:lnTo>
                          <a:pt x="70" y="1737"/>
                        </a:lnTo>
                        <a:lnTo>
                          <a:pt x="123" y="1564"/>
                        </a:lnTo>
                        <a:lnTo>
                          <a:pt x="189" y="1396"/>
                        </a:lnTo>
                        <a:lnTo>
                          <a:pt x="269" y="1235"/>
                        </a:lnTo>
                        <a:lnTo>
                          <a:pt x="361" y="1082"/>
                        </a:lnTo>
                        <a:lnTo>
                          <a:pt x="465" y="936"/>
                        </a:lnTo>
                        <a:lnTo>
                          <a:pt x="581" y="798"/>
                        </a:lnTo>
                        <a:lnTo>
                          <a:pt x="707" y="669"/>
                        </a:lnTo>
                        <a:lnTo>
                          <a:pt x="843" y="550"/>
                        </a:lnTo>
                        <a:lnTo>
                          <a:pt x="988" y="441"/>
                        </a:lnTo>
                        <a:lnTo>
                          <a:pt x="1143" y="342"/>
                        </a:lnTo>
                        <a:lnTo>
                          <a:pt x="1305" y="255"/>
                        </a:lnTo>
                        <a:lnTo>
                          <a:pt x="1475" y="179"/>
                        </a:lnTo>
                        <a:lnTo>
                          <a:pt x="1651" y="116"/>
                        </a:lnTo>
                        <a:lnTo>
                          <a:pt x="1835" y="66"/>
                        </a:lnTo>
                        <a:lnTo>
                          <a:pt x="2023" y="29"/>
                        </a:lnTo>
                        <a:lnTo>
                          <a:pt x="2217" y="7"/>
                        </a:lnTo>
                        <a:lnTo>
                          <a:pt x="2415" y="0"/>
                        </a:lnTo>
                        <a:lnTo>
                          <a:pt x="2613" y="7"/>
                        </a:lnTo>
                        <a:lnTo>
                          <a:pt x="2807" y="29"/>
                        </a:lnTo>
                        <a:lnTo>
                          <a:pt x="2995" y="66"/>
                        </a:lnTo>
                        <a:lnTo>
                          <a:pt x="3178" y="116"/>
                        </a:lnTo>
                        <a:lnTo>
                          <a:pt x="3355" y="179"/>
                        </a:lnTo>
                        <a:lnTo>
                          <a:pt x="3525" y="255"/>
                        </a:lnTo>
                        <a:lnTo>
                          <a:pt x="3687" y="342"/>
                        </a:lnTo>
                        <a:lnTo>
                          <a:pt x="3841" y="441"/>
                        </a:lnTo>
                        <a:lnTo>
                          <a:pt x="3986" y="550"/>
                        </a:lnTo>
                        <a:lnTo>
                          <a:pt x="4122" y="669"/>
                        </a:lnTo>
                        <a:lnTo>
                          <a:pt x="4248" y="798"/>
                        </a:lnTo>
                        <a:lnTo>
                          <a:pt x="4364" y="936"/>
                        </a:lnTo>
                        <a:lnTo>
                          <a:pt x="4468" y="1082"/>
                        </a:lnTo>
                        <a:lnTo>
                          <a:pt x="4560" y="1235"/>
                        </a:lnTo>
                        <a:lnTo>
                          <a:pt x="4640" y="1396"/>
                        </a:lnTo>
                        <a:lnTo>
                          <a:pt x="4706" y="1564"/>
                        </a:lnTo>
                        <a:lnTo>
                          <a:pt x="4759" y="1737"/>
                        </a:lnTo>
                        <a:lnTo>
                          <a:pt x="4798" y="1916"/>
                        </a:lnTo>
                        <a:lnTo>
                          <a:pt x="4821" y="2099"/>
                        </a:lnTo>
                        <a:lnTo>
                          <a:pt x="4830" y="2287"/>
                        </a:lnTo>
                        <a:lnTo>
                          <a:pt x="4821" y="2474"/>
                        </a:lnTo>
                        <a:close/>
                      </a:path>
                    </a:pathLst>
                  </a:custGeom>
                  <a:solidFill>
                    <a:srgbClr val="FFFF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82" name="Freeform 78">
                    <a:extLst>
                      <a:ext uri="{FF2B5EF4-FFF2-40B4-BE49-F238E27FC236}">
                        <a16:creationId xmlns:a16="http://schemas.microsoft.com/office/drawing/2014/main" id="{239BC042-BD60-3B39-F86E-F45E1D1E03AF}"/>
                      </a:ext>
                    </a:extLst>
                  </p:cNvPr>
                  <p:cNvSpPr>
                    <a:spLocks/>
                  </p:cNvSpPr>
                  <p:nvPr/>
                </p:nvSpPr>
                <p:spPr bwMode="auto">
                  <a:xfrm>
                    <a:off x="3217" y="1073"/>
                    <a:ext cx="1406" cy="1329"/>
                  </a:xfrm>
                  <a:custGeom>
                    <a:avLst/>
                    <a:gdLst>
                      <a:gd name="T0" fmla="*/ 3492 w 3515"/>
                      <a:gd name="T1" fmla="*/ 1931 h 3322"/>
                      <a:gd name="T2" fmla="*/ 3425 w 3515"/>
                      <a:gd name="T3" fmla="*/ 2186 h 3322"/>
                      <a:gd name="T4" fmla="*/ 3319 w 3515"/>
                      <a:gd name="T5" fmla="*/ 2425 h 3322"/>
                      <a:gd name="T6" fmla="*/ 3176 w 3515"/>
                      <a:gd name="T7" fmla="*/ 2642 h 3322"/>
                      <a:gd name="T8" fmla="*/ 3001 w 3515"/>
                      <a:gd name="T9" fmla="*/ 2836 h 3322"/>
                      <a:gd name="T10" fmla="*/ 2796 w 3515"/>
                      <a:gd name="T11" fmla="*/ 3002 h 3322"/>
                      <a:gd name="T12" fmla="*/ 2566 w 3515"/>
                      <a:gd name="T13" fmla="*/ 3137 h 3322"/>
                      <a:gd name="T14" fmla="*/ 2314 w 3515"/>
                      <a:gd name="T15" fmla="*/ 3238 h 3322"/>
                      <a:gd name="T16" fmla="*/ 2043 w 3515"/>
                      <a:gd name="T17" fmla="*/ 3301 h 3322"/>
                      <a:gd name="T18" fmla="*/ 1758 w 3515"/>
                      <a:gd name="T19" fmla="*/ 3322 h 3322"/>
                      <a:gd name="T20" fmla="*/ 1473 w 3515"/>
                      <a:gd name="T21" fmla="*/ 3301 h 3322"/>
                      <a:gd name="T22" fmla="*/ 1202 w 3515"/>
                      <a:gd name="T23" fmla="*/ 3238 h 3322"/>
                      <a:gd name="T24" fmla="*/ 950 w 3515"/>
                      <a:gd name="T25" fmla="*/ 3137 h 3322"/>
                      <a:gd name="T26" fmla="*/ 720 w 3515"/>
                      <a:gd name="T27" fmla="*/ 3002 h 3322"/>
                      <a:gd name="T28" fmla="*/ 515 w 3515"/>
                      <a:gd name="T29" fmla="*/ 2836 h 3322"/>
                      <a:gd name="T30" fmla="*/ 339 w 3515"/>
                      <a:gd name="T31" fmla="*/ 2642 h 3322"/>
                      <a:gd name="T32" fmla="*/ 196 w 3515"/>
                      <a:gd name="T33" fmla="*/ 2425 h 3322"/>
                      <a:gd name="T34" fmla="*/ 90 w 3515"/>
                      <a:gd name="T35" fmla="*/ 2186 h 3322"/>
                      <a:gd name="T36" fmla="*/ 23 w 3515"/>
                      <a:gd name="T37" fmla="*/ 1931 h 3322"/>
                      <a:gd name="T38" fmla="*/ 0 w 3515"/>
                      <a:gd name="T39" fmla="*/ 1662 h 3322"/>
                      <a:gd name="T40" fmla="*/ 23 w 3515"/>
                      <a:gd name="T41" fmla="*/ 1392 h 3322"/>
                      <a:gd name="T42" fmla="*/ 90 w 3515"/>
                      <a:gd name="T43" fmla="*/ 1136 h 3322"/>
                      <a:gd name="T44" fmla="*/ 196 w 3515"/>
                      <a:gd name="T45" fmla="*/ 898 h 3322"/>
                      <a:gd name="T46" fmla="*/ 339 w 3515"/>
                      <a:gd name="T47" fmla="*/ 680 h 3322"/>
                      <a:gd name="T48" fmla="*/ 515 w 3515"/>
                      <a:gd name="T49" fmla="*/ 486 h 3322"/>
                      <a:gd name="T50" fmla="*/ 720 w 3515"/>
                      <a:gd name="T51" fmla="*/ 320 h 3322"/>
                      <a:gd name="T52" fmla="*/ 950 w 3515"/>
                      <a:gd name="T53" fmla="*/ 185 h 3322"/>
                      <a:gd name="T54" fmla="*/ 1202 w 3515"/>
                      <a:gd name="T55" fmla="*/ 84 h 3322"/>
                      <a:gd name="T56" fmla="*/ 1473 w 3515"/>
                      <a:gd name="T57" fmla="*/ 21 h 3322"/>
                      <a:gd name="T58" fmla="*/ 1758 w 3515"/>
                      <a:gd name="T59" fmla="*/ 0 h 3322"/>
                      <a:gd name="T60" fmla="*/ 2043 w 3515"/>
                      <a:gd name="T61" fmla="*/ 21 h 3322"/>
                      <a:gd name="T62" fmla="*/ 2314 w 3515"/>
                      <a:gd name="T63" fmla="*/ 84 h 3322"/>
                      <a:gd name="T64" fmla="*/ 2566 w 3515"/>
                      <a:gd name="T65" fmla="*/ 185 h 3322"/>
                      <a:gd name="T66" fmla="*/ 2796 w 3515"/>
                      <a:gd name="T67" fmla="*/ 320 h 3322"/>
                      <a:gd name="T68" fmla="*/ 3001 w 3515"/>
                      <a:gd name="T69" fmla="*/ 486 h 3322"/>
                      <a:gd name="T70" fmla="*/ 3176 w 3515"/>
                      <a:gd name="T71" fmla="*/ 680 h 3322"/>
                      <a:gd name="T72" fmla="*/ 3319 w 3515"/>
                      <a:gd name="T73" fmla="*/ 898 h 3322"/>
                      <a:gd name="T74" fmla="*/ 3425 w 3515"/>
                      <a:gd name="T75" fmla="*/ 1136 h 3322"/>
                      <a:gd name="T76" fmla="*/ 3492 w 3515"/>
                      <a:gd name="T77" fmla="*/ 1392 h 3322"/>
                      <a:gd name="T78" fmla="*/ 3515 w 3515"/>
                      <a:gd name="T79" fmla="*/ 1662 h 3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15" h="3322">
                        <a:moveTo>
                          <a:pt x="3509" y="1798"/>
                        </a:moveTo>
                        <a:lnTo>
                          <a:pt x="3492" y="1931"/>
                        </a:lnTo>
                        <a:lnTo>
                          <a:pt x="3464" y="2061"/>
                        </a:lnTo>
                        <a:lnTo>
                          <a:pt x="3425" y="2186"/>
                        </a:lnTo>
                        <a:lnTo>
                          <a:pt x="3377" y="2308"/>
                        </a:lnTo>
                        <a:lnTo>
                          <a:pt x="3319" y="2425"/>
                        </a:lnTo>
                        <a:lnTo>
                          <a:pt x="3252" y="2536"/>
                        </a:lnTo>
                        <a:lnTo>
                          <a:pt x="3176" y="2642"/>
                        </a:lnTo>
                        <a:lnTo>
                          <a:pt x="3092" y="2742"/>
                        </a:lnTo>
                        <a:lnTo>
                          <a:pt x="3001" y="2836"/>
                        </a:lnTo>
                        <a:lnTo>
                          <a:pt x="2902" y="2923"/>
                        </a:lnTo>
                        <a:lnTo>
                          <a:pt x="2796" y="3002"/>
                        </a:lnTo>
                        <a:lnTo>
                          <a:pt x="2684" y="3074"/>
                        </a:lnTo>
                        <a:lnTo>
                          <a:pt x="2566" y="3137"/>
                        </a:lnTo>
                        <a:lnTo>
                          <a:pt x="2442" y="3192"/>
                        </a:lnTo>
                        <a:lnTo>
                          <a:pt x="2314" y="3238"/>
                        </a:lnTo>
                        <a:lnTo>
                          <a:pt x="2180" y="3274"/>
                        </a:lnTo>
                        <a:lnTo>
                          <a:pt x="2043" y="3301"/>
                        </a:lnTo>
                        <a:lnTo>
                          <a:pt x="1902" y="3317"/>
                        </a:lnTo>
                        <a:lnTo>
                          <a:pt x="1758" y="3322"/>
                        </a:lnTo>
                        <a:lnTo>
                          <a:pt x="1614" y="3317"/>
                        </a:lnTo>
                        <a:lnTo>
                          <a:pt x="1473" y="3301"/>
                        </a:lnTo>
                        <a:lnTo>
                          <a:pt x="1336" y="3274"/>
                        </a:lnTo>
                        <a:lnTo>
                          <a:pt x="1202" y="3238"/>
                        </a:lnTo>
                        <a:lnTo>
                          <a:pt x="1074" y="3192"/>
                        </a:lnTo>
                        <a:lnTo>
                          <a:pt x="950" y="3137"/>
                        </a:lnTo>
                        <a:lnTo>
                          <a:pt x="832" y="3074"/>
                        </a:lnTo>
                        <a:lnTo>
                          <a:pt x="720" y="3002"/>
                        </a:lnTo>
                        <a:lnTo>
                          <a:pt x="614" y="2923"/>
                        </a:lnTo>
                        <a:lnTo>
                          <a:pt x="515" y="2836"/>
                        </a:lnTo>
                        <a:lnTo>
                          <a:pt x="423" y="2742"/>
                        </a:lnTo>
                        <a:lnTo>
                          <a:pt x="339" y="2642"/>
                        </a:lnTo>
                        <a:lnTo>
                          <a:pt x="264" y="2536"/>
                        </a:lnTo>
                        <a:lnTo>
                          <a:pt x="196" y="2425"/>
                        </a:lnTo>
                        <a:lnTo>
                          <a:pt x="138" y="2308"/>
                        </a:lnTo>
                        <a:lnTo>
                          <a:pt x="90" y="2186"/>
                        </a:lnTo>
                        <a:lnTo>
                          <a:pt x="51" y="2061"/>
                        </a:lnTo>
                        <a:lnTo>
                          <a:pt x="23" y="1931"/>
                        </a:lnTo>
                        <a:lnTo>
                          <a:pt x="6" y="1798"/>
                        </a:lnTo>
                        <a:lnTo>
                          <a:pt x="0" y="1662"/>
                        </a:lnTo>
                        <a:lnTo>
                          <a:pt x="6" y="1525"/>
                        </a:lnTo>
                        <a:lnTo>
                          <a:pt x="23" y="1392"/>
                        </a:lnTo>
                        <a:lnTo>
                          <a:pt x="51" y="1262"/>
                        </a:lnTo>
                        <a:lnTo>
                          <a:pt x="90" y="1136"/>
                        </a:lnTo>
                        <a:lnTo>
                          <a:pt x="138" y="1015"/>
                        </a:lnTo>
                        <a:lnTo>
                          <a:pt x="196" y="898"/>
                        </a:lnTo>
                        <a:lnTo>
                          <a:pt x="264" y="786"/>
                        </a:lnTo>
                        <a:lnTo>
                          <a:pt x="339" y="680"/>
                        </a:lnTo>
                        <a:lnTo>
                          <a:pt x="423" y="580"/>
                        </a:lnTo>
                        <a:lnTo>
                          <a:pt x="515" y="486"/>
                        </a:lnTo>
                        <a:lnTo>
                          <a:pt x="614" y="400"/>
                        </a:lnTo>
                        <a:lnTo>
                          <a:pt x="720" y="320"/>
                        </a:lnTo>
                        <a:lnTo>
                          <a:pt x="832" y="249"/>
                        </a:lnTo>
                        <a:lnTo>
                          <a:pt x="950" y="185"/>
                        </a:lnTo>
                        <a:lnTo>
                          <a:pt x="1074" y="130"/>
                        </a:lnTo>
                        <a:lnTo>
                          <a:pt x="1202" y="84"/>
                        </a:lnTo>
                        <a:lnTo>
                          <a:pt x="1336" y="48"/>
                        </a:lnTo>
                        <a:lnTo>
                          <a:pt x="1473" y="21"/>
                        </a:lnTo>
                        <a:lnTo>
                          <a:pt x="1614" y="5"/>
                        </a:lnTo>
                        <a:lnTo>
                          <a:pt x="1758" y="0"/>
                        </a:lnTo>
                        <a:lnTo>
                          <a:pt x="1902" y="5"/>
                        </a:lnTo>
                        <a:lnTo>
                          <a:pt x="2043" y="21"/>
                        </a:lnTo>
                        <a:lnTo>
                          <a:pt x="2180" y="48"/>
                        </a:lnTo>
                        <a:lnTo>
                          <a:pt x="2314" y="84"/>
                        </a:lnTo>
                        <a:lnTo>
                          <a:pt x="2442" y="130"/>
                        </a:lnTo>
                        <a:lnTo>
                          <a:pt x="2566" y="185"/>
                        </a:lnTo>
                        <a:lnTo>
                          <a:pt x="2684" y="249"/>
                        </a:lnTo>
                        <a:lnTo>
                          <a:pt x="2796" y="320"/>
                        </a:lnTo>
                        <a:lnTo>
                          <a:pt x="2902" y="400"/>
                        </a:lnTo>
                        <a:lnTo>
                          <a:pt x="3001" y="486"/>
                        </a:lnTo>
                        <a:lnTo>
                          <a:pt x="3092" y="580"/>
                        </a:lnTo>
                        <a:lnTo>
                          <a:pt x="3176" y="680"/>
                        </a:lnTo>
                        <a:lnTo>
                          <a:pt x="3252" y="786"/>
                        </a:lnTo>
                        <a:lnTo>
                          <a:pt x="3319" y="898"/>
                        </a:lnTo>
                        <a:lnTo>
                          <a:pt x="3377" y="1015"/>
                        </a:lnTo>
                        <a:lnTo>
                          <a:pt x="3425" y="1136"/>
                        </a:lnTo>
                        <a:lnTo>
                          <a:pt x="3464" y="1262"/>
                        </a:lnTo>
                        <a:lnTo>
                          <a:pt x="3492" y="1392"/>
                        </a:lnTo>
                        <a:lnTo>
                          <a:pt x="3509" y="1525"/>
                        </a:lnTo>
                        <a:lnTo>
                          <a:pt x="3515" y="1662"/>
                        </a:lnTo>
                        <a:lnTo>
                          <a:pt x="3509" y="179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83" name="Freeform 79">
                    <a:extLst>
                      <a:ext uri="{FF2B5EF4-FFF2-40B4-BE49-F238E27FC236}">
                        <a16:creationId xmlns:a16="http://schemas.microsoft.com/office/drawing/2014/main" id="{53BA06C6-61E1-4327-46D0-FA0987288DC0}"/>
                      </a:ext>
                    </a:extLst>
                  </p:cNvPr>
                  <p:cNvSpPr>
                    <a:spLocks/>
                  </p:cNvSpPr>
                  <p:nvPr/>
                </p:nvSpPr>
                <p:spPr bwMode="auto">
                  <a:xfrm>
                    <a:off x="3474" y="1317"/>
                    <a:ext cx="891" cy="841"/>
                  </a:xfrm>
                  <a:custGeom>
                    <a:avLst/>
                    <a:gdLst>
                      <a:gd name="T0" fmla="*/ 2213 w 2228"/>
                      <a:gd name="T1" fmla="*/ 1221 h 2102"/>
                      <a:gd name="T2" fmla="*/ 2171 w 2228"/>
                      <a:gd name="T3" fmla="*/ 1383 h 2102"/>
                      <a:gd name="T4" fmla="*/ 2103 w 2228"/>
                      <a:gd name="T5" fmla="*/ 1533 h 2102"/>
                      <a:gd name="T6" fmla="*/ 2012 w 2228"/>
                      <a:gd name="T7" fmla="*/ 1671 h 2102"/>
                      <a:gd name="T8" fmla="*/ 1901 w 2228"/>
                      <a:gd name="T9" fmla="*/ 1794 h 2102"/>
                      <a:gd name="T10" fmla="*/ 1771 w 2228"/>
                      <a:gd name="T11" fmla="*/ 1899 h 2102"/>
                      <a:gd name="T12" fmla="*/ 1625 w 2228"/>
                      <a:gd name="T13" fmla="*/ 1984 h 2102"/>
                      <a:gd name="T14" fmla="*/ 1466 w 2228"/>
                      <a:gd name="T15" fmla="*/ 2048 h 2102"/>
                      <a:gd name="T16" fmla="*/ 1294 w 2228"/>
                      <a:gd name="T17" fmla="*/ 2088 h 2102"/>
                      <a:gd name="T18" fmla="*/ 1114 w 2228"/>
                      <a:gd name="T19" fmla="*/ 2102 h 2102"/>
                      <a:gd name="T20" fmla="*/ 933 w 2228"/>
                      <a:gd name="T21" fmla="*/ 2088 h 2102"/>
                      <a:gd name="T22" fmla="*/ 762 w 2228"/>
                      <a:gd name="T23" fmla="*/ 2048 h 2102"/>
                      <a:gd name="T24" fmla="*/ 602 w 2228"/>
                      <a:gd name="T25" fmla="*/ 1984 h 2102"/>
                      <a:gd name="T26" fmla="*/ 456 w 2228"/>
                      <a:gd name="T27" fmla="*/ 1899 h 2102"/>
                      <a:gd name="T28" fmla="*/ 326 w 2228"/>
                      <a:gd name="T29" fmla="*/ 1794 h 2102"/>
                      <a:gd name="T30" fmla="*/ 215 w 2228"/>
                      <a:gd name="T31" fmla="*/ 1671 h 2102"/>
                      <a:gd name="T32" fmla="*/ 124 w 2228"/>
                      <a:gd name="T33" fmla="*/ 1533 h 2102"/>
                      <a:gd name="T34" fmla="*/ 57 w 2228"/>
                      <a:gd name="T35" fmla="*/ 1383 h 2102"/>
                      <a:gd name="T36" fmla="*/ 15 w 2228"/>
                      <a:gd name="T37" fmla="*/ 1221 h 2102"/>
                      <a:gd name="T38" fmla="*/ 0 w 2228"/>
                      <a:gd name="T39" fmla="*/ 1051 h 2102"/>
                      <a:gd name="T40" fmla="*/ 15 w 2228"/>
                      <a:gd name="T41" fmla="*/ 880 h 2102"/>
                      <a:gd name="T42" fmla="*/ 57 w 2228"/>
                      <a:gd name="T43" fmla="*/ 718 h 2102"/>
                      <a:gd name="T44" fmla="*/ 124 w 2228"/>
                      <a:gd name="T45" fmla="*/ 568 h 2102"/>
                      <a:gd name="T46" fmla="*/ 215 w 2228"/>
                      <a:gd name="T47" fmla="*/ 430 h 2102"/>
                      <a:gd name="T48" fmla="*/ 326 w 2228"/>
                      <a:gd name="T49" fmla="*/ 307 h 2102"/>
                      <a:gd name="T50" fmla="*/ 456 w 2228"/>
                      <a:gd name="T51" fmla="*/ 202 h 2102"/>
                      <a:gd name="T52" fmla="*/ 602 w 2228"/>
                      <a:gd name="T53" fmla="*/ 117 h 2102"/>
                      <a:gd name="T54" fmla="*/ 762 w 2228"/>
                      <a:gd name="T55" fmla="*/ 53 h 2102"/>
                      <a:gd name="T56" fmla="*/ 933 w 2228"/>
                      <a:gd name="T57" fmla="*/ 13 h 2102"/>
                      <a:gd name="T58" fmla="*/ 1114 w 2228"/>
                      <a:gd name="T59" fmla="*/ 0 h 2102"/>
                      <a:gd name="T60" fmla="*/ 1294 w 2228"/>
                      <a:gd name="T61" fmla="*/ 13 h 2102"/>
                      <a:gd name="T62" fmla="*/ 1466 w 2228"/>
                      <a:gd name="T63" fmla="*/ 53 h 2102"/>
                      <a:gd name="T64" fmla="*/ 1625 w 2228"/>
                      <a:gd name="T65" fmla="*/ 117 h 2102"/>
                      <a:gd name="T66" fmla="*/ 1771 w 2228"/>
                      <a:gd name="T67" fmla="*/ 202 h 2102"/>
                      <a:gd name="T68" fmla="*/ 1901 w 2228"/>
                      <a:gd name="T69" fmla="*/ 307 h 2102"/>
                      <a:gd name="T70" fmla="*/ 2012 w 2228"/>
                      <a:gd name="T71" fmla="*/ 430 h 2102"/>
                      <a:gd name="T72" fmla="*/ 2103 w 2228"/>
                      <a:gd name="T73" fmla="*/ 568 h 2102"/>
                      <a:gd name="T74" fmla="*/ 2171 w 2228"/>
                      <a:gd name="T75" fmla="*/ 718 h 2102"/>
                      <a:gd name="T76" fmla="*/ 2213 w 2228"/>
                      <a:gd name="T77" fmla="*/ 880 h 2102"/>
                      <a:gd name="T78" fmla="*/ 2228 w 2228"/>
                      <a:gd name="T79" fmla="*/ 1051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8" h="2102">
                        <a:moveTo>
                          <a:pt x="2224" y="1137"/>
                        </a:moveTo>
                        <a:lnTo>
                          <a:pt x="2213" y="1221"/>
                        </a:lnTo>
                        <a:lnTo>
                          <a:pt x="2195" y="1303"/>
                        </a:lnTo>
                        <a:lnTo>
                          <a:pt x="2171" y="1383"/>
                        </a:lnTo>
                        <a:lnTo>
                          <a:pt x="2140" y="1459"/>
                        </a:lnTo>
                        <a:lnTo>
                          <a:pt x="2103" y="1533"/>
                        </a:lnTo>
                        <a:lnTo>
                          <a:pt x="2061" y="1604"/>
                        </a:lnTo>
                        <a:lnTo>
                          <a:pt x="2012" y="1671"/>
                        </a:lnTo>
                        <a:lnTo>
                          <a:pt x="1959" y="1734"/>
                        </a:lnTo>
                        <a:lnTo>
                          <a:pt x="1901" y="1794"/>
                        </a:lnTo>
                        <a:lnTo>
                          <a:pt x="1838" y="1849"/>
                        </a:lnTo>
                        <a:lnTo>
                          <a:pt x="1771" y="1899"/>
                        </a:lnTo>
                        <a:lnTo>
                          <a:pt x="1700" y="1944"/>
                        </a:lnTo>
                        <a:lnTo>
                          <a:pt x="1625" y="1984"/>
                        </a:lnTo>
                        <a:lnTo>
                          <a:pt x="1547" y="2019"/>
                        </a:lnTo>
                        <a:lnTo>
                          <a:pt x="1466" y="2048"/>
                        </a:lnTo>
                        <a:lnTo>
                          <a:pt x="1381" y="2071"/>
                        </a:lnTo>
                        <a:lnTo>
                          <a:pt x="1294" y="2088"/>
                        </a:lnTo>
                        <a:lnTo>
                          <a:pt x="1205" y="2098"/>
                        </a:lnTo>
                        <a:lnTo>
                          <a:pt x="1114" y="2102"/>
                        </a:lnTo>
                        <a:lnTo>
                          <a:pt x="1022" y="2098"/>
                        </a:lnTo>
                        <a:lnTo>
                          <a:pt x="933" y="2088"/>
                        </a:lnTo>
                        <a:lnTo>
                          <a:pt x="846" y="2071"/>
                        </a:lnTo>
                        <a:lnTo>
                          <a:pt x="762" y="2048"/>
                        </a:lnTo>
                        <a:lnTo>
                          <a:pt x="680" y="2019"/>
                        </a:lnTo>
                        <a:lnTo>
                          <a:pt x="602" y="1984"/>
                        </a:lnTo>
                        <a:lnTo>
                          <a:pt x="527" y="1944"/>
                        </a:lnTo>
                        <a:lnTo>
                          <a:pt x="456" y="1899"/>
                        </a:lnTo>
                        <a:lnTo>
                          <a:pt x="389" y="1849"/>
                        </a:lnTo>
                        <a:lnTo>
                          <a:pt x="326" y="1794"/>
                        </a:lnTo>
                        <a:lnTo>
                          <a:pt x="268" y="1734"/>
                        </a:lnTo>
                        <a:lnTo>
                          <a:pt x="215" y="1671"/>
                        </a:lnTo>
                        <a:lnTo>
                          <a:pt x="167" y="1604"/>
                        </a:lnTo>
                        <a:lnTo>
                          <a:pt x="124" y="1533"/>
                        </a:lnTo>
                        <a:lnTo>
                          <a:pt x="88" y="1459"/>
                        </a:lnTo>
                        <a:lnTo>
                          <a:pt x="57" y="1383"/>
                        </a:lnTo>
                        <a:lnTo>
                          <a:pt x="33" y="1303"/>
                        </a:lnTo>
                        <a:lnTo>
                          <a:pt x="15" y="1221"/>
                        </a:lnTo>
                        <a:lnTo>
                          <a:pt x="4" y="1137"/>
                        </a:lnTo>
                        <a:lnTo>
                          <a:pt x="0" y="1051"/>
                        </a:lnTo>
                        <a:lnTo>
                          <a:pt x="4" y="964"/>
                        </a:lnTo>
                        <a:lnTo>
                          <a:pt x="15" y="880"/>
                        </a:lnTo>
                        <a:lnTo>
                          <a:pt x="33" y="798"/>
                        </a:lnTo>
                        <a:lnTo>
                          <a:pt x="57" y="718"/>
                        </a:lnTo>
                        <a:lnTo>
                          <a:pt x="88" y="641"/>
                        </a:lnTo>
                        <a:lnTo>
                          <a:pt x="124" y="568"/>
                        </a:lnTo>
                        <a:lnTo>
                          <a:pt x="167" y="497"/>
                        </a:lnTo>
                        <a:lnTo>
                          <a:pt x="215" y="430"/>
                        </a:lnTo>
                        <a:lnTo>
                          <a:pt x="268" y="366"/>
                        </a:lnTo>
                        <a:lnTo>
                          <a:pt x="326" y="307"/>
                        </a:lnTo>
                        <a:lnTo>
                          <a:pt x="389" y="252"/>
                        </a:lnTo>
                        <a:lnTo>
                          <a:pt x="456" y="202"/>
                        </a:lnTo>
                        <a:lnTo>
                          <a:pt x="527" y="157"/>
                        </a:lnTo>
                        <a:lnTo>
                          <a:pt x="602" y="117"/>
                        </a:lnTo>
                        <a:lnTo>
                          <a:pt x="680" y="82"/>
                        </a:lnTo>
                        <a:lnTo>
                          <a:pt x="762" y="53"/>
                        </a:lnTo>
                        <a:lnTo>
                          <a:pt x="846" y="30"/>
                        </a:lnTo>
                        <a:lnTo>
                          <a:pt x="933" y="13"/>
                        </a:lnTo>
                        <a:lnTo>
                          <a:pt x="1022" y="3"/>
                        </a:lnTo>
                        <a:lnTo>
                          <a:pt x="1114" y="0"/>
                        </a:lnTo>
                        <a:lnTo>
                          <a:pt x="1205" y="3"/>
                        </a:lnTo>
                        <a:lnTo>
                          <a:pt x="1294" y="13"/>
                        </a:lnTo>
                        <a:lnTo>
                          <a:pt x="1381" y="30"/>
                        </a:lnTo>
                        <a:lnTo>
                          <a:pt x="1466" y="53"/>
                        </a:lnTo>
                        <a:lnTo>
                          <a:pt x="1547" y="82"/>
                        </a:lnTo>
                        <a:lnTo>
                          <a:pt x="1625" y="117"/>
                        </a:lnTo>
                        <a:lnTo>
                          <a:pt x="1700" y="157"/>
                        </a:lnTo>
                        <a:lnTo>
                          <a:pt x="1771" y="202"/>
                        </a:lnTo>
                        <a:lnTo>
                          <a:pt x="1838" y="252"/>
                        </a:lnTo>
                        <a:lnTo>
                          <a:pt x="1901" y="307"/>
                        </a:lnTo>
                        <a:lnTo>
                          <a:pt x="1959" y="366"/>
                        </a:lnTo>
                        <a:lnTo>
                          <a:pt x="2012" y="430"/>
                        </a:lnTo>
                        <a:lnTo>
                          <a:pt x="2061" y="497"/>
                        </a:lnTo>
                        <a:lnTo>
                          <a:pt x="2103" y="568"/>
                        </a:lnTo>
                        <a:lnTo>
                          <a:pt x="2140" y="641"/>
                        </a:lnTo>
                        <a:lnTo>
                          <a:pt x="2171" y="718"/>
                        </a:lnTo>
                        <a:lnTo>
                          <a:pt x="2195" y="798"/>
                        </a:lnTo>
                        <a:lnTo>
                          <a:pt x="2213" y="880"/>
                        </a:lnTo>
                        <a:lnTo>
                          <a:pt x="2224" y="964"/>
                        </a:lnTo>
                        <a:lnTo>
                          <a:pt x="2228" y="1051"/>
                        </a:lnTo>
                        <a:lnTo>
                          <a:pt x="2224" y="11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84" name="Freeform 80">
                    <a:extLst>
                      <a:ext uri="{FF2B5EF4-FFF2-40B4-BE49-F238E27FC236}">
                        <a16:creationId xmlns:a16="http://schemas.microsoft.com/office/drawing/2014/main" id="{F892FA3A-EDF5-9633-0C3B-6B8D85D27907}"/>
                      </a:ext>
                    </a:extLst>
                  </p:cNvPr>
                  <p:cNvSpPr>
                    <a:spLocks/>
                  </p:cNvSpPr>
                  <p:nvPr/>
                </p:nvSpPr>
                <p:spPr bwMode="auto">
                  <a:xfrm>
                    <a:off x="3720" y="1557"/>
                    <a:ext cx="370" cy="320"/>
                  </a:xfrm>
                  <a:custGeom>
                    <a:avLst/>
                    <a:gdLst>
                      <a:gd name="T0" fmla="*/ 923 w 925"/>
                      <a:gd name="T1" fmla="*/ 432 h 799"/>
                      <a:gd name="T2" fmla="*/ 911 w 925"/>
                      <a:gd name="T3" fmla="*/ 495 h 799"/>
                      <a:gd name="T4" fmla="*/ 889 w 925"/>
                      <a:gd name="T5" fmla="*/ 555 h 799"/>
                      <a:gd name="T6" fmla="*/ 856 w 925"/>
                      <a:gd name="T7" fmla="*/ 610 h 799"/>
                      <a:gd name="T8" fmla="*/ 814 w 925"/>
                      <a:gd name="T9" fmla="*/ 659 h 799"/>
                      <a:gd name="T10" fmla="*/ 764 w 925"/>
                      <a:gd name="T11" fmla="*/ 703 h 799"/>
                      <a:gd name="T12" fmla="*/ 706 w 925"/>
                      <a:gd name="T13" fmla="*/ 739 h 799"/>
                      <a:gd name="T14" fmla="*/ 643 w 925"/>
                      <a:gd name="T15" fmla="*/ 767 h 799"/>
                      <a:gd name="T16" fmla="*/ 574 w 925"/>
                      <a:gd name="T17" fmla="*/ 787 h 799"/>
                      <a:gd name="T18" fmla="*/ 501 w 925"/>
                      <a:gd name="T19" fmla="*/ 797 h 799"/>
                      <a:gd name="T20" fmla="*/ 463 w 925"/>
                      <a:gd name="T21" fmla="*/ 799 h 799"/>
                      <a:gd name="T22" fmla="*/ 425 w 925"/>
                      <a:gd name="T23" fmla="*/ 797 h 799"/>
                      <a:gd name="T24" fmla="*/ 352 w 925"/>
                      <a:gd name="T25" fmla="*/ 787 h 799"/>
                      <a:gd name="T26" fmla="*/ 283 w 925"/>
                      <a:gd name="T27" fmla="*/ 767 h 799"/>
                      <a:gd name="T28" fmla="*/ 219 w 925"/>
                      <a:gd name="T29" fmla="*/ 739 h 799"/>
                      <a:gd name="T30" fmla="*/ 162 w 925"/>
                      <a:gd name="T31" fmla="*/ 703 h 799"/>
                      <a:gd name="T32" fmla="*/ 111 w 925"/>
                      <a:gd name="T33" fmla="*/ 659 h 799"/>
                      <a:gd name="T34" fmla="*/ 69 w 925"/>
                      <a:gd name="T35" fmla="*/ 610 h 799"/>
                      <a:gd name="T36" fmla="*/ 36 w 925"/>
                      <a:gd name="T37" fmla="*/ 555 h 799"/>
                      <a:gd name="T38" fmla="*/ 13 w 925"/>
                      <a:gd name="T39" fmla="*/ 495 h 799"/>
                      <a:gd name="T40" fmla="*/ 1 w 925"/>
                      <a:gd name="T41" fmla="*/ 432 h 799"/>
                      <a:gd name="T42" fmla="*/ 0 w 925"/>
                      <a:gd name="T43" fmla="*/ 399 h 799"/>
                      <a:gd name="T44" fmla="*/ 1 w 925"/>
                      <a:gd name="T45" fmla="*/ 366 h 799"/>
                      <a:gd name="T46" fmla="*/ 13 w 925"/>
                      <a:gd name="T47" fmla="*/ 303 h 799"/>
                      <a:gd name="T48" fmla="*/ 36 w 925"/>
                      <a:gd name="T49" fmla="*/ 244 h 799"/>
                      <a:gd name="T50" fmla="*/ 69 w 925"/>
                      <a:gd name="T51" fmla="*/ 189 h 799"/>
                      <a:gd name="T52" fmla="*/ 111 w 925"/>
                      <a:gd name="T53" fmla="*/ 139 h 799"/>
                      <a:gd name="T54" fmla="*/ 162 w 925"/>
                      <a:gd name="T55" fmla="*/ 96 h 799"/>
                      <a:gd name="T56" fmla="*/ 219 w 925"/>
                      <a:gd name="T57" fmla="*/ 59 h 799"/>
                      <a:gd name="T58" fmla="*/ 283 w 925"/>
                      <a:gd name="T59" fmla="*/ 31 h 799"/>
                      <a:gd name="T60" fmla="*/ 352 w 925"/>
                      <a:gd name="T61" fmla="*/ 11 h 799"/>
                      <a:gd name="T62" fmla="*/ 425 w 925"/>
                      <a:gd name="T63" fmla="*/ 1 h 799"/>
                      <a:gd name="T64" fmla="*/ 463 w 925"/>
                      <a:gd name="T65" fmla="*/ 0 h 799"/>
                      <a:gd name="T66" fmla="*/ 501 w 925"/>
                      <a:gd name="T67" fmla="*/ 1 h 799"/>
                      <a:gd name="T68" fmla="*/ 574 w 925"/>
                      <a:gd name="T69" fmla="*/ 11 h 799"/>
                      <a:gd name="T70" fmla="*/ 643 w 925"/>
                      <a:gd name="T71" fmla="*/ 31 h 799"/>
                      <a:gd name="T72" fmla="*/ 706 w 925"/>
                      <a:gd name="T73" fmla="*/ 59 h 799"/>
                      <a:gd name="T74" fmla="*/ 764 w 925"/>
                      <a:gd name="T75" fmla="*/ 96 h 799"/>
                      <a:gd name="T76" fmla="*/ 814 w 925"/>
                      <a:gd name="T77" fmla="*/ 139 h 799"/>
                      <a:gd name="T78" fmla="*/ 856 w 925"/>
                      <a:gd name="T79" fmla="*/ 189 h 799"/>
                      <a:gd name="T80" fmla="*/ 889 w 925"/>
                      <a:gd name="T81" fmla="*/ 244 h 799"/>
                      <a:gd name="T82" fmla="*/ 911 w 925"/>
                      <a:gd name="T83" fmla="*/ 303 h 799"/>
                      <a:gd name="T84" fmla="*/ 923 w 925"/>
                      <a:gd name="T85" fmla="*/ 366 h 799"/>
                      <a:gd name="T86" fmla="*/ 925 w 925"/>
                      <a:gd name="T87" fmla="*/ 399 h 799"/>
                      <a:gd name="T88" fmla="*/ 923 w 925"/>
                      <a:gd name="T89" fmla="*/ 432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5" h="799">
                        <a:moveTo>
                          <a:pt x="923" y="432"/>
                        </a:moveTo>
                        <a:lnTo>
                          <a:pt x="911" y="495"/>
                        </a:lnTo>
                        <a:lnTo>
                          <a:pt x="889" y="555"/>
                        </a:lnTo>
                        <a:lnTo>
                          <a:pt x="856" y="610"/>
                        </a:lnTo>
                        <a:lnTo>
                          <a:pt x="814" y="659"/>
                        </a:lnTo>
                        <a:lnTo>
                          <a:pt x="764" y="703"/>
                        </a:lnTo>
                        <a:lnTo>
                          <a:pt x="706" y="739"/>
                        </a:lnTo>
                        <a:lnTo>
                          <a:pt x="643" y="767"/>
                        </a:lnTo>
                        <a:lnTo>
                          <a:pt x="574" y="787"/>
                        </a:lnTo>
                        <a:lnTo>
                          <a:pt x="501" y="797"/>
                        </a:lnTo>
                        <a:lnTo>
                          <a:pt x="463" y="799"/>
                        </a:lnTo>
                        <a:lnTo>
                          <a:pt x="425" y="797"/>
                        </a:lnTo>
                        <a:lnTo>
                          <a:pt x="352" y="787"/>
                        </a:lnTo>
                        <a:lnTo>
                          <a:pt x="283" y="767"/>
                        </a:lnTo>
                        <a:lnTo>
                          <a:pt x="219" y="739"/>
                        </a:lnTo>
                        <a:lnTo>
                          <a:pt x="162" y="703"/>
                        </a:lnTo>
                        <a:lnTo>
                          <a:pt x="111" y="659"/>
                        </a:lnTo>
                        <a:lnTo>
                          <a:pt x="69" y="610"/>
                        </a:lnTo>
                        <a:lnTo>
                          <a:pt x="36" y="555"/>
                        </a:lnTo>
                        <a:lnTo>
                          <a:pt x="13" y="495"/>
                        </a:lnTo>
                        <a:lnTo>
                          <a:pt x="1" y="432"/>
                        </a:lnTo>
                        <a:lnTo>
                          <a:pt x="0" y="399"/>
                        </a:lnTo>
                        <a:lnTo>
                          <a:pt x="1" y="366"/>
                        </a:lnTo>
                        <a:lnTo>
                          <a:pt x="13" y="303"/>
                        </a:lnTo>
                        <a:lnTo>
                          <a:pt x="36" y="244"/>
                        </a:lnTo>
                        <a:lnTo>
                          <a:pt x="69" y="189"/>
                        </a:lnTo>
                        <a:lnTo>
                          <a:pt x="111" y="139"/>
                        </a:lnTo>
                        <a:lnTo>
                          <a:pt x="162" y="96"/>
                        </a:lnTo>
                        <a:lnTo>
                          <a:pt x="219" y="59"/>
                        </a:lnTo>
                        <a:lnTo>
                          <a:pt x="283" y="31"/>
                        </a:lnTo>
                        <a:lnTo>
                          <a:pt x="352" y="11"/>
                        </a:lnTo>
                        <a:lnTo>
                          <a:pt x="425" y="1"/>
                        </a:lnTo>
                        <a:lnTo>
                          <a:pt x="463" y="0"/>
                        </a:lnTo>
                        <a:lnTo>
                          <a:pt x="501" y="1"/>
                        </a:lnTo>
                        <a:lnTo>
                          <a:pt x="574" y="11"/>
                        </a:lnTo>
                        <a:lnTo>
                          <a:pt x="643" y="31"/>
                        </a:lnTo>
                        <a:lnTo>
                          <a:pt x="706" y="59"/>
                        </a:lnTo>
                        <a:lnTo>
                          <a:pt x="764" y="96"/>
                        </a:lnTo>
                        <a:lnTo>
                          <a:pt x="814" y="139"/>
                        </a:lnTo>
                        <a:lnTo>
                          <a:pt x="856" y="189"/>
                        </a:lnTo>
                        <a:lnTo>
                          <a:pt x="889" y="244"/>
                        </a:lnTo>
                        <a:lnTo>
                          <a:pt x="911" y="303"/>
                        </a:lnTo>
                        <a:lnTo>
                          <a:pt x="923" y="366"/>
                        </a:lnTo>
                        <a:lnTo>
                          <a:pt x="925" y="399"/>
                        </a:lnTo>
                        <a:lnTo>
                          <a:pt x="923" y="4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85" name="Freeform 81">
                    <a:extLst>
                      <a:ext uri="{FF2B5EF4-FFF2-40B4-BE49-F238E27FC236}">
                        <a16:creationId xmlns:a16="http://schemas.microsoft.com/office/drawing/2014/main" id="{C0AF95E5-1685-D50D-F16D-ECC02FEDA355}"/>
                      </a:ext>
                    </a:extLst>
                  </p:cNvPr>
                  <p:cNvSpPr>
                    <a:spLocks/>
                  </p:cNvSpPr>
                  <p:nvPr/>
                </p:nvSpPr>
                <p:spPr bwMode="auto">
                  <a:xfrm>
                    <a:off x="4800" y="1827"/>
                    <a:ext cx="67" cy="46"/>
                  </a:xfrm>
                  <a:custGeom>
                    <a:avLst/>
                    <a:gdLst>
                      <a:gd name="T0" fmla="*/ 30 w 167"/>
                      <a:gd name="T1" fmla="*/ 95 h 114"/>
                      <a:gd name="T2" fmla="*/ 0 w 167"/>
                      <a:gd name="T3" fmla="*/ 54 h 114"/>
                      <a:gd name="T4" fmla="*/ 74 w 167"/>
                      <a:gd name="T5" fmla="*/ 0 h 114"/>
                      <a:gd name="T6" fmla="*/ 167 w 167"/>
                      <a:gd name="T7" fmla="*/ 114 h 114"/>
                      <a:gd name="T8" fmla="*/ 30 w 167"/>
                      <a:gd name="T9" fmla="*/ 95 h 114"/>
                    </a:gdLst>
                    <a:ahLst/>
                    <a:cxnLst>
                      <a:cxn ang="0">
                        <a:pos x="T0" y="T1"/>
                      </a:cxn>
                      <a:cxn ang="0">
                        <a:pos x="T2" y="T3"/>
                      </a:cxn>
                      <a:cxn ang="0">
                        <a:pos x="T4" y="T5"/>
                      </a:cxn>
                      <a:cxn ang="0">
                        <a:pos x="T6" y="T7"/>
                      </a:cxn>
                      <a:cxn ang="0">
                        <a:pos x="T8" y="T9"/>
                      </a:cxn>
                    </a:cxnLst>
                    <a:rect l="0" t="0" r="r" b="b"/>
                    <a:pathLst>
                      <a:path w="167" h="114">
                        <a:moveTo>
                          <a:pt x="30" y="95"/>
                        </a:moveTo>
                        <a:lnTo>
                          <a:pt x="0" y="54"/>
                        </a:lnTo>
                        <a:lnTo>
                          <a:pt x="74" y="0"/>
                        </a:lnTo>
                        <a:lnTo>
                          <a:pt x="167" y="114"/>
                        </a:lnTo>
                        <a:lnTo>
                          <a:pt x="30" y="95"/>
                        </a:lnTo>
                        <a:close/>
                      </a:path>
                    </a:pathLst>
                  </a:custGeom>
                  <a:solidFill>
                    <a:srgbClr val="3F3F3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86" name="Freeform 82">
                    <a:extLst>
                      <a:ext uri="{FF2B5EF4-FFF2-40B4-BE49-F238E27FC236}">
                        <a16:creationId xmlns:a16="http://schemas.microsoft.com/office/drawing/2014/main" id="{E801CDDC-68F7-9CC9-D931-A026F4C0EDDE}"/>
                      </a:ext>
                    </a:extLst>
                  </p:cNvPr>
                  <p:cNvSpPr>
                    <a:spLocks/>
                  </p:cNvSpPr>
                  <p:nvPr/>
                </p:nvSpPr>
                <p:spPr bwMode="auto">
                  <a:xfrm>
                    <a:off x="4789" y="1744"/>
                    <a:ext cx="35" cy="100"/>
                  </a:xfrm>
                  <a:custGeom>
                    <a:avLst/>
                    <a:gdLst>
                      <a:gd name="T0" fmla="*/ 22 w 88"/>
                      <a:gd name="T1" fmla="*/ 250 h 250"/>
                      <a:gd name="T2" fmla="*/ 0 w 88"/>
                      <a:gd name="T3" fmla="*/ 193 h 250"/>
                      <a:gd name="T4" fmla="*/ 58 w 88"/>
                      <a:gd name="T5" fmla="*/ 0 h 250"/>
                      <a:gd name="T6" fmla="*/ 88 w 88"/>
                      <a:gd name="T7" fmla="*/ 190 h 250"/>
                      <a:gd name="T8" fmla="*/ 22 w 88"/>
                      <a:gd name="T9" fmla="*/ 250 h 250"/>
                    </a:gdLst>
                    <a:ahLst/>
                    <a:cxnLst>
                      <a:cxn ang="0">
                        <a:pos x="T0" y="T1"/>
                      </a:cxn>
                      <a:cxn ang="0">
                        <a:pos x="T2" y="T3"/>
                      </a:cxn>
                      <a:cxn ang="0">
                        <a:pos x="T4" y="T5"/>
                      </a:cxn>
                      <a:cxn ang="0">
                        <a:pos x="T6" y="T7"/>
                      </a:cxn>
                      <a:cxn ang="0">
                        <a:pos x="T8" y="T9"/>
                      </a:cxn>
                    </a:cxnLst>
                    <a:rect l="0" t="0" r="r" b="b"/>
                    <a:pathLst>
                      <a:path w="88" h="250">
                        <a:moveTo>
                          <a:pt x="22" y="250"/>
                        </a:moveTo>
                        <a:lnTo>
                          <a:pt x="0" y="193"/>
                        </a:lnTo>
                        <a:lnTo>
                          <a:pt x="58" y="0"/>
                        </a:lnTo>
                        <a:lnTo>
                          <a:pt x="88" y="190"/>
                        </a:lnTo>
                        <a:lnTo>
                          <a:pt x="22" y="250"/>
                        </a:lnTo>
                        <a:close/>
                      </a:path>
                    </a:pathLst>
                  </a:custGeom>
                  <a:solidFill>
                    <a:srgbClr val="5F5F5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87" name="Freeform 83">
                    <a:extLst>
                      <a:ext uri="{FF2B5EF4-FFF2-40B4-BE49-F238E27FC236}">
                        <a16:creationId xmlns:a16="http://schemas.microsoft.com/office/drawing/2014/main" id="{4279DB7B-EEC3-792D-3308-C849CBA9A97C}"/>
                      </a:ext>
                    </a:extLst>
                  </p:cNvPr>
                  <p:cNvSpPr>
                    <a:spLocks/>
                  </p:cNvSpPr>
                  <p:nvPr/>
                </p:nvSpPr>
                <p:spPr bwMode="auto">
                  <a:xfrm>
                    <a:off x="4819" y="1743"/>
                    <a:ext cx="48" cy="130"/>
                  </a:xfrm>
                  <a:custGeom>
                    <a:avLst/>
                    <a:gdLst>
                      <a:gd name="T0" fmla="*/ 30 w 121"/>
                      <a:gd name="T1" fmla="*/ 202 h 326"/>
                      <a:gd name="T2" fmla="*/ 0 w 121"/>
                      <a:gd name="T3" fmla="*/ 0 h 326"/>
                      <a:gd name="T4" fmla="*/ 83 w 121"/>
                      <a:gd name="T5" fmla="*/ 173 h 326"/>
                      <a:gd name="T6" fmla="*/ 121 w 121"/>
                      <a:gd name="T7" fmla="*/ 326 h 326"/>
                      <a:gd name="T8" fmla="*/ 30 w 121"/>
                      <a:gd name="T9" fmla="*/ 202 h 326"/>
                    </a:gdLst>
                    <a:ahLst/>
                    <a:cxnLst>
                      <a:cxn ang="0">
                        <a:pos x="T0" y="T1"/>
                      </a:cxn>
                      <a:cxn ang="0">
                        <a:pos x="T2" y="T3"/>
                      </a:cxn>
                      <a:cxn ang="0">
                        <a:pos x="T4" y="T5"/>
                      </a:cxn>
                      <a:cxn ang="0">
                        <a:pos x="T6" y="T7"/>
                      </a:cxn>
                      <a:cxn ang="0">
                        <a:pos x="T8" y="T9"/>
                      </a:cxn>
                    </a:cxnLst>
                    <a:rect l="0" t="0" r="r" b="b"/>
                    <a:pathLst>
                      <a:path w="121" h="326">
                        <a:moveTo>
                          <a:pt x="30" y="202"/>
                        </a:moveTo>
                        <a:lnTo>
                          <a:pt x="0" y="0"/>
                        </a:lnTo>
                        <a:lnTo>
                          <a:pt x="83" y="173"/>
                        </a:lnTo>
                        <a:lnTo>
                          <a:pt x="121" y="326"/>
                        </a:lnTo>
                        <a:lnTo>
                          <a:pt x="30" y="202"/>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88" name="Freeform 84">
                    <a:extLst>
                      <a:ext uri="{FF2B5EF4-FFF2-40B4-BE49-F238E27FC236}">
                        <a16:creationId xmlns:a16="http://schemas.microsoft.com/office/drawing/2014/main" id="{0FA12DE3-03AD-D4ED-A674-737C2C85D5D0}"/>
                      </a:ext>
                    </a:extLst>
                  </p:cNvPr>
                  <p:cNvSpPr>
                    <a:spLocks/>
                  </p:cNvSpPr>
                  <p:nvPr/>
                </p:nvSpPr>
                <p:spPr bwMode="auto">
                  <a:xfrm>
                    <a:off x="4826" y="1241"/>
                    <a:ext cx="900" cy="593"/>
                  </a:xfrm>
                  <a:custGeom>
                    <a:avLst/>
                    <a:gdLst>
                      <a:gd name="T0" fmla="*/ 2192 w 2250"/>
                      <a:gd name="T1" fmla="*/ 316 h 1482"/>
                      <a:gd name="T2" fmla="*/ 1832 w 2250"/>
                      <a:gd name="T3" fmla="*/ 97 h 1482"/>
                      <a:gd name="T4" fmla="*/ 1759 w 2250"/>
                      <a:gd name="T5" fmla="*/ 138 h 1482"/>
                      <a:gd name="T6" fmla="*/ 2107 w 2250"/>
                      <a:gd name="T7" fmla="*/ 496 h 1482"/>
                      <a:gd name="T8" fmla="*/ 90 w 2250"/>
                      <a:gd name="T9" fmla="*/ 1472 h 1482"/>
                      <a:gd name="T10" fmla="*/ 57 w 2250"/>
                      <a:gd name="T11" fmla="*/ 1482 h 1482"/>
                      <a:gd name="T12" fmla="*/ 36 w 2250"/>
                      <a:gd name="T13" fmla="*/ 1476 h 1482"/>
                      <a:gd name="T14" fmla="*/ 12 w 2250"/>
                      <a:gd name="T15" fmla="*/ 1462 h 1482"/>
                      <a:gd name="T16" fmla="*/ 0 w 2250"/>
                      <a:gd name="T17" fmla="*/ 1431 h 1482"/>
                      <a:gd name="T18" fmla="*/ 9 w 2250"/>
                      <a:gd name="T19" fmla="*/ 1400 h 1482"/>
                      <a:gd name="T20" fmla="*/ 27 w 2250"/>
                      <a:gd name="T21" fmla="*/ 1375 h 1482"/>
                      <a:gd name="T22" fmla="*/ 48 w 2250"/>
                      <a:gd name="T23" fmla="*/ 1363 h 1482"/>
                      <a:gd name="T24" fmla="*/ 1703 w 2250"/>
                      <a:gd name="T25" fmla="*/ 80 h 1482"/>
                      <a:gd name="T26" fmla="*/ 1716 w 2250"/>
                      <a:gd name="T27" fmla="*/ 93 h 1482"/>
                      <a:gd name="T28" fmla="*/ 1598 w 2250"/>
                      <a:gd name="T29" fmla="*/ 172 h 1482"/>
                      <a:gd name="T30" fmla="*/ 1562 w 2250"/>
                      <a:gd name="T31" fmla="*/ 248 h 1482"/>
                      <a:gd name="T32" fmla="*/ 1759 w 2250"/>
                      <a:gd name="T33" fmla="*/ 138 h 1482"/>
                      <a:gd name="T34" fmla="*/ 1716 w 2250"/>
                      <a:gd name="T35" fmla="*/ 93 h 1482"/>
                      <a:gd name="T36" fmla="*/ 1856 w 2250"/>
                      <a:gd name="T37" fmla="*/ 0 h 1482"/>
                      <a:gd name="T38" fmla="*/ 2250 w 2250"/>
                      <a:gd name="T39" fmla="*/ 291 h 1482"/>
                      <a:gd name="T40" fmla="*/ 2192 w 2250"/>
                      <a:gd name="T41" fmla="*/ 316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50" h="1482">
                        <a:moveTo>
                          <a:pt x="2192" y="316"/>
                        </a:moveTo>
                        <a:lnTo>
                          <a:pt x="1832" y="97"/>
                        </a:lnTo>
                        <a:lnTo>
                          <a:pt x="1759" y="138"/>
                        </a:lnTo>
                        <a:lnTo>
                          <a:pt x="2107" y="496"/>
                        </a:lnTo>
                        <a:lnTo>
                          <a:pt x="90" y="1472"/>
                        </a:lnTo>
                        <a:lnTo>
                          <a:pt x="57" y="1482"/>
                        </a:lnTo>
                        <a:lnTo>
                          <a:pt x="36" y="1476"/>
                        </a:lnTo>
                        <a:lnTo>
                          <a:pt x="12" y="1462"/>
                        </a:lnTo>
                        <a:lnTo>
                          <a:pt x="0" y="1431"/>
                        </a:lnTo>
                        <a:lnTo>
                          <a:pt x="9" y="1400"/>
                        </a:lnTo>
                        <a:lnTo>
                          <a:pt x="27" y="1375"/>
                        </a:lnTo>
                        <a:lnTo>
                          <a:pt x="48" y="1363"/>
                        </a:lnTo>
                        <a:lnTo>
                          <a:pt x="1703" y="80"/>
                        </a:lnTo>
                        <a:lnTo>
                          <a:pt x="1716" y="93"/>
                        </a:lnTo>
                        <a:lnTo>
                          <a:pt x="1598" y="172"/>
                        </a:lnTo>
                        <a:lnTo>
                          <a:pt x="1562" y="248"/>
                        </a:lnTo>
                        <a:lnTo>
                          <a:pt x="1759" y="138"/>
                        </a:lnTo>
                        <a:lnTo>
                          <a:pt x="1716" y="93"/>
                        </a:lnTo>
                        <a:lnTo>
                          <a:pt x="1856" y="0"/>
                        </a:lnTo>
                        <a:lnTo>
                          <a:pt x="2250" y="291"/>
                        </a:lnTo>
                        <a:lnTo>
                          <a:pt x="2192" y="31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89" name="Freeform 85">
                    <a:extLst>
                      <a:ext uri="{FF2B5EF4-FFF2-40B4-BE49-F238E27FC236}">
                        <a16:creationId xmlns:a16="http://schemas.microsoft.com/office/drawing/2014/main" id="{8713DCC2-5314-54E5-4A6B-51D2A0AACEBC}"/>
                      </a:ext>
                    </a:extLst>
                  </p:cNvPr>
                  <p:cNvSpPr>
                    <a:spLocks/>
                  </p:cNvSpPr>
                  <p:nvPr/>
                </p:nvSpPr>
                <p:spPr bwMode="auto">
                  <a:xfrm>
                    <a:off x="5446" y="1219"/>
                    <a:ext cx="262" cy="265"/>
                  </a:xfrm>
                  <a:custGeom>
                    <a:avLst/>
                    <a:gdLst>
                      <a:gd name="T0" fmla="*/ 303 w 654"/>
                      <a:gd name="T1" fmla="*/ 662 h 662"/>
                      <a:gd name="T2" fmla="*/ 258 w 654"/>
                      <a:gd name="T3" fmla="*/ 662 h 662"/>
                      <a:gd name="T4" fmla="*/ 210 w 654"/>
                      <a:gd name="T5" fmla="*/ 649 h 662"/>
                      <a:gd name="T6" fmla="*/ 126 w 654"/>
                      <a:gd name="T7" fmla="*/ 611 h 662"/>
                      <a:gd name="T8" fmla="*/ 48 w 654"/>
                      <a:gd name="T9" fmla="*/ 536 h 662"/>
                      <a:gd name="T10" fmla="*/ 10 w 654"/>
                      <a:gd name="T11" fmla="*/ 454 h 662"/>
                      <a:gd name="T12" fmla="*/ 0 w 654"/>
                      <a:gd name="T13" fmla="*/ 401 h 662"/>
                      <a:gd name="T14" fmla="*/ 0 w 654"/>
                      <a:gd name="T15" fmla="*/ 357 h 662"/>
                      <a:gd name="T16" fmla="*/ 6 w 654"/>
                      <a:gd name="T17" fmla="*/ 304 h 662"/>
                      <a:gd name="T18" fmla="*/ 18 w 654"/>
                      <a:gd name="T19" fmla="*/ 267 h 662"/>
                      <a:gd name="T20" fmla="*/ 30 w 654"/>
                      <a:gd name="T21" fmla="*/ 232 h 662"/>
                      <a:gd name="T22" fmla="*/ 340 w 654"/>
                      <a:gd name="T23" fmla="*/ 0 h 662"/>
                      <a:gd name="T24" fmla="*/ 322 w 654"/>
                      <a:gd name="T25" fmla="*/ 60 h 662"/>
                      <a:gd name="T26" fmla="*/ 54 w 654"/>
                      <a:gd name="T27" fmla="*/ 238 h 662"/>
                      <a:gd name="T28" fmla="*/ 36 w 654"/>
                      <a:gd name="T29" fmla="*/ 289 h 662"/>
                      <a:gd name="T30" fmla="*/ 294 w 654"/>
                      <a:gd name="T31" fmla="*/ 131 h 662"/>
                      <a:gd name="T32" fmla="*/ 654 w 654"/>
                      <a:gd name="T33" fmla="*/ 495 h 662"/>
                      <a:gd name="T34" fmla="*/ 303 w 654"/>
                      <a:gd name="T35" fmla="*/ 662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4" h="662">
                        <a:moveTo>
                          <a:pt x="303" y="662"/>
                        </a:moveTo>
                        <a:lnTo>
                          <a:pt x="258" y="662"/>
                        </a:lnTo>
                        <a:lnTo>
                          <a:pt x="210" y="649"/>
                        </a:lnTo>
                        <a:lnTo>
                          <a:pt x="126" y="611"/>
                        </a:lnTo>
                        <a:lnTo>
                          <a:pt x="48" y="536"/>
                        </a:lnTo>
                        <a:lnTo>
                          <a:pt x="10" y="454"/>
                        </a:lnTo>
                        <a:lnTo>
                          <a:pt x="0" y="401"/>
                        </a:lnTo>
                        <a:lnTo>
                          <a:pt x="0" y="357"/>
                        </a:lnTo>
                        <a:lnTo>
                          <a:pt x="6" y="304"/>
                        </a:lnTo>
                        <a:lnTo>
                          <a:pt x="18" y="267"/>
                        </a:lnTo>
                        <a:lnTo>
                          <a:pt x="30" y="232"/>
                        </a:lnTo>
                        <a:lnTo>
                          <a:pt x="340" y="0"/>
                        </a:lnTo>
                        <a:lnTo>
                          <a:pt x="322" y="60"/>
                        </a:lnTo>
                        <a:lnTo>
                          <a:pt x="54" y="238"/>
                        </a:lnTo>
                        <a:lnTo>
                          <a:pt x="36" y="289"/>
                        </a:lnTo>
                        <a:lnTo>
                          <a:pt x="294" y="131"/>
                        </a:lnTo>
                        <a:lnTo>
                          <a:pt x="654" y="495"/>
                        </a:lnTo>
                        <a:lnTo>
                          <a:pt x="303" y="66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90" name="Freeform 86">
                    <a:extLst>
                      <a:ext uri="{FF2B5EF4-FFF2-40B4-BE49-F238E27FC236}">
                        <a16:creationId xmlns:a16="http://schemas.microsoft.com/office/drawing/2014/main" id="{54E1862F-6F28-E105-775B-ECF61D5E2ADF}"/>
                      </a:ext>
                    </a:extLst>
                  </p:cNvPr>
                  <p:cNvSpPr>
                    <a:spLocks/>
                  </p:cNvSpPr>
                  <p:nvPr/>
                </p:nvSpPr>
                <p:spPr bwMode="auto">
                  <a:xfrm>
                    <a:off x="5571" y="1215"/>
                    <a:ext cx="156" cy="142"/>
                  </a:xfrm>
                  <a:custGeom>
                    <a:avLst/>
                    <a:gdLst>
                      <a:gd name="T0" fmla="*/ 388 w 390"/>
                      <a:gd name="T1" fmla="*/ 354 h 354"/>
                      <a:gd name="T2" fmla="*/ 0 w 390"/>
                      <a:gd name="T3" fmla="*/ 85 h 354"/>
                      <a:gd name="T4" fmla="*/ 0 w 390"/>
                      <a:gd name="T5" fmla="*/ 60 h 354"/>
                      <a:gd name="T6" fmla="*/ 10 w 390"/>
                      <a:gd name="T7" fmla="*/ 31 h 354"/>
                      <a:gd name="T8" fmla="*/ 40 w 390"/>
                      <a:gd name="T9" fmla="*/ 10 h 354"/>
                      <a:gd name="T10" fmla="*/ 72 w 390"/>
                      <a:gd name="T11" fmla="*/ 0 h 354"/>
                      <a:gd name="T12" fmla="*/ 102 w 390"/>
                      <a:gd name="T13" fmla="*/ 0 h 354"/>
                      <a:gd name="T14" fmla="*/ 190 w 390"/>
                      <a:gd name="T15" fmla="*/ 25 h 354"/>
                      <a:gd name="T16" fmla="*/ 274 w 390"/>
                      <a:gd name="T17" fmla="*/ 76 h 354"/>
                      <a:gd name="T18" fmla="*/ 330 w 390"/>
                      <a:gd name="T19" fmla="*/ 138 h 354"/>
                      <a:gd name="T20" fmla="*/ 366 w 390"/>
                      <a:gd name="T21" fmla="*/ 210 h 354"/>
                      <a:gd name="T22" fmla="*/ 390 w 390"/>
                      <a:gd name="T23" fmla="*/ 311 h 354"/>
                      <a:gd name="T24" fmla="*/ 388 w 390"/>
                      <a:gd name="T25" fmla="*/ 35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0" h="354">
                        <a:moveTo>
                          <a:pt x="388" y="354"/>
                        </a:moveTo>
                        <a:lnTo>
                          <a:pt x="0" y="85"/>
                        </a:lnTo>
                        <a:lnTo>
                          <a:pt x="0" y="60"/>
                        </a:lnTo>
                        <a:lnTo>
                          <a:pt x="10" y="31"/>
                        </a:lnTo>
                        <a:lnTo>
                          <a:pt x="40" y="10"/>
                        </a:lnTo>
                        <a:lnTo>
                          <a:pt x="72" y="0"/>
                        </a:lnTo>
                        <a:lnTo>
                          <a:pt x="102" y="0"/>
                        </a:lnTo>
                        <a:lnTo>
                          <a:pt x="190" y="25"/>
                        </a:lnTo>
                        <a:lnTo>
                          <a:pt x="274" y="76"/>
                        </a:lnTo>
                        <a:lnTo>
                          <a:pt x="330" y="138"/>
                        </a:lnTo>
                        <a:lnTo>
                          <a:pt x="366" y="210"/>
                        </a:lnTo>
                        <a:lnTo>
                          <a:pt x="390" y="311"/>
                        </a:lnTo>
                        <a:lnTo>
                          <a:pt x="388" y="354"/>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91" name="Freeform 87">
                    <a:extLst>
                      <a:ext uri="{FF2B5EF4-FFF2-40B4-BE49-F238E27FC236}">
                        <a16:creationId xmlns:a16="http://schemas.microsoft.com/office/drawing/2014/main" id="{EA76E7D7-1E45-6308-E49A-F60C51A6EB7D}"/>
                      </a:ext>
                    </a:extLst>
                  </p:cNvPr>
                  <p:cNvSpPr>
                    <a:spLocks/>
                  </p:cNvSpPr>
                  <p:nvPr/>
                </p:nvSpPr>
                <p:spPr bwMode="auto">
                  <a:xfrm>
                    <a:off x="5570" y="1273"/>
                    <a:ext cx="153" cy="144"/>
                  </a:xfrm>
                  <a:custGeom>
                    <a:avLst/>
                    <a:gdLst>
                      <a:gd name="T0" fmla="*/ 370 w 382"/>
                      <a:gd name="T1" fmla="*/ 296 h 359"/>
                      <a:gd name="T2" fmla="*/ 358 w 382"/>
                      <a:gd name="T3" fmla="*/ 331 h 359"/>
                      <a:gd name="T4" fmla="*/ 343 w 382"/>
                      <a:gd name="T5" fmla="*/ 351 h 359"/>
                      <a:gd name="T6" fmla="*/ 316 w 382"/>
                      <a:gd name="T7" fmla="*/ 359 h 359"/>
                      <a:gd name="T8" fmla="*/ 296 w 382"/>
                      <a:gd name="T9" fmla="*/ 356 h 359"/>
                      <a:gd name="T10" fmla="*/ 262 w 382"/>
                      <a:gd name="T11" fmla="*/ 341 h 359"/>
                      <a:gd name="T12" fmla="*/ 220 w 382"/>
                      <a:gd name="T13" fmla="*/ 325 h 359"/>
                      <a:gd name="T14" fmla="*/ 186 w 382"/>
                      <a:gd name="T15" fmla="*/ 296 h 359"/>
                      <a:gd name="T16" fmla="*/ 146 w 382"/>
                      <a:gd name="T17" fmla="*/ 269 h 359"/>
                      <a:gd name="T18" fmla="*/ 110 w 382"/>
                      <a:gd name="T19" fmla="*/ 238 h 359"/>
                      <a:gd name="T20" fmla="*/ 51 w 382"/>
                      <a:gd name="T21" fmla="*/ 156 h 359"/>
                      <a:gd name="T22" fmla="*/ 23 w 382"/>
                      <a:gd name="T23" fmla="*/ 88 h 359"/>
                      <a:gd name="T24" fmla="*/ 0 w 382"/>
                      <a:gd name="T25" fmla="*/ 0 h 359"/>
                      <a:gd name="T26" fmla="*/ 382 w 382"/>
                      <a:gd name="T27" fmla="*/ 263 h 359"/>
                      <a:gd name="T28" fmla="*/ 370 w 382"/>
                      <a:gd name="T29" fmla="*/ 29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59">
                        <a:moveTo>
                          <a:pt x="370" y="296"/>
                        </a:moveTo>
                        <a:lnTo>
                          <a:pt x="358" y="331"/>
                        </a:lnTo>
                        <a:lnTo>
                          <a:pt x="343" y="351"/>
                        </a:lnTo>
                        <a:lnTo>
                          <a:pt x="316" y="359"/>
                        </a:lnTo>
                        <a:lnTo>
                          <a:pt x="296" y="356"/>
                        </a:lnTo>
                        <a:lnTo>
                          <a:pt x="262" y="341"/>
                        </a:lnTo>
                        <a:lnTo>
                          <a:pt x="220" y="325"/>
                        </a:lnTo>
                        <a:lnTo>
                          <a:pt x="186" y="296"/>
                        </a:lnTo>
                        <a:lnTo>
                          <a:pt x="146" y="269"/>
                        </a:lnTo>
                        <a:lnTo>
                          <a:pt x="110" y="238"/>
                        </a:lnTo>
                        <a:lnTo>
                          <a:pt x="51" y="156"/>
                        </a:lnTo>
                        <a:lnTo>
                          <a:pt x="23" y="88"/>
                        </a:lnTo>
                        <a:lnTo>
                          <a:pt x="0" y="0"/>
                        </a:lnTo>
                        <a:lnTo>
                          <a:pt x="382" y="263"/>
                        </a:lnTo>
                        <a:lnTo>
                          <a:pt x="370" y="296"/>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92" name="Freeform 88">
                    <a:extLst>
                      <a:ext uri="{FF2B5EF4-FFF2-40B4-BE49-F238E27FC236}">
                        <a16:creationId xmlns:a16="http://schemas.microsoft.com/office/drawing/2014/main" id="{28213869-69D9-69F5-176E-093EFAF4AE48}"/>
                      </a:ext>
                    </a:extLst>
                  </p:cNvPr>
                  <p:cNvSpPr>
                    <a:spLocks/>
                  </p:cNvSpPr>
                  <p:nvPr/>
                </p:nvSpPr>
                <p:spPr bwMode="auto">
                  <a:xfrm>
                    <a:off x="5207" y="1335"/>
                    <a:ext cx="312" cy="230"/>
                  </a:xfrm>
                  <a:custGeom>
                    <a:avLst/>
                    <a:gdLst>
                      <a:gd name="T0" fmla="*/ 597 w 780"/>
                      <a:gd name="T1" fmla="*/ 207 h 575"/>
                      <a:gd name="T2" fmla="*/ 0 w 780"/>
                      <a:gd name="T3" fmla="*/ 575 h 575"/>
                      <a:gd name="T4" fmla="*/ 88 w 780"/>
                      <a:gd name="T5" fmla="*/ 470 h 575"/>
                      <a:gd name="T6" fmla="*/ 780 w 780"/>
                      <a:gd name="T7" fmla="*/ 0 h 575"/>
                      <a:gd name="T8" fmla="*/ 597 w 780"/>
                      <a:gd name="T9" fmla="*/ 207 h 575"/>
                    </a:gdLst>
                    <a:ahLst/>
                    <a:cxnLst>
                      <a:cxn ang="0">
                        <a:pos x="T0" y="T1"/>
                      </a:cxn>
                      <a:cxn ang="0">
                        <a:pos x="T2" y="T3"/>
                      </a:cxn>
                      <a:cxn ang="0">
                        <a:pos x="T4" y="T5"/>
                      </a:cxn>
                      <a:cxn ang="0">
                        <a:pos x="T6" y="T7"/>
                      </a:cxn>
                      <a:cxn ang="0">
                        <a:pos x="T8" y="T9"/>
                      </a:cxn>
                    </a:cxnLst>
                    <a:rect l="0" t="0" r="r" b="b"/>
                    <a:pathLst>
                      <a:path w="780" h="575">
                        <a:moveTo>
                          <a:pt x="597" y="207"/>
                        </a:moveTo>
                        <a:lnTo>
                          <a:pt x="0" y="575"/>
                        </a:lnTo>
                        <a:lnTo>
                          <a:pt x="88" y="470"/>
                        </a:lnTo>
                        <a:lnTo>
                          <a:pt x="780" y="0"/>
                        </a:lnTo>
                        <a:lnTo>
                          <a:pt x="597" y="207"/>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93" name="Freeform 89">
                    <a:extLst>
                      <a:ext uri="{FF2B5EF4-FFF2-40B4-BE49-F238E27FC236}">
                        <a16:creationId xmlns:a16="http://schemas.microsoft.com/office/drawing/2014/main" id="{CF2B6E84-F549-D760-45A4-E00CC1515208}"/>
                      </a:ext>
                    </a:extLst>
                  </p:cNvPr>
                  <p:cNvSpPr>
                    <a:spLocks/>
                  </p:cNvSpPr>
                  <p:nvPr/>
                </p:nvSpPr>
                <p:spPr bwMode="auto">
                  <a:xfrm>
                    <a:off x="5086" y="1048"/>
                    <a:ext cx="459" cy="643"/>
                  </a:xfrm>
                  <a:custGeom>
                    <a:avLst/>
                    <a:gdLst>
                      <a:gd name="T0" fmla="*/ 985 w 1147"/>
                      <a:gd name="T1" fmla="*/ 635 h 1607"/>
                      <a:gd name="T2" fmla="*/ 262 w 1147"/>
                      <a:gd name="T3" fmla="*/ 1209 h 1607"/>
                      <a:gd name="T4" fmla="*/ 264 w 1147"/>
                      <a:gd name="T5" fmla="*/ 1201 h 1607"/>
                      <a:gd name="T6" fmla="*/ 260 w 1147"/>
                      <a:gd name="T7" fmla="*/ 1210 h 1607"/>
                      <a:gd name="T8" fmla="*/ 262 w 1147"/>
                      <a:gd name="T9" fmla="*/ 1209 h 1607"/>
                      <a:gd name="T10" fmla="*/ 257 w 1147"/>
                      <a:gd name="T11" fmla="*/ 1225 h 1607"/>
                      <a:gd name="T12" fmla="*/ 248 w 1147"/>
                      <a:gd name="T13" fmla="*/ 1266 h 1607"/>
                      <a:gd name="T14" fmla="*/ 257 w 1147"/>
                      <a:gd name="T15" fmla="*/ 1350 h 1607"/>
                      <a:gd name="T16" fmla="*/ 287 w 1147"/>
                      <a:gd name="T17" fmla="*/ 1416 h 1607"/>
                      <a:gd name="T18" fmla="*/ 343 w 1147"/>
                      <a:gd name="T19" fmla="*/ 1460 h 1607"/>
                      <a:gd name="T20" fmla="*/ 412 w 1147"/>
                      <a:gd name="T21" fmla="*/ 1475 h 1607"/>
                      <a:gd name="T22" fmla="*/ 134 w 1147"/>
                      <a:gd name="T23" fmla="*/ 1607 h 1607"/>
                      <a:gd name="T24" fmla="*/ 68 w 1147"/>
                      <a:gd name="T25" fmla="*/ 1589 h 1607"/>
                      <a:gd name="T26" fmla="*/ 20 w 1147"/>
                      <a:gd name="T27" fmla="*/ 1548 h 1607"/>
                      <a:gd name="T28" fmla="*/ 0 w 1147"/>
                      <a:gd name="T29" fmla="*/ 1463 h 1607"/>
                      <a:gd name="T30" fmla="*/ 6 w 1147"/>
                      <a:gd name="T31" fmla="*/ 1419 h 1607"/>
                      <a:gd name="T32" fmla="*/ 20 w 1147"/>
                      <a:gd name="T33" fmla="*/ 1385 h 1607"/>
                      <a:gd name="T34" fmla="*/ 38 w 1147"/>
                      <a:gd name="T35" fmla="*/ 1360 h 1607"/>
                      <a:gd name="T36" fmla="*/ 271 w 1147"/>
                      <a:gd name="T37" fmla="*/ 1178 h 1607"/>
                      <a:gd name="T38" fmla="*/ 264 w 1147"/>
                      <a:gd name="T39" fmla="*/ 1201 h 1607"/>
                      <a:gd name="T40" fmla="*/ 422 w 1147"/>
                      <a:gd name="T41" fmla="*/ 820 h 1607"/>
                      <a:gd name="T42" fmla="*/ 667 w 1147"/>
                      <a:gd name="T43" fmla="*/ 507 h 1607"/>
                      <a:gd name="T44" fmla="*/ 673 w 1147"/>
                      <a:gd name="T45" fmla="*/ 581 h 1607"/>
                      <a:gd name="T46" fmla="*/ 883 w 1147"/>
                      <a:gd name="T47" fmla="*/ 258 h 1607"/>
                      <a:gd name="T48" fmla="*/ 911 w 1147"/>
                      <a:gd name="T49" fmla="*/ 315 h 1607"/>
                      <a:gd name="T50" fmla="*/ 949 w 1147"/>
                      <a:gd name="T51" fmla="*/ 233 h 1607"/>
                      <a:gd name="T52" fmla="*/ 1147 w 1147"/>
                      <a:gd name="T53" fmla="*/ 0 h 1607"/>
                      <a:gd name="T54" fmla="*/ 985 w 1147"/>
                      <a:gd name="T55" fmla="*/ 635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47" h="1607">
                        <a:moveTo>
                          <a:pt x="985" y="635"/>
                        </a:moveTo>
                        <a:lnTo>
                          <a:pt x="262" y="1209"/>
                        </a:lnTo>
                        <a:lnTo>
                          <a:pt x="264" y="1201"/>
                        </a:lnTo>
                        <a:lnTo>
                          <a:pt x="260" y="1210"/>
                        </a:lnTo>
                        <a:lnTo>
                          <a:pt x="262" y="1209"/>
                        </a:lnTo>
                        <a:lnTo>
                          <a:pt x="257" y="1225"/>
                        </a:lnTo>
                        <a:lnTo>
                          <a:pt x="248" y="1266"/>
                        </a:lnTo>
                        <a:lnTo>
                          <a:pt x="257" y="1350"/>
                        </a:lnTo>
                        <a:lnTo>
                          <a:pt x="287" y="1416"/>
                        </a:lnTo>
                        <a:lnTo>
                          <a:pt x="343" y="1460"/>
                        </a:lnTo>
                        <a:lnTo>
                          <a:pt x="412" y="1475"/>
                        </a:lnTo>
                        <a:lnTo>
                          <a:pt x="134" y="1607"/>
                        </a:lnTo>
                        <a:lnTo>
                          <a:pt x="68" y="1589"/>
                        </a:lnTo>
                        <a:lnTo>
                          <a:pt x="20" y="1548"/>
                        </a:lnTo>
                        <a:lnTo>
                          <a:pt x="0" y="1463"/>
                        </a:lnTo>
                        <a:lnTo>
                          <a:pt x="6" y="1419"/>
                        </a:lnTo>
                        <a:lnTo>
                          <a:pt x="20" y="1385"/>
                        </a:lnTo>
                        <a:lnTo>
                          <a:pt x="38" y="1360"/>
                        </a:lnTo>
                        <a:lnTo>
                          <a:pt x="271" y="1178"/>
                        </a:lnTo>
                        <a:lnTo>
                          <a:pt x="264" y="1201"/>
                        </a:lnTo>
                        <a:lnTo>
                          <a:pt x="422" y="820"/>
                        </a:lnTo>
                        <a:lnTo>
                          <a:pt x="667" y="507"/>
                        </a:lnTo>
                        <a:lnTo>
                          <a:pt x="673" y="581"/>
                        </a:lnTo>
                        <a:lnTo>
                          <a:pt x="883" y="258"/>
                        </a:lnTo>
                        <a:lnTo>
                          <a:pt x="911" y="315"/>
                        </a:lnTo>
                        <a:lnTo>
                          <a:pt x="949" y="233"/>
                        </a:lnTo>
                        <a:lnTo>
                          <a:pt x="1147" y="0"/>
                        </a:lnTo>
                        <a:lnTo>
                          <a:pt x="985" y="635"/>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94" name="Freeform 90">
                    <a:extLst>
                      <a:ext uri="{FF2B5EF4-FFF2-40B4-BE49-F238E27FC236}">
                        <a16:creationId xmlns:a16="http://schemas.microsoft.com/office/drawing/2014/main" id="{2F6F4892-E3E7-C590-44F7-5A619D73E261}"/>
                      </a:ext>
                    </a:extLst>
                  </p:cNvPr>
                  <p:cNvSpPr>
                    <a:spLocks/>
                  </p:cNvSpPr>
                  <p:nvPr/>
                </p:nvSpPr>
                <p:spPr bwMode="auto">
                  <a:xfrm>
                    <a:off x="5112" y="1559"/>
                    <a:ext cx="69" cy="119"/>
                  </a:xfrm>
                  <a:custGeom>
                    <a:avLst/>
                    <a:gdLst>
                      <a:gd name="T0" fmla="*/ 129 w 173"/>
                      <a:gd name="T1" fmla="*/ 297 h 297"/>
                      <a:gd name="T2" fmla="*/ 99 w 173"/>
                      <a:gd name="T3" fmla="*/ 285 h 297"/>
                      <a:gd name="T4" fmla="*/ 67 w 173"/>
                      <a:gd name="T5" fmla="*/ 275 h 297"/>
                      <a:gd name="T6" fmla="*/ 42 w 173"/>
                      <a:gd name="T7" fmla="*/ 250 h 297"/>
                      <a:gd name="T8" fmla="*/ 21 w 173"/>
                      <a:gd name="T9" fmla="*/ 231 h 297"/>
                      <a:gd name="T10" fmla="*/ 9 w 173"/>
                      <a:gd name="T11" fmla="*/ 203 h 297"/>
                      <a:gd name="T12" fmla="*/ 3 w 173"/>
                      <a:gd name="T13" fmla="*/ 182 h 297"/>
                      <a:gd name="T14" fmla="*/ 0 w 173"/>
                      <a:gd name="T15" fmla="*/ 147 h 297"/>
                      <a:gd name="T16" fmla="*/ 3 w 173"/>
                      <a:gd name="T17" fmla="*/ 106 h 297"/>
                      <a:gd name="T18" fmla="*/ 9 w 173"/>
                      <a:gd name="T19" fmla="*/ 75 h 297"/>
                      <a:gd name="T20" fmla="*/ 24 w 173"/>
                      <a:gd name="T21" fmla="*/ 47 h 297"/>
                      <a:gd name="T22" fmla="*/ 79 w 173"/>
                      <a:gd name="T23" fmla="*/ 0 h 297"/>
                      <a:gd name="T24" fmla="*/ 69 w 173"/>
                      <a:gd name="T25" fmla="*/ 26 h 297"/>
                      <a:gd name="T26" fmla="*/ 57 w 173"/>
                      <a:gd name="T27" fmla="*/ 63 h 297"/>
                      <a:gd name="T28" fmla="*/ 48 w 173"/>
                      <a:gd name="T29" fmla="*/ 94 h 297"/>
                      <a:gd name="T30" fmla="*/ 45 w 173"/>
                      <a:gd name="T31" fmla="*/ 125 h 297"/>
                      <a:gd name="T32" fmla="*/ 48 w 173"/>
                      <a:gd name="T33" fmla="*/ 160 h 297"/>
                      <a:gd name="T34" fmla="*/ 57 w 173"/>
                      <a:gd name="T35" fmla="*/ 191 h 297"/>
                      <a:gd name="T36" fmla="*/ 75 w 173"/>
                      <a:gd name="T37" fmla="*/ 225 h 297"/>
                      <a:gd name="T38" fmla="*/ 109 w 173"/>
                      <a:gd name="T39" fmla="*/ 240 h 297"/>
                      <a:gd name="T40" fmla="*/ 139 w 173"/>
                      <a:gd name="T41" fmla="*/ 260 h 297"/>
                      <a:gd name="T42" fmla="*/ 173 w 173"/>
                      <a:gd name="T43" fmla="*/ 277 h 297"/>
                      <a:gd name="T44" fmla="*/ 129 w 173"/>
                      <a:gd name="T45"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297">
                        <a:moveTo>
                          <a:pt x="129" y="297"/>
                        </a:moveTo>
                        <a:lnTo>
                          <a:pt x="99" y="285"/>
                        </a:lnTo>
                        <a:lnTo>
                          <a:pt x="67" y="275"/>
                        </a:lnTo>
                        <a:lnTo>
                          <a:pt x="42" y="250"/>
                        </a:lnTo>
                        <a:lnTo>
                          <a:pt x="21" y="231"/>
                        </a:lnTo>
                        <a:lnTo>
                          <a:pt x="9" y="203"/>
                        </a:lnTo>
                        <a:lnTo>
                          <a:pt x="3" y="182"/>
                        </a:lnTo>
                        <a:lnTo>
                          <a:pt x="0" y="147"/>
                        </a:lnTo>
                        <a:lnTo>
                          <a:pt x="3" y="106"/>
                        </a:lnTo>
                        <a:lnTo>
                          <a:pt x="9" y="75"/>
                        </a:lnTo>
                        <a:lnTo>
                          <a:pt x="24" y="47"/>
                        </a:lnTo>
                        <a:lnTo>
                          <a:pt x="79" y="0"/>
                        </a:lnTo>
                        <a:lnTo>
                          <a:pt x="69" y="26"/>
                        </a:lnTo>
                        <a:lnTo>
                          <a:pt x="57" y="63"/>
                        </a:lnTo>
                        <a:lnTo>
                          <a:pt x="48" y="94"/>
                        </a:lnTo>
                        <a:lnTo>
                          <a:pt x="45" y="125"/>
                        </a:lnTo>
                        <a:lnTo>
                          <a:pt x="48" y="160"/>
                        </a:lnTo>
                        <a:lnTo>
                          <a:pt x="57" y="191"/>
                        </a:lnTo>
                        <a:lnTo>
                          <a:pt x="75" y="225"/>
                        </a:lnTo>
                        <a:lnTo>
                          <a:pt x="109" y="240"/>
                        </a:lnTo>
                        <a:lnTo>
                          <a:pt x="139" y="260"/>
                        </a:lnTo>
                        <a:lnTo>
                          <a:pt x="173" y="277"/>
                        </a:lnTo>
                        <a:lnTo>
                          <a:pt x="129" y="297"/>
                        </a:lnTo>
                        <a:close/>
                      </a:path>
                    </a:pathLst>
                  </a:custGeom>
                  <a:solidFill>
                    <a:srgbClr val="FF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395" name="Freeform 91">
                    <a:extLst>
                      <a:ext uri="{FF2B5EF4-FFF2-40B4-BE49-F238E27FC236}">
                        <a16:creationId xmlns:a16="http://schemas.microsoft.com/office/drawing/2014/main" id="{383E4A34-CC25-A8D5-A68D-2395AFC5AAE2}"/>
                      </a:ext>
                    </a:extLst>
                  </p:cNvPr>
                  <p:cNvSpPr>
                    <a:spLocks/>
                  </p:cNvSpPr>
                  <p:nvPr/>
                </p:nvSpPr>
                <p:spPr bwMode="auto">
                  <a:xfrm>
                    <a:off x="4826" y="1763"/>
                    <a:ext cx="73" cy="71"/>
                  </a:xfrm>
                  <a:custGeom>
                    <a:avLst/>
                    <a:gdLst>
                      <a:gd name="T0" fmla="*/ 78 w 182"/>
                      <a:gd name="T1" fmla="*/ 167 h 177"/>
                      <a:gd name="T2" fmla="*/ 48 w 182"/>
                      <a:gd name="T3" fmla="*/ 177 h 177"/>
                      <a:gd name="T4" fmla="*/ 33 w 182"/>
                      <a:gd name="T5" fmla="*/ 171 h 177"/>
                      <a:gd name="T6" fmla="*/ 12 w 182"/>
                      <a:gd name="T7" fmla="*/ 161 h 177"/>
                      <a:gd name="T8" fmla="*/ 0 w 182"/>
                      <a:gd name="T9" fmla="*/ 132 h 177"/>
                      <a:gd name="T10" fmla="*/ 9 w 182"/>
                      <a:gd name="T11" fmla="*/ 107 h 177"/>
                      <a:gd name="T12" fmla="*/ 23 w 182"/>
                      <a:gd name="T13" fmla="*/ 82 h 177"/>
                      <a:gd name="T14" fmla="*/ 42 w 182"/>
                      <a:gd name="T15" fmla="*/ 72 h 177"/>
                      <a:gd name="T16" fmla="*/ 128 w 182"/>
                      <a:gd name="T17" fmla="*/ 0 h 177"/>
                      <a:gd name="T18" fmla="*/ 126 w 182"/>
                      <a:gd name="T19" fmla="*/ 20 h 177"/>
                      <a:gd name="T20" fmla="*/ 128 w 182"/>
                      <a:gd name="T21" fmla="*/ 45 h 177"/>
                      <a:gd name="T22" fmla="*/ 132 w 182"/>
                      <a:gd name="T23" fmla="*/ 66 h 177"/>
                      <a:gd name="T24" fmla="*/ 143 w 182"/>
                      <a:gd name="T25" fmla="*/ 85 h 177"/>
                      <a:gd name="T26" fmla="*/ 162 w 182"/>
                      <a:gd name="T27" fmla="*/ 105 h 177"/>
                      <a:gd name="T28" fmla="*/ 182 w 182"/>
                      <a:gd name="T29" fmla="*/ 120 h 177"/>
                      <a:gd name="T30" fmla="*/ 78 w 182"/>
                      <a:gd name="T31" fmla="*/ 16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2" h="177">
                        <a:moveTo>
                          <a:pt x="78" y="167"/>
                        </a:moveTo>
                        <a:lnTo>
                          <a:pt x="48" y="177"/>
                        </a:lnTo>
                        <a:lnTo>
                          <a:pt x="33" y="171"/>
                        </a:lnTo>
                        <a:lnTo>
                          <a:pt x="12" y="161"/>
                        </a:lnTo>
                        <a:lnTo>
                          <a:pt x="0" y="132"/>
                        </a:lnTo>
                        <a:lnTo>
                          <a:pt x="9" y="107"/>
                        </a:lnTo>
                        <a:lnTo>
                          <a:pt x="23" y="82"/>
                        </a:lnTo>
                        <a:lnTo>
                          <a:pt x="42" y="72"/>
                        </a:lnTo>
                        <a:lnTo>
                          <a:pt x="128" y="0"/>
                        </a:lnTo>
                        <a:lnTo>
                          <a:pt x="126" y="20"/>
                        </a:lnTo>
                        <a:lnTo>
                          <a:pt x="128" y="45"/>
                        </a:lnTo>
                        <a:lnTo>
                          <a:pt x="132" y="66"/>
                        </a:lnTo>
                        <a:lnTo>
                          <a:pt x="143" y="85"/>
                        </a:lnTo>
                        <a:lnTo>
                          <a:pt x="162" y="105"/>
                        </a:lnTo>
                        <a:lnTo>
                          <a:pt x="182" y="120"/>
                        </a:lnTo>
                        <a:lnTo>
                          <a:pt x="78" y="167"/>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96" name="Freeform 92">
                    <a:extLst>
                      <a:ext uri="{FF2B5EF4-FFF2-40B4-BE49-F238E27FC236}">
                        <a16:creationId xmlns:a16="http://schemas.microsoft.com/office/drawing/2014/main" id="{417D6EB9-E95F-DA5C-0D67-A079F60C5BF4}"/>
                      </a:ext>
                    </a:extLst>
                  </p:cNvPr>
                  <p:cNvSpPr>
                    <a:spLocks/>
                  </p:cNvSpPr>
                  <p:nvPr/>
                </p:nvSpPr>
                <p:spPr bwMode="auto">
                  <a:xfrm>
                    <a:off x="4710" y="1795"/>
                    <a:ext cx="73" cy="39"/>
                  </a:xfrm>
                  <a:custGeom>
                    <a:avLst/>
                    <a:gdLst>
                      <a:gd name="T0" fmla="*/ 42 w 182"/>
                      <a:gd name="T1" fmla="*/ 97 h 97"/>
                      <a:gd name="T2" fmla="*/ 0 w 182"/>
                      <a:gd name="T3" fmla="*/ 62 h 97"/>
                      <a:gd name="T4" fmla="*/ 53 w 182"/>
                      <a:gd name="T5" fmla="*/ 0 h 97"/>
                      <a:gd name="T6" fmla="*/ 182 w 182"/>
                      <a:gd name="T7" fmla="*/ 77 h 97"/>
                      <a:gd name="T8" fmla="*/ 42 w 182"/>
                      <a:gd name="T9" fmla="*/ 97 h 97"/>
                    </a:gdLst>
                    <a:ahLst/>
                    <a:cxnLst>
                      <a:cxn ang="0">
                        <a:pos x="T0" y="T1"/>
                      </a:cxn>
                      <a:cxn ang="0">
                        <a:pos x="T2" y="T3"/>
                      </a:cxn>
                      <a:cxn ang="0">
                        <a:pos x="T4" y="T5"/>
                      </a:cxn>
                      <a:cxn ang="0">
                        <a:pos x="T6" y="T7"/>
                      </a:cxn>
                      <a:cxn ang="0">
                        <a:pos x="T8" y="T9"/>
                      </a:cxn>
                    </a:cxnLst>
                    <a:rect l="0" t="0" r="r" b="b"/>
                    <a:pathLst>
                      <a:path w="182" h="97">
                        <a:moveTo>
                          <a:pt x="42" y="97"/>
                        </a:moveTo>
                        <a:lnTo>
                          <a:pt x="0" y="62"/>
                        </a:lnTo>
                        <a:lnTo>
                          <a:pt x="53" y="0"/>
                        </a:lnTo>
                        <a:lnTo>
                          <a:pt x="182" y="77"/>
                        </a:lnTo>
                        <a:lnTo>
                          <a:pt x="42" y="97"/>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97" name="Freeform 93">
                    <a:extLst>
                      <a:ext uri="{FF2B5EF4-FFF2-40B4-BE49-F238E27FC236}">
                        <a16:creationId xmlns:a16="http://schemas.microsoft.com/office/drawing/2014/main" id="{A2BEA1F0-CFB1-BF48-9417-B360DD7D9EDB}"/>
                      </a:ext>
                    </a:extLst>
                  </p:cNvPr>
                  <p:cNvSpPr>
                    <a:spLocks/>
                  </p:cNvSpPr>
                  <p:nvPr/>
                </p:nvSpPr>
                <p:spPr bwMode="auto">
                  <a:xfrm>
                    <a:off x="4698" y="1719"/>
                    <a:ext cx="85" cy="106"/>
                  </a:xfrm>
                  <a:custGeom>
                    <a:avLst/>
                    <a:gdLst>
                      <a:gd name="T0" fmla="*/ 81 w 212"/>
                      <a:gd name="T1" fmla="*/ 173 h 266"/>
                      <a:gd name="T2" fmla="*/ 0 w 212"/>
                      <a:gd name="T3" fmla="*/ 0 h 266"/>
                      <a:gd name="T4" fmla="*/ 125 w 212"/>
                      <a:gd name="T5" fmla="*/ 126 h 266"/>
                      <a:gd name="T6" fmla="*/ 212 w 212"/>
                      <a:gd name="T7" fmla="*/ 266 h 266"/>
                      <a:gd name="T8" fmla="*/ 81 w 212"/>
                      <a:gd name="T9" fmla="*/ 173 h 266"/>
                    </a:gdLst>
                    <a:ahLst/>
                    <a:cxnLst>
                      <a:cxn ang="0">
                        <a:pos x="T0" y="T1"/>
                      </a:cxn>
                      <a:cxn ang="0">
                        <a:pos x="T2" y="T3"/>
                      </a:cxn>
                      <a:cxn ang="0">
                        <a:pos x="T4" y="T5"/>
                      </a:cxn>
                      <a:cxn ang="0">
                        <a:pos x="T6" y="T7"/>
                      </a:cxn>
                      <a:cxn ang="0">
                        <a:pos x="T8" y="T9"/>
                      </a:cxn>
                    </a:cxnLst>
                    <a:rect l="0" t="0" r="r" b="b"/>
                    <a:pathLst>
                      <a:path w="212" h="266">
                        <a:moveTo>
                          <a:pt x="81" y="173"/>
                        </a:moveTo>
                        <a:lnTo>
                          <a:pt x="0" y="0"/>
                        </a:lnTo>
                        <a:lnTo>
                          <a:pt x="125" y="126"/>
                        </a:lnTo>
                        <a:lnTo>
                          <a:pt x="212" y="266"/>
                        </a:lnTo>
                        <a:lnTo>
                          <a:pt x="81" y="173"/>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98" name="Freeform 94">
                    <a:extLst>
                      <a:ext uri="{FF2B5EF4-FFF2-40B4-BE49-F238E27FC236}">
                        <a16:creationId xmlns:a16="http://schemas.microsoft.com/office/drawing/2014/main" id="{1908F015-BDBF-A59C-3201-A323D7E40471}"/>
                      </a:ext>
                    </a:extLst>
                  </p:cNvPr>
                  <p:cNvSpPr>
                    <a:spLocks/>
                  </p:cNvSpPr>
                  <p:nvPr/>
                </p:nvSpPr>
                <p:spPr bwMode="auto">
                  <a:xfrm>
                    <a:off x="4693" y="1721"/>
                    <a:ext cx="31" cy="94"/>
                  </a:xfrm>
                  <a:custGeom>
                    <a:avLst/>
                    <a:gdLst>
                      <a:gd name="T0" fmla="*/ 30 w 77"/>
                      <a:gd name="T1" fmla="*/ 235 h 235"/>
                      <a:gd name="T2" fmla="*/ 0 w 77"/>
                      <a:gd name="T3" fmla="*/ 190 h 235"/>
                      <a:gd name="T4" fmla="*/ 12 w 77"/>
                      <a:gd name="T5" fmla="*/ 0 h 235"/>
                      <a:gd name="T6" fmla="*/ 77 w 77"/>
                      <a:gd name="T7" fmla="*/ 163 h 235"/>
                      <a:gd name="T8" fmla="*/ 30 w 77"/>
                      <a:gd name="T9" fmla="*/ 235 h 235"/>
                    </a:gdLst>
                    <a:ahLst/>
                    <a:cxnLst>
                      <a:cxn ang="0">
                        <a:pos x="T0" y="T1"/>
                      </a:cxn>
                      <a:cxn ang="0">
                        <a:pos x="T2" y="T3"/>
                      </a:cxn>
                      <a:cxn ang="0">
                        <a:pos x="T4" y="T5"/>
                      </a:cxn>
                      <a:cxn ang="0">
                        <a:pos x="T6" y="T7"/>
                      </a:cxn>
                      <a:cxn ang="0">
                        <a:pos x="T8" y="T9"/>
                      </a:cxn>
                    </a:cxnLst>
                    <a:rect l="0" t="0" r="r" b="b"/>
                    <a:pathLst>
                      <a:path w="77" h="235">
                        <a:moveTo>
                          <a:pt x="30" y="235"/>
                        </a:moveTo>
                        <a:lnTo>
                          <a:pt x="0" y="190"/>
                        </a:lnTo>
                        <a:lnTo>
                          <a:pt x="12" y="0"/>
                        </a:lnTo>
                        <a:lnTo>
                          <a:pt x="77" y="163"/>
                        </a:lnTo>
                        <a:lnTo>
                          <a:pt x="30" y="235"/>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399" name="Freeform 95">
                    <a:extLst>
                      <a:ext uri="{FF2B5EF4-FFF2-40B4-BE49-F238E27FC236}">
                        <a16:creationId xmlns:a16="http://schemas.microsoft.com/office/drawing/2014/main" id="{CA94C085-2AD1-0A5A-61A3-D63AC9FB4B55}"/>
                      </a:ext>
                    </a:extLst>
                  </p:cNvPr>
                  <p:cNvSpPr>
                    <a:spLocks/>
                  </p:cNvSpPr>
                  <p:nvPr/>
                </p:nvSpPr>
                <p:spPr bwMode="auto">
                  <a:xfrm>
                    <a:off x="4727" y="1011"/>
                    <a:ext cx="733" cy="784"/>
                  </a:xfrm>
                  <a:custGeom>
                    <a:avLst/>
                    <a:gdLst>
                      <a:gd name="T0" fmla="*/ 1797 w 1833"/>
                      <a:gd name="T1" fmla="*/ 186 h 1960"/>
                      <a:gd name="T2" fmla="*/ 1793 w 1833"/>
                      <a:gd name="T3" fmla="*/ 217 h 1960"/>
                      <a:gd name="T4" fmla="*/ 1403 w 1833"/>
                      <a:gd name="T5" fmla="*/ 81 h 1960"/>
                      <a:gd name="T6" fmla="*/ 1257 w 1833"/>
                      <a:gd name="T7" fmla="*/ 226 h 1960"/>
                      <a:gd name="T8" fmla="*/ 1593 w 1833"/>
                      <a:gd name="T9" fmla="*/ 528 h 1960"/>
                      <a:gd name="T10" fmla="*/ 72 w 1833"/>
                      <a:gd name="T11" fmla="*/ 1956 h 1960"/>
                      <a:gd name="T12" fmla="*/ 48 w 1833"/>
                      <a:gd name="T13" fmla="*/ 1960 h 1960"/>
                      <a:gd name="T14" fmla="*/ 24 w 1833"/>
                      <a:gd name="T15" fmla="*/ 1954 h 1960"/>
                      <a:gd name="T16" fmla="*/ 12 w 1833"/>
                      <a:gd name="T17" fmla="*/ 1944 h 1960"/>
                      <a:gd name="T18" fmla="*/ 4 w 1833"/>
                      <a:gd name="T19" fmla="*/ 1919 h 1960"/>
                      <a:gd name="T20" fmla="*/ 0 w 1833"/>
                      <a:gd name="T21" fmla="*/ 1894 h 1960"/>
                      <a:gd name="T22" fmla="*/ 6 w 1833"/>
                      <a:gd name="T23" fmla="*/ 1872 h 1960"/>
                      <a:gd name="T24" fmla="*/ 1198 w 1833"/>
                      <a:gd name="T25" fmla="*/ 173 h 1960"/>
                      <a:gd name="T26" fmla="*/ 1210 w 1833"/>
                      <a:gd name="T27" fmla="*/ 184 h 1960"/>
                      <a:gd name="T28" fmla="*/ 1178 w 1833"/>
                      <a:gd name="T29" fmla="*/ 223 h 1960"/>
                      <a:gd name="T30" fmla="*/ 1184 w 1833"/>
                      <a:gd name="T31" fmla="*/ 300 h 1960"/>
                      <a:gd name="T32" fmla="*/ 1257 w 1833"/>
                      <a:gd name="T33" fmla="*/ 226 h 1960"/>
                      <a:gd name="T34" fmla="*/ 1210 w 1833"/>
                      <a:gd name="T35" fmla="*/ 184 h 1960"/>
                      <a:gd name="T36" fmla="*/ 1365 w 1833"/>
                      <a:gd name="T37" fmla="*/ 0 h 1960"/>
                      <a:gd name="T38" fmla="*/ 1833 w 1833"/>
                      <a:gd name="T39" fmla="*/ 151 h 1960"/>
                      <a:gd name="T40" fmla="*/ 1797 w 1833"/>
                      <a:gd name="T41" fmla="*/ 186 h 1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3" h="1960">
                        <a:moveTo>
                          <a:pt x="1797" y="186"/>
                        </a:moveTo>
                        <a:lnTo>
                          <a:pt x="1793" y="217"/>
                        </a:lnTo>
                        <a:lnTo>
                          <a:pt x="1403" y="81"/>
                        </a:lnTo>
                        <a:lnTo>
                          <a:pt x="1257" y="226"/>
                        </a:lnTo>
                        <a:lnTo>
                          <a:pt x="1593" y="528"/>
                        </a:lnTo>
                        <a:lnTo>
                          <a:pt x="72" y="1956"/>
                        </a:lnTo>
                        <a:lnTo>
                          <a:pt x="48" y="1960"/>
                        </a:lnTo>
                        <a:lnTo>
                          <a:pt x="24" y="1954"/>
                        </a:lnTo>
                        <a:lnTo>
                          <a:pt x="12" y="1944"/>
                        </a:lnTo>
                        <a:lnTo>
                          <a:pt x="4" y="1919"/>
                        </a:lnTo>
                        <a:lnTo>
                          <a:pt x="0" y="1894"/>
                        </a:lnTo>
                        <a:lnTo>
                          <a:pt x="6" y="1872"/>
                        </a:lnTo>
                        <a:lnTo>
                          <a:pt x="1198" y="173"/>
                        </a:lnTo>
                        <a:lnTo>
                          <a:pt x="1210" y="184"/>
                        </a:lnTo>
                        <a:lnTo>
                          <a:pt x="1178" y="223"/>
                        </a:lnTo>
                        <a:lnTo>
                          <a:pt x="1184" y="300"/>
                        </a:lnTo>
                        <a:lnTo>
                          <a:pt x="1257" y="226"/>
                        </a:lnTo>
                        <a:lnTo>
                          <a:pt x="1210" y="184"/>
                        </a:lnTo>
                        <a:lnTo>
                          <a:pt x="1365" y="0"/>
                        </a:lnTo>
                        <a:lnTo>
                          <a:pt x="1833" y="151"/>
                        </a:lnTo>
                        <a:lnTo>
                          <a:pt x="1797" y="18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00" name="Freeform 96">
                    <a:extLst>
                      <a:ext uri="{FF2B5EF4-FFF2-40B4-BE49-F238E27FC236}">
                        <a16:creationId xmlns:a16="http://schemas.microsoft.com/office/drawing/2014/main" id="{4D24026B-9B97-1B88-A468-ED54EB8D5AB2}"/>
                      </a:ext>
                    </a:extLst>
                  </p:cNvPr>
                  <p:cNvSpPr>
                    <a:spLocks/>
                  </p:cNvSpPr>
                  <p:nvPr/>
                </p:nvSpPr>
                <p:spPr bwMode="auto">
                  <a:xfrm>
                    <a:off x="5287" y="1039"/>
                    <a:ext cx="178" cy="104"/>
                  </a:xfrm>
                  <a:custGeom>
                    <a:avLst/>
                    <a:gdLst>
                      <a:gd name="T0" fmla="*/ 438 w 446"/>
                      <a:gd name="T1" fmla="*/ 203 h 260"/>
                      <a:gd name="T2" fmla="*/ 420 w 446"/>
                      <a:gd name="T3" fmla="*/ 231 h 260"/>
                      <a:gd name="T4" fmla="*/ 348 w 446"/>
                      <a:gd name="T5" fmla="*/ 260 h 260"/>
                      <a:gd name="T6" fmla="*/ 228 w 446"/>
                      <a:gd name="T7" fmla="*/ 225 h 260"/>
                      <a:gd name="T8" fmla="*/ 86 w 446"/>
                      <a:gd name="T9" fmla="*/ 141 h 260"/>
                      <a:gd name="T10" fmla="*/ 14 w 446"/>
                      <a:gd name="T11" fmla="*/ 50 h 260"/>
                      <a:gd name="T12" fmla="*/ 0 w 446"/>
                      <a:gd name="T13" fmla="*/ 0 h 260"/>
                      <a:gd name="T14" fmla="*/ 438 w 446"/>
                      <a:gd name="T15" fmla="*/ 126 h 260"/>
                      <a:gd name="T16" fmla="*/ 446 w 446"/>
                      <a:gd name="T17" fmla="*/ 165 h 260"/>
                      <a:gd name="T18" fmla="*/ 438 w 446"/>
                      <a:gd name="T19" fmla="*/ 20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260">
                        <a:moveTo>
                          <a:pt x="438" y="203"/>
                        </a:moveTo>
                        <a:lnTo>
                          <a:pt x="420" y="231"/>
                        </a:lnTo>
                        <a:lnTo>
                          <a:pt x="348" y="260"/>
                        </a:lnTo>
                        <a:lnTo>
                          <a:pt x="228" y="225"/>
                        </a:lnTo>
                        <a:lnTo>
                          <a:pt x="86" y="141"/>
                        </a:lnTo>
                        <a:lnTo>
                          <a:pt x="14" y="50"/>
                        </a:lnTo>
                        <a:lnTo>
                          <a:pt x="0" y="0"/>
                        </a:lnTo>
                        <a:lnTo>
                          <a:pt x="438" y="126"/>
                        </a:lnTo>
                        <a:lnTo>
                          <a:pt x="446" y="165"/>
                        </a:lnTo>
                        <a:lnTo>
                          <a:pt x="438" y="203"/>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01" name="Freeform 97">
                    <a:extLst>
                      <a:ext uri="{FF2B5EF4-FFF2-40B4-BE49-F238E27FC236}">
                        <a16:creationId xmlns:a16="http://schemas.microsoft.com/office/drawing/2014/main" id="{734599CA-7A06-B36D-05E6-8C14C357A645}"/>
                      </a:ext>
                    </a:extLst>
                  </p:cNvPr>
                  <p:cNvSpPr>
                    <a:spLocks/>
                  </p:cNvSpPr>
                  <p:nvPr/>
                </p:nvSpPr>
                <p:spPr bwMode="auto">
                  <a:xfrm>
                    <a:off x="5269" y="961"/>
                    <a:ext cx="192" cy="106"/>
                  </a:xfrm>
                  <a:custGeom>
                    <a:avLst/>
                    <a:gdLst>
                      <a:gd name="T0" fmla="*/ 28 w 480"/>
                      <a:gd name="T1" fmla="*/ 128 h 266"/>
                      <a:gd name="T2" fmla="*/ 0 w 480"/>
                      <a:gd name="T3" fmla="*/ 119 h 266"/>
                      <a:gd name="T4" fmla="*/ 10 w 480"/>
                      <a:gd name="T5" fmla="*/ 72 h 266"/>
                      <a:gd name="T6" fmla="*/ 28 w 480"/>
                      <a:gd name="T7" fmla="*/ 41 h 266"/>
                      <a:gd name="T8" fmla="*/ 54 w 480"/>
                      <a:gd name="T9" fmla="*/ 19 h 266"/>
                      <a:gd name="T10" fmla="*/ 94 w 480"/>
                      <a:gd name="T11" fmla="*/ 6 h 266"/>
                      <a:gd name="T12" fmla="*/ 130 w 480"/>
                      <a:gd name="T13" fmla="*/ 0 h 266"/>
                      <a:gd name="T14" fmla="*/ 166 w 480"/>
                      <a:gd name="T15" fmla="*/ 0 h 266"/>
                      <a:gd name="T16" fmla="*/ 214 w 480"/>
                      <a:gd name="T17" fmla="*/ 10 h 266"/>
                      <a:gd name="T18" fmla="*/ 310 w 480"/>
                      <a:gd name="T19" fmla="*/ 41 h 266"/>
                      <a:gd name="T20" fmla="*/ 390 w 480"/>
                      <a:gd name="T21" fmla="*/ 103 h 266"/>
                      <a:gd name="T22" fmla="*/ 450 w 480"/>
                      <a:gd name="T23" fmla="*/ 182 h 266"/>
                      <a:gd name="T24" fmla="*/ 480 w 480"/>
                      <a:gd name="T25" fmla="*/ 266 h 266"/>
                      <a:gd name="T26" fmla="*/ 28 w 480"/>
                      <a:gd name="T27" fmla="*/ 12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0" h="266">
                        <a:moveTo>
                          <a:pt x="28" y="128"/>
                        </a:moveTo>
                        <a:lnTo>
                          <a:pt x="0" y="119"/>
                        </a:lnTo>
                        <a:lnTo>
                          <a:pt x="10" y="72"/>
                        </a:lnTo>
                        <a:lnTo>
                          <a:pt x="28" y="41"/>
                        </a:lnTo>
                        <a:lnTo>
                          <a:pt x="54" y="19"/>
                        </a:lnTo>
                        <a:lnTo>
                          <a:pt x="94" y="6"/>
                        </a:lnTo>
                        <a:lnTo>
                          <a:pt x="130" y="0"/>
                        </a:lnTo>
                        <a:lnTo>
                          <a:pt x="166" y="0"/>
                        </a:lnTo>
                        <a:lnTo>
                          <a:pt x="214" y="10"/>
                        </a:lnTo>
                        <a:lnTo>
                          <a:pt x="310" y="41"/>
                        </a:lnTo>
                        <a:lnTo>
                          <a:pt x="390" y="103"/>
                        </a:lnTo>
                        <a:lnTo>
                          <a:pt x="450" y="182"/>
                        </a:lnTo>
                        <a:lnTo>
                          <a:pt x="480" y="266"/>
                        </a:lnTo>
                        <a:lnTo>
                          <a:pt x="28" y="128"/>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02" name="Freeform 98">
                    <a:extLst>
                      <a:ext uri="{FF2B5EF4-FFF2-40B4-BE49-F238E27FC236}">
                        <a16:creationId xmlns:a16="http://schemas.microsoft.com/office/drawing/2014/main" id="{9FE19582-DFC2-9B0C-B87A-7D89CD5EB0F5}"/>
                      </a:ext>
                    </a:extLst>
                  </p:cNvPr>
                  <p:cNvSpPr>
                    <a:spLocks/>
                  </p:cNvSpPr>
                  <p:nvPr/>
                </p:nvSpPr>
                <p:spPr bwMode="auto">
                  <a:xfrm>
                    <a:off x="5189" y="996"/>
                    <a:ext cx="266" cy="248"/>
                  </a:xfrm>
                  <a:custGeom>
                    <a:avLst/>
                    <a:gdLst>
                      <a:gd name="T0" fmla="*/ 395 w 664"/>
                      <a:gd name="T1" fmla="*/ 593 h 621"/>
                      <a:gd name="T2" fmla="*/ 349 w 664"/>
                      <a:gd name="T3" fmla="*/ 612 h 621"/>
                      <a:gd name="T4" fmla="*/ 308 w 664"/>
                      <a:gd name="T5" fmla="*/ 621 h 621"/>
                      <a:gd name="T6" fmla="*/ 248 w 664"/>
                      <a:gd name="T7" fmla="*/ 615 h 621"/>
                      <a:gd name="T8" fmla="*/ 155 w 664"/>
                      <a:gd name="T9" fmla="*/ 587 h 621"/>
                      <a:gd name="T10" fmla="*/ 101 w 664"/>
                      <a:gd name="T11" fmla="*/ 555 h 621"/>
                      <a:gd name="T12" fmla="*/ 32 w 664"/>
                      <a:gd name="T13" fmla="*/ 483 h 621"/>
                      <a:gd name="T14" fmla="*/ 2 w 664"/>
                      <a:gd name="T15" fmla="*/ 392 h 621"/>
                      <a:gd name="T16" fmla="*/ 0 w 664"/>
                      <a:gd name="T17" fmla="*/ 351 h 621"/>
                      <a:gd name="T18" fmla="*/ 0 w 664"/>
                      <a:gd name="T19" fmla="*/ 320 h 621"/>
                      <a:gd name="T20" fmla="*/ 8 w 664"/>
                      <a:gd name="T21" fmla="*/ 273 h 621"/>
                      <a:gd name="T22" fmla="*/ 200 w 664"/>
                      <a:gd name="T23" fmla="*/ 0 h 621"/>
                      <a:gd name="T24" fmla="*/ 203 w 664"/>
                      <a:gd name="T25" fmla="*/ 19 h 621"/>
                      <a:gd name="T26" fmla="*/ 209 w 664"/>
                      <a:gd name="T27" fmla="*/ 40 h 621"/>
                      <a:gd name="T28" fmla="*/ 218 w 664"/>
                      <a:gd name="T29" fmla="*/ 53 h 621"/>
                      <a:gd name="T30" fmla="*/ 38 w 664"/>
                      <a:gd name="T31" fmla="*/ 273 h 621"/>
                      <a:gd name="T32" fmla="*/ 38 w 664"/>
                      <a:gd name="T33" fmla="*/ 326 h 621"/>
                      <a:gd name="T34" fmla="*/ 230 w 664"/>
                      <a:gd name="T35" fmla="*/ 100 h 621"/>
                      <a:gd name="T36" fmla="*/ 248 w 664"/>
                      <a:gd name="T37" fmla="*/ 141 h 621"/>
                      <a:gd name="T38" fmla="*/ 272 w 664"/>
                      <a:gd name="T39" fmla="*/ 173 h 621"/>
                      <a:gd name="T40" fmla="*/ 329 w 664"/>
                      <a:gd name="T41" fmla="*/ 244 h 621"/>
                      <a:gd name="T42" fmla="*/ 379 w 664"/>
                      <a:gd name="T43" fmla="*/ 285 h 621"/>
                      <a:gd name="T44" fmla="*/ 439 w 664"/>
                      <a:gd name="T45" fmla="*/ 323 h 621"/>
                      <a:gd name="T46" fmla="*/ 529 w 664"/>
                      <a:gd name="T47" fmla="*/ 351 h 621"/>
                      <a:gd name="T48" fmla="*/ 581 w 664"/>
                      <a:gd name="T49" fmla="*/ 361 h 621"/>
                      <a:gd name="T50" fmla="*/ 622 w 664"/>
                      <a:gd name="T51" fmla="*/ 357 h 621"/>
                      <a:gd name="T52" fmla="*/ 664 w 664"/>
                      <a:gd name="T53" fmla="*/ 345 h 621"/>
                      <a:gd name="T54" fmla="*/ 395 w 664"/>
                      <a:gd name="T55" fmla="*/ 593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4" h="621">
                        <a:moveTo>
                          <a:pt x="395" y="593"/>
                        </a:moveTo>
                        <a:lnTo>
                          <a:pt x="349" y="612"/>
                        </a:lnTo>
                        <a:lnTo>
                          <a:pt x="308" y="621"/>
                        </a:lnTo>
                        <a:lnTo>
                          <a:pt x="248" y="615"/>
                        </a:lnTo>
                        <a:lnTo>
                          <a:pt x="155" y="587"/>
                        </a:lnTo>
                        <a:lnTo>
                          <a:pt x="101" y="555"/>
                        </a:lnTo>
                        <a:lnTo>
                          <a:pt x="32" y="483"/>
                        </a:lnTo>
                        <a:lnTo>
                          <a:pt x="2" y="392"/>
                        </a:lnTo>
                        <a:lnTo>
                          <a:pt x="0" y="351"/>
                        </a:lnTo>
                        <a:lnTo>
                          <a:pt x="0" y="320"/>
                        </a:lnTo>
                        <a:lnTo>
                          <a:pt x="8" y="273"/>
                        </a:lnTo>
                        <a:lnTo>
                          <a:pt x="200" y="0"/>
                        </a:lnTo>
                        <a:lnTo>
                          <a:pt x="203" y="19"/>
                        </a:lnTo>
                        <a:lnTo>
                          <a:pt x="209" y="40"/>
                        </a:lnTo>
                        <a:lnTo>
                          <a:pt x="218" y="53"/>
                        </a:lnTo>
                        <a:lnTo>
                          <a:pt x="38" y="273"/>
                        </a:lnTo>
                        <a:lnTo>
                          <a:pt x="38" y="326"/>
                        </a:lnTo>
                        <a:lnTo>
                          <a:pt x="230" y="100"/>
                        </a:lnTo>
                        <a:lnTo>
                          <a:pt x="248" y="141"/>
                        </a:lnTo>
                        <a:lnTo>
                          <a:pt x="272" y="173"/>
                        </a:lnTo>
                        <a:lnTo>
                          <a:pt x="329" y="244"/>
                        </a:lnTo>
                        <a:lnTo>
                          <a:pt x="379" y="285"/>
                        </a:lnTo>
                        <a:lnTo>
                          <a:pt x="439" y="323"/>
                        </a:lnTo>
                        <a:lnTo>
                          <a:pt x="529" y="351"/>
                        </a:lnTo>
                        <a:lnTo>
                          <a:pt x="581" y="361"/>
                        </a:lnTo>
                        <a:lnTo>
                          <a:pt x="622" y="357"/>
                        </a:lnTo>
                        <a:lnTo>
                          <a:pt x="664" y="345"/>
                        </a:lnTo>
                        <a:lnTo>
                          <a:pt x="395" y="593"/>
                        </a:lnTo>
                        <a:close/>
                      </a:path>
                    </a:pathLst>
                  </a:custGeom>
                  <a:solidFill>
                    <a:srgbClr val="BFBFB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03" name="Freeform 99">
                    <a:extLst>
                      <a:ext uri="{FF2B5EF4-FFF2-40B4-BE49-F238E27FC236}">
                        <a16:creationId xmlns:a16="http://schemas.microsoft.com/office/drawing/2014/main" id="{39BB9317-A09F-0AD1-0E14-95F85A415007}"/>
                      </a:ext>
                    </a:extLst>
                  </p:cNvPr>
                  <p:cNvSpPr>
                    <a:spLocks/>
                  </p:cNvSpPr>
                  <p:nvPr/>
                </p:nvSpPr>
                <p:spPr bwMode="auto">
                  <a:xfrm>
                    <a:off x="5045" y="1199"/>
                    <a:ext cx="537" cy="269"/>
                  </a:xfrm>
                  <a:custGeom>
                    <a:avLst/>
                    <a:gdLst>
                      <a:gd name="T0" fmla="*/ 1021 w 1342"/>
                      <a:gd name="T1" fmla="*/ 210 h 672"/>
                      <a:gd name="T2" fmla="*/ 1078 w 1342"/>
                      <a:gd name="T3" fmla="*/ 226 h 672"/>
                      <a:gd name="T4" fmla="*/ 725 w 1342"/>
                      <a:gd name="T5" fmla="*/ 408 h 672"/>
                      <a:gd name="T6" fmla="*/ 779 w 1342"/>
                      <a:gd name="T7" fmla="*/ 427 h 672"/>
                      <a:gd name="T8" fmla="*/ 401 w 1342"/>
                      <a:gd name="T9" fmla="*/ 616 h 672"/>
                      <a:gd name="T10" fmla="*/ 0 w 1342"/>
                      <a:gd name="T11" fmla="*/ 672 h 672"/>
                      <a:gd name="T12" fmla="*/ 763 w 1342"/>
                      <a:gd name="T13" fmla="*/ 0 h 672"/>
                      <a:gd name="T14" fmla="*/ 1342 w 1342"/>
                      <a:gd name="T15" fmla="*/ 34 h 672"/>
                      <a:gd name="T16" fmla="*/ 1021 w 1342"/>
                      <a:gd name="T17" fmla="*/ 21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2" h="672">
                        <a:moveTo>
                          <a:pt x="1021" y="210"/>
                        </a:moveTo>
                        <a:lnTo>
                          <a:pt x="1078" y="226"/>
                        </a:lnTo>
                        <a:lnTo>
                          <a:pt x="725" y="408"/>
                        </a:lnTo>
                        <a:lnTo>
                          <a:pt x="779" y="427"/>
                        </a:lnTo>
                        <a:lnTo>
                          <a:pt x="401" y="616"/>
                        </a:lnTo>
                        <a:lnTo>
                          <a:pt x="0" y="672"/>
                        </a:lnTo>
                        <a:lnTo>
                          <a:pt x="763" y="0"/>
                        </a:lnTo>
                        <a:lnTo>
                          <a:pt x="1342" y="34"/>
                        </a:lnTo>
                        <a:lnTo>
                          <a:pt x="1021" y="210"/>
                        </a:lnTo>
                        <a:close/>
                      </a:path>
                    </a:pathLst>
                  </a:custGeom>
                  <a:solidFill>
                    <a:srgbClr val="00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04" name="Freeform 100">
                    <a:extLst>
                      <a:ext uri="{FF2B5EF4-FFF2-40B4-BE49-F238E27FC236}">
                        <a16:creationId xmlns:a16="http://schemas.microsoft.com/office/drawing/2014/main" id="{1DD86163-177E-623E-93D9-C167ABAF17CF}"/>
                      </a:ext>
                    </a:extLst>
                  </p:cNvPr>
                  <p:cNvSpPr>
                    <a:spLocks/>
                  </p:cNvSpPr>
                  <p:nvPr/>
                </p:nvSpPr>
                <p:spPr bwMode="auto">
                  <a:xfrm>
                    <a:off x="5017" y="1108"/>
                    <a:ext cx="238" cy="322"/>
                  </a:xfrm>
                  <a:custGeom>
                    <a:avLst/>
                    <a:gdLst>
                      <a:gd name="T0" fmla="*/ 475 w 595"/>
                      <a:gd name="T1" fmla="*/ 267 h 804"/>
                      <a:gd name="T2" fmla="*/ 0 w 595"/>
                      <a:gd name="T3" fmla="*/ 804 h 804"/>
                      <a:gd name="T4" fmla="*/ 58 w 595"/>
                      <a:gd name="T5" fmla="*/ 677 h 804"/>
                      <a:gd name="T6" fmla="*/ 595 w 595"/>
                      <a:gd name="T7" fmla="*/ 0 h 804"/>
                      <a:gd name="T8" fmla="*/ 475 w 595"/>
                      <a:gd name="T9" fmla="*/ 267 h 804"/>
                    </a:gdLst>
                    <a:ahLst/>
                    <a:cxnLst>
                      <a:cxn ang="0">
                        <a:pos x="T0" y="T1"/>
                      </a:cxn>
                      <a:cxn ang="0">
                        <a:pos x="T2" y="T3"/>
                      </a:cxn>
                      <a:cxn ang="0">
                        <a:pos x="T4" y="T5"/>
                      </a:cxn>
                      <a:cxn ang="0">
                        <a:pos x="T6" y="T7"/>
                      </a:cxn>
                      <a:cxn ang="0">
                        <a:pos x="T8" y="T9"/>
                      </a:cxn>
                    </a:cxnLst>
                    <a:rect l="0" t="0" r="r" b="b"/>
                    <a:pathLst>
                      <a:path w="595" h="804">
                        <a:moveTo>
                          <a:pt x="475" y="267"/>
                        </a:moveTo>
                        <a:lnTo>
                          <a:pt x="0" y="804"/>
                        </a:lnTo>
                        <a:lnTo>
                          <a:pt x="58" y="677"/>
                        </a:lnTo>
                        <a:lnTo>
                          <a:pt x="595" y="0"/>
                        </a:lnTo>
                        <a:lnTo>
                          <a:pt x="475" y="267"/>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05" name="Freeform 101">
                    <a:extLst>
                      <a:ext uri="{FF2B5EF4-FFF2-40B4-BE49-F238E27FC236}">
                        <a16:creationId xmlns:a16="http://schemas.microsoft.com/office/drawing/2014/main" id="{3AAFBB66-259F-8EF7-F34E-86BBDB3DFBCD}"/>
                      </a:ext>
                    </a:extLst>
                  </p:cNvPr>
                  <p:cNvSpPr>
                    <a:spLocks/>
                  </p:cNvSpPr>
                  <p:nvPr/>
                </p:nvSpPr>
                <p:spPr bwMode="auto">
                  <a:xfrm>
                    <a:off x="4997" y="819"/>
                    <a:ext cx="210" cy="584"/>
                  </a:xfrm>
                  <a:custGeom>
                    <a:avLst/>
                    <a:gdLst>
                      <a:gd name="T0" fmla="*/ 0 w 524"/>
                      <a:gd name="T1" fmla="*/ 1459 h 1459"/>
                      <a:gd name="T2" fmla="*/ 48 w 524"/>
                      <a:gd name="T3" fmla="*/ 1030 h 1459"/>
                      <a:gd name="T4" fmla="*/ 194 w 524"/>
                      <a:gd name="T5" fmla="*/ 649 h 1459"/>
                      <a:gd name="T6" fmla="*/ 212 w 524"/>
                      <a:gd name="T7" fmla="*/ 719 h 1459"/>
                      <a:gd name="T8" fmla="*/ 323 w 524"/>
                      <a:gd name="T9" fmla="*/ 340 h 1459"/>
                      <a:gd name="T10" fmla="*/ 362 w 524"/>
                      <a:gd name="T11" fmla="*/ 396 h 1459"/>
                      <a:gd name="T12" fmla="*/ 383 w 524"/>
                      <a:gd name="T13" fmla="*/ 291 h 1459"/>
                      <a:gd name="T14" fmla="*/ 509 w 524"/>
                      <a:gd name="T15" fmla="*/ 0 h 1459"/>
                      <a:gd name="T16" fmla="*/ 524 w 524"/>
                      <a:gd name="T17" fmla="*/ 684 h 1459"/>
                      <a:gd name="T18" fmla="*/ 0 w 524"/>
                      <a:gd name="T19" fmla="*/ 1459 h 1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1459">
                        <a:moveTo>
                          <a:pt x="0" y="1459"/>
                        </a:moveTo>
                        <a:lnTo>
                          <a:pt x="48" y="1030"/>
                        </a:lnTo>
                        <a:lnTo>
                          <a:pt x="194" y="649"/>
                        </a:lnTo>
                        <a:lnTo>
                          <a:pt x="212" y="719"/>
                        </a:lnTo>
                        <a:lnTo>
                          <a:pt x="323" y="340"/>
                        </a:lnTo>
                        <a:lnTo>
                          <a:pt x="362" y="396"/>
                        </a:lnTo>
                        <a:lnTo>
                          <a:pt x="383" y="291"/>
                        </a:lnTo>
                        <a:lnTo>
                          <a:pt x="509" y="0"/>
                        </a:lnTo>
                        <a:lnTo>
                          <a:pt x="524" y="684"/>
                        </a:lnTo>
                        <a:lnTo>
                          <a:pt x="0" y="1459"/>
                        </a:lnTo>
                        <a:close/>
                      </a:path>
                    </a:pathLst>
                  </a:custGeom>
                  <a:solidFill>
                    <a:srgbClr val="00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06" name="Freeform 102">
                    <a:extLst>
                      <a:ext uri="{FF2B5EF4-FFF2-40B4-BE49-F238E27FC236}">
                        <a16:creationId xmlns:a16="http://schemas.microsoft.com/office/drawing/2014/main" id="{09AF777B-207B-BB9F-8AE4-34872A9D09A2}"/>
                      </a:ext>
                    </a:extLst>
                  </p:cNvPr>
                  <p:cNvSpPr>
                    <a:spLocks/>
                  </p:cNvSpPr>
                  <p:nvPr/>
                </p:nvSpPr>
                <p:spPr bwMode="auto">
                  <a:xfrm>
                    <a:off x="4922" y="1385"/>
                    <a:ext cx="160" cy="184"/>
                  </a:xfrm>
                  <a:custGeom>
                    <a:avLst/>
                    <a:gdLst>
                      <a:gd name="T0" fmla="*/ 176 w 399"/>
                      <a:gd name="T1" fmla="*/ 453 h 459"/>
                      <a:gd name="T2" fmla="*/ 146 w 399"/>
                      <a:gd name="T3" fmla="*/ 459 h 459"/>
                      <a:gd name="T4" fmla="*/ 116 w 399"/>
                      <a:gd name="T5" fmla="*/ 459 h 459"/>
                      <a:gd name="T6" fmla="*/ 36 w 399"/>
                      <a:gd name="T7" fmla="*/ 419 h 459"/>
                      <a:gd name="T8" fmla="*/ 3 w 399"/>
                      <a:gd name="T9" fmla="*/ 359 h 459"/>
                      <a:gd name="T10" fmla="*/ 0 w 399"/>
                      <a:gd name="T11" fmla="*/ 324 h 459"/>
                      <a:gd name="T12" fmla="*/ 0 w 399"/>
                      <a:gd name="T13" fmla="*/ 292 h 459"/>
                      <a:gd name="T14" fmla="*/ 6 w 399"/>
                      <a:gd name="T15" fmla="*/ 255 h 459"/>
                      <a:gd name="T16" fmla="*/ 178 w 399"/>
                      <a:gd name="T17" fmla="*/ 0 h 459"/>
                      <a:gd name="T18" fmla="*/ 176 w 399"/>
                      <a:gd name="T19" fmla="*/ 48 h 459"/>
                      <a:gd name="T20" fmla="*/ 172 w 399"/>
                      <a:gd name="T21" fmla="*/ 81 h 459"/>
                      <a:gd name="T22" fmla="*/ 176 w 399"/>
                      <a:gd name="T23" fmla="*/ 116 h 459"/>
                      <a:gd name="T24" fmla="*/ 208 w 399"/>
                      <a:gd name="T25" fmla="*/ 176 h 459"/>
                      <a:gd name="T26" fmla="*/ 262 w 399"/>
                      <a:gd name="T27" fmla="*/ 230 h 459"/>
                      <a:gd name="T28" fmla="*/ 334 w 399"/>
                      <a:gd name="T29" fmla="*/ 252 h 459"/>
                      <a:gd name="T30" fmla="*/ 367 w 399"/>
                      <a:gd name="T31" fmla="*/ 248 h 459"/>
                      <a:gd name="T32" fmla="*/ 399 w 399"/>
                      <a:gd name="T33" fmla="*/ 242 h 459"/>
                      <a:gd name="T34" fmla="*/ 176 w 399"/>
                      <a:gd name="T35"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9" h="459">
                        <a:moveTo>
                          <a:pt x="176" y="453"/>
                        </a:moveTo>
                        <a:lnTo>
                          <a:pt x="146" y="459"/>
                        </a:lnTo>
                        <a:lnTo>
                          <a:pt x="116" y="459"/>
                        </a:lnTo>
                        <a:lnTo>
                          <a:pt x="36" y="419"/>
                        </a:lnTo>
                        <a:lnTo>
                          <a:pt x="3" y="359"/>
                        </a:lnTo>
                        <a:lnTo>
                          <a:pt x="0" y="324"/>
                        </a:lnTo>
                        <a:lnTo>
                          <a:pt x="0" y="292"/>
                        </a:lnTo>
                        <a:lnTo>
                          <a:pt x="6" y="255"/>
                        </a:lnTo>
                        <a:lnTo>
                          <a:pt x="178" y="0"/>
                        </a:lnTo>
                        <a:lnTo>
                          <a:pt x="176" y="48"/>
                        </a:lnTo>
                        <a:lnTo>
                          <a:pt x="172" y="81"/>
                        </a:lnTo>
                        <a:lnTo>
                          <a:pt x="176" y="116"/>
                        </a:lnTo>
                        <a:lnTo>
                          <a:pt x="208" y="176"/>
                        </a:lnTo>
                        <a:lnTo>
                          <a:pt x="262" y="230"/>
                        </a:lnTo>
                        <a:lnTo>
                          <a:pt x="334" y="252"/>
                        </a:lnTo>
                        <a:lnTo>
                          <a:pt x="367" y="248"/>
                        </a:lnTo>
                        <a:lnTo>
                          <a:pt x="399" y="242"/>
                        </a:lnTo>
                        <a:lnTo>
                          <a:pt x="176" y="453"/>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07" name="Freeform 103">
                    <a:extLst>
                      <a:ext uri="{FF2B5EF4-FFF2-40B4-BE49-F238E27FC236}">
                        <a16:creationId xmlns:a16="http://schemas.microsoft.com/office/drawing/2014/main" id="{47D6E14C-F72B-9271-6CFC-5F821AE6E33A}"/>
                      </a:ext>
                    </a:extLst>
                  </p:cNvPr>
                  <p:cNvSpPr>
                    <a:spLocks/>
                  </p:cNvSpPr>
                  <p:nvPr/>
                </p:nvSpPr>
                <p:spPr bwMode="auto">
                  <a:xfrm>
                    <a:off x="4940" y="1439"/>
                    <a:ext cx="90" cy="110"/>
                  </a:xfrm>
                  <a:custGeom>
                    <a:avLst/>
                    <a:gdLst>
                      <a:gd name="T0" fmla="*/ 177 w 225"/>
                      <a:gd name="T1" fmla="*/ 270 h 276"/>
                      <a:gd name="T2" fmla="*/ 147 w 225"/>
                      <a:gd name="T3" fmla="*/ 276 h 276"/>
                      <a:gd name="T4" fmla="*/ 111 w 225"/>
                      <a:gd name="T5" fmla="*/ 274 h 276"/>
                      <a:gd name="T6" fmla="*/ 81 w 225"/>
                      <a:gd name="T7" fmla="*/ 268 h 276"/>
                      <a:gd name="T8" fmla="*/ 54 w 225"/>
                      <a:gd name="T9" fmla="*/ 255 h 276"/>
                      <a:gd name="T10" fmla="*/ 36 w 225"/>
                      <a:gd name="T11" fmla="*/ 230 h 276"/>
                      <a:gd name="T12" fmla="*/ 15 w 225"/>
                      <a:gd name="T13" fmla="*/ 208 h 276"/>
                      <a:gd name="T14" fmla="*/ 3 w 225"/>
                      <a:gd name="T15" fmla="*/ 179 h 276"/>
                      <a:gd name="T16" fmla="*/ 0 w 225"/>
                      <a:gd name="T17" fmla="*/ 142 h 276"/>
                      <a:gd name="T18" fmla="*/ 0 w 225"/>
                      <a:gd name="T19" fmla="*/ 110 h 276"/>
                      <a:gd name="T20" fmla="*/ 6 w 225"/>
                      <a:gd name="T21" fmla="*/ 69 h 276"/>
                      <a:gd name="T22" fmla="*/ 48 w 225"/>
                      <a:gd name="T23" fmla="*/ 0 h 276"/>
                      <a:gd name="T24" fmla="*/ 42 w 225"/>
                      <a:gd name="T25" fmla="*/ 28 h 276"/>
                      <a:gd name="T26" fmla="*/ 38 w 225"/>
                      <a:gd name="T27" fmla="*/ 60 h 276"/>
                      <a:gd name="T28" fmla="*/ 36 w 225"/>
                      <a:gd name="T29" fmla="*/ 88 h 276"/>
                      <a:gd name="T30" fmla="*/ 36 w 225"/>
                      <a:gd name="T31" fmla="*/ 119 h 276"/>
                      <a:gd name="T32" fmla="*/ 51 w 225"/>
                      <a:gd name="T33" fmla="*/ 189 h 276"/>
                      <a:gd name="T34" fmla="*/ 102 w 225"/>
                      <a:gd name="T35" fmla="*/ 226 h 276"/>
                      <a:gd name="T36" fmla="*/ 144 w 225"/>
                      <a:gd name="T37" fmla="*/ 230 h 276"/>
                      <a:gd name="T38" fmla="*/ 183 w 225"/>
                      <a:gd name="T39" fmla="*/ 226 h 276"/>
                      <a:gd name="T40" fmla="*/ 225 w 225"/>
                      <a:gd name="T41" fmla="*/ 220 h 276"/>
                      <a:gd name="T42" fmla="*/ 177 w 225"/>
                      <a:gd name="T43" fmla="*/ 27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276">
                        <a:moveTo>
                          <a:pt x="177" y="270"/>
                        </a:moveTo>
                        <a:lnTo>
                          <a:pt x="147" y="276"/>
                        </a:lnTo>
                        <a:lnTo>
                          <a:pt x="111" y="274"/>
                        </a:lnTo>
                        <a:lnTo>
                          <a:pt x="81" y="268"/>
                        </a:lnTo>
                        <a:lnTo>
                          <a:pt x="54" y="255"/>
                        </a:lnTo>
                        <a:lnTo>
                          <a:pt x="36" y="230"/>
                        </a:lnTo>
                        <a:lnTo>
                          <a:pt x="15" y="208"/>
                        </a:lnTo>
                        <a:lnTo>
                          <a:pt x="3" y="179"/>
                        </a:lnTo>
                        <a:lnTo>
                          <a:pt x="0" y="142"/>
                        </a:lnTo>
                        <a:lnTo>
                          <a:pt x="0" y="110"/>
                        </a:lnTo>
                        <a:lnTo>
                          <a:pt x="6" y="69"/>
                        </a:lnTo>
                        <a:lnTo>
                          <a:pt x="48" y="0"/>
                        </a:lnTo>
                        <a:lnTo>
                          <a:pt x="42" y="28"/>
                        </a:lnTo>
                        <a:lnTo>
                          <a:pt x="38" y="60"/>
                        </a:lnTo>
                        <a:lnTo>
                          <a:pt x="36" y="88"/>
                        </a:lnTo>
                        <a:lnTo>
                          <a:pt x="36" y="119"/>
                        </a:lnTo>
                        <a:lnTo>
                          <a:pt x="51" y="189"/>
                        </a:lnTo>
                        <a:lnTo>
                          <a:pt x="102" y="226"/>
                        </a:lnTo>
                        <a:lnTo>
                          <a:pt x="144" y="230"/>
                        </a:lnTo>
                        <a:lnTo>
                          <a:pt x="183" y="226"/>
                        </a:lnTo>
                        <a:lnTo>
                          <a:pt x="225" y="220"/>
                        </a:lnTo>
                        <a:lnTo>
                          <a:pt x="177" y="270"/>
                        </a:lnTo>
                        <a:close/>
                      </a:path>
                    </a:pathLst>
                  </a:custGeom>
                  <a:solidFill>
                    <a:srgbClr val="FF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08" name="Freeform 104">
                    <a:extLst>
                      <a:ext uri="{FF2B5EF4-FFF2-40B4-BE49-F238E27FC236}">
                        <a16:creationId xmlns:a16="http://schemas.microsoft.com/office/drawing/2014/main" id="{BA1192FC-D67C-D909-7F97-0A613D617CD4}"/>
                      </a:ext>
                    </a:extLst>
                  </p:cNvPr>
                  <p:cNvSpPr>
                    <a:spLocks/>
                  </p:cNvSpPr>
                  <p:nvPr/>
                </p:nvSpPr>
                <p:spPr bwMode="auto">
                  <a:xfrm>
                    <a:off x="4725" y="1719"/>
                    <a:ext cx="66" cy="75"/>
                  </a:xfrm>
                  <a:custGeom>
                    <a:avLst/>
                    <a:gdLst>
                      <a:gd name="T0" fmla="*/ 60 w 164"/>
                      <a:gd name="T1" fmla="*/ 188 h 188"/>
                      <a:gd name="T2" fmla="*/ 2 w 164"/>
                      <a:gd name="T3" fmla="*/ 157 h 188"/>
                      <a:gd name="T4" fmla="*/ 0 w 164"/>
                      <a:gd name="T5" fmla="*/ 132 h 188"/>
                      <a:gd name="T6" fmla="*/ 5 w 164"/>
                      <a:gd name="T7" fmla="*/ 116 h 188"/>
                      <a:gd name="T8" fmla="*/ 90 w 164"/>
                      <a:gd name="T9" fmla="*/ 0 h 188"/>
                      <a:gd name="T10" fmla="*/ 92 w 164"/>
                      <a:gd name="T11" fmla="*/ 19 h 188"/>
                      <a:gd name="T12" fmla="*/ 95 w 164"/>
                      <a:gd name="T13" fmla="*/ 38 h 188"/>
                      <a:gd name="T14" fmla="*/ 108 w 164"/>
                      <a:gd name="T15" fmla="*/ 54 h 188"/>
                      <a:gd name="T16" fmla="*/ 122 w 164"/>
                      <a:gd name="T17" fmla="*/ 70 h 188"/>
                      <a:gd name="T18" fmla="*/ 140 w 164"/>
                      <a:gd name="T19" fmla="*/ 85 h 188"/>
                      <a:gd name="T20" fmla="*/ 164 w 164"/>
                      <a:gd name="T21" fmla="*/ 87 h 188"/>
                      <a:gd name="T22" fmla="*/ 60 w 164"/>
                      <a:gd name="T2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88">
                        <a:moveTo>
                          <a:pt x="60" y="188"/>
                        </a:moveTo>
                        <a:lnTo>
                          <a:pt x="2" y="157"/>
                        </a:lnTo>
                        <a:lnTo>
                          <a:pt x="0" y="132"/>
                        </a:lnTo>
                        <a:lnTo>
                          <a:pt x="5" y="116"/>
                        </a:lnTo>
                        <a:lnTo>
                          <a:pt x="90" y="0"/>
                        </a:lnTo>
                        <a:lnTo>
                          <a:pt x="92" y="19"/>
                        </a:lnTo>
                        <a:lnTo>
                          <a:pt x="95" y="38"/>
                        </a:lnTo>
                        <a:lnTo>
                          <a:pt x="108" y="54"/>
                        </a:lnTo>
                        <a:lnTo>
                          <a:pt x="122" y="70"/>
                        </a:lnTo>
                        <a:lnTo>
                          <a:pt x="140" y="85"/>
                        </a:lnTo>
                        <a:lnTo>
                          <a:pt x="164" y="87"/>
                        </a:lnTo>
                        <a:lnTo>
                          <a:pt x="60" y="188"/>
                        </a:lnTo>
                        <a:close/>
                      </a:path>
                    </a:pathLst>
                  </a:custGeom>
                  <a:solidFill>
                    <a:srgbClr val="3399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09" name="Freeform 105">
                    <a:extLst>
                      <a:ext uri="{FF2B5EF4-FFF2-40B4-BE49-F238E27FC236}">
                        <a16:creationId xmlns:a16="http://schemas.microsoft.com/office/drawing/2014/main" id="{62D5CF85-A6E3-62ED-F358-FBAF9508517D}"/>
                      </a:ext>
                    </a:extLst>
                  </p:cNvPr>
                  <p:cNvSpPr>
                    <a:spLocks/>
                  </p:cNvSpPr>
                  <p:nvPr/>
                </p:nvSpPr>
                <p:spPr bwMode="auto">
                  <a:xfrm>
                    <a:off x="4742" y="2068"/>
                    <a:ext cx="67" cy="46"/>
                  </a:xfrm>
                  <a:custGeom>
                    <a:avLst/>
                    <a:gdLst>
                      <a:gd name="T0" fmla="*/ 30 w 168"/>
                      <a:gd name="T1" fmla="*/ 96 h 114"/>
                      <a:gd name="T2" fmla="*/ 0 w 168"/>
                      <a:gd name="T3" fmla="*/ 54 h 114"/>
                      <a:gd name="T4" fmla="*/ 75 w 168"/>
                      <a:gd name="T5" fmla="*/ 0 h 114"/>
                      <a:gd name="T6" fmla="*/ 168 w 168"/>
                      <a:gd name="T7" fmla="*/ 114 h 114"/>
                      <a:gd name="T8" fmla="*/ 30 w 168"/>
                      <a:gd name="T9" fmla="*/ 96 h 114"/>
                    </a:gdLst>
                    <a:ahLst/>
                    <a:cxnLst>
                      <a:cxn ang="0">
                        <a:pos x="T0" y="T1"/>
                      </a:cxn>
                      <a:cxn ang="0">
                        <a:pos x="T2" y="T3"/>
                      </a:cxn>
                      <a:cxn ang="0">
                        <a:pos x="T4" y="T5"/>
                      </a:cxn>
                      <a:cxn ang="0">
                        <a:pos x="T6" y="T7"/>
                      </a:cxn>
                      <a:cxn ang="0">
                        <a:pos x="T8" y="T9"/>
                      </a:cxn>
                    </a:cxnLst>
                    <a:rect l="0" t="0" r="r" b="b"/>
                    <a:pathLst>
                      <a:path w="168" h="114">
                        <a:moveTo>
                          <a:pt x="30" y="96"/>
                        </a:moveTo>
                        <a:lnTo>
                          <a:pt x="0" y="54"/>
                        </a:lnTo>
                        <a:lnTo>
                          <a:pt x="75" y="0"/>
                        </a:lnTo>
                        <a:lnTo>
                          <a:pt x="168" y="114"/>
                        </a:lnTo>
                        <a:lnTo>
                          <a:pt x="30" y="96"/>
                        </a:lnTo>
                        <a:close/>
                      </a:path>
                    </a:pathLst>
                  </a:custGeom>
                  <a:solidFill>
                    <a:srgbClr val="3F3F3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10" name="Freeform 106">
                    <a:extLst>
                      <a:ext uri="{FF2B5EF4-FFF2-40B4-BE49-F238E27FC236}">
                        <a16:creationId xmlns:a16="http://schemas.microsoft.com/office/drawing/2014/main" id="{2CFC402C-DFEF-42FC-25FF-B42C284B304A}"/>
                      </a:ext>
                    </a:extLst>
                  </p:cNvPr>
                  <p:cNvSpPr>
                    <a:spLocks/>
                  </p:cNvSpPr>
                  <p:nvPr/>
                </p:nvSpPr>
                <p:spPr bwMode="auto">
                  <a:xfrm>
                    <a:off x="4731" y="1985"/>
                    <a:ext cx="35" cy="100"/>
                  </a:xfrm>
                  <a:custGeom>
                    <a:avLst/>
                    <a:gdLst>
                      <a:gd name="T0" fmla="*/ 21 w 88"/>
                      <a:gd name="T1" fmla="*/ 249 h 249"/>
                      <a:gd name="T2" fmla="*/ 0 w 88"/>
                      <a:gd name="T3" fmla="*/ 193 h 249"/>
                      <a:gd name="T4" fmla="*/ 58 w 88"/>
                      <a:gd name="T5" fmla="*/ 0 h 249"/>
                      <a:gd name="T6" fmla="*/ 88 w 88"/>
                      <a:gd name="T7" fmla="*/ 189 h 249"/>
                      <a:gd name="T8" fmla="*/ 21 w 88"/>
                      <a:gd name="T9" fmla="*/ 249 h 249"/>
                    </a:gdLst>
                    <a:ahLst/>
                    <a:cxnLst>
                      <a:cxn ang="0">
                        <a:pos x="T0" y="T1"/>
                      </a:cxn>
                      <a:cxn ang="0">
                        <a:pos x="T2" y="T3"/>
                      </a:cxn>
                      <a:cxn ang="0">
                        <a:pos x="T4" y="T5"/>
                      </a:cxn>
                      <a:cxn ang="0">
                        <a:pos x="T6" y="T7"/>
                      </a:cxn>
                      <a:cxn ang="0">
                        <a:pos x="T8" y="T9"/>
                      </a:cxn>
                    </a:cxnLst>
                    <a:rect l="0" t="0" r="r" b="b"/>
                    <a:pathLst>
                      <a:path w="88" h="249">
                        <a:moveTo>
                          <a:pt x="21" y="249"/>
                        </a:moveTo>
                        <a:lnTo>
                          <a:pt x="0" y="193"/>
                        </a:lnTo>
                        <a:lnTo>
                          <a:pt x="58" y="0"/>
                        </a:lnTo>
                        <a:lnTo>
                          <a:pt x="88" y="189"/>
                        </a:lnTo>
                        <a:lnTo>
                          <a:pt x="21" y="249"/>
                        </a:lnTo>
                        <a:close/>
                      </a:path>
                    </a:pathLst>
                  </a:custGeom>
                  <a:solidFill>
                    <a:srgbClr val="5F5F5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11" name="Freeform 107">
                    <a:extLst>
                      <a:ext uri="{FF2B5EF4-FFF2-40B4-BE49-F238E27FC236}">
                        <a16:creationId xmlns:a16="http://schemas.microsoft.com/office/drawing/2014/main" id="{C5ABAC87-5E02-4F00-79FF-7C8E5C9E5688}"/>
                      </a:ext>
                    </a:extLst>
                  </p:cNvPr>
                  <p:cNvSpPr>
                    <a:spLocks/>
                  </p:cNvSpPr>
                  <p:nvPr/>
                </p:nvSpPr>
                <p:spPr bwMode="auto">
                  <a:xfrm>
                    <a:off x="4761" y="1984"/>
                    <a:ext cx="49" cy="131"/>
                  </a:xfrm>
                  <a:custGeom>
                    <a:avLst/>
                    <a:gdLst>
                      <a:gd name="T0" fmla="*/ 30 w 122"/>
                      <a:gd name="T1" fmla="*/ 202 h 328"/>
                      <a:gd name="T2" fmla="*/ 0 w 122"/>
                      <a:gd name="T3" fmla="*/ 0 h 328"/>
                      <a:gd name="T4" fmla="*/ 82 w 122"/>
                      <a:gd name="T5" fmla="*/ 173 h 328"/>
                      <a:gd name="T6" fmla="*/ 122 w 122"/>
                      <a:gd name="T7" fmla="*/ 328 h 328"/>
                      <a:gd name="T8" fmla="*/ 30 w 122"/>
                      <a:gd name="T9" fmla="*/ 202 h 328"/>
                    </a:gdLst>
                    <a:ahLst/>
                    <a:cxnLst>
                      <a:cxn ang="0">
                        <a:pos x="T0" y="T1"/>
                      </a:cxn>
                      <a:cxn ang="0">
                        <a:pos x="T2" y="T3"/>
                      </a:cxn>
                      <a:cxn ang="0">
                        <a:pos x="T4" y="T5"/>
                      </a:cxn>
                      <a:cxn ang="0">
                        <a:pos x="T6" y="T7"/>
                      </a:cxn>
                      <a:cxn ang="0">
                        <a:pos x="T8" y="T9"/>
                      </a:cxn>
                    </a:cxnLst>
                    <a:rect l="0" t="0" r="r" b="b"/>
                    <a:pathLst>
                      <a:path w="122" h="328">
                        <a:moveTo>
                          <a:pt x="30" y="202"/>
                        </a:moveTo>
                        <a:lnTo>
                          <a:pt x="0" y="0"/>
                        </a:lnTo>
                        <a:lnTo>
                          <a:pt x="82" y="173"/>
                        </a:lnTo>
                        <a:lnTo>
                          <a:pt x="122" y="328"/>
                        </a:lnTo>
                        <a:lnTo>
                          <a:pt x="30" y="202"/>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12" name="Freeform 108">
                    <a:extLst>
                      <a:ext uri="{FF2B5EF4-FFF2-40B4-BE49-F238E27FC236}">
                        <a16:creationId xmlns:a16="http://schemas.microsoft.com/office/drawing/2014/main" id="{E25919F1-5511-D5B9-1C4A-46754F2887ED}"/>
                      </a:ext>
                    </a:extLst>
                  </p:cNvPr>
                  <p:cNvSpPr>
                    <a:spLocks/>
                  </p:cNvSpPr>
                  <p:nvPr/>
                </p:nvSpPr>
                <p:spPr bwMode="auto">
                  <a:xfrm>
                    <a:off x="4768" y="1482"/>
                    <a:ext cx="900" cy="593"/>
                  </a:xfrm>
                  <a:custGeom>
                    <a:avLst/>
                    <a:gdLst>
                      <a:gd name="T0" fmla="*/ 2194 w 2251"/>
                      <a:gd name="T1" fmla="*/ 317 h 1482"/>
                      <a:gd name="T2" fmla="*/ 1834 w 2251"/>
                      <a:gd name="T3" fmla="*/ 97 h 1482"/>
                      <a:gd name="T4" fmla="*/ 1760 w 2251"/>
                      <a:gd name="T5" fmla="*/ 139 h 1482"/>
                      <a:gd name="T6" fmla="*/ 2108 w 2251"/>
                      <a:gd name="T7" fmla="*/ 498 h 1482"/>
                      <a:gd name="T8" fmla="*/ 88 w 2251"/>
                      <a:gd name="T9" fmla="*/ 1473 h 1482"/>
                      <a:gd name="T10" fmla="*/ 56 w 2251"/>
                      <a:gd name="T11" fmla="*/ 1482 h 1482"/>
                      <a:gd name="T12" fmla="*/ 36 w 2251"/>
                      <a:gd name="T13" fmla="*/ 1476 h 1482"/>
                      <a:gd name="T14" fmla="*/ 12 w 2251"/>
                      <a:gd name="T15" fmla="*/ 1464 h 1482"/>
                      <a:gd name="T16" fmla="*/ 0 w 2251"/>
                      <a:gd name="T17" fmla="*/ 1432 h 1482"/>
                      <a:gd name="T18" fmla="*/ 8 w 2251"/>
                      <a:gd name="T19" fmla="*/ 1400 h 1482"/>
                      <a:gd name="T20" fmla="*/ 26 w 2251"/>
                      <a:gd name="T21" fmla="*/ 1375 h 1482"/>
                      <a:gd name="T22" fmla="*/ 47 w 2251"/>
                      <a:gd name="T23" fmla="*/ 1363 h 1482"/>
                      <a:gd name="T24" fmla="*/ 1704 w 2251"/>
                      <a:gd name="T25" fmla="*/ 80 h 1482"/>
                      <a:gd name="T26" fmla="*/ 1717 w 2251"/>
                      <a:gd name="T27" fmla="*/ 95 h 1482"/>
                      <a:gd name="T28" fmla="*/ 1600 w 2251"/>
                      <a:gd name="T29" fmla="*/ 173 h 1482"/>
                      <a:gd name="T30" fmla="*/ 1564 w 2251"/>
                      <a:gd name="T31" fmla="*/ 249 h 1482"/>
                      <a:gd name="T32" fmla="*/ 1760 w 2251"/>
                      <a:gd name="T33" fmla="*/ 139 h 1482"/>
                      <a:gd name="T34" fmla="*/ 1717 w 2251"/>
                      <a:gd name="T35" fmla="*/ 95 h 1482"/>
                      <a:gd name="T36" fmla="*/ 1858 w 2251"/>
                      <a:gd name="T37" fmla="*/ 0 h 1482"/>
                      <a:gd name="T38" fmla="*/ 2251 w 2251"/>
                      <a:gd name="T39" fmla="*/ 292 h 1482"/>
                      <a:gd name="T40" fmla="*/ 2194 w 2251"/>
                      <a:gd name="T41" fmla="*/ 317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51" h="1482">
                        <a:moveTo>
                          <a:pt x="2194" y="317"/>
                        </a:moveTo>
                        <a:lnTo>
                          <a:pt x="1834" y="97"/>
                        </a:lnTo>
                        <a:lnTo>
                          <a:pt x="1760" y="139"/>
                        </a:lnTo>
                        <a:lnTo>
                          <a:pt x="2108" y="498"/>
                        </a:lnTo>
                        <a:lnTo>
                          <a:pt x="88" y="1473"/>
                        </a:lnTo>
                        <a:lnTo>
                          <a:pt x="56" y="1482"/>
                        </a:lnTo>
                        <a:lnTo>
                          <a:pt x="36" y="1476"/>
                        </a:lnTo>
                        <a:lnTo>
                          <a:pt x="12" y="1464"/>
                        </a:lnTo>
                        <a:lnTo>
                          <a:pt x="0" y="1432"/>
                        </a:lnTo>
                        <a:lnTo>
                          <a:pt x="8" y="1400"/>
                        </a:lnTo>
                        <a:lnTo>
                          <a:pt x="26" y="1375"/>
                        </a:lnTo>
                        <a:lnTo>
                          <a:pt x="47" y="1363"/>
                        </a:lnTo>
                        <a:lnTo>
                          <a:pt x="1704" y="80"/>
                        </a:lnTo>
                        <a:lnTo>
                          <a:pt x="1717" y="95"/>
                        </a:lnTo>
                        <a:lnTo>
                          <a:pt x="1600" y="173"/>
                        </a:lnTo>
                        <a:lnTo>
                          <a:pt x="1564" y="249"/>
                        </a:lnTo>
                        <a:lnTo>
                          <a:pt x="1760" y="139"/>
                        </a:lnTo>
                        <a:lnTo>
                          <a:pt x="1717" y="95"/>
                        </a:lnTo>
                        <a:lnTo>
                          <a:pt x="1858" y="0"/>
                        </a:lnTo>
                        <a:lnTo>
                          <a:pt x="2251" y="292"/>
                        </a:lnTo>
                        <a:lnTo>
                          <a:pt x="2194" y="317"/>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13" name="Freeform 109">
                    <a:extLst>
                      <a:ext uri="{FF2B5EF4-FFF2-40B4-BE49-F238E27FC236}">
                        <a16:creationId xmlns:a16="http://schemas.microsoft.com/office/drawing/2014/main" id="{97133586-6E76-46CD-137B-9C464B9DFAF8}"/>
                      </a:ext>
                    </a:extLst>
                  </p:cNvPr>
                  <p:cNvSpPr>
                    <a:spLocks/>
                  </p:cNvSpPr>
                  <p:nvPr/>
                </p:nvSpPr>
                <p:spPr bwMode="auto">
                  <a:xfrm>
                    <a:off x="5389" y="1460"/>
                    <a:ext cx="262" cy="265"/>
                  </a:xfrm>
                  <a:custGeom>
                    <a:avLst/>
                    <a:gdLst>
                      <a:gd name="T0" fmla="*/ 304 w 655"/>
                      <a:gd name="T1" fmla="*/ 662 h 662"/>
                      <a:gd name="T2" fmla="*/ 258 w 655"/>
                      <a:gd name="T3" fmla="*/ 662 h 662"/>
                      <a:gd name="T4" fmla="*/ 210 w 655"/>
                      <a:gd name="T5" fmla="*/ 650 h 662"/>
                      <a:gd name="T6" fmla="*/ 126 w 655"/>
                      <a:gd name="T7" fmla="*/ 612 h 662"/>
                      <a:gd name="T8" fmla="*/ 48 w 655"/>
                      <a:gd name="T9" fmla="*/ 536 h 662"/>
                      <a:gd name="T10" fmla="*/ 10 w 655"/>
                      <a:gd name="T11" fmla="*/ 455 h 662"/>
                      <a:gd name="T12" fmla="*/ 0 w 655"/>
                      <a:gd name="T13" fmla="*/ 402 h 662"/>
                      <a:gd name="T14" fmla="*/ 0 w 655"/>
                      <a:gd name="T15" fmla="*/ 358 h 662"/>
                      <a:gd name="T16" fmla="*/ 6 w 655"/>
                      <a:gd name="T17" fmla="*/ 305 h 662"/>
                      <a:gd name="T18" fmla="*/ 18 w 655"/>
                      <a:gd name="T19" fmla="*/ 268 h 662"/>
                      <a:gd name="T20" fmla="*/ 30 w 655"/>
                      <a:gd name="T21" fmla="*/ 233 h 662"/>
                      <a:gd name="T22" fmla="*/ 340 w 655"/>
                      <a:gd name="T23" fmla="*/ 0 h 662"/>
                      <a:gd name="T24" fmla="*/ 322 w 655"/>
                      <a:gd name="T25" fmla="*/ 60 h 662"/>
                      <a:gd name="T26" fmla="*/ 54 w 655"/>
                      <a:gd name="T27" fmla="*/ 239 h 662"/>
                      <a:gd name="T28" fmla="*/ 36 w 655"/>
                      <a:gd name="T29" fmla="*/ 289 h 662"/>
                      <a:gd name="T30" fmla="*/ 294 w 655"/>
                      <a:gd name="T31" fmla="*/ 132 h 662"/>
                      <a:gd name="T32" fmla="*/ 655 w 655"/>
                      <a:gd name="T33" fmla="*/ 495 h 662"/>
                      <a:gd name="T34" fmla="*/ 304 w 655"/>
                      <a:gd name="T35" fmla="*/ 662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5" h="662">
                        <a:moveTo>
                          <a:pt x="304" y="662"/>
                        </a:moveTo>
                        <a:lnTo>
                          <a:pt x="258" y="662"/>
                        </a:lnTo>
                        <a:lnTo>
                          <a:pt x="210" y="650"/>
                        </a:lnTo>
                        <a:lnTo>
                          <a:pt x="126" y="612"/>
                        </a:lnTo>
                        <a:lnTo>
                          <a:pt x="48" y="536"/>
                        </a:lnTo>
                        <a:lnTo>
                          <a:pt x="10" y="455"/>
                        </a:lnTo>
                        <a:lnTo>
                          <a:pt x="0" y="402"/>
                        </a:lnTo>
                        <a:lnTo>
                          <a:pt x="0" y="358"/>
                        </a:lnTo>
                        <a:lnTo>
                          <a:pt x="6" y="305"/>
                        </a:lnTo>
                        <a:lnTo>
                          <a:pt x="18" y="268"/>
                        </a:lnTo>
                        <a:lnTo>
                          <a:pt x="30" y="233"/>
                        </a:lnTo>
                        <a:lnTo>
                          <a:pt x="340" y="0"/>
                        </a:lnTo>
                        <a:lnTo>
                          <a:pt x="322" y="60"/>
                        </a:lnTo>
                        <a:lnTo>
                          <a:pt x="54" y="239"/>
                        </a:lnTo>
                        <a:lnTo>
                          <a:pt x="36" y="289"/>
                        </a:lnTo>
                        <a:lnTo>
                          <a:pt x="294" y="132"/>
                        </a:lnTo>
                        <a:lnTo>
                          <a:pt x="655" y="495"/>
                        </a:lnTo>
                        <a:lnTo>
                          <a:pt x="304" y="662"/>
                        </a:lnTo>
                        <a:close/>
                      </a:path>
                    </a:pathLst>
                  </a:custGeom>
                  <a:solidFill>
                    <a:srgbClr val="BFBFB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14" name="Freeform 110">
                    <a:extLst>
                      <a:ext uri="{FF2B5EF4-FFF2-40B4-BE49-F238E27FC236}">
                        <a16:creationId xmlns:a16="http://schemas.microsoft.com/office/drawing/2014/main" id="{410D2E06-A9C1-EC8E-AB0C-BDE786D5F5BE}"/>
                      </a:ext>
                    </a:extLst>
                  </p:cNvPr>
                  <p:cNvSpPr>
                    <a:spLocks/>
                  </p:cNvSpPr>
                  <p:nvPr/>
                </p:nvSpPr>
                <p:spPr bwMode="auto">
                  <a:xfrm>
                    <a:off x="5514" y="1456"/>
                    <a:ext cx="156" cy="142"/>
                  </a:xfrm>
                  <a:custGeom>
                    <a:avLst/>
                    <a:gdLst>
                      <a:gd name="T0" fmla="*/ 387 w 389"/>
                      <a:gd name="T1" fmla="*/ 354 h 354"/>
                      <a:gd name="T2" fmla="*/ 0 w 389"/>
                      <a:gd name="T3" fmla="*/ 85 h 354"/>
                      <a:gd name="T4" fmla="*/ 0 w 389"/>
                      <a:gd name="T5" fmla="*/ 60 h 354"/>
                      <a:gd name="T6" fmla="*/ 9 w 389"/>
                      <a:gd name="T7" fmla="*/ 31 h 354"/>
                      <a:gd name="T8" fmla="*/ 39 w 389"/>
                      <a:gd name="T9" fmla="*/ 10 h 354"/>
                      <a:gd name="T10" fmla="*/ 72 w 389"/>
                      <a:gd name="T11" fmla="*/ 0 h 354"/>
                      <a:gd name="T12" fmla="*/ 102 w 389"/>
                      <a:gd name="T13" fmla="*/ 0 h 354"/>
                      <a:gd name="T14" fmla="*/ 189 w 389"/>
                      <a:gd name="T15" fmla="*/ 25 h 354"/>
                      <a:gd name="T16" fmla="*/ 273 w 389"/>
                      <a:gd name="T17" fmla="*/ 76 h 354"/>
                      <a:gd name="T18" fmla="*/ 329 w 389"/>
                      <a:gd name="T19" fmla="*/ 138 h 354"/>
                      <a:gd name="T20" fmla="*/ 365 w 389"/>
                      <a:gd name="T21" fmla="*/ 210 h 354"/>
                      <a:gd name="T22" fmla="*/ 389 w 389"/>
                      <a:gd name="T23" fmla="*/ 311 h 354"/>
                      <a:gd name="T24" fmla="*/ 387 w 389"/>
                      <a:gd name="T25" fmla="*/ 35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 h="354">
                        <a:moveTo>
                          <a:pt x="387" y="354"/>
                        </a:moveTo>
                        <a:lnTo>
                          <a:pt x="0" y="85"/>
                        </a:lnTo>
                        <a:lnTo>
                          <a:pt x="0" y="60"/>
                        </a:lnTo>
                        <a:lnTo>
                          <a:pt x="9" y="31"/>
                        </a:lnTo>
                        <a:lnTo>
                          <a:pt x="39" y="10"/>
                        </a:lnTo>
                        <a:lnTo>
                          <a:pt x="72" y="0"/>
                        </a:lnTo>
                        <a:lnTo>
                          <a:pt x="102" y="0"/>
                        </a:lnTo>
                        <a:lnTo>
                          <a:pt x="189" y="25"/>
                        </a:lnTo>
                        <a:lnTo>
                          <a:pt x="273" y="76"/>
                        </a:lnTo>
                        <a:lnTo>
                          <a:pt x="329" y="138"/>
                        </a:lnTo>
                        <a:lnTo>
                          <a:pt x="365" y="210"/>
                        </a:lnTo>
                        <a:lnTo>
                          <a:pt x="389" y="311"/>
                        </a:lnTo>
                        <a:lnTo>
                          <a:pt x="387" y="354"/>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15" name="Freeform 111">
                    <a:extLst>
                      <a:ext uri="{FF2B5EF4-FFF2-40B4-BE49-F238E27FC236}">
                        <a16:creationId xmlns:a16="http://schemas.microsoft.com/office/drawing/2014/main" id="{49E78079-A27C-91A0-4F6F-181F72CF62B8}"/>
                      </a:ext>
                    </a:extLst>
                  </p:cNvPr>
                  <p:cNvSpPr>
                    <a:spLocks/>
                  </p:cNvSpPr>
                  <p:nvPr/>
                </p:nvSpPr>
                <p:spPr bwMode="auto">
                  <a:xfrm>
                    <a:off x="5513" y="1514"/>
                    <a:ext cx="153" cy="144"/>
                  </a:xfrm>
                  <a:custGeom>
                    <a:avLst/>
                    <a:gdLst>
                      <a:gd name="T0" fmla="*/ 370 w 382"/>
                      <a:gd name="T1" fmla="*/ 297 h 359"/>
                      <a:gd name="T2" fmla="*/ 358 w 382"/>
                      <a:gd name="T3" fmla="*/ 332 h 359"/>
                      <a:gd name="T4" fmla="*/ 343 w 382"/>
                      <a:gd name="T5" fmla="*/ 351 h 359"/>
                      <a:gd name="T6" fmla="*/ 315 w 382"/>
                      <a:gd name="T7" fmla="*/ 359 h 359"/>
                      <a:gd name="T8" fmla="*/ 295 w 382"/>
                      <a:gd name="T9" fmla="*/ 357 h 359"/>
                      <a:gd name="T10" fmla="*/ 262 w 382"/>
                      <a:gd name="T11" fmla="*/ 341 h 359"/>
                      <a:gd name="T12" fmla="*/ 221 w 382"/>
                      <a:gd name="T13" fmla="*/ 326 h 359"/>
                      <a:gd name="T14" fmla="*/ 185 w 382"/>
                      <a:gd name="T15" fmla="*/ 297 h 359"/>
                      <a:gd name="T16" fmla="*/ 146 w 382"/>
                      <a:gd name="T17" fmla="*/ 269 h 359"/>
                      <a:gd name="T18" fmla="*/ 110 w 382"/>
                      <a:gd name="T19" fmla="*/ 238 h 359"/>
                      <a:gd name="T20" fmla="*/ 77 w 382"/>
                      <a:gd name="T21" fmla="*/ 203 h 359"/>
                      <a:gd name="T22" fmla="*/ 50 w 382"/>
                      <a:gd name="T23" fmla="*/ 156 h 359"/>
                      <a:gd name="T24" fmla="*/ 35 w 382"/>
                      <a:gd name="T25" fmla="*/ 123 h 359"/>
                      <a:gd name="T26" fmla="*/ 24 w 382"/>
                      <a:gd name="T27" fmla="*/ 88 h 359"/>
                      <a:gd name="T28" fmla="*/ 14 w 382"/>
                      <a:gd name="T29" fmla="*/ 63 h 359"/>
                      <a:gd name="T30" fmla="*/ 6 w 382"/>
                      <a:gd name="T31" fmla="*/ 32 h 359"/>
                      <a:gd name="T32" fmla="*/ 0 w 382"/>
                      <a:gd name="T33" fmla="*/ 0 h 359"/>
                      <a:gd name="T34" fmla="*/ 382 w 382"/>
                      <a:gd name="T35" fmla="*/ 263 h 359"/>
                      <a:gd name="T36" fmla="*/ 370 w 382"/>
                      <a:gd name="T37" fmla="*/ 297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359">
                        <a:moveTo>
                          <a:pt x="370" y="297"/>
                        </a:moveTo>
                        <a:lnTo>
                          <a:pt x="358" y="332"/>
                        </a:lnTo>
                        <a:lnTo>
                          <a:pt x="343" y="351"/>
                        </a:lnTo>
                        <a:lnTo>
                          <a:pt x="315" y="359"/>
                        </a:lnTo>
                        <a:lnTo>
                          <a:pt x="295" y="357"/>
                        </a:lnTo>
                        <a:lnTo>
                          <a:pt x="262" y="341"/>
                        </a:lnTo>
                        <a:lnTo>
                          <a:pt x="221" y="326"/>
                        </a:lnTo>
                        <a:lnTo>
                          <a:pt x="185" y="297"/>
                        </a:lnTo>
                        <a:lnTo>
                          <a:pt x="146" y="269"/>
                        </a:lnTo>
                        <a:lnTo>
                          <a:pt x="110" y="238"/>
                        </a:lnTo>
                        <a:lnTo>
                          <a:pt x="77" y="203"/>
                        </a:lnTo>
                        <a:lnTo>
                          <a:pt x="50" y="156"/>
                        </a:lnTo>
                        <a:lnTo>
                          <a:pt x="35" y="123"/>
                        </a:lnTo>
                        <a:lnTo>
                          <a:pt x="24" y="88"/>
                        </a:lnTo>
                        <a:lnTo>
                          <a:pt x="14" y="63"/>
                        </a:lnTo>
                        <a:lnTo>
                          <a:pt x="6" y="32"/>
                        </a:lnTo>
                        <a:lnTo>
                          <a:pt x="0" y="0"/>
                        </a:lnTo>
                        <a:lnTo>
                          <a:pt x="382" y="263"/>
                        </a:lnTo>
                        <a:lnTo>
                          <a:pt x="370" y="297"/>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16" name="Freeform 112">
                    <a:extLst>
                      <a:ext uri="{FF2B5EF4-FFF2-40B4-BE49-F238E27FC236}">
                        <a16:creationId xmlns:a16="http://schemas.microsoft.com/office/drawing/2014/main" id="{6408AD6F-7690-ACE8-EA1E-29D6A396EF50}"/>
                      </a:ext>
                    </a:extLst>
                  </p:cNvPr>
                  <p:cNvSpPr>
                    <a:spLocks/>
                  </p:cNvSpPr>
                  <p:nvPr/>
                </p:nvSpPr>
                <p:spPr bwMode="auto">
                  <a:xfrm>
                    <a:off x="5159" y="1689"/>
                    <a:ext cx="590" cy="190"/>
                  </a:xfrm>
                  <a:custGeom>
                    <a:avLst/>
                    <a:gdLst>
                      <a:gd name="T0" fmla="*/ 1193 w 1475"/>
                      <a:gd name="T1" fmla="*/ 267 h 475"/>
                      <a:gd name="T2" fmla="*/ 1097 w 1475"/>
                      <a:gd name="T3" fmla="*/ 267 h 475"/>
                      <a:gd name="T4" fmla="*/ 1151 w 1475"/>
                      <a:gd name="T5" fmla="*/ 311 h 475"/>
                      <a:gd name="T6" fmla="*/ 843 w 1475"/>
                      <a:gd name="T7" fmla="*/ 370 h 475"/>
                      <a:gd name="T8" fmla="*/ 755 w 1475"/>
                      <a:gd name="T9" fmla="*/ 370 h 475"/>
                      <a:gd name="T10" fmla="*/ 821 w 1475"/>
                      <a:gd name="T11" fmla="*/ 405 h 475"/>
                      <a:gd name="T12" fmla="*/ 408 w 1475"/>
                      <a:gd name="T13" fmla="*/ 475 h 475"/>
                      <a:gd name="T14" fmla="*/ 0 w 1475"/>
                      <a:gd name="T15" fmla="*/ 418 h 475"/>
                      <a:gd name="T16" fmla="*/ 929 w 1475"/>
                      <a:gd name="T17" fmla="*/ 0 h 475"/>
                      <a:gd name="T18" fmla="*/ 1475 w 1475"/>
                      <a:gd name="T19" fmla="*/ 205 h 475"/>
                      <a:gd name="T20" fmla="*/ 1193 w 1475"/>
                      <a:gd name="T21" fmla="*/ 267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5" h="475">
                        <a:moveTo>
                          <a:pt x="1193" y="267"/>
                        </a:moveTo>
                        <a:lnTo>
                          <a:pt x="1097" y="267"/>
                        </a:lnTo>
                        <a:lnTo>
                          <a:pt x="1151" y="311"/>
                        </a:lnTo>
                        <a:lnTo>
                          <a:pt x="843" y="370"/>
                        </a:lnTo>
                        <a:lnTo>
                          <a:pt x="755" y="370"/>
                        </a:lnTo>
                        <a:lnTo>
                          <a:pt x="821" y="405"/>
                        </a:lnTo>
                        <a:lnTo>
                          <a:pt x="408" y="475"/>
                        </a:lnTo>
                        <a:lnTo>
                          <a:pt x="0" y="418"/>
                        </a:lnTo>
                        <a:lnTo>
                          <a:pt x="929" y="0"/>
                        </a:lnTo>
                        <a:lnTo>
                          <a:pt x="1475" y="205"/>
                        </a:lnTo>
                        <a:lnTo>
                          <a:pt x="1193" y="267"/>
                        </a:lnTo>
                        <a:close/>
                      </a:path>
                    </a:pathLst>
                  </a:custGeom>
                  <a:solidFill>
                    <a:srgbClr val="00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17" name="Freeform 113">
                    <a:extLst>
                      <a:ext uri="{FF2B5EF4-FFF2-40B4-BE49-F238E27FC236}">
                        <a16:creationId xmlns:a16="http://schemas.microsoft.com/office/drawing/2014/main" id="{169FA7D9-6A90-C91A-8648-666CB41E79C9}"/>
                      </a:ext>
                    </a:extLst>
                  </p:cNvPr>
                  <p:cNvSpPr>
                    <a:spLocks/>
                  </p:cNvSpPr>
                  <p:nvPr/>
                </p:nvSpPr>
                <p:spPr bwMode="auto">
                  <a:xfrm>
                    <a:off x="5149" y="1576"/>
                    <a:ext cx="312" cy="230"/>
                  </a:xfrm>
                  <a:custGeom>
                    <a:avLst/>
                    <a:gdLst>
                      <a:gd name="T0" fmla="*/ 596 w 780"/>
                      <a:gd name="T1" fmla="*/ 208 h 575"/>
                      <a:gd name="T2" fmla="*/ 0 w 780"/>
                      <a:gd name="T3" fmla="*/ 575 h 575"/>
                      <a:gd name="T4" fmla="*/ 88 w 780"/>
                      <a:gd name="T5" fmla="*/ 471 h 575"/>
                      <a:gd name="T6" fmla="*/ 780 w 780"/>
                      <a:gd name="T7" fmla="*/ 0 h 575"/>
                      <a:gd name="T8" fmla="*/ 596 w 780"/>
                      <a:gd name="T9" fmla="*/ 208 h 575"/>
                    </a:gdLst>
                    <a:ahLst/>
                    <a:cxnLst>
                      <a:cxn ang="0">
                        <a:pos x="T0" y="T1"/>
                      </a:cxn>
                      <a:cxn ang="0">
                        <a:pos x="T2" y="T3"/>
                      </a:cxn>
                      <a:cxn ang="0">
                        <a:pos x="T4" y="T5"/>
                      </a:cxn>
                      <a:cxn ang="0">
                        <a:pos x="T6" y="T7"/>
                      </a:cxn>
                      <a:cxn ang="0">
                        <a:pos x="T8" y="T9"/>
                      </a:cxn>
                    </a:cxnLst>
                    <a:rect l="0" t="0" r="r" b="b"/>
                    <a:pathLst>
                      <a:path w="780" h="575">
                        <a:moveTo>
                          <a:pt x="596" y="208"/>
                        </a:moveTo>
                        <a:lnTo>
                          <a:pt x="0" y="575"/>
                        </a:lnTo>
                        <a:lnTo>
                          <a:pt x="88" y="471"/>
                        </a:lnTo>
                        <a:lnTo>
                          <a:pt x="780" y="0"/>
                        </a:lnTo>
                        <a:lnTo>
                          <a:pt x="596" y="208"/>
                        </a:lnTo>
                        <a:close/>
                      </a:path>
                    </a:pathLst>
                  </a:custGeom>
                  <a:solidFill>
                    <a:srgbClr val="00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18" name="Freeform 114">
                    <a:extLst>
                      <a:ext uri="{FF2B5EF4-FFF2-40B4-BE49-F238E27FC236}">
                        <a16:creationId xmlns:a16="http://schemas.microsoft.com/office/drawing/2014/main" id="{150651B6-D1A5-D6CF-FE5C-71452552A36A}"/>
                      </a:ext>
                    </a:extLst>
                  </p:cNvPr>
                  <p:cNvSpPr>
                    <a:spLocks/>
                  </p:cNvSpPr>
                  <p:nvPr/>
                </p:nvSpPr>
                <p:spPr bwMode="auto">
                  <a:xfrm>
                    <a:off x="5028" y="1289"/>
                    <a:ext cx="460" cy="643"/>
                  </a:xfrm>
                  <a:custGeom>
                    <a:avLst/>
                    <a:gdLst>
                      <a:gd name="T0" fmla="*/ 987 w 1149"/>
                      <a:gd name="T1" fmla="*/ 635 h 1607"/>
                      <a:gd name="T2" fmla="*/ 263 w 1149"/>
                      <a:gd name="T3" fmla="*/ 1209 h 1607"/>
                      <a:gd name="T4" fmla="*/ 264 w 1149"/>
                      <a:gd name="T5" fmla="*/ 1206 h 1607"/>
                      <a:gd name="T6" fmla="*/ 263 w 1149"/>
                      <a:gd name="T7" fmla="*/ 1209 h 1607"/>
                      <a:gd name="T8" fmla="*/ 263 w 1149"/>
                      <a:gd name="T9" fmla="*/ 1209 h 1607"/>
                      <a:gd name="T10" fmla="*/ 258 w 1149"/>
                      <a:gd name="T11" fmla="*/ 1225 h 1607"/>
                      <a:gd name="T12" fmla="*/ 249 w 1149"/>
                      <a:gd name="T13" fmla="*/ 1266 h 1607"/>
                      <a:gd name="T14" fmla="*/ 258 w 1149"/>
                      <a:gd name="T15" fmla="*/ 1350 h 1607"/>
                      <a:gd name="T16" fmla="*/ 289 w 1149"/>
                      <a:gd name="T17" fmla="*/ 1416 h 1607"/>
                      <a:gd name="T18" fmla="*/ 345 w 1149"/>
                      <a:gd name="T19" fmla="*/ 1460 h 1607"/>
                      <a:gd name="T20" fmla="*/ 385 w 1149"/>
                      <a:gd name="T21" fmla="*/ 1469 h 1607"/>
                      <a:gd name="T22" fmla="*/ 415 w 1149"/>
                      <a:gd name="T23" fmla="*/ 1476 h 1607"/>
                      <a:gd name="T24" fmla="*/ 135 w 1149"/>
                      <a:gd name="T25" fmla="*/ 1607 h 1607"/>
                      <a:gd name="T26" fmla="*/ 105 w 1149"/>
                      <a:gd name="T27" fmla="*/ 1600 h 1607"/>
                      <a:gd name="T28" fmla="*/ 69 w 1149"/>
                      <a:gd name="T29" fmla="*/ 1589 h 1607"/>
                      <a:gd name="T30" fmla="*/ 21 w 1149"/>
                      <a:gd name="T31" fmla="*/ 1548 h 1607"/>
                      <a:gd name="T32" fmla="*/ 0 w 1149"/>
                      <a:gd name="T33" fmla="*/ 1462 h 1607"/>
                      <a:gd name="T34" fmla="*/ 6 w 1149"/>
                      <a:gd name="T35" fmla="*/ 1419 h 1607"/>
                      <a:gd name="T36" fmla="*/ 21 w 1149"/>
                      <a:gd name="T37" fmla="*/ 1385 h 1607"/>
                      <a:gd name="T38" fmla="*/ 39 w 1149"/>
                      <a:gd name="T39" fmla="*/ 1359 h 1607"/>
                      <a:gd name="T40" fmla="*/ 273 w 1149"/>
                      <a:gd name="T41" fmla="*/ 1177 h 1607"/>
                      <a:gd name="T42" fmla="*/ 264 w 1149"/>
                      <a:gd name="T43" fmla="*/ 1206 h 1607"/>
                      <a:gd name="T44" fmla="*/ 425 w 1149"/>
                      <a:gd name="T45" fmla="*/ 819 h 1607"/>
                      <a:gd name="T46" fmla="*/ 671 w 1149"/>
                      <a:gd name="T47" fmla="*/ 506 h 1607"/>
                      <a:gd name="T48" fmla="*/ 677 w 1149"/>
                      <a:gd name="T49" fmla="*/ 581 h 1607"/>
                      <a:gd name="T50" fmla="*/ 885 w 1149"/>
                      <a:gd name="T51" fmla="*/ 258 h 1607"/>
                      <a:gd name="T52" fmla="*/ 913 w 1149"/>
                      <a:gd name="T53" fmla="*/ 314 h 1607"/>
                      <a:gd name="T54" fmla="*/ 951 w 1149"/>
                      <a:gd name="T55" fmla="*/ 232 h 1607"/>
                      <a:gd name="T56" fmla="*/ 1149 w 1149"/>
                      <a:gd name="T57" fmla="*/ 0 h 1607"/>
                      <a:gd name="T58" fmla="*/ 987 w 1149"/>
                      <a:gd name="T59" fmla="*/ 635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9" h="1607">
                        <a:moveTo>
                          <a:pt x="987" y="635"/>
                        </a:moveTo>
                        <a:lnTo>
                          <a:pt x="263" y="1209"/>
                        </a:lnTo>
                        <a:lnTo>
                          <a:pt x="264" y="1206"/>
                        </a:lnTo>
                        <a:lnTo>
                          <a:pt x="263" y="1209"/>
                        </a:lnTo>
                        <a:lnTo>
                          <a:pt x="258" y="1225"/>
                        </a:lnTo>
                        <a:lnTo>
                          <a:pt x="249" y="1266"/>
                        </a:lnTo>
                        <a:lnTo>
                          <a:pt x="258" y="1350"/>
                        </a:lnTo>
                        <a:lnTo>
                          <a:pt x="289" y="1416"/>
                        </a:lnTo>
                        <a:lnTo>
                          <a:pt x="345" y="1460"/>
                        </a:lnTo>
                        <a:lnTo>
                          <a:pt x="385" y="1469"/>
                        </a:lnTo>
                        <a:lnTo>
                          <a:pt x="415" y="1476"/>
                        </a:lnTo>
                        <a:lnTo>
                          <a:pt x="135" y="1607"/>
                        </a:lnTo>
                        <a:lnTo>
                          <a:pt x="105" y="1600"/>
                        </a:lnTo>
                        <a:lnTo>
                          <a:pt x="69" y="1589"/>
                        </a:lnTo>
                        <a:lnTo>
                          <a:pt x="21" y="1548"/>
                        </a:lnTo>
                        <a:lnTo>
                          <a:pt x="0" y="1462"/>
                        </a:lnTo>
                        <a:lnTo>
                          <a:pt x="6" y="1419"/>
                        </a:lnTo>
                        <a:lnTo>
                          <a:pt x="21" y="1385"/>
                        </a:lnTo>
                        <a:lnTo>
                          <a:pt x="39" y="1359"/>
                        </a:lnTo>
                        <a:lnTo>
                          <a:pt x="273" y="1177"/>
                        </a:lnTo>
                        <a:lnTo>
                          <a:pt x="264" y="1206"/>
                        </a:lnTo>
                        <a:lnTo>
                          <a:pt x="425" y="819"/>
                        </a:lnTo>
                        <a:lnTo>
                          <a:pt x="671" y="506"/>
                        </a:lnTo>
                        <a:lnTo>
                          <a:pt x="677" y="581"/>
                        </a:lnTo>
                        <a:lnTo>
                          <a:pt x="885" y="258"/>
                        </a:lnTo>
                        <a:lnTo>
                          <a:pt x="913" y="314"/>
                        </a:lnTo>
                        <a:lnTo>
                          <a:pt x="951" y="232"/>
                        </a:lnTo>
                        <a:lnTo>
                          <a:pt x="1149" y="0"/>
                        </a:lnTo>
                        <a:lnTo>
                          <a:pt x="987" y="635"/>
                        </a:lnTo>
                        <a:close/>
                      </a:path>
                    </a:pathLst>
                  </a:custGeom>
                  <a:solidFill>
                    <a:srgbClr val="00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19" name="Freeform 115">
                    <a:extLst>
                      <a:ext uri="{FF2B5EF4-FFF2-40B4-BE49-F238E27FC236}">
                        <a16:creationId xmlns:a16="http://schemas.microsoft.com/office/drawing/2014/main" id="{619EDDB9-98BB-4757-F52D-F206EB37DC20}"/>
                      </a:ext>
                    </a:extLst>
                  </p:cNvPr>
                  <p:cNvSpPr>
                    <a:spLocks/>
                  </p:cNvSpPr>
                  <p:nvPr/>
                </p:nvSpPr>
                <p:spPr bwMode="auto">
                  <a:xfrm>
                    <a:off x="5055" y="1800"/>
                    <a:ext cx="68" cy="118"/>
                  </a:xfrm>
                  <a:custGeom>
                    <a:avLst/>
                    <a:gdLst>
                      <a:gd name="T0" fmla="*/ 128 w 170"/>
                      <a:gd name="T1" fmla="*/ 296 h 296"/>
                      <a:gd name="T2" fmla="*/ 98 w 170"/>
                      <a:gd name="T3" fmla="*/ 284 h 296"/>
                      <a:gd name="T4" fmla="*/ 66 w 170"/>
                      <a:gd name="T5" fmla="*/ 274 h 296"/>
                      <a:gd name="T6" fmla="*/ 42 w 170"/>
                      <a:gd name="T7" fmla="*/ 249 h 296"/>
                      <a:gd name="T8" fmla="*/ 21 w 170"/>
                      <a:gd name="T9" fmla="*/ 231 h 296"/>
                      <a:gd name="T10" fmla="*/ 10 w 170"/>
                      <a:gd name="T11" fmla="*/ 202 h 296"/>
                      <a:gd name="T12" fmla="*/ 4 w 170"/>
                      <a:gd name="T13" fmla="*/ 181 h 296"/>
                      <a:gd name="T14" fmla="*/ 0 w 170"/>
                      <a:gd name="T15" fmla="*/ 146 h 296"/>
                      <a:gd name="T16" fmla="*/ 4 w 170"/>
                      <a:gd name="T17" fmla="*/ 105 h 296"/>
                      <a:gd name="T18" fmla="*/ 10 w 170"/>
                      <a:gd name="T19" fmla="*/ 74 h 296"/>
                      <a:gd name="T20" fmla="*/ 24 w 170"/>
                      <a:gd name="T21" fmla="*/ 47 h 296"/>
                      <a:gd name="T22" fmla="*/ 78 w 170"/>
                      <a:gd name="T23" fmla="*/ 0 h 296"/>
                      <a:gd name="T24" fmla="*/ 68 w 170"/>
                      <a:gd name="T25" fmla="*/ 25 h 296"/>
                      <a:gd name="T26" fmla="*/ 58 w 170"/>
                      <a:gd name="T27" fmla="*/ 62 h 296"/>
                      <a:gd name="T28" fmla="*/ 48 w 170"/>
                      <a:gd name="T29" fmla="*/ 93 h 296"/>
                      <a:gd name="T30" fmla="*/ 46 w 170"/>
                      <a:gd name="T31" fmla="*/ 124 h 296"/>
                      <a:gd name="T32" fmla="*/ 48 w 170"/>
                      <a:gd name="T33" fmla="*/ 159 h 296"/>
                      <a:gd name="T34" fmla="*/ 58 w 170"/>
                      <a:gd name="T35" fmla="*/ 191 h 296"/>
                      <a:gd name="T36" fmla="*/ 74 w 170"/>
                      <a:gd name="T37" fmla="*/ 224 h 296"/>
                      <a:gd name="T38" fmla="*/ 108 w 170"/>
                      <a:gd name="T39" fmla="*/ 240 h 296"/>
                      <a:gd name="T40" fmla="*/ 137 w 170"/>
                      <a:gd name="T41" fmla="*/ 259 h 296"/>
                      <a:gd name="T42" fmla="*/ 170 w 170"/>
                      <a:gd name="T43" fmla="*/ 278 h 296"/>
                      <a:gd name="T44" fmla="*/ 128 w 170"/>
                      <a:gd name="T45" fmla="*/ 2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296">
                        <a:moveTo>
                          <a:pt x="128" y="296"/>
                        </a:moveTo>
                        <a:lnTo>
                          <a:pt x="98" y="284"/>
                        </a:lnTo>
                        <a:lnTo>
                          <a:pt x="66" y="274"/>
                        </a:lnTo>
                        <a:lnTo>
                          <a:pt x="42" y="249"/>
                        </a:lnTo>
                        <a:lnTo>
                          <a:pt x="21" y="231"/>
                        </a:lnTo>
                        <a:lnTo>
                          <a:pt x="10" y="202"/>
                        </a:lnTo>
                        <a:lnTo>
                          <a:pt x="4" y="181"/>
                        </a:lnTo>
                        <a:lnTo>
                          <a:pt x="0" y="146"/>
                        </a:lnTo>
                        <a:lnTo>
                          <a:pt x="4" y="105"/>
                        </a:lnTo>
                        <a:lnTo>
                          <a:pt x="10" y="74"/>
                        </a:lnTo>
                        <a:lnTo>
                          <a:pt x="24" y="47"/>
                        </a:lnTo>
                        <a:lnTo>
                          <a:pt x="78" y="0"/>
                        </a:lnTo>
                        <a:lnTo>
                          <a:pt x="68" y="25"/>
                        </a:lnTo>
                        <a:lnTo>
                          <a:pt x="58" y="62"/>
                        </a:lnTo>
                        <a:lnTo>
                          <a:pt x="48" y="93"/>
                        </a:lnTo>
                        <a:lnTo>
                          <a:pt x="46" y="124"/>
                        </a:lnTo>
                        <a:lnTo>
                          <a:pt x="48" y="159"/>
                        </a:lnTo>
                        <a:lnTo>
                          <a:pt x="58" y="191"/>
                        </a:lnTo>
                        <a:lnTo>
                          <a:pt x="74" y="224"/>
                        </a:lnTo>
                        <a:lnTo>
                          <a:pt x="108" y="240"/>
                        </a:lnTo>
                        <a:lnTo>
                          <a:pt x="137" y="259"/>
                        </a:lnTo>
                        <a:lnTo>
                          <a:pt x="170" y="278"/>
                        </a:lnTo>
                        <a:lnTo>
                          <a:pt x="128" y="29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20" name="Freeform 116">
                    <a:extLst>
                      <a:ext uri="{FF2B5EF4-FFF2-40B4-BE49-F238E27FC236}">
                        <a16:creationId xmlns:a16="http://schemas.microsoft.com/office/drawing/2014/main" id="{C7EBFDC9-1E3A-6980-F88F-78634DEB3E10}"/>
                      </a:ext>
                    </a:extLst>
                  </p:cNvPr>
                  <p:cNvSpPr>
                    <a:spLocks/>
                  </p:cNvSpPr>
                  <p:nvPr/>
                </p:nvSpPr>
                <p:spPr bwMode="auto">
                  <a:xfrm>
                    <a:off x="4768" y="2004"/>
                    <a:ext cx="72" cy="70"/>
                  </a:xfrm>
                  <a:custGeom>
                    <a:avLst/>
                    <a:gdLst>
                      <a:gd name="T0" fmla="*/ 76 w 181"/>
                      <a:gd name="T1" fmla="*/ 167 h 176"/>
                      <a:gd name="T2" fmla="*/ 46 w 181"/>
                      <a:gd name="T3" fmla="*/ 176 h 176"/>
                      <a:gd name="T4" fmla="*/ 32 w 181"/>
                      <a:gd name="T5" fmla="*/ 170 h 176"/>
                      <a:gd name="T6" fmla="*/ 10 w 181"/>
                      <a:gd name="T7" fmla="*/ 161 h 176"/>
                      <a:gd name="T8" fmla="*/ 0 w 181"/>
                      <a:gd name="T9" fmla="*/ 132 h 176"/>
                      <a:gd name="T10" fmla="*/ 8 w 181"/>
                      <a:gd name="T11" fmla="*/ 107 h 176"/>
                      <a:gd name="T12" fmla="*/ 22 w 181"/>
                      <a:gd name="T13" fmla="*/ 81 h 176"/>
                      <a:gd name="T14" fmla="*/ 40 w 181"/>
                      <a:gd name="T15" fmla="*/ 72 h 176"/>
                      <a:gd name="T16" fmla="*/ 127 w 181"/>
                      <a:gd name="T17" fmla="*/ 0 h 176"/>
                      <a:gd name="T18" fmla="*/ 124 w 181"/>
                      <a:gd name="T19" fmla="*/ 19 h 176"/>
                      <a:gd name="T20" fmla="*/ 127 w 181"/>
                      <a:gd name="T21" fmla="*/ 44 h 176"/>
                      <a:gd name="T22" fmla="*/ 130 w 181"/>
                      <a:gd name="T23" fmla="*/ 66 h 176"/>
                      <a:gd name="T24" fmla="*/ 142 w 181"/>
                      <a:gd name="T25" fmla="*/ 85 h 176"/>
                      <a:gd name="T26" fmla="*/ 160 w 181"/>
                      <a:gd name="T27" fmla="*/ 104 h 176"/>
                      <a:gd name="T28" fmla="*/ 181 w 181"/>
                      <a:gd name="T29" fmla="*/ 120 h 176"/>
                      <a:gd name="T30" fmla="*/ 76 w 181"/>
                      <a:gd name="T31" fmla="*/ 16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 h="176">
                        <a:moveTo>
                          <a:pt x="76" y="167"/>
                        </a:moveTo>
                        <a:lnTo>
                          <a:pt x="46" y="176"/>
                        </a:lnTo>
                        <a:lnTo>
                          <a:pt x="32" y="170"/>
                        </a:lnTo>
                        <a:lnTo>
                          <a:pt x="10" y="161"/>
                        </a:lnTo>
                        <a:lnTo>
                          <a:pt x="0" y="132"/>
                        </a:lnTo>
                        <a:lnTo>
                          <a:pt x="8" y="107"/>
                        </a:lnTo>
                        <a:lnTo>
                          <a:pt x="22" y="81"/>
                        </a:lnTo>
                        <a:lnTo>
                          <a:pt x="40" y="72"/>
                        </a:lnTo>
                        <a:lnTo>
                          <a:pt x="127" y="0"/>
                        </a:lnTo>
                        <a:lnTo>
                          <a:pt x="124" y="19"/>
                        </a:lnTo>
                        <a:lnTo>
                          <a:pt x="127" y="44"/>
                        </a:lnTo>
                        <a:lnTo>
                          <a:pt x="130" y="66"/>
                        </a:lnTo>
                        <a:lnTo>
                          <a:pt x="142" y="85"/>
                        </a:lnTo>
                        <a:lnTo>
                          <a:pt x="160" y="104"/>
                        </a:lnTo>
                        <a:lnTo>
                          <a:pt x="181" y="120"/>
                        </a:lnTo>
                        <a:lnTo>
                          <a:pt x="76" y="167"/>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21" name="Freeform 117">
                    <a:extLst>
                      <a:ext uri="{FF2B5EF4-FFF2-40B4-BE49-F238E27FC236}">
                        <a16:creationId xmlns:a16="http://schemas.microsoft.com/office/drawing/2014/main" id="{0B470DED-BFD4-2BCE-41E6-2D87DF9FBA3A}"/>
                      </a:ext>
                    </a:extLst>
                  </p:cNvPr>
                  <p:cNvSpPr>
                    <a:spLocks/>
                  </p:cNvSpPr>
                  <p:nvPr/>
                </p:nvSpPr>
                <p:spPr bwMode="auto">
                  <a:xfrm>
                    <a:off x="4652" y="2036"/>
                    <a:ext cx="74" cy="39"/>
                  </a:xfrm>
                  <a:custGeom>
                    <a:avLst/>
                    <a:gdLst>
                      <a:gd name="T0" fmla="*/ 42 w 185"/>
                      <a:gd name="T1" fmla="*/ 97 h 97"/>
                      <a:gd name="T2" fmla="*/ 0 w 185"/>
                      <a:gd name="T3" fmla="*/ 63 h 97"/>
                      <a:gd name="T4" fmla="*/ 54 w 185"/>
                      <a:gd name="T5" fmla="*/ 0 h 97"/>
                      <a:gd name="T6" fmla="*/ 185 w 185"/>
                      <a:gd name="T7" fmla="*/ 79 h 97"/>
                      <a:gd name="T8" fmla="*/ 42 w 185"/>
                      <a:gd name="T9" fmla="*/ 97 h 97"/>
                    </a:gdLst>
                    <a:ahLst/>
                    <a:cxnLst>
                      <a:cxn ang="0">
                        <a:pos x="T0" y="T1"/>
                      </a:cxn>
                      <a:cxn ang="0">
                        <a:pos x="T2" y="T3"/>
                      </a:cxn>
                      <a:cxn ang="0">
                        <a:pos x="T4" y="T5"/>
                      </a:cxn>
                      <a:cxn ang="0">
                        <a:pos x="T6" y="T7"/>
                      </a:cxn>
                      <a:cxn ang="0">
                        <a:pos x="T8" y="T9"/>
                      </a:cxn>
                    </a:cxnLst>
                    <a:rect l="0" t="0" r="r" b="b"/>
                    <a:pathLst>
                      <a:path w="185" h="97">
                        <a:moveTo>
                          <a:pt x="42" y="97"/>
                        </a:moveTo>
                        <a:lnTo>
                          <a:pt x="0" y="63"/>
                        </a:lnTo>
                        <a:lnTo>
                          <a:pt x="54" y="0"/>
                        </a:lnTo>
                        <a:lnTo>
                          <a:pt x="185" y="79"/>
                        </a:lnTo>
                        <a:lnTo>
                          <a:pt x="42" y="97"/>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22" name="Freeform 118">
                    <a:extLst>
                      <a:ext uri="{FF2B5EF4-FFF2-40B4-BE49-F238E27FC236}">
                        <a16:creationId xmlns:a16="http://schemas.microsoft.com/office/drawing/2014/main" id="{2448A469-702A-3548-645E-90D476A23C13}"/>
                      </a:ext>
                    </a:extLst>
                  </p:cNvPr>
                  <p:cNvSpPr>
                    <a:spLocks/>
                  </p:cNvSpPr>
                  <p:nvPr/>
                </p:nvSpPr>
                <p:spPr bwMode="auto">
                  <a:xfrm>
                    <a:off x="4640" y="1960"/>
                    <a:ext cx="86" cy="107"/>
                  </a:xfrm>
                  <a:custGeom>
                    <a:avLst/>
                    <a:gdLst>
                      <a:gd name="T0" fmla="*/ 82 w 215"/>
                      <a:gd name="T1" fmla="*/ 173 h 268"/>
                      <a:gd name="T2" fmla="*/ 0 w 215"/>
                      <a:gd name="T3" fmla="*/ 0 h 268"/>
                      <a:gd name="T4" fmla="*/ 127 w 215"/>
                      <a:gd name="T5" fmla="*/ 126 h 268"/>
                      <a:gd name="T6" fmla="*/ 215 w 215"/>
                      <a:gd name="T7" fmla="*/ 268 h 268"/>
                      <a:gd name="T8" fmla="*/ 82 w 215"/>
                      <a:gd name="T9" fmla="*/ 173 h 268"/>
                    </a:gdLst>
                    <a:ahLst/>
                    <a:cxnLst>
                      <a:cxn ang="0">
                        <a:pos x="T0" y="T1"/>
                      </a:cxn>
                      <a:cxn ang="0">
                        <a:pos x="T2" y="T3"/>
                      </a:cxn>
                      <a:cxn ang="0">
                        <a:pos x="T4" y="T5"/>
                      </a:cxn>
                      <a:cxn ang="0">
                        <a:pos x="T6" y="T7"/>
                      </a:cxn>
                      <a:cxn ang="0">
                        <a:pos x="T8" y="T9"/>
                      </a:cxn>
                    </a:cxnLst>
                    <a:rect l="0" t="0" r="r" b="b"/>
                    <a:pathLst>
                      <a:path w="215" h="268">
                        <a:moveTo>
                          <a:pt x="82" y="173"/>
                        </a:moveTo>
                        <a:lnTo>
                          <a:pt x="0" y="0"/>
                        </a:lnTo>
                        <a:lnTo>
                          <a:pt x="127" y="126"/>
                        </a:lnTo>
                        <a:lnTo>
                          <a:pt x="215" y="268"/>
                        </a:lnTo>
                        <a:lnTo>
                          <a:pt x="82" y="173"/>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23" name="Freeform 119">
                    <a:extLst>
                      <a:ext uri="{FF2B5EF4-FFF2-40B4-BE49-F238E27FC236}">
                        <a16:creationId xmlns:a16="http://schemas.microsoft.com/office/drawing/2014/main" id="{553CA133-B18E-1D36-CD0F-1CC22E57EC4A}"/>
                      </a:ext>
                    </a:extLst>
                  </p:cNvPr>
                  <p:cNvSpPr>
                    <a:spLocks/>
                  </p:cNvSpPr>
                  <p:nvPr/>
                </p:nvSpPr>
                <p:spPr bwMode="auto">
                  <a:xfrm>
                    <a:off x="4636" y="1962"/>
                    <a:ext cx="30" cy="94"/>
                  </a:xfrm>
                  <a:custGeom>
                    <a:avLst/>
                    <a:gdLst>
                      <a:gd name="T0" fmla="*/ 28 w 76"/>
                      <a:gd name="T1" fmla="*/ 235 h 235"/>
                      <a:gd name="T2" fmla="*/ 0 w 76"/>
                      <a:gd name="T3" fmla="*/ 191 h 235"/>
                      <a:gd name="T4" fmla="*/ 10 w 76"/>
                      <a:gd name="T5" fmla="*/ 0 h 235"/>
                      <a:gd name="T6" fmla="*/ 76 w 76"/>
                      <a:gd name="T7" fmla="*/ 163 h 235"/>
                      <a:gd name="T8" fmla="*/ 28 w 76"/>
                      <a:gd name="T9" fmla="*/ 235 h 235"/>
                    </a:gdLst>
                    <a:ahLst/>
                    <a:cxnLst>
                      <a:cxn ang="0">
                        <a:pos x="T0" y="T1"/>
                      </a:cxn>
                      <a:cxn ang="0">
                        <a:pos x="T2" y="T3"/>
                      </a:cxn>
                      <a:cxn ang="0">
                        <a:pos x="T4" y="T5"/>
                      </a:cxn>
                      <a:cxn ang="0">
                        <a:pos x="T6" y="T7"/>
                      </a:cxn>
                      <a:cxn ang="0">
                        <a:pos x="T8" y="T9"/>
                      </a:cxn>
                    </a:cxnLst>
                    <a:rect l="0" t="0" r="r" b="b"/>
                    <a:pathLst>
                      <a:path w="76" h="235">
                        <a:moveTo>
                          <a:pt x="28" y="235"/>
                        </a:moveTo>
                        <a:lnTo>
                          <a:pt x="0" y="191"/>
                        </a:lnTo>
                        <a:lnTo>
                          <a:pt x="10" y="0"/>
                        </a:lnTo>
                        <a:lnTo>
                          <a:pt x="76" y="163"/>
                        </a:lnTo>
                        <a:lnTo>
                          <a:pt x="28" y="235"/>
                        </a:lnTo>
                        <a:close/>
                      </a:path>
                    </a:pathLst>
                  </a:custGeom>
                  <a:solidFill>
                    <a:srgbClr val="5F5F5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24" name="Freeform 120">
                    <a:extLst>
                      <a:ext uri="{FF2B5EF4-FFF2-40B4-BE49-F238E27FC236}">
                        <a16:creationId xmlns:a16="http://schemas.microsoft.com/office/drawing/2014/main" id="{EAE20923-48A4-685A-CBDB-2D122FFF1826}"/>
                      </a:ext>
                    </a:extLst>
                  </p:cNvPr>
                  <p:cNvSpPr>
                    <a:spLocks/>
                  </p:cNvSpPr>
                  <p:nvPr/>
                </p:nvSpPr>
                <p:spPr bwMode="auto">
                  <a:xfrm>
                    <a:off x="4669" y="1252"/>
                    <a:ext cx="733" cy="784"/>
                  </a:xfrm>
                  <a:custGeom>
                    <a:avLst/>
                    <a:gdLst>
                      <a:gd name="T0" fmla="*/ 1796 w 1833"/>
                      <a:gd name="T1" fmla="*/ 186 h 1960"/>
                      <a:gd name="T2" fmla="*/ 1794 w 1833"/>
                      <a:gd name="T3" fmla="*/ 218 h 1960"/>
                      <a:gd name="T4" fmla="*/ 1405 w 1833"/>
                      <a:gd name="T5" fmla="*/ 82 h 1960"/>
                      <a:gd name="T6" fmla="*/ 1260 w 1833"/>
                      <a:gd name="T7" fmla="*/ 228 h 1960"/>
                      <a:gd name="T8" fmla="*/ 1595 w 1833"/>
                      <a:gd name="T9" fmla="*/ 528 h 1960"/>
                      <a:gd name="T10" fmla="*/ 72 w 1833"/>
                      <a:gd name="T11" fmla="*/ 1956 h 1960"/>
                      <a:gd name="T12" fmla="*/ 48 w 1833"/>
                      <a:gd name="T13" fmla="*/ 1960 h 1960"/>
                      <a:gd name="T14" fmla="*/ 24 w 1833"/>
                      <a:gd name="T15" fmla="*/ 1954 h 1960"/>
                      <a:gd name="T16" fmla="*/ 12 w 1833"/>
                      <a:gd name="T17" fmla="*/ 1944 h 1960"/>
                      <a:gd name="T18" fmla="*/ 4 w 1833"/>
                      <a:gd name="T19" fmla="*/ 1919 h 1960"/>
                      <a:gd name="T20" fmla="*/ 0 w 1833"/>
                      <a:gd name="T21" fmla="*/ 1894 h 1960"/>
                      <a:gd name="T22" fmla="*/ 6 w 1833"/>
                      <a:gd name="T23" fmla="*/ 1872 h 1960"/>
                      <a:gd name="T24" fmla="*/ 1199 w 1833"/>
                      <a:gd name="T25" fmla="*/ 173 h 1960"/>
                      <a:gd name="T26" fmla="*/ 1213 w 1833"/>
                      <a:gd name="T27" fmla="*/ 186 h 1960"/>
                      <a:gd name="T28" fmla="*/ 1181 w 1833"/>
                      <a:gd name="T29" fmla="*/ 225 h 1960"/>
                      <a:gd name="T30" fmla="*/ 1187 w 1833"/>
                      <a:gd name="T31" fmla="*/ 300 h 1960"/>
                      <a:gd name="T32" fmla="*/ 1260 w 1833"/>
                      <a:gd name="T33" fmla="*/ 228 h 1960"/>
                      <a:gd name="T34" fmla="*/ 1213 w 1833"/>
                      <a:gd name="T35" fmla="*/ 186 h 1960"/>
                      <a:gd name="T36" fmla="*/ 1366 w 1833"/>
                      <a:gd name="T37" fmla="*/ 0 h 1960"/>
                      <a:gd name="T38" fmla="*/ 1833 w 1833"/>
                      <a:gd name="T39" fmla="*/ 151 h 1960"/>
                      <a:gd name="T40" fmla="*/ 1796 w 1833"/>
                      <a:gd name="T41" fmla="*/ 186 h 1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3" h="1960">
                        <a:moveTo>
                          <a:pt x="1796" y="186"/>
                        </a:moveTo>
                        <a:lnTo>
                          <a:pt x="1794" y="218"/>
                        </a:lnTo>
                        <a:lnTo>
                          <a:pt x="1405" y="82"/>
                        </a:lnTo>
                        <a:lnTo>
                          <a:pt x="1260" y="228"/>
                        </a:lnTo>
                        <a:lnTo>
                          <a:pt x="1595" y="528"/>
                        </a:lnTo>
                        <a:lnTo>
                          <a:pt x="72" y="1956"/>
                        </a:lnTo>
                        <a:lnTo>
                          <a:pt x="48" y="1960"/>
                        </a:lnTo>
                        <a:lnTo>
                          <a:pt x="24" y="1954"/>
                        </a:lnTo>
                        <a:lnTo>
                          <a:pt x="12" y="1944"/>
                        </a:lnTo>
                        <a:lnTo>
                          <a:pt x="4" y="1919"/>
                        </a:lnTo>
                        <a:lnTo>
                          <a:pt x="0" y="1894"/>
                        </a:lnTo>
                        <a:lnTo>
                          <a:pt x="6" y="1872"/>
                        </a:lnTo>
                        <a:lnTo>
                          <a:pt x="1199" y="173"/>
                        </a:lnTo>
                        <a:lnTo>
                          <a:pt x="1213" y="186"/>
                        </a:lnTo>
                        <a:lnTo>
                          <a:pt x="1181" y="225"/>
                        </a:lnTo>
                        <a:lnTo>
                          <a:pt x="1187" y="300"/>
                        </a:lnTo>
                        <a:lnTo>
                          <a:pt x="1260" y="228"/>
                        </a:lnTo>
                        <a:lnTo>
                          <a:pt x="1213" y="186"/>
                        </a:lnTo>
                        <a:lnTo>
                          <a:pt x="1366" y="0"/>
                        </a:lnTo>
                        <a:lnTo>
                          <a:pt x="1833" y="151"/>
                        </a:lnTo>
                        <a:lnTo>
                          <a:pt x="1796" y="186"/>
                        </a:lnTo>
                        <a:close/>
                      </a:path>
                    </a:pathLst>
                  </a:custGeom>
                  <a:solidFill>
                    <a:srgbClr val="7F7F7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25" name="Freeform 121">
                    <a:extLst>
                      <a:ext uri="{FF2B5EF4-FFF2-40B4-BE49-F238E27FC236}">
                        <a16:creationId xmlns:a16="http://schemas.microsoft.com/office/drawing/2014/main" id="{AA7D3B59-F2C5-2346-2E5F-E38B465C5FDB}"/>
                      </a:ext>
                    </a:extLst>
                  </p:cNvPr>
                  <p:cNvSpPr>
                    <a:spLocks/>
                  </p:cNvSpPr>
                  <p:nvPr/>
                </p:nvSpPr>
                <p:spPr bwMode="auto">
                  <a:xfrm>
                    <a:off x="5230" y="1280"/>
                    <a:ext cx="178" cy="104"/>
                  </a:xfrm>
                  <a:custGeom>
                    <a:avLst/>
                    <a:gdLst>
                      <a:gd name="T0" fmla="*/ 436 w 444"/>
                      <a:gd name="T1" fmla="*/ 204 h 260"/>
                      <a:gd name="T2" fmla="*/ 418 w 444"/>
                      <a:gd name="T3" fmla="*/ 231 h 260"/>
                      <a:gd name="T4" fmla="*/ 346 w 444"/>
                      <a:gd name="T5" fmla="*/ 260 h 260"/>
                      <a:gd name="T6" fmla="*/ 227 w 444"/>
                      <a:gd name="T7" fmla="*/ 225 h 260"/>
                      <a:gd name="T8" fmla="*/ 86 w 444"/>
                      <a:gd name="T9" fmla="*/ 142 h 260"/>
                      <a:gd name="T10" fmla="*/ 14 w 444"/>
                      <a:gd name="T11" fmla="*/ 50 h 260"/>
                      <a:gd name="T12" fmla="*/ 0 w 444"/>
                      <a:gd name="T13" fmla="*/ 0 h 260"/>
                      <a:gd name="T14" fmla="*/ 436 w 444"/>
                      <a:gd name="T15" fmla="*/ 126 h 260"/>
                      <a:gd name="T16" fmla="*/ 444 w 444"/>
                      <a:gd name="T17" fmla="*/ 165 h 260"/>
                      <a:gd name="T18" fmla="*/ 436 w 444"/>
                      <a:gd name="T19" fmla="*/ 20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4" h="260">
                        <a:moveTo>
                          <a:pt x="436" y="204"/>
                        </a:moveTo>
                        <a:lnTo>
                          <a:pt x="418" y="231"/>
                        </a:lnTo>
                        <a:lnTo>
                          <a:pt x="346" y="260"/>
                        </a:lnTo>
                        <a:lnTo>
                          <a:pt x="227" y="225"/>
                        </a:lnTo>
                        <a:lnTo>
                          <a:pt x="86" y="142"/>
                        </a:lnTo>
                        <a:lnTo>
                          <a:pt x="14" y="50"/>
                        </a:lnTo>
                        <a:lnTo>
                          <a:pt x="0" y="0"/>
                        </a:lnTo>
                        <a:lnTo>
                          <a:pt x="436" y="126"/>
                        </a:lnTo>
                        <a:lnTo>
                          <a:pt x="444" y="165"/>
                        </a:lnTo>
                        <a:lnTo>
                          <a:pt x="436" y="204"/>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26" name="Freeform 122">
                    <a:extLst>
                      <a:ext uri="{FF2B5EF4-FFF2-40B4-BE49-F238E27FC236}">
                        <a16:creationId xmlns:a16="http://schemas.microsoft.com/office/drawing/2014/main" id="{CAE1E96B-BC51-E64D-7C3C-648DB14AE605}"/>
                      </a:ext>
                    </a:extLst>
                  </p:cNvPr>
                  <p:cNvSpPr>
                    <a:spLocks/>
                  </p:cNvSpPr>
                  <p:nvPr/>
                </p:nvSpPr>
                <p:spPr bwMode="auto">
                  <a:xfrm>
                    <a:off x="5212" y="1202"/>
                    <a:ext cx="191" cy="107"/>
                  </a:xfrm>
                  <a:custGeom>
                    <a:avLst/>
                    <a:gdLst>
                      <a:gd name="T0" fmla="*/ 26 w 478"/>
                      <a:gd name="T1" fmla="*/ 129 h 267"/>
                      <a:gd name="T2" fmla="*/ 0 w 478"/>
                      <a:gd name="T3" fmla="*/ 119 h 267"/>
                      <a:gd name="T4" fmla="*/ 8 w 478"/>
                      <a:gd name="T5" fmla="*/ 73 h 267"/>
                      <a:gd name="T6" fmla="*/ 26 w 478"/>
                      <a:gd name="T7" fmla="*/ 41 h 267"/>
                      <a:gd name="T8" fmla="*/ 54 w 478"/>
                      <a:gd name="T9" fmla="*/ 20 h 267"/>
                      <a:gd name="T10" fmla="*/ 92 w 478"/>
                      <a:gd name="T11" fmla="*/ 6 h 267"/>
                      <a:gd name="T12" fmla="*/ 128 w 478"/>
                      <a:gd name="T13" fmla="*/ 0 h 267"/>
                      <a:gd name="T14" fmla="*/ 164 w 478"/>
                      <a:gd name="T15" fmla="*/ 0 h 267"/>
                      <a:gd name="T16" fmla="*/ 260 w 478"/>
                      <a:gd name="T17" fmla="*/ 22 h 267"/>
                      <a:gd name="T18" fmla="*/ 350 w 478"/>
                      <a:gd name="T19" fmla="*/ 70 h 267"/>
                      <a:gd name="T20" fmla="*/ 416 w 478"/>
                      <a:gd name="T21" fmla="*/ 135 h 267"/>
                      <a:gd name="T22" fmla="*/ 466 w 478"/>
                      <a:gd name="T23" fmla="*/ 220 h 267"/>
                      <a:gd name="T24" fmla="*/ 478 w 478"/>
                      <a:gd name="T25" fmla="*/ 267 h 267"/>
                      <a:gd name="T26" fmla="*/ 26 w 478"/>
                      <a:gd name="T27" fmla="*/ 129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8" h="267">
                        <a:moveTo>
                          <a:pt x="26" y="129"/>
                        </a:moveTo>
                        <a:lnTo>
                          <a:pt x="0" y="119"/>
                        </a:lnTo>
                        <a:lnTo>
                          <a:pt x="8" y="73"/>
                        </a:lnTo>
                        <a:lnTo>
                          <a:pt x="26" y="41"/>
                        </a:lnTo>
                        <a:lnTo>
                          <a:pt x="54" y="20"/>
                        </a:lnTo>
                        <a:lnTo>
                          <a:pt x="92" y="6"/>
                        </a:lnTo>
                        <a:lnTo>
                          <a:pt x="128" y="0"/>
                        </a:lnTo>
                        <a:lnTo>
                          <a:pt x="164" y="0"/>
                        </a:lnTo>
                        <a:lnTo>
                          <a:pt x="260" y="22"/>
                        </a:lnTo>
                        <a:lnTo>
                          <a:pt x="350" y="70"/>
                        </a:lnTo>
                        <a:lnTo>
                          <a:pt x="416" y="135"/>
                        </a:lnTo>
                        <a:lnTo>
                          <a:pt x="466" y="220"/>
                        </a:lnTo>
                        <a:lnTo>
                          <a:pt x="478" y="267"/>
                        </a:lnTo>
                        <a:lnTo>
                          <a:pt x="26" y="129"/>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27" name="Freeform 123">
                    <a:extLst>
                      <a:ext uri="{FF2B5EF4-FFF2-40B4-BE49-F238E27FC236}">
                        <a16:creationId xmlns:a16="http://schemas.microsoft.com/office/drawing/2014/main" id="{237969F9-BF65-98C8-4E63-2C49965C009F}"/>
                      </a:ext>
                    </a:extLst>
                  </p:cNvPr>
                  <p:cNvSpPr>
                    <a:spLocks/>
                  </p:cNvSpPr>
                  <p:nvPr/>
                </p:nvSpPr>
                <p:spPr bwMode="auto">
                  <a:xfrm>
                    <a:off x="5131" y="1237"/>
                    <a:ext cx="267" cy="249"/>
                  </a:xfrm>
                  <a:custGeom>
                    <a:avLst/>
                    <a:gdLst>
                      <a:gd name="T0" fmla="*/ 396 w 667"/>
                      <a:gd name="T1" fmla="*/ 594 h 622"/>
                      <a:gd name="T2" fmla="*/ 351 w 667"/>
                      <a:gd name="T3" fmla="*/ 612 h 622"/>
                      <a:gd name="T4" fmla="*/ 309 w 667"/>
                      <a:gd name="T5" fmla="*/ 622 h 622"/>
                      <a:gd name="T6" fmla="*/ 249 w 667"/>
                      <a:gd name="T7" fmla="*/ 616 h 622"/>
                      <a:gd name="T8" fmla="*/ 156 w 667"/>
                      <a:gd name="T9" fmla="*/ 587 h 622"/>
                      <a:gd name="T10" fmla="*/ 102 w 667"/>
                      <a:gd name="T11" fmla="*/ 556 h 622"/>
                      <a:gd name="T12" fmla="*/ 32 w 667"/>
                      <a:gd name="T13" fmla="*/ 484 h 622"/>
                      <a:gd name="T14" fmla="*/ 2 w 667"/>
                      <a:gd name="T15" fmla="*/ 392 h 622"/>
                      <a:gd name="T16" fmla="*/ 0 w 667"/>
                      <a:gd name="T17" fmla="*/ 352 h 622"/>
                      <a:gd name="T18" fmla="*/ 0 w 667"/>
                      <a:gd name="T19" fmla="*/ 321 h 622"/>
                      <a:gd name="T20" fmla="*/ 8 w 667"/>
                      <a:gd name="T21" fmla="*/ 274 h 622"/>
                      <a:gd name="T22" fmla="*/ 201 w 667"/>
                      <a:gd name="T23" fmla="*/ 0 h 622"/>
                      <a:gd name="T24" fmla="*/ 204 w 667"/>
                      <a:gd name="T25" fmla="*/ 19 h 622"/>
                      <a:gd name="T26" fmla="*/ 210 w 667"/>
                      <a:gd name="T27" fmla="*/ 41 h 622"/>
                      <a:gd name="T28" fmla="*/ 219 w 667"/>
                      <a:gd name="T29" fmla="*/ 53 h 622"/>
                      <a:gd name="T30" fmla="*/ 38 w 667"/>
                      <a:gd name="T31" fmla="*/ 274 h 622"/>
                      <a:gd name="T32" fmla="*/ 38 w 667"/>
                      <a:gd name="T33" fmla="*/ 326 h 622"/>
                      <a:gd name="T34" fmla="*/ 231 w 667"/>
                      <a:gd name="T35" fmla="*/ 101 h 622"/>
                      <a:gd name="T36" fmla="*/ 249 w 667"/>
                      <a:gd name="T37" fmla="*/ 142 h 622"/>
                      <a:gd name="T38" fmla="*/ 273 w 667"/>
                      <a:gd name="T39" fmla="*/ 173 h 622"/>
                      <a:gd name="T40" fmla="*/ 330 w 667"/>
                      <a:gd name="T41" fmla="*/ 245 h 622"/>
                      <a:gd name="T42" fmla="*/ 381 w 667"/>
                      <a:gd name="T43" fmla="*/ 286 h 622"/>
                      <a:gd name="T44" fmla="*/ 441 w 667"/>
                      <a:gd name="T45" fmla="*/ 323 h 622"/>
                      <a:gd name="T46" fmla="*/ 531 w 667"/>
                      <a:gd name="T47" fmla="*/ 352 h 622"/>
                      <a:gd name="T48" fmla="*/ 583 w 667"/>
                      <a:gd name="T49" fmla="*/ 361 h 622"/>
                      <a:gd name="T50" fmla="*/ 625 w 667"/>
                      <a:gd name="T51" fmla="*/ 358 h 622"/>
                      <a:gd name="T52" fmla="*/ 667 w 667"/>
                      <a:gd name="T53" fmla="*/ 346 h 622"/>
                      <a:gd name="T54" fmla="*/ 396 w 667"/>
                      <a:gd name="T55" fmla="*/ 594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7" h="622">
                        <a:moveTo>
                          <a:pt x="396" y="594"/>
                        </a:moveTo>
                        <a:lnTo>
                          <a:pt x="351" y="612"/>
                        </a:lnTo>
                        <a:lnTo>
                          <a:pt x="309" y="622"/>
                        </a:lnTo>
                        <a:lnTo>
                          <a:pt x="249" y="616"/>
                        </a:lnTo>
                        <a:lnTo>
                          <a:pt x="156" y="587"/>
                        </a:lnTo>
                        <a:lnTo>
                          <a:pt x="102" y="556"/>
                        </a:lnTo>
                        <a:lnTo>
                          <a:pt x="32" y="484"/>
                        </a:lnTo>
                        <a:lnTo>
                          <a:pt x="2" y="392"/>
                        </a:lnTo>
                        <a:lnTo>
                          <a:pt x="0" y="352"/>
                        </a:lnTo>
                        <a:lnTo>
                          <a:pt x="0" y="321"/>
                        </a:lnTo>
                        <a:lnTo>
                          <a:pt x="8" y="274"/>
                        </a:lnTo>
                        <a:lnTo>
                          <a:pt x="201" y="0"/>
                        </a:lnTo>
                        <a:lnTo>
                          <a:pt x="204" y="19"/>
                        </a:lnTo>
                        <a:lnTo>
                          <a:pt x="210" y="41"/>
                        </a:lnTo>
                        <a:lnTo>
                          <a:pt x="219" y="53"/>
                        </a:lnTo>
                        <a:lnTo>
                          <a:pt x="38" y="274"/>
                        </a:lnTo>
                        <a:lnTo>
                          <a:pt x="38" y="326"/>
                        </a:lnTo>
                        <a:lnTo>
                          <a:pt x="231" y="101"/>
                        </a:lnTo>
                        <a:lnTo>
                          <a:pt x="249" y="142"/>
                        </a:lnTo>
                        <a:lnTo>
                          <a:pt x="273" y="173"/>
                        </a:lnTo>
                        <a:lnTo>
                          <a:pt x="330" y="245"/>
                        </a:lnTo>
                        <a:lnTo>
                          <a:pt x="381" y="286"/>
                        </a:lnTo>
                        <a:lnTo>
                          <a:pt x="441" y="323"/>
                        </a:lnTo>
                        <a:lnTo>
                          <a:pt x="531" y="352"/>
                        </a:lnTo>
                        <a:lnTo>
                          <a:pt x="583" y="361"/>
                        </a:lnTo>
                        <a:lnTo>
                          <a:pt x="625" y="358"/>
                        </a:lnTo>
                        <a:lnTo>
                          <a:pt x="667" y="346"/>
                        </a:lnTo>
                        <a:lnTo>
                          <a:pt x="396" y="59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28" name="Freeform 124">
                    <a:extLst>
                      <a:ext uri="{FF2B5EF4-FFF2-40B4-BE49-F238E27FC236}">
                        <a16:creationId xmlns:a16="http://schemas.microsoft.com/office/drawing/2014/main" id="{CF39F2DB-5F3E-7130-765C-8D975D7F8FED}"/>
                      </a:ext>
                    </a:extLst>
                  </p:cNvPr>
                  <p:cNvSpPr>
                    <a:spLocks/>
                  </p:cNvSpPr>
                  <p:nvPr/>
                </p:nvSpPr>
                <p:spPr bwMode="auto">
                  <a:xfrm>
                    <a:off x="4988" y="1441"/>
                    <a:ext cx="537" cy="269"/>
                  </a:xfrm>
                  <a:custGeom>
                    <a:avLst/>
                    <a:gdLst>
                      <a:gd name="T0" fmla="*/ 1021 w 1342"/>
                      <a:gd name="T1" fmla="*/ 210 h 672"/>
                      <a:gd name="T2" fmla="*/ 1079 w 1342"/>
                      <a:gd name="T3" fmla="*/ 226 h 672"/>
                      <a:gd name="T4" fmla="*/ 725 w 1342"/>
                      <a:gd name="T5" fmla="*/ 408 h 672"/>
                      <a:gd name="T6" fmla="*/ 779 w 1342"/>
                      <a:gd name="T7" fmla="*/ 427 h 672"/>
                      <a:gd name="T8" fmla="*/ 401 w 1342"/>
                      <a:gd name="T9" fmla="*/ 616 h 672"/>
                      <a:gd name="T10" fmla="*/ 0 w 1342"/>
                      <a:gd name="T11" fmla="*/ 672 h 672"/>
                      <a:gd name="T12" fmla="*/ 763 w 1342"/>
                      <a:gd name="T13" fmla="*/ 0 h 672"/>
                      <a:gd name="T14" fmla="*/ 1342 w 1342"/>
                      <a:gd name="T15" fmla="*/ 35 h 672"/>
                      <a:gd name="T16" fmla="*/ 1021 w 1342"/>
                      <a:gd name="T17" fmla="*/ 21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2" h="672">
                        <a:moveTo>
                          <a:pt x="1021" y="210"/>
                        </a:moveTo>
                        <a:lnTo>
                          <a:pt x="1079" y="226"/>
                        </a:lnTo>
                        <a:lnTo>
                          <a:pt x="725" y="408"/>
                        </a:lnTo>
                        <a:lnTo>
                          <a:pt x="779" y="427"/>
                        </a:lnTo>
                        <a:lnTo>
                          <a:pt x="401" y="616"/>
                        </a:lnTo>
                        <a:lnTo>
                          <a:pt x="0" y="672"/>
                        </a:lnTo>
                        <a:lnTo>
                          <a:pt x="763" y="0"/>
                        </a:lnTo>
                        <a:lnTo>
                          <a:pt x="1342" y="35"/>
                        </a:lnTo>
                        <a:lnTo>
                          <a:pt x="1021" y="210"/>
                        </a:lnTo>
                        <a:close/>
                      </a:path>
                    </a:pathLst>
                  </a:custGeom>
                  <a:solidFill>
                    <a:srgbClr val="00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29" name="Freeform 125">
                    <a:extLst>
                      <a:ext uri="{FF2B5EF4-FFF2-40B4-BE49-F238E27FC236}">
                        <a16:creationId xmlns:a16="http://schemas.microsoft.com/office/drawing/2014/main" id="{C9E1C1D3-ACF1-F30C-5189-42BEA12236EA}"/>
                      </a:ext>
                    </a:extLst>
                  </p:cNvPr>
                  <p:cNvSpPr>
                    <a:spLocks/>
                  </p:cNvSpPr>
                  <p:nvPr/>
                </p:nvSpPr>
                <p:spPr bwMode="auto">
                  <a:xfrm>
                    <a:off x="4960" y="1349"/>
                    <a:ext cx="238" cy="323"/>
                  </a:xfrm>
                  <a:custGeom>
                    <a:avLst/>
                    <a:gdLst>
                      <a:gd name="T0" fmla="*/ 474 w 594"/>
                      <a:gd name="T1" fmla="*/ 267 h 807"/>
                      <a:gd name="T2" fmla="*/ 0 w 594"/>
                      <a:gd name="T3" fmla="*/ 807 h 807"/>
                      <a:gd name="T4" fmla="*/ 56 w 594"/>
                      <a:gd name="T5" fmla="*/ 678 h 807"/>
                      <a:gd name="T6" fmla="*/ 594 w 594"/>
                      <a:gd name="T7" fmla="*/ 0 h 807"/>
                      <a:gd name="T8" fmla="*/ 474 w 594"/>
                      <a:gd name="T9" fmla="*/ 267 h 807"/>
                    </a:gdLst>
                    <a:ahLst/>
                    <a:cxnLst>
                      <a:cxn ang="0">
                        <a:pos x="T0" y="T1"/>
                      </a:cxn>
                      <a:cxn ang="0">
                        <a:pos x="T2" y="T3"/>
                      </a:cxn>
                      <a:cxn ang="0">
                        <a:pos x="T4" y="T5"/>
                      </a:cxn>
                      <a:cxn ang="0">
                        <a:pos x="T6" y="T7"/>
                      </a:cxn>
                      <a:cxn ang="0">
                        <a:pos x="T8" y="T9"/>
                      </a:cxn>
                    </a:cxnLst>
                    <a:rect l="0" t="0" r="r" b="b"/>
                    <a:pathLst>
                      <a:path w="594" h="807">
                        <a:moveTo>
                          <a:pt x="474" y="267"/>
                        </a:moveTo>
                        <a:lnTo>
                          <a:pt x="0" y="807"/>
                        </a:lnTo>
                        <a:lnTo>
                          <a:pt x="56" y="678"/>
                        </a:lnTo>
                        <a:lnTo>
                          <a:pt x="594" y="0"/>
                        </a:lnTo>
                        <a:lnTo>
                          <a:pt x="474" y="267"/>
                        </a:lnTo>
                        <a:close/>
                      </a:path>
                    </a:pathLst>
                  </a:custGeom>
                  <a:solidFill>
                    <a:srgbClr val="3399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30" name="Freeform 126">
                    <a:extLst>
                      <a:ext uri="{FF2B5EF4-FFF2-40B4-BE49-F238E27FC236}">
                        <a16:creationId xmlns:a16="http://schemas.microsoft.com/office/drawing/2014/main" id="{54EA29C6-A216-01C4-9ED7-28EE44E64AC7}"/>
                      </a:ext>
                    </a:extLst>
                  </p:cNvPr>
                  <p:cNvSpPr>
                    <a:spLocks/>
                  </p:cNvSpPr>
                  <p:nvPr/>
                </p:nvSpPr>
                <p:spPr bwMode="auto">
                  <a:xfrm>
                    <a:off x="4940" y="1060"/>
                    <a:ext cx="210" cy="585"/>
                  </a:xfrm>
                  <a:custGeom>
                    <a:avLst/>
                    <a:gdLst>
                      <a:gd name="T0" fmla="*/ 0 w 525"/>
                      <a:gd name="T1" fmla="*/ 1462 h 1462"/>
                      <a:gd name="T2" fmla="*/ 48 w 525"/>
                      <a:gd name="T3" fmla="*/ 1031 h 1462"/>
                      <a:gd name="T4" fmla="*/ 195 w 525"/>
                      <a:gd name="T5" fmla="*/ 651 h 1462"/>
                      <a:gd name="T6" fmla="*/ 213 w 525"/>
                      <a:gd name="T7" fmla="*/ 720 h 1462"/>
                      <a:gd name="T8" fmla="*/ 324 w 525"/>
                      <a:gd name="T9" fmla="*/ 340 h 1462"/>
                      <a:gd name="T10" fmla="*/ 363 w 525"/>
                      <a:gd name="T11" fmla="*/ 396 h 1462"/>
                      <a:gd name="T12" fmla="*/ 384 w 525"/>
                      <a:gd name="T13" fmla="*/ 293 h 1462"/>
                      <a:gd name="T14" fmla="*/ 509 w 525"/>
                      <a:gd name="T15" fmla="*/ 0 h 1462"/>
                      <a:gd name="T16" fmla="*/ 525 w 525"/>
                      <a:gd name="T17" fmla="*/ 685 h 1462"/>
                      <a:gd name="T18" fmla="*/ 0 w 525"/>
                      <a:gd name="T19" fmla="*/ 1462 h 1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5" h="1462">
                        <a:moveTo>
                          <a:pt x="0" y="1462"/>
                        </a:moveTo>
                        <a:lnTo>
                          <a:pt x="48" y="1031"/>
                        </a:lnTo>
                        <a:lnTo>
                          <a:pt x="195" y="651"/>
                        </a:lnTo>
                        <a:lnTo>
                          <a:pt x="213" y="720"/>
                        </a:lnTo>
                        <a:lnTo>
                          <a:pt x="324" y="340"/>
                        </a:lnTo>
                        <a:lnTo>
                          <a:pt x="363" y="396"/>
                        </a:lnTo>
                        <a:lnTo>
                          <a:pt x="384" y="293"/>
                        </a:lnTo>
                        <a:lnTo>
                          <a:pt x="509" y="0"/>
                        </a:lnTo>
                        <a:lnTo>
                          <a:pt x="525" y="685"/>
                        </a:lnTo>
                        <a:lnTo>
                          <a:pt x="0" y="1462"/>
                        </a:lnTo>
                        <a:close/>
                      </a:path>
                    </a:pathLst>
                  </a:custGeom>
                  <a:solidFill>
                    <a:srgbClr val="00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31" name="Freeform 127">
                    <a:extLst>
                      <a:ext uri="{FF2B5EF4-FFF2-40B4-BE49-F238E27FC236}">
                        <a16:creationId xmlns:a16="http://schemas.microsoft.com/office/drawing/2014/main" id="{80279C25-56DC-99AA-62DC-FD7136393A82}"/>
                      </a:ext>
                    </a:extLst>
                  </p:cNvPr>
                  <p:cNvSpPr>
                    <a:spLocks/>
                  </p:cNvSpPr>
                  <p:nvPr/>
                </p:nvSpPr>
                <p:spPr bwMode="auto">
                  <a:xfrm>
                    <a:off x="4864" y="1626"/>
                    <a:ext cx="161" cy="184"/>
                  </a:xfrm>
                  <a:custGeom>
                    <a:avLst/>
                    <a:gdLst>
                      <a:gd name="T0" fmla="*/ 176 w 402"/>
                      <a:gd name="T1" fmla="*/ 454 h 460"/>
                      <a:gd name="T2" fmla="*/ 146 w 402"/>
                      <a:gd name="T3" fmla="*/ 460 h 460"/>
                      <a:gd name="T4" fmla="*/ 116 w 402"/>
                      <a:gd name="T5" fmla="*/ 460 h 460"/>
                      <a:gd name="T6" fmla="*/ 36 w 402"/>
                      <a:gd name="T7" fmla="*/ 419 h 460"/>
                      <a:gd name="T8" fmla="*/ 2 w 402"/>
                      <a:gd name="T9" fmla="*/ 359 h 460"/>
                      <a:gd name="T10" fmla="*/ 0 w 402"/>
                      <a:gd name="T11" fmla="*/ 324 h 460"/>
                      <a:gd name="T12" fmla="*/ 0 w 402"/>
                      <a:gd name="T13" fmla="*/ 293 h 460"/>
                      <a:gd name="T14" fmla="*/ 6 w 402"/>
                      <a:gd name="T15" fmla="*/ 256 h 460"/>
                      <a:gd name="T16" fmla="*/ 180 w 402"/>
                      <a:gd name="T17" fmla="*/ 0 h 460"/>
                      <a:gd name="T18" fmla="*/ 176 w 402"/>
                      <a:gd name="T19" fmla="*/ 48 h 460"/>
                      <a:gd name="T20" fmla="*/ 174 w 402"/>
                      <a:gd name="T21" fmla="*/ 82 h 460"/>
                      <a:gd name="T22" fmla="*/ 188 w 402"/>
                      <a:gd name="T23" fmla="*/ 145 h 460"/>
                      <a:gd name="T24" fmla="*/ 234 w 402"/>
                      <a:gd name="T25" fmla="*/ 208 h 460"/>
                      <a:gd name="T26" fmla="*/ 300 w 402"/>
                      <a:gd name="T27" fmla="*/ 243 h 460"/>
                      <a:gd name="T28" fmla="*/ 336 w 402"/>
                      <a:gd name="T29" fmla="*/ 252 h 460"/>
                      <a:gd name="T30" fmla="*/ 368 w 402"/>
                      <a:gd name="T31" fmla="*/ 248 h 460"/>
                      <a:gd name="T32" fmla="*/ 402 w 402"/>
                      <a:gd name="T33" fmla="*/ 243 h 460"/>
                      <a:gd name="T34" fmla="*/ 176 w 402"/>
                      <a:gd name="T35" fmla="*/ 45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2" h="460">
                        <a:moveTo>
                          <a:pt x="176" y="454"/>
                        </a:moveTo>
                        <a:lnTo>
                          <a:pt x="146" y="460"/>
                        </a:lnTo>
                        <a:lnTo>
                          <a:pt x="116" y="460"/>
                        </a:lnTo>
                        <a:lnTo>
                          <a:pt x="36" y="419"/>
                        </a:lnTo>
                        <a:lnTo>
                          <a:pt x="2" y="359"/>
                        </a:lnTo>
                        <a:lnTo>
                          <a:pt x="0" y="324"/>
                        </a:lnTo>
                        <a:lnTo>
                          <a:pt x="0" y="293"/>
                        </a:lnTo>
                        <a:lnTo>
                          <a:pt x="6" y="256"/>
                        </a:lnTo>
                        <a:lnTo>
                          <a:pt x="180" y="0"/>
                        </a:lnTo>
                        <a:lnTo>
                          <a:pt x="176" y="48"/>
                        </a:lnTo>
                        <a:lnTo>
                          <a:pt x="174" y="82"/>
                        </a:lnTo>
                        <a:lnTo>
                          <a:pt x="188" y="145"/>
                        </a:lnTo>
                        <a:lnTo>
                          <a:pt x="234" y="208"/>
                        </a:lnTo>
                        <a:lnTo>
                          <a:pt x="300" y="243"/>
                        </a:lnTo>
                        <a:lnTo>
                          <a:pt x="336" y="252"/>
                        </a:lnTo>
                        <a:lnTo>
                          <a:pt x="368" y="248"/>
                        </a:lnTo>
                        <a:lnTo>
                          <a:pt x="402" y="243"/>
                        </a:lnTo>
                        <a:lnTo>
                          <a:pt x="176" y="454"/>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32" name="Freeform 128">
                    <a:extLst>
                      <a:ext uri="{FF2B5EF4-FFF2-40B4-BE49-F238E27FC236}">
                        <a16:creationId xmlns:a16="http://schemas.microsoft.com/office/drawing/2014/main" id="{E6AF6233-7789-FE7A-8E2E-E819E7E04212}"/>
                      </a:ext>
                    </a:extLst>
                  </p:cNvPr>
                  <p:cNvSpPr>
                    <a:spLocks/>
                  </p:cNvSpPr>
                  <p:nvPr/>
                </p:nvSpPr>
                <p:spPr bwMode="auto">
                  <a:xfrm>
                    <a:off x="4882" y="1680"/>
                    <a:ext cx="90" cy="111"/>
                  </a:xfrm>
                  <a:custGeom>
                    <a:avLst/>
                    <a:gdLst>
                      <a:gd name="T0" fmla="*/ 176 w 224"/>
                      <a:gd name="T1" fmla="*/ 270 h 277"/>
                      <a:gd name="T2" fmla="*/ 146 w 224"/>
                      <a:gd name="T3" fmla="*/ 277 h 277"/>
                      <a:gd name="T4" fmla="*/ 110 w 224"/>
                      <a:gd name="T5" fmla="*/ 273 h 277"/>
                      <a:gd name="T6" fmla="*/ 80 w 224"/>
                      <a:gd name="T7" fmla="*/ 267 h 277"/>
                      <a:gd name="T8" fmla="*/ 54 w 224"/>
                      <a:gd name="T9" fmla="*/ 254 h 277"/>
                      <a:gd name="T10" fmla="*/ 36 w 224"/>
                      <a:gd name="T11" fmla="*/ 229 h 277"/>
                      <a:gd name="T12" fmla="*/ 16 w 224"/>
                      <a:gd name="T13" fmla="*/ 207 h 277"/>
                      <a:gd name="T14" fmla="*/ 3 w 224"/>
                      <a:gd name="T15" fmla="*/ 179 h 277"/>
                      <a:gd name="T16" fmla="*/ 0 w 224"/>
                      <a:gd name="T17" fmla="*/ 141 h 277"/>
                      <a:gd name="T18" fmla="*/ 0 w 224"/>
                      <a:gd name="T19" fmla="*/ 110 h 277"/>
                      <a:gd name="T20" fmla="*/ 6 w 224"/>
                      <a:gd name="T21" fmla="*/ 68 h 277"/>
                      <a:gd name="T22" fmla="*/ 48 w 224"/>
                      <a:gd name="T23" fmla="*/ 0 h 277"/>
                      <a:gd name="T24" fmla="*/ 42 w 224"/>
                      <a:gd name="T25" fmla="*/ 27 h 277"/>
                      <a:gd name="T26" fmla="*/ 38 w 224"/>
                      <a:gd name="T27" fmla="*/ 60 h 277"/>
                      <a:gd name="T28" fmla="*/ 36 w 224"/>
                      <a:gd name="T29" fmla="*/ 87 h 277"/>
                      <a:gd name="T30" fmla="*/ 36 w 224"/>
                      <a:gd name="T31" fmla="*/ 119 h 277"/>
                      <a:gd name="T32" fmla="*/ 50 w 224"/>
                      <a:gd name="T33" fmla="*/ 188 h 277"/>
                      <a:gd name="T34" fmla="*/ 102 w 224"/>
                      <a:gd name="T35" fmla="*/ 227 h 277"/>
                      <a:gd name="T36" fmla="*/ 144 w 224"/>
                      <a:gd name="T37" fmla="*/ 229 h 277"/>
                      <a:gd name="T38" fmla="*/ 182 w 224"/>
                      <a:gd name="T39" fmla="*/ 227 h 277"/>
                      <a:gd name="T40" fmla="*/ 224 w 224"/>
                      <a:gd name="T41" fmla="*/ 219 h 277"/>
                      <a:gd name="T42" fmla="*/ 176 w 224"/>
                      <a:gd name="T43" fmla="*/ 27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4" h="277">
                        <a:moveTo>
                          <a:pt x="176" y="270"/>
                        </a:moveTo>
                        <a:lnTo>
                          <a:pt x="146" y="277"/>
                        </a:lnTo>
                        <a:lnTo>
                          <a:pt x="110" y="273"/>
                        </a:lnTo>
                        <a:lnTo>
                          <a:pt x="80" y="267"/>
                        </a:lnTo>
                        <a:lnTo>
                          <a:pt x="54" y="254"/>
                        </a:lnTo>
                        <a:lnTo>
                          <a:pt x="36" y="229"/>
                        </a:lnTo>
                        <a:lnTo>
                          <a:pt x="16" y="207"/>
                        </a:lnTo>
                        <a:lnTo>
                          <a:pt x="3" y="179"/>
                        </a:lnTo>
                        <a:lnTo>
                          <a:pt x="0" y="141"/>
                        </a:lnTo>
                        <a:lnTo>
                          <a:pt x="0" y="110"/>
                        </a:lnTo>
                        <a:lnTo>
                          <a:pt x="6" y="68"/>
                        </a:lnTo>
                        <a:lnTo>
                          <a:pt x="48" y="0"/>
                        </a:lnTo>
                        <a:lnTo>
                          <a:pt x="42" y="27"/>
                        </a:lnTo>
                        <a:lnTo>
                          <a:pt x="38" y="60"/>
                        </a:lnTo>
                        <a:lnTo>
                          <a:pt x="36" y="87"/>
                        </a:lnTo>
                        <a:lnTo>
                          <a:pt x="36" y="119"/>
                        </a:lnTo>
                        <a:lnTo>
                          <a:pt x="50" y="188"/>
                        </a:lnTo>
                        <a:lnTo>
                          <a:pt x="102" y="227"/>
                        </a:lnTo>
                        <a:lnTo>
                          <a:pt x="144" y="229"/>
                        </a:lnTo>
                        <a:lnTo>
                          <a:pt x="182" y="227"/>
                        </a:lnTo>
                        <a:lnTo>
                          <a:pt x="224" y="219"/>
                        </a:lnTo>
                        <a:lnTo>
                          <a:pt x="176" y="27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33" name="Freeform 129">
                    <a:extLst>
                      <a:ext uri="{FF2B5EF4-FFF2-40B4-BE49-F238E27FC236}">
                        <a16:creationId xmlns:a16="http://schemas.microsoft.com/office/drawing/2014/main" id="{1F03F27B-464F-1272-AD9C-4C6348B09E26}"/>
                      </a:ext>
                    </a:extLst>
                  </p:cNvPr>
                  <p:cNvSpPr>
                    <a:spLocks/>
                  </p:cNvSpPr>
                  <p:nvPr/>
                </p:nvSpPr>
                <p:spPr bwMode="auto">
                  <a:xfrm>
                    <a:off x="4668" y="1960"/>
                    <a:ext cx="66" cy="76"/>
                  </a:xfrm>
                  <a:custGeom>
                    <a:avLst/>
                    <a:gdLst>
                      <a:gd name="T0" fmla="*/ 60 w 164"/>
                      <a:gd name="T1" fmla="*/ 189 h 189"/>
                      <a:gd name="T2" fmla="*/ 3 w 164"/>
                      <a:gd name="T3" fmla="*/ 158 h 189"/>
                      <a:gd name="T4" fmla="*/ 0 w 164"/>
                      <a:gd name="T5" fmla="*/ 132 h 189"/>
                      <a:gd name="T6" fmla="*/ 6 w 164"/>
                      <a:gd name="T7" fmla="*/ 117 h 189"/>
                      <a:gd name="T8" fmla="*/ 90 w 164"/>
                      <a:gd name="T9" fmla="*/ 0 h 189"/>
                      <a:gd name="T10" fmla="*/ 92 w 164"/>
                      <a:gd name="T11" fmla="*/ 20 h 189"/>
                      <a:gd name="T12" fmla="*/ 96 w 164"/>
                      <a:gd name="T13" fmla="*/ 39 h 189"/>
                      <a:gd name="T14" fmla="*/ 108 w 164"/>
                      <a:gd name="T15" fmla="*/ 54 h 189"/>
                      <a:gd name="T16" fmla="*/ 122 w 164"/>
                      <a:gd name="T17" fmla="*/ 70 h 189"/>
                      <a:gd name="T18" fmla="*/ 140 w 164"/>
                      <a:gd name="T19" fmla="*/ 85 h 189"/>
                      <a:gd name="T20" fmla="*/ 164 w 164"/>
                      <a:gd name="T21" fmla="*/ 89 h 189"/>
                      <a:gd name="T22" fmla="*/ 60 w 164"/>
                      <a:gd name="T2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89">
                        <a:moveTo>
                          <a:pt x="60" y="189"/>
                        </a:moveTo>
                        <a:lnTo>
                          <a:pt x="3" y="158"/>
                        </a:lnTo>
                        <a:lnTo>
                          <a:pt x="0" y="132"/>
                        </a:lnTo>
                        <a:lnTo>
                          <a:pt x="6" y="117"/>
                        </a:lnTo>
                        <a:lnTo>
                          <a:pt x="90" y="0"/>
                        </a:lnTo>
                        <a:lnTo>
                          <a:pt x="92" y="20"/>
                        </a:lnTo>
                        <a:lnTo>
                          <a:pt x="96" y="39"/>
                        </a:lnTo>
                        <a:lnTo>
                          <a:pt x="108" y="54"/>
                        </a:lnTo>
                        <a:lnTo>
                          <a:pt x="122" y="70"/>
                        </a:lnTo>
                        <a:lnTo>
                          <a:pt x="140" y="85"/>
                        </a:lnTo>
                        <a:lnTo>
                          <a:pt x="164" y="89"/>
                        </a:lnTo>
                        <a:lnTo>
                          <a:pt x="60" y="189"/>
                        </a:lnTo>
                        <a:close/>
                      </a:path>
                    </a:pathLst>
                  </a:custGeom>
                  <a:solidFill>
                    <a:srgbClr val="3399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34" name="Freeform 130">
                    <a:extLst>
                      <a:ext uri="{FF2B5EF4-FFF2-40B4-BE49-F238E27FC236}">
                        <a16:creationId xmlns:a16="http://schemas.microsoft.com/office/drawing/2014/main" id="{8CC55FA1-F3C4-1A90-89DA-CED2C3EB8FD2}"/>
                      </a:ext>
                    </a:extLst>
                  </p:cNvPr>
                  <p:cNvSpPr>
                    <a:spLocks/>
                  </p:cNvSpPr>
                  <p:nvPr/>
                </p:nvSpPr>
                <p:spPr bwMode="auto">
                  <a:xfrm>
                    <a:off x="4570" y="2249"/>
                    <a:ext cx="67" cy="46"/>
                  </a:xfrm>
                  <a:custGeom>
                    <a:avLst/>
                    <a:gdLst>
                      <a:gd name="T0" fmla="*/ 30 w 167"/>
                      <a:gd name="T1" fmla="*/ 96 h 114"/>
                      <a:gd name="T2" fmla="*/ 0 w 167"/>
                      <a:gd name="T3" fmla="*/ 54 h 114"/>
                      <a:gd name="T4" fmla="*/ 74 w 167"/>
                      <a:gd name="T5" fmla="*/ 0 h 114"/>
                      <a:gd name="T6" fmla="*/ 167 w 167"/>
                      <a:gd name="T7" fmla="*/ 114 h 114"/>
                      <a:gd name="T8" fmla="*/ 30 w 167"/>
                      <a:gd name="T9" fmla="*/ 96 h 114"/>
                    </a:gdLst>
                    <a:ahLst/>
                    <a:cxnLst>
                      <a:cxn ang="0">
                        <a:pos x="T0" y="T1"/>
                      </a:cxn>
                      <a:cxn ang="0">
                        <a:pos x="T2" y="T3"/>
                      </a:cxn>
                      <a:cxn ang="0">
                        <a:pos x="T4" y="T5"/>
                      </a:cxn>
                      <a:cxn ang="0">
                        <a:pos x="T6" y="T7"/>
                      </a:cxn>
                      <a:cxn ang="0">
                        <a:pos x="T8" y="T9"/>
                      </a:cxn>
                    </a:cxnLst>
                    <a:rect l="0" t="0" r="r" b="b"/>
                    <a:pathLst>
                      <a:path w="167" h="114">
                        <a:moveTo>
                          <a:pt x="30" y="96"/>
                        </a:moveTo>
                        <a:lnTo>
                          <a:pt x="0" y="54"/>
                        </a:lnTo>
                        <a:lnTo>
                          <a:pt x="74" y="0"/>
                        </a:lnTo>
                        <a:lnTo>
                          <a:pt x="167" y="114"/>
                        </a:lnTo>
                        <a:lnTo>
                          <a:pt x="30" y="96"/>
                        </a:lnTo>
                        <a:close/>
                      </a:path>
                    </a:pathLst>
                  </a:custGeom>
                  <a:solidFill>
                    <a:srgbClr val="3F3F3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35" name="Freeform 131">
                    <a:extLst>
                      <a:ext uri="{FF2B5EF4-FFF2-40B4-BE49-F238E27FC236}">
                        <a16:creationId xmlns:a16="http://schemas.microsoft.com/office/drawing/2014/main" id="{17F56BA0-AD1A-F003-16A4-86A95429B1CB}"/>
                      </a:ext>
                    </a:extLst>
                  </p:cNvPr>
                  <p:cNvSpPr>
                    <a:spLocks/>
                  </p:cNvSpPr>
                  <p:nvPr/>
                </p:nvSpPr>
                <p:spPr bwMode="auto">
                  <a:xfrm>
                    <a:off x="4559" y="2166"/>
                    <a:ext cx="35" cy="100"/>
                  </a:xfrm>
                  <a:custGeom>
                    <a:avLst/>
                    <a:gdLst>
                      <a:gd name="T0" fmla="*/ 22 w 88"/>
                      <a:gd name="T1" fmla="*/ 250 h 250"/>
                      <a:gd name="T2" fmla="*/ 0 w 88"/>
                      <a:gd name="T3" fmla="*/ 193 h 250"/>
                      <a:gd name="T4" fmla="*/ 58 w 88"/>
                      <a:gd name="T5" fmla="*/ 0 h 250"/>
                      <a:gd name="T6" fmla="*/ 88 w 88"/>
                      <a:gd name="T7" fmla="*/ 190 h 250"/>
                      <a:gd name="T8" fmla="*/ 22 w 88"/>
                      <a:gd name="T9" fmla="*/ 250 h 250"/>
                    </a:gdLst>
                    <a:ahLst/>
                    <a:cxnLst>
                      <a:cxn ang="0">
                        <a:pos x="T0" y="T1"/>
                      </a:cxn>
                      <a:cxn ang="0">
                        <a:pos x="T2" y="T3"/>
                      </a:cxn>
                      <a:cxn ang="0">
                        <a:pos x="T4" y="T5"/>
                      </a:cxn>
                      <a:cxn ang="0">
                        <a:pos x="T6" y="T7"/>
                      </a:cxn>
                      <a:cxn ang="0">
                        <a:pos x="T8" y="T9"/>
                      </a:cxn>
                    </a:cxnLst>
                    <a:rect l="0" t="0" r="r" b="b"/>
                    <a:pathLst>
                      <a:path w="88" h="250">
                        <a:moveTo>
                          <a:pt x="22" y="250"/>
                        </a:moveTo>
                        <a:lnTo>
                          <a:pt x="0" y="193"/>
                        </a:lnTo>
                        <a:lnTo>
                          <a:pt x="58" y="0"/>
                        </a:lnTo>
                        <a:lnTo>
                          <a:pt x="88" y="190"/>
                        </a:lnTo>
                        <a:lnTo>
                          <a:pt x="22" y="250"/>
                        </a:lnTo>
                        <a:close/>
                      </a:path>
                    </a:pathLst>
                  </a:custGeom>
                  <a:solidFill>
                    <a:srgbClr val="5F5F5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36" name="Freeform 132">
                    <a:extLst>
                      <a:ext uri="{FF2B5EF4-FFF2-40B4-BE49-F238E27FC236}">
                        <a16:creationId xmlns:a16="http://schemas.microsoft.com/office/drawing/2014/main" id="{51E02B6A-BED6-8BDB-89CF-EDE93A8AC80A}"/>
                      </a:ext>
                    </a:extLst>
                  </p:cNvPr>
                  <p:cNvSpPr>
                    <a:spLocks/>
                  </p:cNvSpPr>
                  <p:nvPr/>
                </p:nvSpPr>
                <p:spPr bwMode="auto">
                  <a:xfrm>
                    <a:off x="4589" y="2165"/>
                    <a:ext cx="48" cy="131"/>
                  </a:xfrm>
                  <a:custGeom>
                    <a:avLst/>
                    <a:gdLst>
                      <a:gd name="T0" fmla="*/ 29 w 121"/>
                      <a:gd name="T1" fmla="*/ 201 h 327"/>
                      <a:gd name="T2" fmla="*/ 0 w 121"/>
                      <a:gd name="T3" fmla="*/ 0 h 327"/>
                      <a:gd name="T4" fmla="*/ 83 w 121"/>
                      <a:gd name="T5" fmla="*/ 172 h 327"/>
                      <a:gd name="T6" fmla="*/ 121 w 121"/>
                      <a:gd name="T7" fmla="*/ 327 h 327"/>
                      <a:gd name="T8" fmla="*/ 29 w 121"/>
                      <a:gd name="T9" fmla="*/ 201 h 327"/>
                    </a:gdLst>
                    <a:ahLst/>
                    <a:cxnLst>
                      <a:cxn ang="0">
                        <a:pos x="T0" y="T1"/>
                      </a:cxn>
                      <a:cxn ang="0">
                        <a:pos x="T2" y="T3"/>
                      </a:cxn>
                      <a:cxn ang="0">
                        <a:pos x="T4" y="T5"/>
                      </a:cxn>
                      <a:cxn ang="0">
                        <a:pos x="T6" y="T7"/>
                      </a:cxn>
                      <a:cxn ang="0">
                        <a:pos x="T8" y="T9"/>
                      </a:cxn>
                    </a:cxnLst>
                    <a:rect l="0" t="0" r="r" b="b"/>
                    <a:pathLst>
                      <a:path w="121" h="327">
                        <a:moveTo>
                          <a:pt x="29" y="201"/>
                        </a:moveTo>
                        <a:lnTo>
                          <a:pt x="0" y="0"/>
                        </a:lnTo>
                        <a:lnTo>
                          <a:pt x="83" y="172"/>
                        </a:lnTo>
                        <a:lnTo>
                          <a:pt x="121" y="327"/>
                        </a:lnTo>
                        <a:lnTo>
                          <a:pt x="29" y="201"/>
                        </a:lnTo>
                        <a:close/>
                      </a:path>
                    </a:pathLst>
                  </a:custGeom>
                  <a:solidFill>
                    <a:srgbClr val="9F9F9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37" name="Freeform 133">
                    <a:extLst>
                      <a:ext uri="{FF2B5EF4-FFF2-40B4-BE49-F238E27FC236}">
                        <a16:creationId xmlns:a16="http://schemas.microsoft.com/office/drawing/2014/main" id="{9CA3CECC-410A-5466-EE35-A3C173988372}"/>
                      </a:ext>
                    </a:extLst>
                  </p:cNvPr>
                  <p:cNvSpPr>
                    <a:spLocks/>
                  </p:cNvSpPr>
                  <p:nvPr/>
                </p:nvSpPr>
                <p:spPr bwMode="auto">
                  <a:xfrm>
                    <a:off x="4596" y="1663"/>
                    <a:ext cx="900" cy="593"/>
                  </a:xfrm>
                  <a:custGeom>
                    <a:avLst/>
                    <a:gdLst>
                      <a:gd name="T0" fmla="*/ 2192 w 2250"/>
                      <a:gd name="T1" fmla="*/ 316 h 1482"/>
                      <a:gd name="T2" fmla="*/ 1832 w 2250"/>
                      <a:gd name="T3" fmla="*/ 97 h 1482"/>
                      <a:gd name="T4" fmla="*/ 1760 w 2250"/>
                      <a:gd name="T5" fmla="*/ 137 h 1482"/>
                      <a:gd name="T6" fmla="*/ 2107 w 2250"/>
                      <a:gd name="T7" fmla="*/ 495 h 1482"/>
                      <a:gd name="T8" fmla="*/ 90 w 2250"/>
                      <a:gd name="T9" fmla="*/ 1472 h 1482"/>
                      <a:gd name="T10" fmla="*/ 57 w 2250"/>
                      <a:gd name="T11" fmla="*/ 1482 h 1482"/>
                      <a:gd name="T12" fmla="*/ 36 w 2250"/>
                      <a:gd name="T13" fmla="*/ 1475 h 1482"/>
                      <a:gd name="T14" fmla="*/ 12 w 2250"/>
                      <a:gd name="T15" fmla="*/ 1464 h 1482"/>
                      <a:gd name="T16" fmla="*/ 0 w 2250"/>
                      <a:gd name="T17" fmla="*/ 1431 h 1482"/>
                      <a:gd name="T18" fmla="*/ 9 w 2250"/>
                      <a:gd name="T19" fmla="*/ 1400 h 1482"/>
                      <a:gd name="T20" fmla="*/ 27 w 2250"/>
                      <a:gd name="T21" fmla="*/ 1375 h 1482"/>
                      <a:gd name="T22" fmla="*/ 48 w 2250"/>
                      <a:gd name="T23" fmla="*/ 1363 h 1482"/>
                      <a:gd name="T24" fmla="*/ 1703 w 2250"/>
                      <a:gd name="T25" fmla="*/ 77 h 1482"/>
                      <a:gd name="T26" fmla="*/ 1717 w 2250"/>
                      <a:gd name="T27" fmla="*/ 93 h 1482"/>
                      <a:gd name="T28" fmla="*/ 1598 w 2250"/>
                      <a:gd name="T29" fmla="*/ 172 h 1482"/>
                      <a:gd name="T30" fmla="*/ 1562 w 2250"/>
                      <a:gd name="T31" fmla="*/ 248 h 1482"/>
                      <a:gd name="T32" fmla="*/ 1760 w 2250"/>
                      <a:gd name="T33" fmla="*/ 137 h 1482"/>
                      <a:gd name="T34" fmla="*/ 1717 w 2250"/>
                      <a:gd name="T35" fmla="*/ 93 h 1482"/>
                      <a:gd name="T36" fmla="*/ 1856 w 2250"/>
                      <a:gd name="T37" fmla="*/ 0 h 1482"/>
                      <a:gd name="T38" fmla="*/ 2250 w 2250"/>
                      <a:gd name="T39" fmla="*/ 292 h 1482"/>
                      <a:gd name="T40" fmla="*/ 2192 w 2250"/>
                      <a:gd name="T41" fmla="*/ 316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50" h="1482">
                        <a:moveTo>
                          <a:pt x="2192" y="316"/>
                        </a:moveTo>
                        <a:lnTo>
                          <a:pt x="1832" y="97"/>
                        </a:lnTo>
                        <a:lnTo>
                          <a:pt x="1760" y="137"/>
                        </a:lnTo>
                        <a:lnTo>
                          <a:pt x="2107" y="495"/>
                        </a:lnTo>
                        <a:lnTo>
                          <a:pt x="90" y="1472"/>
                        </a:lnTo>
                        <a:lnTo>
                          <a:pt x="57" y="1482"/>
                        </a:lnTo>
                        <a:lnTo>
                          <a:pt x="36" y="1475"/>
                        </a:lnTo>
                        <a:lnTo>
                          <a:pt x="12" y="1464"/>
                        </a:lnTo>
                        <a:lnTo>
                          <a:pt x="0" y="1431"/>
                        </a:lnTo>
                        <a:lnTo>
                          <a:pt x="9" y="1400"/>
                        </a:lnTo>
                        <a:lnTo>
                          <a:pt x="27" y="1375"/>
                        </a:lnTo>
                        <a:lnTo>
                          <a:pt x="48" y="1363"/>
                        </a:lnTo>
                        <a:lnTo>
                          <a:pt x="1703" y="77"/>
                        </a:lnTo>
                        <a:lnTo>
                          <a:pt x="1717" y="93"/>
                        </a:lnTo>
                        <a:lnTo>
                          <a:pt x="1598" y="172"/>
                        </a:lnTo>
                        <a:lnTo>
                          <a:pt x="1562" y="248"/>
                        </a:lnTo>
                        <a:lnTo>
                          <a:pt x="1760" y="137"/>
                        </a:lnTo>
                        <a:lnTo>
                          <a:pt x="1717" y="93"/>
                        </a:lnTo>
                        <a:lnTo>
                          <a:pt x="1856" y="0"/>
                        </a:lnTo>
                        <a:lnTo>
                          <a:pt x="2250" y="292"/>
                        </a:lnTo>
                        <a:lnTo>
                          <a:pt x="2192" y="316"/>
                        </a:lnTo>
                        <a:close/>
                      </a:path>
                    </a:pathLst>
                  </a:custGeom>
                  <a:solidFill>
                    <a:srgbClr val="7F7F7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38" name="Freeform 134">
                    <a:extLst>
                      <a:ext uri="{FF2B5EF4-FFF2-40B4-BE49-F238E27FC236}">
                        <a16:creationId xmlns:a16="http://schemas.microsoft.com/office/drawing/2014/main" id="{F26CC5DF-2E2A-376B-D617-65C5638087BE}"/>
                      </a:ext>
                    </a:extLst>
                  </p:cNvPr>
                  <p:cNvSpPr>
                    <a:spLocks/>
                  </p:cNvSpPr>
                  <p:nvPr/>
                </p:nvSpPr>
                <p:spPr bwMode="auto">
                  <a:xfrm>
                    <a:off x="5216" y="1640"/>
                    <a:ext cx="262" cy="265"/>
                  </a:xfrm>
                  <a:custGeom>
                    <a:avLst/>
                    <a:gdLst>
                      <a:gd name="T0" fmla="*/ 304 w 654"/>
                      <a:gd name="T1" fmla="*/ 662 h 662"/>
                      <a:gd name="T2" fmla="*/ 258 w 654"/>
                      <a:gd name="T3" fmla="*/ 662 h 662"/>
                      <a:gd name="T4" fmla="*/ 210 w 654"/>
                      <a:gd name="T5" fmla="*/ 650 h 662"/>
                      <a:gd name="T6" fmla="*/ 126 w 654"/>
                      <a:gd name="T7" fmla="*/ 612 h 662"/>
                      <a:gd name="T8" fmla="*/ 48 w 654"/>
                      <a:gd name="T9" fmla="*/ 536 h 662"/>
                      <a:gd name="T10" fmla="*/ 8 w 654"/>
                      <a:gd name="T11" fmla="*/ 455 h 662"/>
                      <a:gd name="T12" fmla="*/ 0 w 654"/>
                      <a:gd name="T13" fmla="*/ 402 h 662"/>
                      <a:gd name="T14" fmla="*/ 0 w 654"/>
                      <a:gd name="T15" fmla="*/ 358 h 662"/>
                      <a:gd name="T16" fmla="*/ 6 w 654"/>
                      <a:gd name="T17" fmla="*/ 305 h 662"/>
                      <a:gd name="T18" fmla="*/ 18 w 654"/>
                      <a:gd name="T19" fmla="*/ 268 h 662"/>
                      <a:gd name="T20" fmla="*/ 30 w 654"/>
                      <a:gd name="T21" fmla="*/ 233 h 662"/>
                      <a:gd name="T22" fmla="*/ 340 w 654"/>
                      <a:gd name="T23" fmla="*/ 0 h 662"/>
                      <a:gd name="T24" fmla="*/ 322 w 654"/>
                      <a:gd name="T25" fmla="*/ 60 h 662"/>
                      <a:gd name="T26" fmla="*/ 54 w 654"/>
                      <a:gd name="T27" fmla="*/ 239 h 662"/>
                      <a:gd name="T28" fmla="*/ 36 w 654"/>
                      <a:gd name="T29" fmla="*/ 289 h 662"/>
                      <a:gd name="T30" fmla="*/ 294 w 654"/>
                      <a:gd name="T31" fmla="*/ 132 h 662"/>
                      <a:gd name="T32" fmla="*/ 654 w 654"/>
                      <a:gd name="T33" fmla="*/ 495 h 662"/>
                      <a:gd name="T34" fmla="*/ 304 w 654"/>
                      <a:gd name="T35" fmla="*/ 662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4" h="662">
                        <a:moveTo>
                          <a:pt x="304" y="662"/>
                        </a:moveTo>
                        <a:lnTo>
                          <a:pt x="258" y="662"/>
                        </a:lnTo>
                        <a:lnTo>
                          <a:pt x="210" y="650"/>
                        </a:lnTo>
                        <a:lnTo>
                          <a:pt x="126" y="612"/>
                        </a:lnTo>
                        <a:lnTo>
                          <a:pt x="48" y="536"/>
                        </a:lnTo>
                        <a:lnTo>
                          <a:pt x="8" y="455"/>
                        </a:lnTo>
                        <a:lnTo>
                          <a:pt x="0" y="402"/>
                        </a:lnTo>
                        <a:lnTo>
                          <a:pt x="0" y="358"/>
                        </a:lnTo>
                        <a:lnTo>
                          <a:pt x="6" y="305"/>
                        </a:lnTo>
                        <a:lnTo>
                          <a:pt x="18" y="268"/>
                        </a:lnTo>
                        <a:lnTo>
                          <a:pt x="30" y="233"/>
                        </a:lnTo>
                        <a:lnTo>
                          <a:pt x="340" y="0"/>
                        </a:lnTo>
                        <a:lnTo>
                          <a:pt x="322" y="60"/>
                        </a:lnTo>
                        <a:lnTo>
                          <a:pt x="54" y="239"/>
                        </a:lnTo>
                        <a:lnTo>
                          <a:pt x="36" y="289"/>
                        </a:lnTo>
                        <a:lnTo>
                          <a:pt x="294" y="132"/>
                        </a:lnTo>
                        <a:lnTo>
                          <a:pt x="654" y="495"/>
                        </a:lnTo>
                        <a:lnTo>
                          <a:pt x="304" y="662"/>
                        </a:lnTo>
                        <a:close/>
                      </a:path>
                    </a:pathLst>
                  </a:custGeom>
                  <a:solidFill>
                    <a:srgbClr val="BFBFB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39" name="Freeform 135">
                    <a:extLst>
                      <a:ext uri="{FF2B5EF4-FFF2-40B4-BE49-F238E27FC236}">
                        <a16:creationId xmlns:a16="http://schemas.microsoft.com/office/drawing/2014/main" id="{527C58D6-6041-DAFC-C996-5F85A4BBF525}"/>
                      </a:ext>
                    </a:extLst>
                  </p:cNvPr>
                  <p:cNvSpPr>
                    <a:spLocks/>
                  </p:cNvSpPr>
                  <p:nvPr/>
                </p:nvSpPr>
                <p:spPr bwMode="auto">
                  <a:xfrm>
                    <a:off x="5341" y="1636"/>
                    <a:ext cx="156" cy="142"/>
                  </a:xfrm>
                  <a:custGeom>
                    <a:avLst/>
                    <a:gdLst>
                      <a:gd name="T0" fmla="*/ 386 w 390"/>
                      <a:gd name="T1" fmla="*/ 354 h 354"/>
                      <a:gd name="T2" fmla="*/ 0 w 390"/>
                      <a:gd name="T3" fmla="*/ 85 h 354"/>
                      <a:gd name="T4" fmla="*/ 0 w 390"/>
                      <a:gd name="T5" fmla="*/ 60 h 354"/>
                      <a:gd name="T6" fmla="*/ 10 w 390"/>
                      <a:gd name="T7" fmla="*/ 32 h 354"/>
                      <a:gd name="T8" fmla="*/ 40 w 390"/>
                      <a:gd name="T9" fmla="*/ 10 h 354"/>
                      <a:gd name="T10" fmla="*/ 72 w 390"/>
                      <a:gd name="T11" fmla="*/ 0 h 354"/>
                      <a:gd name="T12" fmla="*/ 102 w 390"/>
                      <a:gd name="T13" fmla="*/ 0 h 354"/>
                      <a:gd name="T14" fmla="*/ 190 w 390"/>
                      <a:gd name="T15" fmla="*/ 25 h 354"/>
                      <a:gd name="T16" fmla="*/ 274 w 390"/>
                      <a:gd name="T17" fmla="*/ 76 h 354"/>
                      <a:gd name="T18" fmla="*/ 330 w 390"/>
                      <a:gd name="T19" fmla="*/ 138 h 354"/>
                      <a:gd name="T20" fmla="*/ 366 w 390"/>
                      <a:gd name="T21" fmla="*/ 210 h 354"/>
                      <a:gd name="T22" fmla="*/ 390 w 390"/>
                      <a:gd name="T23" fmla="*/ 311 h 354"/>
                      <a:gd name="T24" fmla="*/ 386 w 390"/>
                      <a:gd name="T25" fmla="*/ 35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0" h="354">
                        <a:moveTo>
                          <a:pt x="386" y="354"/>
                        </a:moveTo>
                        <a:lnTo>
                          <a:pt x="0" y="85"/>
                        </a:lnTo>
                        <a:lnTo>
                          <a:pt x="0" y="60"/>
                        </a:lnTo>
                        <a:lnTo>
                          <a:pt x="10" y="32"/>
                        </a:lnTo>
                        <a:lnTo>
                          <a:pt x="40" y="10"/>
                        </a:lnTo>
                        <a:lnTo>
                          <a:pt x="72" y="0"/>
                        </a:lnTo>
                        <a:lnTo>
                          <a:pt x="102" y="0"/>
                        </a:lnTo>
                        <a:lnTo>
                          <a:pt x="190" y="25"/>
                        </a:lnTo>
                        <a:lnTo>
                          <a:pt x="274" y="76"/>
                        </a:lnTo>
                        <a:lnTo>
                          <a:pt x="330" y="138"/>
                        </a:lnTo>
                        <a:lnTo>
                          <a:pt x="366" y="210"/>
                        </a:lnTo>
                        <a:lnTo>
                          <a:pt x="390" y="311"/>
                        </a:lnTo>
                        <a:lnTo>
                          <a:pt x="386" y="354"/>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40" name="Freeform 136">
                    <a:extLst>
                      <a:ext uri="{FF2B5EF4-FFF2-40B4-BE49-F238E27FC236}">
                        <a16:creationId xmlns:a16="http://schemas.microsoft.com/office/drawing/2014/main" id="{C56BE503-86DB-9F07-311A-ADB5DB7ED28B}"/>
                      </a:ext>
                    </a:extLst>
                  </p:cNvPr>
                  <p:cNvSpPr>
                    <a:spLocks/>
                  </p:cNvSpPr>
                  <p:nvPr/>
                </p:nvSpPr>
                <p:spPr bwMode="auto">
                  <a:xfrm>
                    <a:off x="5340" y="1694"/>
                    <a:ext cx="153" cy="145"/>
                  </a:xfrm>
                  <a:custGeom>
                    <a:avLst/>
                    <a:gdLst>
                      <a:gd name="T0" fmla="*/ 371 w 383"/>
                      <a:gd name="T1" fmla="*/ 299 h 363"/>
                      <a:gd name="T2" fmla="*/ 358 w 383"/>
                      <a:gd name="T3" fmla="*/ 334 h 363"/>
                      <a:gd name="T4" fmla="*/ 343 w 383"/>
                      <a:gd name="T5" fmla="*/ 353 h 363"/>
                      <a:gd name="T6" fmla="*/ 317 w 383"/>
                      <a:gd name="T7" fmla="*/ 363 h 363"/>
                      <a:gd name="T8" fmla="*/ 295 w 383"/>
                      <a:gd name="T9" fmla="*/ 359 h 363"/>
                      <a:gd name="T10" fmla="*/ 263 w 383"/>
                      <a:gd name="T11" fmla="*/ 344 h 363"/>
                      <a:gd name="T12" fmla="*/ 221 w 383"/>
                      <a:gd name="T13" fmla="*/ 328 h 363"/>
                      <a:gd name="T14" fmla="*/ 185 w 383"/>
                      <a:gd name="T15" fmla="*/ 299 h 363"/>
                      <a:gd name="T16" fmla="*/ 146 w 383"/>
                      <a:gd name="T17" fmla="*/ 270 h 363"/>
                      <a:gd name="T18" fmla="*/ 110 w 383"/>
                      <a:gd name="T19" fmla="*/ 239 h 363"/>
                      <a:gd name="T20" fmla="*/ 50 w 383"/>
                      <a:gd name="T21" fmla="*/ 158 h 363"/>
                      <a:gd name="T22" fmla="*/ 24 w 383"/>
                      <a:gd name="T23" fmla="*/ 88 h 363"/>
                      <a:gd name="T24" fmla="*/ 0 w 383"/>
                      <a:gd name="T25" fmla="*/ 0 h 363"/>
                      <a:gd name="T26" fmla="*/ 383 w 383"/>
                      <a:gd name="T27" fmla="*/ 265 h 363"/>
                      <a:gd name="T28" fmla="*/ 371 w 383"/>
                      <a:gd name="T29" fmla="*/ 299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63">
                        <a:moveTo>
                          <a:pt x="371" y="299"/>
                        </a:moveTo>
                        <a:lnTo>
                          <a:pt x="358" y="334"/>
                        </a:lnTo>
                        <a:lnTo>
                          <a:pt x="343" y="353"/>
                        </a:lnTo>
                        <a:lnTo>
                          <a:pt x="317" y="363"/>
                        </a:lnTo>
                        <a:lnTo>
                          <a:pt x="295" y="359"/>
                        </a:lnTo>
                        <a:lnTo>
                          <a:pt x="263" y="344"/>
                        </a:lnTo>
                        <a:lnTo>
                          <a:pt x="221" y="328"/>
                        </a:lnTo>
                        <a:lnTo>
                          <a:pt x="185" y="299"/>
                        </a:lnTo>
                        <a:lnTo>
                          <a:pt x="146" y="270"/>
                        </a:lnTo>
                        <a:lnTo>
                          <a:pt x="110" y="239"/>
                        </a:lnTo>
                        <a:lnTo>
                          <a:pt x="50" y="158"/>
                        </a:lnTo>
                        <a:lnTo>
                          <a:pt x="24" y="88"/>
                        </a:lnTo>
                        <a:lnTo>
                          <a:pt x="0" y="0"/>
                        </a:lnTo>
                        <a:lnTo>
                          <a:pt x="383" y="265"/>
                        </a:lnTo>
                        <a:lnTo>
                          <a:pt x="371" y="299"/>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41" name="Freeform 137">
                    <a:extLst>
                      <a:ext uri="{FF2B5EF4-FFF2-40B4-BE49-F238E27FC236}">
                        <a16:creationId xmlns:a16="http://schemas.microsoft.com/office/drawing/2014/main" id="{62D55C62-CF66-56A3-BBCB-4D60ABD6B1FC}"/>
                      </a:ext>
                    </a:extLst>
                  </p:cNvPr>
                  <p:cNvSpPr>
                    <a:spLocks/>
                  </p:cNvSpPr>
                  <p:nvPr/>
                </p:nvSpPr>
                <p:spPr bwMode="auto">
                  <a:xfrm>
                    <a:off x="4986" y="1870"/>
                    <a:ext cx="590" cy="190"/>
                  </a:xfrm>
                  <a:custGeom>
                    <a:avLst/>
                    <a:gdLst>
                      <a:gd name="T0" fmla="*/ 1193 w 1474"/>
                      <a:gd name="T1" fmla="*/ 266 h 474"/>
                      <a:gd name="T2" fmla="*/ 1097 w 1474"/>
                      <a:gd name="T3" fmla="*/ 266 h 474"/>
                      <a:gd name="T4" fmla="*/ 1151 w 1474"/>
                      <a:gd name="T5" fmla="*/ 311 h 474"/>
                      <a:gd name="T6" fmla="*/ 843 w 1474"/>
                      <a:gd name="T7" fmla="*/ 371 h 474"/>
                      <a:gd name="T8" fmla="*/ 755 w 1474"/>
                      <a:gd name="T9" fmla="*/ 371 h 474"/>
                      <a:gd name="T10" fmla="*/ 821 w 1474"/>
                      <a:gd name="T11" fmla="*/ 404 h 474"/>
                      <a:gd name="T12" fmla="*/ 407 w 1474"/>
                      <a:gd name="T13" fmla="*/ 474 h 474"/>
                      <a:gd name="T14" fmla="*/ 0 w 1474"/>
                      <a:gd name="T15" fmla="*/ 417 h 474"/>
                      <a:gd name="T16" fmla="*/ 929 w 1474"/>
                      <a:gd name="T17" fmla="*/ 0 h 474"/>
                      <a:gd name="T18" fmla="*/ 1474 w 1474"/>
                      <a:gd name="T19" fmla="*/ 204 h 474"/>
                      <a:gd name="T20" fmla="*/ 1193 w 1474"/>
                      <a:gd name="T21" fmla="*/ 266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4" h="474">
                        <a:moveTo>
                          <a:pt x="1193" y="266"/>
                        </a:moveTo>
                        <a:lnTo>
                          <a:pt x="1097" y="266"/>
                        </a:lnTo>
                        <a:lnTo>
                          <a:pt x="1151" y="311"/>
                        </a:lnTo>
                        <a:lnTo>
                          <a:pt x="843" y="371"/>
                        </a:lnTo>
                        <a:lnTo>
                          <a:pt x="755" y="371"/>
                        </a:lnTo>
                        <a:lnTo>
                          <a:pt x="821" y="404"/>
                        </a:lnTo>
                        <a:lnTo>
                          <a:pt x="407" y="474"/>
                        </a:lnTo>
                        <a:lnTo>
                          <a:pt x="0" y="417"/>
                        </a:lnTo>
                        <a:lnTo>
                          <a:pt x="929" y="0"/>
                        </a:lnTo>
                        <a:lnTo>
                          <a:pt x="1474" y="204"/>
                        </a:lnTo>
                        <a:lnTo>
                          <a:pt x="1193" y="266"/>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42" name="Freeform 138">
                    <a:extLst>
                      <a:ext uri="{FF2B5EF4-FFF2-40B4-BE49-F238E27FC236}">
                        <a16:creationId xmlns:a16="http://schemas.microsoft.com/office/drawing/2014/main" id="{55CB801C-6770-3772-D7F5-276F7815BCBA}"/>
                      </a:ext>
                    </a:extLst>
                  </p:cNvPr>
                  <p:cNvSpPr>
                    <a:spLocks/>
                  </p:cNvSpPr>
                  <p:nvPr/>
                </p:nvSpPr>
                <p:spPr bwMode="auto">
                  <a:xfrm>
                    <a:off x="4977" y="1757"/>
                    <a:ext cx="312" cy="230"/>
                  </a:xfrm>
                  <a:custGeom>
                    <a:avLst/>
                    <a:gdLst>
                      <a:gd name="T0" fmla="*/ 596 w 780"/>
                      <a:gd name="T1" fmla="*/ 207 h 575"/>
                      <a:gd name="T2" fmla="*/ 0 w 780"/>
                      <a:gd name="T3" fmla="*/ 575 h 575"/>
                      <a:gd name="T4" fmla="*/ 86 w 780"/>
                      <a:gd name="T5" fmla="*/ 471 h 575"/>
                      <a:gd name="T6" fmla="*/ 780 w 780"/>
                      <a:gd name="T7" fmla="*/ 0 h 575"/>
                      <a:gd name="T8" fmla="*/ 596 w 780"/>
                      <a:gd name="T9" fmla="*/ 207 h 575"/>
                    </a:gdLst>
                    <a:ahLst/>
                    <a:cxnLst>
                      <a:cxn ang="0">
                        <a:pos x="T0" y="T1"/>
                      </a:cxn>
                      <a:cxn ang="0">
                        <a:pos x="T2" y="T3"/>
                      </a:cxn>
                      <a:cxn ang="0">
                        <a:pos x="T4" y="T5"/>
                      </a:cxn>
                      <a:cxn ang="0">
                        <a:pos x="T6" y="T7"/>
                      </a:cxn>
                      <a:cxn ang="0">
                        <a:pos x="T8" y="T9"/>
                      </a:cxn>
                    </a:cxnLst>
                    <a:rect l="0" t="0" r="r" b="b"/>
                    <a:pathLst>
                      <a:path w="780" h="575">
                        <a:moveTo>
                          <a:pt x="596" y="207"/>
                        </a:moveTo>
                        <a:lnTo>
                          <a:pt x="0" y="575"/>
                        </a:lnTo>
                        <a:lnTo>
                          <a:pt x="86" y="471"/>
                        </a:lnTo>
                        <a:lnTo>
                          <a:pt x="780" y="0"/>
                        </a:lnTo>
                        <a:lnTo>
                          <a:pt x="596" y="207"/>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43" name="Freeform 139">
                    <a:extLst>
                      <a:ext uri="{FF2B5EF4-FFF2-40B4-BE49-F238E27FC236}">
                        <a16:creationId xmlns:a16="http://schemas.microsoft.com/office/drawing/2014/main" id="{22DF83E7-0235-4DD1-5C95-5FC1F17B7990}"/>
                      </a:ext>
                    </a:extLst>
                  </p:cNvPr>
                  <p:cNvSpPr>
                    <a:spLocks/>
                  </p:cNvSpPr>
                  <p:nvPr/>
                </p:nvSpPr>
                <p:spPr bwMode="auto">
                  <a:xfrm>
                    <a:off x="4856" y="1469"/>
                    <a:ext cx="459" cy="644"/>
                  </a:xfrm>
                  <a:custGeom>
                    <a:avLst/>
                    <a:gdLst>
                      <a:gd name="T0" fmla="*/ 985 w 1147"/>
                      <a:gd name="T1" fmla="*/ 635 h 1609"/>
                      <a:gd name="T2" fmla="*/ 262 w 1147"/>
                      <a:gd name="T3" fmla="*/ 1208 h 1609"/>
                      <a:gd name="T4" fmla="*/ 264 w 1147"/>
                      <a:gd name="T5" fmla="*/ 1200 h 1609"/>
                      <a:gd name="T6" fmla="*/ 261 w 1147"/>
                      <a:gd name="T7" fmla="*/ 1209 h 1609"/>
                      <a:gd name="T8" fmla="*/ 262 w 1147"/>
                      <a:gd name="T9" fmla="*/ 1208 h 1609"/>
                      <a:gd name="T10" fmla="*/ 257 w 1147"/>
                      <a:gd name="T11" fmla="*/ 1225 h 1609"/>
                      <a:gd name="T12" fmla="*/ 247 w 1147"/>
                      <a:gd name="T13" fmla="*/ 1266 h 1609"/>
                      <a:gd name="T14" fmla="*/ 257 w 1147"/>
                      <a:gd name="T15" fmla="*/ 1351 h 1609"/>
                      <a:gd name="T16" fmla="*/ 287 w 1147"/>
                      <a:gd name="T17" fmla="*/ 1417 h 1609"/>
                      <a:gd name="T18" fmla="*/ 343 w 1147"/>
                      <a:gd name="T19" fmla="*/ 1461 h 1609"/>
                      <a:gd name="T20" fmla="*/ 412 w 1147"/>
                      <a:gd name="T21" fmla="*/ 1477 h 1609"/>
                      <a:gd name="T22" fmla="*/ 135 w 1147"/>
                      <a:gd name="T23" fmla="*/ 1609 h 1609"/>
                      <a:gd name="T24" fmla="*/ 68 w 1147"/>
                      <a:gd name="T25" fmla="*/ 1591 h 1609"/>
                      <a:gd name="T26" fmla="*/ 21 w 1147"/>
                      <a:gd name="T27" fmla="*/ 1549 h 1609"/>
                      <a:gd name="T28" fmla="*/ 0 w 1147"/>
                      <a:gd name="T29" fmla="*/ 1465 h 1609"/>
                      <a:gd name="T30" fmla="*/ 6 w 1147"/>
                      <a:gd name="T31" fmla="*/ 1420 h 1609"/>
                      <a:gd name="T32" fmla="*/ 21 w 1147"/>
                      <a:gd name="T33" fmla="*/ 1386 h 1609"/>
                      <a:gd name="T34" fmla="*/ 38 w 1147"/>
                      <a:gd name="T35" fmla="*/ 1360 h 1609"/>
                      <a:gd name="T36" fmla="*/ 271 w 1147"/>
                      <a:gd name="T37" fmla="*/ 1177 h 1609"/>
                      <a:gd name="T38" fmla="*/ 264 w 1147"/>
                      <a:gd name="T39" fmla="*/ 1200 h 1609"/>
                      <a:gd name="T40" fmla="*/ 421 w 1147"/>
                      <a:gd name="T41" fmla="*/ 819 h 1609"/>
                      <a:gd name="T42" fmla="*/ 667 w 1147"/>
                      <a:gd name="T43" fmla="*/ 506 h 1609"/>
                      <a:gd name="T44" fmla="*/ 673 w 1147"/>
                      <a:gd name="T45" fmla="*/ 580 h 1609"/>
                      <a:gd name="T46" fmla="*/ 883 w 1147"/>
                      <a:gd name="T47" fmla="*/ 258 h 1609"/>
                      <a:gd name="T48" fmla="*/ 910 w 1147"/>
                      <a:gd name="T49" fmla="*/ 314 h 1609"/>
                      <a:gd name="T50" fmla="*/ 949 w 1147"/>
                      <a:gd name="T51" fmla="*/ 232 h 1609"/>
                      <a:gd name="T52" fmla="*/ 1147 w 1147"/>
                      <a:gd name="T53" fmla="*/ 0 h 1609"/>
                      <a:gd name="T54" fmla="*/ 985 w 1147"/>
                      <a:gd name="T55" fmla="*/ 635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47" h="1609">
                        <a:moveTo>
                          <a:pt x="985" y="635"/>
                        </a:moveTo>
                        <a:lnTo>
                          <a:pt x="262" y="1208"/>
                        </a:lnTo>
                        <a:lnTo>
                          <a:pt x="264" y="1200"/>
                        </a:lnTo>
                        <a:lnTo>
                          <a:pt x="261" y="1209"/>
                        </a:lnTo>
                        <a:lnTo>
                          <a:pt x="262" y="1208"/>
                        </a:lnTo>
                        <a:lnTo>
                          <a:pt x="257" y="1225"/>
                        </a:lnTo>
                        <a:lnTo>
                          <a:pt x="247" y="1266"/>
                        </a:lnTo>
                        <a:lnTo>
                          <a:pt x="257" y="1351"/>
                        </a:lnTo>
                        <a:lnTo>
                          <a:pt x="287" y="1417"/>
                        </a:lnTo>
                        <a:lnTo>
                          <a:pt x="343" y="1461"/>
                        </a:lnTo>
                        <a:lnTo>
                          <a:pt x="412" y="1477"/>
                        </a:lnTo>
                        <a:lnTo>
                          <a:pt x="135" y="1609"/>
                        </a:lnTo>
                        <a:lnTo>
                          <a:pt x="68" y="1591"/>
                        </a:lnTo>
                        <a:lnTo>
                          <a:pt x="21" y="1549"/>
                        </a:lnTo>
                        <a:lnTo>
                          <a:pt x="0" y="1465"/>
                        </a:lnTo>
                        <a:lnTo>
                          <a:pt x="6" y="1420"/>
                        </a:lnTo>
                        <a:lnTo>
                          <a:pt x="21" y="1386"/>
                        </a:lnTo>
                        <a:lnTo>
                          <a:pt x="38" y="1360"/>
                        </a:lnTo>
                        <a:lnTo>
                          <a:pt x="271" y="1177"/>
                        </a:lnTo>
                        <a:lnTo>
                          <a:pt x="264" y="1200"/>
                        </a:lnTo>
                        <a:lnTo>
                          <a:pt x="421" y="819"/>
                        </a:lnTo>
                        <a:lnTo>
                          <a:pt x="667" y="506"/>
                        </a:lnTo>
                        <a:lnTo>
                          <a:pt x="673" y="580"/>
                        </a:lnTo>
                        <a:lnTo>
                          <a:pt x="883" y="258"/>
                        </a:lnTo>
                        <a:lnTo>
                          <a:pt x="910" y="314"/>
                        </a:lnTo>
                        <a:lnTo>
                          <a:pt x="949" y="232"/>
                        </a:lnTo>
                        <a:lnTo>
                          <a:pt x="1147" y="0"/>
                        </a:lnTo>
                        <a:lnTo>
                          <a:pt x="985" y="635"/>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2444" name="Freeform 140">
                    <a:extLst>
                      <a:ext uri="{FF2B5EF4-FFF2-40B4-BE49-F238E27FC236}">
                        <a16:creationId xmlns:a16="http://schemas.microsoft.com/office/drawing/2014/main" id="{38569D25-E816-7BB2-AB7D-D849D777E648}"/>
                      </a:ext>
                    </a:extLst>
                  </p:cNvPr>
                  <p:cNvSpPr>
                    <a:spLocks/>
                  </p:cNvSpPr>
                  <p:nvPr/>
                </p:nvSpPr>
                <p:spPr bwMode="auto">
                  <a:xfrm>
                    <a:off x="4882" y="1981"/>
                    <a:ext cx="69" cy="119"/>
                  </a:xfrm>
                  <a:custGeom>
                    <a:avLst/>
                    <a:gdLst>
                      <a:gd name="T0" fmla="*/ 130 w 172"/>
                      <a:gd name="T1" fmla="*/ 297 h 297"/>
                      <a:gd name="T2" fmla="*/ 100 w 172"/>
                      <a:gd name="T3" fmla="*/ 285 h 297"/>
                      <a:gd name="T4" fmla="*/ 66 w 172"/>
                      <a:gd name="T5" fmla="*/ 275 h 297"/>
                      <a:gd name="T6" fmla="*/ 42 w 172"/>
                      <a:gd name="T7" fmla="*/ 250 h 297"/>
                      <a:gd name="T8" fmla="*/ 22 w 172"/>
                      <a:gd name="T9" fmla="*/ 232 h 297"/>
                      <a:gd name="T10" fmla="*/ 10 w 172"/>
                      <a:gd name="T11" fmla="*/ 203 h 297"/>
                      <a:gd name="T12" fmla="*/ 3 w 172"/>
                      <a:gd name="T13" fmla="*/ 181 h 297"/>
                      <a:gd name="T14" fmla="*/ 0 w 172"/>
                      <a:gd name="T15" fmla="*/ 147 h 297"/>
                      <a:gd name="T16" fmla="*/ 3 w 172"/>
                      <a:gd name="T17" fmla="*/ 106 h 297"/>
                      <a:gd name="T18" fmla="*/ 10 w 172"/>
                      <a:gd name="T19" fmla="*/ 75 h 297"/>
                      <a:gd name="T20" fmla="*/ 24 w 172"/>
                      <a:gd name="T21" fmla="*/ 47 h 297"/>
                      <a:gd name="T22" fmla="*/ 78 w 172"/>
                      <a:gd name="T23" fmla="*/ 0 h 297"/>
                      <a:gd name="T24" fmla="*/ 70 w 172"/>
                      <a:gd name="T25" fmla="*/ 25 h 297"/>
                      <a:gd name="T26" fmla="*/ 58 w 172"/>
                      <a:gd name="T27" fmla="*/ 62 h 297"/>
                      <a:gd name="T28" fmla="*/ 48 w 172"/>
                      <a:gd name="T29" fmla="*/ 94 h 297"/>
                      <a:gd name="T30" fmla="*/ 46 w 172"/>
                      <a:gd name="T31" fmla="*/ 125 h 297"/>
                      <a:gd name="T32" fmla="*/ 48 w 172"/>
                      <a:gd name="T33" fmla="*/ 160 h 297"/>
                      <a:gd name="T34" fmla="*/ 58 w 172"/>
                      <a:gd name="T35" fmla="*/ 191 h 297"/>
                      <a:gd name="T36" fmla="*/ 76 w 172"/>
                      <a:gd name="T37" fmla="*/ 225 h 297"/>
                      <a:gd name="T38" fmla="*/ 109 w 172"/>
                      <a:gd name="T39" fmla="*/ 240 h 297"/>
                      <a:gd name="T40" fmla="*/ 139 w 172"/>
                      <a:gd name="T41" fmla="*/ 259 h 297"/>
                      <a:gd name="T42" fmla="*/ 172 w 172"/>
                      <a:gd name="T43" fmla="*/ 279 h 297"/>
                      <a:gd name="T44" fmla="*/ 130 w 172"/>
                      <a:gd name="T45"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2" h="297">
                        <a:moveTo>
                          <a:pt x="130" y="297"/>
                        </a:moveTo>
                        <a:lnTo>
                          <a:pt x="100" y="285"/>
                        </a:lnTo>
                        <a:lnTo>
                          <a:pt x="66" y="275"/>
                        </a:lnTo>
                        <a:lnTo>
                          <a:pt x="42" y="250"/>
                        </a:lnTo>
                        <a:lnTo>
                          <a:pt x="22" y="232"/>
                        </a:lnTo>
                        <a:lnTo>
                          <a:pt x="10" y="203"/>
                        </a:lnTo>
                        <a:lnTo>
                          <a:pt x="3" y="181"/>
                        </a:lnTo>
                        <a:lnTo>
                          <a:pt x="0" y="147"/>
                        </a:lnTo>
                        <a:lnTo>
                          <a:pt x="3" y="106"/>
                        </a:lnTo>
                        <a:lnTo>
                          <a:pt x="10" y="75"/>
                        </a:lnTo>
                        <a:lnTo>
                          <a:pt x="24" y="47"/>
                        </a:lnTo>
                        <a:lnTo>
                          <a:pt x="78" y="0"/>
                        </a:lnTo>
                        <a:lnTo>
                          <a:pt x="70" y="25"/>
                        </a:lnTo>
                        <a:lnTo>
                          <a:pt x="58" y="62"/>
                        </a:lnTo>
                        <a:lnTo>
                          <a:pt x="48" y="94"/>
                        </a:lnTo>
                        <a:lnTo>
                          <a:pt x="46" y="125"/>
                        </a:lnTo>
                        <a:lnTo>
                          <a:pt x="48" y="160"/>
                        </a:lnTo>
                        <a:lnTo>
                          <a:pt x="58" y="191"/>
                        </a:lnTo>
                        <a:lnTo>
                          <a:pt x="76" y="225"/>
                        </a:lnTo>
                        <a:lnTo>
                          <a:pt x="109" y="240"/>
                        </a:lnTo>
                        <a:lnTo>
                          <a:pt x="139" y="259"/>
                        </a:lnTo>
                        <a:lnTo>
                          <a:pt x="172" y="279"/>
                        </a:lnTo>
                        <a:lnTo>
                          <a:pt x="130" y="297"/>
                        </a:lnTo>
                        <a:close/>
                      </a:path>
                    </a:pathLst>
                  </a:custGeom>
                  <a:solidFill>
                    <a:srgbClr val="FF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82445" name="Freeform 141">
                    <a:extLst>
                      <a:ext uri="{FF2B5EF4-FFF2-40B4-BE49-F238E27FC236}">
                        <a16:creationId xmlns:a16="http://schemas.microsoft.com/office/drawing/2014/main" id="{2E07FB64-0F7A-1A1D-7ECF-E4296A9D3D86}"/>
                      </a:ext>
                    </a:extLst>
                  </p:cNvPr>
                  <p:cNvSpPr>
                    <a:spLocks/>
                  </p:cNvSpPr>
                  <p:nvPr/>
                </p:nvSpPr>
                <p:spPr bwMode="auto">
                  <a:xfrm>
                    <a:off x="4596" y="2185"/>
                    <a:ext cx="73" cy="71"/>
                  </a:xfrm>
                  <a:custGeom>
                    <a:avLst/>
                    <a:gdLst>
                      <a:gd name="T0" fmla="*/ 78 w 182"/>
                      <a:gd name="T1" fmla="*/ 167 h 177"/>
                      <a:gd name="T2" fmla="*/ 48 w 182"/>
                      <a:gd name="T3" fmla="*/ 177 h 177"/>
                      <a:gd name="T4" fmla="*/ 33 w 182"/>
                      <a:gd name="T5" fmla="*/ 170 h 177"/>
                      <a:gd name="T6" fmla="*/ 12 w 182"/>
                      <a:gd name="T7" fmla="*/ 161 h 177"/>
                      <a:gd name="T8" fmla="*/ 0 w 182"/>
                      <a:gd name="T9" fmla="*/ 132 h 177"/>
                      <a:gd name="T10" fmla="*/ 9 w 182"/>
                      <a:gd name="T11" fmla="*/ 107 h 177"/>
                      <a:gd name="T12" fmla="*/ 24 w 182"/>
                      <a:gd name="T13" fmla="*/ 82 h 177"/>
                      <a:gd name="T14" fmla="*/ 42 w 182"/>
                      <a:gd name="T15" fmla="*/ 72 h 177"/>
                      <a:gd name="T16" fmla="*/ 128 w 182"/>
                      <a:gd name="T17" fmla="*/ 0 h 177"/>
                      <a:gd name="T18" fmla="*/ 126 w 182"/>
                      <a:gd name="T19" fmla="*/ 19 h 177"/>
                      <a:gd name="T20" fmla="*/ 128 w 182"/>
                      <a:gd name="T21" fmla="*/ 45 h 177"/>
                      <a:gd name="T22" fmla="*/ 132 w 182"/>
                      <a:gd name="T23" fmla="*/ 66 h 177"/>
                      <a:gd name="T24" fmla="*/ 144 w 182"/>
                      <a:gd name="T25" fmla="*/ 85 h 177"/>
                      <a:gd name="T26" fmla="*/ 161 w 182"/>
                      <a:gd name="T27" fmla="*/ 105 h 177"/>
                      <a:gd name="T28" fmla="*/ 182 w 182"/>
                      <a:gd name="T29" fmla="*/ 120 h 177"/>
                      <a:gd name="T30" fmla="*/ 78 w 182"/>
                      <a:gd name="T31" fmla="*/ 16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2" h="177">
                        <a:moveTo>
                          <a:pt x="78" y="167"/>
                        </a:moveTo>
                        <a:lnTo>
                          <a:pt x="48" y="177"/>
                        </a:lnTo>
                        <a:lnTo>
                          <a:pt x="33" y="170"/>
                        </a:lnTo>
                        <a:lnTo>
                          <a:pt x="12" y="161"/>
                        </a:lnTo>
                        <a:lnTo>
                          <a:pt x="0" y="132"/>
                        </a:lnTo>
                        <a:lnTo>
                          <a:pt x="9" y="107"/>
                        </a:lnTo>
                        <a:lnTo>
                          <a:pt x="24" y="82"/>
                        </a:lnTo>
                        <a:lnTo>
                          <a:pt x="42" y="72"/>
                        </a:lnTo>
                        <a:lnTo>
                          <a:pt x="128" y="0"/>
                        </a:lnTo>
                        <a:lnTo>
                          <a:pt x="126" y="19"/>
                        </a:lnTo>
                        <a:lnTo>
                          <a:pt x="128" y="45"/>
                        </a:lnTo>
                        <a:lnTo>
                          <a:pt x="132" y="66"/>
                        </a:lnTo>
                        <a:lnTo>
                          <a:pt x="144" y="85"/>
                        </a:lnTo>
                        <a:lnTo>
                          <a:pt x="161" y="105"/>
                        </a:lnTo>
                        <a:lnTo>
                          <a:pt x="182" y="120"/>
                        </a:lnTo>
                        <a:lnTo>
                          <a:pt x="78" y="167"/>
                        </a:lnTo>
                        <a:close/>
                      </a:path>
                    </a:pathLst>
                  </a:custGeom>
                  <a:solidFill>
                    <a:srgbClr val="00FF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grpSp>
          </p:grpSp>
        </p:grpSp>
      </p:grpSp>
      <p:sp>
        <p:nvSpPr>
          <p:cNvPr id="482446" name="Freeform 142">
            <a:extLst>
              <a:ext uri="{FF2B5EF4-FFF2-40B4-BE49-F238E27FC236}">
                <a16:creationId xmlns:a16="http://schemas.microsoft.com/office/drawing/2014/main" id="{63C347B7-B767-938D-1127-BB335A0F107D}"/>
              </a:ext>
            </a:extLst>
          </p:cNvPr>
          <p:cNvSpPr>
            <a:spLocks/>
          </p:cNvSpPr>
          <p:nvPr/>
        </p:nvSpPr>
        <p:spPr bwMode="auto">
          <a:xfrm>
            <a:off x="12492038" y="6718301"/>
            <a:ext cx="0" cy="161925"/>
          </a:xfrm>
          <a:custGeom>
            <a:avLst/>
            <a:gdLst>
              <a:gd name="T0" fmla="*/ 256 h 256"/>
              <a:gd name="T1" fmla="*/ 0 h 256"/>
            </a:gdLst>
            <a:ahLst/>
            <a:cxnLst>
              <a:cxn ang="0">
                <a:pos x="0" y="T0"/>
              </a:cxn>
              <a:cxn ang="0">
                <a:pos x="0" y="T1"/>
              </a:cxn>
            </a:cxnLst>
            <a:rect l="0" t="0" r="r" b="b"/>
            <a:pathLst>
              <a:path h="256">
                <a:moveTo>
                  <a:pt x="0" y="256"/>
                </a:moveTo>
                <a:lnTo>
                  <a:pt x="0" y="0"/>
                </a:lnTo>
              </a:path>
            </a:pathLst>
          </a:custGeom>
          <a:noFill/>
          <a:ln w="25400">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2448" name="Rectangle 144">
            <a:extLst>
              <a:ext uri="{FF2B5EF4-FFF2-40B4-BE49-F238E27FC236}">
                <a16:creationId xmlns:a16="http://schemas.microsoft.com/office/drawing/2014/main" id="{40FDC7AA-C734-A2EC-FA1C-D52F5A4B4FC7}"/>
              </a:ext>
            </a:extLst>
          </p:cNvPr>
          <p:cNvSpPr>
            <a:spLocks noChangeArrowheads="1"/>
          </p:cNvSpPr>
          <p:nvPr/>
        </p:nvSpPr>
        <p:spPr bwMode="auto">
          <a:xfrm>
            <a:off x="1138237" y="-1171297"/>
            <a:ext cx="1858962" cy="101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6808" tIns="685584" rIns="914112" anchor="ctr">
            <a:spAutoFit/>
          </a:bodyPr>
          <a:lstStyle/>
          <a:p>
            <a:endParaRPr lang="pt-BR"/>
          </a:p>
        </p:txBody>
      </p:sp>
      <p:sp>
        <p:nvSpPr>
          <p:cNvPr id="482449" name="Rectangle 145">
            <a:extLst>
              <a:ext uri="{FF2B5EF4-FFF2-40B4-BE49-F238E27FC236}">
                <a16:creationId xmlns:a16="http://schemas.microsoft.com/office/drawing/2014/main" id="{4CC01879-FC5B-FCE3-6D11-75702FDA094F}"/>
              </a:ext>
            </a:extLst>
          </p:cNvPr>
          <p:cNvSpPr>
            <a:spLocks noChangeArrowheads="1"/>
          </p:cNvSpPr>
          <p:nvPr/>
        </p:nvSpPr>
        <p:spPr bwMode="auto">
          <a:xfrm>
            <a:off x="2063750" y="173038"/>
            <a:ext cx="8451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984500" algn="l"/>
              </a:tabLst>
              <a:defRPr>
                <a:solidFill>
                  <a:schemeClr val="tx1"/>
                </a:solidFill>
                <a:latin typeface="Arial" panose="020B0604020202020204" pitchFamily="34" charset="0"/>
              </a:defRPr>
            </a:lvl1pPr>
            <a:lvl2pPr>
              <a:tabLst>
                <a:tab pos="2984500" algn="l"/>
              </a:tabLst>
              <a:defRPr>
                <a:solidFill>
                  <a:schemeClr val="tx1"/>
                </a:solidFill>
                <a:latin typeface="Arial" panose="020B0604020202020204" pitchFamily="34" charset="0"/>
              </a:defRPr>
            </a:lvl2pPr>
            <a:lvl3pPr>
              <a:tabLst>
                <a:tab pos="2984500" algn="l"/>
              </a:tabLst>
              <a:defRPr>
                <a:solidFill>
                  <a:schemeClr val="tx1"/>
                </a:solidFill>
                <a:latin typeface="Arial" panose="020B0604020202020204" pitchFamily="34" charset="0"/>
              </a:defRPr>
            </a:lvl3pPr>
            <a:lvl4pPr>
              <a:tabLst>
                <a:tab pos="2984500" algn="l"/>
              </a:tabLst>
              <a:defRPr>
                <a:solidFill>
                  <a:schemeClr val="tx1"/>
                </a:solidFill>
                <a:latin typeface="Arial" panose="020B0604020202020204" pitchFamily="34" charset="0"/>
              </a:defRPr>
            </a:lvl4pPr>
            <a:lvl5pPr>
              <a:tabLst>
                <a:tab pos="2984500" algn="l"/>
              </a:tabLst>
              <a:defRPr>
                <a:solidFill>
                  <a:schemeClr val="tx1"/>
                </a:solidFill>
                <a:latin typeface="Arial" panose="020B0604020202020204" pitchFamily="34" charset="0"/>
              </a:defRPr>
            </a:lvl5pPr>
            <a:lvl6pPr fontAlgn="base">
              <a:spcBef>
                <a:spcPct val="0"/>
              </a:spcBef>
              <a:spcAft>
                <a:spcPct val="0"/>
              </a:spcAft>
              <a:tabLst>
                <a:tab pos="2984500" algn="l"/>
              </a:tabLst>
              <a:defRPr>
                <a:solidFill>
                  <a:schemeClr val="tx1"/>
                </a:solidFill>
                <a:latin typeface="Arial" panose="020B0604020202020204" pitchFamily="34" charset="0"/>
              </a:defRPr>
            </a:lvl6pPr>
            <a:lvl7pPr fontAlgn="base">
              <a:spcBef>
                <a:spcPct val="0"/>
              </a:spcBef>
              <a:spcAft>
                <a:spcPct val="0"/>
              </a:spcAft>
              <a:tabLst>
                <a:tab pos="2984500" algn="l"/>
              </a:tabLst>
              <a:defRPr>
                <a:solidFill>
                  <a:schemeClr val="tx1"/>
                </a:solidFill>
                <a:latin typeface="Arial" panose="020B0604020202020204" pitchFamily="34" charset="0"/>
              </a:defRPr>
            </a:lvl7pPr>
            <a:lvl8pPr fontAlgn="base">
              <a:spcBef>
                <a:spcPct val="0"/>
              </a:spcBef>
              <a:spcAft>
                <a:spcPct val="0"/>
              </a:spcAft>
              <a:tabLst>
                <a:tab pos="2984500" algn="l"/>
              </a:tabLst>
              <a:defRPr>
                <a:solidFill>
                  <a:schemeClr val="tx1"/>
                </a:solidFill>
                <a:latin typeface="Arial" panose="020B0604020202020204" pitchFamily="34" charset="0"/>
              </a:defRPr>
            </a:lvl8pPr>
            <a:lvl9pPr fontAlgn="base">
              <a:spcBef>
                <a:spcPct val="0"/>
              </a:spcBef>
              <a:spcAft>
                <a:spcPct val="0"/>
              </a:spcAft>
              <a:tabLst>
                <a:tab pos="2984500" algn="l"/>
              </a:tabLst>
              <a:defRPr>
                <a:solidFill>
                  <a:schemeClr val="tx1"/>
                </a:solidFill>
                <a:latin typeface="Arial" panose="020B0604020202020204" pitchFamily="34" charset="0"/>
              </a:defRPr>
            </a:lvl9pPr>
          </a:lstStyle>
          <a:p>
            <a:r>
              <a:rPr lang="en-US" altLang="pt-BR" sz="2800" b="1">
                <a:ea typeface="Arial Unicode MS" pitchFamily="34" charset="-128"/>
              </a:rPr>
              <a:t>Conceito principal: Estabilizar antes de melhorar</a:t>
            </a:r>
            <a:endParaRPr lang="pt-BR" altLang="pt-BR"/>
          </a:p>
        </p:txBody>
      </p:sp>
      <p:sp>
        <p:nvSpPr>
          <p:cNvPr id="482450" name="Rectangle 146">
            <a:extLst>
              <a:ext uri="{FF2B5EF4-FFF2-40B4-BE49-F238E27FC236}">
                <a16:creationId xmlns:a16="http://schemas.microsoft.com/office/drawing/2014/main" id="{4D5A6B58-8ACF-F383-18A6-FFE82F3F6436}"/>
              </a:ext>
            </a:extLst>
          </p:cNvPr>
          <p:cNvSpPr>
            <a:spLocks noChangeArrowheads="1"/>
          </p:cNvSpPr>
          <p:nvPr/>
        </p:nvSpPr>
        <p:spPr bwMode="auto">
          <a:xfrm>
            <a:off x="-385763" y="-54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pt-BR" altLang="pt-BR"/>
          </a:p>
        </p:txBody>
      </p:sp>
      <p:sp>
        <p:nvSpPr>
          <p:cNvPr id="482451" name="Rectangle 147">
            <a:extLst>
              <a:ext uri="{FF2B5EF4-FFF2-40B4-BE49-F238E27FC236}">
                <a16:creationId xmlns:a16="http://schemas.microsoft.com/office/drawing/2014/main" id="{67014104-4E15-A794-80D3-389171094AAF}"/>
              </a:ext>
            </a:extLst>
          </p:cNvPr>
          <p:cNvSpPr>
            <a:spLocks noChangeArrowheads="1"/>
          </p:cNvSpPr>
          <p:nvPr/>
        </p:nvSpPr>
        <p:spPr bwMode="auto">
          <a:xfrm>
            <a:off x="-385763" y="402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pt-BR" altLang="pt-BR"/>
          </a:p>
        </p:txBody>
      </p:sp>
      <p:sp>
        <p:nvSpPr>
          <p:cNvPr id="482452" name="Rectangle 148">
            <a:extLst>
              <a:ext uri="{FF2B5EF4-FFF2-40B4-BE49-F238E27FC236}">
                <a16:creationId xmlns:a16="http://schemas.microsoft.com/office/drawing/2014/main" id="{04611886-D58B-B005-4E9F-B4701B169E78}"/>
              </a:ext>
            </a:extLst>
          </p:cNvPr>
          <p:cNvSpPr>
            <a:spLocks noChangeArrowheads="1"/>
          </p:cNvSpPr>
          <p:nvPr/>
        </p:nvSpPr>
        <p:spPr bwMode="auto">
          <a:xfrm>
            <a:off x="1839914" y="5004783"/>
            <a:ext cx="80724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Char char="•"/>
            </a:pPr>
            <a:r>
              <a:rPr lang="en-US" altLang="pt-BR" sz="2400" i="1">
                <a:ea typeface="Arial Unicode MS" pitchFamily="34" charset="-128"/>
              </a:rPr>
              <a:t>Qual jogador foi melhor? </a:t>
            </a:r>
          </a:p>
          <a:p>
            <a:pPr>
              <a:buFontTx/>
              <a:buChar char="•"/>
            </a:pPr>
            <a:r>
              <a:rPr lang="en-US" altLang="pt-BR" sz="2400" i="1">
                <a:ea typeface="Arial Unicode MS" pitchFamily="34" charset="-128"/>
              </a:rPr>
              <a:t>Quem será melhor a longo prazo?</a:t>
            </a:r>
          </a:p>
          <a:p>
            <a:pPr>
              <a:buFontTx/>
              <a:buChar char="•"/>
            </a:pPr>
            <a:r>
              <a:rPr lang="en-US" altLang="pt-BR" sz="2400" i="1">
                <a:ea typeface="Arial Unicode MS" pitchFamily="34" charset="-128"/>
              </a:rPr>
              <a:t>Exemplo: como se implanta o Controle Estatístico de Processo?</a:t>
            </a:r>
            <a:endParaRPr lang="en-US" altLang="pt-B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Freeform 2">
            <a:extLst>
              <a:ext uri="{FF2B5EF4-FFF2-40B4-BE49-F238E27FC236}">
                <a16:creationId xmlns:a16="http://schemas.microsoft.com/office/drawing/2014/main" id="{A784DE91-99F4-DF6C-33C2-49BD58E8B773}"/>
              </a:ext>
            </a:extLst>
          </p:cNvPr>
          <p:cNvSpPr>
            <a:spLocks/>
          </p:cNvSpPr>
          <p:nvPr/>
        </p:nvSpPr>
        <p:spPr bwMode="auto">
          <a:xfrm>
            <a:off x="6099175" y="1414464"/>
            <a:ext cx="4286250" cy="2884487"/>
          </a:xfrm>
          <a:custGeom>
            <a:avLst/>
            <a:gdLst>
              <a:gd name="T0" fmla="*/ 2700 w 2700"/>
              <a:gd name="T1" fmla="*/ 1817 h 1817"/>
              <a:gd name="T2" fmla="*/ 2416 w 2700"/>
              <a:gd name="T3" fmla="*/ 1796 h 1817"/>
              <a:gd name="T4" fmla="*/ 2275 w 2700"/>
              <a:gd name="T5" fmla="*/ 1775 h 1817"/>
              <a:gd name="T6" fmla="*/ 2133 w 2700"/>
              <a:gd name="T7" fmla="*/ 1746 h 1817"/>
              <a:gd name="T8" fmla="*/ 1991 w 2700"/>
              <a:gd name="T9" fmla="*/ 1704 h 1817"/>
              <a:gd name="T10" fmla="*/ 1847 w 2700"/>
              <a:gd name="T11" fmla="*/ 1649 h 1817"/>
              <a:gd name="T12" fmla="*/ 1705 w 2700"/>
              <a:gd name="T13" fmla="*/ 1574 h 1817"/>
              <a:gd name="T14" fmla="*/ 1421 w 2700"/>
              <a:gd name="T15" fmla="*/ 1361 h 1817"/>
              <a:gd name="T16" fmla="*/ 1137 w 2700"/>
              <a:gd name="T17" fmla="*/ 1066 h 1817"/>
              <a:gd name="T18" fmla="*/ 853 w 2700"/>
              <a:gd name="T19" fmla="*/ 709 h 1817"/>
              <a:gd name="T20" fmla="*/ 711 w 2700"/>
              <a:gd name="T21" fmla="*/ 529 h 1817"/>
              <a:gd name="T22" fmla="*/ 567 w 2700"/>
              <a:gd name="T23" fmla="*/ 358 h 1817"/>
              <a:gd name="T24" fmla="*/ 427 w 2700"/>
              <a:gd name="T25" fmla="*/ 213 h 1817"/>
              <a:gd name="T26" fmla="*/ 283 w 2700"/>
              <a:gd name="T27" fmla="*/ 98 h 1817"/>
              <a:gd name="T28" fmla="*/ 141 w 2700"/>
              <a:gd name="T29" fmla="*/ 25 h 1817"/>
              <a:gd name="T30" fmla="*/ 0 w 2700"/>
              <a:gd name="T31" fmla="*/ 0 h 1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00" h="1817">
                <a:moveTo>
                  <a:pt x="2700" y="1817"/>
                </a:moveTo>
                <a:lnTo>
                  <a:pt x="2416" y="1796"/>
                </a:lnTo>
                <a:lnTo>
                  <a:pt x="2275" y="1775"/>
                </a:lnTo>
                <a:lnTo>
                  <a:pt x="2133" y="1746"/>
                </a:lnTo>
                <a:lnTo>
                  <a:pt x="1991" y="1704"/>
                </a:lnTo>
                <a:lnTo>
                  <a:pt x="1847" y="1649"/>
                </a:lnTo>
                <a:lnTo>
                  <a:pt x="1705" y="1574"/>
                </a:lnTo>
                <a:lnTo>
                  <a:pt x="1421" y="1361"/>
                </a:lnTo>
                <a:lnTo>
                  <a:pt x="1137" y="1066"/>
                </a:lnTo>
                <a:lnTo>
                  <a:pt x="853" y="709"/>
                </a:lnTo>
                <a:lnTo>
                  <a:pt x="711" y="529"/>
                </a:lnTo>
                <a:lnTo>
                  <a:pt x="567" y="358"/>
                </a:lnTo>
                <a:lnTo>
                  <a:pt x="427" y="213"/>
                </a:lnTo>
                <a:lnTo>
                  <a:pt x="283" y="98"/>
                </a:lnTo>
                <a:lnTo>
                  <a:pt x="141" y="25"/>
                </a:lnTo>
                <a:lnTo>
                  <a:pt x="0" y="0"/>
                </a:lnTo>
              </a:path>
            </a:pathLst>
          </a:custGeom>
          <a:noFill/>
          <a:ln w="9525">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31" name="Freeform 3">
            <a:extLst>
              <a:ext uri="{FF2B5EF4-FFF2-40B4-BE49-F238E27FC236}">
                <a16:creationId xmlns:a16="http://schemas.microsoft.com/office/drawing/2014/main" id="{FE6CCED1-0277-CA67-D38E-754D295C8D39}"/>
              </a:ext>
            </a:extLst>
          </p:cNvPr>
          <p:cNvSpPr>
            <a:spLocks/>
          </p:cNvSpPr>
          <p:nvPr/>
        </p:nvSpPr>
        <p:spPr bwMode="auto">
          <a:xfrm>
            <a:off x="1811339" y="1414464"/>
            <a:ext cx="4287837" cy="2884487"/>
          </a:xfrm>
          <a:custGeom>
            <a:avLst/>
            <a:gdLst>
              <a:gd name="T0" fmla="*/ 0 w 2701"/>
              <a:gd name="T1" fmla="*/ 1817 h 1817"/>
              <a:gd name="T2" fmla="*/ 284 w 2701"/>
              <a:gd name="T3" fmla="*/ 1796 h 1817"/>
              <a:gd name="T4" fmla="*/ 425 w 2701"/>
              <a:gd name="T5" fmla="*/ 1775 h 1817"/>
              <a:gd name="T6" fmla="*/ 567 w 2701"/>
              <a:gd name="T7" fmla="*/ 1746 h 1817"/>
              <a:gd name="T8" fmla="*/ 709 w 2701"/>
              <a:gd name="T9" fmla="*/ 1704 h 1817"/>
              <a:gd name="T10" fmla="*/ 853 w 2701"/>
              <a:gd name="T11" fmla="*/ 1649 h 1817"/>
              <a:gd name="T12" fmla="*/ 995 w 2701"/>
              <a:gd name="T13" fmla="*/ 1574 h 1817"/>
              <a:gd name="T14" fmla="*/ 1279 w 2701"/>
              <a:gd name="T15" fmla="*/ 1361 h 1817"/>
              <a:gd name="T16" fmla="*/ 1563 w 2701"/>
              <a:gd name="T17" fmla="*/ 1066 h 1817"/>
              <a:gd name="T18" fmla="*/ 1847 w 2701"/>
              <a:gd name="T19" fmla="*/ 709 h 1817"/>
              <a:gd name="T20" fmla="*/ 1989 w 2701"/>
              <a:gd name="T21" fmla="*/ 529 h 1817"/>
              <a:gd name="T22" fmla="*/ 2133 w 2701"/>
              <a:gd name="T23" fmla="*/ 358 h 1817"/>
              <a:gd name="T24" fmla="*/ 2275 w 2701"/>
              <a:gd name="T25" fmla="*/ 213 h 1817"/>
              <a:gd name="T26" fmla="*/ 2417 w 2701"/>
              <a:gd name="T27" fmla="*/ 98 h 1817"/>
              <a:gd name="T28" fmla="*/ 2559 w 2701"/>
              <a:gd name="T29" fmla="*/ 25 h 1817"/>
              <a:gd name="T30" fmla="*/ 2701 w 2701"/>
              <a:gd name="T31" fmla="*/ 0 h 1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01" h="1817">
                <a:moveTo>
                  <a:pt x="0" y="1817"/>
                </a:moveTo>
                <a:lnTo>
                  <a:pt x="284" y="1796"/>
                </a:lnTo>
                <a:lnTo>
                  <a:pt x="425" y="1775"/>
                </a:lnTo>
                <a:lnTo>
                  <a:pt x="567" y="1746"/>
                </a:lnTo>
                <a:lnTo>
                  <a:pt x="709" y="1704"/>
                </a:lnTo>
                <a:lnTo>
                  <a:pt x="853" y="1649"/>
                </a:lnTo>
                <a:lnTo>
                  <a:pt x="995" y="1574"/>
                </a:lnTo>
                <a:lnTo>
                  <a:pt x="1279" y="1361"/>
                </a:lnTo>
                <a:lnTo>
                  <a:pt x="1563" y="1066"/>
                </a:lnTo>
                <a:lnTo>
                  <a:pt x="1847" y="709"/>
                </a:lnTo>
                <a:lnTo>
                  <a:pt x="1989" y="529"/>
                </a:lnTo>
                <a:lnTo>
                  <a:pt x="2133" y="358"/>
                </a:lnTo>
                <a:lnTo>
                  <a:pt x="2275" y="213"/>
                </a:lnTo>
                <a:lnTo>
                  <a:pt x="2417" y="98"/>
                </a:lnTo>
                <a:lnTo>
                  <a:pt x="2559" y="25"/>
                </a:lnTo>
                <a:lnTo>
                  <a:pt x="2701" y="0"/>
                </a:lnTo>
              </a:path>
            </a:pathLst>
          </a:custGeom>
          <a:noFill/>
          <a:ln w="9525">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32" name="Line 4">
            <a:extLst>
              <a:ext uri="{FF2B5EF4-FFF2-40B4-BE49-F238E27FC236}">
                <a16:creationId xmlns:a16="http://schemas.microsoft.com/office/drawing/2014/main" id="{AAAB191E-E6D8-CE57-0360-40A6680E7C21}"/>
              </a:ext>
            </a:extLst>
          </p:cNvPr>
          <p:cNvSpPr>
            <a:spLocks noChangeShapeType="1"/>
          </p:cNvSpPr>
          <p:nvPr/>
        </p:nvSpPr>
        <p:spPr bwMode="auto">
          <a:xfrm>
            <a:off x="1665289" y="4338639"/>
            <a:ext cx="8855075" cy="1587"/>
          </a:xfrm>
          <a:prstGeom prst="line">
            <a:avLst/>
          </a:prstGeom>
          <a:noFill/>
          <a:ln w="26988">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483333" name="Line 5">
            <a:extLst>
              <a:ext uri="{FF2B5EF4-FFF2-40B4-BE49-F238E27FC236}">
                <a16:creationId xmlns:a16="http://schemas.microsoft.com/office/drawing/2014/main" id="{647E7816-4B6A-5B4D-4F1C-3FE624577C4F}"/>
              </a:ext>
            </a:extLst>
          </p:cNvPr>
          <p:cNvSpPr>
            <a:spLocks noChangeShapeType="1"/>
          </p:cNvSpPr>
          <p:nvPr/>
        </p:nvSpPr>
        <p:spPr bwMode="auto">
          <a:xfrm>
            <a:off x="8696325" y="2516188"/>
            <a:ext cx="1588" cy="1941512"/>
          </a:xfrm>
          <a:prstGeom prst="line">
            <a:avLst/>
          </a:prstGeom>
          <a:noFill/>
          <a:ln w="31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pt-BR"/>
          </a:p>
        </p:txBody>
      </p:sp>
      <p:sp>
        <p:nvSpPr>
          <p:cNvPr id="483334" name="Line 6">
            <a:extLst>
              <a:ext uri="{FF2B5EF4-FFF2-40B4-BE49-F238E27FC236}">
                <a16:creationId xmlns:a16="http://schemas.microsoft.com/office/drawing/2014/main" id="{8815BFF2-3155-75CE-500D-A1F468B5917F}"/>
              </a:ext>
            </a:extLst>
          </p:cNvPr>
          <p:cNvSpPr>
            <a:spLocks noChangeShapeType="1"/>
          </p:cNvSpPr>
          <p:nvPr/>
        </p:nvSpPr>
        <p:spPr bwMode="auto">
          <a:xfrm>
            <a:off x="3503614" y="2397125"/>
            <a:ext cx="1587" cy="2039938"/>
          </a:xfrm>
          <a:prstGeom prst="line">
            <a:avLst/>
          </a:prstGeom>
          <a:noFill/>
          <a:ln w="31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pt-BR"/>
          </a:p>
        </p:txBody>
      </p:sp>
      <p:sp>
        <p:nvSpPr>
          <p:cNvPr id="483335" name="Line 7">
            <a:extLst>
              <a:ext uri="{FF2B5EF4-FFF2-40B4-BE49-F238E27FC236}">
                <a16:creationId xmlns:a16="http://schemas.microsoft.com/office/drawing/2014/main" id="{86592AC5-1581-35BB-8884-6AFC88ED0E52}"/>
              </a:ext>
            </a:extLst>
          </p:cNvPr>
          <p:cNvSpPr>
            <a:spLocks noChangeShapeType="1"/>
          </p:cNvSpPr>
          <p:nvPr/>
        </p:nvSpPr>
        <p:spPr bwMode="auto">
          <a:xfrm>
            <a:off x="2279650" y="3943351"/>
            <a:ext cx="1588" cy="454025"/>
          </a:xfrm>
          <a:prstGeom prst="line">
            <a:avLst/>
          </a:prstGeom>
          <a:noFill/>
          <a:ln w="31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pt-BR"/>
          </a:p>
        </p:txBody>
      </p:sp>
      <p:sp>
        <p:nvSpPr>
          <p:cNvPr id="483336" name="Line 8">
            <a:extLst>
              <a:ext uri="{FF2B5EF4-FFF2-40B4-BE49-F238E27FC236}">
                <a16:creationId xmlns:a16="http://schemas.microsoft.com/office/drawing/2014/main" id="{23438961-B3BE-77BC-7416-DEAFA4E1E709}"/>
              </a:ext>
            </a:extLst>
          </p:cNvPr>
          <p:cNvSpPr>
            <a:spLocks noChangeShapeType="1"/>
          </p:cNvSpPr>
          <p:nvPr/>
        </p:nvSpPr>
        <p:spPr bwMode="auto">
          <a:xfrm>
            <a:off x="9731375" y="3986213"/>
            <a:ext cx="1588" cy="411162"/>
          </a:xfrm>
          <a:prstGeom prst="line">
            <a:avLst/>
          </a:prstGeom>
          <a:noFill/>
          <a:ln w="31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pt-BR"/>
          </a:p>
        </p:txBody>
      </p:sp>
      <p:sp>
        <p:nvSpPr>
          <p:cNvPr id="483337" name="Line 9">
            <a:extLst>
              <a:ext uri="{FF2B5EF4-FFF2-40B4-BE49-F238E27FC236}">
                <a16:creationId xmlns:a16="http://schemas.microsoft.com/office/drawing/2014/main" id="{D84928DE-CE48-E224-CBD0-6334EFB9C9D5}"/>
              </a:ext>
            </a:extLst>
          </p:cNvPr>
          <p:cNvSpPr>
            <a:spLocks noChangeShapeType="1"/>
          </p:cNvSpPr>
          <p:nvPr/>
        </p:nvSpPr>
        <p:spPr bwMode="auto">
          <a:xfrm>
            <a:off x="4800600" y="1487489"/>
            <a:ext cx="1588" cy="2949575"/>
          </a:xfrm>
          <a:prstGeom prst="line">
            <a:avLst/>
          </a:prstGeom>
          <a:noFill/>
          <a:ln w="31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pt-BR"/>
          </a:p>
        </p:txBody>
      </p:sp>
      <p:sp>
        <p:nvSpPr>
          <p:cNvPr id="483338" name="Rectangle 10">
            <a:extLst>
              <a:ext uri="{FF2B5EF4-FFF2-40B4-BE49-F238E27FC236}">
                <a16:creationId xmlns:a16="http://schemas.microsoft.com/office/drawing/2014/main" id="{0C0C951F-3447-D366-EEBA-550DD9D0C126}"/>
              </a:ext>
            </a:extLst>
          </p:cNvPr>
          <p:cNvSpPr>
            <a:spLocks noChangeArrowheads="1"/>
          </p:cNvSpPr>
          <p:nvPr/>
        </p:nvSpPr>
        <p:spPr bwMode="auto">
          <a:xfrm>
            <a:off x="5778500" y="4329114"/>
            <a:ext cx="642938" cy="454025"/>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39" name="Rectangle 11">
            <a:extLst>
              <a:ext uri="{FF2B5EF4-FFF2-40B4-BE49-F238E27FC236}">
                <a16:creationId xmlns:a16="http://schemas.microsoft.com/office/drawing/2014/main" id="{24353391-8D2D-C5A0-3C67-9221043EB0A6}"/>
              </a:ext>
            </a:extLst>
          </p:cNvPr>
          <p:cNvSpPr>
            <a:spLocks noChangeArrowheads="1"/>
          </p:cNvSpPr>
          <p:nvPr/>
        </p:nvSpPr>
        <p:spPr bwMode="auto">
          <a:xfrm>
            <a:off x="6037263" y="4395789"/>
            <a:ext cx="133050"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r>
              <a:rPr lang="en-US" altLang="pt-BR">
                <a:latin typeface="Symbol" panose="05050102010706020507" pitchFamily="18" charset="2"/>
              </a:rPr>
              <a:t>m</a:t>
            </a:r>
            <a:endParaRPr lang="en-US" altLang="pt-BR" sz="2400">
              <a:latin typeface="Times New Roman" panose="02020603050405020304" pitchFamily="18" charset="0"/>
            </a:endParaRPr>
          </a:p>
        </p:txBody>
      </p:sp>
      <p:sp>
        <p:nvSpPr>
          <p:cNvPr id="483340" name="Rectangle 12">
            <a:extLst>
              <a:ext uri="{FF2B5EF4-FFF2-40B4-BE49-F238E27FC236}">
                <a16:creationId xmlns:a16="http://schemas.microsoft.com/office/drawing/2014/main" id="{5861A313-F805-DF32-1740-E1DD35E737F9}"/>
              </a:ext>
            </a:extLst>
          </p:cNvPr>
          <p:cNvSpPr>
            <a:spLocks noChangeArrowheads="1"/>
          </p:cNvSpPr>
          <p:nvPr/>
        </p:nvSpPr>
        <p:spPr bwMode="auto">
          <a:xfrm>
            <a:off x="7008814" y="4329114"/>
            <a:ext cx="688975" cy="560387"/>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41" name="Rectangle 13">
            <a:extLst>
              <a:ext uri="{FF2B5EF4-FFF2-40B4-BE49-F238E27FC236}">
                <a16:creationId xmlns:a16="http://schemas.microsoft.com/office/drawing/2014/main" id="{84515904-3E93-4753-2881-D1091148AC0D}"/>
              </a:ext>
            </a:extLst>
          </p:cNvPr>
          <p:cNvSpPr>
            <a:spLocks noChangeArrowheads="1"/>
          </p:cNvSpPr>
          <p:nvPr/>
        </p:nvSpPr>
        <p:spPr bwMode="auto">
          <a:xfrm>
            <a:off x="7137400" y="4451351"/>
            <a:ext cx="444500"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r>
              <a:rPr lang="en-US" altLang="pt-BR">
                <a:latin typeface="Symbol" panose="05050102010706020507" pitchFamily="18" charset="2"/>
              </a:rPr>
              <a:t> +1s</a:t>
            </a:r>
            <a:endParaRPr lang="en-US" altLang="pt-BR" sz="2400">
              <a:latin typeface="Times New Roman" panose="02020603050405020304" pitchFamily="18" charset="0"/>
            </a:endParaRPr>
          </a:p>
        </p:txBody>
      </p:sp>
      <p:sp>
        <p:nvSpPr>
          <p:cNvPr id="483342" name="Rectangle 14">
            <a:extLst>
              <a:ext uri="{FF2B5EF4-FFF2-40B4-BE49-F238E27FC236}">
                <a16:creationId xmlns:a16="http://schemas.microsoft.com/office/drawing/2014/main" id="{401C08AE-F43A-D551-5C57-122782030468}"/>
              </a:ext>
            </a:extLst>
          </p:cNvPr>
          <p:cNvSpPr>
            <a:spLocks noChangeArrowheads="1"/>
          </p:cNvSpPr>
          <p:nvPr/>
        </p:nvSpPr>
        <p:spPr bwMode="auto">
          <a:xfrm>
            <a:off x="8335964" y="4329114"/>
            <a:ext cx="688975" cy="560387"/>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43" name="Rectangle 15">
            <a:extLst>
              <a:ext uri="{FF2B5EF4-FFF2-40B4-BE49-F238E27FC236}">
                <a16:creationId xmlns:a16="http://schemas.microsoft.com/office/drawing/2014/main" id="{9D75586E-FDCF-C4F0-269A-A94AD57DE057}"/>
              </a:ext>
            </a:extLst>
          </p:cNvPr>
          <p:cNvSpPr>
            <a:spLocks noChangeArrowheads="1"/>
          </p:cNvSpPr>
          <p:nvPr/>
        </p:nvSpPr>
        <p:spPr bwMode="auto">
          <a:xfrm>
            <a:off x="8464550" y="4451351"/>
            <a:ext cx="444500"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r>
              <a:rPr lang="en-US" altLang="pt-BR">
                <a:latin typeface="Symbol" panose="05050102010706020507" pitchFamily="18" charset="2"/>
              </a:rPr>
              <a:t> +2s</a:t>
            </a:r>
            <a:endParaRPr lang="en-US" altLang="pt-BR" sz="2400">
              <a:latin typeface="Times New Roman" panose="02020603050405020304" pitchFamily="18" charset="0"/>
            </a:endParaRPr>
          </a:p>
        </p:txBody>
      </p:sp>
      <p:sp>
        <p:nvSpPr>
          <p:cNvPr id="483344" name="Rectangle 16">
            <a:extLst>
              <a:ext uri="{FF2B5EF4-FFF2-40B4-BE49-F238E27FC236}">
                <a16:creationId xmlns:a16="http://schemas.microsoft.com/office/drawing/2014/main" id="{8AC59296-5DA5-0F8B-0DEA-93A7DB0F369A}"/>
              </a:ext>
            </a:extLst>
          </p:cNvPr>
          <p:cNvSpPr>
            <a:spLocks noChangeArrowheads="1"/>
          </p:cNvSpPr>
          <p:nvPr/>
        </p:nvSpPr>
        <p:spPr bwMode="auto">
          <a:xfrm>
            <a:off x="9320214" y="4329114"/>
            <a:ext cx="688975" cy="560387"/>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45" name="Rectangle 17">
            <a:extLst>
              <a:ext uri="{FF2B5EF4-FFF2-40B4-BE49-F238E27FC236}">
                <a16:creationId xmlns:a16="http://schemas.microsoft.com/office/drawing/2014/main" id="{EE13F33A-862E-1583-58B4-9C75A5C966D7}"/>
              </a:ext>
            </a:extLst>
          </p:cNvPr>
          <p:cNvSpPr>
            <a:spLocks noChangeArrowheads="1"/>
          </p:cNvSpPr>
          <p:nvPr/>
        </p:nvSpPr>
        <p:spPr bwMode="auto">
          <a:xfrm>
            <a:off x="9448800" y="4451351"/>
            <a:ext cx="444500"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r>
              <a:rPr lang="en-US" altLang="pt-BR">
                <a:latin typeface="Symbol" panose="05050102010706020507" pitchFamily="18" charset="2"/>
              </a:rPr>
              <a:t> +3s</a:t>
            </a:r>
            <a:endParaRPr lang="en-US" altLang="pt-BR" sz="2400">
              <a:latin typeface="Times New Roman" panose="02020603050405020304" pitchFamily="18" charset="0"/>
            </a:endParaRPr>
          </a:p>
        </p:txBody>
      </p:sp>
      <p:sp>
        <p:nvSpPr>
          <p:cNvPr id="483346" name="Rectangle 18">
            <a:extLst>
              <a:ext uri="{FF2B5EF4-FFF2-40B4-BE49-F238E27FC236}">
                <a16:creationId xmlns:a16="http://schemas.microsoft.com/office/drawing/2014/main" id="{6DB40082-215D-FECA-AACE-A2C22F76C7FF}"/>
              </a:ext>
            </a:extLst>
          </p:cNvPr>
          <p:cNvSpPr>
            <a:spLocks noChangeArrowheads="1"/>
          </p:cNvSpPr>
          <p:nvPr/>
        </p:nvSpPr>
        <p:spPr bwMode="auto">
          <a:xfrm>
            <a:off x="4422776" y="4329114"/>
            <a:ext cx="688975" cy="560387"/>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47" name="Rectangle 19">
            <a:extLst>
              <a:ext uri="{FF2B5EF4-FFF2-40B4-BE49-F238E27FC236}">
                <a16:creationId xmlns:a16="http://schemas.microsoft.com/office/drawing/2014/main" id="{628D7678-073F-6E7E-8F76-6418809ADFAD}"/>
              </a:ext>
            </a:extLst>
          </p:cNvPr>
          <p:cNvSpPr>
            <a:spLocks noChangeArrowheads="1"/>
          </p:cNvSpPr>
          <p:nvPr/>
        </p:nvSpPr>
        <p:spPr bwMode="auto">
          <a:xfrm>
            <a:off x="4551363" y="4451351"/>
            <a:ext cx="444500"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r>
              <a:rPr lang="en-US" altLang="pt-BR">
                <a:latin typeface="Symbol" panose="05050102010706020507" pitchFamily="18" charset="2"/>
              </a:rPr>
              <a:t> -1s</a:t>
            </a:r>
            <a:endParaRPr lang="en-US" altLang="pt-BR" sz="2400">
              <a:latin typeface="Times New Roman" panose="02020603050405020304" pitchFamily="18" charset="0"/>
            </a:endParaRPr>
          </a:p>
        </p:txBody>
      </p:sp>
      <p:sp>
        <p:nvSpPr>
          <p:cNvPr id="483348" name="Rectangle 20">
            <a:extLst>
              <a:ext uri="{FF2B5EF4-FFF2-40B4-BE49-F238E27FC236}">
                <a16:creationId xmlns:a16="http://schemas.microsoft.com/office/drawing/2014/main" id="{7FBE8F19-5226-0E4D-1E78-AD41CB2D65C4}"/>
              </a:ext>
            </a:extLst>
          </p:cNvPr>
          <p:cNvSpPr>
            <a:spLocks noChangeArrowheads="1"/>
          </p:cNvSpPr>
          <p:nvPr/>
        </p:nvSpPr>
        <p:spPr bwMode="auto">
          <a:xfrm>
            <a:off x="3175001" y="4329114"/>
            <a:ext cx="688975" cy="560387"/>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49" name="Rectangle 21">
            <a:extLst>
              <a:ext uri="{FF2B5EF4-FFF2-40B4-BE49-F238E27FC236}">
                <a16:creationId xmlns:a16="http://schemas.microsoft.com/office/drawing/2014/main" id="{0A21CF01-2771-1B14-8ADC-BFFF78B6138E}"/>
              </a:ext>
            </a:extLst>
          </p:cNvPr>
          <p:cNvSpPr>
            <a:spLocks noChangeArrowheads="1"/>
          </p:cNvSpPr>
          <p:nvPr/>
        </p:nvSpPr>
        <p:spPr bwMode="auto">
          <a:xfrm>
            <a:off x="3303588" y="4451351"/>
            <a:ext cx="444500"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r>
              <a:rPr lang="en-US" altLang="pt-BR">
                <a:latin typeface="Symbol" panose="05050102010706020507" pitchFamily="18" charset="2"/>
              </a:rPr>
              <a:t> -2s</a:t>
            </a:r>
            <a:endParaRPr lang="en-US" altLang="pt-BR" sz="2400">
              <a:latin typeface="Times New Roman" panose="02020603050405020304" pitchFamily="18" charset="0"/>
            </a:endParaRPr>
          </a:p>
        </p:txBody>
      </p:sp>
      <p:sp>
        <p:nvSpPr>
          <p:cNvPr id="483350" name="Rectangle 22">
            <a:extLst>
              <a:ext uri="{FF2B5EF4-FFF2-40B4-BE49-F238E27FC236}">
                <a16:creationId xmlns:a16="http://schemas.microsoft.com/office/drawing/2014/main" id="{68D17C7C-C158-B6D9-FEC2-021C86688B3A}"/>
              </a:ext>
            </a:extLst>
          </p:cNvPr>
          <p:cNvSpPr>
            <a:spLocks noChangeArrowheads="1"/>
          </p:cNvSpPr>
          <p:nvPr/>
        </p:nvSpPr>
        <p:spPr bwMode="auto">
          <a:xfrm>
            <a:off x="1855789" y="4329114"/>
            <a:ext cx="688975" cy="560387"/>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51" name="Rectangle 23">
            <a:extLst>
              <a:ext uri="{FF2B5EF4-FFF2-40B4-BE49-F238E27FC236}">
                <a16:creationId xmlns:a16="http://schemas.microsoft.com/office/drawing/2014/main" id="{4E770DBB-58F6-153A-115F-B4C463DD8414}"/>
              </a:ext>
            </a:extLst>
          </p:cNvPr>
          <p:cNvSpPr>
            <a:spLocks noChangeArrowheads="1"/>
          </p:cNvSpPr>
          <p:nvPr/>
        </p:nvSpPr>
        <p:spPr bwMode="auto">
          <a:xfrm>
            <a:off x="1984375" y="4451351"/>
            <a:ext cx="444500"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r>
              <a:rPr lang="en-US" altLang="pt-BR">
                <a:latin typeface="Symbol" panose="05050102010706020507" pitchFamily="18" charset="2"/>
              </a:rPr>
              <a:t> -3s</a:t>
            </a:r>
            <a:endParaRPr lang="en-US" altLang="pt-BR" sz="2400">
              <a:latin typeface="Times New Roman" panose="02020603050405020304" pitchFamily="18" charset="0"/>
            </a:endParaRPr>
          </a:p>
        </p:txBody>
      </p:sp>
      <p:sp>
        <p:nvSpPr>
          <p:cNvPr id="483352" name="Line 24">
            <a:extLst>
              <a:ext uri="{FF2B5EF4-FFF2-40B4-BE49-F238E27FC236}">
                <a16:creationId xmlns:a16="http://schemas.microsoft.com/office/drawing/2014/main" id="{401C9B20-02E7-A688-B4A1-527C0450B973}"/>
              </a:ext>
            </a:extLst>
          </p:cNvPr>
          <p:cNvSpPr>
            <a:spLocks noChangeShapeType="1"/>
          </p:cNvSpPr>
          <p:nvPr/>
        </p:nvSpPr>
        <p:spPr bwMode="auto">
          <a:xfrm>
            <a:off x="4786314" y="4756150"/>
            <a:ext cx="1587" cy="45243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483353" name="Line 25">
            <a:extLst>
              <a:ext uri="{FF2B5EF4-FFF2-40B4-BE49-F238E27FC236}">
                <a16:creationId xmlns:a16="http://schemas.microsoft.com/office/drawing/2014/main" id="{CB909792-A9B9-F2B0-361C-3A4E52E0BF0C}"/>
              </a:ext>
            </a:extLst>
          </p:cNvPr>
          <p:cNvSpPr>
            <a:spLocks noChangeShapeType="1"/>
          </p:cNvSpPr>
          <p:nvPr/>
        </p:nvSpPr>
        <p:spPr bwMode="auto">
          <a:xfrm>
            <a:off x="3503614" y="4756150"/>
            <a:ext cx="1587" cy="79375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483354" name="Line 26">
            <a:extLst>
              <a:ext uri="{FF2B5EF4-FFF2-40B4-BE49-F238E27FC236}">
                <a16:creationId xmlns:a16="http://schemas.microsoft.com/office/drawing/2014/main" id="{82321D60-9974-ACDA-1CA7-0A09FE94AC1B}"/>
              </a:ext>
            </a:extLst>
          </p:cNvPr>
          <p:cNvSpPr>
            <a:spLocks noChangeShapeType="1"/>
          </p:cNvSpPr>
          <p:nvPr/>
        </p:nvSpPr>
        <p:spPr bwMode="auto">
          <a:xfrm>
            <a:off x="2270125" y="4756151"/>
            <a:ext cx="1588" cy="11779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483355" name="Line 27">
            <a:extLst>
              <a:ext uri="{FF2B5EF4-FFF2-40B4-BE49-F238E27FC236}">
                <a16:creationId xmlns:a16="http://schemas.microsoft.com/office/drawing/2014/main" id="{218E2505-A608-E057-CDC0-86E91023FA6E}"/>
              </a:ext>
            </a:extLst>
          </p:cNvPr>
          <p:cNvSpPr>
            <a:spLocks noChangeShapeType="1"/>
          </p:cNvSpPr>
          <p:nvPr/>
        </p:nvSpPr>
        <p:spPr bwMode="auto">
          <a:xfrm>
            <a:off x="8696325" y="4770439"/>
            <a:ext cx="1588" cy="79533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483356" name="Line 28">
            <a:extLst>
              <a:ext uri="{FF2B5EF4-FFF2-40B4-BE49-F238E27FC236}">
                <a16:creationId xmlns:a16="http://schemas.microsoft.com/office/drawing/2014/main" id="{666CAF41-855D-0644-C86A-5CEC3C8AAE74}"/>
              </a:ext>
            </a:extLst>
          </p:cNvPr>
          <p:cNvSpPr>
            <a:spLocks noChangeShapeType="1"/>
          </p:cNvSpPr>
          <p:nvPr/>
        </p:nvSpPr>
        <p:spPr bwMode="auto">
          <a:xfrm>
            <a:off x="9704389" y="4756151"/>
            <a:ext cx="1587" cy="11779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483357" name="Rectangle 29">
            <a:extLst>
              <a:ext uri="{FF2B5EF4-FFF2-40B4-BE49-F238E27FC236}">
                <a16:creationId xmlns:a16="http://schemas.microsoft.com/office/drawing/2014/main" id="{9B30D57A-11D4-06DE-BBDF-539DBAD9A42C}"/>
              </a:ext>
            </a:extLst>
          </p:cNvPr>
          <p:cNvSpPr>
            <a:spLocks noChangeArrowheads="1"/>
          </p:cNvSpPr>
          <p:nvPr/>
        </p:nvSpPr>
        <p:spPr bwMode="auto">
          <a:xfrm>
            <a:off x="5360989" y="5200650"/>
            <a:ext cx="1462087" cy="203200"/>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58" name="Rectangle 30">
            <a:extLst>
              <a:ext uri="{FF2B5EF4-FFF2-40B4-BE49-F238E27FC236}">
                <a16:creationId xmlns:a16="http://schemas.microsoft.com/office/drawing/2014/main" id="{2D72B56F-9600-CCBC-E398-07EFB90B3D87}"/>
              </a:ext>
            </a:extLst>
          </p:cNvPr>
          <p:cNvSpPr>
            <a:spLocks noChangeArrowheads="1"/>
          </p:cNvSpPr>
          <p:nvPr/>
        </p:nvSpPr>
        <p:spPr bwMode="auto">
          <a:xfrm>
            <a:off x="5556251" y="5192713"/>
            <a:ext cx="621965"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r>
              <a:rPr lang="en-US" altLang="pt-BR" sz="1400"/>
              <a:t>68.26 %</a:t>
            </a:r>
            <a:endParaRPr lang="en-US" altLang="pt-BR" sz="2400">
              <a:latin typeface="Times New Roman" panose="02020603050405020304" pitchFamily="18" charset="0"/>
            </a:endParaRPr>
          </a:p>
        </p:txBody>
      </p:sp>
      <p:sp>
        <p:nvSpPr>
          <p:cNvPr id="483359" name="Rectangle 31">
            <a:extLst>
              <a:ext uri="{FF2B5EF4-FFF2-40B4-BE49-F238E27FC236}">
                <a16:creationId xmlns:a16="http://schemas.microsoft.com/office/drawing/2014/main" id="{81B6D53F-E61E-F264-3033-5EAC3D7F637C}"/>
              </a:ext>
            </a:extLst>
          </p:cNvPr>
          <p:cNvSpPr>
            <a:spLocks noChangeArrowheads="1"/>
          </p:cNvSpPr>
          <p:nvPr/>
        </p:nvSpPr>
        <p:spPr bwMode="auto">
          <a:xfrm>
            <a:off x="5187951" y="5543551"/>
            <a:ext cx="1808163" cy="252413"/>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60" name="Rectangle 32">
            <a:extLst>
              <a:ext uri="{FF2B5EF4-FFF2-40B4-BE49-F238E27FC236}">
                <a16:creationId xmlns:a16="http://schemas.microsoft.com/office/drawing/2014/main" id="{64627368-7ACB-928B-B84D-FA03AD44F0F0}"/>
              </a:ext>
            </a:extLst>
          </p:cNvPr>
          <p:cNvSpPr>
            <a:spLocks noChangeArrowheads="1"/>
          </p:cNvSpPr>
          <p:nvPr/>
        </p:nvSpPr>
        <p:spPr bwMode="auto">
          <a:xfrm>
            <a:off x="5556251" y="5561013"/>
            <a:ext cx="621965"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r>
              <a:rPr lang="en-US" altLang="pt-BR" sz="1400"/>
              <a:t>95.46 %</a:t>
            </a:r>
            <a:endParaRPr lang="en-US" altLang="pt-BR" sz="2400">
              <a:latin typeface="Times New Roman" panose="02020603050405020304" pitchFamily="18" charset="0"/>
            </a:endParaRPr>
          </a:p>
        </p:txBody>
      </p:sp>
      <p:sp>
        <p:nvSpPr>
          <p:cNvPr id="483361" name="Rectangle 33">
            <a:extLst>
              <a:ext uri="{FF2B5EF4-FFF2-40B4-BE49-F238E27FC236}">
                <a16:creationId xmlns:a16="http://schemas.microsoft.com/office/drawing/2014/main" id="{77BC3C80-B044-5376-ED6D-A4F028600B73}"/>
              </a:ext>
            </a:extLst>
          </p:cNvPr>
          <p:cNvSpPr>
            <a:spLocks noChangeArrowheads="1"/>
          </p:cNvSpPr>
          <p:nvPr/>
        </p:nvSpPr>
        <p:spPr bwMode="auto">
          <a:xfrm>
            <a:off x="5187951" y="5934076"/>
            <a:ext cx="1808163" cy="252413"/>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62" name="Rectangle 34">
            <a:extLst>
              <a:ext uri="{FF2B5EF4-FFF2-40B4-BE49-F238E27FC236}">
                <a16:creationId xmlns:a16="http://schemas.microsoft.com/office/drawing/2014/main" id="{00C1F228-B658-E17E-DE1B-E4DBDEE0DD8A}"/>
              </a:ext>
            </a:extLst>
          </p:cNvPr>
          <p:cNvSpPr>
            <a:spLocks noChangeArrowheads="1"/>
          </p:cNvSpPr>
          <p:nvPr/>
        </p:nvSpPr>
        <p:spPr bwMode="auto">
          <a:xfrm>
            <a:off x="5556251" y="5951538"/>
            <a:ext cx="679673"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r>
              <a:rPr lang="en-US" altLang="pt-BR" sz="1400"/>
              <a:t>99.73 %t</a:t>
            </a:r>
            <a:endParaRPr lang="en-US" altLang="pt-BR" sz="2400">
              <a:latin typeface="Times New Roman" panose="02020603050405020304" pitchFamily="18" charset="0"/>
            </a:endParaRPr>
          </a:p>
        </p:txBody>
      </p:sp>
      <p:sp>
        <p:nvSpPr>
          <p:cNvPr id="483363" name="Line 35">
            <a:extLst>
              <a:ext uri="{FF2B5EF4-FFF2-40B4-BE49-F238E27FC236}">
                <a16:creationId xmlns:a16="http://schemas.microsoft.com/office/drawing/2014/main" id="{3F70B55E-1119-7905-89E6-F94B32610437}"/>
              </a:ext>
            </a:extLst>
          </p:cNvPr>
          <p:cNvSpPr>
            <a:spLocks noChangeShapeType="1"/>
          </p:cNvSpPr>
          <p:nvPr/>
        </p:nvSpPr>
        <p:spPr bwMode="auto">
          <a:xfrm>
            <a:off x="2371725" y="5868988"/>
            <a:ext cx="7227888" cy="6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483364" name="Freeform 36">
            <a:extLst>
              <a:ext uri="{FF2B5EF4-FFF2-40B4-BE49-F238E27FC236}">
                <a16:creationId xmlns:a16="http://schemas.microsoft.com/office/drawing/2014/main" id="{A0E9854A-5CD9-6FD3-81AF-5095E11D8B7C}"/>
              </a:ext>
            </a:extLst>
          </p:cNvPr>
          <p:cNvSpPr>
            <a:spLocks/>
          </p:cNvSpPr>
          <p:nvPr/>
        </p:nvSpPr>
        <p:spPr bwMode="auto">
          <a:xfrm>
            <a:off x="3509964" y="5440364"/>
            <a:ext cx="103187" cy="103187"/>
          </a:xfrm>
          <a:custGeom>
            <a:avLst/>
            <a:gdLst>
              <a:gd name="T0" fmla="*/ 65 w 65"/>
              <a:gd name="T1" fmla="*/ 0 h 65"/>
              <a:gd name="T2" fmla="*/ 0 w 65"/>
              <a:gd name="T3" fmla="*/ 33 h 65"/>
              <a:gd name="T4" fmla="*/ 65 w 65"/>
              <a:gd name="T5" fmla="*/ 65 h 65"/>
              <a:gd name="T6" fmla="*/ 65 w 65"/>
              <a:gd name="T7" fmla="*/ 0 h 65"/>
            </a:gdLst>
            <a:ahLst/>
            <a:cxnLst>
              <a:cxn ang="0">
                <a:pos x="T0" y="T1"/>
              </a:cxn>
              <a:cxn ang="0">
                <a:pos x="T2" y="T3"/>
              </a:cxn>
              <a:cxn ang="0">
                <a:pos x="T4" y="T5"/>
              </a:cxn>
              <a:cxn ang="0">
                <a:pos x="T6" y="T7"/>
              </a:cxn>
            </a:cxnLst>
            <a:rect l="0" t="0" r="r" b="b"/>
            <a:pathLst>
              <a:path w="65" h="65">
                <a:moveTo>
                  <a:pt x="65" y="0"/>
                </a:moveTo>
                <a:lnTo>
                  <a:pt x="0" y="33"/>
                </a:lnTo>
                <a:lnTo>
                  <a:pt x="65" y="65"/>
                </a:lnTo>
                <a:lnTo>
                  <a:pt x="65" y="0"/>
                </a:lnTo>
                <a:close/>
              </a:path>
            </a:pathLst>
          </a:custGeom>
          <a:solidFill>
            <a:srgbClr val="000000"/>
          </a:solidFill>
          <a:ln w="9525">
            <a:solidFill>
              <a:schemeClr val="tx1"/>
            </a:solidFill>
            <a:round/>
            <a:headEnd/>
            <a:tailEnd/>
          </a:ln>
        </p:spPr>
        <p:txBody>
          <a:bodyPr/>
          <a:lstStyle/>
          <a:p>
            <a:endParaRPr lang="pt-BR"/>
          </a:p>
        </p:txBody>
      </p:sp>
      <p:sp>
        <p:nvSpPr>
          <p:cNvPr id="483365" name="Freeform 37">
            <a:extLst>
              <a:ext uri="{FF2B5EF4-FFF2-40B4-BE49-F238E27FC236}">
                <a16:creationId xmlns:a16="http://schemas.microsoft.com/office/drawing/2014/main" id="{22EDFF5D-0455-B26E-ECE4-AE119728F867}"/>
              </a:ext>
            </a:extLst>
          </p:cNvPr>
          <p:cNvSpPr>
            <a:spLocks/>
          </p:cNvSpPr>
          <p:nvPr/>
        </p:nvSpPr>
        <p:spPr bwMode="auto">
          <a:xfrm>
            <a:off x="3509964" y="5440364"/>
            <a:ext cx="103187" cy="103187"/>
          </a:xfrm>
          <a:custGeom>
            <a:avLst/>
            <a:gdLst>
              <a:gd name="T0" fmla="*/ 65 w 65"/>
              <a:gd name="T1" fmla="*/ 0 h 65"/>
              <a:gd name="T2" fmla="*/ 0 w 65"/>
              <a:gd name="T3" fmla="*/ 33 h 65"/>
              <a:gd name="T4" fmla="*/ 65 w 65"/>
              <a:gd name="T5" fmla="*/ 65 h 65"/>
              <a:gd name="T6" fmla="*/ 65 w 65"/>
              <a:gd name="T7" fmla="*/ 0 h 65"/>
            </a:gdLst>
            <a:ahLst/>
            <a:cxnLst>
              <a:cxn ang="0">
                <a:pos x="T0" y="T1"/>
              </a:cxn>
              <a:cxn ang="0">
                <a:pos x="T2" y="T3"/>
              </a:cxn>
              <a:cxn ang="0">
                <a:pos x="T4" y="T5"/>
              </a:cxn>
              <a:cxn ang="0">
                <a:pos x="T6" y="T7"/>
              </a:cxn>
            </a:cxnLst>
            <a:rect l="0" t="0" r="r" b="b"/>
            <a:pathLst>
              <a:path w="65" h="65">
                <a:moveTo>
                  <a:pt x="65" y="0"/>
                </a:moveTo>
                <a:lnTo>
                  <a:pt x="0" y="33"/>
                </a:lnTo>
                <a:lnTo>
                  <a:pt x="65" y="65"/>
                </a:lnTo>
                <a:lnTo>
                  <a:pt x="65" y="0"/>
                </a:lnTo>
              </a:path>
            </a:pathLst>
          </a:custGeom>
          <a:noFill/>
          <a:ln w="26988">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66" name="Freeform 38">
            <a:extLst>
              <a:ext uri="{FF2B5EF4-FFF2-40B4-BE49-F238E27FC236}">
                <a16:creationId xmlns:a16="http://schemas.microsoft.com/office/drawing/2014/main" id="{8A005BF0-EBE6-B066-EA35-FAD4D291DD78}"/>
              </a:ext>
            </a:extLst>
          </p:cNvPr>
          <p:cNvSpPr>
            <a:spLocks/>
          </p:cNvSpPr>
          <p:nvPr/>
        </p:nvSpPr>
        <p:spPr bwMode="auto">
          <a:xfrm>
            <a:off x="2279650" y="5821363"/>
            <a:ext cx="103188" cy="100012"/>
          </a:xfrm>
          <a:custGeom>
            <a:avLst/>
            <a:gdLst>
              <a:gd name="T0" fmla="*/ 65 w 65"/>
              <a:gd name="T1" fmla="*/ 0 h 63"/>
              <a:gd name="T2" fmla="*/ 0 w 65"/>
              <a:gd name="T3" fmla="*/ 30 h 63"/>
              <a:gd name="T4" fmla="*/ 65 w 65"/>
              <a:gd name="T5" fmla="*/ 63 h 63"/>
              <a:gd name="T6" fmla="*/ 65 w 65"/>
              <a:gd name="T7" fmla="*/ 0 h 63"/>
            </a:gdLst>
            <a:ahLst/>
            <a:cxnLst>
              <a:cxn ang="0">
                <a:pos x="T0" y="T1"/>
              </a:cxn>
              <a:cxn ang="0">
                <a:pos x="T2" y="T3"/>
              </a:cxn>
              <a:cxn ang="0">
                <a:pos x="T4" y="T5"/>
              </a:cxn>
              <a:cxn ang="0">
                <a:pos x="T6" y="T7"/>
              </a:cxn>
            </a:cxnLst>
            <a:rect l="0" t="0" r="r" b="b"/>
            <a:pathLst>
              <a:path w="65" h="63">
                <a:moveTo>
                  <a:pt x="65" y="0"/>
                </a:moveTo>
                <a:lnTo>
                  <a:pt x="0" y="30"/>
                </a:lnTo>
                <a:lnTo>
                  <a:pt x="65" y="63"/>
                </a:lnTo>
                <a:lnTo>
                  <a:pt x="65" y="0"/>
                </a:lnTo>
                <a:close/>
              </a:path>
            </a:pathLst>
          </a:custGeom>
          <a:solidFill>
            <a:srgbClr val="000000"/>
          </a:solidFill>
          <a:ln w="9525">
            <a:solidFill>
              <a:schemeClr val="tx1"/>
            </a:solidFill>
            <a:round/>
            <a:headEnd/>
            <a:tailEnd/>
          </a:ln>
        </p:spPr>
        <p:txBody>
          <a:bodyPr/>
          <a:lstStyle/>
          <a:p>
            <a:endParaRPr lang="pt-BR"/>
          </a:p>
        </p:txBody>
      </p:sp>
      <p:sp>
        <p:nvSpPr>
          <p:cNvPr id="483367" name="Freeform 39">
            <a:extLst>
              <a:ext uri="{FF2B5EF4-FFF2-40B4-BE49-F238E27FC236}">
                <a16:creationId xmlns:a16="http://schemas.microsoft.com/office/drawing/2014/main" id="{2F833669-1A44-E5D3-8446-782906866B5A}"/>
              </a:ext>
            </a:extLst>
          </p:cNvPr>
          <p:cNvSpPr>
            <a:spLocks/>
          </p:cNvSpPr>
          <p:nvPr/>
        </p:nvSpPr>
        <p:spPr bwMode="auto">
          <a:xfrm>
            <a:off x="2279650" y="5821363"/>
            <a:ext cx="103188" cy="100012"/>
          </a:xfrm>
          <a:custGeom>
            <a:avLst/>
            <a:gdLst>
              <a:gd name="T0" fmla="*/ 65 w 65"/>
              <a:gd name="T1" fmla="*/ 0 h 63"/>
              <a:gd name="T2" fmla="*/ 0 w 65"/>
              <a:gd name="T3" fmla="*/ 30 h 63"/>
              <a:gd name="T4" fmla="*/ 65 w 65"/>
              <a:gd name="T5" fmla="*/ 63 h 63"/>
              <a:gd name="T6" fmla="*/ 65 w 65"/>
              <a:gd name="T7" fmla="*/ 0 h 63"/>
            </a:gdLst>
            <a:ahLst/>
            <a:cxnLst>
              <a:cxn ang="0">
                <a:pos x="T0" y="T1"/>
              </a:cxn>
              <a:cxn ang="0">
                <a:pos x="T2" y="T3"/>
              </a:cxn>
              <a:cxn ang="0">
                <a:pos x="T4" y="T5"/>
              </a:cxn>
              <a:cxn ang="0">
                <a:pos x="T6" y="T7"/>
              </a:cxn>
            </a:cxnLst>
            <a:rect l="0" t="0" r="r" b="b"/>
            <a:pathLst>
              <a:path w="65" h="63">
                <a:moveTo>
                  <a:pt x="65" y="0"/>
                </a:moveTo>
                <a:lnTo>
                  <a:pt x="0" y="30"/>
                </a:lnTo>
                <a:lnTo>
                  <a:pt x="65" y="63"/>
                </a:lnTo>
                <a:lnTo>
                  <a:pt x="65" y="0"/>
                </a:lnTo>
              </a:path>
            </a:pathLst>
          </a:custGeom>
          <a:noFill/>
          <a:ln w="26988">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68" name="Freeform 40">
            <a:extLst>
              <a:ext uri="{FF2B5EF4-FFF2-40B4-BE49-F238E27FC236}">
                <a16:creationId xmlns:a16="http://schemas.microsoft.com/office/drawing/2014/main" id="{BDDCEBE6-C93D-1FB9-378E-31015F70D8C8}"/>
              </a:ext>
            </a:extLst>
          </p:cNvPr>
          <p:cNvSpPr>
            <a:spLocks/>
          </p:cNvSpPr>
          <p:nvPr/>
        </p:nvSpPr>
        <p:spPr bwMode="auto">
          <a:xfrm>
            <a:off x="9598026" y="5821363"/>
            <a:ext cx="106363" cy="100012"/>
          </a:xfrm>
          <a:custGeom>
            <a:avLst/>
            <a:gdLst>
              <a:gd name="T0" fmla="*/ 0 w 67"/>
              <a:gd name="T1" fmla="*/ 63 h 63"/>
              <a:gd name="T2" fmla="*/ 67 w 67"/>
              <a:gd name="T3" fmla="*/ 30 h 63"/>
              <a:gd name="T4" fmla="*/ 0 w 67"/>
              <a:gd name="T5" fmla="*/ 0 h 63"/>
              <a:gd name="T6" fmla="*/ 0 w 67"/>
              <a:gd name="T7" fmla="*/ 63 h 63"/>
            </a:gdLst>
            <a:ahLst/>
            <a:cxnLst>
              <a:cxn ang="0">
                <a:pos x="T0" y="T1"/>
              </a:cxn>
              <a:cxn ang="0">
                <a:pos x="T2" y="T3"/>
              </a:cxn>
              <a:cxn ang="0">
                <a:pos x="T4" y="T5"/>
              </a:cxn>
              <a:cxn ang="0">
                <a:pos x="T6" y="T7"/>
              </a:cxn>
            </a:cxnLst>
            <a:rect l="0" t="0" r="r" b="b"/>
            <a:pathLst>
              <a:path w="67" h="63">
                <a:moveTo>
                  <a:pt x="0" y="63"/>
                </a:moveTo>
                <a:lnTo>
                  <a:pt x="67" y="30"/>
                </a:lnTo>
                <a:lnTo>
                  <a:pt x="0" y="0"/>
                </a:lnTo>
                <a:lnTo>
                  <a:pt x="0" y="63"/>
                </a:lnTo>
                <a:close/>
              </a:path>
            </a:pathLst>
          </a:custGeom>
          <a:solidFill>
            <a:srgbClr val="000000"/>
          </a:solidFill>
          <a:ln w="9525">
            <a:solidFill>
              <a:schemeClr val="tx1"/>
            </a:solidFill>
            <a:round/>
            <a:headEnd/>
            <a:tailEnd/>
          </a:ln>
        </p:spPr>
        <p:txBody>
          <a:bodyPr/>
          <a:lstStyle/>
          <a:p>
            <a:endParaRPr lang="pt-BR"/>
          </a:p>
        </p:txBody>
      </p:sp>
      <p:sp>
        <p:nvSpPr>
          <p:cNvPr id="483369" name="Freeform 41">
            <a:extLst>
              <a:ext uri="{FF2B5EF4-FFF2-40B4-BE49-F238E27FC236}">
                <a16:creationId xmlns:a16="http://schemas.microsoft.com/office/drawing/2014/main" id="{1C059690-488F-1378-A456-89A700F41843}"/>
              </a:ext>
            </a:extLst>
          </p:cNvPr>
          <p:cNvSpPr>
            <a:spLocks/>
          </p:cNvSpPr>
          <p:nvPr/>
        </p:nvSpPr>
        <p:spPr bwMode="auto">
          <a:xfrm>
            <a:off x="9598026" y="5821363"/>
            <a:ext cx="106363" cy="100012"/>
          </a:xfrm>
          <a:custGeom>
            <a:avLst/>
            <a:gdLst>
              <a:gd name="T0" fmla="*/ 0 w 67"/>
              <a:gd name="T1" fmla="*/ 63 h 63"/>
              <a:gd name="T2" fmla="*/ 67 w 67"/>
              <a:gd name="T3" fmla="*/ 30 h 63"/>
              <a:gd name="T4" fmla="*/ 0 w 67"/>
              <a:gd name="T5" fmla="*/ 0 h 63"/>
              <a:gd name="T6" fmla="*/ 0 w 67"/>
              <a:gd name="T7" fmla="*/ 63 h 63"/>
            </a:gdLst>
            <a:ahLst/>
            <a:cxnLst>
              <a:cxn ang="0">
                <a:pos x="T0" y="T1"/>
              </a:cxn>
              <a:cxn ang="0">
                <a:pos x="T2" y="T3"/>
              </a:cxn>
              <a:cxn ang="0">
                <a:pos x="T4" y="T5"/>
              </a:cxn>
              <a:cxn ang="0">
                <a:pos x="T6" y="T7"/>
              </a:cxn>
            </a:cxnLst>
            <a:rect l="0" t="0" r="r" b="b"/>
            <a:pathLst>
              <a:path w="67" h="63">
                <a:moveTo>
                  <a:pt x="0" y="63"/>
                </a:moveTo>
                <a:lnTo>
                  <a:pt x="67" y="30"/>
                </a:lnTo>
                <a:lnTo>
                  <a:pt x="0" y="0"/>
                </a:lnTo>
                <a:lnTo>
                  <a:pt x="0" y="63"/>
                </a:lnTo>
              </a:path>
            </a:pathLst>
          </a:custGeom>
          <a:noFill/>
          <a:ln w="26988">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70" name="Line 42">
            <a:extLst>
              <a:ext uri="{FF2B5EF4-FFF2-40B4-BE49-F238E27FC236}">
                <a16:creationId xmlns:a16="http://schemas.microsoft.com/office/drawing/2014/main" id="{9B1FA215-6119-B53A-EA05-82F1ADCEFCA7}"/>
              </a:ext>
            </a:extLst>
          </p:cNvPr>
          <p:cNvSpPr>
            <a:spLocks noChangeShapeType="1"/>
          </p:cNvSpPr>
          <p:nvPr/>
        </p:nvSpPr>
        <p:spPr bwMode="auto">
          <a:xfrm>
            <a:off x="7402514" y="1524000"/>
            <a:ext cx="1587" cy="2947988"/>
          </a:xfrm>
          <a:prstGeom prst="line">
            <a:avLst/>
          </a:prstGeom>
          <a:noFill/>
          <a:ln w="31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pt-BR"/>
          </a:p>
        </p:txBody>
      </p:sp>
      <p:sp>
        <p:nvSpPr>
          <p:cNvPr id="483371" name="Line 43">
            <a:extLst>
              <a:ext uri="{FF2B5EF4-FFF2-40B4-BE49-F238E27FC236}">
                <a16:creationId xmlns:a16="http://schemas.microsoft.com/office/drawing/2014/main" id="{95F3F511-4EF0-5B30-AF80-44E4E259853F}"/>
              </a:ext>
            </a:extLst>
          </p:cNvPr>
          <p:cNvSpPr>
            <a:spLocks noChangeShapeType="1"/>
          </p:cNvSpPr>
          <p:nvPr/>
        </p:nvSpPr>
        <p:spPr bwMode="auto">
          <a:xfrm>
            <a:off x="3606801" y="5499100"/>
            <a:ext cx="497681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483372" name="Freeform 44">
            <a:extLst>
              <a:ext uri="{FF2B5EF4-FFF2-40B4-BE49-F238E27FC236}">
                <a16:creationId xmlns:a16="http://schemas.microsoft.com/office/drawing/2014/main" id="{296C0D7E-B8EC-6C50-344E-0ED964F04130}"/>
              </a:ext>
            </a:extLst>
          </p:cNvPr>
          <p:cNvSpPr>
            <a:spLocks/>
          </p:cNvSpPr>
          <p:nvPr/>
        </p:nvSpPr>
        <p:spPr bwMode="auto">
          <a:xfrm>
            <a:off x="8577264" y="5446713"/>
            <a:ext cx="109537" cy="100012"/>
          </a:xfrm>
          <a:custGeom>
            <a:avLst/>
            <a:gdLst>
              <a:gd name="T0" fmla="*/ 0 w 69"/>
              <a:gd name="T1" fmla="*/ 63 h 63"/>
              <a:gd name="T2" fmla="*/ 69 w 69"/>
              <a:gd name="T3" fmla="*/ 33 h 63"/>
              <a:gd name="T4" fmla="*/ 0 w 69"/>
              <a:gd name="T5" fmla="*/ 0 h 63"/>
              <a:gd name="T6" fmla="*/ 0 w 69"/>
              <a:gd name="T7" fmla="*/ 63 h 63"/>
            </a:gdLst>
            <a:ahLst/>
            <a:cxnLst>
              <a:cxn ang="0">
                <a:pos x="T0" y="T1"/>
              </a:cxn>
              <a:cxn ang="0">
                <a:pos x="T2" y="T3"/>
              </a:cxn>
              <a:cxn ang="0">
                <a:pos x="T4" y="T5"/>
              </a:cxn>
              <a:cxn ang="0">
                <a:pos x="T6" y="T7"/>
              </a:cxn>
            </a:cxnLst>
            <a:rect l="0" t="0" r="r" b="b"/>
            <a:pathLst>
              <a:path w="69" h="63">
                <a:moveTo>
                  <a:pt x="0" y="63"/>
                </a:moveTo>
                <a:lnTo>
                  <a:pt x="69" y="33"/>
                </a:lnTo>
                <a:lnTo>
                  <a:pt x="0" y="0"/>
                </a:lnTo>
                <a:lnTo>
                  <a:pt x="0" y="63"/>
                </a:lnTo>
                <a:close/>
              </a:path>
            </a:pathLst>
          </a:custGeom>
          <a:solidFill>
            <a:srgbClr val="000000"/>
          </a:solidFill>
          <a:ln w="9525">
            <a:solidFill>
              <a:schemeClr val="tx1"/>
            </a:solidFill>
            <a:round/>
            <a:headEnd/>
            <a:tailEnd/>
          </a:ln>
        </p:spPr>
        <p:txBody>
          <a:bodyPr/>
          <a:lstStyle/>
          <a:p>
            <a:endParaRPr lang="pt-BR"/>
          </a:p>
        </p:txBody>
      </p:sp>
      <p:sp>
        <p:nvSpPr>
          <p:cNvPr id="483373" name="Freeform 45">
            <a:extLst>
              <a:ext uri="{FF2B5EF4-FFF2-40B4-BE49-F238E27FC236}">
                <a16:creationId xmlns:a16="http://schemas.microsoft.com/office/drawing/2014/main" id="{01E3CC7A-671F-3FFE-FDD3-9ABCA83FBF81}"/>
              </a:ext>
            </a:extLst>
          </p:cNvPr>
          <p:cNvSpPr>
            <a:spLocks/>
          </p:cNvSpPr>
          <p:nvPr/>
        </p:nvSpPr>
        <p:spPr bwMode="auto">
          <a:xfrm>
            <a:off x="8577264" y="5446713"/>
            <a:ext cx="109537" cy="100012"/>
          </a:xfrm>
          <a:custGeom>
            <a:avLst/>
            <a:gdLst>
              <a:gd name="T0" fmla="*/ 0 w 69"/>
              <a:gd name="T1" fmla="*/ 63 h 63"/>
              <a:gd name="T2" fmla="*/ 69 w 69"/>
              <a:gd name="T3" fmla="*/ 33 h 63"/>
              <a:gd name="T4" fmla="*/ 0 w 69"/>
              <a:gd name="T5" fmla="*/ 0 h 63"/>
              <a:gd name="T6" fmla="*/ 0 w 69"/>
              <a:gd name="T7" fmla="*/ 63 h 63"/>
            </a:gdLst>
            <a:ahLst/>
            <a:cxnLst>
              <a:cxn ang="0">
                <a:pos x="T0" y="T1"/>
              </a:cxn>
              <a:cxn ang="0">
                <a:pos x="T2" y="T3"/>
              </a:cxn>
              <a:cxn ang="0">
                <a:pos x="T4" y="T5"/>
              </a:cxn>
              <a:cxn ang="0">
                <a:pos x="T6" y="T7"/>
              </a:cxn>
            </a:cxnLst>
            <a:rect l="0" t="0" r="r" b="b"/>
            <a:pathLst>
              <a:path w="69" h="63">
                <a:moveTo>
                  <a:pt x="0" y="63"/>
                </a:moveTo>
                <a:lnTo>
                  <a:pt x="69" y="33"/>
                </a:lnTo>
                <a:lnTo>
                  <a:pt x="0" y="0"/>
                </a:lnTo>
                <a:lnTo>
                  <a:pt x="0" y="63"/>
                </a:lnTo>
              </a:path>
            </a:pathLst>
          </a:custGeom>
          <a:noFill/>
          <a:ln w="9525">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74" name="Line 46">
            <a:extLst>
              <a:ext uri="{FF2B5EF4-FFF2-40B4-BE49-F238E27FC236}">
                <a16:creationId xmlns:a16="http://schemas.microsoft.com/office/drawing/2014/main" id="{EFE25F85-BC93-24DA-E173-0180613D4FFA}"/>
              </a:ext>
            </a:extLst>
          </p:cNvPr>
          <p:cNvSpPr>
            <a:spLocks noChangeShapeType="1"/>
          </p:cNvSpPr>
          <p:nvPr/>
        </p:nvSpPr>
        <p:spPr bwMode="auto">
          <a:xfrm>
            <a:off x="7413625" y="4776789"/>
            <a:ext cx="1588" cy="4540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483375" name="Freeform 47">
            <a:extLst>
              <a:ext uri="{FF2B5EF4-FFF2-40B4-BE49-F238E27FC236}">
                <a16:creationId xmlns:a16="http://schemas.microsoft.com/office/drawing/2014/main" id="{44D44829-D2BC-3FFE-2557-8EE29A14101D}"/>
              </a:ext>
            </a:extLst>
          </p:cNvPr>
          <p:cNvSpPr>
            <a:spLocks/>
          </p:cNvSpPr>
          <p:nvPr/>
        </p:nvSpPr>
        <p:spPr bwMode="auto">
          <a:xfrm>
            <a:off x="4794251" y="5118101"/>
            <a:ext cx="112713" cy="100013"/>
          </a:xfrm>
          <a:custGeom>
            <a:avLst/>
            <a:gdLst>
              <a:gd name="T0" fmla="*/ 71 w 71"/>
              <a:gd name="T1" fmla="*/ 0 h 63"/>
              <a:gd name="T2" fmla="*/ 0 w 71"/>
              <a:gd name="T3" fmla="*/ 31 h 63"/>
              <a:gd name="T4" fmla="*/ 71 w 71"/>
              <a:gd name="T5" fmla="*/ 63 h 63"/>
              <a:gd name="T6" fmla="*/ 71 w 71"/>
              <a:gd name="T7" fmla="*/ 0 h 63"/>
            </a:gdLst>
            <a:ahLst/>
            <a:cxnLst>
              <a:cxn ang="0">
                <a:pos x="T0" y="T1"/>
              </a:cxn>
              <a:cxn ang="0">
                <a:pos x="T2" y="T3"/>
              </a:cxn>
              <a:cxn ang="0">
                <a:pos x="T4" y="T5"/>
              </a:cxn>
              <a:cxn ang="0">
                <a:pos x="T6" y="T7"/>
              </a:cxn>
            </a:cxnLst>
            <a:rect l="0" t="0" r="r" b="b"/>
            <a:pathLst>
              <a:path w="71" h="63">
                <a:moveTo>
                  <a:pt x="71" y="0"/>
                </a:moveTo>
                <a:lnTo>
                  <a:pt x="0" y="31"/>
                </a:lnTo>
                <a:lnTo>
                  <a:pt x="71" y="63"/>
                </a:lnTo>
                <a:lnTo>
                  <a:pt x="71" y="0"/>
                </a:lnTo>
                <a:close/>
              </a:path>
            </a:pathLst>
          </a:custGeom>
          <a:solidFill>
            <a:srgbClr val="000000"/>
          </a:solidFill>
          <a:ln w="9525">
            <a:solidFill>
              <a:schemeClr val="tx1"/>
            </a:solidFill>
            <a:round/>
            <a:headEnd/>
            <a:tailEnd/>
          </a:ln>
        </p:spPr>
        <p:txBody>
          <a:bodyPr/>
          <a:lstStyle/>
          <a:p>
            <a:endParaRPr lang="pt-BR"/>
          </a:p>
        </p:txBody>
      </p:sp>
      <p:sp>
        <p:nvSpPr>
          <p:cNvPr id="483376" name="Freeform 48">
            <a:extLst>
              <a:ext uri="{FF2B5EF4-FFF2-40B4-BE49-F238E27FC236}">
                <a16:creationId xmlns:a16="http://schemas.microsoft.com/office/drawing/2014/main" id="{B6E68881-F992-DF2B-640D-AB07E4B75032}"/>
              </a:ext>
            </a:extLst>
          </p:cNvPr>
          <p:cNvSpPr>
            <a:spLocks/>
          </p:cNvSpPr>
          <p:nvPr/>
        </p:nvSpPr>
        <p:spPr bwMode="auto">
          <a:xfrm>
            <a:off x="4794251" y="5118101"/>
            <a:ext cx="112713" cy="100013"/>
          </a:xfrm>
          <a:custGeom>
            <a:avLst/>
            <a:gdLst>
              <a:gd name="T0" fmla="*/ 71 w 71"/>
              <a:gd name="T1" fmla="*/ 0 h 63"/>
              <a:gd name="T2" fmla="*/ 0 w 71"/>
              <a:gd name="T3" fmla="*/ 31 h 63"/>
              <a:gd name="T4" fmla="*/ 71 w 71"/>
              <a:gd name="T5" fmla="*/ 63 h 63"/>
              <a:gd name="T6" fmla="*/ 71 w 71"/>
              <a:gd name="T7" fmla="*/ 0 h 63"/>
            </a:gdLst>
            <a:ahLst/>
            <a:cxnLst>
              <a:cxn ang="0">
                <a:pos x="T0" y="T1"/>
              </a:cxn>
              <a:cxn ang="0">
                <a:pos x="T2" y="T3"/>
              </a:cxn>
              <a:cxn ang="0">
                <a:pos x="T4" y="T5"/>
              </a:cxn>
              <a:cxn ang="0">
                <a:pos x="T6" y="T7"/>
              </a:cxn>
            </a:cxnLst>
            <a:rect l="0" t="0" r="r" b="b"/>
            <a:pathLst>
              <a:path w="71" h="63">
                <a:moveTo>
                  <a:pt x="71" y="0"/>
                </a:moveTo>
                <a:lnTo>
                  <a:pt x="0" y="31"/>
                </a:lnTo>
                <a:lnTo>
                  <a:pt x="71" y="63"/>
                </a:lnTo>
                <a:lnTo>
                  <a:pt x="71" y="0"/>
                </a:lnTo>
              </a:path>
            </a:pathLst>
          </a:custGeom>
          <a:noFill/>
          <a:ln w="9525">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77" name="Line 49">
            <a:extLst>
              <a:ext uri="{FF2B5EF4-FFF2-40B4-BE49-F238E27FC236}">
                <a16:creationId xmlns:a16="http://schemas.microsoft.com/office/drawing/2014/main" id="{96875371-EEAC-298B-CC41-F93CB7F9430D}"/>
              </a:ext>
            </a:extLst>
          </p:cNvPr>
          <p:cNvSpPr>
            <a:spLocks noChangeShapeType="1"/>
          </p:cNvSpPr>
          <p:nvPr/>
        </p:nvSpPr>
        <p:spPr bwMode="auto">
          <a:xfrm>
            <a:off x="4919664" y="5168900"/>
            <a:ext cx="23447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483378" name="Freeform 50">
            <a:extLst>
              <a:ext uri="{FF2B5EF4-FFF2-40B4-BE49-F238E27FC236}">
                <a16:creationId xmlns:a16="http://schemas.microsoft.com/office/drawing/2014/main" id="{D08739A3-75C1-A404-E368-3F664005F02D}"/>
              </a:ext>
            </a:extLst>
          </p:cNvPr>
          <p:cNvSpPr>
            <a:spLocks/>
          </p:cNvSpPr>
          <p:nvPr/>
        </p:nvSpPr>
        <p:spPr bwMode="auto">
          <a:xfrm>
            <a:off x="7250113" y="5118101"/>
            <a:ext cx="114300" cy="100013"/>
          </a:xfrm>
          <a:custGeom>
            <a:avLst/>
            <a:gdLst>
              <a:gd name="T0" fmla="*/ 0 w 72"/>
              <a:gd name="T1" fmla="*/ 63 h 63"/>
              <a:gd name="T2" fmla="*/ 72 w 72"/>
              <a:gd name="T3" fmla="*/ 31 h 63"/>
              <a:gd name="T4" fmla="*/ 0 w 72"/>
              <a:gd name="T5" fmla="*/ 0 h 63"/>
              <a:gd name="T6" fmla="*/ 0 w 72"/>
              <a:gd name="T7" fmla="*/ 63 h 63"/>
            </a:gdLst>
            <a:ahLst/>
            <a:cxnLst>
              <a:cxn ang="0">
                <a:pos x="T0" y="T1"/>
              </a:cxn>
              <a:cxn ang="0">
                <a:pos x="T2" y="T3"/>
              </a:cxn>
              <a:cxn ang="0">
                <a:pos x="T4" y="T5"/>
              </a:cxn>
              <a:cxn ang="0">
                <a:pos x="T6" y="T7"/>
              </a:cxn>
            </a:cxnLst>
            <a:rect l="0" t="0" r="r" b="b"/>
            <a:pathLst>
              <a:path w="72" h="63">
                <a:moveTo>
                  <a:pt x="0" y="63"/>
                </a:moveTo>
                <a:lnTo>
                  <a:pt x="72" y="31"/>
                </a:lnTo>
                <a:lnTo>
                  <a:pt x="0" y="0"/>
                </a:lnTo>
                <a:lnTo>
                  <a:pt x="0" y="63"/>
                </a:lnTo>
                <a:close/>
              </a:path>
            </a:pathLst>
          </a:custGeom>
          <a:solidFill>
            <a:srgbClr val="000000"/>
          </a:solidFill>
          <a:ln w="9525">
            <a:solidFill>
              <a:schemeClr val="tx1"/>
            </a:solidFill>
            <a:round/>
            <a:headEnd/>
            <a:tailEnd/>
          </a:ln>
        </p:spPr>
        <p:txBody>
          <a:bodyPr/>
          <a:lstStyle/>
          <a:p>
            <a:endParaRPr lang="pt-BR"/>
          </a:p>
        </p:txBody>
      </p:sp>
      <p:sp>
        <p:nvSpPr>
          <p:cNvPr id="483379" name="Freeform 51">
            <a:extLst>
              <a:ext uri="{FF2B5EF4-FFF2-40B4-BE49-F238E27FC236}">
                <a16:creationId xmlns:a16="http://schemas.microsoft.com/office/drawing/2014/main" id="{F967440B-A3F6-5F43-DF6A-B08C36040A29}"/>
              </a:ext>
            </a:extLst>
          </p:cNvPr>
          <p:cNvSpPr>
            <a:spLocks/>
          </p:cNvSpPr>
          <p:nvPr/>
        </p:nvSpPr>
        <p:spPr bwMode="auto">
          <a:xfrm>
            <a:off x="7250113" y="5118101"/>
            <a:ext cx="114300" cy="100013"/>
          </a:xfrm>
          <a:custGeom>
            <a:avLst/>
            <a:gdLst>
              <a:gd name="T0" fmla="*/ 0 w 72"/>
              <a:gd name="T1" fmla="*/ 63 h 63"/>
              <a:gd name="T2" fmla="*/ 72 w 72"/>
              <a:gd name="T3" fmla="*/ 31 h 63"/>
              <a:gd name="T4" fmla="*/ 0 w 72"/>
              <a:gd name="T5" fmla="*/ 0 h 63"/>
              <a:gd name="T6" fmla="*/ 0 w 72"/>
              <a:gd name="T7" fmla="*/ 63 h 63"/>
            </a:gdLst>
            <a:ahLst/>
            <a:cxnLst>
              <a:cxn ang="0">
                <a:pos x="T0" y="T1"/>
              </a:cxn>
              <a:cxn ang="0">
                <a:pos x="T2" y="T3"/>
              </a:cxn>
              <a:cxn ang="0">
                <a:pos x="T4" y="T5"/>
              </a:cxn>
              <a:cxn ang="0">
                <a:pos x="T6" y="T7"/>
              </a:cxn>
            </a:cxnLst>
            <a:rect l="0" t="0" r="r" b="b"/>
            <a:pathLst>
              <a:path w="72" h="63">
                <a:moveTo>
                  <a:pt x="0" y="63"/>
                </a:moveTo>
                <a:lnTo>
                  <a:pt x="72" y="31"/>
                </a:lnTo>
                <a:lnTo>
                  <a:pt x="0" y="0"/>
                </a:lnTo>
                <a:lnTo>
                  <a:pt x="0" y="63"/>
                </a:lnTo>
              </a:path>
            </a:pathLst>
          </a:custGeom>
          <a:noFill/>
          <a:ln w="9525">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80" name="Freeform 52">
            <a:extLst>
              <a:ext uri="{FF2B5EF4-FFF2-40B4-BE49-F238E27FC236}">
                <a16:creationId xmlns:a16="http://schemas.microsoft.com/office/drawing/2014/main" id="{0A6C598D-2693-7DC6-93E5-81E3F0595C7C}"/>
              </a:ext>
            </a:extLst>
          </p:cNvPr>
          <p:cNvSpPr>
            <a:spLocks/>
          </p:cNvSpPr>
          <p:nvPr/>
        </p:nvSpPr>
        <p:spPr bwMode="auto">
          <a:xfrm>
            <a:off x="10498139" y="4271963"/>
            <a:ext cx="98425" cy="119062"/>
          </a:xfrm>
          <a:custGeom>
            <a:avLst/>
            <a:gdLst>
              <a:gd name="T0" fmla="*/ 0 w 62"/>
              <a:gd name="T1" fmla="*/ 75 h 75"/>
              <a:gd name="T2" fmla="*/ 62 w 62"/>
              <a:gd name="T3" fmla="*/ 36 h 75"/>
              <a:gd name="T4" fmla="*/ 0 w 62"/>
              <a:gd name="T5" fmla="*/ 0 h 75"/>
              <a:gd name="T6" fmla="*/ 0 w 62"/>
              <a:gd name="T7" fmla="*/ 75 h 75"/>
            </a:gdLst>
            <a:ahLst/>
            <a:cxnLst>
              <a:cxn ang="0">
                <a:pos x="T0" y="T1"/>
              </a:cxn>
              <a:cxn ang="0">
                <a:pos x="T2" y="T3"/>
              </a:cxn>
              <a:cxn ang="0">
                <a:pos x="T4" y="T5"/>
              </a:cxn>
              <a:cxn ang="0">
                <a:pos x="T6" y="T7"/>
              </a:cxn>
            </a:cxnLst>
            <a:rect l="0" t="0" r="r" b="b"/>
            <a:pathLst>
              <a:path w="62" h="75">
                <a:moveTo>
                  <a:pt x="0" y="75"/>
                </a:moveTo>
                <a:lnTo>
                  <a:pt x="62" y="36"/>
                </a:lnTo>
                <a:lnTo>
                  <a:pt x="0" y="0"/>
                </a:lnTo>
                <a:lnTo>
                  <a:pt x="0" y="75"/>
                </a:lnTo>
                <a:close/>
              </a:path>
            </a:pathLst>
          </a:custGeom>
          <a:solidFill>
            <a:srgbClr val="000000"/>
          </a:solidFill>
          <a:ln w="9525">
            <a:solidFill>
              <a:schemeClr val="tx1"/>
            </a:solidFill>
            <a:round/>
            <a:headEnd/>
            <a:tailEnd/>
          </a:ln>
        </p:spPr>
        <p:txBody>
          <a:bodyPr/>
          <a:lstStyle/>
          <a:p>
            <a:endParaRPr lang="pt-BR"/>
          </a:p>
        </p:txBody>
      </p:sp>
      <p:sp>
        <p:nvSpPr>
          <p:cNvPr id="483381" name="Freeform 53">
            <a:extLst>
              <a:ext uri="{FF2B5EF4-FFF2-40B4-BE49-F238E27FC236}">
                <a16:creationId xmlns:a16="http://schemas.microsoft.com/office/drawing/2014/main" id="{330D13B4-34DD-66AC-2E96-8F6C0C36E501}"/>
              </a:ext>
            </a:extLst>
          </p:cNvPr>
          <p:cNvSpPr>
            <a:spLocks/>
          </p:cNvSpPr>
          <p:nvPr/>
        </p:nvSpPr>
        <p:spPr bwMode="auto">
          <a:xfrm>
            <a:off x="10498139" y="4271963"/>
            <a:ext cx="98425" cy="119062"/>
          </a:xfrm>
          <a:custGeom>
            <a:avLst/>
            <a:gdLst>
              <a:gd name="T0" fmla="*/ 0 w 62"/>
              <a:gd name="T1" fmla="*/ 75 h 75"/>
              <a:gd name="T2" fmla="*/ 62 w 62"/>
              <a:gd name="T3" fmla="*/ 36 h 75"/>
              <a:gd name="T4" fmla="*/ 0 w 62"/>
              <a:gd name="T5" fmla="*/ 0 h 75"/>
              <a:gd name="T6" fmla="*/ 0 w 62"/>
              <a:gd name="T7" fmla="*/ 75 h 75"/>
            </a:gdLst>
            <a:ahLst/>
            <a:cxnLst>
              <a:cxn ang="0">
                <a:pos x="T0" y="T1"/>
              </a:cxn>
              <a:cxn ang="0">
                <a:pos x="T2" y="T3"/>
              </a:cxn>
              <a:cxn ang="0">
                <a:pos x="T4" y="T5"/>
              </a:cxn>
              <a:cxn ang="0">
                <a:pos x="T6" y="T7"/>
              </a:cxn>
            </a:cxnLst>
            <a:rect l="0" t="0" r="r" b="b"/>
            <a:pathLst>
              <a:path w="62" h="75">
                <a:moveTo>
                  <a:pt x="0" y="75"/>
                </a:moveTo>
                <a:lnTo>
                  <a:pt x="62" y="36"/>
                </a:lnTo>
                <a:lnTo>
                  <a:pt x="0" y="0"/>
                </a:lnTo>
                <a:lnTo>
                  <a:pt x="0" y="75"/>
                </a:lnTo>
              </a:path>
            </a:pathLst>
          </a:custGeom>
          <a:noFill/>
          <a:ln w="26988">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82" name="Freeform 54">
            <a:extLst>
              <a:ext uri="{FF2B5EF4-FFF2-40B4-BE49-F238E27FC236}">
                <a16:creationId xmlns:a16="http://schemas.microsoft.com/office/drawing/2014/main" id="{4E130D6A-C501-E459-15E9-AA3A158AA434}"/>
              </a:ext>
            </a:extLst>
          </p:cNvPr>
          <p:cNvSpPr>
            <a:spLocks/>
          </p:cNvSpPr>
          <p:nvPr/>
        </p:nvSpPr>
        <p:spPr bwMode="auto">
          <a:xfrm>
            <a:off x="1600201" y="4275138"/>
            <a:ext cx="98425" cy="119062"/>
          </a:xfrm>
          <a:custGeom>
            <a:avLst/>
            <a:gdLst>
              <a:gd name="T0" fmla="*/ 62 w 62"/>
              <a:gd name="T1" fmla="*/ 75 h 75"/>
              <a:gd name="T2" fmla="*/ 0 w 62"/>
              <a:gd name="T3" fmla="*/ 36 h 75"/>
              <a:gd name="T4" fmla="*/ 62 w 62"/>
              <a:gd name="T5" fmla="*/ 0 h 75"/>
              <a:gd name="T6" fmla="*/ 62 w 62"/>
              <a:gd name="T7" fmla="*/ 75 h 75"/>
            </a:gdLst>
            <a:ahLst/>
            <a:cxnLst>
              <a:cxn ang="0">
                <a:pos x="T0" y="T1"/>
              </a:cxn>
              <a:cxn ang="0">
                <a:pos x="T2" y="T3"/>
              </a:cxn>
              <a:cxn ang="0">
                <a:pos x="T4" y="T5"/>
              </a:cxn>
              <a:cxn ang="0">
                <a:pos x="T6" y="T7"/>
              </a:cxn>
            </a:cxnLst>
            <a:rect l="0" t="0" r="r" b="b"/>
            <a:pathLst>
              <a:path w="62" h="75">
                <a:moveTo>
                  <a:pt x="62" y="75"/>
                </a:moveTo>
                <a:lnTo>
                  <a:pt x="0" y="36"/>
                </a:lnTo>
                <a:lnTo>
                  <a:pt x="62" y="0"/>
                </a:lnTo>
                <a:lnTo>
                  <a:pt x="62" y="75"/>
                </a:lnTo>
                <a:close/>
              </a:path>
            </a:pathLst>
          </a:custGeom>
          <a:solidFill>
            <a:srgbClr val="000000"/>
          </a:solidFill>
          <a:ln w="9525">
            <a:solidFill>
              <a:schemeClr val="tx1"/>
            </a:solidFill>
            <a:round/>
            <a:headEnd/>
            <a:tailEnd/>
          </a:ln>
        </p:spPr>
        <p:txBody>
          <a:bodyPr/>
          <a:lstStyle/>
          <a:p>
            <a:endParaRPr lang="pt-BR"/>
          </a:p>
        </p:txBody>
      </p:sp>
      <p:sp>
        <p:nvSpPr>
          <p:cNvPr id="483383" name="Freeform 55">
            <a:extLst>
              <a:ext uri="{FF2B5EF4-FFF2-40B4-BE49-F238E27FC236}">
                <a16:creationId xmlns:a16="http://schemas.microsoft.com/office/drawing/2014/main" id="{8EF44167-3F13-2961-E9D5-0E47C698CD25}"/>
              </a:ext>
            </a:extLst>
          </p:cNvPr>
          <p:cNvSpPr>
            <a:spLocks/>
          </p:cNvSpPr>
          <p:nvPr/>
        </p:nvSpPr>
        <p:spPr bwMode="auto">
          <a:xfrm>
            <a:off x="1600201" y="4275138"/>
            <a:ext cx="98425" cy="119062"/>
          </a:xfrm>
          <a:custGeom>
            <a:avLst/>
            <a:gdLst>
              <a:gd name="T0" fmla="*/ 62 w 62"/>
              <a:gd name="T1" fmla="*/ 75 h 75"/>
              <a:gd name="T2" fmla="*/ 0 w 62"/>
              <a:gd name="T3" fmla="*/ 36 h 75"/>
              <a:gd name="T4" fmla="*/ 62 w 62"/>
              <a:gd name="T5" fmla="*/ 0 h 75"/>
              <a:gd name="T6" fmla="*/ 62 w 62"/>
              <a:gd name="T7" fmla="*/ 75 h 75"/>
            </a:gdLst>
            <a:ahLst/>
            <a:cxnLst>
              <a:cxn ang="0">
                <a:pos x="T0" y="T1"/>
              </a:cxn>
              <a:cxn ang="0">
                <a:pos x="T2" y="T3"/>
              </a:cxn>
              <a:cxn ang="0">
                <a:pos x="T4" y="T5"/>
              </a:cxn>
              <a:cxn ang="0">
                <a:pos x="T6" y="T7"/>
              </a:cxn>
            </a:cxnLst>
            <a:rect l="0" t="0" r="r" b="b"/>
            <a:pathLst>
              <a:path w="62" h="75">
                <a:moveTo>
                  <a:pt x="62" y="75"/>
                </a:moveTo>
                <a:lnTo>
                  <a:pt x="0" y="36"/>
                </a:lnTo>
                <a:lnTo>
                  <a:pt x="62" y="0"/>
                </a:lnTo>
                <a:lnTo>
                  <a:pt x="62" y="75"/>
                </a:lnTo>
              </a:path>
            </a:pathLst>
          </a:custGeom>
          <a:noFill/>
          <a:ln w="26988">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3384" name="Rectangle 56">
            <a:extLst>
              <a:ext uri="{FF2B5EF4-FFF2-40B4-BE49-F238E27FC236}">
                <a16:creationId xmlns:a16="http://schemas.microsoft.com/office/drawing/2014/main" id="{D0B51CD0-8450-43C8-B1A5-4D8EFB100CD6}"/>
              </a:ext>
            </a:extLst>
          </p:cNvPr>
          <p:cNvSpPr>
            <a:spLocks noChangeArrowheads="1"/>
          </p:cNvSpPr>
          <p:nvPr/>
        </p:nvSpPr>
        <p:spPr bwMode="auto">
          <a:xfrm>
            <a:off x="9205913" y="6475413"/>
            <a:ext cx="182808"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endParaRPr lang="en-US" altLang="pt-BR" sz="9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4372" name="Group 20">
            <a:extLst>
              <a:ext uri="{FF2B5EF4-FFF2-40B4-BE49-F238E27FC236}">
                <a16:creationId xmlns:a16="http://schemas.microsoft.com/office/drawing/2014/main" id="{9DE8DE06-DD47-6B76-F039-10B0AFFADAF0}"/>
              </a:ext>
            </a:extLst>
          </p:cNvPr>
          <p:cNvGrpSpPr>
            <a:grpSpLocks/>
          </p:cNvGrpSpPr>
          <p:nvPr/>
        </p:nvGrpSpPr>
        <p:grpSpPr bwMode="auto">
          <a:xfrm>
            <a:off x="3227388" y="1196975"/>
            <a:ext cx="7273926" cy="4879976"/>
            <a:chOff x="605" y="971"/>
            <a:chExt cx="4582" cy="3074"/>
          </a:xfrm>
        </p:grpSpPr>
        <p:sp>
          <p:nvSpPr>
            <p:cNvPr id="484354" name="Line 2">
              <a:extLst>
                <a:ext uri="{FF2B5EF4-FFF2-40B4-BE49-F238E27FC236}">
                  <a16:creationId xmlns:a16="http://schemas.microsoft.com/office/drawing/2014/main" id="{66233C18-F167-9424-D002-9631C01C60FE}"/>
                </a:ext>
              </a:extLst>
            </p:cNvPr>
            <p:cNvSpPr>
              <a:spLocks noChangeShapeType="1"/>
            </p:cNvSpPr>
            <p:nvPr/>
          </p:nvSpPr>
          <p:spPr bwMode="auto">
            <a:xfrm>
              <a:off x="839" y="3644"/>
              <a:ext cx="3687"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4355" name="Rectangle 3">
              <a:extLst>
                <a:ext uri="{FF2B5EF4-FFF2-40B4-BE49-F238E27FC236}">
                  <a16:creationId xmlns:a16="http://schemas.microsoft.com/office/drawing/2014/main" id="{61636E78-2E92-DEE8-17B8-10BE4CF6D870}"/>
                </a:ext>
              </a:extLst>
            </p:cNvPr>
            <p:cNvSpPr>
              <a:spLocks noChangeArrowheads="1"/>
            </p:cNvSpPr>
            <p:nvPr/>
          </p:nvSpPr>
          <p:spPr bwMode="auto">
            <a:xfrm>
              <a:off x="605" y="2603"/>
              <a:ext cx="1439"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190625">
                <a:defRPr>
                  <a:solidFill>
                    <a:schemeClr val="tx1"/>
                  </a:solidFill>
                  <a:latin typeface="Arial" panose="020B0604020202020204" pitchFamily="34" charset="0"/>
                </a:defRPr>
              </a:lvl1pPr>
              <a:lvl2pPr marL="714375" defTabSz="1190625">
                <a:defRPr>
                  <a:solidFill>
                    <a:schemeClr val="tx1"/>
                  </a:solidFill>
                  <a:latin typeface="Arial" panose="020B0604020202020204" pitchFamily="34" charset="0"/>
                </a:defRPr>
              </a:lvl2pPr>
              <a:lvl3pPr marL="1428750" defTabSz="1190625">
                <a:defRPr>
                  <a:solidFill>
                    <a:schemeClr val="tx1"/>
                  </a:solidFill>
                  <a:latin typeface="Arial" panose="020B0604020202020204" pitchFamily="34" charset="0"/>
                </a:defRPr>
              </a:lvl3pPr>
              <a:lvl4pPr marL="2143125" defTabSz="1190625">
                <a:defRPr>
                  <a:solidFill>
                    <a:schemeClr val="tx1"/>
                  </a:solidFill>
                  <a:latin typeface="Arial" panose="020B0604020202020204" pitchFamily="34" charset="0"/>
                </a:defRPr>
              </a:lvl4pPr>
              <a:lvl5pPr marL="2857500" defTabSz="1190625">
                <a:defRPr>
                  <a:solidFill>
                    <a:schemeClr val="tx1"/>
                  </a:solidFill>
                  <a:latin typeface="Arial" panose="020B0604020202020204" pitchFamily="34" charset="0"/>
                </a:defRPr>
              </a:lvl5pPr>
              <a:lvl6pPr marL="3314700" defTabSz="1190625" fontAlgn="base">
                <a:spcBef>
                  <a:spcPct val="0"/>
                </a:spcBef>
                <a:spcAft>
                  <a:spcPct val="0"/>
                </a:spcAft>
                <a:defRPr>
                  <a:solidFill>
                    <a:schemeClr val="tx1"/>
                  </a:solidFill>
                  <a:latin typeface="Arial" panose="020B0604020202020204" pitchFamily="34" charset="0"/>
                </a:defRPr>
              </a:lvl6pPr>
              <a:lvl7pPr marL="3771900" defTabSz="1190625" fontAlgn="base">
                <a:spcBef>
                  <a:spcPct val="0"/>
                </a:spcBef>
                <a:spcAft>
                  <a:spcPct val="0"/>
                </a:spcAft>
                <a:defRPr>
                  <a:solidFill>
                    <a:schemeClr val="tx1"/>
                  </a:solidFill>
                  <a:latin typeface="Arial" panose="020B0604020202020204" pitchFamily="34" charset="0"/>
                </a:defRPr>
              </a:lvl7pPr>
              <a:lvl8pPr marL="4229100" defTabSz="1190625" fontAlgn="base">
                <a:spcBef>
                  <a:spcPct val="0"/>
                </a:spcBef>
                <a:spcAft>
                  <a:spcPct val="0"/>
                </a:spcAft>
                <a:defRPr>
                  <a:solidFill>
                    <a:schemeClr val="tx1"/>
                  </a:solidFill>
                  <a:latin typeface="Arial" panose="020B0604020202020204" pitchFamily="34" charset="0"/>
                </a:defRPr>
              </a:lvl8pPr>
              <a:lvl9pPr marL="4686300" defTabSz="1190625" fontAlgn="base">
                <a:spcBef>
                  <a:spcPct val="0"/>
                </a:spcBef>
                <a:spcAft>
                  <a:spcPct val="0"/>
                </a:spcAft>
                <a:defRPr>
                  <a:solidFill>
                    <a:schemeClr val="tx1"/>
                  </a:solidFill>
                  <a:latin typeface="Arial" panose="020B0604020202020204" pitchFamily="34" charset="0"/>
                </a:defRPr>
              </a:lvl9pPr>
            </a:lstStyle>
            <a:p>
              <a:pPr algn="ctr" eaLnBrk="0" hangingPunct="0"/>
              <a:r>
                <a:rPr lang="en-AU" altLang="pt-BR" sz="2400" b="1"/>
                <a:t>Limite inferior</a:t>
              </a:r>
            </a:p>
          </p:txBody>
        </p:sp>
        <p:sp>
          <p:nvSpPr>
            <p:cNvPr id="484356" name="Rectangle 4">
              <a:extLst>
                <a:ext uri="{FF2B5EF4-FFF2-40B4-BE49-F238E27FC236}">
                  <a16:creationId xmlns:a16="http://schemas.microsoft.com/office/drawing/2014/main" id="{93474689-0478-0D1C-40D4-5AF11BED4269}"/>
                </a:ext>
              </a:extLst>
            </p:cNvPr>
            <p:cNvSpPr>
              <a:spLocks noChangeArrowheads="1"/>
            </p:cNvSpPr>
            <p:nvPr/>
          </p:nvSpPr>
          <p:spPr bwMode="auto">
            <a:xfrm>
              <a:off x="2330" y="3756"/>
              <a:ext cx="737"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eaLnBrk="0" hangingPunct="0"/>
              <a:r>
                <a:rPr lang="en-AU" altLang="pt-BR" sz="2400" b="1"/>
                <a:t>Média</a:t>
              </a:r>
            </a:p>
          </p:txBody>
        </p:sp>
        <p:sp>
          <p:nvSpPr>
            <p:cNvPr id="484357" name="Freeform 5">
              <a:extLst>
                <a:ext uri="{FF2B5EF4-FFF2-40B4-BE49-F238E27FC236}">
                  <a16:creationId xmlns:a16="http://schemas.microsoft.com/office/drawing/2014/main" id="{5C5D95A5-8E5A-43FD-2F4D-0E6158AB7AFC}"/>
                </a:ext>
              </a:extLst>
            </p:cNvPr>
            <p:cNvSpPr>
              <a:spLocks/>
            </p:cNvSpPr>
            <p:nvPr/>
          </p:nvSpPr>
          <p:spPr bwMode="auto">
            <a:xfrm>
              <a:off x="879" y="2595"/>
              <a:ext cx="3619" cy="998"/>
            </a:xfrm>
            <a:custGeom>
              <a:avLst/>
              <a:gdLst>
                <a:gd name="T0" fmla="*/ 0 w 3619"/>
                <a:gd name="T1" fmla="*/ 994 h 998"/>
                <a:gd name="T2" fmla="*/ 63 w 3619"/>
                <a:gd name="T3" fmla="*/ 991 h 998"/>
                <a:gd name="T4" fmla="*/ 187 w 3619"/>
                <a:gd name="T5" fmla="*/ 976 h 998"/>
                <a:gd name="T6" fmla="*/ 265 w 3619"/>
                <a:gd name="T7" fmla="*/ 948 h 998"/>
                <a:gd name="T8" fmla="*/ 433 w 3619"/>
                <a:gd name="T9" fmla="*/ 866 h 998"/>
                <a:gd name="T10" fmla="*/ 616 w 3619"/>
                <a:gd name="T11" fmla="*/ 742 h 998"/>
                <a:gd name="T12" fmla="*/ 847 w 3619"/>
                <a:gd name="T13" fmla="*/ 546 h 998"/>
                <a:gd name="T14" fmla="*/ 1045 w 3619"/>
                <a:gd name="T15" fmla="*/ 386 h 998"/>
                <a:gd name="T16" fmla="*/ 1224 w 3619"/>
                <a:gd name="T17" fmla="*/ 240 h 998"/>
                <a:gd name="T18" fmla="*/ 1389 w 3619"/>
                <a:gd name="T19" fmla="*/ 126 h 998"/>
                <a:gd name="T20" fmla="*/ 1516 w 3619"/>
                <a:gd name="T21" fmla="*/ 60 h 998"/>
                <a:gd name="T22" fmla="*/ 1624 w 3619"/>
                <a:gd name="T23" fmla="*/ 28 h 998"/>
                <a:gd name="T24" fmla="*/ 1740 w 3619"/>
                <a:gd name="T25" fmla="*/ 5 h 998"/>
                <a:gd name="T26" fmla="*/ 1803 w 3619"/>
                <a:gd name="T27" fmla="*/ 0 h 998"/>
                <a:gd name="T28" fmla="*/ 1866 w 3619"/>
                <a:gd name="T29" fmla="*/ 5 h 998"/>
                <a:gd name="T30" fmla="*/ 1960 w 3619"/>
                <a:gd name="T31" fmla="*/ 23 h 998"/>
                <a:gd name="T32" fmla="*/ 2069 w 3619"/>
                <a:gd name="T33" fmla="*/ 62 h 998"/>
                <a:gd name="T34" fmla="*/ 2169 w 3619"/>
                <a:gd name="T35" fmla="*/ 108 h 998"/>
                <a:gd name="T36" fmla="*/ 2289 w 3619"/>
                <a:gd name="T37" fmla="*/ 180 h 998"/>
                <a:gd name="T38" fmla="*/ 2452 w 3619"/>
                <a:gd name="T39" fmla="*/ 291 h 998"/>
                <a:gd name="T40" fmla="*/ 2583 w 3619"/>
                <a:gd name="T41" fmla="*/ 394 h 998"/>
                <a:gd name="T42" fmla="*/ 2644 w 3619"/>
                <a:gd name="T43" fmla="*/ 443 h 998"/>
                <a:gd name="T44" fmla="*/ 2781 w 3619"/>
                <a:gd name="T45" fmla="*/ 546 h 998"/>
                <a:gd name="T46" fmla="*/ 2923 w 3619"/>
                <a:gd name="T47" fmla="*/ 662 h 998"/>
                <a:gd name="T48" fmla="*/ 3110 w 3619"/>
                <a:gd name="T49" fmla="*/ 796 h 998"/>
                <a:gd name="T50" fmla="*/ 3204 w 3619"/>
                <a:gd name="T51" fmla="*/ 855 h 998"/>
                <a:gd name="T52" fmla="*/ 3319 w 3619"/>
                <a:gd name="T53" fmla="*/ 914 h 998"/>
                <a:gd name="T54" fmla="*/ 3439 w 3619"/>
                <a:gd name="T55" fmla="*/ 961 h 998"/>
                <a:gd name="T56" fmla="*/ 3559 w 3619"/>
                <a:gd name="T57" fmla="*/ 989 h 998"/>
                <a:gd name="T58" fmla="*/ 3618 w 3619"/>
                <a:gd name="T59" fmla="*/ 997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19" h="998">
                  <a:moveTo>
                    <a:pt x="0" y="994"/>
                  </a:moveTo>
                  <a:lnTo>
                    <a:pt x="63" y="991"/>
                  </a:lnTo>
                  <a:lnTo>
                    <a:pt x="187" y="976"/>
                  </a:lnTo>
                  <a:lnTo>
                    <a:pt x="265" y="948"/>
                  </a:lnTo>
                  <a:lnTo>
                    <a:pt x="433" y="866"/>
                  </a:lnTo>
                  <a:lnTo>
                    <a:pt x="616" y="742"/>
                  </a:lnTo>
                  <a:lnTo>
                    <a:pt x="847" y="546"/>
                  </a:lnTo>
                  <a:lnTo>
                    <a:pt x="1045" y="386"/>
                  </a:lnTo>
                  <a:lnTo>
                    <a:pt x="1224" y="240"/>
                  </a:lnTo>
                  <a:lnTo>
                    <a:pt x="1389" y="126"/>
                  </a:lnTo>
                  <a:lnTo>
                    <a:pt x="1516" y="60"/>
                  </a:lnTo>
                  <a:lnTo>
                    <a:pt x="1624" y="28"/>
                  </a:lnTo>
                  <a:lnTo>
                    <a:pt x="1740" y="5"/>
                  </a:lnTo>
                  <a:lnTo>
                    <a:pt x="1803" y="0"/>
                  </a:lnTo>
                  <a:lnTo>
                    <a:pt x="1866" y="5"/>
                  </a:lnTo>
                  <a:lnTo>
                    <a:pt x="1960" y="23"/>
                  </a:lnTo>
                  <a:lnTo>
                    <a:pt x="2069" y="62"/>
                  </a:lnTo>
                  <a:lnTo>
                    <a:pt x="2169" y="108"/>
                  </a:lnTo>
                  <a:lnTo>
                    <a:pt x="2289" y="180"/>
                  </a:lnTo>
                  <a:lnTo>
                    <a:pt x="2452" y="291"/>
                  </a:lnTo>
                  <a:lnTo>
                    <a:pt x="2583" y="394"/>
                  </a:lnTo>
                  <a:lnTo>
                    <a:pt x="2644" y="443"/>
                  </a:lnTo>
                  <a:lnTo>
                    <a:pt x="2781" y="546"/>
                  </a:lnTo>
                  <a:lnTo>
                    <a:pt x="2923" y="662"/>
                  </a:lnTo>
                  <a:lnTo>
                    <a:pt x="3110" y="796"/>
                  </a:lnTo>
                  <a:lnTo>
                    <a:pt x="3204" y="855"/>
                  </a:lnTo>
                  <a:lnTo>
                    <a:pt x="3319" y="914"/>
                  </a:lnTo>
                  <a:lnTo>
                    <a:pt x="3439" y="961"/>
                  </a:lnTo>
                  <a:lnTo>
                    <a:pt x="3559" y="989"/>
                  </a:lnTo>
                  <a:lnTo>
                    <a:pt x="3618" y="997"/>
                  </a:lnTo>
                </a:path>
              </a:pathLst>
            </a:custGeom>
            <a:noFill/>
            <a:ln w="38100" cap="rnd" cmpd="sng">
              <a:solidFill>
                <a:srgbClr val="C7D1A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84358" name="Freeform 6">
              <a:extLst>
                <a:ext uri="{FF2B5EF4-FFF2-40B4-BE49-F238E27FC236}">
                  <a16:creationId xmlns:a16="http://schemas.microsoft.com/office/drawing/2014/main" id="{9DB598AD-8168-6AF8-8238-0FB72FC8785C}"/>
                </a:ext>
              </a:extLst>
            </p:cNvPr>
            <p:cNvSpPr>
              <a:spLocks/>
            </p:cNvSpPr>
            <p:nvPr/>
          </p:nvSpPr>
          <p:spPr bwMode="auto">
            <a:xfrm>
              <a:off x="913" y="1794"/>
              <a:ext cx="3569" cy="1793"/>
            </a:xfrm>
            <a:custGeom>
              <a:avLst/>
              <a:gdLst>
                <a:gd name="T0" fmla="*/ 0 w 3569"/>
                <a:gd name="T1" fmla="*/ 1792 h 1793"/>
                <a:gd name="T2" fmla="*/ 448 w 3569"/>
                <a:gd name="T3" fmla="*/ 1792 h 1793"/>
                <a:gd name="T4" fmla="*/ 538 w 3569"/>
                <a:gd name="T5" fmla="*/ 1790 h 1793"/>
                <a:gd name="T6" fmla="*/ 627 w 3569"/>
                <a:gd name="T7" fmla="*/ 1784 h 1793"/>
                <a:gd name="T8" fmla="*/ 715 w 3569"/>
                <a:gd name="T9" fmla="*/ 1774 h 1793"/>
                <a:gd name="T10" fmla="*/ 817 w 3569"/>
                <a:gd name="T11" fmla="*/ 1750 h 1793"/>
                <a:gd name="T12" fmla="*/ 874 w 3569"/>
                <a:gd name="T13" fmla="*/ 1723 h 1793"/>
                <a:gd name="T14" fmla="*/ 938 w 3569"/>
                <a:gd name="T15" fmla="*/ 1686 h 1793"/>
                <a:gd name="T16" fmla="*/ 988 w 3569"/>
                <a:gd name="T17" fmla="*/ 1647 h 1793"/>
                <a:gd name="T18" fmla="*/ 1034 w 3569"/>
                <a:gd name="T19" fmla="*/ 1598 h 1793"/>
                <a:gd name="T20" fmla="*/ 1069 w 3569"/>
                <a:gd name="T21" fmla="*/ 1552 h 1793"/>
                <a:gd name="T22" fmla="*/ 1105 w 3569"/>
                <a:gd name="T23" fmla="*/ 1502 h 1793"/>
                <a:gd name="T24" fmla="*/ 1141 w 3569"/>
                <a:gd name="T25" fmla="*/ 1443 h 1793"/>
                <a:gd name="T26" fmla="*/ 1174 w 3569"/>
                <a:gd name="T27" fmla="*/ 1385 h 1793"/>
                <a:gd name="T28" fmla="*/ 1211 w 3569"/>
                <a:gd name="T29" fmla="*/ 1302 h 1793"/>
                <a:gd name="T30" fmla="*/ 1274 w 3569"/>
                <a:gd name="T31" fmla="*/ 1152 h 1793"/>
                <a:gd name="T32" fmla="*/ 1333 w 3569"/>
                <a:gd name="T33" fmla="*/ 997 h 1793"/>
                <a:gd name="T34" fmla="*/ 1397 w 3569"/>
                <a:gd name="T35" fmla="*/ 800 h 1793"/>
                <a:gd name="T36" fmla="*/ 1456 w 3569"/>
                <a:gd name="T37" fmla="*/ 629 h 1793"/>
                <a:gd name="T38" fmla="*/ 1509 w 3569"/>
                <a:gd name="T39" fmla="*/ 469 h 1793"/>
                <a:gd name="T40" fmla="*/ 1561 w 3569"/>
                <a:gd name="T41" fmla="*/ 328 h 1793"/>
                <a:gd name="T42" fmla="*/ 1607 w 3569"/>
                <a:gd name="T43" fmla="*/ 215 h 1793"/>
                <a:gd name="T44" fmla="*/ 1633 w 3569"/>
                <a:gd name="T45" fmla="*/ 156 h 1793"/>
                <a:gd name="T46" fmla="*/ 1655 w 3569"/>
                <a:gd name="T47" fmla="*/ 116 h 1793"/>
                <a:gd name="T48" fmla="*/ 1696 w 3569"/>
                <a:gd name="T49" fmla="*/ 62 h 1793"/>
                <a:gd name="T50" fmla="*/ 1733 w 3569"/>
                <a:gd name="T51" fmla="*/ 21 h 1793"/>
                <a:gd name="T52" fmla="*/ 1772 w 3569"/>
                <a:gd name="T53" fmla="*/ 2 h 1793"/>
                <a:gd name="T54" fmla="*/ 1807 w 3569"/>
                <a:gd name="T55" fmla="*/ 0 h 1793"/>
                <a:gd name="T56" fmla="*/ 1851 w 3569"/>
                <a:gd name="T57" fmla="*/ 27 h 1793"/>
                <a:gd name="T58" fmla="*/ 1901 w 3569"/>
                <a:gd name="T59" fmla="*/ 84 h 1793"/>
                <a:gd name="T60" fmla="*/ 1954 w 3569"/>
                <a:gd name="T61" fmla="*/ 176 h 1793"/>
                <a:gd name="T62" fmla="*/ 1984 w 3569"/>
                <a:gd name="T63" fmla="*/ 245 h 1793"/>
                <a:gd name="T64" fmla="*/ 2024 w 3569"/>
                <a:gd name="T65" fmla="*/ 342 h 1793"/>
                <a:gd name="T66" fmla="*/ 2053 w 3569"/>
                <a:gd name="T67" fmla="*/ 425 h 1793"/>
                <a:gd name="T68" fmla="*/ 2090 w 3569"/>
                <a:gd name="T69" fmla="*/ 533 h 1793"/>
                <a:gd name="T70" fmla="*/ 2143 w 3569"/>
                <a:gd name="T71" fmla="*/ 688 h 1793"/>
                <a:gd name="T72" fmla="*/ 2198 w 3569"/>
                <a:gd name="T73" fmla="*/ 857 h 1793"/>
                <a:gd name="T74" fmla="*/ 2248 w 3569"/>
                <a:gd name="T75" fmla="*/ 1002 h 1793"/>
                <a:gd name="T76" fmla="*/ 2297 w 3569"/>
                <a:gd name="T77" fmla="*/ 1138 h 1793"/>
                <a:gd name="T78" fmla="*/ 2329 w 3569"/>
                <a:gd name="T79" fmla="*/ 1216 h 1793"/>
                <a:gd name="T80" fmla="*/ 2352 w 3569"/>
                <a:gd name="T81" fmla="*/ 1269 h 1793"/>
                <a:gd name="T82" fmla="*/ 2378 w 3569"/>
                <a:gd name="T83" fmla="*/ 1326 h 1793"/>
                <a:gd name="T84" fmla="*/ 2398 w 3569"/>
                <a:gd name="T85" fmla="*/ 1370 h 1793"/>
                <a:gd name="T86" fmla="*/ 2426 w 3569"/>
                <a:gd name="T87" fmla="*/ 1419 h 1793"/>
                <a:gd name="T88" fmla="*/ 2453 w 3569"/>
                <a:gd name="T89" fmla="*/ 1472 h 1793"/>
                <a:gd name="T90" fmla="*/ 2485 w 3569"/>
                <a:gd name="T91" fmla="*/ 1520 h 1793"/>
                <a:gd name="T92" fmla="*/ 2517 w 3569"/>
                <a:gd name="T93" fmla="*/ 1568 h 1793"/>
                <a:gd name="T94" fmla="*/ 2565 w 3569"/>
                <a:gd name="T95" fmla="*/ 1621 h 1793"/>
                <a:gd name="T96" fmla="*/ 2597 w 3569"/>
                <a:gd name="T97" fmla="*/ 1654 h 1793"/>
                <a:gd name="T98" fmla="*/ 2632 w 3569"/>
                <a:gd name="T99" fmla="*/ 1686 h 1793"/>
                <a:gd name="T100" fmla="*/ 2685 w 3569"/>
                <a:gd name="T101" fmla="*/ 1719 h 1793"/>
                <a:gd name="T102" fmla="*/ 2720 w 3569"/>
                <a:gd name="T103" fmla="*/ 1733 h 1793"/>
                <a:gd name="T104" fmla="*/ 2783 w 3569"/>
                <a:gd name="T105" fmla="*/ 1757 h 1793"/>
                <a:gd name="T106" fmla="*/ 2854 w 3569"/>
                <a:gd name="T107" fmla="*/ 1778 h 1793"/>
                <a:gd name="T108" fmla="*/ 2918 w 3569"/>
                <a:gd name="T109" fmla="*/ 1787 h 1793"/>
                <a:gd name="T110" fmla="*/ 2986 w 3569"/>
                <a:gd name="T111" fmla="*/ 1791 h 1793"/>
                <a:gd name="T112" fmla="*/ 3066 w 3569"/>
                <a:gd name="T113" fmla="*/ 1792 h 1793"/>
                <a:gd name="T114" fmla="*/ 3568 w 3569"/>
                <a:gd name="T115" fmla="*/ 1792 h 1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69" h="1793">
                  <a:moveTo>
                    <a:pt x="0" y="1792"/>
                  </a:moveTo>
                  <a:lnTo>
                    <a:pt x="448" y="1792"/>
                  </a:lnTo>
                  <a:lnTo>
                    <a:pt x="538" y="1790"/>
                  </a:lnTo>
                  <a:lnTo>
                    <a:pt x="627" y="1784"/>
                  </a:lnTo>
                  <a:lnTo>
                    <a:pt x="715" y="1774"/>
                  </a:lnTo>
                  <a:lnTo>
                    <a:pt x="817" y="1750"/>
                  </a:lnTo>
                  <a:lnTo>
                    <a:pt x="874" y="1723"/>
                  </a:lnTo>
                  <a:lnTo>
                    <a:pt x="938" y="1686"/>
                  </a:lnTo>
                  <a:lnTo>
                    <a:pt x="988" y="1647"/>
                  </a:lnTo>
                  <a:lnTo>
                    <a:pt x="1034" y="1598"/>
                  </a:lnTo>
                  <a:lnTo>
                    <a:pt x="1069" y="1552"/>
                  </a:lnTo>
                  <a:lnTo>
                    <a:pt x="1105" y="1502"/>
                  </a:lnTo>
                  <a:lnTo>
                    <a:pt x="1141" y="1443"/>
                  </a:lnTo>
                  <a:lnTo>
                    <a:pt x="1174" y="1385"/>
                  </a:lnTo>
                  <a:lnTo>
                    <a:pt x="1211" y="1302"/>
                  </a:lnTo>
                  <a:lnTo>
                    <a:pt x="1274" y="1152"/>
                  </a:lnTo>
                  <a:lnTo>
                    <a:pt x="1333" y="997"/>
                  </a:lnTo>
                  <a:lnTo>
                    <a:pt x="1397" y="800"/>
                  </a:lnTo>
                  <a:lnTo>
                    <a:pt x="1456" y="629"/>
                  </a:lnTo>
                  <a:lnTo>
                    <a:pt x="1509" y="469"/>
                  </a:lnTo>
                  <a:lnTo>
                    <a:pt x="1561" y="328"/>
                  </a:lnTo>
                  <a:lnTo>
                    <a:pt x="1607" y="215"/>
                  </a:lnTo>
                  <a:lnTo>
                    <a:pt x="1633" y="156"/>
                  </a:lnTo>
                  <a:lnTo>
                    <a:pt x="1655" y="116"/>
                  </a:lnTo>
                  <a:lnTo>
                    <a:pt x="1696" y="62"/>
                  </a:lnTo>
                  <a:lnTo>
                    <a:pt x="1733" y="21"/>
                  </a:lnTo>
                  <a:lnTo>
                    <a:pt x="1772" y="2"/>
                  </a:lnTo>
                  <a:lnTo>
                    <a:pt x="1807" y="0"/>
                  </a:lnTo>
                  <a:lnTo>
                    <a:pt x="1851" y="27"/>
                  </a:lnTo>
                  <a:lnTo>
                    <a:pt x="1901" y="84"/>
                  </a:lnTo>
                  <a:lnTo>
                    <a:pt x="1954" y="176"/>
                  </a:lnTo>
                  <a:lnTo>
                    <a:pt x="1984" y="245"/>
                  </a:lnTo>
                  <a:lnTo>
                    <a:pt x="2024" y="342"/>
                  </a:lnTo>
                  <a:lnTo>
                    <a:pt x="2053" y="425"/>
                  </a:lnTo>
                  <a:lnTo>
                    <a:pt x="2090" y="533"/>
                  </a:lnTo>
                  <a:lnTo>
                    <a:pt x="2143" y="688"/>
                  </a:lnTo>
                  <a:lnTo>
                    <a:pt x="2198" y="857"/>
                  </a:lnTo>
                  <a:lnTo>
                    <a:pt x="2248" y="1002"/>
                  </a:lnTo>
                  <a:lnTo>
                    <a:pt x="2297" y="1138"/>
                  </a:lnTo>
                  <a:lnTo>
                    <a:pt x="2329" y="1216"/>
                  </a:lnTo>
                  <a:lnTo>
                    <a:pt x="2352" y="1269"/>
                  </a:lnTo>
                  <a:lnTo>
                    <a:pt x="2378" y="1326"/>
                  </a:lnTo>
                  <a:lnTo>
                    <a:pt x="2398" y="1370"/>
                  </a:lnTo>
                  <a:lnTo>
                    <a:pt x="2426" y="1419"/>
                  </a:lnTo>
                  <a:lnTo>
                    <a:pt x="2453" y="1472"/>
                  </a:lnTo>
                  <a:lnTo>
                    <a:pt x="2485" y="1520"/>
                  </a:lnTo>
                  <a:lnTo>
                    <a:pt x="2517" y="1568"/>
                  </a:lnTo>
                  <a:lnTo>
                    <a:pt x="2565" y="1621"/>
                  </a:lnTo>
                  <a:lnTo>
                    <a:pt x="2597" y="1654"/>
                  </a:lnTo>
                  <a:lnTo>
                    <a:pt x="2632" y="1686"/>
                  </a:lnTo>
                  <a:lnTo>
                    <a:pt x="2685" y="1719"/>
                  </a:lnTo>
                  <a:lnTo>
                    <a:pt x="2720" y="1733"/>
                  </a:lnTo>
                  <a:lnTo>
                    <a:pt x="2783" y="1757"/>
                  </a:lnTo>
                  <a:lnTo>
                    <a:pt x="2854" y="1778"/>
                  </a:lnTo>
                  <a:lnTo>
                    <a:pt x="2918" y="1787"/>
                  </a:lnTo>
                  <a:lnTo>
                    <a:pt x="2986" y="1791"/>
                  </a:lnTo>
                  <a:lnTo>
                    <a:pt x="3066" y="1792"/>
                  </a:lnTo>
                  <a:lnTo>
                    <a:pt x="3568" y="1792"/>
                  </a:lnTo>
                </a:path>
              </a:pathLst>
            </a:custGeom>
            <a:noFill/>
            <a:ln w="38100" cap="rnd" cmpd="sng">
              <a:solidFill>
                <a:srgbClr val="F05C3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84359" name="Freeform 7">
              <a:extLst>
                <a:ext uri="{FF2B5EF4-FFF2-40B4-BE49-F238E27FC236}">
                  <a16:creationId xmlns:a16="http://schemas.microsoft.com/office/drawing/2014/main" id="{435ACEDE-691C-AFE4-E554-B188B52D11B8}"/>
                </a:ext>
              </a:extLst>
            </p:cNvPr>
            <p:cNvSpPr>
              <a:spLocks/>
            </p:cNvSpPr>
            <p:nvPr/>
          </p:nvSpPr>
          <p:spPr bwMode="auto">
            <a:xfrm>
              <a:off x="916" y="1162"/>
              <a:ext cx="3598" cy="2421"/>
            </a:xfrm>
            <a:custGeom>
              <a:avLst/>
              <a:gdLst>
                <a:gd name="T0" fmla="*/ 0 w 3598"/>
                <a:gd name="T1" fmla="*/ 2410 h 2421"/>
                <a:gd name="T2" fmla="*/ 1120 w 3598"/>
                <a:gd name="T3" fmla="*/ 2410 h 2421"/>
                <a:gd name="T4" fmla="*/ 1181 w 3598"/>
                <a:gd name="T5" fmla="*/ 2408 h 2421"/>
                <a:gd name="T6" fmla="*/ 1232 w 3598"/>
                <a:gd name="T7" fmla="*/ 2399 h 2421"/>
                <a:gd name="T8" fmla="*/ 1274 w 3598"/>
                <a:gd name="T9" fmla="*/ 2383 h 2421"/>
                <a:gd name="T10" fmla="*/ 1317 w 3598"/>
                <a:gd name="T11" fmla="*/ 2352 h 2421"/>
                <a:gd name="T12" fmla="*/ 1355 w 3598"/>
                <a:gd name="T13" fmla="*/ 2300 h 2421"/>
                <a:gd name="T14" fmla="*/ 1403 w 3598"/>
                <a:gd name="T15" fmla="*/ 2205 h 2421"/>
                <a:gd name="T16" fmla="*/ 1463 w 3598"/>
                <a:gd name="T17" fmla="*/ 1991 h 2421"/>
                <a:gd name="T18" fmla="*/ 1509 w 3598"/>
                <a:gd name="T19" fmla="*/ 1754 h 2421"/>
                <a:gd name="T20" fmla="*/ 1543 w 3598"/>
                <a:gd name="T21" fmla="*/ 1533 h 2421"/>
                <a:gd name="T22" fmla="*/ 1575 w 3598"/>
                <a:gd name="T23" fmla="*/ 1284 h 2421"/>
                <a:gd name="T24" fmla="*/ 1605 w 3598"/>
                <a:gd name="T25" fmla="*/ 1054 h 2421"/>
                <a:gd name="T26" fmla="*/ 1632 w 3598"/>
                <a:gd name="T27" fmla="*/ 823 h 2421"/>
                <a:gd name="T28" fmla="*/ 1661 w 3598"/>
                <a:gd name="T29" fmla="*/ 600 h 2421"/>
                <a:gd name="T30" fmla="*/ 1677 w 3598"/>
                <a:gd name="T31" fmla="*/ 480 h 2421"/>
                <a:gd name="T32" fmla="*/ 1687 w 3598"/>
                <a:gd name="T33" fmla="*/ 399 h 2421"/>
                <a:gd name="T34" fmla="*/ 1701 w 3598"/>
                <a:gd name="T35" fmla="*/ 301 h 2421"/>
                <a:gd name="T36" fmla="*/ 1722 w 3598"/>
                <a:gd name="T37" fmla="*/ 189 h 2421"/>
                <a:gd name="T38" fmla="*/ 1741 w 3598"/>
                <a:gd name="T39" fmla="*/ 108 h 2421"/>
                <a:gd name="T40" fmla="*/ 1760 w 3598"/>
                <a:gd name="T41" fmla="*/ 50 h 2421"/>
                <a:gd name="T42" fmla="*/ 1778 w 3598"/>
                <a:gd name="T43" fmla="*/ 12 h 2421"/>
                <a:gd name="T44" fmla="*/ 1798 w 3598"/>
                <a:gd name="T45" fmla="*/ 0 h 2421"/>
                <a:gd name="T46" fmla="*/ 1819 w 3598"/>
                <a:gd name="T47" fmla="*/ 12 h 2421"/>
                <a:gd name="T48" fmla="*/ 1831 w 3598"/>
                <a:gd name="T49" fmla="*/ 47 h 2421"/>
                <a:gd name="T50" fmla="*/ 1851 w 3598"/>
                <a:gd name="T51" fmla="*/ 110 h 2421"/>
                <a:gd name="T52" fmla="*/ 1870 w 3598"/>
                <a:gd name="T53" fmla="*/ 186 h 2421"/>
                <a:gd name="T54" fmla="*/ 1888 w 3598"/>
                <a:gd name="T55" fmla="*/ 296 h 2421"/>
                <a:gd name="T56" fmla="*/ 1906 w 3598"/>
                <a:gd name="T57" fmla="*/ 401 h 2421"/>
                <a:gd name="T58" fmla="*/ 1921 w 3598"/>
                <a:gd name="T59" fmla="*/ 507 h 2421"/>
                <a:gd name="T60" fmla="*/ 1938 w 3598"/>
                <a:gd name="T61" fmla="*/ 635 h 2421"/>
                <a:gd name="T62" fmla="*/ 1962 w 3598"/>
                <a:gd name="T63" fmla="*/ 822 h 2421"/>
                <a:gd name="T64" fmla="*/ 1996 w 3598"/>
                <a:gd name="T65" fmla="*/ 1113 h 2421"/>
                <a:gd name="T66" fmla="*/ 2042 w 3598"/>
                <a:gd name="T67" fmla="*/ 1450 h 2421"/>
                <a:gd name="T68" fmla="*/ 2064 w 3598"/>
                <a:gd name="T69" fmla="*/ 1619 h 2421"/>
                <a:gd name="T70" fmla="*/ 2103 w 3598"/>
                <a:gd name="T71" fmla="*/ 1842 h 2421"/>
                <a:gd name="T72" fmla="*/ 2127 w 3598"/>
                <a:gd name="T73" fmla="*/ 1961 h 2421"/>
                <a:gd name="T74" fmla="*/ 2143 w 3598"/>
                <a:gd name="T75" fmla="*/ 2037 h 2421"/>
                <a:gd name="T76" fmla="*/ 2164 w 3598"/>
                <a:gd name="T77" fmla="*/ 2118 h 2421"/>
                <a:gd name="T78" fmla="*/ 2190 w 3598"/>
                <a:gd name="T79" fmla="*/ 2202 h 2421"/>
                <a:gd name="T80" fmla="*/ 2217 w 3598"/>
                <a:gd name="T81" fmla="*/ 2262 h 2421"/>
                <a:gd name="T82" fmla="*/ 2248 w 3598"/>
                <a:gd name="T83" fmla="*/ 2313 h 2421"/>
                <a:gd name="T84" fmla="*/ 2285 w 3598"/>
                <a:gd name="T85" fmla="*/ 2358 h 2421"/>
                <a:gd name="T86" fmla="*/ 2317 w 3598"/>
                <a:gd name="T87" fmla="*/ 2384 h 2421"/>
                <a:gd name="T88" fmla="*/ 2375 w 3598"/>
                <a:gd name="T89" fmla="*/ 2405 h 2421"/>
                <a:gd name="T90" fmla="*/ 2452 w 3598"/>
                <a:gd name="T91" fmla="*/ 2417 h 2421"/>
                <a:gd name="T92" fmla="*/ 2506 w 3598"/>
                <a:gd name="T93" fmla="*/ 2420 h 2421"/>
                <a:gd name="T94" fmla="*/ 3597 w 3598"/>
                <a:gd name="T95" fmla="*/ 24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98" h="2421">
                  <a:moveTo>
                    <a:pt x="0" y="2410"/>
                  </a:moveTo>
                  <a:lnTo>
                    <a:pt x="1120" y="2410"/>
                  </a:lnTo>
                  <a:lnTo>
                    <a:pt x="1181" y="2408"/>
                  </a:lnTo>
                  <a:lnTo>
                    <a:pt x="1232" y="2399"/>
                  </a:lnTo>
                  <a:lnTo>
                    <a:pt x="1274" y="2383"/>
                  </a:lnTo>
                  <a:lnTo>
                    <a:pt x="1317" y="2352"/>
                  </a:lnTo>
                  <a:lnTo>
                    <a:pt x="1355" y="2300"/>
                  </a:lnTo>
                  <a:lnTo>
                    <a:pt x="1403" y="2205"/>
                  </a:lnTo>
                  <a:lnTo>
                    <a:pt x="1463" y="1991"/>
                  </a:lnTo>
                  <a:lnTo>
                    <a:pt x="1509" y="1754"/>
                  </a:lnTo>
                  <a:lnTo>
                    <a:pt x="1543" y="1533"/>
                  </a:lnTo>
                  <a:lnTo>
                    <a:pt x="1575" y="1284"/>
                  </a:lnTo>
                  <a:lnTo>
                    <a:pt x="1605" y="1054"/>
                  </a:lnTo>
                  <a:lnTo>
                    <a:pt x="1632" y="823"/>
                  </a:lnTo>
                  <a:lnTo>
                    <a:pt x="1661" y="600"/>
                  </a:lnTo>
                  <a:lnTo>
                    <a:pt x="1677" y="480"/>
                  </a:lnTo>
                  <a:lnTo>
                    <a:pt x="1687" y="399"/>
                  </a:lnTo>
                  <a:lnTo>
                    <a:pt x="1701" y="301"/>
                  </a:lnTo>
                  <a:lnTo>
                    <a:pt x="1722" y="189"/>
                  </a:lnTo>
                  <a:lnTo>
                    <a:pt x="1741" y="108"/>
                  </a:lnTo>
                  <a:lnTo>
                    <a:pt x="1760" y="50"/>
                  </a:lnTo>
                  <a:lnTo>
                    <a:pt x="1778" y="12"/>
                  </a:lnTo>
                  <a:lnTo>
                    <a:pt x="1798" y="0"/>
                  </a:lnTo>
                  <a:lnTo>
                    <a:pt x="1819" y="12"/>
                  </a:lnTo>
                  <a:lnTo>
                    <a:pt x="1831" y="47"/>
                  </a:lnTo>
                  <a:lnTo>
                    <a:pt x="1851" y="110"/>
                  </a:lnTo>
                  <a:lnTo>
                    <a:pt x="1870" y="186"/>
                  </a:lnTo>
                  <a:lnTo>
                    <a:pt x="1888" y="296"/>
                  </a:lnTo>
                  <a:lnTo>
                    <a:pt x="1906" y="401"/>
                  </a:lnTo>
                  <a:lnTo>
                    <a:pt x="1921" y="507"/>
                  </a:lnTo>
                  <a:lnTo>
                    <a:pt x="1938" y="635"/>
                  </a:lnTo>
                  <a:lnTo>
                    <a:pt x="1962" y="822"/>
                  </a:lnTo>
                  <a:lnTo>
                    <a:pt x="1996" y="1113"/>
                  </a:lnTo>
                  <a:lnTo>
                    <a:pt x="2042" y="1450"/>
                  </a:lnTo>
                  <a:lnTo>
                    <a:pt x="2064" y="1619"/>
                  </a:lnTo>
                  <a:lnTo>
                    <a:pt x="2103" y="1842"/>
                  </a:lnTo>
                  <a:lnTo>
                    <a:pt x="2127" y="1961"/>
                  </a:lnTo>
                  <a:lnTo>
                    <a:pt x="2143" y="2037"/>
                  </a:lnTo>
                  <a:lnTo>
                    <a:pt x="2164" y="2118"/>
                  </a:lnTo>
                  <a:lnTo>
                    <a:pt x="2190" y="2202"/>
                  </a:lnTo>
                  <a:lnTo>
                    <a:pt x="2217" y="2262"/>
                  </a:lnTo>
                  <a:lnTo>
                    <a:pt x="2248" y="2313"/>
                  </a:lnTo>
                  <a:lnTo>
                    <a:pt x="2285" y="2358"/>
                  </a:lnTo>
                  <a:lnTo>
                    <a:pt x="2317" y="2384"/>
                  </a:lnTo>
                  <a:lnTo>
                    <a:pt x="2375" y="2405"/>
                  </a:lnTo>
                  <a:lnTo>
                    <a:pt x="2452" y="2417"/>
                  </a:lnTo>
                  <a:lnTo>
                    <a:pt x="2506" y="2420"/>
                  </a:lnTo>
                  <a:lnTo>
                    <a:pt x="3597" y="2420"/>
                  </a:lnTo>
                </a:path>
              </a:pathLst>
            </a:custGeom>
            <a:noFill/>
            <a:ln w="381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84360" name="Line 8">
              <a:extLst>
                <a:ext uri="{FF2B5EF4-FFF2-40B4-BE49-F238E27FC236}">
                  <a16:creationId xmlns:a16="http://schemas.microsoft.com/office/drawing/2014/main" id="{19330F03-5296-AC56-EEA9-FCDE373A3CEA}"/>
                </a:ext>
              </a:extLst>
            </p:cNvPr>
            <p:cNvSpPr>
              <a:spLocks noChangeShapeType="1"/>
            </p:cNvSpPr>
            <p:nvPr/>
          </p:nvSpPr>
          <p:spPr bwMode="auto">
            <a:xfrm>
              <a:off x="2703" y="1071"/>
              <a:ext cx="0" cy="2639"/>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4361" name="Line 9">
              <a:extLst>
                <a:ext uri="{FF2B5EF4-FFF2-40B4-BE49-F238E27FC236}">
                  <a16:creationId xmlns:a16="http://schemas.microsoft.com/office/drawing/2014/main" id="{46B7F6E7-C3DC-BE22-C983-8A5D56863CAA}"/>
                </a:ext>
              </a:extLst>
            </p:cNvPr>
            <p:cNvSpPr>
              <a:spLocks noChangeShapeType="1"/>
            </p:cNvSpPr>
            <p:nvPr/>
          </p:nvSpPr>
          <p:spPr bwMode="auto">
            <a:xfrm>
              <a:off x="1318" y="3193"/>
              <a:ext cx="0" cy="517"/>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4362" name="Rectangle 10">
              <a:extLst>
                <a:ext uri="{FF2B5EF4-FFF2-40B4-BE49-F238E27FC236}">
                  <a16:creationId xmlns:a16="http://schemas.microsoft.com/office/drawing/2014/main" id="{DDCC3CA4-CB1E-C268-5A99-1D0BCE28C45A}"/>
                </a:ext>
              </a:extLst>
            </p:cNvPr>
            <p:cNvSpPr>
              <a:spLocks noChangeArrowheads="1"/>
            </p:cNvSpPr>
            <p:nvPr/>
          </p:nvSpPr>
          <p:spPr bwMode="auto">
            <a:xfrm>
              <a:off x="3640" y="2622"/>
              <a:ext cx="1547"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190625">
                <a:defRPr>
                  <a:solidFill>
                    <a:schemeClr val="tx1"/>
                  </a:solidFill>
                  <a:latin typeface="Arial" panose="020B0604020202020204" pitchFamily="34" charset="0"/>
                </a:defRPr>
              </a:lvl1pPr>
              <a:lvl2pPr marL="714375" defTabSz="1190625">
                <a:defRPr>
                  <a:solidFill>
                    <a:schemeClr val="tx1"/>
                  </a:solidFill>
                  <a:latin typeface="Arial" panose="020B0604020202020204" pitchFamily="34" charset="0"/>
                </a:defRPr>
              </a:lvl2pPr>
              <a:lvl3pPr marL="1428750" defTabSz="1190625">
                <a:defRPr>
                  <a:solidFill>
                    <a:schemeClr val="tx1"/>
                  </a:solidFill>
                  <a:latin typeface="Arial" panose="020B0604020202020204" pitchFamily="34" charset="0"/>
                </a:defRPr>
              </a:lvl3pPr>
              <a:lvl4pPr marL="2143125" defTabSz="1190625">
                <a:defRPr>
                  <a:solidFill>
                    <a:schemeClr val="tx1"/>
                  </a:solidFill>
                  <a:latin typeface="Arial" panose="020B0604020202020204" pitchFamily="34" charset="0"/>
                </a:defRPr>
              </a:lvl4pPr>
              <a:lvl5pPr marL="2857500" defTabSz="1190625">
                <a:defRPr>
                  <a:solidFill>
                    <a:schemeClr val="tx1"/>
                  </a:solidFill>
                  <a:latin typeface="Arial" panose="020B0604020202020204" pitchFamily="34" charset="0"/>
                </a:defRPr>
              </a:lvl5pPr>
              <a:lvl6pPr marL="3314700" defTabSz="1190625" fontAlgn="base">
                <a:spcBef>
                  <a:spcPct val="0"/>
                </a:spcBef>
                <a:spcAft>
                  <a:spcPct val="0"/>
                </a:spcAft>
                <a:defRPr>
                  <a:solidFill>
                    <a:schemeClr val="tx1"/>
                  </a:solidFill>
                  <a:latin typeface="Arial" panose="020B0604020202020204" pitchFamily="34" charset="0"/>
                </a:defRPr>
              </a:lvl6pPr>
              <a:lvl7pPr marL="3771900" defTabSz="1190625" fontAlgn="base">
                <a:spcBef>
                  <a:spcPct val="0"/>
                </a:spcBef>
                <a:spcAft>
                  <a:spcPct val="0"/>
                </a:spcAft>
                <a:defRPr>
                  <a:solidFill>
                    <a:schemeClr val="tx1"/>
                  </a:solidFill>
                  <a:latin typeface="Arial" panose="020B0604020202020204" pitchFamily="34" charset="0"/>
                </a:defRPr>
              </a:lvl7pPr>
              <a:lvl8pPr marL="4229100" defTabSz="1190625" fontAlgn="base">
                <a:spcBef>
                  <a:spcPct val="0"/>
                </a:spcBef>
                <a:spcAft>
                  <a:spcPct val="0"/>
                </a:spcAft>
                <a:defRPr>
                  <a:solidFill>
                    <a:schemeClr val="tx1"/>
                  </a:solidFill>
                  <a:latin typeface="Arial" panose="020B0604020202020204" pitchFamily="34" charset="0"/>
                </a:defRPr>
              </a:lvl8pPr>
              <a:lvl9pPr marL="4686300" defTabSz="1190625" fontAlgn="base">
                <a:spcBef>
                  <a:spcPct val="0"/>
                </a:spcBef>
                <a:spcAft>
                  <a:spcPct val="0"/>
                </a:spcAft>
                <a:defRPr>
                  <a:solidFill>
                    <a:schemeClr val="tx1"/>
                  </a:solidFill>
                  <a:latin typeface="Arial" panose="020B0604020202020204" pitchFamily="34" charset="0"/>
                </a:defRPr>
              </a:lvl9pPr>
            </a:lstStyle>
            <a:p>
              <a:pPr algn="ctr" eaLnBrk="0" hangingPunct="0"/>
              <a:r>
                <a:rPr lang="en-AU" altLang="pt-BR" sz="2400" b="1"/>
                <a:t>Limite superior</a:t>
              </a:r>
            </a:p>
          </p:txBody>
        </p:sp>
        <p:sp>
          <p:nvSpPr>
            <p:cNvPr id="484363" name="Line 11">
              <a:extLst>
                <a:ext uri="{FF2B5EF4-FFF2-40B4-BE49-F238E27FC236}">
                  <a16:creationId xmlns:a16="http://schemas.microsoft.com/office/drawing/2014/main" id="{E3C70476-644D-A37D-85B9-ECE8C0E0D5BF}"/>
                </a:ext>
              </a:extLst>
            </p:cNvPr>
            <p:cNvSpPr>
              <a:spLocks noChangeShapeType="1"/>
            </p:cNvSpPr>
            <p:nvPr/>
          </p:nvSpPr>
          <p:spPr bwMode="auto">
            <a:xfrm>
              <a:off x="4075" y="3159"/>
              <a:ext cx="0" cy="55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4364" name="Rectangle 12">
              <a:extLst>
                <a:ext uri="{FF2B5EF4-FFF2-40B4-BE49-F238E27FC236}">
                  <a16:creationId xmlns:a16="http://schemas.microsoft.com/office/drawing/2014/main" id="{FE238A95-F245-C0AC-4697-D1EEF1CA2432}"/>
                </a:ext>
              </a:extLst>
            </p:cNvPr>
            <p:cNvSpPr>
              <a:spLocks noChangeArrowheads="1"/>
            </p:cNvSpPr>
            <p:nvPr/>
          </p:nvSpPr>
          <p:spPr bwMode="auto">
            <a:xfrm>
              <a:off x="3268" y="1211"/>
              <a:ext cx="35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eaLnBrk="0" hangingPunct="0"/>
              <a:r>
                <a:rPr lang="en-AU" altLang="pt-BR" sz="2400" b="1"/>
                <a:t>6</a:t>
              </a:r>
              <a:r>
                <a:rPr lang="el-GR" altLang="pt-BR" sz="2400" b="1">
                  <a:cs typeface="Arial" panose="020B0604020202020204" pitchFamily="34" charset="0"/>
                </a:rPr>
                <a:t>σ</a:t>
              </a:r>
            </a:p>
          </p:txBody>
        </p:sp>
        <p:sp>
          <p:nvSpPr>
            <p:cNvPr id="484365" name="Rectangle 13">
              <a:extLst>
                <a:ext uri="{FF2B5EF4-FFF2-40B4-BE49-F238E27FC236}">
                  <a16:creationId xmlns:a16="http://schemas.microsoft.com/office/drawing/2014/main" id="{F8D85999-702A-788C-9FD2-CD21C9DE25C1}"/>
                </a:ext>
              </a:extLst>
            </p:cNvPr>
            <p:cNvSpPr>
              <a:spLocks noChangeArrowheads="1"/>
            </p:cNvSpPr>
            <p:nvPr/>
          </p:nvSpPr>
          <p:spPr bwMode="auto">
            <a:xfrm>
              <a:off x="3425" y="1759"/>
              <a:ext cx="35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eaLnBrk="0" hangingPunct="0"/>
              <a:r>
                <a:rPr lang="en-AU" altLang="pt-BR" sz="2400" b="1"/>
                <a:t>4</a:t>
              </a:r>
              <a:r>
                <a:rPr lang="el-GR" altLang="pt-BR" sz="2400" b="1">
                  <a:cs typeface="Arial" panose="020B0604020202020204" pitchFamily="34" charset="0"/>
                </a:rPr>
                <a:t>σ</a:t>
              </a:r>
              <a:endParaRPr lang="en-AU" altLang="pt-BR" sz="2400" b="1">
                <a:cs typeface="Arial" panose="020B0604020202020204" pitchFamily="34" charset="0"/>
              </a:endParaRPr>
            </a:p>
          </p:txBody>
        </p:sp>
        <p:sp>
          <p:nvSpPr>
            <p:cNvPr id="484366" name="Rectangle 14">
              <a:extLst>
                <a:ext uri="{FF2B5EF4-FFF2-40B4-BE49-F238E27FC236}">
                  <a16:creationId xmlns:a16="http://schemas.microsoft.com/office/drawing/2014/main" id="{28E349CA-6AAA-58ED-0953-89C63A5A489C}"/>
                </a:ext>
              </a:extLst>
            </p:cNvPr>
            <p:cNvSpPr>
              <a:spLocks noChangeArrowheads="1"/>
            </p:cNvSpPr>
            <p:nvPr/>
          </p:nvSpPr>
          <p:spPr bwMode="auto">
            <a:xfrm>
              <a:off x="3669" y="2250"/>
              <a:ext cx="132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eaLnBrk="0" hangingPunct="0"/>
              <a:r>
                <a:rPr lang="en-AU" altLang="pt-BR" sz="2400" b="1"/>
                <a:t>2</a:t>
              </a:r>
              <a:r>
                <a:rPr lang="el-GR" altLang="pt-BR" sz="2400" b="1">
                  <a:cs typeface="Arial" panose="020B0604020202020204" pitchFamily="34" charset="0"/>
                </a:rPr>
                <a:t>σ</a:t>
              </a:r>
              <a:endParaRPr lang="en-AU" altLang="pt-BR" sz="2400" b="1">
                <a:cs typeface="Arial" panose="020B0604020202020204" pitchFamily="34" charset="0"/>
              </a:endParaRPr>
            </a:p>
          </p:txBody>
        </p:sp>
        <p:sp>
          <p:nvSpPr>
            <p:cNvPr id="484367" name="Line 15">
              <a:extLst>
                <a:ext uri="{FF2B5EF4-FFF2-40B4-BE49-F238E27FC236}">
                  <a16:creationId xmlns:a16="http://schemas.microsoft.com/office/drawing/2014/main" id="{4084F029-A0CC-ADD6-4DF0-55FAD1CEF21F}"/>
                </a:ext>
              </a:extLst>
            </p:cNvPr>
            <p:cNvSpPr>
              <a:spLocks noChangeShapeType="1"/>
            </p:cNvSpPr>
            <p:nvPr/>
          </p:nvSpPr>
          <p:spPr bwMode="auto">
            <a:xfrm flipH="1">
              <a:off x="2840" y="1406"/>
              <a:ext cx="400" cy="191"/>
            </a:xfrm>
            <a:prstGeom prst="line">
              <a:avLst/>
            </a:prstGeom>
            <a:noFill/>
            <a:ln w="508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4368" name="Line 16">
              <a:extLst>
                <a:ext uri="{FF2B5EF4-FFF2-40B4-BE49-F238E27FC236}">
                  <a16:creationId xmlns:a16="http://schemas.microsoft.com/office/drawing/2014/main" id="{CB363E94-5741-A2A9-8A63-E16D790989ED}"/>
                </a:ext>
              </a:extLst>
            </p:cNvPr>
            <p:cNvSpPr>
              <a:spLocks noChangeShapeType="1"/>
            </p:cNvSpPr>
            <p:nvPr/>
          </p:nvSpPr>
          <p:spPr bwMode="auto">
            <a:xfrm flipH="1">
              <a:off x="3052" y="1964"/>
              <a:ext cx="378" cy="359"/>
            </a:xfrm>
            <a:prstGeom prst="line">
              <a:avLst/>
            </a:prstGeom>
            <a:noFill/>
            <a:ln w="508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4369" name="Line 17">
              <a:extLst>
                <a:ext uri="{FF2B5EF4-FFF2-40B4-BE49-F238E27FC236}">
                  <a16:creationId xmlns:a16="http://schemas.microsoft.com/office/drawing/2014/main" id="{8C41231A-6A45-3297-8365-AF999DDA80FF}"/>
                </a:ext>
              </a:extLst>
            </p:cNvPr>
            <p:cNvSpPr>
              <a:spLocks noChangeShapeType="1"/>
            </p:cNvSpPr>
            <p:nvPr/>
          </p:nvSpPr>
          <p:spPr bwMode="auto">
            <a:xfrm flipH="1">
              <a:off x="3334" y="2433"/>
              <a:ext cx="353" cy="407"/>
            </a:xfrm>
            <a:prstGeom prst="line">
              <a:avLst/>
            </a:prstGeom>
            <a:noFill/>
            <a:ln w="508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4370" name="Text Box 18">
              <a:extLst>
                <a:ext uri="{FF2B5EF4-FFF2-40B4-BE49-F238E27FC236}">
                  <a16:creationId xmlns:a16="http://schemas.microsoft.com/office/drawing/2014/main" id="{2460AD20-B5E7-589D-CA9C-E9A5629685A9}"/>
                </a:ext>
              </a:extLst>
            </p:cNvPr>
            <p:cNvSpPr txBox="1">
              <a:spLocks noChangeArrowheads="1"/>
            </p:cNvSpPr>
            <p:nvPr/>
          </p:nvSpPr>
          <p:spPr bwMode="auto">
            <a:xfrm>
              <a:off x="1020" y="971"/>
              <a:ext cx="13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eaLnBrk="0" hangingPunct="0"/>
              <a:r>
                <a:rPr lang="en-AU" altLang="pt-BR" sz="2400" b="1"/>
                <a:t>Especificação</a:t>
              </a:r>
            </a:p>
          </p:txBody>
        </p:sp>
        <p:sp>
          <p:nvSpPr>
            <p:cNvPr id="484371" name="Line 19">
              <a:extLst>
                <a:ext uri="{FF2B5EF4-FFF2-40B4-BE49-F238E27FC236}">
                  <a16:creationId xmlns:a16="http://schemas.microsoft.com/office/drawing/2014/main" id="{5D591722-3348-64CA-D733-D134C2472457}"/>
                </a:ext>
              </a:extLst>
            </p:cNvPr>
            <p:cNvSpPr>
              <a:spLocks noChangeShapeType="1"/>
            </p:cNvSpPr>
            <p:nvPr/>
          </p:nvSpPr>
          <p:spPr bwMode="auto">
            <a:xfrm flipH="1">
              <a:off x="2403" y="1117"/>
              <a:ext cx="300" cy="10"/>
            </a:xfrm>
            <a:prstGeom prst="line">
              <a:avLst/>
            </a:prstGeom>
            <a:noFill/>
            <a:ln w="381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5378" name="Group 2">
            <a:extLst>
              <a:ext uri="{FF2B5EF4-FFF2-40B4-BE49-F238E27FC236}">
                <a16:creationId xmlns:a16="http://schemas.microsoft.com/office/drawing/2014/main" id="{3D358B94-ABE9-BEC3-FB62-5D325EA9C699}"/>
              </a:ext>
            </a:extLst>
          </p:cNvPr>
          <p:cNvGraphicFramePr>
            <a:graphicFrameLocks noGrp="1"/>
          </p:cNvGraphicFramePr>
          <p:nvPr/>
        </p:nvGraphicFramePr>
        <p:xfrm>
          <a:off x="1847851" y="1557338"/>
          <a:ext cx="8569325" cy="3886202"/>
        </p:xfrm>
        <a:graphic>
          <a:graphicData uri="http://schemas.openxmlformats.org/drawingml/2006/table">
            <a:tbl>
              <a:tblPr/>
              <a:tblGrid>
                <a:gridCol w="1584325">
                  <a:extLst>
                    <a:ext uri="{9D8B030D-6E8A-4147-A177-3AD203B41FA5}">
                      <a16:colId xmlns:a16="http://schemas.microsoft.com/office/drawing/2014/main" val="239662634"/>
                    </a:ext>
                  </a:extLst>
                </a:gridCol>
                <a:gridCol w="1844675">
                  <a:extLst>
                    <a:ext uri="{9D8B030D-6E8A-4147-A177-3AD203B41FA5}">
                      <a16:colId xmlns:a16="http://schemas.microsoft.com/office/drawing/2014/main" val="1329507627"/>
                    </a:ext>
                  </a:extLst>
                </a:gridCol>
                <a:gridCol w="1682750">
                  <a:extLst>
                    <a:ext uri="{9D8B030D-6E8A-4147-A177-3AD203B41FA5}">
                      <a16:colId xmlns:a16="http://schemas.microsoft.com/office/drawing/2014/main" val="1900180765"/>
                    </a:ext>
                  </a:extLst>
                </a:gridCol>
                <a:gridCol w="3457575">
                  <a:extLst>
                    <a:ext uri="{9D8B030D-6E8A-4147-A177-3AD203B41FA5}">
                      <a16:colId xmlns:a16="http://schemas.microsoft.com/office/drawing/2014/main" val="2055293362"/>
                    </a:ext>
                  </a:extLst>
                </a:gridCol>
              </a:tblGrid>
              <a:tr h="873125">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1" i="0" u="none" strike="noStrike" cap="none" normalizeH="0" baseline="0">
                          <a:ln>
                            <a:noFill/>
                          </a:ln>
                          <a:solidFill>
                            <a:schemeClr val="tx2"/>
                          </a:solidFill>
                          <a:effectLst/>
                          <a:latin typeface="Times New Roman" panose="02020603050405020304" pitchFamily="18" charset="0"/>
                        </a:rPr>
                        <a:t>Qualidade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1" i="0" u="none" strike="noStrike" cap="none" normalizeH="0" baseline="0">
                          <a:ln>
                            <a:noFill/>
                          </a:ln>
                          <a:solidFill>
                            <a:schemeClr val="tx2"/>
                          </a:solidFill>
                          <a:effectLst/>
                          <a:latin typeface="Times New Roman" panose="02020603050405020304" pitchFamily="18" charset="0"/>
                        </a:rPr>
                        <a:t>Defeitos por milhão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1" i="0" u="none" strike="noStrike" cap="none" normalizeH="0" baseline="0">
                          <a:ln>
                            <a:noFill/>
                          </a:ln>
                          <a:solidFill>
                            <a:schemeClr val="tx2"/>
                          </a:solidFill>
                          <a:effectLst/>
                          <a:latin typeface="Times New Roman" panose="02020603050405020304" pitchFamily="18" charset="0"/>
                        </a:rPr>
                        <a:t>% conforme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1" i="0" u="none" strike="noStrike" cap="none" normalizeH="0" baseline="0">
                          <a:ln>
                            <a:noFill/>
                          </a:ln>
                          <a:solidFill>
                            <a:schemeClr val="tx2"/>
                          </a:solidFill>
                          <a:effectLst/>
                          <a:latin typeface="Times New Roman" panose="02020603050405020304" pitchFamily="18" charset="0"/>
                        </a:rPr>
                        <a:t>Custo da não qualidade</a:t>
                      </a:r>
                    </a:p>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1" i="0" u="none" strike="noStrike" cap="none" normalizeH="0" baseline="0">
                          <a:ln>
                            <a:noFill/>
                          </a:ln>
                          <a:solidFill>
                            <a:schemeClr val="tx2"/>
                          </a:solidFill>
                          <a:effectLst/>
                          <a:latin typeface="Times New Roman" panose="02020603050405020304" pitchFamily="18" charset="0"/>
                        </a:rPr>
                        <a:t>% sobre vendas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149654699"/>
                  </a:ext>
                </a:extLst>
              </a:tr>
              <a:tr h="601663">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rPr>
                        <a:t>2</a:t>
                      </a:r>
                      <a:r>
                        <a:rPr kumimoji="0" lang="el-GR" altLang="pt-BR"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σ</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0327"/>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rPr>
                        <a:t>308.537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0327"/>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rPr>
                        <a:t>69,15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0327"/>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rPr>
                        <a:t>Sem comentários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0327"/>
                    </a:solidFill>
                  </a:tcPr>
                </a:tc>
                <a:extLst>
                  <a:ext uri="{0D108BD9-81ED-4DB2-BD59-A6C34878D82A}">
                    <a16:rowId xmlns:a16="http://schemas.microsoft.com/office/drawing/2014/main" val="2371941892"/>
                  </a:ext>
                </a:extLst>
              </a:tr>
              <a:tr h="604838">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3</a:t>
                      </a:r>
                      <a:r>
                        <a:rPr kumimoji="0" lang="el-GR" altLang="pt-BR"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σ</a:t>
                      </a:r>
                      <a:endParaRPr kumimoji="0" lang="pt-BR" altLang="pt-BR" sz="2000" b="0" i="0" u="none" strike="noStrike" cap="none" normalizeH="0" baseline="0">
                        <a:ln>
                          <a:noFill/>
                        </a:ln>
                        <a:solidFill>
                          <a:srgbClr val="000000"/>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F9F"/>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rPr>
                        <a:t>66.807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F9F"/>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rPr>
                        <a:t>93,32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F9F"/>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rPr>
                        <a:t>25 a 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F9F"/>
                    </a:solidFill>
                  </a:tcPr>
                </a:tc>
                <a:extLst>
                  <a:ext uri="{0D108BD9-81ED-4DB2-BD59-A6C34878D82A}">
                    <a16:rowId xmlns:a16="http://schemas.microsoft.com/office/drawing/2014/main" val="419866747"/>
                  </a:ext>
                </a:extLst>
              </a:tr>
              <a:tr h="601663">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4</a:t>
                      </a:r>
                      <a:r>
                        <a:rPr kumimoji="0" lang="el-GR" altLang="pt-BR"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σ</a:t>
                      </a:r>
                      <a:endParaRPr kumimoji="0" lang="pt-BR" altLang="pt-BR" sz="2000" b="0" i="0" u="none" strike="noStrike" cap="none" normalizeH="0" baseline="0">
                        <a:ln>
                          <a:noFill/>
                        </a:ln>
                        <a:solidFill>
                          <a:srgbClr val="000000"/>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E4BA"/>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rPr>
                        <a:t>6.210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E4BA"/>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rPr>
                        <a:t>99,3790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E4BA"/>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rPr>
                        <a:t>15 a 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E4BA"/>
                    </a:solidFill>
                  </a:tcPr>
                </a:tc>
                <a:extLst>
                  <a:ext uri="{0D108BD9-81ED-4DB2-BD59-A6C34878D82A}">
                    <a16:rowId xmlns:a16="http://schemas.microsoft.com/office/drawing/2014/main" val="3281774567"/>
                  </a:ext>
                </a:extLst>
              </a:tr>
              <a:tr h="603250">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5</a:t>
                      </a:r>
                      <a:r>
                        <a:rPr kumimoji="0" lang="el-GR" altLang="pt-BR"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σ</a:t>
                      </a:r>
                      <a:endParaRPr kumimoji="0" lang="pt-BR" altLang="pt-BR" sz="2000" b="0" i="0" u="none" strike="noStrike" cap="none" normalizeH="0" baseline="0">
                        <a:ln>
                          <a:noFill/>
                        </a:ln>
                        <a:solidFill>
                          <a:srgbClr val="000000"/>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E87E"/>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rPr>
                        <a:t>233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E87E"/>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rPr>
                        <a:t>99,97670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E87E"/>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rPr>
                        <a:t>5 a 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E87E"/>
                    </a:solidFill>
                  </a:tcPr>
                </a:tc>
                <a:extLst>
                  <a:ext uri="{0D108BD9-81ED-4DB2-BD59-A6C34878D82A}">
                    <a16:rowId xmlns:a16="http://schemas.microsoft.com/office/drawing/2014/main" val="1307553391"/>
                  </a:ext>
                </a:extLst>
              </a:tr>
              <a:tr h="601663">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6</a:t>
                      </a:r>
                      <a:r>
                        <a:rPr kumimoji="0" lang="el-GR" altLang="pt-BR"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σ</a:t>
                      </a:r>
                      <a:endParaRPr kumimoji="0" lang="pt-BR" altLang="pt-BR" sz="2000" b="0" i="0" u="none" strike="noStrike" cap="none" normalizeH="0" baseline="0">
                        <a:ln>
                          <a:noFill/>
                        </a:ln>
                        <a:solidFill>
                          <a:srgbClr val="000000"/>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rPr>
                        <a:t>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rPr>
                        <a:t>99,999660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2000" b="0" i="0" u="none" strike="noStrike" cap="none" normalizeH="0" baseline="0">
                          <a:ln>
                            <a:noFill/>
                          </a:ln>
                          <a:solidFill>
                            <a:srgbClr val="000000"/>
                          </a:solidFill>
                          <a:effectLst/>
                          <a:latin typeface="Times New Roman" panose="02020603050405020304" pitchFamily="18" charset="0"/>
                        </a:rPr>
                        <a:t>&lt;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extLst>
                  <a:ext uri="{0D108BD9-81ED-4DB2-BD59-A6C34878D82A}">
                    <a16:rowId xmlns:a16="http://schemas.microsoft.com/office/drawing/2014/main" val="2281866123"/>
                  </a:ext>
                </a:extLst>
              </a:tr>
            </a:tbl>
          </a:graphicData>
        </a:graphic>
      </p:graphicFrame>
      <p:sp>
        <p:nvSpPr>
          <p:cNvPr id="485415" name="Text Box 39">
            <a:extLst>
              <a:ext uri="{FF2B5EF4-FFF2-40B4-BE49-F238E27FC236}">
                <a16:creationId xmlns:a16="http://schemas.microsoft.com/office/drawing/2014/main" id="{74DDB93F-6584-5723-6571-37E0C1DC9402}"/>
              </a:ext>
            </a:extLst>
          </p:cNvPr>
          <p:cNvSpPr txBox="1">
            <a:spLocks noChangeArrowheads="1"/>
          </p:cNvSpPr>
          <p:nvPr/>
        </p:nvSpPr>
        <p:spPr bwMode="auto">
          <a:xfrm>
            <a:off x="3071814" y="549275"/>
            <a:ext cx="68405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pt-BR" sz="3200"/>
              <a:t>Impactos no desempenho financeiro</a:t>
            </a:r>
            <a:endParaRPr lang="pt-BR" altLang="pt-BR" sz="3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6402" name="Group 2">
            <a:extLst>
              <a:ext uri="{FF2B5EF4-FFF2-40B4-BE49-F238E27FC236}">
                <a16:creationId xmlns:a16="http://schemas.microsoft.com/office/drawing/2014/main" id="{9E930776-0D1D-59E1-A439-7E0813C53FED}"/>
              </a:ext>
            </a:extLst>
          </p:cNvPr>
          <p:cNvGrpSpPr>
            <a:grpSpLocks/>
          </p:cNvGrpSpPr>
          <p:nvPr/>
        </p:nvGrpSpPr>
        <p:grpSpPr bwMode="auto">
          <a:xfrm>
            <a:off x="1200150" y="-42863"/>
            <a:ext cx="9791700" cy="7288213"/>
            <a:chOff x="-204" y="-27"/>
            <a:chExt cx="6168" cy="4591"/>
          </a:xfrm>
        </p:grpSpPr>
        <p:grpSp>
          <p:nvGrpSpPr>
            <p:cNvPr id="486403" name="Group 3">
              <a:extLst>
                <a:ext uri="{FF2B5EF4-FFF2-40B4-BE49-F238E27FC236}">
                  <a16:creationId xmlns:a16="http://schemas.microsoft.com/office/drawing/2014/main" id="{28C29D4F-1BB3-8A81-EBAA-5CC61F621B60}"/>
                </a:ext>
              </a:extLst>
            </p:cNvPr>
            <p:cNvGrpSpPr>
              <a:grpSpLocks/>
            </p:cNvGrpSpPr>
            <p:nvPr/>
          </p:nvGrpSpPr>
          <p:grpSpPr bwMode="auto">
            <a:xfrm>
              <a:off x="-23" y="-27"/>
              <a:ext cx="5897" cy="4546"/>
              <a:chOff x="-23" y="-27"/>
              <a:chExt cx="5897" cy="4546"/>
            </a:xfrm>
          </p:grpSpPr>
          <p:pic>
            <p:nvPicPr>
              <p:cNvPr id="486404" name="Picture 4">
                <a:extLst>
                  <a:ext uri="{FF2B5EF4-FFF2-40B4-BE49-F238E27FC236}">
                    <a16:creationId xmlns:a16="http://schemas.microsoft.com/office/drawing/2014/main" id="{6CACCBEF-834F-82D8-6744-07C5676D3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 y="-27"/>
                <a:ext cx="5897" cy="4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6405" name="Text Box 5">
                <a:extLst>
                  <a:ext uri="{FF2B5EF4-FFF2-40B4-BE49-F238E27FC236}">
                    <a16:creationId xmlns:a16="http://schemas.microsoft.com/office/drawing/2014/main" id="{7E625DF5-910D-78F9-7B5C-4A56E2658D48}"/>
                  </a:ext>
                </a:extLst>
              </p:cNvPr>
              <p:cNvSpPr txBox="1">
                <a:spLocks noChangeArrowheads="1"/>
              </p:cNvSpPr>
              <p:nvPr/>
            </p:nvSpPr>
            <p:spPr bwMode="auto">
              <a:xfrm>
                <a:off x="1509" y="504"/>
                <a:ext cx="4365" cy="25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pt-BR" sz="2000"/>
                  <a:t>Em qual ferramenta devemos concentrar esforços?</a:t>
                </a:r>
                <a:endParaRPr lang="pt-BR" altLang="pt-BR" sz="2000"/>
              </a:p>
            </p:txBody>
          </p:sp>
          <p:sp>
            <p:nvSpPr>
              <p:cNvPr id="486406" name="Text Box 6">
                <a:extLst>
                  <a:ext uri="{FF2B5EF4-FFF2-40B4-BE49-F238E27FC236}">
                    <a16:creationId xmlns:a16="http://schemas.microsoft.com/office/drawing/2014/main" id="{AEA86805-0370-9A6A-D6DD-487EED254E50}"/>
                  </a:ext>
                </a:extLst>
              </p:cNvPr>
              <p:cNvSpPr txBox="1">
                <a:spLocks noChangeArrowheads="1"/>
              </p:cNvSpPr>
              <p:nvPr/>
            </p:nvSpPr>
            <p:spPr bwMode="auto">
              <a:xfrm>
                <a:off x="304" y="3287"/>
                <a:ext cx="5326" cy="25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pt-BR" sz="2000"/>
                  <a:t>Onde se encontra sua empresa? Que tipo de ferramentas usar?</a:t>
                </a:r>
                <a:endParaRPr lang="pt-BR" altLang="pt-BR" sz="2000"/>
              </a:p>
            </p:txBody>
          </p:sp>
          <p:sp>
            <p:nvSpPr>
              <p:cNvPr id="486407" name="Text Box 7">
                <a:extLst>
                  <a:ext uri="{FF2B5EF4-FFF2-40B4-BE49-F238E27FC236}">
                    <a16:creationId xmlns:a16="http://schemas.microsoft.com/office/drawing/2014/main" id="{A68595D5-6DDC-DF61-3C9D-69332B7B14C4}"/>
                  </a:ext>
                </a:extLst>
              </p:cNvPr>
              <p:cNvSpPr txBox="1">
                <a:spLocks noChangeArrowheads="1"/>
              </p:cNvSpPr>
              <p:nvPr/>
            </p:nvSpPr>
            <p:spPr bwMode="auto">
              <a:xfrm>
                <a:off x="2200" y="799"/>
                <a:ext cx="3175" cy="2480"/>
              </a:xfrm>
              <a:prstGeom prst="rect">
                <a:avLst/>
              </a:prstGeom>
              <a:solidFill>
                <a:srgbClr val="F6FF9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pt-BR" b="1">
                    <a:solidFill>
                      <a:srgbClr val="000000"/>
                    </a:solidFill>
                  </a:rPr>
                  <a:t>Ferramentas:</a:t>
                </a:r>
              </a:p>
              <a:p>
                <a:pPr>
                  <a:buFontTx/>
                  <a:buChar char="•"/>
                </a:pPr>
                <a:r>
                  <a:rPr lang="en-US" altLang="pt-BR">
                    <a:solidFill>
                      <a:srgbClr val="000000"/>
                    </a:solidFill>
                  </a:rPr>
                  <a:t>Projeto para manufatura</a:t>
                </a:r>
              </a:p>
              <a:p>
                <a:pPr>
                  <a:buFontTx/>
                  <a:buChar char="•"/>
                </a:pPr>
                <a:r>
                  <a:rPr lang="en-US" altLang="pt-BR">
                    <a:solidFill>
                      <a:srgbClr val="000000"/>
                    </a:solidFill>
                  </a:rPr>
                  <a:t>Projeto com padrão Six sigma de tolerância</a:t>
                </a:r>
              </a:p>
              <a:p>
                <a:pPr>
                  <a:buFontTx/>
                  <a:buChar char="•"/>
                </a:pPr>
                <a:r>
                  <a:rPr lang="en-US" altLang="pt-BR">
                    <a:solidFill>
                      <a:srgbClr val="000000"/>
                    </a:solidFill>
                  </a:rPr>
                  <a:t>Produto Scorecard</a:t>
                </a:r>
              </a:p>
              <a:p>
                <a:r>
                  <a:rPr lang="en-US" altLang="pt-BR" b="1">
                    <a:solidFill>
                      <a:srgbClr val="000000"/>
                    </a:solidFill>
                  </a:rPr>
                  <a:t>Ferramentas:</a:t>
                </a:r>
              </a:p>
              <a:p>
                <a:pPr>
                  <a:buFontTx/>
                  <a:buChar char="•"/>
                </a:pPr>
                <a:r>
                  <a:rPr lang="en-US" altLang="pt-BR">
                    <a:solidFill>
                      <a:srgbClr val="000000"/>
                    </a:solidFill>
                  </a:rPr>
                  <a:t>Caracterização do Processo (mapeamento, MSA, etc.)</a:t>
                </a:r>
              </a:p>
              <a:p>
                <a:pPr>
                  <a:buFontTx/>
                  <a:buChar char="•"/>
                </a:pPr>
                <a:r>
                  <a:rPr lang="en-US" altLang="pt-BR">
                    <a:solidFill>
                      <a:srgbClr val="000000"/>
                    </a:solidFill>
                  </a:rPr>
                  <a:t>Otimização de Processo (DOE, etc.)</a:t>
                </a:r>
              </a:p>
              <a:p>
                <a:r>
                  <a:rPr lang="en-US" altLang="pt-BR" b="1">
                    <a:solidFill>
                      <a:srgbClr val="000000"/>
                    </a:solidFill>
                  </a:rPr>
                  <a:t>Ferramentas:</a:t>
                </a:r>
              </a:p>
              <a:p>
                <a:pPr>
                  <a:buFontTx/>
                  <a:buChar char="•"/>
                </a:pPr>
                <a:r>
                  <a:rPr lang="en-US" altLang="pt-BR">
                    <a:solidFill>
                      <a:srgbClr val="000000"/>
                    </a:solidFill>
                  </a:rPr>
                  <a:t>Sete ferramentas básicas da qualidade (Pareto, Ishikawa, CEP, Histogramas, etc.)</a:t>
                </a:r>
              </a:p>
              <a:p>
                <a:r>
                  <a:rPr lang="en-US" altLang="pt-BR" b="1">
                    <a:solidFill>
                      <a:srgbClr val="000000"/>
                    </a:solidFill>
                  </a:rPr>
                  <a:t>Ferramentas: </a:t>
                </a:r>
              </a:p>
              <a:p>
                <a:pPr>
                  <a:buFontTx/>
                  <a:buChar char="•"/>
                </a:pPr>
                <a:r>
                  <a:rPr lang="en-US" altLang="pt-BR">
                    <a:solidFill>
                      <a:srgbClr val="000000"/>
                    </a:solidFill>
                  </a:rPr>
                  <a:t>Senso comum</a:t>
                </a:r>
              </a:p>
              <a:p>
                <a:pPr>
                  <a:buFontTx/>
                  <a:buChar char="•"/>
                </a:pPr>
                <a:r>
                  <a:rPr lang="en-US" altLang="pt-BR">
                    <a:solidFill>
                      <a:srgbClr val="000000"/>
                    </a:solidFill>
                  </a:rPr>
                  <a:t>Conhecimento tribal</a:t>
                </a:r>
                <a:endParaRPr lang="pt-BR" altLang="pt-BR">
                  <a:solidFill>
                    <a:srgbClr val="000000"/>
                  </a:solidFill>
                </a:endParaRPr>
              </a:p>
            </p:txBody>
          </p:sp>
          <p:sp>
            <p:nvSpPr>
              <p:cNvPr id="486408" name="Rectangle 8">
                <a:extLst>
                  <a:ext uri="{FF2B5EF4-FFF2-40B4-BE49-F238E27FC236}">
                    <a16:creationId xmlns:a16="http://schemas.microsoft.com/office/drawing/2014/main" id="{4730FE44-ADFC-A821-E21E-40EA459F7A01}"/>
                  </a:ext>
                </a:extLst>
              </p:cNvPr>
              <p:cNvSpPr>
                <a:spLocks noChangeArrowheads="1"/>
              </p:cNvSpPr>
              <p:nvPr/>
            </p:nvSpPr>
            <p:spPr bwMode="auto">
              <a:xfrm>
                <a:off x="1882" y="1525"/>
                <a:ext cx="294" cy="227"/>
              </a:xfrm>
              <a:prstGeom prst="rect">
                <a:avLst/>
              </a:prstGeom>
              <a:solidFill>
                <a:srgbClr val="F6FF9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6409" name="Rectangle 9">
                <a:extLst>
                  <a:ext uri="{FF2B5EF4-FFF2-40B4-BE49-F238E27FC236}">
                    <a16:creationId xmlns:a16="http://schemas.microsoft.com/office/drawing/2014/main" id="{74875D93-9BAC-E7E9-9DBE-0C423BD9D1DC}"/>
                  </a:ext>
                </a:extLst>
              </p:cNvPr>
              <p:cNvSpPr>
                <a:spLocks noChangeArrowheads="1"/>
              </p:cNvSpPr>
              <p:nvPr/>
            </p:nvSpPr>
            <p:spPr bwMode="auto">
              <a:xfrm>
                <a:off x="1973" y="2160"/>
                <a:ext cx="182" cy="227"/>
              </a:xfrm>
              <a:prstGeom prst="rect">
                <a:avLst/>
              </a:prstGeom>
              <a:solidFill>
                <a:srgbClr val="F6FF9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486410" name="Rectangle 10">
              <a:extLst>
                <a:ext uri="{FF2B5EF4-FFF2-40B4-BE49-F238E27FC236}">
                  <a16:creationId xmlns:a16="http://schemas.microsoft.com/office/drawing/2014/main" id="{3709F241-2B62-6565-4872-8FD19586724E}"/>
                </a:ext>
              </a:extLst>
            </p:cNvPr>
            <p:cNvSpPr>
              <a:spLocks noChangeArrowheads="1"/>
            </p:cNvSpPr>
            <p:nvPr/>
          </p:nvSpPr>
          <p:spPr bwMode="auto">
            <a:xfrm>
              <a:off x="-204" y="3521"/>
              <a:ext cx="6168" cy="1043"/>
            </a:xfrm>
            <a:prstGeom prst="rect">
              <a:avLst/>
            </a:prstGeom>
            <a:solidFill>
              <a:srgbClr val="F6FF9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7480" name="Group 56">
            <a:extLst>
              <a:ext uri="{FF2B5EF4-FFF2-40B4-BE49-F238E27FC236}">
                <a16:creationId xmlns:a16="http://schemas.microsoft.com/office/drawing/2014/main" id="{CAA35283-060A-5D0A-9F84-EEFC8AC65DF4}"/>
              </a:ext>
            </a:extLst>
          </p:cNvPr>
          <p:cNvGraphicFramePr>
            <a:graphicFrameLocks noGrp="1"/>
          </p:cNvGraphicFramePr>
          <p:nvPr>
            <p:ph type="tbl" idx="1"/>
          </p:nvPr>
        </p:nvGraphicFramePr>
        <p:xfrm>
          <a:off x="1631950" y="333375"/>
          <a:ext cx="8928100" cy="6447156"/>
        </p:xfrm>
        <a:graphic>
          <a:graphicData uri="http://schemas.openxmlformats.org/drawingml/2006/table">
            <a:tbl>
              <a:tblPr/>
              <a:tblGrid>
                <a:gridCol w="1809750">
                  <a:extLst>
                    <a:ext uri="{9D8B030D-6E8A-4147-A177-3AD203B41FA5}">
                      <a16:colId xmlns:a16="http://schemas.microsoft.com/office/drawing/2014/main" val="2765608635"/>
                    </a:ext>
                  </a:extLst>
                </a:gridCol>
                <a:gridCol w="2676525">
                  <a:extLst>
                    <a:ext uri="{9D8B030D-6E8A-4147-A177-3AD203B41FA5}">
                      <a16:colId xmlns:a16="http://schemas.microsoft.com/office/drawing/2014/main" val="2959453741"/>
                    </a:ext>
                  </a:extLst>
                </a:gridCol>
                <a:gridCol w="2171700">
                  <a:extLst>
                    <a:ext uri="{9D8B030D-6E8A-4147-A177-3AD203B41FA5}">
                      <a16:colId xmlns:a16="http://schemas.microsoft.com/office/drawing/2014/main" val="4048111204"/>
                    </a:ext>
                  </a:extLst>
                </a:gridCol>
                <a:gridCol w="2270125">
                  <a:extLst>
                    <a:ext uri="{9D8B030D-6E8A-4147-A177-3AD203B41FA5}">
                      <a16:colId xmlns:a16="http://schemas.microsoft.com/office/drawing/2014/main" val="3220361940"/>
                    </a:ext>
                  </a:extLst>
                </a:gridCol>
              </a:tblGrid>
              <a:tr h="431800">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1" i="0" u="none" strike="noStrike" cap="none" normalizeH="0" baseline="0">
                          <a:ln>
                            <a:noFill/>
                          </a:ln>
                          <a:solidFill>
                            <a:schemeClr val="tx2"/>
                          </a:solidFill>
                          <a:effectLst/>
                          <a:latin typeface="Arial Black" panose="020B0A04020102020204" pitchFamily="34" charset="0"/>
                        </a:rPr>
                        <a:t>Dimensão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1" i="0" u="none" strike="noStrike" cap="none" normalizeH="0" baseline="0">
                          <a:ln>
                            <a:noFill/>
                          </a:ln>
                          <a:solidFill>
                            <a:schemeClr val="tx2"/>
                          </a:solidFill>
                          <a:effectLst/>
                          <a:latin typeface="Arial Black" panose="020B0A04020102020204" pitchFamily="34" charset="0"/>
                        </a:rPr>
                        <a:t>Significado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1" i="0" u="none" strike="noStrike" cap="none" normalizeH="0" baseline="0">
                          <a:ln>
                            <a:noFill/>
                          </a:ln>
                          <a:solidFill>
                            <a:schemeClr val="tx2"/>
                          </a:solidFill>
                          <a:effectLst/>
                          <a:latin typeface="Arial Black" panose="020B0A04020102020204" pitchFamily="34" charset="0"/>
                        </a:rPr>
                        <a:t>Produto (TV)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1" i="0" u="none" strike="noStrike" cap="none" normalizeH="0" baseline="0">
                          <a:ln>
                            <a:noFill/>
                          </a:ln>
                          <a:solidFill>
                            <a:schemeClr val="tx2"/>
                          </a:solidFill>
                          <a:effectLst/>
                          <a:latin typeface="Arial Black" panose="020B0A04020102020204" pitchFamily="34" charset="0"/>
                        </a:rPr>
                        <a:t>Serviço (Banco)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0074864"/>
                  </a:ext>
                </a:extLst>
              </a:tr>
              <a:tr h="657225">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Performance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Características primárias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Taxa de ruído, potência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Demora para atender o cliente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3446604"/>
                  </a:ext>
                </a:extLst>
              </a:tr>
              <a:tr h="523875">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Atributos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Detalhes importantes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Controle Remoto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Pagto automático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74046119"/>
                  </a:ext>
                </a:extLst>
              </a:tr>
              <a:tr h="658813">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Confiança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Performance ao longo do tempo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Tempo entre falhas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Variação no tempo de atendimento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2467102"/>
                  </a:ext>
                </a:extLst>
              </a:tr>
              <a:tr h="657225">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Durabilidade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Vida útil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Vida útil com reparos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Atualizada ao mercado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7681324"/>
                  </a:ext>
                </a:extLst>
              </a:tr>
              <a:tr h="658813">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Utilidade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Fácil de reparar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Projeto modular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Relatórios </a:t>
                      </a:r>
                      <a:r>
                        <a:rPr kumimoji="0" lang="pt-BR" altLang="pt-BR" sz="1800" b="0" i="1" u="none" strike="noStrike" cap="none" normalizeH="0" baseline="0">
                          <a:ln>
                            <a:noFill/>
                          </a:ln>
                          <a:solidFill>
                            <a:schemeClr val="tx2"/>
                          </a:solidFill>
                          <a:effectLst/>
                          <a:latin typeface="Arial Black" panose="020B0A04020102020204" pitchFamily="34" charset="0"/>
                        </a:rPr>
                        <a:t>on-line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0333012"/>
                  </a:ext>
                </a:extLst>
              </a:tr>
              <a:tr h="658813">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Resposta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Característica da interface humana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Cortesia do Vendedor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Cortesia do atendente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2762598"/>
                  </a:ext>
                </a:extLst>
              </a:tr>
              <a:tr h="657225">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Estética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Características sensoriais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Acabamento e estilo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Aparência da agência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2967513"/>
                  </a:ext>
                </a:extLst>
              </a:tr>
              <a:tr h="658813">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Reputação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História e qualidade percebida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Líder de mercado há 20 anos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panose="05000000000000000000" pitchFamily="2" charset="2"/>
                        <a:defRPr sz="2400">
                          <a:solidFill>
                            <a:schemeClr val="tx2"/>
                          </a:solidFill>
                          <a:latin typeface="Arial Black" panose="020B0A04020102020204" pitchFamily="34" charset="0"/>
                        </a:defRPr>
                      </a:lvl1pPr>
                      <a:lvl2pPr>
                        <a:spcBef>
                          <a:spcPct val="20000"/>
                        </a:spcBef>
                        <a:buClr>
                          <a:schemeClr val="accent1"/>
                        </a:buClr>
                        <a:buSzPct val="70000"/>
                        <a:buFont typeface="Wingdings" panose="05000000000000000000" pitchFamily="2" charset="2"/>
                        <a:defRPr sz="2100">
                          <a:solidFill>
                            <a:schemeClr val="tx2"/>
                          </a:solidFill>
                          <a:latin typeface="Arial Black" panose="020B0A04020102020204" pitchFamily="34" charset="0"/>
                        </a:defRPr>
                      </a:lvl2pPr>
                      <a:lvl3pPr>
                        <a:spcBef>
                          <a:spcPct val="20000"/>
                        </a:spcBef>
                        <a:buClr>
                          <a:schemeClr val="accent1"/>
                        </a:buClr>
                        <a:buSzPct val="70000"/>
                        <a:buFont typeface="Wingdings" panose="05000000000000000000" pitchFamily="2" charset="2"/>
                        <a:defRPr sz="2000">
                          <a:solidFill>
                            <a:schemeClr val="tx2"/>
                          </a:solidFill>
                          <a:latin typeface="Arial Black" panose="020B0A04020102020204" pitchFamily="34" charset="0"/>
                        </a:defRPr>
                      </a:lvl3pPr>
                      <a:lvl4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4pPr>
                      <a:lvl5pPr>
                        <a:spcBef>
                          <a:spcPct val="20000"/>
                        </a:spcBef>
                        <a:buClr>
                          <a:schemeClr val="accent1"/>
                        </a:buClr>
                        <a:buSzPct val="70000"/>
                        <a:buFont typeface="Wingdings" panose="05000000000000000000" pitchFamily="2" charset="2"/>
                        <a:defRPr>
                          <a:solidFill>
                            <a:schemeClr val="tx2"/>
                          </a:solidFill>
                          <a:latin typeface="Arial Black" panose="020B0A04020102020204" pitchFamily="34" charset="0"/>
                        </a:defRPr>
                      </a:lvl5pPr>
                      <a:lvl6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6pPr>
                      <a:lvl7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7pPr>
                      <a:lvl8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8pPr>
                      <a:lvl9pPr fontAlgn="base">
                        <a:spcBef>
                          <a:spcPct val="20000"/>
                        </a:spcBef>
                        <a:spcAft>
                          <a:spcPct val="0"/>
                        </a:spcAft>
                        <a:buClr>
                          <a:schemeClr val="accent1"/>
                        </a:buClr>
                        <a:buSzPct val="70000"/>
                        <a:buFont typeface="Wingdings" panose="05000000000000000000" pitchFamily="2" charset="2"/>
                        <a:defRPr>
                          <a:solidFill>
                            <a:schemeClr val="tx2"/>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tabLst/>
                      </a:pPr>
                      <a:r>
                        <a:rPr kumimoji="0" lang="pt-BR" altLang="pt-BR" sz="1800" b="0" i="0" u="none" strike="noStrike" cap="none" normalizeH="0" baseline="0">
                          <a:ln>
                            <a:noFill/>
                          </a:ln>
                          <a:solidFill>
                            <a:schemeClr val="tx2"/>
                          </a:solidFill>
                          <a:effectLst/>
                          <a:latin typeface="Arial Black" panose="020B0A04020102020204" pitchFamily="34" charset="0"/>
                        </a:rPr>
                        <a:t>Endosso da comunidade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8181700"/>
                  </a:ext>
                </a:extLst>
              </a:tr>
            </a:tbl>
          </a:graphicData>
        </a:graphic>
      </p:graphicFrame>
      <p:sp>
        <p:nvSpPr>
          <p:cNvPr id="487478" name="Text Box 54">
            <a:extLst>
              <a:ext uri="{FF2B5EF4-FFF2-40B4-BE49-F238E27FC236}">
                <a16:creationId xmlns:a16="http://schemas.microsoft.com/office/drawing/2014/main" id="{28C42230-FE0E-1C84-8B03-D42521EA3AB0}"/>
              </a:ext>
            </a:extLst>
          </p:cNvPr>
          <p:cNvSpPr txBox="1">
            <a:spLocks noChangeArrowheads="1"/>
          </p:cNvSpPr>
          <p:nvPr/>
        </p:nvSpPr>
        <p:spPr bwMode="auto">
          <a:xfrm>
            <a:off x="2566988" y="-100013"/>
            <a:ext cx="698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pt-BR" sz="2800"/>
              <a:t>Dimensões da Qualidade</a:t>
            </a:r>
            <a:endParaRPr lang="pt-BR" altLang="pt-BR"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51F361-D9EB-4D33-FBF8-8F21E96D4A6F}"/>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FA6C4F28-AA9D-4491-52D3-2E51A0399A32}"/>
              </a:ext>
            </a:extLst>
          </p:cNvPr>
          <p:cNvSpPr>
            <a:spLocks noGrp="1"/>
          </p:cNvSpPr>
          <p:nvPr>
            <p:ph idx="1"/>
          </p:nvPr>
        </p:nvSpPr>
        <p:spPr/>
        <p:txBody>
          <a:bodyPr/>
          <a:lstStyle/>
          <a:p>
            <a:r>
              <a:rPr lang="pt-BR" altLang="pt-BR" dirty="0"/>
              <a:t>Motivação</a:t>
            </a:r>
          </a:p>
          <a:p>
            <a:r>
              <a:rPr lang="pt-BR" altLang="pt-BR" dirty="0"/>
              <a:t>Definição</a:t>
            </a:r>
          </a:p>
          <a:p>
            <a:r>
              <a:rPr lang="pt-BR" altLang="pt-BR" dirty="0"/>
              <a:t>Conceitos</a:t>
            </a:r>
          </a:p>
          <a:p>
            <a:r>
              <a:rPr lang="pt-BR" altLang="pt-BR" dirty="0"/>
              <a:t>Impactos</a:t>
            </a:r>
          </a:p>
          <a:p>
            <a:r>
              <a:rPr lang="pt-BR" altLang="pt-BR" dirty="0"/>
              <a:t>Como implantar: DMAIC</a:t>
            </a:r>
          </a:p>
          <a:p>
            <a:r>
              <a:rPr lang="pt-BR" altLang="pt-BR" dirty="0"/>
              <a:t>Caso para discussão</a:t>
            </a:r>
          </a:p>
          <a:p>
            <a:endParaRPr lang="pt-BR" dirty="0"/>
          </a:p>
        </p:txBody>
      </p:sp>
    </p:spTree>
    <p:extLst>
      <p:ext uri="{BB962C8B-B14F-4D97-AF65-F5344CB8AC3E}">
        <p14:creationId xmlns:p14="http://schemas.microsoft.com/office/powerpoint/2010/main" val="2366097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Freeform 2">
            <a:extLst>
              <a:ext uri="{FF2B5EF4-FFF2-40B4-BE49-F238E27FC236}">
                <a16:creationId xmlns:a16="http://schemas.microsoft.com/office/drawing/2014/main" id="{F86199A0-199D-AA11-FB7C-2D2A66A56272}"/>
              </a:ext>
            </a:extLst>
          </p:cNvPr>
          <p:cNvSpPr>
            <a:spLocks/>
          </p:cNvSpPr>
          <p:nvPr/>
        </p:nvSpPr>
        <p:spPr bwMode="auto">
          <a:xfrm>
            <a:off x="3049588" y="852489"/>
            <a:ext cx="6070600" cy="5456237"/>
          </a:xfrm>
          <a:custGeom>
            <a:avLst/>
            <a:gdLst>
              <a:gd name="T0" fmla="*/ 5390 w 5399"/>
              <a:gd name="T1" fmla="*/ 0 h 4531"/>
              <a:gd name="T2" fmla="*/ 0 w 5399"/>
              <a:gd name="T3" fmla="*/ 0 h 4531"/>
              <a:gd name="T4" fmla="*/ 0 w 5399"/>
              <a:gd name="T5" fmla="*/ 4530 h 4531"/>
              <a:gd name="T6" fmla="*/ 5390 w 5399"/>
              <a:gd name="T7" fmla="*/ 4530 h 4531"/>
              <a:gd name="T8" fmla="*/ 5399 w 5399"/>
              <a:gd name="T9" fmla="*/ 4530 h 4531"/>
              <a:gd name="T10" fmla="*/ 5390 w 5399"/>
              <a:gd name="T11" fmla="*/ 4530 h 4531"/>
              <a:gd name="T12" fmla="*/ 5390 w 5399"/>
              <a:gd name="T13" fmla="*/ 0 h 4531"/>
            </a:gdLst>
            <a:ahLst/>
            <a:cxnLst>
              <a:cxn ang="0">
                <a:pos x="T0" y="T1"/>
              </a:cxn>
              <a:cxn ang="0">
                <a:pos x="T2" y="T3"/>
              </a:cxn>
              <a:cxn ang="0">
                <a:pos x="T4" y="T5"/>
              </a:cxn>
              <a:cxn ang="0">
                <a:pos x="T6" y="T7"/>
              </a:cxn>
              <a:cxn ang="0">
                <a:pos x="T8" y="T9"/>
              </a:cxn>
              <a:cxn ang="0">
                <a:pos x="T10" y="T11"/>
              </a:cxn>
              <a:cxn ang="0">
                <a:pos x="T12" y="T13"/>
              </a:cxn>
            </a:cxnLst>
            <a:rect l="0" t="0" r="r" b="b"/>
            <a:pathLst>
              <a:path w="5399" h="4531">
                <a:moveTo>
                  <a:pt x="5390" y="0"/>
                </a:moveTo>
                <a:lnTo>
                  <a:pt x="0" y="0"/>
                </a:lnTo>
                <a:lnTo>
                  <a:pt x="0" y="4530"/>
                </a:lnTo>
                <a:lnTo>
                  <a:pt x="5390" y="4530"/>
                </a:lnTo>
                <a:lnTo>
                  <a:pt x="5399" y="4530"/>
                </a:lnTo>
                <a:lnTo>
                  <a:pt x="5390" y="4530"/>
                </a:lnTo>
                <a:lnTo>
                  <a:pt x="5390" y="0"/>
                </a:lnTo>
                <a:close/>
              </a:path>
            </a:pathLst>
          </a:custGeom>
          <a:blipFill dpi="0" rotWithShape="0">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88451" name="Text Box 3">
            <a:extLst>
              <a:ext uri="{FF2B5EF4-FFF2-40B4-BE49-F238E27FC236}">
                <a16:creationId xmlns:a16="http://schemas.microsoft.com/office/drawing/2014/main" id="{C343954E-1291-9389-9C8D-FC2F5A1A48B2}"/>
              </a:ext>
            </a:extLst>
          </p:cNvPr>
          <p:cNvSpPr txBox="1">
            <a:spLocks noChangeArrowheads="1"/>
          </p:cNvSpPr>
          <p:nvPr/>
        </p:nvSpPr>
        <p:spPr bwMode="auto">
          <a:xfrm>
            <a:off x="2495550" y="260351"/>
            <a:ext cx="7056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sz="2800"/>
              <a:t>Uma fábrica atende 48 diferentes países!!!</a:t>
            </a:r>
          </a:p>
        </p:txBody>
      </p:sp>
      <p:sp>
        <p:nvSpPr>
          <p:cNvPr id="488452" name="Text Box 4">
            <a:extLst>
              <a:ext uri="{FF2B5EF4-FFF2-40B4-BE49-F238E27FC236}">
                <a16:creationId xmlns:a16="http://schemas.microsoft.com/office/drawing/2014/main" id="{43E7FCCE-8181-9575-BC3D-38109879205F}"/>
              </a:ext>
            </a:extLst>
          </p:cNvPr>
          <p:cNvSpPr txBox="1">
            <a:spLocks noChangeArrowheads="1"/>
          </p:cNvSpPr>
          <p:nvPr/>
        </p:nvSpPr>
        <p:spPr bwMode="auto">
          <a:xfrm>
            <a:off x="3503613" y="6381751"/>
            <a:ext cx="554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a:t>Adaptado ao uso – fitness for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555B5426-01ED-25E7-9F98-FD6976C640B3}"/>
              </a:ext>
            </a:extLst>
          </p:cNvPr>
          <p:cNvSpPr>
            <a:spLocks noGrp="1" noChangeArrowheads="1"/>
          </p:cNvSpPr>
          <p:nvPr>
            <p:ph type="title"/>
          </p:nvPr>
        </p:nvSpPr>
        <p:spPr/>
        <p:txBody>
          <a:bodyPr/>
          <a:lstStyle/>
          <a:p>
            <a:r>
              <a:rPr lang="pt-BR" altLang="pt-BR"/>
              <a:t>Como implantar Six Sigma?</a:t>
            </a:r>
          </a:p>
        </p:txBody>
      </p:sp>
      <p:grpSp>
        <p:nvGrpSpPr>
          <p:cNvPr id="489475" name="Group 3">
            <a:extLst>
              <a:ext uri="{FF2B5EF4-FFF2-40B4-BE49-F238E27FC236}">
                <a16:creationId xmlns:a16="http://schemas.microsoft.com/office/drawing/2014/main" id="{80636D7C-E42B-0B02-97E6-EB9739145234}"/>
              </a:ext>
            </a:extLst>
          </p:cNvPr>
          <p:cNvGrpSpPr>
            <a:grpSpLocks/>
          </p:cNvGrpSpPr>
          <p:nvPr/>
        </p:nvGrpSpPr>
        <p:grpSpPr bwMode="auto">
          <a:xfrm>
            <a:off x="2306638" y="1341439"/>
            <a:ext cx="7605712" cy="4802187"/>
            <a:chOff x="617" y="1036"/>
            <a:chExt cx="4791" cy="3025"/>
          </a:xfrm>
        </p:grpSpPr>
        <p:sp>
          <p:nvSpPr>
            <p:cNvPr id="489476" name="Rectangle 4">
              <a:extLst>
                <a:ext uri="{FF2B5EF4-FFF2-40B4-BE49-F238E27FC236}">
                  <a16:creationId xmlns:a16="http://schemas.microsoft.com/office/drawing/2014/main" id="{C787B60C-0DAA-8EE9-2B7E-1483319D12A9}"/>
                </a:ext>
              </a:extLst>
            </p:cNvPr>
            <p:cNvSpPr>
              <a:spLocks noChangeArrowheads="1"/>
            </p:cNvSpPr>
            <p:nvPr/>
          </p:nvSpPr>
          <p:spPr bwMode="auto">
            <a:xfrm>
              <a:off x="3065" y="3385"/>
              <a:ext cx="44" cy="395"/>
            </a:xfrm>
            <a:prstGeom prst="rect">
              <a:avLst/>
            </a:prstGeom>
            <a:solidFill>
              <a:srgbClr val="C3C3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89477" name="Rectangle 5">
              <a:extLst>
                <a:ext uri="{FF2B5EF4-FFF2-40B4-BE49-F238E27FC236}">
                  <a16:creationId xmlns:a16="http://schemas.microsoft.com/office/drawing/2014/main" id="{C7F1B159-5CFA-D9E3-C21C-1E1A4E96A4C1}"/>
                </a:ext>
              </a:extLst>
            </p:cNvPr>
            <p:cNvSpPr>
              <a:spLocks noChangeArrowheads="1"/>
            </p:cNvSpPr>
            <p:nvPr/>
          </p:nvSpPr>
          <p:spPr bwMode="auto">
            <a:xfrm>
              <a:off x="4756" y="1822"/>
              <a:ext cx="48" cy="1430"/>
            </a:xfrm>
            <a:prstGeom prst="rect">
              <a:avLst/>
            </a:prstGeom>
            <a:solidFill>
              <a:srgbClr val="C3C3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89478" name="Rectangle 6">
              <a:extLst>
                <a:ext uri="{FF2B5EF4-FFF2-40B4-BE49-F238E27FC236}">
                  <a16:creationId xmlns:a16="http://schemas.microsoft.com/office/drawing/2014/main" id="{017D7C3F-2F35-8163-1313-C6CE53E98B92}"/>
                </a:ext>
              </a:extLst>
            </p:cNvPr>
            <p:cNvSpPr>
              <a:spLocks noChangeArrowheads="1"/>
            </p:cNvSpPr>
            <p:nvPr/>
          </p:nvSpPr>
          <p:spPr bwMode="auto">
            <a:xfrm>
              <a:off x="4157" y="2169"/>
              <a:ext cx="1250" cy="287"/>
            </a:xfrm>
            <a:prstGeom prst="rect">
              <a:avLst/>
            </a:prstGeom>
            <a:solidFill>
              <a:srgbClr val="FFFFFF"/>
            </a:solidFill>
            <a:ln w="9525">
              <a:solidFill>
                <a:schemeClr val="tx1"/>
              </a:solidFill>
              <a:miter lim="800000"/>
              <a:headEnd/>
              <a:tailEnd/>
            </a:ln>
          </p:spPr>
          <p:txBody>
            <a:bodyPr/>
            <a:lstStyle/>
            <a:p>
              <a:endParaRPr lang="pt-BR"/>
            </a:p>
          </p:txBody>
        </p:sp>
        <p:sp>
          <p:nvSpPr>
            <p:cNvPr id="489479" name="Rectangle 7">
              <a:extLst>
                <a:ext uri="{FF2B5EF4-FFF2-40B4-BE49-F238E27FC236}">
                  <a16:creationId xmlns:a16="http://schemas.microsoft.com/office/drawing/2014/main" id="{42F89E85-6D8E-4923-B642-52794B8BAE60}"/>
                </a:ext>
              </a:extLst>
            </p:cNvPr>
            <p:cNvSpPr>
              <a:spLocks noChangeArrowheads="1"/>
            </p:cNvSpPr>
            <p:nvPr/>
          </p:nvSpPr>
          <p:spPr bwMode="auto">
            <a:xfrm>
              <a:off x="4409" y="2236"/>
              <a:ext cx="7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pt-BR" altLang="pt-BR" b="1" i="1">
                  <a:solidFill>
                    <a:srgbClr val="1F1A17"/>
                  </a:solidFill>
                </a:rPr>
                <a:t>Campeões</a:t>
              </a:r>
              <a:endParaRPr lang="pt-BR" altLang="pt-BR" b="1"/>
            </a:p>
          </p:txBody>
        </p:sp>
        <p:sp>
          <p:nvSpPr>
            <p:cNvPr id="489480" name="Rectangle 8">
              <a:extLst>
                <a:ext uri="{FF2B5EF4-FFF2-40B4-BE49-F238E27FC236}">
                  <a16:creationId xmlns:a16="http://schemas.microsoft.com/office/drawing/2014/main" id="{FFDFAE45-CCB3-F8E2-C7A1-96D185103568}"/>
                </a:ext>
              </a:extLst>
            </p:cNvPr>
            <p:cNvSpPr>
              <a:spLocks noChangeArrowheads="1"/>
            </p:cNvSpPr>
            <p:nvPr/>
          </p:nvSpPr>
          <p:spPr bwMode="auto">
            <a:xfrm>
              <a:off x="1302" y="1822"/>
              <a:ext cx="3495" cy="55"/>
            </a:xfrm>
            <a:prstGeom prst="rect">
              <a:avLst/>
            </a:prstGeom>
            <a:solidFill>
              <a:srgbClr val="C3C3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89481" name="Rectangle 9">
              <a:extLst>
                <a:ext uri="{FF2B5EF4-FFF2-40B4-BE49-F238E27FC236}">
                  <a16:creationId xmlns:a16="http://schemas.microsoft.com/office/drawing/2014/main" id="{84E2305D-BABF-A0AA-DB28-46C202C9075E}"/>
                </a:ext>
              </a:extLst>
            </p:cNvPr>
            <p:cNvSpPr>
              <a:spLocks noChangeArrowheads="1"/>
            </p:cNvSpPr>
            <p:nvPr/>
          </p:nvSpPr>
          <p:spPr bwMode="auto">
            <a:xfrm>
              <a:off x="1302" y="1822"/>
              <a:ext cx="44" cy="1453"/>
            </a:xfrm>
            <a:prstGeom prst="rect">
              <a:avLst/>
            </a:prstGeom>
            <a:solidFill>
              <a:srgbClr val="C3C3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89482" name="Rectangle 10">
              <a:extLst>
                <a:ext uri="{FF2B5EF4-FFF2-40B4-BE49-F238E27FC236}">
                  <a16:creationId xmlns:a16="http://schemas.microsoft.com/office/drawing/2014/main" id="{93EAFE42-E275-85AD-7FDF-089B525B03C8}"/>
                </a:ext>
              </a:extLst>
            </p:cNvPr>
            <p:cNvSpPr>
              <a:spLocks noChangeArrowheads="1"/>
            </p:cNvSpPr>
            <p:nvPr/>
          </p:nvSpPr>
          <p:spPr bwMode="auto">
            <a:xfrm>
              <a:off x="3054" y="1489"/>
              <a:ext cx="45" cy="1775"/>
            </a:xfrm>
            <a:prstGeom prst="rect">
              <a:avLst/>
            </a:prstGeom>
            <a:solidFill>
              <a:srgbClr val="C3C3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89483" name="Rectangle 11">
              <a:extLst>
                <a:ext uri="{FF2B5EF4-FFF2-40B4-BE49-F238E27FC236}">
                  <a16:creationId xmlns:a16="http://schemas.microsoft.com/office/drawing/2014/main" id="{770C63CF-666C-618A-2834-5BEB60BA1688}"/>
                </a:ext>
              </a:extLst>
            </p:cNvPr>
            <p:cNvSpPr>
              <a:spLocks noChangeArrowheads="1"/>
            </p:cNvSpPr>
            <p:nvPr/>
          </p:nvSpPr>
          <p:spPr bwMode="auto">
            <a:xfrm>
              <a:off x="665" y="3148"/>
              <a:ext cx="4743" cy="288"/>
            </a:xfrm>
            <a:prstGeom prst="rect">
              <a:avLst/>
            </a:prstGeom>
            <a:solidFill>
              <a:srgbClr val="FFFFFF"/>
            </a:solidFill>
            <a:ln w="9525">
              <a:solidFill>
                <a:schemeClr val="tx1"/>
              </a:solidFill>
              <a:miter lim="800000"/>
              <a:headEnd/>
              <a:tailEnd/>
            </a:ln>
          </p:spPr>
          <p:txBody>
            <a:bodyPr/>
            <a:lstStyle/>
            <a:p>
              <a:endParaRPr lang="pt-BR"/>
            </a:p>
          </p:txBody>
        </p:sp>
        <p:sp>
          <p:nvSpPr>
            <p:cNvPr id="489484" name="Rectangle 12">
              <a:extLst>
                <a:ext uri="{FF2B5EF4-FFF2-40B4-BE49-F238E27FC236}">
                  <a16:creationId xmlns:a16="http://schemas.microsoft.com/office/drawing/2014/main" id="{05A3612E-67BF-4367-F73D-4F7737C39E05}"/>
                </a:ext>
              </a:extLst>
            </p:cNvPr>
            <p:cNvSpPr>
              <a:spLocks noChangeArrowheads="1"/>
            </p:cNvSpPr>
            <p:nvPr/>
          </p:nvSpPr>
          <p:spPr bwMode="auto">
            <a:xfrm>
              <a:off x="1241" y="3196"/>
              <a:ext cx="346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pt-BR" altLang="pt-BR" b="1">
                  <a:solidFill>
                    <a:srgbClr val="1F1A17"/>
                  </a:solidFill>
                </a:rPr>
                <a:t>Candidatos a  </a:t>
              </a:r>
              <a:r>
                <a:rPr lang="pt-BR" altLang="pt-BR" b="1" i="1">
                  <a:solidFill>
                    <a:srgbClr val="1F1A17"/>
                  </a:solidFill>
                </a:rPr>
                <a:t>Black Belts, Green Belts e Yellow Belts</a:t>
              </a:r>
            </a:p>
          </p:txBody>
        </p:sp>
        <p:sp>
          <p:nvSpPr>
            <p:cNvPr id="489485" name="Rectangle 13">
              <a:extLst>
                <a:ext uri="{FF2B5EF4-FFF2-40B4-BE49-F238E27FC236}">
                  <a16:creationId xmlns:a16="http://schemas.microsoft.com/office/drawing/2014/main" id="{3D1BB574-02D1-0931-38A5-30ECD482E30F}"/>
                </a:ext>
              </a:extLst>
            </p:cNvPr>
            <p:cNvSpPr>
              <a:spLocks noChangeArrowheads="1"/>
            </p:cNvSpPr>
            <p:nvPr/>
          </p:nvSpPr>
          <p:spPr bwMode="auto">
            <a:xfrm>
              <a:off x="617" y="1036"/>
              <a:ext cx="3254" cy="1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89486" name="Rectangle 14">
              <a:extLst>
                <a:ext uri="{FF2B5EF4-FFF2-40B4-BE49-F238E27FC236}">
                  <a16:creationId xmlns:a16="http://schemas.microsoft.com/office/drawing/2014/main" id="{E917042B-37D2-9FFC-7476-E74D8D63AF32}"/>
                </a:ext>
              </a:extLst>
            </p:cNvPr>
            <p:cNvSpPr>
              <a:spLocks noChangeArrowheads="1"/>
            </p:cNvSpPr>
            <p:nvPr/>
          </p:nvSpPr>
          <p:spPr bwMode="auto">
            <a:xfrm>
              <a:off x="624" y="1071"/>
              <a:ext cx="3254" cy="1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89487" name="Rectangle 15">
              <a:extLst>
                <a:ext uri="{FF2B5EF4-FFF2-40B4-BE49-F238E27FC236}">
                  <a16:creationId xmlns:a16="http://schemas.microsoft.com/office/drawing/2014/main" id="{8F85D8E2-3C0B-1077-1FEC-EFACBD4BD488}"/>
                </a:ext>
              </a:extLst>
            </p:cNvPr>
            <p:cNvSpPr>
              <a:spLocks noChangeArrowheads="1"/>
            </p:cNvSpPr>
            <p:nvPr/>
          </p:nvSpPr>
          <p:spPr bwMode="auto">
            <a:xfrm>
              <a:off x="1302" y="1822"/>
              <a:ext cx="2757" cy="66"/>
            </a:xfrm>
            <a:prstGeom prst="rect">
              <a:avLst/>
            </a:prstGeom>
            <a:solidFill>
              <a:srgbClr val="C0C0C0"/>
            </a:solidFill>
            <a:ln>
              <a:noFill/>
            </a:ln>
            <a:extLst>
              <a:ext uri="{91240B29-F687-4F45-9708-019B960494DF}">
                <a14:hiddenLine xmlns:a14="http://schemas.microsoft.com/office/drawing/2010/main" w="9525">
                  <a:solidFill>
                    <a:srgbClr val="808080"/>
                  </a:solidFill>
                  <a:miter lim="800000"/>
                  <a:headEnd/>
                  <a:tailEnd/>
                </a14:hiddenLine>
              </a:ext>
            </a:extLst>
          </p:spPr>
          <p:txBody>
            <a:bodyPr/>
            <a:lstStyle/>
            <a:p>
              <a:endParaRPr lang="pt-BR"/>
            </a:p>
          </p:txBody>
        </p:sp>
        <p:sp>
          <p:nvSpPr>
            <p:cNvPr id="489488" name="Rectangle 16">
              <a:extLst>
                <a:ext uri="{FF2B5EF4-FFF2-40B4-BE49-F238E27FC236}">
                  <a16:creationId xmlns:a16="http://schemas.microsoft.com/office/drawing/2014/main" id="{28AAF1C0-46EA-6D2F-9BE9-A47CB55F0CC8}"/>
                </a:ext>
              </a:extLst>
            </p:cNvPr>
            <p:cNvSpPr>
              <a:spLocks noChangeArrowheads="1"/>
            </p:cNvSpPr>
            <p:nvPr/>
          </p:nvSpPr>
          <p:spPr bwMode="auto">
            <a:xfrm>
              <a:off x="1302" y="1822"/>
              <a:ext cx="44" cy="1064"/>
            </a:xfrm>
            <a:prstGeom prst="rect">
              <a:avLst/>
            </a:prstGeom>
            <a:solidFill>
              <a:srgbClr val="C0C0C0"/>
            </a:solidFill>
            <a:ln>
              <a:noFill/>
            </a:ln>
            <a:extLst>
              <a:ext uri="{91240B29-F687-4F45-9708-019B960494DF}">
                <a14:hiddenLine xmlns:a14="http://schemas.microsoft.com/office/drawing/2010/main" w="9525">
                  <a:solidFill>
                    <a:srgbClr val="808080"/>
                  </a:solidFill>
                  <a:miter lim="800000"/>
                  <a:headEnd/>
                  <a:tailEnd/>
                </a14:hiddenLine>
              </a:ext>
            </a:extLst>
          </p:spPr>
          <p:txBody>
            <a:bodyPr/>
            <a:lstStyle/>
            <a:p>
              <a:endParaRPr lang="pt-BR"/>
            </a:p>
          </p:txBody>
        </p:sp>
        <p:sp>
          <p:nvSpPr>
            <p:cNvPr id="489489" name="Rectangle 17">
              <a:extLst>
                <a:ext uri="{FF2B5EF4-FFF2-40B4-BE49-F238E27FC236}">
                  <a16:creationId xmlns:a16="http://schemas.microsoft.com/office/drawing/2014/main" id="{2B4A5064-1D38-AE42-CDA6-B51217498306}"/>
                </a:ext>
              </a:extLst>
            </p:cNvPr>
            <p:cNvSpPr>
              <a:spLocks noChangeArrowheads="1"/>
            </p:cNvSpPr>
            <p:nvPr/>
          </p:nvSpPr>
          <p:spPr bwMode="auto">
            <a:xfrm>
              <a:off x="3054" y="1489"/>
              <a:ext cx="53" cy="1351"/>
            </a:xfrm>
            <a:prstGeom prst="rect">
              <a:avLst/>
            </a:prstGeom>
            <a:solidFill>
              <a:srgbClr val="C0C0C0"/>
            </a:solidFill>
            <a:ln>
              <a:noFill/>
            </a:ln>
            <a:extLst>
              <a:ext uri="{91240B29-F687-4F45-9708-019B960494DF}">
                <a14:hiddenLine xmlns:a14="http://schemas.microsoft.com/office/drawing/2010/main" w="9525">
                  <a:solidFill>
                    <a:srgbClr val="808080"/>
                  </a:solidFill>
                  <a:miter lim="800000"/>
                  <a:headEnd/>
                  <a:tailEnd/>
                </a14:hiddenLine>
              </a:ext>
            </a:extLst>
          </p:spPr>
          <p:txBody>
            <a:bodyPr/>
            <a:lstStyle/>
            <a:p>
              <a:endParaRPr lang="pt-BR"/>
            </a:p>
          </p:txBody>
        </p:sp>
        <p:sp>
          <p:nvSpPr>
            <p:cNvPr id="489490" name="Rectangle 18">
              <a:extLst>
                <a:ext uri="{FF2B5EF4-FFF2-40B4-BE49-F238E27FC236}">
                  <a16:creationId xmlns:a16="http://schemas.microsoft.com/office/drawing/2014/main" id="{0A04D648-72B2-7131-93F3-9F7D5AF6A32B}"/>
                </a:ext>
              </a:extLst>
            </p:cNvPr>
            <p:cNvSpPr>
              <a:spLocks noChangeArrowheads="1"/>
            </p:cNvSpPr>
            <p:nvPr/>
          </p:nvSpPr>
          <p:spPr bwMode="auto">
            <a:xfrm>
              <a:off x="2343" y="1238"/>
              <a:ext cx="1404"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89491" name="Rectangle 19">
              <a:extLst>
                <a:ext uri="{FF2B5EF4-FFF2-40B4-BE49-F238E27FC236}">
                  <a16:creationId xmlns:a16="http://schemas.microsoft.com/office/drawing/2014/main" id="{9493472F-980A-E7E7-666D-12153F9B6A11}"/>
                </a:ext>
              </a:extLst>
            </p:cNvPr>
            <p:cNvSpPr>
              <a:spLocks noChangeArrowheads="1"/>
            </p:cNvSpPr>
            <p:nvPr/>
          </p:nvSpPr>
          <p:spPr bwMode="auto">
            <a:xfrm>
              <a:off x="2343" y="2169"/>
              <a:ext cx="1404"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89492" name="Rectangle 20">
              <a:extLst>
                <a:ext uri="{FF2B5EF4-FFF2-40B4-BE49-F238E27FC236}">
                  <a16:creationId xmlns:a16="http://schemas.microsoft.com/office/drawing/2014/main" id="{3C52F6DA-BBCC-958E-FB50-F1FFD0BFD62D}"/>
                </a:ext>
              </a:extLst>
            </p:cNvPr>
            <p:cNvSpPr>
              <a:spLocks noChangeArrowheads="1"/>
            </p:cNvSpPr>
            <p:nvPr/>
          </p:nvSpPr>
          <p:spPr bwMode="auto">
            <a:xfrm>
              <a:off x="667" y="2169"/>
              <a:ext cx="1250"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89493" name="Rectangle 21">
              <a:extLst>
                <a:ext uri="{FF2B5EF4-FFF2-40B4-BE49-F238E27FC236}">
                  <a16:creationId xmlns:a16="http://schemas.microsoft.com/office/drawing/2014/main" id="{2A0EE8AF-19B8-F5F6-AB23-2B29A7940D01}"/>
                </a:ext>
              </a:extLst>
            </p:cNvPr>
            <p:cNvSpPr>
              <a:spLocks noChangeArrowheads="1"/>
            </p:cNvSpPr>
            <p:nvPr/>
          </p:nvSpPr>
          <p:spPr bwMode="auto">
            <a:xfrm>
              <a:off x="2343" y="1238"/>
              <a:ext cx="1404" cy="287"/>
            </a:xfrm>
            <a:prstGeom prst="rect">
              <a:avLst/>
            </a:prstGeom>
            <a:solidFill>
              <a:srgbClr val="FFFFFF"/>
            </a:solidFill>
            <a:ln w="9525">
              <a:solidFill>
                <a:schemeClr val="tx1"/>
              </a:solidFill>
              <a:miter lim="800000"/>
              <a:headEnd/>
              <a:tailEnd/>
            </a:ln>
          </p:spPr>
          <p:txBody>
            <a:bodyPr/>
            <a:lstStyle/>
            <a:p>
              <a:endParaRPr lang="pt-BR"/>
            </a:p>
          </p:txBody>
        </p:sp>
        <p:sp>
          <p:nvSpPr>
            <p:cNvPr id="489494" name="Rectangle 22">
              <a:extLst>
                <a:ext uri="{FF2B5EF4-FFF2-40B4-BE49-F238E27FC236}">
                  <a16:creationId xmlns:a16="http://schemas.microsoft.com/office/drawing/2014/main" id="{7B862755-9086-6846-3826-5C09F053590D}"/>
                </a:ext>
              </a:extLst>
            </p:cNvPr>
            <p:cNvSpPr>
              <a:spLocks noChangeArrowheads="1"/>
            </p:cNvSpPr>
            <p:nvPr/>
          </p:nvSpPr>
          <p:spPr bwMode="auto">
            <a:xfrm>
              <a:off x="2586" y="1276"/>
              <a:ext cx="9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r>
                <a:rPr lang="pt-BR" altLang="pt-BR" b="1" i="1">
                  <a:solidFill>
                    <a:srgbClr val="1F1A17"/>
                  </a:solidFill>
                </a:rPr>
                <a:t>Patrocinador</a:t>
              </a:r>
              <a:endParaRPr lang="pt-BR" altLang="pt-BR" sz="2400"/>
            </a:p>
          </p:txBody>
        </p:sp>
        <p:sp>
          <p:nvSpPr>
            <p:cNvPr id="489495" name="Rectangle 23">
              <a:extLst>
                <a:ext uri="{FF2B5EF4-FFF2-40B4-BE49-F238E27FC236}">
                  <a16:creationId xmlns:a16="http://schemas.microsoft.com/office/drawing/2014/main" id="{342AC7F0-809E-293E-5641-7B4ACBA996C6}"/>
                </a:ext>
              </a:extLst>
            </p:cNvPr>
            <p:cNvSpPr>
              <a:spLocks noChangeArrowheads="1"/>
            </p:cNvSpPr>
            <p:nvPr/>
          </p:nvSpPr>
          <p:spPr bwMode="auto">
            <a:xfrm>
              <a:off x="2343" y="2169"/>
              <a:ext cx="1404" cy="287"/>
            </a:xfrm>
            <a:prstGeom prst="rect">
              <a:avLst/>
            </a:prstGeom>
            <a:solidFill>
              <a:srgbClr val="FFFFFF"/>
            </a:solidFill>
            <a:ln w="9525">
              <a:solidFill>
                <a:schemeClr val="tx1"/>
              </a:solidFill>
              <a:miter lim="800000"/>
              <a:headEnd/>
              <a:tailEnd/>
            </a:ln>
          </p:spPr>
          <p:txBody>
            <a:bodyPr/>
            <a:lstStyle/>
            <a:p>
              <a:endParaRPr lang="pt-BR"/>
            </a:p>
          </p:txBody>
        </p:sp>
        <p:sp>
          <p:nvSpPr>
            <p:cNvPr id="489496" name="Rectangle 24">
              <a:extLst>
                <a:ext uri="{FF2B5EF4-FFF2-40B4-BE49-F238E27FC236}">
                  <a16:creationId xmlns:a16="http://schemas.microsoft.com/office/drawing/2014/main" id="{B996B6DF-CEAF-F492-B243-AC7FB1884A57}"/>
                </a:ext>
              </a:extLst>
            </p:cNvPr>
            <p:cNvSpPr>
              <a:spLocks noChangeArrowheads="1"/>
            </p:cNvSpPr>
            <p:nvPr/>
          </p:nvSpPr>
          <p:spPr bwMode="auto">
            <a:xfrm>
              <a:off x="667" y="2169"/>
              <a:ext cx="1342" cy="287"/>
            </a:xfrm>
            <a:prstGeom prst="rect">
              <a:avLst/>
            </a:prstGeom>
            <a:solidFill>
              <a:srgbClr val="FFFFFF"/>
            </a:solidFill>
            <a:ln w="9525">
              <a:solidFill>
                <a:schemeClr val="tx1"/>
              </a:solidFill>
              <a:miter lim="800000"/>
              <a:headEnd/>
              <a:tailEnd/>
            </a:ln>
          </p:spPr>
          <p:txBody>
            <a:bodyPr/>
            <a:lstStyle/>
            <a:p>
              <a:endParaRPr lang="pt-BR"/>
            </a:p>
          </p:txBody>
        </p:sp>
        <p:sp>
          <p:nvSpPr>
            <p:cNvPr id="489497" name="Rectangle 25">
              <a:extLst>
                <a:ext uri="{FF2B5EF4-FFF2-40B4-BE49-F238E27FC236}">
                  <a16:creationId xmlns:a16="http://schemas.microsoft.com/office/drawing/2014/main" id="{A3DAE7E1-6CB4-7DF9-7AE2-F13D9C24C9DD}"/>
                </a:ext>
              </a:extLst>
            </p:cNvPr>
            <p:cNvSpPr>
              <a:spLocks noChangeArrowheads="1"/>
            </p:cNvSpPr>
            <p:nvPr/>
          </p:nvSpPr>
          <p:spPr bwMode="auto">
            <a:xfrm>
              <a:off x="2633" y="2236"/>
              <a:ext cx="9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pt-BR" altLang="pt-BR" b="1">
                  <a:solidFill>
                    <a:srgbClr val="1F1A17"/>
                  </a:solidFill>
                </a:rPr>
                <a:t>Coordenador</a:t>
              </a:r>
              <a:endParaRPr lang="pt-BR" altLang="pt-BR" sz="2400"/>
            </a:p>
          </p:txBody>
        </p:sp>
        <p:sp>
          <p:nvSpPr>
            <p:cNvPr id="489498" name="Rectangle 26">
              <a:extLst>
                <a:ext uri="{FF2B5EF4-FFF2-40B4-BE49-F238E27FC236}">
                  <a16:creationId xmlns:a16="http://schemas.microsoft.com/office/drawing/2014/main" id="{B028A420-0524-F4CB-FCFD-7309DE9762D4}"/>
                </a:ext>
              </a:extLst>
            </p:cNvPr>
            <p:cNvSpPr>
              <a:spLocks noChangeArrowheads="1"/>
            </p:cNvSpPr>
            <p:nvPr/>
          </p:nvSpPr>
          <p:spPr bwMode="auto">
            <a:xfrm>
              <a:off x="617" y="2160"/>
              <a:ext cx="13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0" hangingPunct="0"/>
              <a:r>
                <a:rPr lang="pt-BR" altLang="pt-BR" sz="1700" b="1">
                  <a:solidFill>
                    <a:srgbClr val="1F1A17"/>
                  </a:solidFill>
                </a:rPr>
                <a:t>  </a:t>
              </a:r>
              <a:r>
                <a:rPr lang="pt-BR" altLang="pt-BR" sz="1700" b="1" i="1">
                  <a:solidFill>
                    <a:srgbClr val="1F1A17"/>
                  </a:solidFill>
                </a:rPr>
                <a:t>Patrocinador </a:t>
              </a:r>
              <a:r>
                <a:rPr lang="pt-BR" altLang="pt-BR" sz="1700" b="1">
                  <a:solidFill>
                    <a:srgbClr val="1F1A17"/>
                  </a:solidFill>
                </a:rPr>
                <a:t>Facilitador</a:t>
              </a:r>
            </a:p>
          </p:txBody>
        </p:sp>
        <p:sp>
          <p:nvSpPr>
            <p:cNvPr id="489499" name="Rectangle 27">
              <a:extLst>
                <a:ext uri="{FF2B5EF4-FFF2-40B4-BE49-F238E27FC236}">
                  <a16:creationId xmlns:a16="http://schemas.microsoft.com/office/drawing/2014/main" id="{3FC614ED-CE00-2FD5-0D13-E7D2A69F9AE3}"/>
                </a:ext>
              </a:extLst>
            </p:cNvPr>
            <p:cNvSpPr>
              <a:spLocks noChangeArrowheads="1"/>
            </p:cNvSpPr>
            <p:nvPr/>
          </p:nvSpPr>
          <p:spPr bwMode="auto">
            <a:xfrm>
              <a:off x="1001" y="3773"/>
              <a:ext cx="4080" cy="288"/>
            </a:xfrm>
            <a:prstGeom prst="rect">
              <a:avLst/>
            </a:prstGeom>
            <a:solidFill>
              <a:srgbClr val="FFFFFF"/>
            </a:solidFill>
            <a:ln w="9525">
              <a:solidFill>
                <a:schemeClr val="tx1"/>
              </a:solidFill>
              <a:miter lim="800000"/>
              <a:headEnd/>
              <a:tailEnd/>
            </a:ln>
          </p:spPr>
          <p:txBody>
            <a:bodyPr/>
            <a:lstStyle/>
            <a:p>
              <a:endParaRPr lang="pt-BR"/>
            </a:p>
          </p:txBody>
        </p:sp>
        <p:sp>
          <p:nvSpPr>
            <p:cNvPr id="489500" name="Rectangle 28">
              <a:extLst>
                <a:ext uri="{FF2B5EF4-FFF2-40B4-BE49-F238E27FC236}">
                  <a16:creationId xmlns:a16="http://schemas.microsoft.com/office/drawing/2014/main" id="{0A58A226-DCD4-8955-B8A9-CB9BFDEED09C}"/>
                </a:ext>
              </a:extLst>
            </p:cNvPr>
            <p:cNvSpPr>
              <a:spLocks noChangeArrowheads="1"/>
            </p:cNvSpPr>
            <p:nvPr/>
          </p:nvSpPr>
          <p:spPr bwMode="auto">
            <a:xfrm>
              <a:off x="2153" y="3820"/>
              <a:ext cx="169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pt-BR" altLang="pt-BR" b="1">
                  <a:solidFill>
                    <a:srgbClr val="1F1A17"/>
                  </a:solidFill>
                </a:rPr>
                <a:t>Candidatos a  </a:t>
              </a:r>
              <a:r>
                <a:rPr lang="pt-BR" altLang="pt-BR" b="1" i="1">
                  <a:solidFill>
                    <a:srgbClr val="1F1A17"/>
                  </a:solidFill>
                </a:rPr>
                <a:t>White Belts</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0498" name="Group 2">
            <a:extLst>
              <a:ext uri="{FF2B5EF4-FFF2-40B4-BE49-F238E27FC236}">
                <a16:creationId xmlns:a16="http://schemas.microsoft.com/office/drawing/2014/main" id="{A735B8B2-C5E6-9D7E-AE9D-15166A947D28}"/>
              </a:ext>
            </a:extLst>
          </p:cNvPr>
          <p:cNvGrpSpPr>
            <a:grpSpLocks/>
          </p:cNvGrpSpPr>
          <p:nvPr/>
        </p:nvGrpSpPr>
        <p:grpSpPr bwMode="auto">
          <a:xfrm>
            <a:off x="3560764" y="4446588"/>
            <a:ext cx="4491037" cy="1700212"/>
            <a:chOff x="-33" y="2285"/>
            <a:chExt cx="1595" cy="849"/>
          </a:xfrm>
        </p:grpSpPr>
        <p:grpSp>
          <p:nvGrpSpPr>
            <p:cNvPr id="490499" name="Group 3">
              <a:extLst>
                <a:ext uri="{FF2B5EF4-FFF2-40B4-BE49-F238E27FC236}">
                  <a16:creationId xmlns:a16="http://schemas.microsoft.com/office/drawing/2014/main" id="{7B2E6D45-428C-7FC4-087F-4D46E609530D}"/>
                </a:ext>
              </a:extLst>
            </p:cNvPr>
            <p:cNvGrpSpPr>
              <a:grpSpLocks/>
            </p:cNvGrpSpPr>
            <p:nvPr/>
          </p:nvGrpSpPr>
          <p:grpSpPr bwMode="auto">
            <a:xfrm>
              <a:off x="-33" y="2285"/>
              <a:ext cx="317" cy="849"/>
              <a:chOff x="-33" y="2285"/>
              <a:chExt cx="317" cy="849"/>
            </a:xfrm>
          </p:grpSpPr>
          <p:sp>
            <p:nvSpPr>
              <p:cNvPr id="490500" name="Freeform 4">
                <a:extLst>
                  <a:ext uri="{FF2B5EF4-FFF2-40B4-BE49-F238E27FC236}">
                    <a16:creationId xmlns:a16="http://schemas.microsoft.com/office/drawing/2014/main" id="{FEA49159-247F-E817-3FC5-C7A97E5A1318}"/>
                  </a:ext>
                </a:extLst>
              </p:cNvPr>
              <p:cNvSpPr>
                <a:spLocks/>
              </p:cNvSpPr>
              <p:nvPr/>
            </p:nvSpPr>
            <p:spPr bwMode="auto">
              <a:xfrm>
                <a:off x="-33" y="2291"/>
                <a:ext cx="314" cy="843"/>
              </a:xfrm>
              <a:custGeom>
                <a:avLst/>
                <a:gdLst>
                  <a:gd name="T0" fmla="*/ 150 w 314"/>
                  <a:gd name="T1" fmla="*/ 842 h 843"/>
                  <a:gd name="T2" fmla="*/ 313 w 314"/>
                  <a:gd name="T3" fmla="*/ 299 h 843"/>
                  <a:gd name="T4" fmla="*/ 195 w 314"/>
                  <a:gd name="T5" fmla="*/ 0 h 843"/>
                  <a:gd name="T6" fmla="*/ 0 w 314"/>
                  <a:gd name="T7" fmla="*/ 468 h 843"/>
                  <a:gd name="T8" fmla="*/ 150 w 314"/>
                  <a:gd name="T9" fmla="*/ 842 h 843"/>
                </a:gdLst>
                <a:ahLst/>
                <a:cxnLst>
                  <a:cxn ang="0">
                    <a:pos x="T0" y="T1"/>
                  </a:cxn>
                  <a:cxn ang="0">
                    <a:pos x="T2" y="T3"/>
                  </a:cxn>
                  <a:cxn ang="0">
                    <a:pos x="T4" y="T5"/>
                  </a:cxn>
                  <a:cxn ang="0">
                    <a:pos x="T6" y="T7"/>
                  </a:cxn>
                  <a:cxn ang="0">
                    <a:pos x="T8" y="T9"/>
                  </a:cxn>
                </a:cxnLst>
                <a:rect l="0" t="0" r="r" b="b"/>
                <a:pathLst>
                  <a:path w="314" h="843">
                    <a:moveTo>
                      <a:pt x="150" y="842"/>
                    </a:moveTo>
                    <a:lnTo>
                      <a:pt x="313" y="299"/>
                    </a:lnTo>
                    <a:lnTo>
                      <a:pt x="195" y="0"/>
                    </a:lnTo>
                    <a:lnTo>
                      <a:pt x="0" y="468"/>
                    </a:lnTo>
                    <a:lnTo>
                      <a:pt x="150" y="842"/>
                    </a:lnTo>
                  </a:path>
                </a:pathLst>
              </a:custGeom>
              <a:solidFill>
                <a:schemeClr val="tx1"/>
              </a:solidFill>
              <a:ln w="12700" cap="rnd" cmpd="sng">
                <a:solidFill>
                  <a:srgbClr val="2B6DE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90501" name="Freeform 5">
                <a:extLst>
                  <a:ext uri="{FF2B5EF4-FFF2-40B4-BE49-F238E27FC236}">
                    <a16:creationId xmlns:a16="http://schemas.microsoft.com/office/drawing/2014/main" id="{63F12CFD-8EAC-CCC6-E8BF-E51438028B22}"/>
                  </a:ext>
                </a:extLst>
              </p:cNvPr>
              <p:cNvSpPr>
                <a:spLocks/>
              </p:cNvSpPr>
              <p:nvPr/>
            </p:nvSpPr>
            <p:spPr bwMode="auto">
              <a:xfrm>
                <a:off x="-30" y="2285"/>
                <a:ext cx="314" cy="843"/>
              </a:xfrm>
              <a:custGeom>
                <a:avLst/>
                <a:gdLst>
                  <a:gd name="T0" fmla="*/ 150 w 314"/>
                  <a:gd name="T1" fmla="*/ 842 h 843"/>
                  <a:gd name="T2" fmla="*/ 313 w 314"/>
                  <a:gd name="T3" fmla="*/ 299 h 843"/>
                  <a:gd name="T4" fmla="*/ 195 w 314"/>
                  <a:gd name="T5" fmla="*/ 0 h 843"/>
                  <a:gd name="T6" fmla="*/ 0 w 314"/>
                  <a:gd name="T7" fmla="*/ 468 h 843"/>
                  <a:gd name="T8" fmla="*/ 150 w 314"/>
                  <a:gd name="T9" fmla="*/ 842 h 843"/>
                </a:gdLst>
                <a:ahLst/>
                <a:cxnLst>
                  <a:cxn ang="0">
                    <a:pos x="T0" y="T1"/>
                  </a:cxn>
                  <a:cxn ang="0">
                    <a:pos x="T2" y="T3"/>
                  </a:cxn>
                  <a:cxn ang="0">
                    <a:pos x="T4" y="T5"/>
                  </a:cxn>
                  <a:cxn ang="0">
                    <a:pos x="T6" y="T7"/>
                  </a:cxn>
                  <a:cxn ang="0">
                    <a:pos x="T8" y="T9"/>
                  </a:cxn>
                </a:cxnLst>
                <a:rect l="0" t="0" r="r" b="b"/>
                <a:pathLst>
                  <a:path w="314" h="843">
                    <a:moveTo>
                      <a:pt x="150" y="842"/>
                    </a:moveTo>
                    <a:lnTo>
                      <a:pt x="313" y="299"/>
                    </a:lnTo>
                    <a:lnTo>
                      <a:pt x="195" y="0"/>
                    </a:lnTo>
                    <a:lnTo>
                      <a:pt x="0" y="468"/>
                    </a:lnTo>
                    <a:lnTo>
                      <a:pt x="150" y="842"/>
                    </a:lnTo>
                  </a:path>
                </a:pathLst>
              </a:custGeom>
              <a:solidFill>
                <a:schemeClr val="tx1"/>
              </a:solidFill>
              <a:ln w="12700" cap="rnd" cmpd="sng">
                <a:solidFill>
                  <a:srgbClr val="2B6DE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490502" name="Group 6">
              <a:extLst>
                <a:ext uri="{FF2B5EF4-FFF2-40B4-BE49-F238E27FC236}">
                  <a16:creationId xmlns:a16="http://schemas.microsoft.com/office/drawing/2014/main" id="{EA7D0E63-D25E-DD96-6313-A1DB118ADCE9}"/>
                </a:ext>
              </a:extLst>
            </p:cNvPr>
            <p:cNvGrpSpPr>
              <a:grpSpLocks/>
            </p:cNvGrpSpPr>
            <p:nvPr/>
          </p:nvGrpSpPr>
          <p:grpSpPr bwMode="auto">
            <a:xfrm>
              <a:off x="163" y="2285"/>
              <a:ext cx="1241" cy="305"/>
              <a:chOff x="163" y="2285"/>
              <a:chExt cx="1241" cy="305"/>
            </a:xfrm>
          </p:grpSpPr>
          <p:sp>
            <p:nvSpPr>
              <p:cNvPr id="490503" name="Freeform 7">
                <a:extLst>
                  <a:ext uri="{FF2B5EF4-FFF2-40B4-BE49-F238E27FC236}">
                    <a16:creationId xmlns:a16="http://schemas.microsoft.com/office/drawing/2014/main" id="{0A2F75A4-2016-8B86-DEE8-8161B3E4CD8D}"/>
                  </a:ext>
                </a:extLst>
              </p:cNvPr>
              <p:cNvSpPr>
                <a:spLocks/>
              </p:cNvSpPr>
              <p:nvPr/>
            </p:nvSpPr>
            <p:spPr bwMode="auto">
              <a:xfrm>
                <a:off x="163" y="2291"/>
                <a:ext cx="1238" cy="299"/>
              </a:xfrm>
              <a:custGeom>
                <a:avLst/>
                <a:gdLst>
                  <a:gd name="T0" fmla="*/ 1237 w 1238"/>
                  <a:gd name="T1" fmla="*/ 298 h 299"/>
                  <a:gd name="T2" fmla="*/ 118 w 1238"/>
                  <a:gd name="T3" fmla="*/ 298 h 299"/>
                  <a:gd name="T4" fmla="*/ 0 w 1238"/>
                  <a:gd name="T5" fmla="*/ 0 h 299"/>
                  <a:gd name="T6" fmla="*/ 1018 w 1238"/>
                  <a:gd name="T7" fmla="*/ 0 h 299"/>
                  <a:gd name="T8" fmla="*/ 1237 w 1238"/>
                  <a:gd name="T9" fmla="*/ 298 h 299"/>
                </a:gdLst>
                <a:ahLst/>
                <a:cxnLst>
                  <a:cxn ang="0">
                    <a:pos x="T0" y="T1"/>
                  </a:cxn>
                  <a:cxn ang="0">
                    <a:pos x="T2" y="T3"/>
                  </a:cxn>
                  <a:cxn ang="0">
                    <a:pos x="T4" y="T5"/>
                  </a:cxn>
                  <a:cxn ang="0">
                    <a:pos x="T6" y="T7"/>
                  </a:cxn>
                  <a:cxn ang="0">
                    <a:pos x="T8" y="T9"/>
                  </a:cxn>
                </a:cxnLst>
                <a:rect l="0" t="0" r="r" b="b"/>
                <a:pathLst>
                  <a:path w="1238" h="299">
                    <a:moveTo>
                      <a:pt x="1237" y="298"/>
                    </a:moveTo>
                    <a:lnTo>
                      <a:pt x="118" y="298"/>
                    </a:lnTo>
                    <a:lnTo>
                      <a:pt x="0" y="0"/>
                    </a:lnTo>
                    <a:lnTo>
                      <a:pt x="1018" y="0"/>
                    </a:lnTo>
                    <a:lnTo>
                      <a:pt x="1237" y="298"/>
                    </a:lnTo>
                  </a:path>
                </a:pathLst>
              </a:custGeom>
              <a:solidFill>
                <a:schemeClr val="tx1"/>
              </a:solidFill>
              <a:ln w="12700" cap="rnd" cmpd="sng">
                <a:solidFill>
                  <a:srgbClr val="2B6DE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90504" name="Freeform 8">
                <a:extLst>
                  <a:ext uri="{FF2B5EF4-FFF2-40B4-BE49-F238E27FC236}">
                    <a16:creationId xmlns:a16="http://schemas.microsoft.com/office/drawing/2014/main" id="{43F61FDD-9C4C-3C4A-DA0D-C3A8011DDF7C}"/>
                  </a:ext>
                </a:extLst>
              </p:cNvPr>
              <p:cNvSpPr>
                <a:spLocks/>
              </p:cNvSpPr>
              <p:nvPr/>
            </p:nvSpPr>
            <p:spPr bwMode="auto">
              <a:xfrm>
                <a:off x="166" y="2285"/>
                <a:ext cx="1238" cy="299"/>
              </a:xfrm>
              <a:custGeom>
                <a:avLst/>
                <a:gdLst>
                  <a:gd name="T0" fmla="*/ 1237 w 1238"/>
                  <a:gd name="T1" fmla="*/ 298 h 299"/>
                  <a:gd name="T2" fmla="*/ 118 w 1238"/>
                  <a:gd name="T3" fmla="*/ 298 h 299"/>
                  <a:gd name="T4" fmla="*/ 0 w 1238"/>
                  <a:gd name="T5" fmla="*/ 0 h 299"/>
                  <a:gd name="T6" fmla="*/ 1018 w 1238"/>
                  <a:gd name="T7" fmla="*/ 0 h 299"/>
                  <a:gd name="T8" fmla="*/ 1237 w 1238"/>
                  <a:gd name="T9" fmla="*/ 298 h 299"/>
                </a:gdLst>
                <a:ahLst/>
                <a:cxnLst>
                  <a:cxn ang="0">
                    <a:pos x="T0" y="T1"/>
                  </a:cxn>
                  <a:cxn ang="0">
                    <a:pos x="T2" y="T3"/>
                  </a:cxn>
                  <a:cxn ang="0">
                    <a:pos x="T4" y="T5"/>
                  </a:cxn>
                  <a:cxn ang="0">
                    <a:pos x="T6" y="T7"/>
                  </a:cxn>
                  <a:cxn ang="0">
                    <a:pos x="T8" y="T9"/>
                  </a:cxn>
                </a:cxnLst>
                <a:rect l="0" t="0" r="r" b="b"/>
                <a:pathLst>
                  <a:path w="1238" h="299">
                    <a:moveTo>
                      <a:pt x="1237" y="298"/>
                    </a:moveTo>
                    <a:lnTo>
                      <a:pt x="118" y="298"/>
                    </a:lnTo>
                    <a:lnTo>
                      <a:pt x="0" y="0"/>
                    </a:lnTo>
                    <a:lnTo>
                      <a:pt x="1018" y="0"/>
                    </a:lnTo>
                    <a:lnTo>
                      <a:pt x="1237" y="298"/>
                    </a:lnTo>
                  </a:path>
                </a:pathLst>
              </a:custGeom>
              <a:solidFill>
                <a:schemeClr val="tx1"/>
              </a:solidFill>
              <a:ln w="12700" cap="rnd" cmpd="sng">
                <a:solidFill>
                  <a:srgbClr val="2B6DE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490505" name="Group 9">
              <a:extLst>
                <a:ext uri="{FF2B5EF4-FFF2-40B4-BE49-F238E27FC236}">
                  <a16:creationId xmlns:a16="http://schemas.microsoft.com/office/drawing/2014/main" id="{124A00F1-964B-7D6B-E687-CD0923413B2E}"/>
                </a:ext>
              </a:extLst>
            </p:cNvPr>
            <p:cNvGrpSpPr>
              <a:grpSpLocks/>
            </p:cNvGrpSpPr>
            <p:nvPr/>
          </p:nvGrpSpPr>
          <p:grpSpPr bwMode="auto">
            <a:xfrm>
              <a:off x="118" y="2584"/>
              <a:ext cx="1444" cy="550"/>
              <a:chOff x="118" y="2584"/>
              <a:chExt cx="1444" cy="550"/>
            </a:xfrm>
          </p:grpSpPr>
          <p:sp>
            <p:nvSpPr>
              <p:cNvPr id="490506" name="Freeform 10">
                <a:extLst>
                  <a:ext uri="{FF2B5EF4-FFF2-40B4-BE49-F238E27FC236}">
                    <a16:creationId xmlns:a16="http://schemas.microsoft.com/office/drawing/2014/main" id="{A0385C34-E4D0-E9C6-EF94-0C4C5AB73577}"/>
                  </a:ext>
                </a:extLst>
              </p:cNvPr>
              <p:cNvSpPr>
                <a:spLocks/>
              </p:cNvSpPr>
              <p:nvPr/>
            </p:nvSpPr>
            <p:spPr bwMode="auto">
              <a:xfrm>
                <a:off x="118" y="2590"/>
                <a:ext cx="1441" cy="544"/>
              </a:xfrm>
              <a:custGeom>
                <a:avLst/>
                <a:gdLst>
                  <a:gd name="T0" fmla="*/ 1440 w 1441"/>
                  <a:gd name="T1" fmla="*/ 543 h 544"/>
                  <a:gd name="T2" fmla="*/ 0 w 1441"/>
                  <a:gd name="T3" fmla="*/ 543 h 544"/>
                  <a:gd name="T4" fmla="*/ 163 w 1441"/>
                  <a:gd name="T5" fmla="*/ 0 h 544"/>
                  <a:gd name="T6" fmla="*/ 1282 w 1441"/>
                  <a:gd name="T7" fmla="*/ 0 h 544"/>
                  <a:gd name="T8" fmla="*/ 1440 w 1441"/>
                  <a:gd name="T9" fmla="*/ 543 h 544"/>
                </a:gdLst>
                <a:ahLst/>
                <a:cxnLst>
                  <a:cxn ang="0">
                    <a:pos x="T0" y="T1"/>
                  </a:cxn>
                  <a:cxn ang="0">
                    <a:pos x="T2" y="T3"/>
                  </a:cxn>
                  <a:cxn ang="0">
                    <a:pos x="T4" y="T5"/>
                  </a:cxn>
                  <a:cxn ang="0">
                    <a:pos x="T6" y="T7"/>
                  </a:cxn>
                  <a:cxn ang="0">
                    <a:pos x="T8" y="T9"/>
                  </a:cxn>
                </a:cxnLst>
                <a:rect l="0" t="0" r="r" b="b"/>
                <a:pathLst>
                  <a:path w="1441" h="544">
                    <a:moveTo>
                      <a:pt x="1440" y="543"/>
                    </a:moveTo>
                    <a:lnTo>
                      <a:pt x="0" y="543"/>
                    </a:lnTo>
                    <a:lnTo>
                      <a:pt x="163" y="0"/>
                    </a:lnTo>
                    <a:lnTo>
                      <a:pt x="1282" y="0"/>
                    </a:lnTo>
                    <a:lnTo>
                      <a:pt x="1440" y="543"/>
                    </a:lnTo>
                  </a:path>
                </a:pathLst>
              </a:custGeom>
              <a:solidFill>
                <a:schemeClr val="tx1"/>
              </a:solidFill>
              <a:ln w="12700" cap="rnd" cmpd="sng">
                <a:solidFill>
                  <a:srgbClr val="2B6DE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90507" name="Freeform 11">
                <a:extLst>
                  <a:ext uri="{FF2B5EF4-FFF2-40B4-BE49-F238E27FC236}">
                    <a16:creationId xmlns:a16="http://schemas.microsoft.com/office/drawing/2014/main" id="{B2B2B9DB-88E0-3E77-446D-4EBB9D2E51F7}"/>
                  </a:ext>
                </a:extLst>
              </p:cNvPr>
              <p:cNvSpPr>
                <a:spLocks/>
              </p:cNvSpPr>
              <p:nvPr/>
            </p:nvSpPr>
            <p:spPr bwMode="auto">
              <a:xfrm>
                <a:off x="121" y="2584"/>
                <a:ext cx="1441" cy="544"/>
              </a:xfrm>
              <a:custGeom>
                <a:avLst/>
                <a:gdLst>
                  <a:gd name="T0" fmla="*/ 1440 w 1441"/>
                  <a:gd name="T1" fmla="*/ 543 h 544"/>
                  <a:gd name="T2" fmla="*/ 0 w 1441"/>
                  <a:gd name="T3" fmla="*/ 543 h 544"/>
                  <a:gd name="T4" fmla="*/ 163 w 1441"/>
                  <a:gd name="T5" fmla="*/ 0 h 544"/>
                  <a:gd name="T6" fmla="*/ 1282 w 1441"/>
                  <a:gd name="T7" fmla="*/ 0 h 544"/>
                  <a:gd name="T8" fmla="*/ 1440 w 1441"/>
                  <a:gd name="T9" fmla="*/ 543 h 544"/>
                </a:gdLst>
                <a:ahLst/>
                <a:cxnLst>
                  <a:cxn ang="0">
                    <a:pos x="T0" y="T1"/>
                  </a:cxn>
                  <a:cxn ang="0">
                    <a:pos x="T2" y="T3"/>
                  </a:cxn>
                  <a:cxn ang="0">
                    <a:pos x="T4" y="T5"/>
                  </a:cxn>
                  <a:cxn ang="0">
                    <a:pos x="T6" y="T7"/>
                  </a:cxn>
                  <a:cxn ang="0">
                    <a:pos x="T8" y="T9"/>
                  </a:cxn>
                </a:cxnLst>
                <a:rect l="0" t="0" r="r" b="b"/>
                <a:pathLst>
                  <a:path w="1441" h="544">
                    <a:moveTo>
                      <a:pt x="1440" y="543"/>
                    </a:moveTo>
                    <a:lnTo>
                      <a:pt x="0" y="543"/>
                    </a:lnTo>
                    <a:lnTo>
                      <a:pt x="163" y="0"/>
                    </a:lnTo>
                    <a:lnTo>
                      <a:pt x="1282" y="0"/>
                    </a:lnTo>
                    <a:lnTo>
                      <a:pt x="1440" y="543"/>
                    </a:lnTo>
                  </a:path>
                </a:pathLst>
              </a:custGeom>
              <a:solidFill>
                <a:schemeClr val="tx1"/>
              </a:solidFill>
              <a:ln w="12700" cap="rnd" cmpd="sng">
                <a:solidFill>
                  <a:srgbClr val="2B6DE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grpSp>
        <p:nvGrpSpPr>
          <p:cNvPr id="490508" name="Group 12">
            <a:extLst>
              <a:ext uri="{FF2B5EF4-FFF2-40B4-BE49-F238E27FC236}">
                <a16:creationId xmlns:a16="http://schemas.microsoft.com/office/drawing/2014/main" id="{D3FEFBCC-A486-5ECE-4543-596699EED360}"/>
              </a:ext>
            </a:extLst>
          </p:cNvPr>
          <p:cNvGrpSpPr>
            <a:grpSpLocks/>
          </p:cNvGrpSpPr>
          <p:nvPr/>
        </p:nvGrpSpPr>
        <p:grpSpPr bwMode="auto">
          <a:xfrm>
            <a:off x="4151314" y="3362326"/>
            <a:ext cx="3425825" cy="1584325"/>
            <a:chOff x="191" y="1763"/>
            <a:chExt cx="1191" cy="743"/>
          </a:xfrm>
        </p:grpSpPr>
        <p:grpSp>
          <p:nvGrpSpPr>
            <p:cNvPr id="490509" name="Group 13">
              <a:extLst>
                <a:ext uri="{FF2B5EF4-FFF2-40B4-BE49-F238E27FC236}">
                  <a16:creationId xmlns:a16="http://schemas.microsoft.com/office/drawing/2014/main" id="{D4068662-C355-83F5-7E91-5F7A339A18D6}"/>
                </a:ext>
              </a:extLst>
            </p:cNvPr>
            <p:cNvGrpSpPr>
              <a:grpSpLocks/>
            </p:cNvGrpSpPr>
            <p:nvPr/>
          </p:nvGrpSpPr>
          <p:grpSpPr bwMode="auto">
            <a:xfrm>
              <a:off x="191" y="1763"/>
              <a:ext cx="279" cy="743"/>
              <a:chOff x="191" y="1763"/>
              <a:chExt cx="279" cy="743"/>
            </a:xfrm>
          </p:grpSpPr>
          <p:sp>
            <p:nvSpPr>
              <p:cNvPr id="490510" name="Freeform 14">
                <a:extLst>
                  <a:ext uri="{FF2B5EF4-FFF2-40B4-BE49-F238E27FC236}">
                    <a16:creationId xmlns:a16="http://schemas.microsoft.com/office/drawing/2014/main" id="{5295BBC8-AA81-AC88-8D9A-BF91E2E4ECF7}"/>
                  </a:ext>
                </a:extLst>
              </p:cNvPr>
              <p:cNvSpPr>
                <a:spLocks/>
              </p:cNvSpPr>
              <p:nvPr/>
            </p:nvSpPr>
            <p:spPr bwMode="auto">
              <a:xfrm>
                <a:off x="191" y="1769"/>
                <a:ext cx="276" cy="737"/>
              </a:xfrm>
              <a:custGeom>
                <a:avLst/>
                <a:gdLst>
                  <a:gd name="T0" fmla="*/ 275 w 276"/>
                  <a:gd name="T1" fmla="*/ 202 h 737"/>
                  <a:gd name="T2" fmla="*/ 112 w 276"/>
                  <a:gd name="T3" fmla="*/ 736 h 737"/>
                  <a:gd name="T4" fmla="*/ 0 w 276"/>
                  <a:gd name="T5" fmla="*/ 459 h 737"/>
                  <a:gd name="T6" fmla="*/ 196 w 276"/>
                  <a:gd name="T7" fmla="*/ 0 h 737"/>
                  <a:gd name="T8" fmla="*/ 275 w 276"/>
                  <a:gd name="T9" fmla="*/ 202 h 737"/>
                </a:gdLst>
                <a:ahLst/>
                <a:cxnLst>
                  <a:cxn ang="0">
                    <a:pos x="T0" y="T1"/>
                  </a:cxn>
                  <a:cxn ang="0">
                    <a:pos x="T2" y="T3"/>
                  </a:cxn>
                  <a:cxn ang="0">
                    <a:pos x="T4" y="T5"/>
                  </a:cxn>
                  <a:cxn ang="0">
                    <a:pos x="T6" y="T7"/>
                  </a:cxn>
                  <a:cxn ang="0">
                    <a:pos x="T8" y="T9"/>
                  </a:cxn>
                </a:cxnLst>
                <a:rect l="0" t="0" r="r" b="b"/>
                <a:pathLst>
                  <a:path w="276" h="737">
                    <a:moveTo>
                      <a:pt x="275" y="202"/>
                    </a:moveTo>
                    <a:lnTo>
                      <a:pt x="112" y="736"/>
                    </a:lnTo>
                    <a:lnTo>
                      <a:pt x="0" y="459"/>
                    </a:lnTo>
                    <a:lnTo>
                      <a:pt x="196" y="0"/>
                    </a:lnTo>
                    <a:lnTo>
                      <a:pt x="275" y="202"/>
                    </a:lnTo>
                  </a:path>
                </a:pathLst>
              </a:custGeom>
              <a:solidFill>
                <a:srgbClr val="66FF66"/>
              </a:solidFill>
              <a:ln w="12700" cap="rnd" cmpd="sng">
                <a:solidFill>
                  <a:schemeClr val="folHlink"/>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90511" name="Freeform 15">
                <a:extLst>
                  <a:ext uri="{FF2B5EF4-FFF2-40B4-BE49-F238E27FC236}">
                    <a16:creationId xmlns:a16="http://schemas.microsoft.com/office/drawing/2014/main" id="{65E55B49-39CE-7B2D-9717-3408F2D76394}"/>
                  </a:ext>
                </a:extLst>
              </p:cNvPr>
              <p:cNvSpPr>
                <a:spLocks/>
              </p:cNvSpPr>
              <p:nvPr/>
            </p:nvSpPr>
            <p:spPr bwMode="auto">
              <a:xfrm>
                <a:off x="194" y="1763"/>
                <a:ext cx="276" cy="737"/>
              </a:xfrm>
              <a:custGeom>
                <a:avLst/>
                <a:gdLst>
                  <a:gd name="T0" fmla="*/ 275 w 276"/>
                  <a:gd name="T1" fmla="*/ 202 h 737"/>
                  <a:gd name="T2" fmla="*/ 112 w 276"/>
                  <a:gd name="T3" fmla="*/ 736 h 737"/>
                  <a:gd name="T4" fmla="*/ 0 w 276"/>
                  <a:gd name="T5" fmla="*/ 459 h 737"/>
                  <a:gd name="T6" fmla="*/ 196 w 276"/>
                  <a:gd name="T7" fmla="*/ 0 h 737"/>
                  <a:gd name="T8" fmla="*/ 275 w 276"/>
                  <a:gd name="T9" fmla="*/ 202 h 737"/>
                </a:gdLst>
                <a:ahLst/>
                <a:cxnLst>
                  <a:cxn ang="0">
                    <a:pos x="T0" y="T1"/>
                  </a:cxn>
                  <a:cxn ang="0">
                    <a:pos x="T2" y="T3"/>
                  </a:cxn>
                  <a:cxn ang="0">
                    <a:pos x="T4" y="T5"/>
                  </a:cxn>
                  <a:cxn ang="0">
                    <a:pos x="T6" y="T7"/>
                  </a:cxn>
                  <a:cxn ang="0">
                    <a:pos x="T8" y="T9"/>
                  </a:cxn>
                </a:cxnLst>
                <a:rect l="0" t="0" r="r" b="b"/>
                <a:pathLst>
                  <a:path w="276" h="737">
                    <a:moveTo>
                      <a:pt x="275" y="202"/>
                    </a:moveTo>
                    <a:lnTo>
                      <a:pt x="112" y="736"/>
                    </a:lnTo>
                    <a:lnTo>
                      <a:pt x="0" y="459"/>
                    </a:lnTo>
                    <a:lnTo>
                      <a:pt x="196" y="0"/>
                    </a:lnTo>
                    <a:lnTo>
                      <a:pt x="275" y="202"/>
                    </a:lnTo>
                  </a:path>
                </a:pathLst>
              </a:custGeom>
              <a:solidFill>
                <a:srgbClr val="66FF66"/>
              </a:solidFill>
              <a:ln w="12700" cap="rnd" cmpd="sng">
                <a:solidFill>
                  <a:schemeClr val="folHlink"/>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490512" name="Group 16">
              <a:extLst>
                <a:ext uri="{FF2B5EF4-FFF2-40B4-BE49-F238E27FC236}">
                  <a16:creationId xmlns:a16="http://schemas.microsoft.com/office/drawing/2014/main" id="{44595EB5-B8A3-A2EC-5C21-C0AA1E2EBA6D}"/>
                </a:ext>
              </a:extLst>
            </p:cNvPr>
            <p:cNvGrpSpPr>
              <a:grpSpLocks/>
            </p:cNvGrpSpPr>
            <p:nvPr/>
          </p:nvGrpSpPr>
          <p:grpSpPr bwMode="auto">
            <a:xfrm>
              <a:off x="388" y="1763"/>
              <a:ext cx="830" cy="209"/>
              <a:chOff x="388" y="1763"/>
              <a:chExt cx="830" cy="209"/>
            </a:xfrm>
          </p:grpSpPr>
          <p:sp>
            <p:nvSpPr>
              <p:cNvPr id="490513" name="Freeform 17">
                <a:extLst>
                  <a:ext uri="{FF2B5EF4-FFF2-40B4-BE49-F238E27FC236}">
                    <a16:creationId xmlns:a16="http://schemas.microsoft.com/office/drawing/2014/main" id="{742D82AA-681E-E197-8492-F68A98054FEA}"/>
                  </a:ext>
                </a:extLst>
              </p:cNvPr>
              <p:cNvSpPr>
                <a:spLocks/>
              </p:cNvSpPr>
              <p:nvPr/>
            </p:nvSpPr>
            <p:spPr bwMode="auto">
              <a:xfrm>
                <a:off x="388" y="1769"/>
                <a:ext cx="827" cy="203"/>
              </a:xfrm>
              <a:custGeom>
                <a:avLst/>
                <a:gdLst>
                  <a:gd name="T0" fmla="*/ 826 w 827"/>
                  <a:gd name="T1" fmla="*/ 202 h 203"/>
                  <a:gd name="T2" fmla="*/ 79 w 827"/>
                  <a:gd name="T3" fmla="*/ 202 h 203"/>
                  <a:gd name="T4" fmla="*/ 0 w 827"/>
                  <a:gd name="T5" fmla="*/ 0 h 203"/>
                  <a:gd name="T6" fmla="*/ 618 w 827"/>
                  <a:gd name="T7" fmla="*/ 0 h 203"/>
                  <a:gd name="T8" fmla="*/ 826 w 827"/>
                  <a:gd name="T9" fmla="*/ 202 h 203"/>
                </a:gdLst>
                <a:ahLst/>
                <a:cxnLst>
                  <a:cxn ang="0">
                    <a:pos x="T0" y="T1"/>
                  </a:cxn>
                  <a:cxn ang="0">
                    <a:pos x="T2" y="T3"/>
                  </a:cxn>
                  <a:cxn ang="0">
                    <a:pos x="T4" y="T5"/>
                  </a:cxn>
                  <a:cxn ang="0">
                    <a:pos x="T6" y="T7"/>
                  </a:cxn>
                  <a:cxn ang="0">
                    <a:pos x="T8" y="T9"/>
                  </a:cxn>
                </a:cxnLst>
                <a:rect l="0" t="0" r="r" b="b"/>
                <a:pathLst>
                  <a:path w="827" h="203">
                    <a:moveTo>
                      <a:pt x="826" y="202"/>
                    </a:moveTo>
                    <a:lnTo>
                      <a:pt x="79" y="202"/>
                    </a:lnTo>
                    <a:lnTo>
                      <a:pt x="0" y="0"/>
                    </a:lnTo>
                    <a:lnTo>
                      <a:pt x="618" y="0"/>
                    </a:lnTo>
                    <a:lnTo>
                      <a:pt x="826" y="202"/>
                    </a:lnTo>
                  </a:path>
                </a:pathLst>
              </a:custGeom>
              <a:solidFill>
                <a:srgbClr val="66FF66"/>
              </a:solidFill>
              <a:ln w="12700" cap="rnd" cmpd="sng">
                <a:solidFill>
                  <a:schemeClr val="folHlink"/>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90514" name="Freeform 18">
                <a:extLst>
                  <a:ext uri="{FF2B5EF4-FFF2-40B4-BE49-F238E27FC236}">
                    <a16:creationId xmlns:a16="http://schemas.microsoft.com/office/drawing/2014/main" id="{33462B8C-B0E4-FD7B-87D2-5BC436070C8B}"/>
                  </a:ext>
                </a:extLst>
              </p:cNvPr>
              <p:cNvSpPr>
                <a:spLocks/>
              </p:cNvSpPr>
              <p:nvPr/>
            </p:nvSpPr>
            <p:spPr bwMode="auto">
              <a:xfrm>
                <a:off x="391" y="1763"/>
                <a:ext cx="827" cy="203"/>
              </a:xfrm>
              <a:custGeom>
                <a:avLst/>
                <a:gdLst>
                  <a:gd name="T0" fmla="*/ 826 w 827"/>
                  <a:gd name="T1" fmla="*/ 202 h 203"/>
                  <a:gd name="T2" fmla="*/ 79 w 827"/>
                  <a:gd name="T3" fmla="*/ 202 h 203"/>
                  <a:gd name="T4" fmla="*/ 0 w 827"/>
                  <a:gd name="T5" fmla="*/ 0 h 203"/>
                  <a:gd name="T6" fmla="*/ 618 w 827"/>
                  <a:gd name="T7" fmla="*/ 0 h 203"/>
                  <a:gd name="T8" fmla="*/ 826 w 827"/>
                  <a:gd name="T9" fmla="*/ 202 h 203"/>
                </a:gdLst>
                <a:ahLst/>
                <a:cxnLst>
                  <a:cxn ang="0">
                    <a:pos x="T0" y="T1"/>
                  </a:cxn>
                  <a:cxn ang="0">
                    <a:pos x="T2" y="T3"/>
                  </a:cxn>
                  <a:cxn ang="0">
                    <a:pos x="T4" y="T5"/>
                  </a:cxn>
                  <a:cxn ang="0">
                    <a:pos x="T6" y="T7"/>
                  </a:cxn>
                  <a:cxn ang="0">
                    <a:pos x="T8" y="T9"/>
                  </a:cxn>
                </a:cxnLst>
                <a:rect l="0" t="0" r="r" b="b"/>
                <a:pathLst>
                  <a:path w="827" h="203">
                    <a:moveTo>
                      <a:pt x="826" y="202"/>
                    </a:moveTo>
                    <a:lnTo>
                      <a:pt x="79" y="202"/>
                    </a:lnTo>
                    <a:lnTo>
                      <a:pt x="0" y="0"/>
                    </a:lnTo>
                    <a:lnTo>
                      <a:pt x="618" y="0"/>
                    </a:lnTo>
                    <a:lnTo>
                      <a:pt x="826" y="202"/>
                    </a:lnTo>
                  </a:path>
                </a:pathLst>
              </a:custGeom>
              <a:solidFill>
                <a:srgbClr val="66FF66"/>
              </a:solidFill>
              <a:ln w="12700" cap="rnd" cmpd="sng">
                <a:solidFill>
                  <a:schemeClr val="folHlink"/>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490515" name="Group 19">
              <a:extLst>
                <a:ext uri="{FF2B5EF4-FFF2-40B4-BE49-F238E27FC236}">
                  <a16:creationId xmlns:a16="http://schemas.microsoft.com/office/drawing/2014/main" id="{6A3C5F24-CA4E-57C0-47E7-F9D9889BE596}"/>
                </a:ext>
              </a:extLst>
            </p:cNvPr>
            <p:cNvGrpSpPr>
              <a:grpSpLocks/>
            </p:cNvGrpSpPr>
            <p:nvPr/>
          </p:nvGrpSpPr>
          <p:grpSpPr bwMode="auto">
            <a:xfrm>
              <a:off x="304" y="1965"/>
              <a:ext cx="1078" cy="541"/>
              <a:chOff x="304" y="1965"/>
              <a:chExt cx="1078" cy="541"/>
            </a:xfrm>
          </p:grpSpPr>
          <p:sp>
            <p:nvSpPr>
              <p:cNvPr id="490516" name="Freeform 20">
                <a:extLst>
                  <a:ext uri="{FF2B5EF4-FFF2-40B4-BE49-F238E27FC236}">
                    <a16:creationId xmlns:a16="http://schemas.microsoft.com/office/drawing/2014/main" id="{017C2689-5AD9-2681-C63C-1FC356A8AC08}"/>
                  </a:ext>
                </a:extLst>
              </p:cNvPr>
              <p:cNvSpPr>
                <a:spLocks/>
              </p:cNvSpPr>
              <p:nvPr/>
            </p:nvSpPr>
            <p:spPr bwMode="auto">
              <a:xfrm>
                <a:off x="304" y="1971"/>
                <a:ext cx="1075" cy="535"/>
              </a:xfrm>
              <a:custGeom>
                <a:avLst/>
                <a:gdLst>
                  <a:gd name="T0" fmla="*/ 1074 w 1075"/>
                  <a:gd name="T1" fmla="*/ 534 h 535"/>
                  <a:gd name="T2" fmla="*/ 0 w 1075"/>
                  <a:gd name="T3" fmla="*/ 534 h 535"/>
                  <a:gd name="T4" fmla="*/ 163 w 1075"/>
                  <a:gd name="T5" fmla="*/ 0 h 535"/>
                  <a:gd name="T6" fmla="*/ 911 w 1075"/>
                  <a:gd name="T7" fmla="*/ 0 h 535"/>
                  <a:gd name="T8" fmla="*/ 1074 w 1075"/>
                  <a:gd name="T9" fmla="*/ 534 h 535"/>
                </a:gdLst>
                <a:ahLst/>
                <a:cxnLst>
                  <a:cxn ang="0">
                    <a:pos x="T0" y="T1"/>
                  </a:cxn>
                  <a:cxn ang="0">
                    <a:pos x="T2" y="T3"/>
                  </a:cxn>
                  <a:cxn ang="0">
                    <a:pos x="T4" y="T5"/>
                  </a:cxn>
                  <a:cxn ang="0">
                    <a:pos x="T6" y="T7"/>
                  </a:cxn>
                  <a:cxn ang="0">
                    <a:pos x="T8" y="T9"/>
                  </a:cxn>
                </a:cxnLst>
                <a:rect l="0" t="0" r="r" b="b"/>
                <a:pathLst>
                  <a:path w="1075" h="535">
                    <a:moveTo>
                      <a:pt x="1074" y="534"/>
                    </a:moveTo>
                    <a:lnTo>
                      <a:pt x="0" y="534"/>
                    </a:lnTo>
                    <a:lnTo>
                      <a:pt x="163" y="0"/>
                    </a:lnTo>
                    <a:lnTo>
                      <a:pt x="911" y="0"/>
                    </a:lnTo>
                    <a:lnTo>
                      <a:pt x="1074" y="534"/>
                    </a:lnTo>
                  </a:path>
                </a:pathLst>
              </a:custGeom>
              <a:solidFill>
                <a:srgbClr val="66FF66"/>
              </a:solidFill>
              <a:ln w="12700" cap="rnd" cmpd="sng">
                <a:solidFill>
                  <a:schemeClr val="folHlink"/>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90517" name="Freeform 21">
                <a:extLst>
                  <a:ext uri="{FF2B5EF4-FFF2-40B4-BE49-F238E27FC236}">
                    <a16:creationId xmlns:a16="http://schemas.microsoft.com/office/drawing/2014/main" id="{B85DA19B-8F0E-F0F5-6FA3-4ABAB2698C33}"/>
                  </a:ext>
                </a:extLst>
              </p:cNvPr>
              <p:cNvSpPr>
                <a:spLocks/>
              </p:cNvSpPr>
              <p:nvPr/>
            </p:nvSpPr>
            <p:spPr bwMode="auto">
              <a:xfrm>
                <a:off x="307" y="1965"/>
                <a:ext cx="1075" cy="535"/>
              </a:xfrm>
              <a:custGeom>
                <a:avLst/>
                <a:gdLst>
                  <a:gd name="T0" fmla="*/ 1074 w 1075"/>
                  <a:gd name="T1" fmla="*/ 534 h 535"/>
                  <a:gd name="T2" fmla="*/ 0 w 1075"/>
                  <a:gd name="T3" fmla="*/ 534 h 535"/>
                  <a:gd name="T4" fmla="*/ 163 w 1075"/>
                  <a:gd name="T5" fmla="*/ 0 h 535"/>
                  <a:gd name="T6" fmla="*/ 911 w 1075"/>
                  <a:gd name="T7" fmla="*/ 0 h 535"/>
                  <a:gd name="T8" fmla="*/ 1074 w 1075"/>
                  <a:gd name="T9" fmla="*/ 534 h 535"/>
                </a:gdLst>
                <a:ahLst/>
                <a:cxnLst>
                  <a:cxn ang="0">
                    <a:pos x="T0" y="T1"/>
                  </a:cxn>
                  <a:cxn ang="0">
                    <a:pos x="T2" y="T3"/>
                  </a:cxn>
                  <a:cxn ang="0">
                    <a:pos x="T4" y="T5"/>
                  </a:cxn>
                  <a:cxn ang="0">
                    <a:pos x="T6" y="T7"/>
                  </a:cxn>
                  <a:cxn ang="0">
                    <a:pos x="T8" y="T9"/>
                  </a:cxn>
                </a:cxnLst>
                <a:rect l="0" t="0" r="r" b="b"/>
                <a:pathLst>
                  <a:path w="1075" h="535">
                    <a:moveTo>
                      <a:pt x="1074" y="534"/>
                    </a:moveTo>
                    <a:lnTo>
                      <a:pt x="0" y="534"/>
                    </a:lnTo>
                    <a:lnTo>
                      <a:pt x="163" y="0"/>
                    </a:lnTo>
                    <a:lnTo>
                      <a:pt x="911" y="0"/>
                    </a:lnTo>
                    <a:lnTo>
                      <a:pt x="1074" y="534"/>
                    </a:lnTo>
                  </a:path>
                </a:pathLst>
              </a:custGeom>
              <a:solidFill>
                <a:srgbClr val="66FF66"/>
              </a:solidFill>
              <a:ln w="12700" cap="rnd" cmpd="sng">
                <a:solidFill>
                  <a:schemeClr val="folHlink"/>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grpSp>
        <p:nvGrpSpPr>
          <p:cNvPr id="490518" name="Group 22">
            <a:extLst>
              <a:ext uri="{FF2B5EF4-FFF2-40B4-BE49-F238E27FC236}">
                <a16:creationId xmlns:a16="http://schemas.microsoft.com/office/drawing/2014/main" id="{506190AE-FFA4-435F-5729-8EFBB2147801}"/>
              </a:ext>
            </a:extLst>
          </p:cNvPr>
          <p:cNvGrpSpPr>
            <a:grpSpLocks/>
          </p:cNvGrpSpPr>
          <p:nvPr/>
        </p:nvGrpSpPr>
        <p:grpSpPr bwMode="auto">
          <a:xfrm>
            <a:off x="4802188" y="2278064"/>
            <a:ext cx="2265362" cy="1392237"/>
            <a:chOff x="416" y="1242"/>
            <a:chExt cx="774" cy="645"/>
          </a:xfrm>
        </p:grpSpPr>
        <p:grpSp>
          <p:nvGrpSpPr>
            <p:cNvPr id="490519" name="Group 23">
              <a:extLst>
                <a:ext uri="{FF2B5EF4-FFF2-40B4-BE49-F238E27FC236}">
                  <a16:creationId xmlns:a16="http://schemas.microsoft.com/office/drawing/2014/main" id="{BE536850-A049-B81D-9796-3022F2A15813}"/>
                </a:ext>
              </a:extLst>
            </p:cNvPr>
            <p:cNvGrpSpPr>
              <a:grpSpLocks/>
            </p:cNvGrpSpPr>
            <p:nvPr/>
          </p:nvGrpSpPr>
          <p:grpSpPr bwMode="auto">
            <a:xfrm>
              <a:off x="416" y="1242"/>
              <a:ext cx="240" cy="645"/>
              <a:chOff x="416" y="1242"/>
              <a:chExt cx="240" cy="645"/>
            </a:xfrm>
          </p:grpSpPr>
          <p:sp>
            <p:nvSpPr>
              <p:cNvPr id="490520" name="Freeform 24">
                <a:extLst>
                  <a:ext uri="{FF2B5EF4-FFF2-40B4-BE49-F238E27FC236}">
                    <a16:creationId xmlns:a16="http://schemas.microsoft.com/office/drawing/2014/main" id="{F074BA65-2A91-8F5D-BB55-019C1526DF90}"/>
                  </a:ext>
                </a:extLst>
              </p:cNvPr>
              <p:cNvSpPr>
                <a:spLocks/>
              </p:cNvSpPr>
              <p:nvPr/>
            </p:nvSpPr>
            <p:spPr bwMode="auto">
              <a:xfrm>
                <a:off x="416" y="1248"/>
                <a:ext cx="237" cy="639"/>
              </a:xfrm>
              <a:custGeom>
                <a:avLst/>
                <a:gdLst>
                  <a:gd name="T0" fmla="*/ 73 w 237"/>
                  <a:gd name="T1" fmla="*/ 638 h 639"/>
                  <a:gd name="T2" fmla="*/ 0 w 237"/>
                  <a:gd name="T3" fmla="*/ 447 h 639"/>
                  <a:gd name="T4" fmla="*/ 197 w 237"/>
                  <a:gd name="T5" fmla="*/ 0 h 639"/>
                  <a:gd name="T6" fmla="*/ 236 w 237"/>
                  <a:gd name="T7" fmla="*/ 95 h 639"/>
                  <a:gd name="T8" fmla="*/ 73 w 237"/>
                  <a:gd name="T9" fmla="*/ 638 h 639"/>
                </a:gdLst>
                <a:ahLst/>
                <a:cxnLst>
                  <a:cxn ang="0">
                    <a:pos x="T0" y="T1"/>
                  </a:cxn>
                  <a:cxn ang="0">
                    <a:pos x="T2" y="T3"/>
                  </a:cxn>
                  <a:cxn ang="0">
                    <a:pos x="T4" y="T5"/>
                  </a:cxn>
                  <a:cxn ang="0">
                    <a:pos x="T6" y="T7"/>
                  </a:cxn>
                  <a:cxn ang="0">
                    <a:pos x="T8" y="T9"/>
                  </a:cxn>
                </a:cxnLst>
                <a:rect l="0" t="0" r="r" b="b"/>
                <a:pathLst>
                  <a:path w="237" h="639">
                    <a:moveTo>
                      <a:pt x="73" y="638"/>
                    </a:moveTo>
                    <a:lnTo>
                      <a:pt x="0" y="447"/>
                    </a:lnTo>
                    <a:lnTo>
                      <a:pt x="197" y="0"/>
                    </a:lnTo>
                    <a:lnTo>
                      <a:pt x="236" y="95"/>
                    </a:lnTo>
                    <a:lnTo>
                      <a:pt x="73" y="638"/>
                    </a:lnTo>
                  </a:path>
                </a:pathLst>
              </a:custGeom>
              <a:solidFill>
                <a:srgbClr val="777777"/>
              </a:solidFill>
              <a:ln w="12700" cap="rnd" cmpd="sng">
                <a:solidFill>
                  <a:schemeClr val="hlink"/>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90521" name="Freeform 25">
                <a:extLst>
                  <a:ext uri="{FF2B5EF4-FFF2-40B4-BE49-F238E27FC236}">
                    <a16:creationId xmlns:a16="http://schemas.microsoft.com/office/drawing/2014/main" id="{E4C74F66-EEB8-FDB2-88D1-2CD97C956416}"/>
                  </a:ext>
                </a:extLst>
              </p:cNvPr>
              <p:cNvSpPr>
                <a:spLocks/>
              </p:cNvSpPr>
              <p:nvPr/>
            </p:nvSpPr>
            <p:spPr bwMode="auto">
              <a:xfrm>
                <a:off x="419" y="1242"/>
                <a:ext cx="237" cy="639"/>
              </a:xfrm>
              <a:custGeom>
                <a:avLst/>
                <a:gdLst>
                  <a:gd name="T0" fmla="*/ 73 w 237"/>
                  <a:gd name="T1" fmla="*/ 638 h 639"/>
                  <a:gd name="T2" fmla="*/ 0 w 237"/>
                  <a:gd name="T3" fmla="*/ 447 h 639"/>
                  <a:gd name="T4" fmla="*/ 197 w 237"/>
                  <a:gd name="T5" fmla="*/ 0 h 639"/>
                  <a:gd name="T6" fmla="*/ 236 w 237"/>
                  <a:gd name="T7" fmla="*/ 95 h 639"/>
                  <a:gd name="T8" fmla="*/ 73 w 237"/>
                  <a:gd name="T9" fmla="*/ 638 h 639"/>
                </a:gdLst>
                <a:ahLst/>
                <a:cxnLst>
                  <a:cxn ang="0">
                    <a:pos x="T0" y="T1"/>
                  </a:cxn>
                  <a:cxn ang="0">
                    <a:pos x="T2" y="T3"/>
                  </a:cxn>
                  <a:cxn ang="0">
                    <a:pos x="T4" y="T5"/>
                  </a:cxn>
                  <a:cxn ang="0">
                    <a:pos x="T6" y="T7"/>
                  </a:cxn>
                  <a:cxn ang="0">
                    <a:pos x="T8" y="T9"/>
                  </a:cxn>
                </a:cxnLst>
                <a:rect l="0" t="0" r="r" b="b"/>
                <a:pathLst>
                  <a:path w="237" h="639">
                    <a:moveTo>
                      <a:pt x="73" y="638"/>
                    </a:moveTo>
                    <a:lnTo>
                      <a:pt x="0" y="447"/>
                    </a:lnTo>
                    <a:lnTo>
                      <a:pt x="197" y="0"/>
                    </a:lnTo>
                    <a:lnTo>
                      <a:pt x="236" y="95"/>
                    </a:lnTo>
                    <a:lnTo>
                      <a:pt x="73" y="638"/>
                    </a:lnTo>
                  </a:path>
                </a:pathLst>
              </a:custGeom>
              <a:solidFill>
                <a:srgbClr val="777777"/>
              </a:solidFill>
              <a:ln w="12700" cap="rnd" cmpd="sng">
                <a:solidFill>
                  <a:schemeClr val="hlink"/>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490522" name="Group 26">
              <a:extLst>
                <a:ext uri="{FF2B5EF4-FFF2-40B4-BE49-F238E27FC236}">
                  <a16:creationId xmlns:a16="http://schemas.microsoft.com/office/drawing/2014/main" id="{7FF49AB2-5726-0719-9D59-28B714662F14}"/>
                </a:ext>
              </a:extLst>
            </p:cNvPr>
            <p:cNvGrpSpPr>
              <a:grpSpLocks/>
            </p:cNvGrpSpPr>
            <p:nvPr/>
          </p:nvGrpSpPr>
          <p:grpSpPr bwMode="auto">
            <a:xfrm>
              <a:off x="613" y="1242"/>
              <a:ext cx="414" cy="101"/>
              <a:chOff x="613" y="1242"/>
              <a:chExt cx="414" cy="101"/>
            </a:xfrm>
          </p:grpSpPr>
          <p:sp>
            <p:nvSpPr>
              <p:cNvPr id="490523" name="Freeform 27">
                <a:extLst>
                  <a:ext uri="{FF2B5EF4-FFF2-40B4-BE49-F238E27FC236}">
                    <a16:creationId xmlns:a16="http://schemas.microsoft.com/office/drawing/2014/main" id="{949D0B9B-DE57-6C94-9A38-30788CF2197F}"/>
                  </a:ext>
                </a:extLst>
              </p:cNvPr>
              <p:cNvSpPr>
                <a:spLocks/>
              </p:cNvSpPr>
              <p:nvPr/>
            </p:nvSpPr>
            <p:spPr bwMode="auto">
              <a:xfrm>
                <a:off x="613" y="1248"/>
                <a:ext cx="411" cy="95"/>
              </a:xfrm>
              <a:custGeom>
                <a:avLst/>
                <a:gdLst>
                  <a:gd name="T0" fmla="*/ 410 w 411"/>
                  <a:gd name="T1" fmla="*/ 94 h 95"/>
                  <a:gd name="T2" fmla="*/ 39 w 411"/>
                  <a:gd name="T3" fmla="*/ 94 h 95"/>
                  <a:gd name="T4" fmla="*/ 0 w 411"/>
                  <a:gd name="T5" fmla="*/ 0 h 95"/>
                  <a:gd name="T6" fmla="*/ 281 w 411"/>
                  <a:gd name="T7" fmla="*/ 0 h 95"/>
                  <a:gd name="T8" fmla="*/ 410 w 411"/>
                  <a:gd name="T9" fmla="*/ 94 h 95"/>
                </a:gdLst>
                <a:ahLst/>
                <a:cxnLst>
                  <a:cxn ang="0">
                    <a:pos x="T0" y="T1"/>
                  </a:cxn>
                  <a:cxn ang="0">
                    <a:pos x="T2" y="T3"/>
                  </a:cxn>
                  <a:cxn ang="0">
                    <a:pos x="T4" y="T5"/>
                  </a:cxn>
                  <a:cxn ang="0">
                    <a:pos x="T6" y="T7"/>
                  </a:cxn>
                  <a:cxn ang="0">
                    <a:pos x="T8" y="T9"/>
                  </a:cxn>
                </a:cxnLst>
                <a:rect l="0" t="0" r="r" b="b"/>
                <a:pathLst>
                  <a:path w="411" h="95">
                    <a:moveTo>
                      <a:pt x="410" y="94"/>
                    </a:moveTo>
                    <a:lnTo>
                      <a:pt x="39" y="94"/>
                    </a:lnTo>
                    <a:lnTo>
                      <a:pt x="0" y="0"/>
                    </a:lnTo>
                    <a:lnTo>
                      <a:pt x="281" y="0"/>
                    </a:lnTo>
                    <a:lnTo>
                      <a:pt x="410" y="94"/>
                    </a:lnTo>
                  </a:path>
                </a:pathLst>
              </a:custGeom>
              <a:solidFill>
                <a:srgbClr val="777777"/>
              </a:solidFill>
              <a:ln w="12700" cap="rnd" cmpd="sng">
                <a:solidFill>
                  <a:schemeClr val="hlink"/>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90524" name="Freeform 28">
                <a:extLst>
                  <a:ext uri="{FF2B5EF4-FFF2-40B4-BE49-F238E27FC236}">
                    <a16:creationId xmlns:a16="http://schemas.microsoft.com/office/drawing/2014/main" id="{007F58CB-0DEA-C32E-0E6B-FCA6FA393390}"/>
                  </a:ext>
                </a:extLst>
              </p:cNvPr>
              <p:cNvSpPr>
                <a:spLocks/>
              </p:cNvSpPr>
              <p:nvPr/>
            </p:nvSpPr>
            <p:spPr bwMode="auto">
              <a:xfrm>
                <a:off x="616" y="1242"/>
                <a:ext cx="411" cy="95"/>
              </a:xfrm>
              <a:custGeom>
                <a:avLst/>
                <a:gdLst>
                  <a:gd name="T0" fmla="*/ 410 w 411"/>
                  <a:gd name="T1" fmla="*/ 94 h 95"/>
                  <a:gd name="T2" fmla="*/ 39 w 411"/>
                  <a:gd name="T3" fmla="*/ 94 h 95"/>
                  <a:gd name="T4" fmla="*/ 0 w 411"/>
                  <a:gd name="T5" fmla="*/ 0 h 95"/>
                  <a:gd name="T6" fmla="*/ 281 w 411"/>
                  <a:gd name="T7" fmla="*/ 0 h 95"/>
                  <a:gd name="T8" fmla="*/ 410 w 411"/>
                  <a:gd name="T9" fmla="*/ 94 h 95"/>
                </a:gdLst>
                <a:ahLst/>
                <a:cxnLst>
                  <a:cxn ang="0">
                    <a:pos x="T0" y="T1"/>
                  </a:cxn>
                  <a:cxn ang="0">
                    <a:pos x="T2" y="T3"/>
                  </a:cxn>
                  <a:cxn ang="0">
                    <a:pos x="T4" y="T5"/>
                  </a:cxn>
                  <a:cxn ang="0">
                    <a:pos x="T6" y="T7"/>
                  </a:cxn>
                  <a:cxn ang="0">
                    <a:pos x="T8" y="T9"/>
                  </a:cxn>
                </a:cxnLst>
                <a:rect l="0" t="0" r="r" b="b"/>
                <a:pathLst>
                  <a:path w="411" h="95">
                    <a:moveTo>
                      <a:pt x="410" y="94"/>
                    </a:moveTo>
                    <a:lnTo>
                      <a:pt x="39" y="94"/>
                    </a:lnTo>
                    <a:lnTo>
                      <a:pt x="0" y="0"/>
                    </a:lnTo>
                    <a:lnTo>
                      <a:pt x="281" y="0"/>
                    </a:lnTo>
                    <a:lnTo>
                      <a:pt x="410" y="94"/>
                    </a:lnTo>
                  </a:path>
                </a:pathLst>
              </a:custGeom>
              <a:solidFill>
                <a:srgbClr val="777777"/>
              </a:solidFill>
              <a:ln w="12700" cap="rnd" cmpd="sng">
                <a:solidFill>
                  <a:schemeClr val="hlink"/>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490525" name="Group 29">
              <a:extLst>
                <a:ext uri="{FF2B5EF4-FFF2-40B4-BE49-F238E27FC236}">
                  <a16:creationId xmlns:a16="http://schemas.microsoft.com/office/drawing/2014/main" id="{76095706-47A2-37A1-F23D-B1D780902180}"/>
                </a:ext>
              </a:extLst>
            </p:cNvPr>
            <p:cNvGrpSpPr>
              <a:grpSpLocks/>
            </p:cNvGrpSpPr>
            <p:nvPr/>
          </p:nvGrpSpPr>
          <p:grpSpPr bwMode="auto">
            <a:xfrm>
              <a:off x="489" y="1337"/>
              <a:ext cx="701" cy="550"/>
              <a:chOff x="489" y="1337"/>
              <a:chExt cx="701" cy="550"/>
            </a:xfrm>
          </p:grpSpPr>
          <p:sp>
            <p:nvSpPr>
              <p:cNvPr id="490526" name="Freeform 30">
                <a:extLst>
                  <a:ext uri="{FF2B5EF4-FFF2-40B4-BE49-F238E27FC236}">
                    <a16:creationId xmlns:a16="http://schemas.microsoft.com/office/drawing/2014/main" id="{C46A9CC1-E9AA-CCFC-E24C-A4B017AFE63A}"/>
                  </a:ext>
                </a:extLst>
              </p:cNvPr>
              <p:cNvSpPr>
                <a:spLocks/>
              </p:cNvSpPr>
              <p:nvPr/>
            </p:nvSpPr>
            <p:spPr bwMode="auto">
              <a:xfrm>
                <a:off x="489" y="1343"/>
                <a:ext cx="698" cy="544"/>
              </a:xfrm>
              <a:custGeom>
                <a:avLst/>
                <a:gdLst>
                  <a:gd name="T0" fmla="*/ 697 w 698"/>
                  <a:gd name="T1" fmla="*/ 543 h 544"/>
                  <a:gd name="T2" fmla="*/ 0 w 698"/>
                  <a:gd name="T3" fmla="*/ 543 h 544"/>
                  <a:gd name="T4" fmla="*/ 163 w 698"/>
                  <a:gd name="T5" fmla="*/ 0 h 544"/>
                  <a:gd name="T6" fmla="*/ 534 w 698"/>
                  <a:gd name="T7" fmla="*/ 0 h 544"/>
                  <a:gd name="T8" fmla="*/ 697 w 698"/>
                  <a:gd name="T9" fmla="*/ 543 h 544"/>
                </a:gdLst>
                <a:ahLst/>
                <a:cxnLst>
                  <a:cxn ang="0">
                    <a:pos x="T0" y="T1"/>
                  </a:cxn>
                  <a:cxn ang="0">
                    <a:pos x="T2" y="T3"/>
                  </a:cxn>
                  <a:cxn ang="0">
                    <a:pos x="T4" y="T5"/>
                  </a:cxn>
                  <a:cxn ang="0">
                    <a:pos x="T6" y="T7"/>
                  </a:cxn>
                  <a:cxn ang="0">
                    <a:pos x="T8" y="T9"/>
                  </a:cxn>
                </a:cxnLst>
                <a:rect l="0" t="0" r="r" b="b"/>
                <a:pathLst>
                  <a:path w="698" h="544">
                    <a:moveTo>
                      <a:pt x="697" y="543"/>
                    </a:moveTo>
                    <a:lnTo>
                      <a:pt x="0" y="543"/>
                    </a:lnTo>
                    <a:lnTo>
                      <a:pt x="163" y="0"/>
                    </a:lnTo>
                    <a:lnTo>
                      <a:pt x="534" y="0"/>
                    </a:lnTo>
                    <a:lnTo>
                      <a:pt x="697" y="543"/>
                    </a:lnTo>
                  </a:path>
                </a:pathLst>
              </a:custGeom>
              <a:solidFill>
                <a:srgbClr val="777777"/>
              </a:solidFill>
              <a:ln w="12700" cap="rnd" cmpd="sng">
                <a:solidFill>
                  <a:schemeClr val="hlink"/>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90527" name="Freeform 31">
                <a:extLst>
                  <a:ext uri="{FF2B5EF4-FFF2-40B4-BE49-F238E27FC236}">
                    <a16:creationId xmlns:a16="http://schemas.microsoft.com/office/drawing/2014/main" id="{1D938AA8-E7E6-C9C0-671F-D0021D0E815C}"/>
                  </a:ext>
                </a:extLst>
              </p:cNvPr>
              <p:cNvSpPr>
                <a:spLocks/>
              </p:cNvSpPr>
              <p:nvPr/>
            </p:nvSpPr>
            <p:spPr bwMode="auto">
              <a:xfrm>
                <a:off x="492" y="1337"/>
                <a:ext cx="698" cy="544"/>
              </a:xfrm>
              <a:custGeom>
                <a:avLst/>
                <a:gdLst>
                  <a:gd name="T0" fmla="*/ 697 w 698"/>
                  <a:gd name="T1" fmla="*/ 543 h 544"/>
                  <a:gd name="T2" fmla="*/ 0 w 698"/>
                  <a:gd name="T3" fmla="*/ 543 h 544"/>
                  <a:gd name="T4" fmla="*/ 163 w 698"/>
                  <a:gd name="T5" fmla="*/ 0 h 544"/>
                  <a:gd name="T6" fmla="*/ 534 w 698"/>
                  <a:gd name="T7" fmla="*/ 0 h 544"/>
                  <a:gd name="T8" fmla="*/ 697 w 698"/>
                  <a:gd name="T9" fmla="*/ 543 h 544"/>
                </a:gdLst>
                <a:ahLst/>
                <a:cxnLst>
                  <a:cxn ang="0">
                    <a:pos x="T0" y="T1"/>
                  </a:cxn>
                  <a:cxn ang="0">
                    <a:pos x="T2" y="T3"/>
                  </a:cxn>
                  <a:cxn ang="0">
                    <a:pos x="T4" y="T5"/>
                  </a:cxn>
                  <a:cxn ang="0">
                    <a:pos x="T6" y="T7"/>
                  </a:cxn>
                  <a:cxn ang="0">
                    <a:pos x="T8" y="T9"/>
                  </a:cxn>
                </a:cxnLst>
                <a:rect l="0" t="0" r="r" b="b"/>
                <a:pathLst>
                  <a:path w="698" h="544">
                    <a:moveTo>
                      <a:pt x="697" y="543"/>
                    </a:moveTo>
                    <a:lnTo>
                      <a:pt x="0" y="543"/>
                    </a:lnTo>
                    <a:lnTo>
                      <a:pt x="163" y="0"/>
                    </a:lnTo>
                    <a:lnTo>
                      <a:pt x="534" y="0"/>
                    </a:lnTo>
                    <a:lnTo>
                      <a:pt x="697" y="543"/>
                    </a:lnTo>
                  </a:path>
                </a:pathLst>
              </a:custGeom>
              <a:solidFill>
                <a:srgbClr val="777777"/>
              </a:solidFill>
              <a:ln w="12700" cap="rnd" cmpd="sng">
                <a:solidFill>
                  <a:schemeClr val="hlink"/>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grpSp>
        <p:nvGrpSpPr>
          <p:cNvPr id="490528" name="Group 32">
            <a:extLst>
              <a:ext uri="{FF2B5EF4-FFF2-40B4-BE49-F238E27FC236}">
                <a16:creationId xmlns:a16="http://schemas.microsoft.com/office/drawing/2014/main" id="{97596673-A03F-EE60-56C5-7F91425D4C0D}"/>
              </a:ext>
            </a:extLst>
          </p:cNvPr>
          <p:cNvGrpSpPr>
            <a:grpSpLocks/>
          </p:cNvGrpSpPr>
          <p:nvPr/>
        </p:nvGrpSpPr>
        <p:grpSpPr bwMode="auto">
          <a:xfrm>
            <a:off x="5392738" y="1193800"/>
            <a:ext cx="1185862" cy="1200150"/>
            <a:chOff x="641" y="720"/>
            <a:chExt cx="364" cy="539"/>
          </a:xfrm>
        </p:grpSpPr>
        <p:grpSp>
          <p:nvGrpSpPr>
            <p:cNvPr id="490529" name="Group 33">
              <a:extLst>
                <a:ext uri="{FF2B5EF4-FFF2-40B4-BE49-F238E27FC236}">
                  <a16:creationId xmlns:a16="http://schemas.microsoft.com/office/drawing/2014/main" id="{6833E35F-706E-CA8E-D5EA-5DF03C093F83}"/>
                </a:ext>
              </a:extLst>
            </p:cNvPr>
            <p:cNvGrpSpPr>
              <a:grpSpLocks/>
            </p:cNvGrpSpPr>
            <p:nvPr/>
          </p:nvGrpSpPr>
          <p:grpSpPr bwMode="auto">
            <a:xfrm>
              <a:off x="641" y="720"/>
              <a:ext cx="200" cy="539"/>
              <a:chOff x="641" y="720"/>
              <a:chExt cx="200" cy="539"/>
            </a:xfrm>
          </p:grpSpPr>
          <p:sp>
            <p:nvSpPr>
              <p:cNvPr id="490530" name="Freeform 34">
                <a:extLst>
                  <a:ext uri="{FF2B5EF4-FFF2-40B4-BE49-F238E27FC236}">
                    <a16:creationId xmlns:a16="http://schemas.microsoft.com/office/drawing/2014/main" id="{18228D45-7DEC-9278-6BA3-AA9F2DCB5BF1}"/>
                  </a:ext>
                </a:extLst>
              </p:cNvPr>
              <p:cNvSpPr>
                <a:spLocks/>
              </p:cNvSpPr>
              <p:nvPr/>
            </p:nvSpPr>
            <p:spPr bwMode="auto">
              <a:xfrm>
                <a:off x="641" y="726"/>
                <a:ext cx="197" cy="533"/>
              </a:xfrm>
              <a:custGeom>
                <a:avLst/>
                <a:gdLst>
                  <a:gd name="T0" fmla="*/ 39 w 197"/>
                  <a:gd name="T1" fmla="*/ 532 h 533"/>
                  <a:gd name="T2" fmla="*/ 0 w 197"/>
                  <a:gd name="T3" fmla="*/ 447 h 533"/>
                  <a:gd name="T4" fmla="*/ 196 w 197"/>
                  <a:gd name="T5" fmla="*/ 0 h 533"/>
                  <a:gd name="T6" fmla="*/ 39 w 197"/>
                  <a:gd name="T7" fmla="*/ 532 h 533"/>
                </a:gdLst>
                <a:ahLst/>
                <a:cxnLst>
                  <a:cxn ang="0">
                    <a:pos x="T0" y="T1"/>
                  </a:cxn>
                  <a:cxn ang="0">
                    <a:pos x="T2" y="T3"/>
                  </a:cxn>
                  <a:cxn ang="0">
                    <a:pos x="T4" y="T5"/>
                  </a:cxn>
                  <a:cxn ang="0">
                    <a:pos x="T6" y="T7"/>
                  </a:cxn>
                </a:cxnLst>
                <a:rect l="0" t="0" r="r" b="b"/>
                <a:pathLst>
                  <a:path w="197" h="533">
                    <a:moveTo>
                      <a:pt x="39" y="532"/>
                    </a:moveTo>
                    <a:lnTo>
                      <a:pt x="0" y="447"/>
                    </a:lnTo>
                    <a:lnTo>
                      <a:pt x="196" y="0"/>
                    </a:lnTo>
                    <a:lnTo>
                      <a:pt x="39" y="532"/>
                    </a:lnTo>
                  </a:path>
                </a:pathLst>
              </a:custGeom>
              <a:solidFill>
                <a:srgbClr val="000000"/>
              </a:solidFill>
              <a:ln w="12700" cap="rnd"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90531" name="Freeform 35">
                <a:extLst>
                  <a:ext uri="{FF2B5EF4-FFF2-40B4-BE49-F238E27FC236}">
                    <a16:creationId xmlns:a16="http://schemas.microsoft.com/office/drawing/2014/main" id="{4481A01E-D5FE-543A-CE69-269245BE7036}"/>
                  </a:ext>
                </a:extLst>
              </p:cNvPr>
              <p:cNvSpPr>
                <a:spLocks/>
              </p:cNvSpPr>
              <p:nvPr/>
            </p:nvSpPr>
            <p:spPr bwMode="auto">
              <a:xfrm>
                <a:off x="644" y="720"/>
                <a:ext cx="197" cy="533"/>
              </a:xfrm>
              <a:custGeom>
                <a:avLst/>
                <a:gdLst>
                  <a:gd name="T0" fmla="*/ 39 w 197"/>
                  <a:gd name="T1" fmla="*/ 532 h 533"/>
                  <a:gd name="T2" fmla="*/ 0 w 197"/>
                  <a:gd name="T3" fmla="*/ 447 h 533"/>
                  <a:gd name="T4" fmla="*/ 196 w 197"/>
                  <a:gd name="T5" fmla="*/ 0 h 533"/>
                  <a:gd name="T6" fmla="*/ 39 w 197"/>
                  <a:gd name="T7" fmla="*/ 532 h 533"/>
                </a:gdLst>
                <a:ahLst/>
                <a:cxnLst>
                  <a:cxn ang="0">
                    <a:pos x="T0" y="T1"/>
                  </a:cxn>
                  <a:cxn ang="0">
                    <a:pos x="T2" y="T3"/>
                  </a:cxn>
                  <a:cxn ang="0">
                    <a:pos x="T4" y="T5"/>
                  </a:cxn>
                  <a:cxn ang="0">
                    <a:pos x="T6" y="T7"/>
                  </a:cxn>
                </a:cxnLst>
                <a:rect l="0" t="0" r="r" b="b"/>
                <a:pathLst>
                  <a:path w="197" h="533">
                    <a:moveTo>
                      <a:pt x="39" y="532"/>
                    </a:moveTo>
                    <a:lnTo>
                      <a:pt x="0" y="447"/>
                    </a:lnTo>
                    <a:lnTo>
                      <a:pt x="196" y="0"/>
                    </a:lnTo>
                    <a:lnTo>
                      <a:pt x="39" y="532"/>
                    </a:lnTo>
                  </a:path>
                </a:pathLst>
              </a:custGeom>
              <a:solidFill>
                <a:srgbClr val="000000"/>
              </a:solidFill>
              <a:ln w="12700" cap="rnd"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490532" name="Group 36">
              <a:extLst>
                <a:ext uri="{FF2B5EF4-FFF2-40B4-BE49-F238E27FC236}">
                  <a16:creationId xmlns:a16="http://schemas.microsoft.com/office/drawing/2014/main" id="{51D84436-632A-2566-DA90-9E571BE40446}"/>
                </a:ext>
              </a:extLst>
            </p:cNvPr>
            <p:cNvGrpSpPr>
              <a:grpSpLocks/>
            </p:cNvGrpSpPr>
            <p:nvPr/>
          </p:nvGrpSpPr>
          <p:grpSpPr bwMode="auto">
            <a:xfrm>
              <a:off x="680" y="720"/>
              <a:ext cx="325" cy="539"/>
              <a:chOff x="680" y="720"/>
              <a:chExt cx="325" cy="539"/>
            </a:xfrm>
          </p:grpSpPr>
          <p:sp>
            <p:nvSpPr>
              <p:cNvPr id="490533" name="Freeform 37">
                <a:extLst>
                  <a:ext uri="{FF2B5EF4-FFF2-40B4-BE49-F238E27FC236}">
                    <a16:creationId xmlns:a16="http://schemas.microsoft.com/office/drawing/2014/main" id="{2C975C79-71E0-F15E-AA75-B50CA18B195E}"/>
                  </a:ext>
                </a:extLst>
              </p:cNvPr>
              <p:cNvSpPr>
                <a:spLocks/>
              </p:cNvSpPr>
              <p:nvPr/>
            </p:nvSpPr>
            <p:spPr bwMode="auto">
              <a:xfrm>
                <a:off x="680" y="726"/>
                <a:ext cx="322" cy="533"/>
              </a:xfrm>
              <a:custGeom>
                <a:avLst/>
                <a:gdLst>
                  <a:gd name="T0" fmla="*/ 321 w 322"/>
                  <a:gd name="T1" fmla="*/ 532 h 533"/>
                  <a:gd name="T2" fmla="*/ 0 w 322"/>
                  <a:gd name="T3" fmla="*/ 532 h 533"/>
                  <a:gd name="T4" fmla="*/ 157 w 322"/>
                  <a:gd name="T5" fmla="*/ 0 h 533"/>
                  <a:gd name="T6" fmla="*/ 321 w 322"/>
                  <a:gd name="T7" fmla="*/ 532 h 533"/>
                </a:gdLst>
                <a:ahLst/>
                <a:cxnLst>
                  <a:cxn ang="0">
                    <a:pos x="T0" y="T1"/>
                  </a:cxn>
                  <a:cxn ang="0">
                    <a:pos x="T2" y="T3"/>
                  </a:cxn>
                  <a:cxn ang="0">
                    <a:pos x="T4" y="T5"/>
                  </a:cxn>
                  <a:cxn ang="0">
                    <a:pos x="T6" y="T7"/>
                  </a:cxn>
                </a:cxnLst>
                <a:rect l="0" t="0" r="r" b="b"/>
                <a:pathLst>
                  <a:path w="322" h="533">
                    <a:moveTo>
                      <a:pt x="321" y="532"/>
                    </a:moveTo>
                    <a:lnTo>
                      <a:pt x="0" y="532"/>
                    </a:lnTo>
                    <a:lnTo>
                      <a:pt x="157" y="0"/>
                    </a:lnTo>
                    <a:lnTo>
                      <a:pt x="321" y="532"/>
                    </a:lnTo>
                  </a:path>
                </a:pathLst>
              </a:custGeom>
              <a:solidFill>
                <a:srgbClr val="000000"/>
              </a:solidFill>
              <a:ln w="12700" cap="rnd"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90534" name="Freeform 38">
                <a:extLst>
                  <a:ext uri="{FF2B5EF4-FFF2-40B4-BE49-F238E27FC236}">
                    <a16:creationId xmlns:a16="http://schemas.microsoft.com/office/drawing/2014/main" id="{AE4E56E0-2B4E-C964-774E-1D7C3DB62A2A}"/>
                  </a:ext>
                </a:extLst>
              </p:cNvPr>
              <p:cNvSpPr>
                <a:spLocks/>
              </p:cNvSpPr>
              <p:nvPr/>
            </p:nvSpPr>
            <p:spPr bwMode="auto">
              <a:xfrm>
                <a:off x="683" y="720"/>
                <a:ext cx="322" cy="533"/>
              </a:xfrm>
              <a:custGeom>
                <a:avLst/>
                <a:gdLst>
                  <a:gd name="T0" fmla="*/ 321 w 322"/>
                  <a:gd name="T1" fmla="*/ 532 h 533"/>
                  <a:gd name="T2" fmla="*/ 0 w 322"/>
                  <a:gd name="T3" fmla="*/ 532 h 533"/>
                  <a:gd name="T4" fmla="*/ 157 w 322"/>
                  <a:gd name="T5" fmla="*/ 0 h 533"/>
                  <a:gd name="T6" fmla="*/ 321 w 322"/>
                  <a:gd name="T7" fmla="*/ 532 h 533"/>
                </a:gdLst>
                <a:ahLst/>
                <a:cxnLst>
                  <a:cxn ang="0">
                    <a:pos x="T0" y="T1"/>
                  </a:cxn>
                  <a:cxn ang="0">
                    <a:pos x="T2" y="T3"/>
                  </a:cxn>
                  <a:cxn ang="0">
                    <a:pos x="T4" y="T5"/>
                  </a:cxn>
                  <a:cxn ang="0">
                    <a:pos x="T6" y="T7"/>
                  </a:cxn>
                </a:cxnLst>
                <a:rect l="0" t="0" r="r" b="b"/>
                <a:pathLst>
                  <a:path w="322" h="533">
                    <a:moveTo>
                      <a:pt x="321" y="532"/>
                    </a:moveTo>
                    <a:lnTo>
                      <a:pt x="0" y="532"/>
                    </a:lnTo>
                    <a:lnTo>
                      <a:pt x="157" y="0"/>
                    </a:lnTo>
                    <a:lnTo>
                      <a:pt x="321" y="532"/>
                    </a:lnTo>
                  </a:path>
                </a:pathLst>
              </a:custGeom>
              <a:solidFill>
                <a:srgbClr val="000000"/>
              </a:solidFill>
              <a:ln w="12700" cap="rnd"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sp>
        <p:nvSpPr>
          <p:cNvPr id="490535" name="Text Box 39">
            <a:extLst>
              <a:ext uri="{FF2B5EF4-FFF2-40B4-BE49-F238E27FC236}">
                <a16:creationId xmlns:a16="http://schemas.microsoft.com/office/drawing/2014/main" id="{712EC326-B1E4-5049-2A7B-AA4EEC8FA62D}"/>
              </a:ext>
            </a:extLst>
          </p:cNvPr>
          <p:cNvSpPr txBox="1">
            <a:spLocks noChangeArrowheads="1"/>
          </p:cNvSpPr>
          <p:nvPr/>
        </p:nvSpPr>
        <p:spPr bwMode="blackWhite">
          <a:xfrm>
            <a:off x="5510214" y="1585914"/>
            <a:ext cx="1000125" cy="8032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90000"/>
              </a:lnSpc>
              <a:spcAft>
                <a:spcPct val="20000"/>
              </a:spcAft>
            </a:pPr>
            <a:r>
              <a:rPr lang="en-US" altLang="pt-BR" sz="1600" b="1">
                <a:latin typeface="Futura" charset="0"/>
              </a:rPr>
              <a:t>Master </a:t>
            </a:r>
          </a:p>
          <a:p>
            <a:pPr algn="ctr" eaLnBrk="0" hangingPunct="0">
              <a:lnSpc>
                <a:spcPct val="90000"/>
              </a:lnSpc>
              <a:spcAft>
                <a:spcPct val="20000"/>
              </a:spcAft>
            </a:pPr>
            <a:r>
              <a:rPr lang="en-US" altLang="pt-BR" sz="1600" b="1">
                <a:latin typeface="Futura" charset="0"/>
              </a:rPr>
              <a:t>Black Belt</a:t>
            </a:r>
          </a:p>
        </p:txBody>
      </p:sp>
      <p:sp>
        <p:nvSpPr>
          <p:cNvPr id="490536" name="Text Box 40">
            <a:extLst>
              <a:ext uri="{FF2B5EF4-FFF2-40B4-BE49-F238E27FC236}">
                <a16:creationId xmlns:a16="http://schemas.microsoft.com/office/drawing/2014/main" id="{55460132-1185-D5B8-A043-9B4CDBD88664}"/>
              </a:ext>
            </a:extLst>
          </p:cNvPr>
          <p:cNvSpPr txBox="1">
            <a:spLocks noChangeArrowheads="1"/>
          </p:cNvSpPr>
          <p:nvPr/>
        </p:nvSpPr>
        <p:spPr bwMode="blackWhite">
          <a:xfrm>
            <a:off x="5357813" y="2932114"/>
            <a:ext cx="1416050" cy="3397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lnSpc>
                <a:spcPct val="90000"/>
              </a:lnSpc>
              <a:spcAft>
                <a:spcPct val="20000"/>
              </a:spcAft>
            </a:pPr>
            <a:r>
              <a:rPr lang="en-US" altLang="pt-BR" b="1">
                <a:solidFill>
                  <a:schemeClr val="folHlink"/>
                </a:solidFill>
                <a:latin typeface="Futura" charset="0"/>
              </a:rPr>
              <a:t>Black Belts</a:t>
            </a:r>
          </a:p>
        </p:txBody>
      </p:sp>
      <p:sp>
        <p:nvSpPr>
          <p:cNvPr id="490537" name="Text Box 41">
            <a:extLst>
              <a:ext uri="{FF2B5EF4-FFF2-40B4-BE49-F238E27FC236}">
                <a16:creationId xmlns:a16="http://schemas.microsoft.com/office/drawing/2014/main" id="{ABD6A29D-15C0-1AB3-ACD4-29AA03ED4F09}"/>
              </a:ext>
            </a:extLst>
          </p:cNvPr>
          <p:cNvSpPr txBox="1">
            <a:spLocks noChangeArrowheads="1"/>
          </p:cNvSpPr>
          <p:nvPr/>
        </p:nvSpPr>
        <p:spPr bwMode="blackWhite">
          <a:xfrm>
            <a:off x="5268913" y="4232276"/>
            <a:ext cx="1466850" cy="3397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lnSpc>
                <a:spcPct val="90000"/>
              </a:lnSpc>
              <a:spcAft>
                <a:spcPct val="20000"/>
              </a:spcAft>
            </a:pPr>
            <a:r>
              <a:rPr lang="en-US" altLang="pt-BR" b="1">
                <a:solidFill>
                  <a:srgbClr val="000099"/>
                </a:solidFill>
                <a:latin typeface="Futura" charset="0"/>
              </a:rPr>
              <a:t>Green Belts</a:t>
            </a:r>
          </a:p>
        </p:txBody>
      </p:sp>
      <p:sp>
        <p:nvSpPr>
          <p:cNvPr id="490538" name="Text Box 42">
            <a:extLst>
              <a:ext uri="{FF2B5EF4-FFF2-40B4-BE49-F238E27FC236}">
                <a16:creationId xmlns:a16="http://schemas.microsoft.com/office/drawing/2014/main" id="{459E8B33-DCB2-AA42-FA28-EBD23C932D9A}"/>
              </a:ext>
            </a:extLst>
          </p:cNvPr>
          <p:cNvSpPr txBox="1">
            <a:spLocks noChangeArrowheads="1"/>
          </p:cNvSpPr>
          <p:nvPr/>
        </p:nvSpPr>
        <p:spPr bwMode="blackWhite">
          <a:xfrm>
            <a:off x="5167566" y="5473103"/>
            <a:ext cx="1720344" cy="3139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lnSpc>
                <a:spcPct val="90000"/>
              </a:lnSpc>
              <a:spcAft>
                <a:spcPct val="20000"/>
              </a:spcAft>
            </a:pPr>
            <a:r>
              <a:rPr lang="en-US" altLang="pt-BR" sz="1600" b="1">
                <a:solidFill>
                  <a:srgbClr val="000000"/>
                </a:solidFill>
                <a:latin typeface="Futura" charset="0"/>
              </a:rPr>
              <a:t>Team Members</a:t>
            </a:r>
          </a:p>
        </p:txBody>
      </p:sp>
      <p:sp>
        <p:nvSpPr>
          <p:cNvPr id="490539" name="Rectangle 43">
            <a:extLst>
              <a:ext uri="{FF2B5EF4-FFF2-40B4-BE49-F238E27FC236}">
                <a16:creationId xmlns:a16="http://schemas.microsoft.com/office/drawing/2014/main" id="{8CD77B86-AD3D-4B4B-5BBC-2F80BC224356}"/>
              </a:ext>
            </a:extLst>
          </p:cNvPr>
          <p:cNvSpPr>
            <a:spLocks noChangeArrowheads="1"/>
          </p:cNvSpPr>
          <p:nvPr/>
        </p:nvSpPr>
        <p:spPr bwMode="auto">
          <a:xfrm>
            <a:off x="2260601" y="1568450"/>
            <a:ext cx="885825" cy="4427538"/>
          </a:xfrm>
          <a:prstGeom prst="rect">
            <a:avLst/>
          </a:prstGeom>
          <a:gradFill rotWithShape="0">
            <a:gsLst>
              <a:gs pos="0">
                <a:srgbClr val="FF5050"/>
              </a:gs>
              <a:gs pos="100000">
                <a:srgbClr val="FF5050">
                  <a:gamma/>
                  <a:shade val="46275"/>
                  <a:invGamma/>
                </a:srgbClr>
              </a:gs>
            </a:gsLst>
            <a:lin ang="27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pt-BR" altLang="pt-BR" sz="2400">
              <a:latin typeface="Arial Narrow" panose="020B0606020202030204" pitchFamily="34" charset="0"/>
            </a:endParaRPr>
          </a:p>
        </p:txBody>
      </p:sp>
      <p:sp>
        <p:nvSpPr>
          <p:cNvPr id="490540" name="Text Box 44">
            <a:extLst>
              <a:ext uri="{FF2B5EF4-FFF2-40B4-BE49-F238E27FC236}">
                <a16:creationId xmlns:a16="http://schemas.microsoft.com/office/drawing/2014/main" id="{D5E5BDC1-BB9B-5980-B5CD-CF888A142CC0}"/>
              </a:ext>
            </a:extLst>
          </p:cNvPr>
          <p:cNvSpPr txBox="1">
            <a:spLocks noChangeArrowheads="1"/>
          </p:cNvSpPr>
          <p:nvPr/>
        </p:nvSpPr>
        <p:spPr bwMode="auto">
          <a:xfrm rot="16200000">
            <a:off x="622301" y="3511551"/>
            <a:ext cx="4278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pt-BR" sz="2800" b="1">
                <a:latin typeface="Futura" charset="0"/>
              </a:rPr>
              <a:t>Campeões</a:t>
            </a:r>
            <a:endParaRPr lang="en-US" altLang="pt-BR" sz="3600">
              <a:latin typeface="Futura" charset="0"/>
            </a:endParaRPr>
          </a:p>
        </p:txBody>
      </p:sp>
      <p:sp>
        <p:nvSpPr>
          <p:cNvPr id="490541" name="Line 45">
            <a:extLst>
              <a:ext uri="{FF2B5EF4-FFF2-40B4-BE49-F238E27FC236}">
                <a16:creationId xmlns:a16="http://schemas.microsoft.com/office/drawing/2014/main" id="{44367EBF-F77F-1C69-535D-E5262699FDDF}"/>
              </a:ext>
            </a:extLst>
          </p:cNvPr>
          <p:cNvSpPr>
            <a:spLocks noChangeShapeType="1"/>
          </p:cNvSpPr>
          <p:nvPr/>
        </p:nvSpPr>
        <p:spPr bwMode="auto">
          <a:xfrm flipV="1">
            <a:off x="3087689" y="1193800"/>
            <a:ext cx="2954337" cy="37465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90542" name="Line 46">
            <a:extLst>
              <a:ext uri="{FF2B5EF4-FFF2-40B4-BE49-F238E27FC236}">
                <a16:creationId xmlns:a16="http://schemas.microsoft.com/office/drawing/2014/main" id="{544F25EC-E3DD-FEB6-AD6E-C63087597709}"/>
              </a:ext>
            </a:extLst>
          </p:cNvPr>
          <p:cNvSpPr>
            <a:spLocks noChangeShapeType="1"/>
          </p:cNvSpPr>
          <p:nvPr/>
        </p:nvSpPr>
        <p:spPr bwMode="auto">
          <a:xfrm>
            <a:off x="3087688" y="5995988"/>
            <a:ext cx="887412" cy="15081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90543" name="Text Box 47">
            <a:extLst>
              <a:ext uri="{FF2B5EF4-FFF2-40B4-BE49-F238E27FC236}">
                <a16:creationId xmlns:a16="http://schemas.microsoft.com/office/drawing/2014/main" id="{D12BD234-45F7-6F53-5D13-AD8723E5694B}"/>
              </a:ext>
            </a:extLst>
          </p:cNvPr>
          <p:cNvSpPr txBox="1">
            <a:spLocks noChangeArrowheads="1"/>
          </p:cNvSpPr>
          <p:nvPr/>
        </p:nvSpPr>
        <p:spPr bwMode="auto">
          <a:xfrm>
            <a:off x="7081838" y="1773239"/>
            <a:ext cx="3478212" cy="170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pt-BR" b="1">
                <a:latin typeface="Futura" charset="0"/>
              </a:rPr>
              <a:t>- Conhecimento profundo de estatística</a:t>
            </a:r>
          </a:p>
          <a:p>
            <a:pPr eaLnBrk="0" hangingPunct="0">
              <a:buFontTx/>
              <a:buChar char="-"/>
            </a:pPr>
            <a:r>
              <a:rPr lang="en-US" altLang="pt-BR" b="1">
                <a:latin typeface="Futura" charset="0"/>
              </a:rPr>
              <a:t> Uso das ferramentas de Six Sigma</a:t>
            </a:r>
          </a:p>
          <a:p>
            <a:pPr eaLnBrk="0" hangingPunct="0">
              <a:buFontTx/>
              <a:buChar char="-"/>
            </a:pPr>
            <a:r>
              <a:rPr lang="en-US" altLang="pt-BR" b="1">
                <a:latin typeface="Futura" charset="0"/>
              </a:rPr>
              <a:t> Difundem o treinamento</a:t>
            </a:r>
          </a:p>
          <a:p>
            <a:pPr eaLnBrk="0" hangingPunct="0">
              <a:buFontTx/>
              <a:buChar char="-"/>
            </a:pPr>
            <a:endParaRPr lang="en-US" altLang="pt-BR" sz="1600" b="1">
              <a:latin typeface="Futura" charset="0"/>
            </a:endParaRPr>
          </a:p>
        </p:txBody>
      </p:sp>
      <p:sp>
        <p:nvSpPr>
          <p:cNvPr id="490544" name="Line 48">
            <a:extLst>
              <a:ext uri="{FF2B5EF4-FFF2-40B4-BE49-F238E27FC236}">
                <a16:creationId xmlns:a16="http://schemas.microsoft.com/office/drawing/2014/main" id="{F80E1B5C-464E-7BD7-6E5F-5873D5237FB1}"/>
              </a:ext>
            </a:extLst>
          </p:cNvPr>
          <p:cNvSpPr>
            <a:spLocks noChangeShapeType="1"/>
          </p:cNvSpPr>
          <p:nvPr/>
        </p:nvSpPr>
        <p:spPr bwMode="auto">
          <a:xfrm flipH="1">
            <a:off x="6743701" y="2565401"/>
            <a:ext cx="322263" cy="358775"/>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90545" name="Line 49">
            <a:extLst>
              <a:ext uri="{FF2B5EF4-FFF2-40B4-BE49-F238E27FC236}">
                <a16:creationId xmlns:a16="http://schemas.microsoft.com/office/drawing/2014/main" id="{FBEDA57A-EE8A-302C-B042-357B221A13EC}"/>
              </a:ext>
            </a:extLst>
          </p:cNvPr>
          <p:cNvSpPr>
            <a:spLocks noChangeShapeType="1"/>
          </p:cNvSpPr>
          <p:nvPr/>
        </p:nvSpPr>
        <p:spPr bwMode="auto">
          <a:xfrm flipH="1">
            <a:off x="6167439" y="1052513"/>
            <a:ext cx="433387" cy="43180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90546" name="Line 50">
            <a:extLst>
              <a:ext uri="{FF2B5EF4-FFF2-40B4-BE49-F238E27FC236}">
                <a16:creationId xmlns:a16="http://schemas.microsoft.com/office/drawing/2014/main" id="{ED1688DC-84AB-A823-B430-2703B8B779C2}"/>
              </a:ext>
            </a:extLst>
          </p:cNvPr>
          <p:cNvSpPr>
            <a:spLocks noChangeShapeType="1"/>
          </p:cNvSpPr>
          <p:nvPr/>
        </p:nvSpPr>
        <p:spPr bwMode="auto">
          <a:xfrm flipH="1">
            <a:off x="7319964" y="4165600"/>
            <a:ext cx="350837" cy="12700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90547" name="Line 51">
            <a:extLst>
              <a:ext uri="{FF2B5EF4-FFF2-40B4-BE49-F238E27FC236}">
                <a16:creationId xmlns:a16="http://schemas.microsoft.com/office/drawing/2014/main" id="{A81A0400-6ECA-16C6-E1C4-491BFBFAB664}"/>
              </a:ext>
            </a:extLst>
          </p:cNvPr>
          <p:cNvSpPr>
            <a:spLocks noChangeShapeType="1"/>
          </p:cNvSpPr>
          <p:nvPr/>
        </p:nvSpPr>
        <p:spPr bwMode="auto">
          <a:xfrm flipH="1" flipV="1">
            <a:off x="7751764" y="5445125"/>
            <a:ext cx="720725" cy="21590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90548" name="Text Box 52">
            <a:extLst>
              <a:ext uri="{FF2B5EF4-FFF2-40B4-BE49-F238E27FC236}">
                <a16:creationId xmlns:a16="http://schemas.microsoft.com/office/drawing/2014/main" id="{01D3098C-E56D-F456-1BEE-D9FB9F5BBDC4}"/>
              </a:ext>
            </a:extLst>
          </p:cNvPr>
          <p:cNvSpPr txBox="1">
            <a:spLocks noChangeArrowheads="1"/>
          </p:cNvSpPr>
          <p:nvPr/>
        </p:nvSpPr>
        <p:spPr bwMode="auto">
          <a:xfrm>
            <a:off x="8408989" y="5046664"/>
            <a:ext cx="200818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pt-BR" b="1">
                <a:latin typeface="Futura" charset="0"/>
              </a:rPr>
              <a:t>- Participa do projeto em suas atividades originais</a:t>
            </a:r>
          </a:p>
        </p:txBody>
      </p:sp>
      <p:sp>
        <p:nvSpPr>
          <p:cNvPr id="490549" name="Text Box 53">
            <a:extLst>
              <a:ext uri="{FF2B5EF4-FFF2-40B4-BE49-F238E27FC236}">
                <a16:creationId xmlns:a16="http://schemas.microsoft.com/office/drawing/2014/main" id="{2778F2FB-5449-CA11-3036-51DBFE995667}"/>
              </a:ext>
            </a:extLst>
          </p:cNvPr>
          <p:cNvSpPr txBox="1">
            <a:spLocks noChangeArrowheads="1"/>
          </p:cNvSpPr>
          <p:nvPr/>
        </p:nvSpPr>
        <p:spPr bwMode="auto">
          <a:xfrm>
            <a:off x="7753351" y="3530601"/>
            <a:ext cx="28797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pt-BR" b="1">
                <a:latin typeface="Futura" charset="0"/>
              </a:rPr>
              <a:t>- São os executores</a:t>
            </a:r>
          </a:p>
          <a:p>
            <a:pPr eaLnBrk="0" hangingPunct="0"/>
            <a:r>
              <a:rPr lang="en-US" altLang="pt-BR" b="1">
                <a:latin typeface="Futura" charset="0"/>
              </a:rPr>
              <a:t>- Projetos de melhoria</a:t>
            </a:r>
            <a:endParaRPr lang="en-US" altLang="pt-BR" sz="1600" b="1">
              <a:latin typeface="Futura" charset="0"/>
            </a:endParaRPr>
          </a:p>
          <a:p>
            <a:pPr eaLnBrk="0" hangingPunct="0"/>
            <a:r>
              <a:rPr lang="en-US" altLang="pt-BR" b="1">
                <a:latin typeface="Futura" charset="0"/>
              </a:rPr>
              <a:t>- Coleta de dados </a:t>
            </a:r>
          </a:p>
          <a:p>
            <a:pPr eaLnBrk="0" hangingPunct="0"/>
            <a:r>
              <a:rPr lang="en-US" altLang="pt-BR" b="1">
                <a:latin typeface="Futura" charset="0"/>
              </a:rPr>
              <a:t>- Experimentação</a:t>
            </a:r>
          </a:p>
        </p:txBody>
      </p:sp>
      <p:sp>
        <p:nvSpPr>
          <p:cNvPr id="490550" name="Text Box 54">
            <a:extLst>
              <a:ext uri="{FF2B5EF4-FFF2-40B4-BE49-F238E27FC236}">
                <a16:creationId xmlns:a16="http://schemas.microsoft.com/office/drawing/2014/main" id="{494D31FF-C9FF-7517-A7D7-2885476E39ED}"/>
              </a:ext>
            </a:extLst>
          </p:cNvPr>
          <p:cNvSpPr txBox="1">
            <a:spLocks noChangeArrowheads="1"/>
          </p:cNvSpPr>
          <p:nvPr/>
        </p:nvSpPr>
        <p:spPr bwMode="auto">
          <a:xfrm>
            <a:off x="6600825" y="404813"/>
            <a:ext cx="365677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pt-BR" b="1">
                <a:latin typeface="Futura" charset="0"/>
              </a:rPr>
              <a:t>- Liderança do processo</a:t>
            </a:r>
          </a:p>
          <a:p>
            <a:pPr eaLnBrk="0" hangingPunct="0">
              <a:buFontTx/>
              <a:buChar char="-"/>
            </a:pPr>
            <a:r>
              <a:rPr lang="en-US" altLang="pt-BR" b="1">
                <a:latin typeface="Futura" charset="0"/>
              </a:rPr>
              <a:t>Dedicação integral</a:t>
            </a:r>
          </a:p>
          <a:p>
            <a:pPr eaLnBrk="0" hangingPunct="0">
              <a:buFontTx/>
              <a:buChar char="-"/>
            </a:pPr>
            <a:r>
              <a:rPr lang="en-US" altLang="pt-BR" b="1">
                <a:latin typeface="Futura" charset="0"/>
              </a:rPr>
              <a:t>Treinamento Contínuo</a:t>
            </a:r>
          </a:p>
          <a:p>
            <a:pPr eaLnBrk="0" hangingPunct="0">
              <a:buFontTx/>
              <a:buChar char="-"/>
            </a:pPr>
            <a:r>
              <a:rPr lang="en-US" altLang="pt-BR" b="1">
                <a:latin typeface="Futura" charset="0"/>
              </a:rPr>
              <a:t>Repassa para os níveis abaixo</a:t>
            </a:r>
          </a:p>
          <a:p>
            <a:pPr eaLnBrk="0" hangingPunct="0"/>
            <a:endParaRPr lang="en-US" altLang="pt-BR" sz="3600" b="1">
              <a:latin typeface="Futura"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a:extLst>
              <a:ext uri="{FF2B5EF4-FFF2-40B4-BE49-F238E27FC236}">
                <a16:creationId xmlns:a16="http://schemas.microsoft.com/office/drawing/2014/main" id="{7577A4D5-47C1-96B2-A104-B8B8AA5FDC86}"/>
              </a:ext>
            </a:extLst>
          </p:cNvPr>
          <p:cNvSpPr>
            <a:spLocks noGrp="1" noChangeArrowheads="1"/>
          </p:cNvSpPr>
          <p:nvPr>
            <p:ph type="title"/>
          </p:nvPr>
        </p:nvSpPr>
        <p:spPr>
          <a:xfrm>
            <a:off x="3200400" y="457201"/>
            <a:ext cx="7010400" cy="523875"/>
          </a:xfrm>
        </p:spPr>
        <p:txBody>
          <a:bodyPr>
            <a:normAutofit fontScale="90000"/>
          </a:bodyPr>
          <a:lstStyle/>
          <a:p>
            <a:r>
              <a:rPr lang="en-US" altLang="pt-BR" sz="3000"/>
              <a:t>O que faz um Bom Campeão?</a:t>
            </a:r>
            <a:endParaRPr lang="pt-BR" altLang="pt-BR" sz="3000"/>
          </a:p>
        </p:txBody>
      </p:sp>
      <p:sp>
        <p:nvSpPr>
          <p:cNvPr id="491523" name="Rectangle 3">
            <a:extLst>
              <a:ext uri="{FF2B5EF4-FFF2-40B4-BE49-F238E27FC236}">
                <a16:creationId xmlns:a16="http://schemas.microsoft.com/office/drawing/2014/main" id="{046481D9-D398-A8B0-D576-92766809BC5A}"/>
              </a:ext>
            </a:extLst>
          </p:cNvPr>
          <p:cNvSpPr>
            <a:spLocks noGrp="1" noChangeArrowheads="1"/>
          </p:cNvSpPr>
          <p:nvPr>
            <p:ph idx="1"/>
          </p:nvPr>
        </p:nvSpPr>
        <p:spPr>
          <a:xfrm>
            <a:off x="3200400" y="1052513"/>
            <a:ext cx="7010400" cy="4114800"/>
          </a:xfrm>
        </p:spPr>
        <p:txBody>
          <a:bodyPr/>
          <a:lstStyle/>
          <a:p>
            <a:pPr algn="just">
              <a:lnSpc>
                <a:spcPct val="80000"/>
              </a:lnSpc>
            </a:pPr>
            <a:r>
              <a:rPr lang="pt-BR" altLang="pt-BR" sz="1800"/>
              <a:t>Em uma empresa que esteja implementando Six Sigma, um campeão designado se reúne com seus black belts. Numa destas reuniões de avaliação, uma black belt o informa que ela precisa comprar e instalar uma mesa para classificar os defeitos fora do sistema. Isto irá custar em torno de $17.000, mas evitará parar todo o processo de operação da empresa, o que custaria muito mais. O Controler disse a ela para fazer um processo normal de requisição e que ela teria sua mesa em 4 meses. Este atraso simplesmente mataria o projeto: submeter um processo às maneiras tradicionais significa ter pouco comprometimento com suporte ao projeto de Six Sigma. Portanto, o campeão pega os dados levantado pela black belt, analisa-os, concorda com eles, e vai imediatamente ao Comitê e consegue a mesa para a próxima semana. Este é o perfil de um bom campeão: removendo barreiras e enviando claros sinais que ele e a alta administração estão alinhados e comprometidos com o Six Sigma. O campeão fará o que for necessário para apoiar os black belts.</a:t>
            </a:r>
          </a:p>
          <a:p>
            <a:pPr>
              <a:lnSpc>
                <a:spcPct val="80000"/>
              </a:lnSpc>
            </a:pPr>
            <a:r>
              <a:rPr lang="en-US" altLang="pt-BR" sz="1000"/>
              <a:t>SOURCE: GREG BRUE, </a:t>
            </a:r>
            <a:r>
              <a:rPr lang="en-US" altLang="pt-BR" sz="1000" i="1"/>
              <a:t>SIX SIGMA FOR MANAGERS </a:t>
            </a:r>
            <a:r>
              <a:rPr lang="en-US" altLang="pt-BR" sz="1000"/>
              <a:t>(NEW YORK: MCGRAW-HILL, 2002), P. 84.</a:t>
            </a:r>
            <a:endParaRPr lang="pt-BR" altLang="pt-BR" sz="1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F390D4FF-F2D3-57CE-669E-DBE9EF19223D}"/>
              </a:ext>
            </a:extLst>
          </p:cNvPr>
          <p:cNvSpPr>
            <a:spLocks noGrp="1" noChangeArrowheads="1"/>
          </p:cNvSpPr>
          <p:nvPr>
            <p:ph type="title"/>
          </p:nvPr>
        </p:nvSpPr>
        <p:spPr>
          <a:xfrm>
            <a:off x="3200400" y="457201"/>
            <a:ext cx="7010400" cy="811213"/>
          </a:xfrm>
        </p:spPr>
        <p:txBody>
          <a:bodyPr/>
          <a:lstStyle/>
          <a:p>
            <a:pPr algn="l"/>
            <a:r>
              <a:rPr lang="pt-BR" altLang="pt-BR" sz="3500"/>
              <a:t>Ferramentas da Qualidade</a:t>
            </a:r>
          </a:p>
        </p:txBody>
      </p:sp>
      <p:sp>
        <p:nvSpPr>
          <p:cNvPr id="492547" name="Rectangle 3">
            <a:extLst>
              <a:ext uri="{FF2B5EF4-FFF2-40B4-BE49-F238E27FC236}">
                <a16:creationId xmlns:a16="http://schemas.microsoft.com/office/drawing/2014/main" id="{25E2205E-314B-C84A-3400-CA4C5A1E1AA5}"/>
              </a:ext>
            </a:extLst>
          </p:cNvPr>
          <p:cNvSpPr>
            <a:spLocks noGrp="1" noChangeArrowheads="1"/>
          </p:cNvSpPr>
          <p:nvPr>
            <p:ph idx="1"/>
          </p:nvPr>
        </p:nvSpPr>
        <p:spPr>
          <a:xfrm>
            <a:off x="3406775" y="1412875"/>
            <a:ext cx="7010400" cy="4114800"/>
          </a:xfrm>
        </p:spPr>
        <p:txBody>
          <a:bodyPr/>
          <a:lstStyle/>
          <a:p>
            <a:pPr>
              <a:lnSpc>
                <a:spcPct val="90000"/>
              </a:lnSpc>
            </a:pPr>
            <a:r>
              <a:rPr lang="pt-BR" altLang="pt-BR"/>
              <a:t>Data Sheets / Ckeck Sheets</a:t>
            </a:r>
          </a:p>
          <a:p>
            <a:pPr>
              <a:lnSpc>
                <a:spcPct val="90000"/>
              </a:lnSpc>
            </a:pPr>
            <a:r>
              <a:rPr lang="pt-BR" altLang="pt-BR"/>
              <a:t>Histogramas</a:t>
            </a:r>
          </a:p>
          <a:p>
            <a:pPr>
              <a:lnSpc>
                <a:spcPct val="90000"/>
              </a:lnSpc>
            </a:pPr>
            <a:r>
              <a:rPr lang="pt-BR" altLang="pt-BR"/>
              <a:t>Gráficos de Pareto</a:t>
            </a:r>
          </a:p>
          <a:p>
            <a:pPr>
              <a:lnSpc>
                <a:spcPct val="90000"/>
              </a:lnSpc>
            </a:pPr>
            <a:r>
              <a:rPr lang="pt-BR" altLang="pt-BR"/>
              <a:t>Gráficos de Correlação (Scatter diagrams)</a:t>
            </a:r>
          </a:p>
          <a:p>
            <a:pPr>
              <a:lnSpc>
                <a:spcPct val="90000"/>
              </a:lnSpc>
            </a:pPr>
            <a:r>
              <a:rPr lang="pt-BR" altLang="pt-BR"/>
              <a:t>Fluxogramas (Flow charts)</a:t>
            </a:r>
          </a:p>
          <a:p>
            <a:pPr>
              <a:lnSpc>
                <a:spcPct val="90000"/>
              </a:lnSpc>
            </a:pPr>
            <a:r>
              <a:rPr lang="pt-BR" altLang="pt-BR"/>
              <a:t>Diagramas de Causa-Efeito (Ishikawa)</a:t>
            </a:r>
          </a:p>
          <a:p>
            <a:pPr>
              <a:lnSpc>
                <a:spcPct val="90000"/>
              </a:lnSpc>
            </a:pPr>
            <a:r>
              <a:rPr lang="pt-BR" altLang="pt-BR"/>
              <a:t>Gráficos de Controle (CEP)</a:t>
            </a:r>
          </a:p>
          <a:p>
            <a:pPr>
              <a:lnSpc>
                <a:spcPct val="90000"/>
              </a:lnSpc>
            </a:pPr>
            <a:r>
              <a:rPr lang="pt-BR" altLang="pt-BR"/>
              <a:t>Função de perda de Tagushi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3570" name="Group 2">
            <a:extLst>
              <a:ext uri="{FF2B5EF4-FFF2-40B4-BE49-F238E27FC236}">
                <a16:creationId xmlns:a16="http://schemas.microsoft.com/office/drawing/2014/main" id="{310C1D0A-1014-9534-8A75-D95C6873DC89}"/>
              </a:ext>
            </a:extLst>
          </p:cNvPr>
          <p:cNvGrpSpPr>
            <a:grpSpLocks/>
          </p:cNvGrpSpPr>
          <p:nvPr/>
        </p:nvGrpSpPr>
        <p:grpSpPr bwMode="auto">
          <a:xfrm>
            <a:off x="1181100" y="-171450"/>
            <a:ext cx="9829800" cy="7458075"/>
            <a:chOff x="-216" y="1344"/>
            <a:chExt cx="6192" cy="4698"/>
          </a:xfrm>
        </p:grpSpPr>
        <p:sp>
          <p:nvSpPr>
            <p:cNvPr id="493571" name="Freeform 3">
              <a:extLst>
                <a:ext uri="{FF2B5EF4-FFF2-40B4-BE49-F238E27FC236}">
                  <a16:creationId xmlns:a16="http://schemas.microsoft.com/office/drawing/2014/main" id="{3CC7D4C6-D5FE-A335-A604-AFBFD087CF15}"/>
                </a:ext>
              </a:extLst>
            </p:cNvPr>
            <p:cNvSpPr>
              <a:spLocks/>
            </p:cNvSpPr>
            <p:nvPr/>
          </p:nvSpPr>
          <p:spPr bwMode="auto">
            <a:xfrm>
              <a:off x="-72" y="1434"/>
              <a:ext cx="6048" cy="4608"/>
            </a:xfrm>
            <a:custGeom>
              <a:avLst/>
              <a:gdLst>
                <a:gd name="T0" fmla="*/ 15120 w 15120"/>
                <a:gd name="T1" fmla="*/ 0 h 11520"/>
                <a:gd name="T2" fmla="*/ 0 w 15120"/>
                <a:gd name="T3" fmla="*/ 0 h 11520"/>
                <a:gd name="T4" fmla="*/ 0 w 15120"/>
                <a:gd name="T5" fmla="*/ 11520 h 11520"/>
                <a:gd name="T6" fmla="*/ 15120 w 15120"/>
                <a:gd name="T7" fmla="*/ 11520 h 11520"/>
                <a:gd name="T8" fmla="*/ 15120 w 15120"/>
                <a:gd name="T9" fmla="*/ 0 h 11520"/>
              </a:gdLst>
              <a:ahLst/>
              <a:cxnLst>
                <a:cxn ang="0">
                  <a:pos x="T0" y="T1"/>
                </a:cxn>
                <a:cxn ang="0">
                  <a:pos x="T2" y="T3"/>
                </a:cxn>
                <a:cxn ang="0">
                  <a:pos x="T4" y="T5"/>
                </a:cxn>
                <a:cxn ang="0">
                  <a:pos x="T6" y="T7"/>
                </a:cxn>
                <a:cxn ang="0">
                  <a:pos x="T8" y="T9"/>
                </a:cxn>
              </a:cxnLst>
              <a:rect l="0" t="0" r="r" b="b"/>
              <a:pathLst>
                <a:path w="15120" h="11520">
                  <a:moveTo>
                    <a:pt x="15120" y="0"/>
                  </a:moveTo>
                  <a:lnTo>
                    <a:pt x="0" y="0"/>
                  </a:lnTo>
                  <a:lnTo>
                    <a:pt x="0" y="11520"/>
                  </a:lnTo>
                  <a:lnTo>
                    <a:pt x="15120" y="11520"/>
                  </a:lnTo>
                  <a:lnTo>
                    <a:pt x="15120" y="0"/>
                  </a:lnTo>
                  <a:close/>
                </a:path>
              </a:pathLst>
            </a:custGeom>
            <a:solidFill>
              <a:srgbClr val="FFFF99"/>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572" name="Freeform 4">
              <a:extLst>
                <a:ext uri="{FF2B5EF4-FFF2-40B4-BE49-F238E27FC236}">
                  <a16:creationId xmlns:a16="http://schemas.microsoft.com/office/drawing/2014/main" id="{0FF040D8-9977-2333-41AF-02409022A18E}"/>
                </a:ext>
              </a:extLst>
            </p:cNvPr>
            <p:cNvSpPr>
              <a:spLocks/>
            </p:cNvSpPr>
            <p:nvPr/>
          </p:nvSpPr>
          <p:spPr bwMode="auto">
            <a:xfrm>
              <a:off x="-34" y="5423"/>
              <a:ext cx="673" cy="535"/>
            </a:xfrm>
            <a:custGeom>
              <a:avLst/>
              <a:gdLst>
                <a:gd name="T0" fmla="*/ 0 w 1683"/>
                <a:gd name="T1" fmla="*/ 1337 h 1337"/>
                <a:gd name="T2" fmla="*/ 0 w 1683"/>
                <a:gd name="T3" fmla="*/ 0 h 1337"/>
                <a:gd name="T4" fmla="*/ 1683 w 1683"/>
                <a:gd name="T5" fmla="*/ 0 h 1337"/>
                <a:gd name="T6" fmla="*/ 1683 w 1683"/>
                <a:gd name="T7" fmla="*/ 1337 h 1337"/>
                <a:gd name="T8" fmla="*/ 0 w 1683"/>
                <a:gd name="T9" fmla="*/ 1337 h 1337"/>
              </a:gdLst>
              <a:ahLst/>
              <a:cxnLst>
                <a:cxn ang="0">
                  <a:pos x="T0" y="T1"/>
                </a:cxn>
                <a:cxn ang="0">
                  <a:pos x="T2" y="T3"/>
                </a:cxn>
                <a:cxn ang="0">
                  <a:pos x="T4" y="T5"/>
                </a:cxn>
                <a:cxn ang="0">
                  <a:pos x="T6" y="T7"/>
                </a:cxn>
                <a:cxn ang="0">
                  <a:pos x="T8" y="T9"/>
                </a:cxn>
              </a:cxnLst>
              <a:rect l="0" t="0" r="r" b="b"/>
              <a:pathLst>
                <a:path w="1683" h="1337">
                  <a:moveTo>
                    <a:pt x="0" y="1337"/>
                  </a:moveTo>
                  <a:lnTo>
                    <a:pt x="0" y="0"/>
                  </a:lnTo>
                  <a:lnTo>
                    <a:pt x="1683" y="0"/>
                  </a:lnTo>
                  <a:lnTo>
                    <a:pt x="1683" y="1337"/>
                  </a:lnTo>
                  <a:lnTo>
                    <a:pt x="0" y="1337"/>
                  </a:lnTo>
                  <a:close/>
                </a:path>
              </a:pathLst>
            </a:custGeom>
            <a:solidFill>
              <a:srgbClr val="FFFF99"/>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grpSp>
          <p:nvGrpSpPr>
            <p:cNvPr id="493573" name="Group 5">
              <a:extLst>
                <a:ext uri="{FF2B5EF4-FFF2-40B4-BE49-F238E27FC236}">
                  <a16:creationId xmlns:a16="http://schemas.microsoft.com/office/drawing/2014/main" id="{E451B6CC-7B5F-3A52-6EF6-63AA48B81215}"/>
                </a:ext>
              </a:extLst>
            </p:cNvPr>
            <p:cNvGrpSpPr>
              <a:grpSpLocks/>
            </p:cNvGrpSpPr>
            <p:nvPr/>
          </p:nvGrpSpPr>
          <p:grpSpPr bwMode="auto">
            <a:xfrm>
              <a:off x="-216" y="1751"/>
              <a:ext cx="6080" cy="3947"/>
              <a:chOff x="-216" y="1706"/>
              <a:chExt cx="6080" cy="3947"/>
            </a:xfrm>
          </p:grpSpPr>
          <p:grpSp>
            <p:nvGrpSpPr>
              <p:cNvPr id="493574" name="Group 6">
                <a:extLst>
                  <a:ext uri="{FF2B5EF4-FFF2-40B4-BE49-F238E27FC236}">
                    <a16:creationId xmlns:a16="http://schemas.microsoft.com/office/drawing/2014/main" id="{22B627EB-07DE-4B68-6527-E44F942174D1}"/>
                  </a:ext>
                </a:extLst>
              </p:cNvPr>
              <p:cNvGrpSpPr>
                <a:grpSpLocks/>
              </p:cNvGrpSpPr>
              <p:nvPr/>
            </p:nvGrpSpPr>
            <p:grpSpPr bwMode="auto">
              <a:xfrm>
                <a:off x="-216" y="1706"/>
                <a:ext cx="5976" cy="3947"/>
                <a:chOff x="-216" y="1706"/>
                <a:chExt cx="5976" cy="3947"/>
              </a:xfrm>
            </p:grpSpPr>
            <p:sp>
              <p:nvSpPr>
                <p:cNvPr id="493575" name="Freeform 7">
                  <a:extLst>
                    <a:ext uri="{FF2B5EF4-FFF2-40B4-BE49-F238E27FC236}">
                      <a16:creationId xmlns:a16="http://schemas.microsoft.com/office/drawing/2014/main" id="{95C3182C-1AC8-6990-85EC-E901D9AC9975}"/>
                    </a:ext>
                  </a:extLst>
                </p:cNvPr>
                <p:cNvSpPr>
                  <a:spLocks/>
                </p:cNvSpPr>
                <p:nvPr/>
              </p:nvSpPr>
              <p:spPr bwMode="auto">
                <a:xfrm>
                  <a:off x="5104" y="2235"/>
                  <a:ext cx="433" cy="101"/>
                </a:xfrm>
                <a:custGeom>
                  <a:avLst/>
                  <a:gdLst>
                    <a:gd name="T0" fmla="*/ 543 w 1083"/>
                    <a:gd name="T1" fmla="*/ 252 h 252"/>
                    <a:gd name="T2" fmla="*/ 543 w 1083"/>
                    <a:gd name="T3" fmla="*/ 190 h 252"/>
                    <a:gd name="T4" fmla="*/ 0 w 1083"/>
                    <a:gd name="T5" fmla="*/ 190 h 252"/>
                    <a:gd name="T6" fmla="*/ 0 w 1083"/>
                    <a:gd name="T7" fmla="*/ 63 h 252"/>
                    <a:gd name="T8" fmla="*/ 543 w 1083"/>
                    <a:gd name="T9" fmla="*/ 63 h 252"/>
                    <a:gd name="T10" fmla="*/ 543 w 1083"/>
                    <a:gd name="T11" fmla="*/ 0 h 252"/>
                    <a:gd name="T12" fmla="*/ 1083 w 1083"/>
                    <a:gd name="T13" fmla="*/ 125 h 252"/>
                    <a:gd name="T14" fmla="*/ 543 w 1083"/>
                    <a:gd name="T15" fmla="*/ 252 h 2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3" h="252">
                      <a:moveTo>
                        <a:pt x="543" y="252"/>
                      </a:moveTo>
                      <a:lnTo>
                        <a:pt x="543" y="190"/>
                      </a:lnTo>
                      <a:lnTo>
                        <a:pt x="0" y="190"/>
                      </a:lnTo>
                      <a:lnTo>
                        <a:pt x="0" y="63"/>
                      </a:lnTo>
                      <a:lnTo>
                        <a:pt x="543" y="63"/>
                      </a:lnTo>
                      <a:lnTo>
                        <a:pt x="543" y="0"/>
                      </a:lnTo>
                      <a:lnTo>
                        <a:pt x="1083" y="125"/>
                      </a:lnTo>
                      <a:lnTo>
                        <a:pt x="543" y="252"/>
                      </a:lnTo>
                      <a:close/>
                    </a:path>
                  </a:pathLst>
                </a:custGeom>
                <a:solidFill>
                  <a:srgbClr val="9A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493576" name="Freeform 8">
                  <a:extLst>
                    <a:ext uri="{FF2B5EF4-FFF2-40B4-BE49-F238E27FC236}">
                      <a16:creationId xmlns:a16="http://schemas.microsoft.com/office/drawing/2014/main" id="{8E12DF8A-4AED-C1AE-A4AA-2832F5316791}"/>
                    </a:ext>
                  </a:extLst>
                </p:cNvPr>
                <p:cNvSpPr>
                  <a:spLocks/>
                </p:cNvSpPr>
                <p:nvPr/>
              </p:nvSpPr>
              <p:spPr bwMode="auto">
                <a:xfrm>
                  <a:off x="5104" y="2235"/>
                  <a:ext cx="433" cy="101"/>
                </a:xfrm>
                <a:custGeom>
                  <a:avLst/>
                  <a:gdLst>
                    <a:gd name="T0" fmla="*/ 543 w 1083"/>
                    <a:gd name="T1" fmla="*/ 0 h 252"/>
                    <a:gd name="T2" fmla="*/ 543 w 1083"/>
                    <a:gd name="T3" fmla="*/ 63 h 252"/>
                    <a:gd name="T4" fmla="*/ 0 w 1083"/>
                    <a:gd name="T5" fmla="*/ 63 h 252"/>
                    <a:gd name="T6" fmla="*/ 0 w 1083"/>
                    <a:gd name="T7" fmla="*/ 190 h 252"/>
                    <a:gd name="T8" fmla="*/ 543 w 1083"/>
                    <a:gd name="T9" fmla="*/ 190 h 252"/>
                    <a:gd name="T10" fmla="*/ 543 w 1083"/>
                    <a:gd name="T11" fmla="*/ 252 h 252"/>
                    <a:gd name="T12" fmla="*/ 1083 w 1083"/>
                    <a:gd name="T13" fmla="*/ 125 h 252"/>
                    <a:gd name="T14" fmla="*/ 543 w 1083"/>
                    <a:gd name="T15" fmla="*/ 0 h 2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3" h="252">
                      <a:moveTo>
                        <a:pt x="543" y="0"/>
                      </a:moveTo>
                      <a:lnTo>
                        <a:pt x="543" y="63"/>
                      </a:lnTo>
                      <a:lnTo>
                        <a:pt x="0" y="63"/>
                      </a:lnTo>
                      <a:lnTo>
                        <a:pt x="0" y="190"/>
                      </a:lnTo>
                      <a:lnTo>
                        <a:pt x="543" y="190"/>
                      </a:lnTo>
                      <a:lnTo>
                        <a:pt x="543" y="252"/>
                      </a:lnTo>
                      <a:lnTo>
                        <a:pt x="1083" y="125"/>
                      </a:lnTo>
                      <a:lnTo>
                        <a:pt x="543" y="0"/>
                      </a:lnTo>
                      <a:close/>
                    </a:path>
                  </a:pathLst>
                </a:custGeom>
                <a:noFill/>
                <a:ln w="12166">
                  <a:solidFill>
                    <a:srgbClr val="33649A"/>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577" name="Freeform 9">
                  <a:extLst>
                    <a:ext uri="{FF2B5EF4-FFF2-40B4-BE49-F238E27FC236}">
                      <a16:creationId xmlns:a16="http://schemas.microsoft.com/office/drawing/2014/main" id="{398E6987-DBDA-5EF9-0ACE-F0D89BFAF64A}"/>
                    </a:ext>
                  </a:extLst>
                </p:cNvPr>
                <p:cNvSpPr>
                  <a:spLocks/>
                </p:cNvSpPr>
                <p:nvPr/>
              </p:nvSpPr>
              <p:spPr bwMode="auto">
                <a:xfrm>
                  <a:off x="2526" y="3476"/>
                  <a:ext cx="2422" cy="858"/>
                </a:xfrm>
                <a:custGeom>
                  <a:avLst/>
                  <a:gdLst>
                    <a:gd name="T0" fmla="*/ 0 w 6056"/>
                    <a:gd name="T1" fmla="*/ 2146 h 2146"/>
                    <a:gd name="T2" fmla="*/ 0 w 6056"/>
                    <a:gd name="T3" fmla="*/ 0 h 2146"/>
                    <a:gd name="T4" fmla="*/ 6056 w 6056"/>
                    <a:gd name="T5" fmla="*/ 0 h 2146"/>
                    <a:gd name="T6" fmla="*/ 6056 w 6056"/>
                    <a:gd name="T7" fmla="*/ 2146 h 2146"/>
                    <a:gd name="T8" fmla="*/ 0 w 6056"/>
                    <a:gd name="T9" fmla="*/ 2146 h 2146"/>
                  </a:gdLst>
                  <a:ahLst/>
                  <a:cxnLst>
                    <a:cxn ang="0">
                      <a:pos x="T0" y="T1"/>
                    </a:cxn>
                    <a:cxn ang="0">
                      <a:pos x="T2" y="T3"/>
                    </a:cxn>
                    <a:cxn ang="0">
                      <a:pos x="T4" y="T5"/>
                    </a:cxn>
                    <a:cxn ang="0">
                      <a:pos x="T6" y="T7"/>
                    </a:cxn>
                    <a:cxn ang="0">
                      <a:pos x="T8" y="T9"/>
                    </a:cxn>
                  </a:cxnLst>
                  <a:rect l="0" t="0" r="r" b="b"/>
                  <a:pathLst>
                    <a:path w="6056" h="2146">
                      <a:moveTo>
                        <a:pt x="0" y="2146"/>
                      </a:moveTo>
                      <a:lnTo>
                        <a:pt x="0" y="0"/>
                      </a:lnTo>
                      <a:lnTo>
                        <a:pt x="6056" y="0"/>
                      </a:lnTo>
                      <a:lnTo>
                        <a:pt x="6056" y="2146"/>
                      </a:lnTo>
                      <a:lnTo>
                        <a:pt x="0" y="2146"/>
                      </a:lnTo>
                      <a:close/>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578" name="Freeform 10">
                  <a:extLst>
                    <a:ext uri="{FF2B5EF4-FFF2-40B4-BE49-F238E27FC236}">
                      <a16:creationId xmlns:a16="http://schemas.microsoft.com/office/drawing/2014/main" id="{818DFC44-7647-D42B-47B4-8746A8DEB1A4}"/>
                    </a:ext>
                  </a:extLst>
                </p:cNvPr>
                <p:cNvSpPr>
                  <a:spLocks/>
                </p:cNvSpPr>
                <p:nvPr/>
              </p:nvSpPr>
              <p:spPr bwMode="auto">
                <a:xfrm>
                  <a:off x="2574" y="3428"/>
                  <a:ext cx="2422" cy="858"/>
                </a:xfrm>
                <a:custGeom>
                  <a:avLst/>
                  <a:gdLst>
                    <a:gd name="T0" fmla="*/ 0 w 6056"/>
                    <a:gd name="T1" fmla="*/ 2146 h 2146"/>
                    <a:gd name="T2" fmla="*/ 0 w 6056"/>
                    <a:gd name="T3" fmla="*/ 0 h 2146"/>
                    <a:gd name="T4" fmla="*/ 6056 w 6056"/>
                    <a:gd name="T5" fmla="*/ 0 h 2146"/>
                    <a:gd name="T6" fmla="*/ 6056 w 6056"/>
                    <a:gd name="T7" fmla="*/ 2146 h 2146"/>
                    <a:gd name="T8" fmla="*/ 0 w 6056"/>
                    <a:gd name="T9" fmla="*/ 2146 h 2146"/>
                  </a:gdLst>
                  <a:ahLst/>
                  <a:cxnLst>
                    <a:cxn ang="0">
                      <a:pos x="T0" y="T1"/>
                    </a:cxn>
                    <a:cxn ang="0">
                      <a:pos x="T2" y="T3"/>
                    </a:cxn>
                    <a:cxn ang="0">
                      <a:pos x="T4" y="T5"/>
                    </a:cxn>
                    <a:cxn ang="0">
                      <a:pos x="T6" y="T7"/>
                    </a:cxn>
                    <a:cxn ang="0">
                      <a:pos x="T8" y="T9"/>
                    </a:cxn>
                  </a:cxnLst>
                  <a:rect l="0" t="0" r="r" b="b"/>
                  <a:pathLst>
                    <a:path w="6056" h="2146">
                      <a:moveTo>
                        <a:pt x="0" y="2146"/>
                      </a:moveTo>
                      <a:lnTo>
                        <a:pt x="0" y="0"/>
                      </a:lnTo>
                      <a:lnTo>
                        <a:pt x="6056" y="0"/>
                      </a:lnTo>
                      <a:lnTo>
                        <a:pt x="6056" y="2146"/>
                      </a:lnTo>
                      <a:lnTo>
                        <a:pt x="0" y="2146"/>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579" name="Freeform 11">
                  <a:extLst>
                    <a:ext uri="{FF2B5EF4-FFF2-40B4-BE49-F238E27FC236}">
                      <a16:creationId xmlns:a16="http://schemas.microsoft.com/office/drawing/2014/main" id="{8E19FC61-1D5A-1F91-E885-BA953BAC8907}"/>
                    </a:ext>
                  </a:extLst>
                </p:cNvPr>
                <p:cNvSpPr>
                  <a:spLocks/>
                </p:cNvSpPr>
                <p:nvPr/>
              </p:nvSpPr>
              <p:spPr bwMode="auto">
                <a:xfrm>
                  <a:off x="2574" y="3428"/>
                  <a:ext cx="2422" cy="858"/>
                </a:xfrm>
                <a:custGeom>
                  <a:avLst/>
                  <a:gdLst>
                    <a:gd name="T0" fmla="*/ 0 w 6056"/>
                    <a:gd name="T1" fmla="*/ 0 h 2146"/>
                    <a:gd name="T2" fmla="*/ 0 w 6056"/>
                    <a:gd name="T3" fmla="*/ 2146 h 2146"/>
                    <a:gd name="T4" fmla="*/ 6056 w 6056"/>
                    <a:gd name="T5" fmla="*/ 2146 h 2146"/>
                    <a:gd name="T6" fmla="*/ 6056 w 6056"/>
                    <a:gd name="T7" fmla="*/ 0 h 2146"/>
                    <a:gd name="T8" fmla="*/ 0 w 6056"/>
                    <a:gd name="T9" fmla="*/ 0 h 2146"/>
                  </a:gdLst>
                  <a:ahLst/>
                  <a:cxnLst>
                    <a:cxn ang="0">
                      <a:pos x="T0" y="T1"/>
                    </a:cxn>
                    <a:cxn ang="0">
                      <a:pos x="T2" y="T3"/>
                    </a:cxn>
                    <a:cxn ang="0">
                      <a:pos x="T4" y="T5"/>
                    </a:cxn>
                    <a:cxn ang="0">
                      <a:pos x="T6" y="T7"/>
                    </a:cxn>
                    <a:cxn ang="0">
                      <a:pos x="T8" y="T9"/>
                    </a:cxn>
                  </a:cxnLst>
                  <a:rect l="0" t="0" r="r" b="b"/>
                  <a:pathLst>
                    <a:path w="6056" h="2146">
                      <a:moveTo>
                        <a:pt x="0" y="0"/>
                      </a:moveTo>
                      <a:lnTo>
                        <a:pt x="0" y="2146"/>
                      </a:lnTo>
                      <a:lnTo>
                        <a:pt x="6056" y="2146"/>
                      </a:lnTo>
                      <a:lnTo>
                        <a:pt x="6056" y="0"/>
                      </a:lnTo>
                      <a:lnTo>
                        <a:pt x="0" y="0"/>
                      </a:lnTo>
                      <a:close/>
                    </a:path>
                  </a:pathLst>
                </a:custGeom>
                <a:noFill/>
                <a:ln w="12166">
                  <a:solidFill>
                    <a:srgbClr val="33649A"/>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580" name="Rectangle 12">
                  <a:extLst>
                    <a:ext uri="{FF2B5EF4-FFF2-40B4-BE49-F238E27FC236}">
                      <a16:creationId xmlns:a16="http://schemas.microsoft.com/office/drawing/2014/main" id="{55C53601-D0DD-93FB-DE82-2944A5CE7AEA}"/>
                    </a:ext>
                  </a:extLst>
                </p:cNvPr>
                <p:cNvSpPr>
                  <a:spLocks/>
                </p:cNvSpPr>
                <p:nvPr/>
              </p:nvSpPr>
              <p:spPr bwMode="auto">
                <a:xfrm>
                  <a:off x="190" y="3670"/>
                  <a:ext cx="2337"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93581" name="Freeform 13">
                  <a:extLst>
                    <a:ext uri="{FF2B5EF4-FFF2-40B4-BE49-F238E27FC236}">
                      <a16:creationId xmlns:a16="http://schemas.microsoft.com/office/drawing/2014/main" id="{E31F063F-8ACC-F98C-B3C9-DD0521FBFB91}"/>
                    </a:ext>
                  </a:extLst>
                </p:cNvPr>
                <p:cNvSpPr>
                  <a:spLocks/>
                </p:cNvSpPr>
                <p:nvPr/>
              </p:nvSpPr>
              <p:spPr bwMode="auto">
                <a:xfrm>
                  <a:off x="238" y="3622"/>
                  <a:ext cx="2337" cy="218"/>
                </a:xfrm>
                <a:custGeom>
                  <a:avLst/>
                  <a:gdLst>
                    <a:gd name="T0" fmla="*/ 0 w 5843"/>
                    <a:gd name="T1" fmla="*/ 545 h 545"/>
                    <a:gd name="T2" fmla="*/ 0 w 5843"/>
                    <a:gd name="T3" fmla="*/ 0 h 545"/>
                    <a:gd name="T4" fmla="*/ 5843 w 5843"/>
                    <a:gd name="T5" fmla="*/ 0 h 545"/>
                    <a:gd name="T6" fmla="*/ 5843 w 5843"/>
                    <a:gd name="T7" fmla="*/ 545 h 545"/>
                    <a:gd name="T8" fmla="*/ 0 w 5843"/>
                    <a:gd name="T9" fmla="*/ 545 h 545"/>
                  </a:gdLst>
                  <a:ahLst/>
                  <a:cxnLst>
                    <a:cxn ang="0">
                      <a:pos x="T0" y="T1"/>
                    </a:cxn>
                    <a:cxn ang="0">
                      <a:pos x="T2" y="T3"/>
                    </a:cxn>
                    <a:cxn ang="0">
                      <a:pos x="T4" y="T5"/>
                    </a:cxn>
                    <a:cxn ang="0">
                      <a:pos x="T6" y="T7"/>
                    </a:cxn>
                    <a:cxn ang="0">
                      <a:pos x="T8" y="T9"/>
                    </a:cxn>
                  </a:cxnLst>
                  <a:rect l="0" t="0" r="r" b="b"/>
                  <a:pathLst>
                    <a:path w="5843" h="545">
                      <a:moveTo>
                        <a:pt x="0" y="545"/>
                      </a:moveTo>
                      <a:lnTo>
                        <a:pt x="0" y="0"/>
                      </a:lnTo>
                      <a:lnTo>
                        <a:pt x="5843" y="0"/>
                      </a:lnTo>
                      <a:lnTo>
                        <a:pt x="5843" y="545"/>
                      </a:lnTo>
                      <a:lnTo>
                        <a:pt x="0" y="545"/>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582" name="Freeform 14">
                  <a:extLst>
                    <a:ext uri="{FF2B5EF4-FFF2-40B4-BE49-F238E27FC236}">
                      <a16:creationId xmlns:a16="http://schemas.microsoft.com/office/drawing/2014/main" id="{F4DDF8C4-7942-1B14-DDEC-A7FBA6A7D239}"/>
                    </a:ext>
                  </a:extLst>
                </p:cNvPr>
                <p:cNvSpPr>
                  <a:spLocks/>
                </p:cNvSpPr>
                <p:nvPr/>
              </p:nvSpPr>
              <p:spPr bwMode="auto">
                <a:xfrm>
                  <a:off x="238" y="3622"/>
                  <a:ext cx="2337" cy="218"/>
                </a:xfrm>
                <a:custGeom>
                  <a:avLst/>
                  <a:gdLst>
                    <a:gd name="T0" fmla="*/ 0 w 5843"/>
                    <a:gd name="T1" fmla="*/ 0 h 545"/>
                    <a:gd name="T2" fmla="*/ 0 w 5843"/>
                    <a:gd name="T3" fmla="*/ 545 h 545"/>
                    <a:gd name="T4" fmla="*/ 5843 w 5843"/>
                    <a:gd name="T5" fmla="*/ 545 h 545"/>
                    <a:gd name="T6" fmla="*/ 5843 w 5843"/>
                    <a:gd name="T7" fmla="*/ 0 h 545"/>
                    <a:gd name="T8" fmla="*/ 0 w 5843"/>
                    <a:gd name="T9" fmla="*/ 0 h 545"/>
                  </a:gdLst>
                  <a:ahLst/>
                  <a:cxnLst>
                    <a:cxn ang="0">
                      <a:pos x="T0" y="T1"/>
                    </a:cxn>
                    <a:cxn ang="0">
                      <a:pos x="T2" y="T3"/>
                    </a:cxn>
                    <a:cxn ang="0">
                      <a:pos x="T4" y="T5"/>
                    </a:cxn>
                    <a:cxn ang="0">
                      <a:pos x="T6" y="T7"/>
                    </a:cxn>
                    <a:cxn ang="0">
                      <a:pos x="T8" y="T9"/>
                    </a:cxn>
                  </a:cxnLst>
                  <a:rect l="0" t="0" r="r" b="b"/>
                  <a:pathLst>
                    <a:path w="5843" h="545">
                      <a:moveTo>
                        <a:pt x="0" y="0"/>
                      </a:moveTo>
                      <a:lnTo>
                        <a:pt x="0" y="545"/>
                      </a:lnTo>
                      <a:lnTo>
                        <a:pt x="5843" y="545"/>
                      </a:lnTo>
                      <a:lnTo>
                        <a:pt x="5843" y="0"/>
                      </a:lnTo>
                      <a:lnTo>
                        <a:pt x="0" y="0"/>
                      </a:lnTo>
                      <a:close/>
                    </a:path>
                  </a:pathLst>
                </a:custGeom>
                <a:noFill/>
                <a:ln w="12166">
                  <a:solidFill>
                    <a:srgbClr val="33649A"/>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583" name="Freeform 15">
                  <a:extLst>
                    <a:ext uri="{FF2B5EF4-FFF2-40B4-BE49-F238E27FC236}">
                      <a16:creationId xmlns:a16="http://schemas.microsoft.com/office/drawing/2014/main" id="{EB2605F7-2886-FD22-FD97-1E4AEDAD157A}"/>
                    </a:ext>
                  </a:extLst>
                </p:cNvPr>
                <p:cNvSpPr>
                  <a:spLocks/>
                </p:cNvSpPr>
                <p:nvPr/>
              </p:nvSpPr>
              <p:spPr bwMode="auto">
                <a:xfrm>
                  <a:off x="182" y="2864"/>
                  <a:ext cx="2346" cy="218"/>
                </a:xfrm>
                <a:custGeom>
                  <a:avLst/>
                  <a:gdLst>
                    <a:gd name="T0" fmla="*/ 0 w 5865"/>
                    <a:gd name="T1" fmla="*/ 544 h 544"/>
                    <a:gd name="T2" fmla="*/ 0 w 5865"/>
                    <a:gd name="T3" fmla="*/ 0 h 544"/>
                    <a:gd name="T4" fmla="*/ 5865 w 5865"/>
                    <a:gd name="T5" fmla="*/ 0 h 544"/>
                    <a:gd name="T6" fmla="*/ 5865 w 5865"/>
                    <a:gd name="T7" fmla="*/ 544 h 544"/>
                    <a:gd name="T8" fmla="*/ 0 w 5865"/>
                    <a:gd name="T9" fmla="*/ 544 h 544"/>
                  </a:gdLst>
                  <a:ahLst/>
                  <a:cxnLst>
                    <a:cxn ang="0">
                      <a:pos x="T0" y="T1"/>
                    </a:cxn>
                    <a:cxn ang="0">
                      <a:pos x="T2" y="T3"/>
                    </a:cxn>
                    <a:cxn ang="0">
                      <a:pos x="T4" y="T5"/>
                    </a:cxn>
                    <a:cxn ang="0">
                      <a:pos x="T6" y="T7"/>
                    </a:cxn>
                    <a:cxn ang="0">
                      <a:pos x="T8" y="T9"/>
                    </a:cxn>
                  </a:cxnLst>
                  <a:rect l="0" t="0" r="r" b="b"/>
                  <a:pathLst>
                    <a:path w="5865" h="544">
                      <a:moveTo>
                        <a:pt x="0" y="544"/>
                      </a:moveTo>
                      <a:lnTo>
                        <a:pt x="0" y="0"/>
                      </a:lnTo>
                      <a:lnTo>
                        <a:pt x="5865" y="0"/>
                      </a:lnTo>
                      <a:lnTo>
                        <a:pt x="5865" y="544"/>
                      </a:lnTo>
                      <a:lnTo>
                        <a:pt x="0" y="544"/>
                      </a:lnTo>
                      <a:close/>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584" name="Freeform 16">
                  <a:extLst>
                    <a:ext uri="{FF2B5EF4-FFF2-40B4-BE49-F238E27FC236}">
                      <a16:creationId xmlns:a16="http://schemas.microsoft.com/office/drawing/2014/main" id="{8474AA3E-40DE-930F-BB00-874D3DDDC769}"/>
                    </a:ext>
                  </a:extLst>
                </p:cNvPr>
                <p:cNvSpPr>
                  <a:spLocks/>
                </p:cNvSpPr>
                <p:nvPr/>
              </p:nvSpPr>
              <p:spPr bwMode="auto">
                <a:xfrm>
                  <a:off x="230" y="2816"/>
                  <a:ext cx="2346" cy="218"/>
                </a:xfrm>
                <a:custGeom>
                  <a:avLst/>
                  <a:gdLst>
                    <a:gd name="T0" fmla="*/ 0 w 5865"/>
                    <a:gd name="T1" fmla="*/ 544 h 544"/>
                    <a:gd name="T2" fmla="*/ 0 w 5865"/>
                    <a:gd name="T3" fmla="*/ 0 h 544"/>
                    <a:gd name="T4" fmla="*/ 5865 w 5865"/>
                    <a:gd name="T5" fmla="*/ 0 h 544"/>
                    <a:gd name="T6" fmla="*/ 5865 w 5865"/>
                    <a:gd name="T7" fmla="*/ 544 h 544"/>
                    <a:gd name="T8" fmla="*/ 0 w 5865"/>
                    <a:gd name="T9" fmla="*/ 544 h 544"/>
                  </a:gdLst>
                  <a:ahLst/>
                  <a:cxnLst>
                    <a:cxn ang="0">
                      <a:pos x="T0" y="T1"/>
                    </a:cxn>
                    <a:cxn ang="0">
                      <a:pos x="T2" y="T3"/>
                    </a:cxn>
                    <a:cxn ang="0">
                      <a:pos x="T4" y="T5"/>
                    </a:cxn>
                    <a:cxn ang="0">
                      <a:pos x="T6" y="T7"/>
                    </a:cxn>
                    <a:cxn ang="0">
                      <a:pos x="T8" y="T9"/>
                    </a:cxn>
                  </a:cxnLst>
                  <a:rect l="0" t="0" r="r" b="b"/>
                  <a:pathLst>
                    <a:path w="5865" h="544">
                      <a:moveTo>
                        <a:pt x="0" y="544"/>
                      </a:moveTo>
                      <a:lnTo>
                        <a:pt x="0" y="0"/>
                      </a:lnTo>
                      <a:lnTo>
                        <a:pt x="5865" y="0"/>
                      </a:lnTo>
                      <a:lnTo>
                        <a:pt x="5865" y="544"/>
                      </a:lnTo>
                      <a:lnTo>
                        <a:pt x="0" y="544"/>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585" name="Freeform 17">
                  <a:extLst>
                    <a:ext uri="{FF2B5EF4-FFF2-40B4-BE49-F238E27FC236}">
                      <a16:creationId xmlns:a16="http://schemas.microsoft.com/office/drawing/2014/main" id="{AC492972-B755-6E4C-B233-E5CA9114F58A}"/>
                    </a:ext>
                  </a:extLst>
                </p:cNvPr>
                <p:cNvSpPr>
                  <a:spLocks/>
                </p:cNvSpPr>
                <p:nvPr/>
              </p:nvSpPr>
              <p:spPr bwMode="auto">
                <a:xfrm>
                  <a:off x="230" y="2816"/>
                  <a:ext cx="2346" cy="218"/>
                </a:xfrm>
                <a:custGeom>
                  <a:avLst/>
                  <a:gdLst>
                    <a:gd name="T0" fmla="*/ 0 w 5865"/>
                    <a:gd name="T1" fmla="*/ 0 h 544"/>
                    <a:gd name="T2" fmla="*/ 0 w 5865"/>
                    <a:gd name="T3" fmla="*/ 544 h 544"/>
                    <a:gd name="T4" fmla="*/ 5865 w 5865"/>
                    <a:gd name="T5" fmla="*/ 544 h 544"/>
                    <a:gd name="T6" fmla="*/ 5865 w 5865"/>
                    <a:gd name="T7" fmla="*/ 0 h 544"/>
                    <a:gd name="T8" fmla="*/ 0 w 5865"/>
                    <a:gd name="T9" fmla="*/ 0 h 544"/>
                  </a:gdLst>
                  <a:ahLst/>
                  <a:cxnLst>
                    <a:cxn ang="0">
                      <a:pos x="T0" y="T1"/>
                    </a:cxn>
                    <a:cxn ang="0">
                      <a:pos x="T2" y="T3"/>
                    </a:cxn>
                    <a:cxn ang="0">
                      <a:pos x="T4" y="T5"/>
                    </a:cxn>
                    <a:cxn ang="0">
                      <a:pos x="T6" y="T7"/>
                    </a:cxn>
                    <a:cxn ang="0">
                      <a:pos x="T8" y="T9"/>
                    </a:cxn>
                  </a:cxnLst>
                  <a:rect l="0" t="0" r="r" b="b"/>
                  <a:pathLst>
                    <a:path w="5865" h="544">
                      <a:moveTo>
                        <a:pt x="0" y="0"/>
                      </a:moveTo>
                      <a:lnTo>
                        <a:pt x="0" y="544"/>
                      </a:lnTo>
                      <a:lnTo>
                        <a:pt x="5865" y="544"/>
                      </a:lnTo>
                      <a:lnTo>
                        <a:pt x="5865" y="0"/>
                      </a:lnTo>
                      <a:lnTo>
                        <a:pt x="0" y="0"/>
                      </a:lnTo>
                      <a:close/>
                    </a:path>
                  </a:pathLst>
                </a:custGeom>
                <a:noFill/>
                <a:ln w="12166">
                  <a:solidFill>
                    <a:srgbClr val="33649A"/>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586" name="Freeform 18">
                  <a:extLst>
                    <a:ext uri="{FF2B5EF4-FFF2-40B4-BE49-F238E27FC236}">
                      <a16:creationId xmlns:a16="http://schemas.microsoft.com/office/drawing/2014/main" id="{D8888877-1F42-2E23-3381-6C821E656D0E}"/>
                    </a:ext>
                  </a:extLst>
                </p:cNvPr>
                <p:cNvSpPr>
                  <a:spLocks/>
                </p:cNvSpPr>
                <p:nvPr/>
              </p:nvSpPr>
              <p:spPr bwMode="auto">
                <a:xfrm>
                  <a:off x="190" y="3136"/>
                  <a:ext cx="2337" cy="218"/>
                </a:xfrm>
                <a:custGeom>
                  <a:avLst/>
                  <a:gdLst>
                    <a:gd name="T0" fmla="*/ 0 w 5843"/>
                    <a:gd name="T1" fmla="*/ 544 h 544"/>
                    <a:gd name="T2" fmla="*/ 0 w 5843"/>
                    <a:gd name="T3" fmla="*/ 0 h 544"/>
                    <a:gd name="T4" fmla="*/ 5843 w 5843"/>
                    <a:gd name="T5" fmla="*/ 0 h 544"/>
                    <a:gd name="T6" fmla="*/ 5843 w 5843"/>
                    <a:gd name="T7" fmla="*/ 544 h 544"/>
                    <a:gd name="T8" fmla="*/ 0 w 5843"/>
                    <a:gd name="T9" fmla="*/ 544 h 544"/>
                  </a:gdLst>
                  <a:ahLst/>
                  <a:cxnLst>
                    <a:cxn ang="0">
                      <a:pos x="T0" y="T1"/>
                    </a:cxn>
                    <a:cxn ang="0">
                      <a:pos x="T2" y="T3"/>
                    </a:cxn>
                    <a:cxn ang="0">
                      <a:pos x="T4" y="T5"/>
                    </a:cxn>
                    <a:cxn ang="0">
                      <a:pos x="T6" y="T7"/>
                    </a:cxn>
                    <a:cxn ang="0">
                      <a:pos x="T8" y="T9"/>
                    </a:cxn>
                  </a:cxnLst>
                  <a:rect l="0" t="0" r="r" b="b"/>
                  <a:pathLst>
                    <a:path w="5843" h="544">
                      <a:moveTo>
                        <a:pt x="0" y="544"/>
                      </a:moveTo>
                      <a:lnTo>
                        <a:pt x="0" y="0"/>
                      </a:lnTo>
                      <a:lnTo>
                        <a:pt x="5843" y="0"/>
                      </a:lnTo>
                      <a:lnTo>
                        <a:pt x="5843" y="544"/>
                      </a:lnTo>
                      <a:lnTo>
                        <a:pt x="0" y="544"/>
                      </a:lnTo>
                      <a:close/>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587" name="Freeform 19">
                  <a:extLst>
                    <a:ext uri="{FF2B5EF4-FFF2-40B4-BE49-F238E27FC236}">
                      <a16:creationId xmlns:a16="http://schemas.microsoft.com/office/drawing/2014/main" id="{0F3850F3-1FBF-72FE-D051-76B8085FFE7A}"/>
                    </a:ext>
                  </a:extLst>
                </p:cNvPr>
                <p:cNvSpPr>
                  <a:spLocks/>
                </p:cNvSpPr>
                <p:nvPr/>
              </p:nvSpPr>
              <p:spPr bwMode="auto">
                <a:xfrm>
                  <a:off x="238" y="3088"/>
                  <a:ext cx="2337" cy="218"/>
                </a:xfrm>
                <a:custGeom>
                  <a:avLst/>
                  <a:gdLst>
                    <a:gd name="T0" fmla="*/ 0 w 5843"/>
                    <a:gd name="T1" fmla="*/ 544 h 544"/>
                    <a:gd name="T2" fmla="*/ 0 w 5843"/>
                    <a:gd name="T3" fmla="*/ 0 h 544"/>
                    <a:gd name="T4" fmla="*/ 5843 w 5843"/>
                    <a:gd name="T5" fmla="*/ 0 h 544"/>
                    <a:gd name="T6" fmla="*/ 5843 w 5843"/>
                    <a:gd name="T7" fmla="*/ 544 h 544"/>
                    <a:gd name="T8" fmla="*/ 0 w 5843"/>
                    <a:gd name="T9" fmla="*/ 544 h 544"/>
                  </a:gdLst>
                  <a:ahLst/>
                  <a:cxnLst>
                    <a:cxn ang="0">
                      <a:pos x="T0" y="T1"/>
                    </a:cxn>
                    <a:cxn ang="0">
                      <a:pos x="T2" y="T3"/>
                    </a:cxn>
                    <a:cxn ang="0">
                      <a:pos x="T4" y="T5"/>
                    </a:cxn>
                    <a:cxn ang="0">
                      <a:pos x="T6" y="T7"/>
                    </a:cxn>
                    <a:cxn ang="0">
                      <a:pos x="T8" y="T9"/>
                    </a:cxn>
                  </a:cxnLst>
                  <a:rect l="0" t="0" r="r" b="b"/>
                  <a:pathLst>
                    <a:path w="5843" h="544">
                      <a:moveTo>
                        <a:pt x="0" y="544"/>
                      </a:moveTo>
                      <a:lnTo>
                        <a:pt x="0" y="0"/>
                      </a:lnTo>
                      <a:lnTo>
                        <a:pt x="5843" y="0"/>
                      </a:lnTo>
                      <a:lnTo>
                        <a:pt x="5843" y="544"/>
                      </a:lnTo>
                      <a:lnTo>
                        <a:pt x="0" y="544"/>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588" name="Freeform 20">
                  <a:extLst>
                    <a:ext uri="{FF2B5EF4-FFF2-40B4-BE49-F238E27FC236}">
                      <a16:creationId xmlns:a16="http://schemas.microsoft.com/office/drawing/2014/main" id="{63A4075D-E2F9-44C1-B0EF-2B77932488BB}"/>
                    </a:ext>
                  </a:extLst>
                </p:cNvPr>
                <p:cNvSpPr>
                  <a:spLocks/>
                </p:cNvSpPr>
                <p:nvPr/>
              </p:nvSpPr>
              <p:spPr bwMode="auto">
                <a:xfrm>
                  <a:off x="238" y="3088"/>
                  <a:ext cx="2337" cy="218"/>
                </a:xfrm>
                <a:custGeom>
                  <a:avLst/>
                  <a:gdLst>
                    <a:gd name="T0" fmla="*/ 0 w 5843"/>
                    <a:gd name="T1" fmla="*/ 0 h 544"/>
                    <a:gd name="T2" fmla="*/ 0 w 5843"/>
                    <a:gd name="T3" fmla="*/ 544 h 544"/>
                    <a:gd name="T4" fmla="*/ 5843 w 5843"/>
                    <a:gd name="T5" fmla="*/ 544 h 544"/>
                    <a:gd name="T6" fmla="*/ 5843 w 5843"/>
                    <a:gd name="T7" fmla="*/ 0 h 544"/>
                    <a:gd name="T8" fmla="*/ 0 w 5843"/>
                    <a:gd name="T9" fmla="*/ 0 h 544"/>
                  </a:gdLst>
                  <a:ahLst/>
                  <a:cxnLst>
                    <a:cxn ang="0">
                      <a:pos x="T0" y="T1"/>
                    </a:cxn>
                    <a:cxn ang="0">
                      <a:pos x="T2" y="T3"/>
                    </a:cxn>
                    <a:cxn ang="0">
                      <a:pos x="T4" y="T5"/>
                    </a:cxn>
                    <a:cxn ang="0">
                      <a:pos x="T6" y="T7"/>
                    </a:cxn>
                    <a:cxn ang="0">
                      <a:pos x="T8" y="T9"/>
                    </a:cxn>
                  </a:cxnLst>
                  <a:rect l="0" t="0" r="r" b="b"/>
                  <a:pathLst>
                    <a:path w="5843" h="544">
                      <a:moveTo>
                        <a:pt x="0" y="0"/>
                      </a:moveTo>
                      <a:lnTo>
                        <a:pt x="0" y="544"/>
                      </a:lnTo>
                      <a:lnTo>
                        <a:pt x="5843" y="544"/>
                      </a:lnTo>
                      <a:lnTo>
                        <a:pt x="5843" y="0"/>
                      </a:lnTo>
                      <a:lnTo>
                        <a:pt x="0" y="0"/>
                      </a:lnTo>
                      <a:close/>
                    </a:path>
                  </a:pathLst>
                </a:custGeom>
                <a:noFill/>
                <a:ln w="12166">
                  <a:solidFill>
                    <a:srgbClr val="33649A"/>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589" name="Rectangle 21">
                  <a:extLst>
                    <a:ext uri="{FF2B5EF4-FFF2-40B4-BE49-F238E27FC236}">
                      <a16:creationId xmlns:a16="http://schemas.microsoft.com/office/drawing/2014/main" id="{D5B9B6C7-30C7-70F7-9746-56F717EFE86E}"/>
                    </a:ext>
                  </a:extLst>
                </p:cNvPr>
                <p:cNvSpPr>
                  <a:spLocks/>
                </p:cNvSpPr>
                <p:nvPr/>
              </p:nvSpPr>
              <p:spPr bwMode="auto">
                <a:xfrm>
                  <a:off x="3874" y="3653"/>
                  <a:ext cx="1014" cy="228"/>
                </a:xfrm>
                <a:prstGeom prst="rect">
                  <a:avLst/>
                </a:prstGeom>
                <a:solidFill>
                  <a:srgbClr val="9A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93590" name="Freeform 22">
                  <a:extLst>
                    <a:ext uri="{FF2B5EF4-FFF2-40B4-BE49-F238E27FC236}">
                      <a16:creationId xmlns:a16="http://schemas.microsoft.com/office/drawing/2014/main" id="{D63D189F-75FE-766E-16C5-7A304BA32E96}"/>
                    </a:ext>
                  </a:extLst>
                </p:cNvPr>
                <p:cNvSpPr>
                  <a:spLocks/>
                </p:cNvSpPr>
                <p:nvPr/>
              </p:nvSpPr>
              <p:spPr bwMode="auto">
                <a:xfrm>
                  <a:off x="1523" y="3887"/>
                  <a:ext cx="2257" cy="218"/>
                </a:xfrm>
                <a:custGeom>
                  <a:avLst/>
                  <a:gdLst>
                    <a:gd name="T0" fmla="*/ 0 w 5643"/>
                    <a:gd name="T1" fmla="*/ 545 h 545"/>
                    <a:gd name="T2" fmla="*/ 0 w 5643"/>
                    <a:gd name="T3" fmla="*/ 0 h 545"/>
                    <a:gd name="T4" fmla="*/ 5643 w 5643"/>
                    <a:gd name="T5" fmla="*/ 0 h 545"/>
                    <a:gd name="T6" fmla="*/ 5643 w 5643"/>
                    <a:gd name="T7" fmla="*/ 545 h 545"/>
                    <a:gd name="T8" fmla="*/ 0 w 5643"/>
                    <a:gd name="T9" fmla="*/ 545 h 545"/>
                  </a:gdLst>
                  <a:ahLst/>
                  <a:cxnLst>
                    <a:cxn ang="0">
                      <a:pos x="T0" y="T1"/>
                    </a:cxn>
                    <a:cxn ang="0">
                      <a:pos x="T2" y="T3"/>
                    </a:cxn>
                    <a:cxn ang="0">
                      <a:pos x="T4" y="T5"/>
                    </a:cxn>
                    <a:cxn ang="0">
                      <a:pos x="T6" y="T7"/>
                    </a:cxn>
                    <a:cxn ang="0">
                      <a:pos x="T8" y="T9"/>
                    </a:cxn>
                  </a:cxnLst>
                  <a:rect l="0" t="0" r="r" b="b"/>
                  <a:pathLst>
                    <a:path w="5643" h="545">
                      <a:moveTo>
                        <a:pt x="0" y="545"/>
                      </a:moveTo>
                      <a:lnTo>
                        <a:pt x="0" y="0"/>
                      </a:lnTo>
                      <a:lnTo>
                        <a:pt x="5643" y="0"/>
                      </a:lnTo>
                      <a:lnTo>
                        <a:pt x="5643" y="545"/>
                      </a:lnTo>
                      <a:lnTo>
                        <a:pt x="0" y="545"/>
                      </a:lnTo>
                      <a:close/>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591" name="Freeform 23">
                  <a:extLst>
                    <a:ext uri="{FF2B5EF4-FFF2-40B4-BE49-F238E27FC236}">
                      <a16:creationId xmlns:a16="http://schemas.microsoft.com/office/drawing/2014/main" id="{6133A4F6-5B7A-13D9-9F79-CBDCBC54D6A8}"/>
                    </a:ext>
                  </a:extLst>
                </p:cNvPr>
                <p:cNvSpPr>
                  <a:spLocks/>
                </p:cNvSpPr>
                <p:nvPr/>
              </p:nvSpPr>
              <p:spPr bwMode="auto">
                <a:xfrm>
                  <a:off x="1571" y="3839"/>
                  <a:ext cx="2257" cy="218"/>
                </a:xfrm>
                <a:custGeom>
                  <a:avLst/>
                  <a:gdLst>
                    <a:gd name="T0" fmla="*/ 0 w 5643"/>
                    <a:gd name="T1" fmla="*/ 545 h 545"/>
                    <a:gd name="T2" fmla="*/ 0 w 5643"/>
                    <a:gd name="T3" fmla="*/ 0 h 545"/>
                    <a:gd name="T4" fmla="*/ 5643 w 5643"/>
                    <a:gd name="T5" fmla="*/ 0 h 545"/>
                    <a:gd name="T6" fmla="*/ 5643 w 5643"/>
                    <a:gd name="T7" fmla="*/ 545 h 545"/>
                    <a:gd name="T8" fmla="*/ 0 w 5643"/>
                    <a:gd name="T9" fmla="*/ 545 h 545"/>
                  </a:gdLst>
                  <a:ahLst/>
                  <a:cxnLst>
                    <a:cxn ang="0">
                      <a:pos x="T0" y="T1"/>
                    </a:cxn>
                    <a:cxn ang="0">
                      <a:pos x="T2" y="T3"/>
                    </a:cxn>
                    <a:cxn ang="0">
                      <a:pos x="T4" y="T5"/>
                    </a:cxn>
                    <a:cxn ang="0">
                      <a:pos x="T6" y="T7"/>
                    </a:cxn>
                    <a:cxn ang="0">
                      <a:pos x="T8" y="T9"/>
                    </a:cxn>
                  </a:cxnLst>
                  <a:rect l="0" t="0" r="r" b="b"/>
                  <a:pathLst>
                    <a:path w="5643" h="545">
                      <a:moveTo>
                        <a:pt x="0" y="545"/>
                      </a:moveTo>
                      <a:lnTo>
                        <a:pt x="0" y="0"/>
                      </a:lnTo>
                      <a:lnTo>
                        <a:pt x="5643" y="0"/>
                      </a:lnTo>
                      <a:lnTo>
                        <a:pt x="5643" y="545"/>
                      </a:lnTo>
                      <a:lnTo>
                        <a:pt x="0" y="545"/>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592" name="Freeform 24">
                  <a:extLst>
                    <a:ext uri="{FF2B5EF4-FFF2-40B4-BE49-F238E27FC236}">
                      <a16:creationId xmlns:a16="http://schemas.microsoft.com/office/drawing/2014/main" id="{69DA8DD9-DBBB-BFD6-628E-5FE31C5DD1DA}"/>
                    </a:ext>
                  </a:extLst>
                </p:cNvPr>
                <p:cNvSpPr>
                  <a:spLocks/>
                </p:cNvSpPr>
                <p:nvPr/>
              </p:nvSpPr>
              <p:spPr bwMode="auto">
                <a:xfrm>
                  <a:off x="1572" y="3839"/>
                  <a:ext cx="2256" cy="218"/>
                </a:xfrm>
                <a:custGeom>
                  <a:avLst/>
                  <a:gdLst>
                    <a:gd name="T0" fmla="*/ 0 w 5641"/>
                    <a:gd name="T1" fmla="*/ 0 h 545"/>
                    <a:gd name="T2" fmla="*/ 0 w 5641"/>
                    <a:gd name="T3" fmla="*/ 545 h 545"/>
                    <a:gd name="T4" fmla="*/ 5641 w 5641"/>
                    <a:gd name="T5" fmla="*/ 545 h 545"/>
                    <a:gd name="T6" fmla="*/ 5641 w 5641"/>
                    <a:gd name="T7" fmla="*/ 0 h 545"/>
                    <a:gd name="T8" fmla="*/ 0 w 5641"/>
                    <a:gd name="T9" fmla="*/ 0 h 545"/>
                  </a:gdLst>
                  <a:ahLst/>
                  <a:cxnLst>
                    <a:cxn ang="0">
                      <a:pos x="T0" y="T1"/>
                    </a:cxn>
                    <a:cxn ang="0">
                      <a:pos x="T2" y="T3"/>
                    </a:cxn>
                    <a:cxn ang="0">
                      <a:pos x="T4" y="T5"/>
                    </a:cxn>
                    <a:cxn ang="0">
                      <a:pos x="T6" y="T7"/>
                    </a:cxn>
                    <a:cxn ang="0">
                      <a:pos x="T8" y="T9"/>
                    </a:cxn>
                  </a:cxnLst>
                  <a:rect l="0" t="0" r="r" b="b"/>
                  <a:pathLst>
                    <a:path w="5641" h="545">
                      <a:moveTo>
                        <a:pt x="0" y="0"/>
                      </a:moveTo>
                      <a:lnTo>
                        <a:pt x="0" y="545"/>
                      </a:lnTo>
                      <a:lnTo>
                        <a:pt x="5641" y="545"/>
                      </a:lnTo>
                      <a:lnTo>
                        <a:pt x="5641" y="0"/>
                      </a:lnTo>
                      <a:lnTo>
                        <a:pt x="0" y="0"/>
                      </a:lnTo>
                      <a:close/>
                    </a:path>
                  </a:pathLst>
                </a:custGeom>
                <a:noFill/>
                <a:ln w="12166">
                  <a:solidFill>
                    <a:srgbClr val="33649A"/>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593" name="Freeform 25">
                  <a:extLst>
                    <a:ext uri="{FF2B5EF4-FFF2-40B4-BE49-F238E27FC236}">
                      <a16:creationId xmlns:a16="http://schemas.microsoft.com/office/drawing/2014/main" id="{5AC1EF27-E860-08BF-14C5-4817D4A3B0F3}"/>
                    </a:ext>
                  </a:extLst>
                </p:cNvPr>
                <p:cNvSpPr>
                  <a:spLocks/>
                </p:cNvSpPr>
                <p:nvPr/>
              </p:nvSpPr>
              <p:spPr bwMode="auto">
                <a:xfrm>
                  <a:off x="176" y="2221"/>
                  <a:ext cx="972" cy="225"/>
                </a:xfrm>
                <a:custGeom>
                  <a:avLst/>
                  <a:gdLst>
                    <a:gd name="T0" fmla="*/ 0 w 2429"/>
                    <a:gd name="T1" fmla="*/ 562 h 562"/>
                    <a:gd name="T2" fmla="*/ 0 w 2429"/>
                    <a:gd name="T3" fmla="*/ 0 h 562"/>
                    <a:gd name="T4" fmla="*/ 2429 w 2429"/>
                    <a:gd name="T5" fmla="*/ 0 h 562"/>
                    <a:gd name="T6" fmla="*/ 2429 w 2429"/>
                    <a:gd name="T7" fmla="*/ 562 h 562"/>
                    <a:gd name="T8" fmla="*/ 0 w 2429"/>
                    <a:gd name="T9" fmla="*/ 562 h 562"/>
                  </a:gdLst>
                  <a:ahLst/>
                  <a:cxnLst>
                    <a:cxn ang="0">
                      <a:pos x="T0" y="T1"/>
                    </a:cxn>
                    <a:cxn ang="0">
                      <a:pos x="T2" y="T3"/>
                    </a:cxn>
                    <a:cxn ang="0">
                      <a:pos x="T4" y="T5"/>
                    </a:cxn>
                    <a:cxn ang="0">
                      <a:pos x="T6" y="T7"/>
                    </a:cxn>
                    <a:cxn ang="0">
                      <a:pos x="T8" y="T9"/>
                    </a:cxn>
                  </a:cxnLst>
                  <a:rect l="0" t="0" r="r" b="b"/>
                  <a:pathLst>
                    <a:path w="2429" h="562">
                      <a:moveTo>
                        <a:pt x="0" y="562"/>
                      </a:moveTo>
                      <a:lnTo>
                        <a:pt x="0" y="0"/>
                      </a:lnTo>
                      <a:lnTo>
                        <a:pt x="2429" y="0"/>
                      </a:lnTo>
                      <a:lnTo>
                        <a:pt x="2429" y="562"/>
                      </a:lnTo>
                      <a:lnTo>
                        <a:pt x="0" y="562"/>
                      </a:lnTo>
                      <a:close/>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594" name="Freeform 26">
                  <a:extLst>
                    <a:ext uri="{FF2B5EF4-FFF2-40B4-BE49-F238E27FC236}">
                      <a16:creationId xmlns:a16="http://schemas.microsoft.com/office/drawing/2014/main" id="{3A76D84B-8EA7-CBA6-07DE-27BD4B64084B}"/>
                    </a:ext>
                  </a:extLst>
                </p:cNvPr>
                <p:cNvSpPr>
                  <a:spLocks/>
                </p:cNvSpPr>
                <p:nvPr/>
              </p:nvSpPr>
              <p:spPr bwMode="auto">
                <a:xfrm>
                  <a:off x="224" y="2173"/>
                  <a:ext cx="972" cy="225"/>
                </a:xfrm>
                <a:custGeom>
                  <a:avLst/>
                  <a:gdLst>
                    <a:gd name="T0" fmla="*/ 0 w 2429"/>
                    <a:gd name="T1" fmla="*/ 562 h 562"/>
                    <a:gd name="T2" fmla="*/ 0 w 2429"/>
                    <a:gd name="T3" fmla="*/ 0 h 562"/>
                    <a:gd name="T4" fmla="*/ 2429 w 2429"/>
                    <a:gd name="T5" fmla="*/ 0 h 562"/>
                    <a:gd name="T6" fmla="*/ 2429 w 2429"/>
                    <a:gd name="T7" fmla="*/ 562 h 562"/>
                    <a:gd name="T8" fmla="*/ 0 w 2429"/>
                    <a:gd name="T9" fmla="*/ 562 h 562"/>
                  </a:gdLst>
                  <a:ahLst/>
                  <a:cxnLst>
                    <a:cxn ang="0">
                      <a:pos x="T0" y="T1"/>
                    </a:cxn>
                    <a:cxn ang="0">
                      <a:pos x="T2" y="T3"/>
                    </a:cxn>
                    <a:cxn ang="0">
                      <a:pos x="T4" y="T5"/>
                    </a:cxn>
                    <a:cxn ang="0">
                      <a:pos x="T6" y="T7"/>
                    </a:cxn>
                    <a:cxn ang="0">
                      <a:pos x="T8" y="T9"/>
                    </a:cxn>
                  </a:cxnLst>
                  <a:rect l="0" t="0" r="r" b="b"/>
                  <a:pathLst>
                    <a:path w="2429" h="562">
                      <a:moveTo>
                        <a:pt x="0" y="562"/>
                      </a:moveTo>
                      <a:lnTo>
                        <a:pt x="0" y="0"/>
                      </a:lnTo>
                      <a:lnTo>
                        <a:pt x="2429" y="0"/>
                      </a:lnTo>
                      <a:lnTo>
                        <a:pt x="2429" y="562"/>
                      </a:lnTo>
                      <a:lnTo>
                        <a:pt x="0" y="562"/>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595" name="Freeform 27">
                  <a:extLst>
                    <a:ext uri="{FF2B5EF4-FFF2-40B4-BE49-F238E27FC236}">
                      <a16:creationId xmlns:a16="http://schemas.microsoft.com/office/drawing/2014/main" id="{F652FB42-8E72-0D75-1FEA-23EE40359C19}"/>
                    </a:ext>
                  </a:extLst>
                </p:cNvPr>
                <p:cNvSpPr>
                  <a:spLocks/>
                </p:cNvSpPr>
                <p:nvPr/>
              </p:nvSpPr>
              <p:spPr bwMode="auto">
                <a:xfrm>
                  <a:off x="224" y="2173"/>
                  <a:ext cx="972" cy="225"/>
                </a:xfrm>
                <a:custGeom>
                  <a:avLst/>
                  <a:gdLst>
                    <a:gd name="T0" fmla="*/ 0 w 2429"/>
                    <a:gd name="T1" fmla="*/ 0 h 562"/>
                    <a:gd name="T2" fmla="*/ 0 w 2429"/>
                    <a:gd name="T3" fmla="*/ 562 h 562"/>
                    <a:gd name="T4" fmla="*/ 2429 w 2429"/>
                    <a:gd name="T5" fmla="*/ 562 h 562"/>
                    <a:gd name="T6" fmla="*/ 2429 w 2429"/>
                    <a:gd name="T7" fmla="*/ 0 h 562"/>
                    <a:gd name="T8" fmla="*/ 0 w 2429"/>
                    <a:gd name="T9" fmla="*/ 0 h 562"/>
                  </a:gdLst>
                  <a:ahLst/>
                  <a:cxnLst>
                    <a:cxn ang="0">
                      <a:pos x="T0" y="T1"/>
                    </a:cxn>
                    <a:cxn ang="0">
                      <a:pos x="T2" y="T3"/>
                    </a:cxn>
                    <a:cxn ang="0">
                      <a:pos x="T4" y="T5"/>
                    </a:cxn>
                    <a:cxn ang="0">
                      <a:pos x="T6" y="T7"/>
                    </a:cxn>
                    <a:cxn ang="0">
                      <a:pos x="T8" y="T9"/>
                    </a:cxn>
                  </a:cxnLst>
                  <a:rect l="0" t="0" r="r" b="b"/>
                  <a:pathLst>
                    <a:path w="2429" h="562">
                      <a:moveTo>
                        <a:pt x="0" y="0"/>
                      </a:moveTo>
                      <a:lnTo>
                        <a:pt x="0" y="562"/>
                      </a:lnTo>
                      <a:lnTo>
                        <a:pt x="2429" y="562"/>
                      </a:lnTo>
                      <a:lnTo>
                        <a:pt x="2429" y="0"/>
                      </a:lnTo>
                      <a:lnTo>
                        <a:pt x="0" y="0"/>
                      </a:lnTo>
                      <a:close/>
                    </a:path>
                  </a:pathLst>
                </a:custGeom>
                <a:noFill/>
                <a:ln w="12166">
                  <a:solidFill>
                    <a:srgbClr val="33649A"/>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596" name="Freeform 28">
                  <a:extLst>
                    <a:ext uri="{FF2B5EF4-FFF2-40B4-BE49-F238E27FC236}">
                      <a16:creationId xmlns:a16="http://schemas.microsoft.com/office/drawing/2014/main" id="{7AE78FEE-7306-A8F1-87E0-E91B03BBDE3F}"/>
                    </a:ext>
                  </a:extLst>
                </p:cNvPr>
                <p:cNvSpPr>
                  <a:spLocks/>
                </p:cNvSpPr>
                <p:nvPr/>
              </p:nvSpPr>
              <p:spPr bwMode="auto">
                <a:xfrm>
                  <a:off x="1528" y="2221"/>
                  <a:ext cx="890" cy="225"/>
                </a:xfrm>
                <a:custGeom>
                  <a:avLst/>
                  <a:gdLst>
                    <a:gd name="T0" fmla="*/ 0 w 2225"/>
                    <a:gd name="T1" fmla="*/ 562 h 562"/>
                    <a:gd name="T2" fmla="*/ 0 w 2225"/>
                    <a:gd name="T3" fmla="*/ 0 h 562"/>
                    <a:gd name="T4" fmla="*/ 2225 w 2225"/>
                    <a:gd name="T5" fmla="*/ 0 h 562"/>
                    <a:gd name="T6" fmla="*/ 2225 w 2225"/>
                    <a:gd name="T7" fmla="*/ 562 h 562"/>
                    <a:gd name="T8" fmla="*/ 0 w 2225"/>
                    <a:gd name="T9" fmla="*/ 562 h 562"/>
                  </a:gdLst>
                  <a:ahLst/>
                  <a:cxnLst>
                    <a:cxn ang="0">
                      <a:pos x="T0" y="T1"/>
                    </a:cxn>
                    <a:cxn ang="0">
                      <a:pos x="T2" y="T3"/>
                    </a:cxn>
                    <a:cxn ang="0">
                      <a:pos x="T4" y="T5"/>
                    </a:cxn>
                    <a:cxn ang="0">
                      <a:pos x="T6" y="T7"/>
                    </a:cxn>
                    <a:cxn ang="0">
                      <a:pos x="T8" y="T9"/>
                    </a:cxn>
                  </a:cxnLst>
                  <a:rect l="0" t="0" r="r" b="b"/>
                  <a:pathLst>
                    <a:path w="2225" h="562">
                      <a:moveTo>
                        <a:pt x="0" y="562"/>
                      </a:moveTo>
                      <a:lnTo>
                        <a:pt x="0" y="0"/>
                      </a:lnTo>
                      <a:lnTo>
                        <a:pt x="2225" y="0"/>
                      </a:lnTo>
                      <a:lnTo>
                        <a:pt x="2225" y="562"/>
                      </a:lnTo>
                      <a:lnTo>
                        <a:pt x="0" y="562"/>
                      </a:lnTo>
                      <a:close/>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597" name="Freeform 29">
                  <a:extLst>
                    <a:ext uri="{FF2B5EF4-FFF2-40B4-BE49-F238E27FC236}">
                      <a16:creationId xmlns:a16="http://schemas.microsoft.com/office/drawing/2014/main" id="{EE1FCFBD-A8B4-9AD4-3DDC-D070BB338123}"/>
                    </a:ext>
                  </a:extLst>
                </p:cNvPr>
                <p:cNvSpPr>
                  <a:spLocks/>
                </p:cNvSpPr>
                <p:nvPr/>
              </p:nvSpPr>
              <p:spPr bwMode="auto">
                <a:xfrm>
                  <a:off x="1576" y="2173"/>
                  <a:ext cx="890" cy="225"/>
                </a:xfrm>
                <a:custGeom>
                  <a:avLst/>
                  <a:gdLst>
                    <a:gd name="T0" fmla="*/ 0 w 2225"/>
                    <a:gd name="T1" fmla="*/ 562 h 562"/>
                    <a:gd name="T2" fmla="*/ 0 w 2225"/>
                    <a:gd name="T3" fmla="*/ 0 h 562"/>
                    <a:gd name="T4" fmla="*/ 2225 w 2225"/>
                    <a:gd name="T5" fmla="*/ 0 h 562"/>
                    <a:gd name="T6" fmla="*/ 2225 w 2225"/>
                    <a:gd name="T7" fmla="*/ 562 h 562"/>
                    <a:gd name="T8" fmla="*/ 0 w 2225"/>
                    <a:gd name="T9" fmla="*/ 562 h 562"/>
                  </a:gdLst>
                  <a:ahLst/>
                  <a:cxnLst>
                    <a:cxn ang="0">
                      <a:pos x="T0" y="T1"/>
                    </a:cxn>
                    <a:cxn ang="0">
                      <a:pos x="T2" y="T3"/>
                    </a:cxn>
                    <a:cxn ang="0">
                      <a:pos x="T4" y="T5"/>
                    </a:cxn>
                    <a:cxn ang="0">
                      <a:pos x="T6" y="T7"/>
                    </a:cxn>
                    <a:cxn ang="0">
                      <a:pos x="T8" y="T9"/>
                    </a:cxn>
                  </a:cxnLst>
                  <a:rect l="0" t="0" r="r" b="b"/>
                  <a:pathLst>
                    <a:path w="2225" h="562">
                      <a:moveTo>
                        <a:pt x="0" y="562"/>
                      </a:moveTo>
                      <a:lnTo>
                        <a:pt x="0" y="0"/>
                      </a:lnTo>
                      <a:lnTo>
                        <a:pt x="2225" y="0"/>
                      </a:lnTo>
                      <a:lnTo>
                        <a:pt x="2225" y="562"/>
                      </a:lnTo>
                      <a:lnTo>
                        <a:pt x="0" y="562"/>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598" name="Freeform 30">
                  <a:extLst>
                    <a:ext uri="{FF2B5EF4-FFF2-40B4-BE49-F238E27FC236}">
                      <a16:creationId xmlns:a16="http://schemas.microsoft.com/office/drawing/2014/main" id="{AB41D324-8A40-292C-64DD-328D27173A03}"/>
                    </a:ext>
                  </a:extLst>
                </p:cNvPr>
                <p:cNvSpPr>
                  <a:spLocks/>
                </p:cNvSpPr>
                <p:nvPr/>
              </p:nvSpPr>
              <p:spPr bwMode="auto">
                <a:xfrm>
                  <a:off x="1577" y="2173"/>
                  <a:ext cx="889" cy="225"/>
                </a:xfrm>
                <a:custGeom>
                  <a:avLst/>
                  <a:gdLst>
                    <a:gd name="T0" fmla="*/ 0 w 2223"/>
                    <a:gd name="T1" fmla="*/ 0 h 562"/>
                    <a:gd name="T2" fmla="*/ 0 w 2223"/>
                    <a:gd name="T3" fmla="*/ 562 h 562"/>
                    <a:gd name="T4" fmla="*/ 2223 w 2223"/>
                    <a:gd name="T5" fmla="*/ 562 h 562"/>
                    <a:gd name="T6" fmla="*/ 2223 w 2223"/>
                    <a:gd name="T7" fmla="*/ 0 h 562"/>
                    <a:gd name="T8" fmla="*/ 0 w 2223"/>
                    <a:gd name="T9" fmla="*/ 0 h 562"/>
                  </a:gdLst>
                  <a:ahLst/>
                  <a:cxnLst>
                    <a:cxn ang="0">
                      <a:pos x="T0" y="T1"/>
                    </a:cxn>
                    <a:cxn ang="0">
                      <a:pos x="T2" y="T3"/>
                    </a:cxn>
                    <a:cxn ang="0">
                      <a:pos x="T4" y="T5"/>
                    </a:cxn>
                    <a:cxn ang="0">
                      <a:pos x="T6" y="T7"/>
                    </a:cxn>
                    <a:cxn ang="0">
                      <a:pos x="T8" y="T9"/>
                    </a:cxn>
                  </a:cxnLst>
                  <a:rect l="0" t="0" r="r" b="b"/>
                  <a:pathLst>
                    <a:path w="2223" h="562">
                      <a:moveTo>
                        <a:pt x="0" y="0"/>
                      </a:moveTo>
                      <a:lnTo>
                        <a:pt x="0" y="562"/>
                      </a:lnTo>
                      <a:lnTo>
                        <a:pt x="2223" y="562"/>
                      </a:lnTo>
                      <a:lnTo>
                        <a:pt x="2223" y="0"/>
                      </a:lnTo>
                      <a:lnTo>
                        <a:pt x="0" y="0"/>
                      </a:lnTo>
                      <a:close/>
                    </a:path>
                  </a:pathLst>
                </a:custGeom>
                <a:noFill/>
                <a:ln w="12166">
                  <a:solidFill>
                    <a:srgbClr val="33649A"/>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599" name="Rectangle 31">
                  <a:extLst>
                    <a:ext uri="{FF2B5EF4-FFF2-40B4-BE49-F238E27FC236}">
                      <a16:creationId xmlns:a16="http://schemas.microsoft.com/office/drawing/2014/main" id="{EFC55C2D-9344-2BD4-11B6-2BF20C59437C}"/>
                    </a:ext>
                  </a:extLst>
                </p:cNvPr>
                <p:cNvSpPr>
                  <a:spLocks/>
                </p:cNvSpPr>
                <p:nvPr/>
              </p:nvSpPr>
              <p:spPr bwMode="auto">
                <a:xfrm>
                  <a:off x="2798" y="2221"/>
                  <a:ext cx="937" cy="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93600" name="Rectangle 32">
                  <a:extLst>
                    <a:ext uri="{FF2B5EF4-FFF2-40B4-BE49-F238E27FC236}">
                      <a16:creationId xmlns:a16="http://schemas.microsoft.com/office/drawing/2014/main" id="{E769C9CF-0F27-91DD-13BC-D6D66E2B6C92}"/>
                    </a:ext>
                  </a:extLst>
                </p:cNvPr>
                <p:cNvSpPr>
                  <a:spLocks/>
                </p:cNvSpPr>
                <p:nvPr/>
              </p:nvSpPr>
              <p:spPr bwMode="auto">
                <a:xfrm>
                  <a:off x="2846" y="2173"/>
                  <a:ext cx="937" cy="225"/>
                </a:xfrm>
                <a:prstGeom prst="rect">
                  <a:avLst/>
                </a:prstGeom>
                <a:solidFill>
                  <a:srgbClr val="9A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93601" name="Rectangle 33">
                  <a:extLst>
                    <a:ext uri="{FF2B5EF4-FFF2-40B4-BE49-F238E27FC236}">
                      <a16:creationId xmlns:a16="http://schemas.microsoft.com/office/drawing/2014/main" id="{7BE048E3-767D-C21E-827D-C4D3EB73B6F0}"/>
                    </a:ext>
                  </a:extLst>
                </p:cNvPr>
                <p:cNvSpPr>
                  <a:spLocks/>
                </p:cNvSpPr>
                <p:nvPr/>
              </p:nvSpPr>
              <p:spPr bwMode="auto">
                <a:xfrm>
                  <a:off x="2846" y="2173"/>
                  <a:ext cx="937" cy="225"/>
                </a:xfrm>
                <a:prstGeom prst="rect">
                  <a:avLst/>
                </a:prstGeom>
                <a:noFill/>
                <a:ln w="12166">
                  <a:solidFill>
                    <a:srgbClr val="33649A"/>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02" name="Freeform 34">
                  <a:extLst>
                    <a:ext uri="{FF2B5EF4-FFF2-40B4-BE49-F238E27FC236}">
                      <a16:creationId xmlns:a16="http://schemas.microsoft.com/office/drawing/2014/main" id="{1A423DEA-5513-BE0C-24DE-C8FEFEF24F3C}"/>
                    </a:ext>
                  </a:extLst>
                </p:cNvPr>
                <p:cNvSpPr>
                  <a:spLocks/>
                </p:cNvSpPr>
                <p:nvPr/>
              </p:nvSpPr>
              <p:spPr bwMode="auto">
                <a:xfrm>
                  <a:off x="4127" y="2221"/>
                  <a:ext cx="936" cy="225"/>
                </a:xfrm>
                <a:custGeom>
                  <a:avLst/>
                  <a:gdLst>
                    <a:gd name="T0" fmla="*/ 0 w 2341"/>
                    <a:gd name="T1" fmla="*/ 562 h 562"/>
                    <a:gd name="T2" fmla="*/ 0 w 2341"/>
                    <a:gd name="T3" fmla="*/ 0 h 562"/>
                    <a:gd name="T4" fmla="*/ 2341 w 2341"/>
                    <a:gd name="T5" fmla="*/ 0 h 562"/>
                    <a:gd name="T6" fmla="*/ 2341 w 2341"/>
                    <a:gd name="T7" fmla="*/ 562 h 562"/>
                    <a:gd name="T8" fmla="*/ 0 w 2341"/>
                    <a:gd name="T9" fmla="*/ 562 h 562"/>
                  </a:gdLst>
                  <a:ahLst/>
                  <a:cxnLst>
                    <a:cxn ang="0">
                      <a:pos x="T0" y="T1"/>
                    </a:cxn>
                    <a:cxn ang="0">
                      <a:pos x="T2" y="T3"/>
                    </a:cxn>
                    <a:cxn ang="0">
                      <a:pos x="T4" y="T5"/>
                    </a:cxn>
                    <a:cxn ang="0">
                      <a:pos x="T6" y="T7"/>
                    </a:cxn>
                    <a:cxn ang="0">
                      <a:pos x="T8" y="T9"/>
                    </a:cxn>
                  </a:cxnLst>
                  <a:rect l="0" t="0" r="r" b="b"/>
                  <a:pathLst>
                    <a:path w="2341" h="562">
                      <a:moveTo>
                        <a:pt x="0" y="562"/>
                      </a:moveTo>
                      <a:lnTo>
                        <a:pt x="0" y="0"/>
                      </a:lnTo>
                      <a:lnTo>
                        <a:pt x="2341" y="0"/>
                      </a:lnTo>
                      <a:lnTo>
                        <a:pt x="2341" y="562"/>
                      </a:lnTo>
                      <a:lnTo>
                        <a:pt x="0" y="562"/>
                      </a:lnTo>
                      <a:close/>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03" name="Freeform 35">
                  <a:extLst>
                    <a:ext uri="{FF2B5EF4-FFF2-40B4-BE49-F238E27FC236}">
                      <a16:creationId xmlns:a16="http://schemas.microsoft.com/office/drawing/2014/main" id="{65755F37-4B38-6190-9DFE-6E806794771D}"/>
                    </a:ext>
                  </a:extLst>
                </p:cNvPr>
                <p:cNvSpPr>
                  <a:spLocks/>
                </p:cNvSpPr>
                <p:nvPr/>
              </p:nvSpPr>
              <p:spPr bwMode="auto">
                <a:xfrm>
                  <a:off x="4175" y="2173"/>
                  <a:ext cx="936" cy="225"/>
                </a:xfrm>
                <a:custGeom>
                  <a:avLst/>
                  <a:gdLst>
                    <a:gd name="T0" fmla="*/ 0 w 2341"/>
                    <a:gd name="T1" fmla="*/ 562 h 562"/>
                    <a:gd name="T2" fmla="*/ 0 w 2341"/>
                    <a:gd name="T3" fmla="*/ 0 h 562"/>
                    <a:gd name="T4" fmla="*/ 2341 w 2341"/>
                    <a:gd name="T5" fmla="*/ 0 h 562"/>
                    <a:gd name="T6" fmla="*/ 2341 w 2341"/>
                    <a:gd name="T7" fmla="*/ 562 h 562"/>
                    <a:gd name="T8" fmla="*/ 0 w 2341"/>
                    <a:gd name="T9" fmla="*/ 562 h 562"/>
                  </a:gdLst>
                  <a:ahLst/>
                  <a:cxnLst>
                    <a:cxn ang="0">
                      <a:pos x="T0" y="T1"/>
                    </a:cxn>
                    <a:cxn ang="0">
                      <a:pos x="T2" y="T3"/>
                    </a:cxn>
                    <a:cxn ang="0">
                      <a:pos x="T4" y="T5"/>
                    </a:cxn>
                    <a:cxn ang="0">
                      <a:pos x="T6" y="T7"/>
                    </a:cxn>
                    <a:cxn ang="0">
                      <a:pos x="T8" y="T9"/>
                    </a:cxn>
                  </a:cxnLst>
                  <a:rect l="0" t="0" r="r" b="b"/>
                  <a:pathLst>
                    <a:path w="2341" h="562">
                      <a:moveTo>
                        <a:pt x="0" y="562"/>
                      </a:moveTo>
                      <a:lnTo>
                        <a:pt x="0" y="0"/>
                      </a:lnTo>
                      <a:lnTo>
                        <a:pt x="2341" y="0"/>
                      </a:lnTo>
                      <a:lnTo>
                        <a:pt x="2341" y="562"/>
                      </a:lnTo>
                      <a:lnTo>
                        <a:pt x="0" y="562"/>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04" name="Freeform 36">
                  <a:extLst>
                    <a:ext uri="{FF2B5EF4-FFF2-40B4-BE49-F238E27FC236}">
                      <a16:creationId xmlns:a16="http://schemas.microsoft.com/office/drawing/2014/main" id="{9CBDF1E4-1A1C-8221-40D4-D043C4FAEEC8}"/>
                    </a:ext>
                  </a:extLst>
                </p:cNvPr>
                <p:cNvSpPr>
                  <a:spLocks/>
                </p:cNvSpPr>
                <p:nvPr/>
              </p:nvSpPr>
              <p:spPr bwMode="auto">
                <a:xfrm>
                  <a:off x="4175" y="2173"/>
                  <a:ext cx="936" cy="225"/>
                </a:xfrm>
                <a:custGeom>
                  <a:avLst/>
                  <a:gdLst>
                    <a:gd name="T0" fmla="*/ 2341 w 2341"/>
                    <a:gd name="T1" fmla="*/ 0 h 562"/>
                    <a:gd name="T2" fmla="*/ 0 w 2341"/>
                    <a:gd name="T3" fmla="*/ 0 h 562"/>
                    <a:gd name="T4" fmla="*/ 0 w 2341"/>
                    <a:gd name="T5" fmla="*/ 562 h 562"/>
                    <a:gd name="T6" fmla="*/ 2341 w 2341"/>
                    <a:gd name="T7" fmla="*/ 562 h 562"/>
                    <a:gd name="T8" fmla="*/ 2341 w 2341"/>
                    <a:gd name="T9" fmla="*/ 0 h 562"/>
                  </a:gdLst>
                  <a:ahLst/>
                  <a:cxnLst>
                    <a:cxn ang="0">
                      <a:pos x="T0" y="T1"/>
                    </a:cxn>
                    <a:cxn ang="0">
                      <a:pos x="T2" y="T3"/>
                    </a:cxn>
                    <a:cxn ang="0">
                      <a:pos x="T4" y="T5"/>
                    </a:cxn>
                    <a:cxn ang="0">
                      <a:pos x="T6" y="T7"/>
                    </a:cxn>
                    <a:cxn ang="0">
                      <a:pos x="T8" y="T9"/>
                    </a:cxn>
                  </a:cxnLst>
                  <a:rect l="0" t="0" r="r" b="b"/>
                  <a:pathLst>
                    <a:path w="2341" h="562">
                      <a:moveTo>
                        <a:pt x="2341" y="0"/>
                      </a:moveTo>
                      <a:lnTo>
                        <a:pt x="0" y="0"/>
                      </a:lnTo>
                      <a:lnTo>
                        <a:pt x="0" y="562"/>
                      </a:lnTo>
                      <a:lnTo>
                        <a:pt x="2341" y="562"/>
                      </a:lnTo>
                      <a:lnTo>
                        <a:pt x="2341" y="0"/>
                      </a:lnTo>
                    </a:path>
                  </a:pathLst>
                </a:custGeom>
                <a:noFill/>
                <a:ln w="12166">
                  <a:solidFill>
                    <a:srgbClr val="33649A"/>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05" name="Freeform 37">
                  <a:extLst>
                    <a:ext uri="{FF2B5EF4-FFF2-40B4-BE49-F238E27FC236}">
                      <a16:creationId xmlns:a16="http://schemas.microsoft.com/office/drawing/2014/main" id="{9FEF0BC5-7D67-382E-4A32-B3BF9D1FB4F5}"/>
                    </a:ext>
                  </a:extLst>
                </p:cNvPr>
                <p:cNvSpPr>
                  <a:spLocks/>
                </p:cNvSpPr>
                <p:nvPr/>
              </p:nvSpPr>
              <p:spPr bwMode="auto">
                <a:xfrm>
                  <a:off x="3778" y="2235"/>
                  <a:ext cx="433" cy="101"/>
                </a:xfrm>
                <a:custGeom>
                  <a:avLst/>
                  <a:gdLst>
                    <a:gd name="T0" fmla="*/ 540 w 1082"/>
                    <a:gd name="T1" fmla="*/ 252 h 252"/>
                    <a:gd name="T2" fmla="*/ 540 w 1082"/>
                    <a:gd name="T3" fmla="*/ 190 h 252"/>
                    <a:gd name="T4" fmla="*/ 0 w 1082"/>
                    <a:gd name="T5" fmla="*/ 190 h 252"/>
                    <a:gd name="T6" fmla="*/ 0 w 1082"/>
                    <a:gd name="T7" fmla="*/ 63 h 252"/>
                    <a:gd name="T8" fmla="*/ 540 w 1082"/>
                    <a:gd name="T9" fmla="*/ 63 h 252"/>
                    <a:gd name="T10" fmla="*/ 540 w 1082"/>
                    <a:gd name="T11" fmla="*/ 0 h 252"/>
                    <a:gd name="T12" fmla="*/ 1082 w 1082"/>
                    <a:gd name="T13" fmla="*/ 125 h 252"/>
                    <a:gd name="T14" fmla="*/ 540 w 1082"/>
                    <a:gd name="T15" fmla="*/ 252 h 2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2" h="252">
                      <a:moveTo>
                        <a:pt x="540" y="252"/>
                      </a:moveTo>
                      <a:lnTo>
                        <a:pt x="540" y="190"/>
                      </a:lnTo>
                      <a:lnTo>
                        <a:pt x="0" y="190"/>
                      </a:lnTo>
                      <a:lnTo>
                        <a:pt x="0" y="63"/>
                      </a:lnTo>
                      <a:lnTo>
                        <a:pt x="540" y="63"/>
                      </a:lnTo>
                      <a:lnTo>
                        <a:pt x="540" y="0"/>
                      </a:lnTo>
                      <a:lnTo>
                        <a:pt x="1082" y="125"/>
                      </a:lnTo>
                      <a:lnTo>
                        <a:pt x="540" y="252"/>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06" name="Freeform 38">
                  <a:extLst>
                    <a:ext uri="{FF2B5EF4-FFF2-40B4-BE49-F238E27FC236}">
                      <a16:creationId xmlns:a16="http://schemas.microsoft.com/office/drawing/2014/main" id="{7F45179A-606B-3C93-CC3E-9C59676DF51A}"/>
                    </a:ext>
                  </a:extLst>
                </p:cNvPr>
                <p:cNvSpPr>
                  <a:spLocks/>
                </p:cNvSpPr>
                <p:nvPr/>
              </p:nvSpPr>
              <p:spPr bwMode="auto">
                <a:xfrm>
                  <a:off x="3778" y="2235"/>
                  <a:ext cx="433" cy="101"/>
                </a:xfrm>
                <a:custGeom>
                  <a:avLst/>
                  <a:gdLst>
                    <a:gd name="T0" fmla="*/ 540 w 1082"/>
                    <a:gd name="T1" fmla="*/ 0 h 252"/>
                    <a:gd name="T2" fmla="*/ 540 w 1082"/>
                    <a:gd name="T3" fmla="*/ 63 h 252"/>
                    <a:gd name="T4" fmla="*/ 0 w 1082"/>
                    <a:gd name="T5" fmla="*/ 63 h 252"/>
                    <a:gd name="T6" fmla="*/ 0 w 1082"/>
                    <a:gd name="T7" fmla="*/ 190 h 252"/>
                    <a:gd name="T8" fmla="*/ 540 w 1082"/>
                    <a:gd name="T9" fmla="*/ 190 h 252"/>
                    <a:gd name="T10" fmla="*/ 540 w 1082"/>
                    <a:gd name="T11" fmla="*/ 252 h 252"/>
                    <a:gd name="T12" fmla="*/ 1082 w 1082"/>
                    <a:gd name="T13" fmla="*/ 125 h 252"/>
                    <a:gd name="T14" fmla="*/ 540 w 1082"/>
                    <a:gd name="T15" fmla="*/ 0 h 2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2" h="252">
                      <a:moveTo>
                        <a:pt x="540" y="0"/>
                      </a:moveTo>
                      <a:lnTo>
                        <a:pt x="540" y="63"/>
                      </a:lnTo>
                      <a:lnTo>
                        <a:pt x="0" y="63"/>
                      </a:lnTo>
                      <a:lnTo>
                        <a:pt x="0" y="190"/>
                      </a:lnTo>
                      <a:lnTo>
                        <a:pt x="540" y="190"/>
                      </a:lnTo>
                      <a:lnTo>
                        <a:pt x="540" y="252"/>
                      </a:lnTo>
                      <a:lnTo>
                        <a:pt x="1082" y="125"/>
                      </a:lnTo>
                      <a:lnTo>
                        <a:pt x="540" y="0"/>
                      </a:lnTo>
                      <a:close/>
                    </a:path>
                  </a:pathLst>
                </a:custGeom>
                <a:noFill/>
                <a:ln w="12166">
                  <a:solidFill>
                    <a:srgbClr val="33649A"/>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07" name="Freeform 39">
                  <a:extLst>
                    <a:ext uri="{FF2B5EF4-FFF2-40B4-BE49-F238E27FC236}">
                      <a16:creationId xmlns:a16="http://schemas.microsoft.com/office/drawing/2014/main" id="{804A17D2-9CF3-A2DF-D30F-024E278C43BC}"/>
                    </a:ext>
                  </a:extLst>
                </p:cNvPr>
                <p:cNvSpPr>
                  <a:spLocks/>
                </p:cNvSpPr>
                <p:nvPr/>
              </p:nvSpPr>
              <p:spPr bwMode="auto">
                <a:xfrm>
                  <a:off x="5523" y="2535"/>
                  <a:ext cx="33" cy="32"/>
                </a:xfrm>
                <a:custGeom>
                  <a:avLst/>
                  <a:gdLst>
                    <a:gd name="T0" fmla="*/ 0 w 82"/>
                    <a:gd name="T1" fmla="*/ 81 h 81"/>
                    <a:gd name="T2" fmla="*/ 0 w 82"/>
                    <a:gd name="T3" fmla="*/ 0 h 81"/>
                    <a:gd name="T4" fmla="*/ 79 w 82"/>
                    <a:gd name="T5" fmla="*/ 0 h 81"/>
                    <a:gd name="T6" fmla="*/ 82 w 82"/>
                    <a:gd name="T7" fmla="*/ 79 h 81"/>
                    <a:gd name="T8" fmla="*/ 0 w 82"/>
                    <a:gd name="T9" fmla="*/ 81 h 81"/>
                  </a:gdLst>
                  <a:ahLst/>
                  <a:cxnLst>
                    <a:cxn ang="0">
                      <a:pos x="T0" y="T1"/>
                    </a:cxn>
                    <a:cxn ang="0">
                      <a:pos x="T2" y="T3"/>
                    </a:cxn>
                    <a:cxn ang="0">
                      <a:pos x="T4" y="T5"/>
                    </a:cxn>
                    <a:cxn ang="0">
                      <a:pos x="T6" y="T7"/>
                    </a:cxn>
                    <a:cxn ang="0">
                      <a:pos x="T8" y="T9"/>
                    </a:cxn>
                  </a:cxnLst>
                  <a:rect l="0" t="0" r="r" b="b"/>
                  <a:pathLst>
                    <a:path w="82" h="81">
                      <a:moveTo>
                        <a:pt x="0" y="81"/>
                      </a:moveTo>
                      <a:lnTo>
                        <a:pt x="0" y="0"/>
                      </a:lnTo>
                      <a:lnTo>
                        <a:pt x="79" y="0"/>
                      </a:lnTo>
                      <a:lnTo>
                        <a:pt x="82" y="79"/>
                      </a:lnTo>
                      <a:lnTo>
                        <a:pt x="0" y="81"/>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08" name="Freeform 40">
                  <a:extLst>
                    <a:ext uri="{FF2B5EF4-FFF2-40B4-BE49-F238E27FC236}">
                      <a16:creationId xmlns:a16="http://schemas.microsoft.com/office/drawing/2014/main" id="{FD763FC4-01B7-C27E-EAE6-FC6DE6499A73}"/>
                    </a:ext>
                  </a:extLst>
                </p:cNvPr>
                <p:cNvSpPr>
                  <a:spLocks/>
                </p:cNvSpPr>
                <p:nvPr/>
              </p:nvSpPr>
              <p:spPr bwMode="auto">
                <a:xfrm>
                  <a:off x="5518" y="2310"/>
                  <a:ext cx="34" cy="129"/>
                </a:xfrm>
                <a:custGeom>
                  <a:avLst/>
                  <a:gdLst>
                    <a:gd name="T0" fmla="*/ 7 w 86"/>
                    <a:gd name="T1" fmla="*/ 322 h 322"/>
                    <a:gd name="T2" fmla="*/ 0 w 86"/>
                    <a:gd name="T3" fmla="*/ 3 h 322"/>
                    <a:gd name="T4" fmla="*/ 82 w 86"/>
                    <a:gd name="T5" fmla="*/ 0 h 322"/>
                    <a:gd name="T6" fmla="*/ 86 w 86"/>
                    <a:gd name="T7" fmla="*/ 322 h 322"/>
                    <a:gd name="T8" fmla="*/ 7 w 86"/>
                    <a:gd name="T9" fmla="*/ 322 h 322"/>
                  </a:gdLst>
                  <a:ahLst/>
                  <a:cxnLst>
                    <a:cxn ang="0">
                      <a:pos x="T0" y="T1"/>
                    </a:cxn>
                    <a:cxn ang="0">
                      <a:pos x="T2" y="T3"/>
                    </a:cxn>
                    <a:cxn ang="0">
                      <a:pos x="T4" y="T5"/>
                    </a:cxn>
                    <a:cxn ang="0">
                      <a:pos x="T6" y="T7"/>
                    </a:cxn>
                    <a:cxn ang="0">
                      <a:pos x="T8" y="T9"/>
                    </a:cxn>
                  </a:cxnLst>
                  <a:rect l="0" t="0" r="r" b="b"/>
                  <a:pathLst>
                    <a:path w="86" h="322">
                      <a:moveTo>
                        <a:pt x="7" y="322"/>
                      </a:moveTo>
                      <a:lnTo>
                        <a:pt x="0" y="3"/>
                      </a:lnTo>
                      <a:lnTo>
                        <a:pt x="82" y="0"/>
                      </a:lnTo>
                      <a:lnTo>
                        <a:pt x="86" y="322"/>
                      </a:lnTo>
                      <a:lnTo>
                        <a:pt x="7" y="322"/>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09" name="Rectangle 41">
                  <a:extLst>
                    <a:ext uri="{FF2B5EF4-FFF2-40B4-BE49-F238E27FC236}">
                      <a16:creationId xmlns:a16="http://schemas.microsoft.com/office/drawing/2014/main" id="{72321E12-A7AE-88B2-843D-9432E8B36D68}"/>
                    </a:ext>
                  </a:extLst>
                </p:cNvPr>
                <p:cNvSpPr>
                  <a:spLocks/>
                </p:cNvSpPr>
                <p:nvPr/>
              </p:nvSpPr>
              <p:spPr bwMode="auto">
                <a:xfrm>
                  <a:off x="5421" y="2599"/>
                  <a:ext cx="129" cy="32"/>
                </a:xfrm>
                <a:prstGeom prst="rect">
                  <a:avLst/>
                </a:prstGeom>
                <a:solidFill>
                  <a:srgbClr val="9A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93610" name="Freeform 42">
                  <a:extLst>
                    <a:ext uri="{FF2B5EF4-FFF2-40B4-BE49-F238E27FC236}">
                      <a16:creationId xmlns:a16="http://schemas.microsoft.com/office/drawing/2014/main" id="{A9C18EDE-5BEA-950E-B15E-8F645E87BE81}"/>
                    </a:ext>
                  </a:extLst>
                </p:cNvPr>
                <p:cNvSpPr>
                  <a:spLocks/>
                </p:cNvSpPr>
                <p:nvPr/>
              </p:nvSpPr>
              <p:spPr bwMode="auto">
                <a:xfrm>
                  <a:off x="5198" y="2599"/>
                  <a:ext cx="128" cy="32"/>
                </a:xfrm>
                <a:custGeom>
                  <a:avLst/>
                  <a:gdLst>
                    <a:gd name="T0" fmla="*/ 0 w 320"/>
                    <a:gd name="T1" fmla="*/ 81 h 81"/>
                    <a:gd name="T2" fmla="*/ 0 w 320"/>
                    <a:gd name="T3" fmla="*/ 2 h 81"/>
                    <a:gd name="T4" fmla="*/ 320 w 320"/>
                    <a:gd name="T5" fmla="*/ 0 h 81"/>
                    <a:gd name="T6" fmla="*/ 320 w 320"/>
                    <a:gd name="T7" fmla="*/ 81 h 81"/>
                    <a:gd name="T8" fmla="*/ 0 w 320"/>
                    <a:gd name="T9" fmla="*/ 81 h 81"/>
                  </a:gdLst>
                  <a:ahLst/>
                  <a:cxnLst>
                    <a:cxn ang="0">
                      <a:pos x="T0" y="T1"/>
                    </a:cxn>
                    <a:cxn ang="0">
                      <a:pos x="T2" y="T3"/>
                    </a:cxn>
                    <a:cxn ang="0">
                      <a:pos x="T4" y="T5"/>
                    </a:cxn>
                    <a:cxn ang="0">
                      <a:pos x="T6" y="T7"/>
                    </a:cxn>
                    <a:cxn ang="0">
                      <a:pos x="T8" y="T9"/>
                    </a:cxn>
                  </a:cxnLst>
                  <a:rect l="0" t="0" r="r" b="b"/>
                  <a:pathLst>
                    <a:path w="320" h="81">
                      <a:moveTo>
                        <a:pt x="0" y="81"/>
                      </a:moveTo>
                      <a:lnTo>
                        <a:pt x="0" y="2"/>
                      </a:lnTo>
                      <a:lnTo>
                        <a:pt x="320" y="0"/>
                      </a:lnTo>
                      <a:lnTo>
                        <a:pt x="320" y="81"/>
                      </a:lnTo>
                      <a:lnTo>
                        <a:pt x="0" y="81"/>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11" name="Freeform 43">
                  <a:extLst>
                    <a:ext uri="{FF2B5EF4-FFF2-40B4-BE49-F238E27FC236}">
                      <a16:creationId xmlns:a16="http://schemas.microsoft.com/office/drawing/2014/main" id="{4801CA0E-8B9B-21FF-4B9A-542AD6CDA5B7}"/>
                    </a:ext>
                  </a:extLst>
                </p:cNvPr>
                <p:cNvSpPr>
                  <a:spLocks/>
                </p:cNvSpPr>
                <p:nvPr/>
              </p:nvSpPr>
              <p:spPr bwMode="auto">
                <a:xfrm>
                  <a:off x="4974" y="2600"/>
                  <a:ext cx="128" cy="33"/>
                </a:xfrm>
                <a:custGeom>
                  <a:avLst/>
                  <a:gdLst>
                    <a:gd name="T0" fmla="*/ 0 w 319"/>
                    <a:gd name="T1" fmla="*/ 82 h 82"/>
                    <a:gd name="T2" fmla="*/ 0 w 319"/>
                    <a:gd name="T3" fmla="*/ 0 h 82"/>
                    <a:gd name="T4" fmla="*/ 319 w 319"/>
                    <a:gd name="T5" fmla="*/ 0 h 82"/>
                    <a:gd name="T6" fmla="*/ 319 w 319"/>
                    <a:gd name="T7" fmla="*/ 79 h 82"/>
                    <a:gd name="T8" fmla="*/ 0 w 319"/>
                    <a:gd name="T9" fmla="*/ 82 h 82"/>
                  </a:gdLst>
                  <a:ahLst/>
                  <a:cxnLst>
                    <a:cxn ang="0">
                      <a:pos x="T0" y="T1"/>
                    </a:cxn>
                    <a:cxn ang="0">
                      <a:pos x="T2" y="T3"/>
                    </a:cxn>
                    <a:cxn ang="0">
                      <a:pos x="T4" y="T5"/>
                    </a:cxn>
                    <a:cxn ang="0">
                      <a:pos x="T6" y="T7"/>
                    </a:cxn>
                    <a:cxn ang="0">
                      <a:pos x="T8" y="T9"/>
                    </a:cxn>
                  </a:cxnLst>
                  <a:rect l="0" t="0" r="r" b="b"/>
                  <a:pathLst>
                    <a:path w="319" h="82">
                      <a:moveTo>
                        <a:pt x="0" y="82"/>
                      </a:moveTo>
                      <a:lnTo>
                        <a:pt x="0" y="0"/>
                      </a:lnTo>
                      <a:lnTo>
                        <a:pt x="319" y="0"/>
                      </a:lnTo>
                      <a:lnTo>
                        <a:pt x="319" y="79"/>
                      </a:lnTo>
                      <a:lnTo>
                        <a:pt x="0" y="82"/>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12" name="Rectangle 44">
                  <a:extLst>
                    <a:ext uri="{FF2B5EF4-FFF2-40B4-BE49-F238E27FC236}">
                      <a16:creationId xmlns:a16="http://schemas.microsoft.com/office/drawing/2014/main" id="{A3DDAD99-6413-F729-75E8-D20534C0A767}"/>
                    </a:ext>
                  </a:extLst>
                </p:cNvPr>
                <p:cNvSpPr>
                  <a:spLocks/>
                </p:cNvSpPr>
                <p:nvPr/>
              </p:nvSpPr>
              <p:spPr bwMode="auto">
                <a:xfrm>
                  <a:off x="4749" y="2601"/>
                  <a:ext cx="129" cy="32"/>
                </a:xfrm>
                <a:prstGeom prst="rect">
                  <a:avLst/>
                </a:prstGeom>
                <a:solidFill>
                  <a:srgbClr val="9A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93613" name="Freeform 45">
                  <a:extLst>
                    <a:ext uri="{FF2B5EF4-FFF2-40B4-BE49-F238E27FC236}">
                      <a16:creationId xmlns:a16="http://schemas.microsoft.com/office/drawing/2014/main" id="{1BE4C700-2339-2858-5934-3D654FCDDA84}"/>
                    </a:ext>
                  </a:extLst>
                </p:cNvPr>
                <p:cNvSpPr>
                  <a:spLocks/>
                </p:cNvSpPr>
                <p:nvPr/>
              </p:nvSpPr>
              <p:spPr bwMode="auto">
                <a:xfrm>
                  <a:off x="4526" y="2601"/>
                  <a:ext cx="128" cy="33"/>
                </a:xfrm>
                <a:custGeom>
                  <a:avLst/>
                  <a:gdLst>
                    <a:gd name="T0" fmla="*/ 0 w 320"/>
                    <a:gd name="T1" fmla="*/ 82 h 82"/>
                    <a:gd name="T2" fmla="*/ 0 w 320"/>
                    <a:gd name="T3" fmla="*/ 0 h 82"/>
                    <a:gd name="T4" fmla="*/ 320 w 320"/>
                    <a:gd name="T5" fmla="*/ 0 h 82"/>
                    <a:gd name="T6" fmla="*/ 320 w 320"/>
                    <a:gd name="T7" fmla="*/ 80 h 82"/>
                    <a:gd name="T8" fmla="*/ 0 w 320"/>
                    <a:gd name="T9" fmla="*/ 82 h 82"/>
                  </a:gdLst>
                  <a:ahLst/>
                  <a:cxnLst>
                    <a:cxn ang="0">
                      <a:pos x="T0" y="T1"/>
                    </a:cxn>
                    <a:cxn ang="0">
                      <a:pos x="T2" y="T3"/>
                    </a:cxn>
                    <a:cxn ang="0">
                      <a:pos x="T4" y="T5"/>
                    </a:cxn>
                    <a:cxn ang="0">
                      <a:pos x="T6" y="T7"/>
                    </a:cxn>
                    <a:cxn ang="0">
                      <a:pos x="T8" y="T9"/>
                    </a:cxn>
                  </a:cxnLst>
                  <a:rect l="0" t="0" r="r" b="b"/>
                  <a:pathLst>
                    <a:path w="320" h="82">
                      <a:moveTo>
                        <a:pt x="0" y="82"/>
                      </a:moveTo>
                      <a:lnTo>
                        <a:pt x="0" y="0"/>
                      </a:lnTo>
                      <a:lnTo>
                        <a:pt x="320" y="0"/>
                      </a:lnTo>
                      <a:lnTo>
                        <a:pt x="320" y="80"/>
                      </a:lnTo>
                      <a:lnTo>
                        <a:pt x="0" y="82"/>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14" name="Rectangle 46">
                  <a:extLst>
                    <a:ext uri="{FF2B5EF4-FFF2-40B4-BE49-F238E27FC236}">
                      <a16:creationId xmlns:a16="http://schemas.microsoft.com/office/drawing/2014/main" id="{75AD56E3-097F-2A9F-88BE-63A5E3433386}"/>
                    </a:ext>
                  </a:extLst>
                </p:cNvPr>
                <p:cNvSpPr>
                  <a:spLocks/>
                </p:cNvSpPr>
                <p:nvPr/>
              </p:nvSpPr>
              <p:spPr bwMode="auto">
                <a:xfrm>
                  <a:off x="4302" y="2602"/>
                  <a:ext cx="128" cy="32"/>
                </a:xfrm>
                <a:prstGeom prst="rect">
                  <a:avLst/>
                </a:prstGeom>
                <a:solidFill>
                  <a:srgbClr val="9A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93615" name="Freeform 47">
                  <a:extLst>
                    <a:ext uri="{FF2B5EF4-FFF2-40B4-BE49-F238E27FC236}">
                      <a16:creationId xmlns:a16="http://schemas.microsoft.com/office/drawing/2014/main" id="{0EBBD6B3-31E8-31EA-BE80-3A34FC7732AE}"/>
                    </a:ext>
                  </a:extLst>
                </p:cNvPr>
                <p:cNvSpPr>
                  <a:spLocks/>
                </p:cNvSpPr>
                <p:nvPr/>
              </p:nvSpPr>
              <p:spPr bwMode="auto">
                <a:xfrm>
                  <a:off x="4078" y="2602"/>
                  <a:ext cx="128" cy="32"/>
                </a:xfrm>
                <a:custGeom>
                  <a:avLst/>
                  <a:gdLst>
                    <a:gd name="T0" fmla="*/ 0 w 321"/>
                    <a:gd name="T1" fmla="*/ 81 h 81"/>
                    <a:gd name="T2" fmla="*/ 0 w 321"/>
                    <a:gd name="T3" fmla="*/ 2 h 81"/>
                    <a:gd name="T4" fmla="*/ 321 w 321"/>
                    <a:gd name="T5" fmla="*/ 0 h 81"/>
                    <a:gd name="T6" fmla="*/ 321 w 321"/>
                    <a:gd name="T7" fmla="*/ 81 h 81"/>
                    <a:gd name="T8" fmla="*/ 0 w 321"/>
                    <a:gd name="T9" fmla="*/ 81 h 81"/>
                  </a:gdLst>
                  <a:ahLst/>
                  <a:cxnLst>
                    <a:cxn ang="0">
                      <a:pos x="T0" y="T1"/>
                    </a:cxn>
                    <a:cxn ang="0">
                      <a:pos x="T2" y="T3"/>
                    </a:cxn>
                    <a:cxn ang="0">
                      <a:pos x="T4" y="T5"/>
                    </a:cxn>
                    <a:cxn ang="0">
                      <a:pos x="T6" y="T7"/>
                    </a:cxn>
                    <a:cxn ang="0">
                      <a:pos x="T8" y="T9"/>
                    </a:cxn>
                  </a:cxnLst>
                  <a:rect l="0" t="0" r="r" b="b"/>
                  <a:pathLst>
                    <a:path w="321" h="81">
                      <a:moveTo>
                        <a:pt x="0" y="81"/>
                      </a:moveTo>
                      <a:lnTo>
                        <a:pt x="0" y="2"/>
                      </a:lnTo>
                      <a:lnTo>
                        <a:pt x="321" y="0"/>
                      </a:lnTo>
                      <a:lnTo>
                        <a:pt x="321" y="81"/>
                      </a:lnTo>
                      <a:lnTo>
                        <a:pt x="0" y="81"/>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16" name="Freeform 48">
                  <a:extLst>
                    <a:ext uri="{FF2B5EF4-FFF2-40B4-BE49-F238E27FC236}">
                      <a16:creationId xmlns:a16="http://schemas.microsoft.com/office/drawing/2014/main" id="{739B4F98-0FF2-1CFA-E735-00BB5A8494C5}"/>
                    </a:ext>
                  </a:extLst>
                </p:cNvPr>
                <p:cNvSpPr>
                  <a:spLocks/>
                </p:cNvSpPr>
                <p:nvPr/>
              </p:nvSpPr>
              <p:spPr bwMode="auto">
                <a:xfrm>
                  <a:off x="3854" y="2603"/>
                  <a:ext cx="128" cy="33"/>
                </a:xfrm>
                <a:custGeom>
                  <a:avLst/>
                  <a:gdLst>
                    <a:gd name="T0" fmla="*/ 0 w 319"/>
                    <a:gd name="T1" fmla="*/ 82 h 82"/>
                    <a:gd name="T2" fmla="*/ 0 w 319"/>
                    <a:gd name="T3" fmla="*/ 0 h 82"/>
                    <a:gd name="T4" fmla="*/ 319 w 319"/>
                    <a:gd name="T5" fmla="*/ 0 h 82"/>
                    <a:gd name="T6" fmla="*/ 319 w 319"/>
                    <a:gd name="T7" fmla="*/ 79 h 82"/>
                    <a:gd name="T8" fmla="*/ 0 w 319"/>
                    <a:gd name="T9" fmla="*/ 82 h 82"/>
                  </a:gdLst>
                  <a:ahLst/>
                  <a:cxnLst>
                    <a:cxn ang="0">
                      <a:pos x="T0" y="T1"/>
                    </a:cxn>
                    <a:cxn ang="0">
                      <a:pos x="T2" y="T3"/>
                    </a:cxn>
                    <a:cxn ang="0">
                      <a:pos x="T4" y="T5"/>
                    </a:cxn>
                    <a:cxn ang="0">
                      <a:pos x="T6" y="T7"/>
                    </a:cxn>
                    <a:cxn ang="0">
                      <a:pos x="T8" y="T9"/>
                    </a:cxn>
                  </a:cxnLst>
                  <a:rect l="0" t="0" r="r" b="b"/>
                  <a:pathLst>
                    <a:path w="319" h="82">
                      <a:moveTo>
                        <a:pt x="0" y="82"/>
                      </a:moveTo>
                      <a:lnTo>
                        <a:pt x="0" y="0"/>
                      </a:lnTo>
                      <a:lnTo>
                        <a:pt x="319" y="0"/>
                      </a:lnTo>
                      <a:lnTo>
                        <a:pt x="319" y="79"/>
                      </a:lnTo>
                      <a:lnTo>
                        <a:pt x="0" y="82"/>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17" name="Freeform 49">
                  <a:extLst>
                    <a:ext uri="{FF2B5EF4-FFF2-40B4-BE49-F238E27FC236}">
                      <a16:creationId xmlns:a16="http://schemas.microsoft.com/office/drawing/2014/main" id="{24D90F41-6162-9A5F-1F6A-578C625FD068}"/>
                    </a:ext>
                  </a:extLst>
                </p:cNvPr>
                <p:cNvSpPr>
                  <a:spLocks/>
                </p:cNvSpPr>
                <p:nvPr/>
              </p:nvSpPr>
              <p:spPr bwMode="auto">
                <a:xfrm>
                  <a:off x="3630" y="2603"/>
                  <a:ext cx="128" cy="33"/>
                </a:xfrm>
                <a:custGeom>
                  <a:avLst/>
                  <a:gdLst>
                    <a:gd name="T0" fmla="*/ 0 w 320"/>
                    <a:gd name="T1" fmla="*/ 82 h 82"/>
                    <a:gd name="T2" fmla="*/ 0 w 320"/>
                    <a:gd name="T3" fmla="*/ 3 h 82"/>
                    <a:gd name="T4" fmla="*/ 320 w 320"/>
                    <a:gd name="T5" fmla="*/ 0 h 82"/>
                    <a:gd name="T6" fmla="*/ 320 w 320"/>
                    <a:gd name="T7" fmla="*/ 82 h 82"/>
                    <a:gd name="T8" fmla="*/ 0 w 320"/>
                    <a:gd name="T9" fmla="*/ 82 h 82"/>
                  </a:gdLst>
                  <a:ahLst/>
                  <a:cxnLst>
                    <a:cxn ang="0">
                      <a:pos x="T0" y="T1"/>
                    </a:cxn>
                    <a:cxn ang="0">
                      <a:pos x="T2" y="T3"/>
                    </a:cxn>
                    <a:cxn ang="0">
                      <a:pos x="T4" y="T5"/>
                    </a:cxn>
                    <a:cxn ang="0">
                      <a:pos x="T6" y="T7"/>
                    </a:cxn>
                    <a:cxn ang="0">
                      <a:pos x="T8" y="T9"/>
                    </a:cxn>
                  </a:cxnLst>
                  <a:rect l="0" t="0" r="r" b="b"/>
                  <a:pathLst>
                    <a:path w="320" h="82">
                      <a:moveTo>
                        <a:pt x="0" y="82"/>
                      </a:moveTo>
                      <a:lnTo>
                        <a:pt x="0" y="3"/>
                      </a:lnTo>
                      <a:lnTo>
                        <a:pt x="320" y="0"/>
                      </a:lnTo>
                      <a:lnTo>
                        <a:pt x="320" y="82"/>
                      </a:lnTo>
                      <a:lnTo>
                        <a:pt x="0" y="82"/>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18" name="Freeform 50">
                  <a:extLst>
                    <a:ext uri="{FF2B5EF4-FFF2-40B4-BE49-F238E27FC236}">
                      <a16:creationId xmlns:a16="http://schemas.microsoft.com/office/drawing/2014/main" id="{9FD0DABA-71DF-810E-646A-629E26104E89}"/>
                    </a:ext>
                  </a:extLst>
                </p:cNvPr>
                <p:cNvSpPr>
                  <a:spLocks/>
                </p:cNvSpPr>
                <p:nvPr/>
              </p:nvSpPr>
              <p:spPr bwMode="auto">
                <a:xfrm>
                  <a:off x="3406" y="2604"/>
                  <a:ext cx="128" cy="32"/>
                </a:xfrm>
                <a:custGeom>
                  <a:avLst/>
                  <a:gdLst>
                    <a:gd name="T0" fmla="*/ 0 w 321"/>
                    <a:gd name="T1" fmla="*/ 81 h 81"/>
                    <a:gd name="T2" fmla="*/ 0 w 321"/>
                    <a:gd name="T3" fmla="*/ 0 h 81"/>
                    <a:gd name="T4" fmla="*/ 321 w 321"/>
                    <a:gd name="T5" fmla="*/ 0 h 81"/>
                    <a:gd name="T6" fmla="*/ 321 w 321"/>
                    <a:gd name="T7" fmla="*/ 79 h 81"/>
                    <a:gd name="T8" fmla="*/ 0 w 321"/>
                    <a:gd name="T9" fmla="*/ 81 h 81"/>
                  </a:gdLst>
                  <a:ahLst/>
                  <a:cxnLst>
                    <a:cxn ang="0">
                      <a:pos x="T0" y="T1"/>
                    </a:cxn>
                    <a:cxn ang="0">
                      <a:pos x="T2" y="T3"/>
                    </a:cxn>
                    <a:cxn ang="0">
                      <a:pos x="T4" y="T5"/>
                    </a:cxn>
                    <a:cxn ang="0">
                      <a:pos x="T6" y="T7"/>
                    </a:cxn>
                    <a:cxn ang="0">
                      <a:pos x="T8" y="T9"/>
                    </a:cxn>
                  </a:cxnLst>
                  <a:rect l="0" t="0" r="r" b="b"/>
                  <a:pathLst>
                    <a:path w="321" h="81">
                      <a:moveTo>
                        <a:pt x="0" y="81"/>
                      </a:moveTo>
                      <a:lnTo>
                        <a:pt x="0" y="0"/>
                      </a:lnTo>
                      <a:lnTo>
                        <a:pt x="321" y="0"/>
                      </a:lnTo>
                      <a:lnTo>
                        <a:pt x="321" y="79"/>
                      </a:lnTo>
                      <a:lnTo>
                        <a:pt x="0" y="81"/>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19" name="Rectangle 51">
                  <a:extLst>
                    <a:ext uri="{FF2B5EF4-FFF2-40B4-BE49-F238E27FC236}">
                      <a16:creationId xmlns:a16="http://schemas.microsoft.com/office/drawing/2014/main" id="{95A9899D-DA9E-0ED5-7DD2-FCCEE9500575}"/>
                    </a:ext>
                  </a:extLst>
                </p:cNvPr>
                <p:cNvSpPr>
                  <a:spLocks/>
                </p:cNvSpPr>
                <p:nvPr/>
              </p:nvSpPr>
              <p:spPr bwMode="auto">
                <a:xfrm>
                  <a:off x="3182" y="2605"/>
                  <a:ext cx="128" cy="32"/>
                </a:xfrm>
                <a:prstGeom prst="rect">
                  <a:avLst/>
                </a:prstGeom>
                <a:solidFill>
                  <a:srgbClr val="9A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93620" name="Freeform 52">
                  <a:extLst>
                    <a:ext uri="{FF2B5EF4-FFF2-40B4-BE49-F238E27FC236}">
                      <a16:creationId xmlns:a16="http://schemas.microsoft.com/office/drawing/2014/main" id="{E49D5713-E987-EAF9-F2A6-5AD001E49183}"/>
                    </a:ext>
                  </a:extLst>
                </p:cNvPr>
                <p:cNvSpPr>
                  <a:spLocks/>
                </p:cNvSpPr>
                <p:nvPr/>
              </p:nvSpPr>
              <p:spPr bwMode="auto">
                <a:xfrm>
                  <a:off x="2958" y="2605"/>
                  <a:ext cx="128" cy="33"/>
                </a:xfrm>
                <a:custGeom>
                  <a:avLst/>
                  <a:gdLst>
                    <a:gd name="T0" fmla="*/ 0 w 320"/>
                    <a:gd name="T1" fmla="*/ 82 h 82"/>
                    <a:gd name="T2" fmla="*/ 0 w 320"/>
                    <a:gd name="T3" fmla="*/ 0 h 82"/>
                    <a:gd name="T4" fmla="*/ 320 w 320"/>
                    <a:gd name="T5" fmla="*/ 0 h 82"/>
                    <a:gd name="T6" fmla="*/ 320 w 320"/>
                    <a:gd name="T7" fmla="*/ 79 h 82"/>
                    <a:gd name="T8" fmla="*/ 0 w 320"/>
                    <a:gd name="T9" fmla="*/ 82 h 82"/>
                  </a:gdLst>
                  <a:ahLst/>
                  <a:cxnLst>
                    <a:cxn ang="0">
                      <a:pos x="T0" y="T1"/>
                    </a:cxn>
                    <a:cxn ang="0">
                      <a:pos x="T2" y="T3"/>
                    </a:cxn>
                    <a:cxn ang="0">
                      <a:pos x="T4" y="T5"/>
                    </a:cxn>
                    <a:cxn ang="0">
                      <a:pos x="T6" y="T7"/>
                    </a:cxn>
                    <a:cxn ang="0">
                      <a:pos x="T8" y="T9"/>
                    </a:cxn>
                  </a:cxnLst>
                  <a:rect l="0" t="0" r="r" b="b"/>
                  <a:pathLst>
                    <a:path w="320" h="82">
                      <a:moveTo>
                        <a:pt x="0" y="82"/>
                      </a:moveTo>
                      <a:lnTo>
                        <a:pt x="0" y="0"/>
                      </a:lnTo>
                      <a:lnTo>
                        <a:pt x="320" y="0"/>
                      </a:lnTo>
                      <a:lnTo>
                        <a:pt x="320" y="79"/>
                      </a:lnTo>
                      <a:lnTo>
                        <a:pt x="0" y="82"/>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21" name="Rectangle 53">
                  <a:extLst>
                    <a:ext uri="{FF2B5EF4-FFF2-40B4-BE49-F238E27FC236}">
                      <a16:creationId xmlns:a16="http://schemas.microsoft.com/office/drawing/2014/main" id="{2D843754-ADFE-7507-B1E6-3F8776324F2C}"/>
                    </a:ext>
                  </a:extLst>
                </p:cNvPr>
                <p:cNvSpPr>
                  <a:spLocks/>
                </p:cNvSpPr>
                <p:nvPr/>
              </p:nvSpPr>
              <p:spPr bwMode="auto">
                <a:xfrm>
                  <a:off x="2734" y="2606"/>
                  <a:ext cx="128" cy="32"/>
                </a:xfrm>
                <a:prstGeom prst="rect">
                  <a:avLst/>
                </a:prstGeom>
                <a:solidFill>
                  <a:srgbClr val="9A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93622" name="Freeform 54">
                  <a:extLst>
                    <a:ext uri="{FF2B5EF4-FFF2-40B4-BE49-F238E27FC236}">
                      <a16:creationId xmlns:a16="http://schemas.microsoft.com/office/drawing/2014/main" id="{2205DE4A-B189-3BD1-9478-A02251680288}"/>
                    </a:ext>
                  </a:extLst>
                </p:cNvPr>
                <p:cNvSpPr>
                  <a:spLocks/>
                </p:cNvSpPr>
                <p:nvPr/>
              </p:nvSpPr>
              <p:spPr bwMode="auto">
                <a:xfrm>
                  <a:off x="2510" y="2606"/>
                  <a:ext cx="128" cy="32"/>
                </a:xfrm>
                <a:custGeom>
                  <a:avLst/>
                  <a:gdLst>
                    <a:gd name="T0" fmla="*/ 0 w 319"/>
                    <a:gd name="T1" fmla="*/ 81 h 81"/>
                    <a:gd name="T2" fmla="*/ 0 w 319"/>
                    <a:gd name="T3" fmla="*/ 2 h 81"/>
                    <a:gd name="T4" fmla="*/ 319 w 319"/>
                    <a:gd name="T5" fmla="*/ 0 h 81"/>
                    <a:gd name="T6" fmla="*/ 319 w 319"/>
                    <a:gd name="T7" fmla="*/ 81 h 81"/>
                    <a:gd name="T8" fmla="*/ 0 w 319"/>
                    <a:gd name="T9" fmla="*/ 81 h 81"/>
                  </a:gdLst>
                  <a:ahLst/>
                  <a:cxnLst>
                    <a:cxn ang="0">
                      <a:pos x="T0" y="T1"/>
                    </a:cxn>
                    <a:cxn ang="0">
                      <a:pos x="T2" y="T3"/>
                    </a:cxn>
                    <a:cxn ang="0">
                      <a:pos x="T4" y="T5"/>
                    </a:cxn>
                    <a:cxn ang="0">
                      <a:pos x="T6" y="T7"/>
                    </a:cxn>
                    <a:cxn ang="0">
                      <a:pos x="T8" y="T9"/>
                    </a:cxn>
                  </a:cxnLst>
                  <a:rect l="0" t="0" r="r" b="b"/>
                  <a:pathLst>
                    <a:path w="319" h="81">
                      <a:moveTo>
                        <a:pt x="0" y="81"/>
                      </a:moveTo>
                      <a:lnTo>
                        <a:pt x="0" y="2"/>
                      </a:lnTo>
                      <a:lnTo>
                        <a:pt x="319" y="0"/>
                      </a:lnTo>
                      <a:lnTo>
                        <a:pt x="319" y="81"/>
                      </a:lnTo>
                      <a:lnTo>
                        <a:pt x="0" y="81"/>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23" name="Freeform 55">
                  <a:extLst>
                    <a:ext uri="{FF2B5EF4-FFF2-40B4-BE49-F238E27FC236}">
                      <a16:creationId xmlns:a16="http://schemas.microsoft.com/office/drawing/2014/main" id="{6100F56F-4F29-1132-4D81-6FEC15D828FB}"/>
                    </a:ext>
                  </a:extLst>
                </p:cNvPr>
                <p:cNvSpPr>
                  <a:spLocks/>
                </p:cNvSpPr>
                <p:nvPr/>
              </p:nvSpPr>
              <p:spPr bwMode="auto">
                <a:xfrm>
                  <a:off x="2286" y="2607"/>
                  <a:ext cx="128" cy="32"/>
                </a:xfrm>
                <a:custGeom>
                  <a:avLst/>
                  <a:gdLst>
                    <a:gd name="T0" fmla="*/ 0 w 320"/>
                    <a:gd name="T1" fmla="*/ 81 h 81"/>
                    <a:gd name="T2" fmla="*/ 0 w 320"/>
                    <a:gd name="T3" fmla="*/ 0 h 81"/>
                    <a:gd name="T4" fmla="*/ 320 w 320"/>
                    <a:gd name="T5" fmla="*/ 0 h 81"/>
                    <a:gd name="T6" fmla="*/ 320 w 320"/>
                    <a:gd name="T7" fmla="*/ 79 h 81"/>
                    <a:gd name="T8" fmla="*/ 0 w 320"/>
                    <a:gd name="T9" fmla="*/ 81 h 81"/>
                  </a:gdLst>
                  <a:ahLst/>
                  <a:cxnLst>
                    <a:cxn ang="0">
                      <a:pos x="T0" y="T1"/>
                    </a:cxn>
                    <a:cxn ang="0">
                      <a:pos x="T2" y="T3"/>
                    </a:cxn>
                    <a:cxn ang="0">
                      <a:pos x="T4" y="T5"/>
                    </a:cxn>
                    <a:cxn ang="0">
                      <a:pos x="T6" y="T7"/>
                    </a:cxn>
                    <a:cxn ang="0">
                      <a:pos x="T8" y="T9"/>
                    </a:cxn>
                  </a:cxnLst>
                  <a:rect l="0" t="0" r="r" b="b"/>
                  <a:pathLst>
                    <a:path w="320" h="81">
                      <a:moveTo>
                        <a:pt x="0" y="81"/>
                      </a:moveTo>
                      <a:lnTo>
                        <a:pt x="0" y="0"/>
                      </a:lnTo>
                      <a:lnTo>
                        <a:pt x="320" y="0"/>
                      </a:lnTo>
                      <a:lnTo>
                        <a:pt x="320" y="79"/>
                      </a:lnTo>
                      <a:lnTo>
                        <a:pt x="0" y="81"/>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24" name="Freeform 56">
                  <a:extLst>
                    <a:ext uri="{FF2B5EF4-FFF2-40B4-BE49-F238E27FC236}">
                      <a16:creationId xmlns:a16="http://schemas.microsoft.com/office/drawing/2014/main" id="{85B1DE52-0957-1ACC-3A59-04C68FEB1BE6}"/>
                    </a:ext>
                  </a:extLst>
                </p:cNvPr>
                <p:cNvSpPr>
                  <a:spLocks/>
                </p:cNvSpPr>
                <p:nvPr/>
              </p:nvSpPr>
              <p:spPr bwMode="auto">
                <a:xfrm>
                  <a:off x="2062" y="2607"/>
                  <a:ext cx="128" cy="32"/>
                </a:xfrm>
                <a:custGeom>
                  <a:avLst/>
                  <a:gdLst>
                    <a:gd name="T0" fmla="*/ 0 w 321"/>
                    <a:gd name="T1" fmla="*/ 81 h 81"/>
                    <a:gd name="T2" fmla="*/ 0 w 321"/>
                    <a:gd name="T3" fmla="*/ 2 h 81"/>
                    <a:gd name="T4" fmla="*/ 321 w 321"/>
                    <a:gd name="T5" fmla="*/ 0 h 81"/>
                    <a:gd name="T6" fmla="*/ 321 w 321"/>
                    <a:gd name="T7" fmla="*/ 81 h 81"/>
                    <a:gd name="T8" fmla="*/ 0 w 321"/>
                    <a:gd name="T9" fmla="*/ 81 h 81"/>
                  </a:gdLst>
                  <a:ahLst/>
                  <a:cxnLst>
                    <a:cxn ang="0">
                      <a:pos x="T0" y="T1"/>
                    </a:cxn>
                    <a:cxn ang="0">
                      <a:pos x="T2" y="T3"/>
                    </a:cxn>
                    <a:cxn ang="0">
                      <a:pos x="T4" y="T5"/>
                    </a:cxn>
                    <a:cxn ang="0">
                      <a:pos x="T6" y="T7"/>
                    </a:cxn>
                    <a:cxn ang="0">
                      <a:pos x="T8" y="T9"/>
                    </a:cxn>
                  </a:cxnLst>
                  <a:rect l="0" t="0" r="r" b="b"/>
                  <a:pathLst>
                    <a:path w="321" h="81">
                      <a:moveTo>
                        <a:pt x="0" y="81"/>
                      </a:moveTo>
                      <a:lnTo>
                        <a:pt x="0" y="2"/>
                      </a:lnTo>
                      <a:lnTo>
                        <a:pt x="321" y="0"/>
                      </a:lnTo>
                      <a:lnTo>
                        <a:pt x="321" y="81"/>
                      </a:lnTo>
                      <a:lnTo>
                        <a:pt x="0" y="81"/>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25" name="Freeform 57">
                  <a:extLst>
                    <a:ext uri="{FF2B5EF4-FFF2-40B4-BE49-F238E27FC236}">
                      <a16:creationId xmlns:a16="http://schemas.microsoft.com/office/drawing/2014/main" id="{31155E17-ACE8-C926-7C6D-6EFAF634F624}"/>
                    </a:ext>
                  </a:extLst>
                </p:cNvPr>
                <p:cNvSpPr>
                  <a:spLocks/>
                </p:cNvSpPr>
                <p:nvPr/>
              </p:nvSpPr>
              <p:spPr bwMode="auto">
                <a:xfrm>
                  <a:off x="1838" y="2607"/>
                  <a:ext cx="128" cy="33"/>
                </a:xfrm>
                <a:custGeom>
                  <a:avLst/>
                  <a:gdLst>
                    <a:gd name="T0" fmla="*/ 0 w 319"/>
                    <a:gd name="T1" fmla="*/ 82 h 82"/>
                    <a:gd name="T2" fmla="*/ 0 w 319"/>
                    <a:gd name="T3" fmla="*/ 0 h 82"/>
                    <a:gd name="T4" fmla="*/ 319 w 319"/>
                    <a:gd name="T5" fmla="*/ 0 h 82"/>
                    <a:gd name="T6" fmla="*/ 319 w 319"/>
                    <a:gd name="T7" fmla="*/ 79 h 82"/>
                    <a:gd name="T8" fmla="*/ 0 w 319"/>
                    <a:gd name="T9" fmla="*/ 82 h 82"/>
                  </a:gdLst>
                  <a:ahLst/>
                  <a:cxnLst>
                    <a:cxn ang="0">
                      <a:pos x="T0" y="T1"/>
                    </a:cxn>
                    <a:cxn ang="0">
                      <a:pos x="T2" y="T3"/>
                    </a:cxn>
                    <a:cxn ang="0">
                      <a:pos x="T4" y="T5"/>
                    </a:cxn>
                    <a:cxn ang="0">
                      <a:pos x="T6" y="T7"/>
                    </a:cxn>
                    <a:cxn ang="0">
                      <a:pos x="T8" y="T9"/>
                    </a:cxn>
                  </a:cxnLst>
                  <a:rect l="0" t="0" r="r" b="b"/>
                  <a:pathLst>
                    <a:path w="319" h="82">
                      <a:moveTo>
                        <a:pt x="0" y="82"/>
                      </a:moveTo>
                      <a:lnTo>
                        <a:pt x="0" y="0"/>
                      </a:lnTo>
                      <a:lnTo>
                        <a:pt x="319" y="0"/>
                      </a:lnTo>
                      <a:lnTo>
                        <a:pt x="319" y="79"/>
                      </a:lnTo>
                      <a:lnTo>
                        <a:pt x="0" y="82"/>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26" name="Freeform 58">
                  <a:extLst>
                    <a:ext uri="{FF2B5EF4-FFF2-40B4-BE49-F238E27FC236}">
                      <a16:creationId xmlns:a16="http://schemas.microsoft.com/office/drawing/2014/main" id="{77DC08FF-FD1B-E46D-4451-C18AA8EAFEFB}"/>
                    </a:ext>
                  </a:extLst>
                </p:cNvPr>
                <p:cNvSpPr>
                  <a:spLocks/>
                </p:cNvSpPr>
                <p:nvPr/>
              </p:nvSpPr>
              <p:spPr bwMode="auto">
                <a:xfrm>
                  <a:off x="1614" y="2609"/>
                  <a:ext cx="128" cy="32"/>
                </a:xfrm>
                <a:custGeom>
                  <a:avLst/>
                  <a:gdLst>
                    <a:gd name="T0" fmla="*/ 0 w 320"/>
                    <a:gd name="T1" fmla="*/ 79 h 79"/>
                    <a:gd name="T2" fmla="*/ 0 w 320"/>
                    <a:gd name="T3" fmla="*/ 0 h 79"/>
                    <a:gd name="T4" fmla="*/ 320 w 320"/>
                    <a:gd name="T5" fmla="*/ 0 h 79"/>
                    <a:gd name="T6" fmla="*/ 320 w 320"/>
                    <a:gd name="T7" fmla="*/ 79 h 79"/>
                    <a:gd name="T8" fmla="*/ 0 w 320"/>
                    <a:gd name="T9" fmla="*/ 79 h 79"/>
                  </a:gdLst>
                  <a:ahLst/>
                  <a:cxnLst>
                    <a:cxn ang="0">
                      <a:pos x="T0" y="T1"/>
                    </a:cxn>
                    <a:cxn ang="0">
                      <a:pos x="T2" y="T3"/>
                    </a:cxn>
                    <a:cxn ang="0">
                      <a:pos x="T4" y="T5"/>
                    </a:cxn>
                    <a:cxn ang="0">
                      <a:pos x="T6" y="T7"/>
                    </a:cxn>
                    <a:cxn ang="0">
                      <a:pos x="T8" y="T9"/>
                    </a:cxn>
                  </a:cxnLst>
                  <a:rect l="0" t="0" r="r" b="b"/>
                  <a:pathLst>
                    <a:path w="320" h="79">
                      <a:moveTo>
                        <a:pt x="0" y="79"/>
                      </a:moveTo>
                      <a:lnTo>
                        <a:pt x="0" y="0"/>
                      </a:lnTo>
                      <a:lnTo>
                        <a:pt x="320" y="0"/>
                      </a:lnTo>
                      <a:lnTo>
                        <a:pt x="320" y="79"/>
                      </a:lnTo>
                      <a:lnTo>
                        <a:pt x="0" y="79"/>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27" name="Freeform 59">
                  <a:extLst>
                    <a:ext uri="{FF2B5EF4-FFF2-40B4-BE49-F238E27FC236}">
                      <a16:creationId xmlns:a16="http://schemas.microsoft.com/office/drawing/2014/main" id="{2240AFE7-7952-0CF4-AD16-D755C1B31AE3}"/>
                    </a:ext>
                  </a:extLst>
                </p:cNvPr>
                <p:cNvSpPr>
                  <a:spLocks/>
                </p:cNvSpPr>
                <p:nvPr/>
              </p:nvSpPr>
              <p:spPr bwMode="auto">
                <a:xfrm>
                  <a:off x="1390" y="2609"/>
                  <a:ext cx="129" cy="32"/>
                </a:xfrm>
                <a:custGeom>
                  <a:avLst/>
                  <a:gdLst>
                    <a:gd name="T0" fmla="*/ 0 w 322"/>
                    <a:gd name="T1" fmla="*/ 81 h 81"/>
                    <a:gd name="T2" fmla="*/ 0 w 322"/>
                    <a:gd name="T3" fmla="*/ 2 h 81"/>
                    <a:gd name="T4" fmla="*/ 322 w 322"/>
                    <a:gd name="T5" fmla="*/ 0 h 81"/>
                    <a:gd name="T6" fmla="*/ 322 w 322"/>
                    <a:gd name="T7" fmla="*/ 81 h 81"/>
                    <a:gd name="T8" fmla="*/ 0 w 322"/>
                    <a:gd name="T9" fmla="*/ 81 h 81"/>
                  </a:gdLst>
                  <a:ahLst/>
                  <a:cxnLst>
                    <a:cxn ang="0">
                      <a:pos x="T0" y="T1"/>
                    </a:cxn>
                    <a:cxn ang="0">
                      <a:pos x="T2" y="T3"/>
                    </a:cxn>
                    <a:cxn ang="0">
                      <a:pos x="T4" y="T5"/>
                    </a:cxn>
                    <a:cxn ang="0">
                      <a:pos x="T6" y="T7"/>
                    </a:cxn>
                    <a:cxn ang="0">
                      <a:pos x="T8" y="T9"/>
                    </a:cxn>
                  </a:cxnLst>
                  <a:rect l="0" t="0" r="r" b="b"/>
                  <a:pathLst>
                    <a:path w="322" h="81">
                      <a:moveTo>
                        <a:pt x="0" y="81"/>
                      </a:moveTo>
                      <a:lnTo>
                        <a:pt x="0" y="2"/>
                      </a:lnTo>
                      <a:lnTo>
                        <a:pt x="322" y="0"/>
                      </a:lnTo>
                      <a:lnTo>
                        <a:pt x="322" y="81"/>
                      </a:lnTo>
                      <a:lnTo>
                        <a:pt x="0" y="81"/>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28" name="Rectangle 60">
                  <a:extLst>
                    <a:ext uri="{FF2B5EF4-FFF2-40B4-BE49-F238E27FC236}">
                      <a16:creationId xmlns:a16="http://schemas.microsoft.com/office/drawing/2014/main" id="{9D85915C-A3F4-4507-553E-1163E18ED817}"/>
                    </a:ext>
                  </a:extLst>
                </p:cNvPr>
                <p:cNvSpPr>
                  <a:spLocks/>
                </p:cNvSpPr>
                <p:nvPr/>
              </p:nvSpPr>
              <p:spPr bwMode="auto">
                <a:xfrm>
                  <a:off x="1167" y="2609"/>
                  <a:ext cx="128" cy="32"/>
                </a:xfrm>
                <a:prstGeom prst="rect">
                  <a:avLst/>
                </a:prstGeom>
                <a:solidFill>
                  <a:srgbClr val="9A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93629" name="Freeform 61">
                  <a:extLst>
                    <a:ext uri="{FF2B5EF4-FFF2-40B4-BE49-F238E27FC236}">
                      <a16:creationId xmlns:a16="http://schemas.microsoft.com/office/drawing/2014/main" id="{A829A15B-C1CD-F1A0-F314-49C86D58C92F}"/>
                    </a:ext>
                  </a:extLst>
                </p:cNvPr>
                <p:cNvSpPr>
                  <a:spLocks/>
                </p:cNvSpPr>
                <p:nvPr/>
              </p:nvSpPr>
              <p:spPr bwMode="auto">
                <a:xfrm>
                  <a:off x="943" y="2609"/>
                  <a:ext cx="128" cy="33"/>
                </a:xfrm>
                <a:custGeom>
                  <a:avLst/>
                  <a:gdLst>
                    <a:gd name="T0" fmla="*/ 0 w 319"/>
                    <a:gd name="T1" fmla="*/ 82 h 82"/>
                    <a:gd name="T2" fmla="*/ 0 w 319"/>
                    <a:gd name="T3" fmla="*/ 3 h 82"/>
                    <a:gd name="T4" fmla="*/ 319 w 319"/>
                    <a:gd name="T5" fmla="*/ 0 h 82"/>
                    <a:gd name="T6" fmla="*/ 319 w 319"/>
                    <a:gd name="T7" fmla="*/ 82 h 82"/>
                    <a:gd name="T8" fmla="*/ 0 w 319"/>
                    <a:gd name="T9" fmla="*/ 82 h 82"/>
                  </a:gdLst>
                  <a:ahLst/>
                  <a:cxnLst>
                    <a:cxn ang="0">
                      <a:pos x="T0" y="T1"/>
                    </a:cxn>
                    <a:cxn ang="0">
                      <a:pos x="T2" y="T3"/>
                    </a:cxn>
                    <a:cxn ang="0">
                      <a:pos x="T4" y="T5"/>
                    </a:cxn>
                    <a:cxn ang="0">
                      <a:pos x="T6" y="T7"/>
                    </a:cxn>
                    <a:cxn ang="0">
                      <a:pos x="T8" y="T9"/>
                    </a:cxn>
                  </a:cxnLst>
                  <a:rect l="0" t="0" r="r" b="b"/>
                  <a:pathLst>
                    <a:path w="319" h="82">
                      <a:moveTo>
                        <a:pt x="0" y="82"/>
                      </a:moveTo>
                      <a:lnTo>
                        <a:pt x="0" y="3"/>
                      </a:lnTo>
                      <a:lnTo>
                        <a:pt x="319" y="0"/>
                      </a:lnTo>
                      <a:lnTo>
                        <a:pt x="319" y="82"/>
                      </a:lnTo>
                      <a:lnTo>
                        <a:pt x="0" y="82"/>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30" name="Freeform 62">
                  <a:extLst>
                    <a:ext uri="{FF2B5EF4-FFF2-40B4-BE49-F238E27FC236}">
                      <a16:creationId xmlns:a16="http://schemas.microsoft.com/office/drawing/2014/main" id="{4813A79A-35B4-055D-CC9D-13A19CB674E7}"/>
                    </a:ext>
                  </a:extLst>
                </p:cNvPr>
                <p:cNvSpPr>
                  <a:spLocks/>
                </p:cNvSpPr>
                <p:nvPr/>
              </p:nvSpPr>
              <p:spPr bwMode="auto">
                <a:xfrm>
                  <a:off x="726" y="2611"/>
                  <a:ext cx="121" cy="32"/>
                </a:xfrm>
                <a:custGeom>
                  <a:avLst/>
                  <a:gdLst>
                    <a:gd name="T0" fmla="*/ 0 w 303"/>
                    <a:gd name="T1" fmla="*/ 81 h 81"/>
                    <a:gd name="T2" fmla="*/ 0 w 303"/>
                    <a:gd name="T3" fmla="*/ 0 h 81"/>
                    <a:gd name="T4" fmla="*/ 303 w 303"/>
                    <a:gd name="T5" fmla="*/ 0 h 81"/>
                    <a:gd name="T6" fmla="*/ 303 w 303"/>
                    <a:gd name="T7" fmla="*/ 79 h 81"/>
                    <a:gd name="T8" fmla="*/ 0 w 303"/>
                    <a:gd name="T9" fmla="*/ 81 h 81"/>
                  </a:gdLst>
                  <a:ahLst/>
                  <a:cxnLst>
                    <a:cxn ang="0">
                      <a:pos x="T0" y="T1"/>
                    </a:cxn>
                    <a:cxn ang="0">
                      <a:pos x="T2" y="T3"/>
                    </a:cxn>
                    <a:cxn ang="0">
                      <a:pos x="T4" y="T5"/>
                    </a:cxn>
                    <a:cxn ang="0">
                      <a:pos x="T6" y="T7"/>
                    </a:cxn>
                    <a:cxn ang="0">
                      <a:pos x="T8" y="T9"/>
                    </a:cxn>
                  </a:cxnLst>
                  <a:rect l="0" t="0" r="r" b="b"/>
                  <a:pathLst>
                    <a:path w="303" h="81">
                      <a:moveTo>
                        <a:pt x="0" y="81"/>
                      </a:moveTo>
                      <a:lnTo>
                        <a:pt x="0" y="0"/>
                      </a:lnTo>
                      <a:lnTo>
                        <a:pt x="303" y="0"/>
                      </a:lnTo>
                      <a:lnTo>
                        <a:pt x="303" y="79"/>
                      </a:lnTo>
                      <a:lnTo>
                        <a:pt x="0" y="81"/>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31" name="Freeform 63">
                  <a:extLst>
                    <a:ext uri="{FF2B5EF4-FFF2-40B4-BE49-F238E27FC236}">
                      <a16:creationId xmlns:a16="http://schemas.microsoft.com/office/drawing/2014/main" id="{42F59B2B-8958-B51B-871B-19B60CDF672C}"/>
                    </a:ext>
                  </a:extLst>
                </p:cNvPr>
                <p:cNvSpPr>
                  <a:spLocks/>
                </p:cNvSpPr>
                <p:nvPr/>
              </p:nvSpPr>
              <p:spPr bwMode="auto">
                <a:xfrm>
                  <a:off x="5518" y="2310"/>
                  <a:ext cx="34" cy="129"/>
                </a:xfrm>
                <a:custGeom>
                  <a:avLst/>
                  <a:gdLst>
                    <a:gd name="T0" fmla="*/ 82 w 86"/>
                    <a:gd name="T1" fmla="*/ 0 h 322"/>
                    <a:gd name="T2" fmla="*/ 86 w 86"/>
                    <a:gd name="T3" fmla="*/ 322 h 322"/>
                    <a:gd name="T4" fmla="*/ 7 w 86"/>
                    <a:gd name="T5" fmla="*/ 322 h 322"/>
                    <a:gd name="T6" fmla="*/ 0 w 86"/>
                    <a:gd name="T7" fmla="*/ 3 h 322"/>
                    <a:gd name="T8" fmla="*/ 82 w 86"/>
                    <a:gd name="T9" fmla="*/ 0 h 322"/>
                  </a:gdLst>
                  <a:ahLst/>
                  <a:cxnLst>
                    <a:cxn ang="0">
                      <a:pos x="T0" y="T1"/>
                    </a:cxn>
                    <a:cxn ang="0">
                      <a:pos x="T2" y="T3"/>
                    </a:cxn>
                    <a:cxn ang="0">
                      <a:pos x="T4" y="T5"/>
                    </a:cxn>
                    <a:cxn ang="0">
                      <a:pos x="T6" y="T7"/>
                    </a:cxn>
                    <a:cxn ang="0">
                      <a:pos x="T8" y="T9"/>
                    </a:cxn>
                  </a:cxnLst>
                  <a:rect l="0" t="0" r="r" b="b"/>
                  <a:pathLst>
                    <a:path w="86" h="322">
                      <a:moveTo>
                        <a:pt x="82" y="0"/>
                      </a:moveTo>
                      <a:lnTo>
                        <a:pt x="86" y="322"/>
                      </a:lnTo>
                      <a:lnTo>
                        <a:pt x="7" y="322"/>
                      </a:lnTo>
                      <a:lnTo>
                        <a:pt x="0" y="3"/>
                      </a:lnTo>
                      <a:lnTo>
                        <a:pt x="82" y="0"/>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32" name="Freeform 64">
                  <a:extLst>
                    <a:ext uri="{FF2B5EF4-FFF2-40B4-BE49-F238E27FC236}">
                      <a16:creationId xmlns:a16="http://schemas.microsoft.com/office/drawing/2014/main" id="{E37ED138-B55B-316F-783C-D137E907318D}"/>
                    </a:ext>
                  </a:extLst>
                </p:cNvPr>
                <p:cNvSpPr>
                  <a:spLocks/>
                </p:cNvSpPr>
                <p:nvPr/>
              </p:nvSpPr>
              <p:spPr bwMode="auto">
                <a:xfrm>
                  <a:off x="5523" y="2535"/>
                  <a:ext cx="33" cy="32"/>
                </a:xfrm>
                <a:custGeom>
                  <a:avLst/>
                  <a:gdLst>
                    <a:gd name="T0" fmla="*/ 79 w 82"/>
                    <a:gd name="T1" fmla="*/ 0 h 81"/>
                    <a:gd name="T2" fmla="*/ 82 w 82"/>
                    <a:gd name="T3" fmla="*/ 79 h 81"/>
                    <a:gd name="T4" fmla="*/ 0 w 82"/>
                    <a:gd name="T5" fmla="*/ 81 h 81"/>
                    <a:gd name="T6" fmla="*/ 0 w 82"/>
                    <a:gd name="T7" fmla="*/ 0 h 81"/>
                    <a:gd name="T8" fmla="*/ 79 w 82"/>
                    <a:gd name="T9" fmla="*/ 0 h 81"/>
                  </a:gdLst>
                  <a:ahLst/>
                  <a:cxnLst>
                    <a:cxn ang="0">
                      <a:pos x="T0" y="T1"/>
                    </a:cxn>
                    <a:cxn ang="0">
                      <a:pos x="T2" y="T3"/>
                    </a:cxn>
                    <a:cxn ang="0">
                      <a:pos x="T4" y="T5"/>
                    </a:cxn>
                    <a:cxn ang="0">
                      <a:pos x="T6" y="T7"/>
                    </a:cxn>
                    <a:cxn ang="0">
                      <a:pos x="T8" y="T9"/>
                    </a:cxn>
                  </a:cxnLst>
                  <a:rect l="0" t="0" r="r" b="b"/>
                  <a:pathLst>
                    <a:path w="82" h="81">
                      <a:moveTo>
                        <a:pt x="79" y="0"/>
                      </a:moveTo>
                      <a:lnTo>
                        <a:pt x="82" y="79"/>
                      </a:lnTo>
                      <a:lnTo>
                        <a:pt x="0" y="81"/>
                      </a:lnTo>
                      <a:lnTo>
                        <a:pt x="0" y="0"/>
                      </a:lnTo>
                      <a:lnTo>
                        <a:pt x="79" y="0"/>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33" name="Rectangle 65">
                  <a:extLst>
                    <a:ext uri="{FF2B5EF4-FFF2-40B4-BE49-F238E27FC236}">
                      <a16:creationId xmlns:a16="http://schemas.microsoft.com/office/drawing/2014/main" id="{B3FE3170-9845-B82B-433E-52651029C91A}"/>
                    </a:ext>
                  </a:extLst>
                </p:cNvPr>
                <p:cNvSpPr>
                  <a:spLocks/>
                </p:cNvSpPr>
                <p:nvPr/>
              </p:nvSpPr>
              <p:spPr bwMode="auto">
                <a:xfrm>
                  <a:off x="5421" y="2599"/>
                  <a:ext cx="129" cy="32"/>
                </a:xfrm>
                <a:prstGeom prst="rect">
                  <a:avLst/>
                </a:prstGeom>
                <a:noFill/>
                <a:ln w="1524">
                  <a:solidFill>
                    <a:srgbClr val="9A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34" name="Freeform 66">
                  <a:extLst>
                    <a:ext uri="{FF2B5EF4-FFF2-40B4-BE49-F238E27FC236}">
                      <a16:creationId xmlns:a16="http://schemas.microsoft.com/office/drawing/2014/main" id="{7B9582D7-F3FB-412E-7C8E-DED889E8F264}"/>
                    </a:ext>
                  </a:extLst>
                </p:cNvPr>
                <p:cNvSpPr>
                  <a:spLocks/>
                </p:cNvSpPr>
                <p:nvPr/>
              </p:nvSpPr>
              <p:spPr bwMode="auto">
                <a:xfrm>
                  <a:off x="5198" y="2599"/>
                  <a:ext cx="128" cy="32"/>
                </a:xfrm>
                <a:custGeom>
                  <a:avLst/>
                  <a:gdLst>
                    <a:gd name="T0" fmla="*/ 320 w 320"/>
                    <a:gd name="T1" fmla="*/ 81 h 81"/>
                    <a:gd name="T2" fmla="*/ 0 w 320"/>
                    <a:gd name="T3" fmla="*/ 81 h 81"/>
                    <a:gd name="T4" fmla="*/ 0 w 320"/>
                    <a:gd name="T5" fmla="*/ 2 h 81"/>
                    <a:gd name="T6" fmla="*/ 320 w 320"/>
                    <a:gd name="T7" fmla="*/ 0 h 81"/>
                    <a:gd name="T8" fmla="*/ 320 w 320"/>
                    <a:gd name="T9" fmla="*/ 81 h 81"/>
                  </a:gdLst>
                  <a:ahLst/>
                  <a:cxnLst>
                    <a:cxn ang="0">
                      <a:pos x="T0" y="T1"/>
                    </a:cxn>
                    <a:cxn ang="0">
                      <a:pos x="T2" y="T3"/>
                    </a:cxn>
                    <a:cxn ang="0">
                      <a:pos x="T4" y="T5"/>
                    </a:cxn>
                    <a:cxn ang="0">
                      <a:pos x="T6" y="T7"/>
                    </a:cxn>
                    <a:cxn ang="0">
                      <a:pos x="T8" y="T9"/>
                    </a:cxn>
                  </a:cxnLst>
                  <a:rect l="0" t="0" r="r" b="b"/>
                  <a:pathLst>
                    <a:path w="320" h="81">
                      <a:moveTo>
                        <a:pt x="320" y="81"/>
                      </a:moveTo>
                      <a:lnTo>
                        <a:pt x="0" y="81"/>
                      </a:lnTo>
                      <a:lnTo>
                        <a:pt x="0" y="2"/>
                      </a:lnTo>
                      <a:lnTo>
                        <a:pt x="320" y="0"/>
                      </a:lnTo>
                      <a:lnTo>
                        <a:pt x="320" y="81"/>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35" name="Freeform 67">
                  <a:extLst>
                    <a:ext uri="{FF2B5EF4-FFF2-40B4-BE49-F238E27FC236}">
                      <a16:creationId xmlns:a16="http://schemas.microsoft.com/office/drawing/2014/main" id="{2B2C17C4-140B-9061-EA30-B45DC7793B2C}"/>
                    </a:ext>
                  </a:extLst>
                </p:cNvPr>
                <p:cNvSpPr>
                  <a:spLocks/>
                </p:cNvSpPr>
                <p:nvPr/>
              </p:nvSpPr>
              <p:spPr bwMode="auto">
                <a:xfrm>
                  <a:off x="4974" y="2600"/>
                  <a:ext cx="128" cy="33"/>
                </a:xfrm>
                <a:custGeom>
                  <a:avLst/>
                  <a:gdLst>
                    <a:gd name="T0" fmla="*/ 319 w 319"/>
                    <a:gd name="T1" fmla="*/ 79 h 82"/>
                    <a:gd name="T2" fmla="*/ 0 w 319"/>
                    <a:gd name="T3" fmla="*/ 82 h 82"/>
                    <a:gd name="T4" fmla="*/ 0 w 319"/>
                    <a:gd name="T5" fmla="*/ 0 h 82"/>
                    <a:gd name="T6" fmla="*/ 319 w 319"/>
                    <a:gd name="T7" fmla="*/ 0 h 82"/>
                    <a:gd name="T8" fmla="*/ 319 w 319"/>
                    <a:gd name="T9" fmla="*/ 79 h 82"/>
                  </a:gdLst>
                  <a:ahLst/>
                  <a:cxnLst>
                    <a:cxn ang="0">
                      <a:pos x="T0" y="T1"/>
                    </a:cxn>
                    <a:cxn ang="0">
                      <a:pos x="T2" y="T3"/>
                    </a:cxn>
                    <a:cxn ang="0">
                      <a:pos x="T4" y="T5"/>
                    </a:cxn>
                    <a:cxn ang="0">
                      <a:pos x="T6" y="T7"/>
                    </a:cxn>
                    <a:cxn ang="0">
                      <a:pos x="T8" y="T9"/>
                    </a:cxn>
                  </a:cxnLst>
                  <a:rect l="0" t="0" r="r" b="b"/>
                  <a:pathLst>
                    <a:path w="319" h="82">
                      <a:moveTo>
                        <a:pt x="319" y="79"/>
                      </a:moveTo>
                      <a:lnTo>
                        <a:pt x="0" y="82"/>
                      </a:lnTo>
                      <a:lnTo>
                        <a:pt x="0" y="0"/>
                      </a:lnTo>
                      <a:lnTo>
                        <a:pt x="319" y="0"/>
                      </a:lnTo>
                      <a:lnTo>
                        <a:pt x="319" y="79"/>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36" name="Rectangle 68">
                  <a:extLst>
                    <a:ext uri="{FF2B5EF4-FFF2-40B4-BE49-F238E27FC236}">
                      <a16:creationId xmlns:a16="http://schemas.microsoft.com/office/drawing/2014/main" id="{3E3F5394-0236-C86B-1BF3-94E79D201366}"/>
                    </a:ext>
                  </a:extLst>
                </p:cNvPr>
                <p:cNvSpPr>
                  <a:spLocks/>
                </p:cNvSpPr>
                <p:nvPr/>
              </p:nvSpPr>
              <p:spPr bwMode="auto">
                <a:xfrm>
                  <a:off x="4749" y="2601"/>
                  <a:ext cx="129" cy="32"/>
                </a:xfrm>
                <a:prstGeom prst="rect">
                  <a:avLst/>
                </a:prstGeom>
                <a:noFill/>
                <a:ln w="1524">
                  <a:solidFill>
                    <a:srgbClr val="9A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37" name="Freeform 69">
                  <a:extLst>
                    <a:ext uri="{FF2B5EF4-FFF2-40B4-BE49-F238E27FC236}">
                      <a16:creationId xmlns:a16="http://schemas.microsoft.com/office/drawing/2014/main" id="{D79F757C-A53E-55C5-B3BE-59C03B4512FC}"/>
                    </a:ext>
                  </a:extLst>
                </p:cNvPr>
                <p:cNvSpPr>
                  <a:spLocks/>
                </p:cNvSpPr>
                <p:nvPr/>
              </p:nvSpPr>
              <p:spPr bwMode="auto">
                <a:xfrm>
                  <a:off x="4526" y="2601"/>
                  <a:ext cx="128" cy="33"/>
                </a:xfrm>
                <a:custGeom>
                  <a:avLst/>
                  <a:gdLst>
                    <a:gd name="T0" fmla="*/ 320 w 320"/>
                    <a:gd name="T1" fmla="*/ 80 h 82"/>
                    <a:gd name="T2" fmla="*/ 0 w 320"/>
                    <a:gd name="T3" fmla="*/ 82 h 82"/>
                    <a:gd name="T4" fmla="*/ 0 w 320"/>
                    <a:gd name="T5" fmla="*/ 0 h 82"/>
                    <a:gd name="T6" fmla="*/ 320 w 320"/>
                    <a:gd name="T7" fmla="*/ 0 h 82"/>
                    <a:gd name="T8" fmla="*/ 320 w 320"/>
                    <a:gd name="T9" fmla="*/ 80 h 82"/>
                  </a:gdLst>
                  <a:ahLst/>
                  <a:cxnLst>
                    <a:cxn ang="0">
                      <a:pos x="T0" y="T1"/>
                    </a:cxn>
                    <a:cxn ang="0">
                      <a:pos x="T2" y="T3"/>
                    </a:cxn>
                    <a:cxn ang="0">
                      <a:pos x="T4" y="T5"/>
                    </a:cxn>
                    <a:cxn ang="0">
                      <a:pos x="T6" y="T7"/>
                    </a:cxn>
                    <a:cxn ang="0">
                      <a:pos x="T8" y="T9"/>
                    </a:cxn>
                  </a:cxnLst>
                  <a:rect l="0" t="0" r="r" b="b"/>
                  <a:pathLst>
                    <a:path w="320" h="82">
                      <a:moveTo>
                        <a:pt x="320" y="80"/>
                      </a:moveTo>
                      <a:lnTo>
                        <a:pt x="0" y="82"/>
                      </a:lnTo>
                      <a:lnTo>
                        <a:pt x="0" y="0"/>
                      </a:lnTo>
                      <a:lnTo>
                        <a:pt x="320" y="0"/>
                      </a:lnTo>
                      <a:lnTo>
                        <a:pt x="320" y="80"/>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38" name="Rectangle 70">
                  <a:extLst>
                    <a:ext uri="{FF2B5EF4-FFF2-40B4-BE49-F238E27FC236}">
                      <a16:creationId xmlns:a16="http://schemas.microsoft.com/office/drawing/2014/main" id="{6AE2DF9B-043E-A0DA-84BD-031B39BCCE8A}"/>
                    </a:ext>
                  </a:extLst>
                </p:cNvPr>
                <p:cNvSpPr>
                  <a:spLocks/>
                </p:cNvSpPr>
                <p:nvPr/>
              </p:nvSpPr>
              <p:spPr bwMode="auto">
                <a:xfrm>
                  <a:off x="4302" y="2602"/>
                  <a:ext cx="128" cy="32"/>
                </a:xfrm>
                <a:prstGeom prst="rect">
                  <a:avLst/>
                </a:prstGeom>
                <a:noFill/>
                <a:ln w="1524">
                  <a:solidFill>
                    <a:srgbClr val="9A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39" name="Freeform 71">
                  <a:extLst>
                    <a:ext uri="{FF2B5EF4-FFF2-40B4-BE49-F238E27FC236}">
                      <a16:creationId xmlns:a16="http://schemas.microsoft.com/office/drawing/2014/main" id="{262262DD-7A78-044F-EF54-ACA11F57E7A1}"/>
                    </a:ext>
                  </a:extLst>
                </p:cNvPr>
                <p:cNvSpPr>
                  <a:spLocks/>
                </p:cNvSpPr>
                <p:nvPr/>
              </p:nvSpPr>
              <p:spPr bwMode="auto">
                <a:xfrm>
                  <a:off x="4078" y="2602"/>
                  <a:ext cx="128" cy="32"/>
                </a:xfrm>
                <a:custGeom>
                  <a:avLst/>
                  <a:gdLst>
                    <a:gd name="T0" fmla="*/ 321 w 321"/>
                    <a:gd name="T1" fmla="*/ 81 h 81"/>
                    <a:gd name="T2" fmla="*/ 0 w 321"/>
                    <a:gd name="T3" fmla="*/ 81 h 81"/>
                    <a:gd name="T4" fmla="*/ 0 w 321"/>
                    <a:gd name="T5" fmla="*/ 2 h 81"/>
                    <a:gd name="T6" fmla="*/ 321 w 321"/>
                    <a:gd name="T7" fmla="*/ 0 h 81"/>
                    <a:gd name="T8" fmla="*/ 321 w 321"/>
                    <a:gd name="T9" fmla="*/ 81 h 81"/>
                  </a:gdLst>
                  <a:ahLst/>
                  <a:cxnLst>
                    <a:cxn ang="0">
                      <a:pos x="T0" y="T1"/>
                    </a:cxn>
                    <a:cxn ang="0">
                      <a:pos x="T2" y="T3"/>
                    </a:cxn>
                    <a:cxn ang="0">
                      <a:pos x="T4" y="T5"/>
                    </a:cxn>
                    <a:cxn ang="0">
                      <a:pos x="T6" y="T7"/>
                    </a:cxn>
                    <a:cxn ang="0">
                      <a:pos x="T8" y="T9"/>
                    </a:cxn>
                  </a:cxnLst>
                  <a:rect l="0" t="0" r="r" b="b"/>
                  <a:pathLst>
                    <a:path w="321" h="81">
                      <a:moveTo>
                        <a:pt x="321" y="81"/>
                      </a:moveTo>
                      <a:lnTo>
                        <a:pt x="0" y="81"/>
                      </a:lnTo>
                      <a:lnTo>
                        <a:pt x="0" y="2"/>
                      </a:lnTo>
                      <a:lnTo>
                        <a:pt x="321" y="0"/>
                      </a:lnTo>
                      <a:lnTo>
                        <a:pt x="321" y="81"/>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40" name="Freeform 72">
                  <a:extLst>
                    <a:ext uri="{FF2B5EF4-FFF2-40B4-BE49-F238E27FC236}">
                      <a16:creationId xmlns:a16="http://schemas.microsoft.com/office/drawing/2014/main" id="{D31054FF-2216-399A-1C7F-7E7669270144}"/>
                    </a:ext>
                  </a:extLst>
                </p:cNvPr>
                <p:cNvSpPr>
                  <a:spLocks/>
                </p:cNvSpPr>
                <p:nvPr/>
              </p:nvSpPr>
              <p:spPr bwMode="auto">
                <a:xfrm>
                  <a:off x="3854" y="2603"/>
                  <a:ext cx="128" cy="33"/>
                </a:xfrm>
                <a:custGeom>
                  <a:avLst/>
                  <a:gdLst>
                    <a:gd name="T0" fmla="*/ 319 w 319"/>
                    <a:gd name="T1" fmla="*/ 79 h 82"/>
                    <a:gd name="T2" fmla="*/ 0 w 319"/>
                    <a:gd name="T3" fmla="*/ 82 h 82"/>
                    <a:gd name="T4" fmla="*/ 0 w 319"/>
                    <a:gd name="T5" fmla="*/ 0 h 82"/>
                    <a:gd name="T6" fmla="*/ 319 w 319"/>
                    <a:gd name="T7" fmla="*/ 0 h 82"/>
                    <a:gd name="T8" fmla="*/ 319 w 319"/>
                    <a:gd name="T9" fmla="*/ 79 h 82"/>
                  </a:gdLst>
                  <a:ahLst/>
                  <a:cxnLst>
                    <a:cxn ang="0">
                      <a:pos x="T0" y="T1"/>
                    </a:cxn>
                    <a:cxn ang="0">
                      <a:pos x="T2" y="T3"/>
                    </a:cxn>
                    <a:cxn ang="0">
                      <a:pos x="T4" y="T5"/>
                    </a:cxn>
                    <a:cxn ang="0">
                      <a:pos x="T6" y="T7"/>
                    </a:cxn>
                    <a:cxn ang="0">
                      <a:pos x="T8" y="T9"/>
                    </a:cxn>
                  </a:cxnLst>
                  <a:rect l="0" t="0" r="r" b="b"/>
                  <a:pathLst>
                    <a:path w="319" h="82">
                      <a:moveTo>
                        <a:pt x="319" y="79"/>
                      </a:moveTo>
                      <a:lnTo>
                        <a:pt x="0" y="82"/>
                      </a:lnTo>
                      <a:lnTo>
                        <a:pt x="0" y="0"/>
                      </a:lnTo>
                      <a:lnTo>
                        <a:pt x="319" y="0"/>
                      </a:lnTo>
                      <a:lnTo>
                        <a:pt x="319" y="79"/>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41" name="Freeform 73">
                  <a:extLst>
                    <a:ext uri="{FF2B5EF4-FFF2-40B4-BE49-F238E27FC236}">
                      <a16:creationId xmlns:a16="http://schemas.microsoft.com/office/drawing/2014/main" id="{A50D4363-B955-CDCD-EEA9-7B614A961364}"/>
                    </a:ext>
                  </a:extLst>
                </p:cNvPr>
                <p:cNvSpPr>
                  <a:spLocks/>
                </p:cNvSpPr>
                <p:nvPr/>
              </p:nvSpPr>
              <p:spPr bwMode="auto">
                <a:xfrm>
                  <a:off x="3630" y="2603"/>
                  <a:ext cx="128" cy="33"/>
                </a:xfrm>
                <a:custGeom>
                  <a:avLst/>
                  <a:gdLst>
                    <a:gd name="T0" fmla="*/ 320 w 320"/>
                    <a:gd name="T1" fmla="*/ 82 h 82"/>
                    <a:gd name="T2" fmla="*/ 0 w 320"/>
                    <a:gd name="T3" fmla="*/ 82 h 82"/>
                    <a:gd name="T4" fmla="*/ 0 w 320"/>
                    <a:gd name="T5" fmla="*/ 3 h 82"/>
                    <a:gd name="T6" fmla="*/ 320 w 320"/>
                    <a:gd name="T7" fmla="*/ 0 h 82"/>
                    <a:gd name="T8" fmla="*/ 320 w 320"/>
                    <a:gd name="T9" fmla="*/ 82 h 82"/>
                  </a:gdLst>
                  <a:ahLst/>
                  <a:cxnLst>
                    <a:cxn ang="0">
                      <a:pos x="T0" y="T1"/>
                    </a:cxn>
                    <a:cxn ang="0">
                      <a:pos x="T2" y="T3"/>
                    </a:cxn>
                    <a:cxn ang="0">
                      <a:pos x="T4" y="T5"/>
                    </a:cxn>
                    <a:cxn ang="0">
                      <a:pos x="T6" y="T7"/>
                    </a:cxn>
                    <a:cxn ang="0">
                      <a:pos x="T8" y="T9"/>
                    </a:cxn>
                  </a:cxnLst>
                  <a:rect l="0" t="0" r="r" b="b"/>
                  <a:pathLst>
                    <a:path w="320" h="82">
                      <a:moveTo>
                        <a:pt x="320" y="82"/>
                      </a:moveTo>
                      <a:lnTo>
                        <a:pt x="0" y="82"/>
                      </a:lnTo>
                      <a:lnTo>
                        <a:pt x="0" y="3"/>
                      </a:lnTo>
                      <a:lnTo>
                        <a:pt x="320" y="0"/>
                      </a:lnTo>
                      <a:lnTo>
                        <a:pt x="320" y="82"/>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42" name="Freeform 74">
                  <a:extLst>
                    <a:ext uri="{FF2B5EF4-FFF2-40B4-BE49-F238E27FC236}">
                      <a16:creationId xmlns:a16="http://schemas.microsoft.com/office/drawing/2014/main" id="{2F330896-2666-5E31-0894-28B635F492D7}"/>
                    </a:ext>
                  </a:extLst>
                </p:cNvPr>
                <p:cNvSpPr>
                  <a:spLocks/>
                </p:cNvSpPr>
                <p:nvPr/>
              </p:nvSpPr>
              <p:spPr bwMode="auto">
                <a:xfrm>
                  <a:off x="3406" y="2604"/>
                  <a:ext cx="128" cy="32"/>
                </a:xfrm>
                <a:custGeom>
                  <a:avLst/>
                  <a:gdLst>
                    <a:gd name="T0" fmla="*/ 321 w 321"/>
                    <a:gd name="T1" fmla="*/ 79 h 81"/>
                    <a:gd name="T2" fmla="*/ 0 w 321"/>
                    <a:gd name="T3" fmla="*/ 81 h 81"/>
                    <a:gd name="T4" fmla="*/ 0 w 321"/>
                    <a:gd name="T5" fmla="*/ 0 h 81"/>
                    <a:gd name="T6" fmla="*/ 321 w 321"/>
                    <a:gd name="T7" fmla="*/ 0 h 81"/>
                    <a:gd name="T8" fmla="*/ 321 w 321"/>
                    <a:gd name="T9" fmla="*/ 79 h 81"/>
                  </a:gdLst>
                  <a:ahLst/>
                  <a:cxnLst>
                    <a:cxn ang="0">
                      <a:pos x="T0" y="T1"/>
                    </a:cxn>
                    <a:cxn ang="0">
                      <a:pos x="T2" y="T3"/>
                    </a:cxn>
                    <a:cxn ang="0">
                      <a:pos x="T4" y="T5"/>
                    </a:cxn>
                    <a:cxn ang="0">
                      <a:pos x="T6" y="T7"/>
                    </a:cxn>
                    <a:cxn ang="0">
                      <a:pos x="T8" y="T9"/>
                    </a:cxn>
                  </a:cxnLst>
                  <a:rect l="0" t="0" r="r" b="b"/>
                  <a:pathLst>
                    <a:path w="321" h="81">
                      <a:moveTo>
                        <a:pt x="321" y="79"/>
                      </a:moveTo>
                      <a:lnTo>
                        <a:pt x="0" y="81"/>
                      </a:lnTo>
                      <a:lnTo>
                        <a:pt x="0" y="0"/>
                      </a:lnTo>
                      <a:lnTo>
                        <a:pt x="321" y="0"/>
                      </a:lnTo>
                      <a:lnTo>
                        <a:pt x="321" y="79"/>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43" name="Rectangle 75">
                  <a:extLst>
                    <a:ext uri="{FF2B5EF4-FFF2-40B4-BE49-F238E27FC236}">
                      <a16:creationId xmlns:a16="http://schemas.microsoft.com/office/drawing/2014/main" id="{56D89155-0DAE-1A33-EC25-C3D8A038D16E}"/>
                    </a:ext>
                  </a:extLst>
                </p:cNvPr>
                <p:cNvSpPr>
                  <a:spLocks/>
                </p:cNvSpPr>
                <p:nvPr/>
              </p:nvSpPr>
              <p:spPr bwMode="auto">
                <a:xfrm>
                  <a:off x="3182" y="2605"/>
                  <a:ext cx="128" cy="32"/>
                </a:xfrm>
                <a:prstGeom prst="rect">
                  <a:avLst/>
                </a:prstGeom>
                <a:noFill/>
                <a:ln w="1524">
                  <a:solidFill>
                    <a:srgbClr val="9A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44" name="Freeform 76">
                  <a:extLst>
                    <a:ext uri="{FF2B5EF4-FFF2-40B4-BE49-F238E27FC236}">
                      <a16:creationId xmlns:a16="http://schemas.microsoft.com/office/drawing/2014/main" id="{87326125-2161-4328-345A-44D7C4AAE5D8}"/>
                    </a:ext>
                  </a:extLst>
                </p:cNvPr>
                <p:cNvSpPr>
                  <a:spLocks/>
                </p:cNvSpPr>
                <p:nvPr/>
              </p:nvSpPr>
              <p:spPr bwMode="auto">
                <a:xfrm>
                  <a:off x="2958" y="2605"/>
                  <a:ext cx="128" cy="33"/>
                </a:xfrm>
                <a:custGeom>
                  <a:avLst/>
                  <a:gdLst>
                    <a:gd name="T0" fmla="*/ 320 w 320"/>
                    <a:gd name="T1" fmla="*/ 79 h 82"/>
                    <a:gd name="T2" fmla="*/ 0 w 320"/>
                    <a:gd name="T3" fmla="*/ 82 h 82"/>
                    <a:gd name="T4" fmla="*/ 0 w 320"/>
                    <a:gd name="T5" fmla="*/ 0 h 82"/>
                    <a:gd name="T6" fmla="*/ 320 w 320"/>
                    <a:gd name="T7" fmla="*/ 0 h 82"/>
                    <a:gd name="T8" fmla="*/ 320 w 320"/>
                    <a:gd name="T9" fmla="*/ 79 h 82"/>
                  </a:gdLst>
                  <a:ahLst/>
                  <a:cxnLst>
                    <a:cxn ang="0">
                      <a:pos x="T0" y="T1"/>
                    </a:cxn>
                    <a:cxn ang="0">
                      <a:pos x="T2" y="T3"/>
                    </a:cxn>
                    <a:cxn ang="0">
                      <a:pos x="T4" y="T5"/>
                    </a:cxn>
                    <a:cxn ang="0">
                      <a:pos x="T6" y="T7"/>
                    </a:cxn>
                    <a:cxn ang="0">
                      <a:pos x="T8" y="T9"/>
                    </a:cxn>
                  </a:cxnLst>
                  <a:rect l="0" t="0" r="r" b="b"/>
                  <a:pathLst>
                    <a:path w="320" h="82">
                      <a:moveTo>
                        <a:pt x="320" y="79"/>
                      </a:moveTo>
                      <a:lnTo>
                        <a:pt x="0" y="82"/>
                      </a:lnTo>
                      <a:lnTo>
                        <a:pt x="0" y="0"/>
                      </a:lnTo>
                      <a:lnTo>
                        <a:pt x="320" y="0"/>
                      </a:lnTo>
                      <a:lnTo>
                        <a:pt x="320" y="79"/>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45" name="Rectangle 77">
                  <a:extLst>
                    <a:ext uri="{FF2B5EF4-FFF2-40B4-BE49-F238E27FC236}">
                      <a16:creationId xmlns:a16="http://schemas.microsoft.com/office/drawing/2014/main" id="{5A227836-A526-4109-3158-13CBF900A6C3}"/>
                    </a:ext>
                  </a:extLst>
                </p:cNvPr>
                <p:cNvSpPr>
                  <a:spLocks/>
                </p:cNvSpPr>
                <p:nvPr/>
              </p:nvSpPr>
              <p:spPr bwMode="auto">
                <a:xfrm>
                  <a:off x="2734" y="2606"/>
                  <a:ext cx="128" cy="32"/>
                </a:xfrm>
                <a:prstGeom prst="rect">
                  <a:avLst/>
                </a:prstGeom>
                <a:noFill/>
                <a:ln w="1524">
                  <a:solidFill>
                    <a:srgbClr val="9A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46" name="Freeform 78">
                  <a:extLst>
                    <a:ext uri="{FF2B5EF4-FFF2-40B4-BE49-F238E27FC236}">
                      <a16:creationId xmlns:a16="http://schemas.microsoft.com/office/drawing/2014/main" id="{21F0C598-09F4-62F9-414B-0D2B9FBFE5F3}"/>
                    </a:ext>
                  </a:extLst>
                </p:cNvPr>
                <p:cNvSpPr>
                  <a:spLocks/>
                </p:cNvSpPr>
                <p:nvPr/>
              </p:nvSpPr>
              <p:spPr bwMode="auto">
                <a:xfrm>
                  <a:off x="2510" y="2606"/>
                  <a:ext cx="128" cy="32"/>
                </a:xfrm>
                <a:custGeom>
                  <a:avLst/>
                  <a:gdLst>
                    <a:gd name="T0" fmla="*/ 319 w 319"/>
                    <a:gd name="T1" fmla="*/ 81 h 81"/>
                    <a:gd name="T2" fmla="*/ 0 w 319"/>
                    <a:gd name="T3" fmla="*/ 81 h 81"/>
                    <a:gd name="T4" fmla="*/ 0 w 319"/>
                    <a:gd name="T5" fmla="*/ 2 h 81"/>
                    <a:gd name="T6" fmla="*/ 319 w 319"/>
                    <a:gd name="T7" fmla="*/ 0 h 81"/>
                    <a:gd name="T8" fmla="*/ 319 w 319"/>
                    <a:gd name="T9" fmla="*/ 81 h 81"/>
                  </a:gdLst>
                  <a:ahLst/>
                  <a:cxnLst>
                    <a:cxn ang="0">
                      <a:pos x="T0" y="T1"/>
                    </a:cxn>
                    <a:cxn ang="0">
                      <a:pos x="T2" y="T3"/>
                    </a:cxn>
                    <a:cxn ang="0">
                      <a:pos x="T4" y="T5"/>
                    </a:cxn>
                    <a:cxn ang="0">
                      <a:pos x="T6" y="T7"/>
                    </a:cxn>
                    <a:cxn ang="0">
                      <a:pos x="T8" y="T9"/>
                    </a:cxn>
                  </a:cxnLst>
                  <a:rect l="0" t="0" r="r" b="b"/>
                  <a:pathLst>
                    <a:path w="319" h="81">
                      <a:moveTo>
                        <a:pt x="319" y="81"/>
                      </a:moveTo>
                      <a:lnTo>
                        <a:pt x="0" y="81"/>
                      </a:lnTo>
                      <a:lnTo>
                        <a:pt x="0" y="2"/>
                      </a:lnTo>
                      <a:lnTo>
                        <a:pt x="319" y="0"/>
                      </a:lnTo>
                      <a:lnTo>
                        <a:pt x="319" y="81"/>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47" name="Freeform 79">
                  <a:extLst>
                    <a:ext uri="{FF2B5EF4-FFF2-40B4-BE49-F238E27FC236}">
                      <a16:creationId xmlns:a16="http://schemas.microsoft.com/office/drawing/2014/main" id="{710EDEAA-FC04-C924-231D-3F6860EB237D}"/>
                    </a:ext>
                  </a:extLst>
                </p:cNvPr>
                <p:cNvSpPr>
                  <a:spLocks/>
                </p:cNvSpPr>
                <p:nvPr/>
              </p:nvSpPr>
              <p:spPr bwMode="auto">
                <a:xfrm>
                  <a:off x="2286" y="2607"/>
                  <a:ext cx="128" cy="32"/>
                </a:xfrm>
                <a:custGeom>
                  <a:avLst/>
                  <a:gdLst>
                    <a:gd name="T0" fmla="*/ 320 w 320"/>
                    <a:gd name="T1" fmla="*/ 79 h 81"/>
                    <a:gd name="T2" fmla="*/ 0 w 320"/>
                    <a:gd name="T3" fmla="*/ 81 h 81"/>
                    <a:gd name="T4" fmla="*/ 0 w 320"/>
                    <a:gd name="T5" fmla="*/ 0 h 81"/>
                    <a:gd name="T6" fmla="*/ 320 w 320"/>
                    <a:gd name="T7" fmla="*/ 0 h 81"/>
                    <a:gd name="T8" fmla="*/ 320 w 320"/>
                    <a:gd name="T9" fmla="*/ 79 h 81"/>
                  </a:gdLst>
                  <a:ahLst/>
                  <a:cxnLst>
                    <a:cxn ang="0">
                      <a:pos x="T0" y="T1"/>
                    </a:cxn>
                    <a:cxn ang="0">
                      <a:pos x="T2" y="T3"/>
                    </a:cxn>
                    <a:cxn ang="0">
                      <a:pos x="T4" y="T5"/>
                    </a:cxn>
                    <a:cxn ang="0">
                      <a:pos x="T6" y="T7"/>
                    </a:cxn>
                    <a:cxn ang="0">
                      <a:pos x="T8" y="T9"/>
                    </a:cxn>
                  </a:cxnLst>
                  <a:rect l="0" t="0" r="r" b="b"/>
                  <a:pathLst>
                    <a:path w="320" h="81">
                      <a:moveTo>
                        <a:pt x="320" y="79"/>
                      </a:moveTo>
                      <a:lnTo>
                        <a:pt x="0" y="81"/>
                      </a:lnTo>
                      <a:lnTo>
                        <a:pt x="0" y="0"/>
                      </a:lnTo>
                      <a:lnTo>
                        <a:pt x="320" y="0"/>
                      </a:lnTo>
                      <a:lnTo>
                        <a:pt x="320" y="79"/>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48" name="Freeform 80">
                  <a:extLst>
                    <a:ext uri="{FF2B5EF4-FFF2-40B4-BE49-F238E27FC236}">
                      <a16:creationId xmlns:a16="http://schemas.microsoft.com/office/drawing/2014/main" id="{7AA5DBE6-FB28-A887-979A-8F84BF2E7FF1}"/>
                    </a:ext>
                  </a:extLst>
                </p:cNvPr>
                <p:cNvSpPr>
                  <a:spLocks/>
                </p:cNvSpPr>
                <p:nvPr/>
              </p:nvSpPr>
              <p:spPr bwMode="auto">
                <a:xfrm>
                  <a:off x="2062" y="2607"/>
                  <a:ext cx="128" cy="32"/>
                </a:xfrm>
                <a:custGeom>
                  <a:avLst/>
                  <a:gdLst>
                    <a:gd name="T0" fmla="*/ 321 w 321"/>
                    <a:gd name="T1" fmla="*/ 81 h 81"/>
                    <a:gd name="T2" fmla="*/ 0 w 321"/>
                    <a:gd name="T3" fmla="*/ 81 h 81"/>
                    <a:gd name="T4" fmla="*/ 0 w 321"/>
                    <a:gd name="T5" fmla="*/ 2 h 81"/>
                    <a:gd name="T6" fmla="*/ 321 w 321"/>
                    <a:gd name="T7" fmla="*/ 0 h 81"/>
                    <a:gd name="T8" fmla="*/ 321 w 321"/>
                    <a:gd name="T9" fmla="*/ 81 h 81"/>
                  </a:gdLst>
                  <a:ahLst/>
                  <a:cxnLst>
                    <a:cxn ang="0">
                      <a:pos x="T0" y="T1"/>
                    </a:cxn>
                    <a:cxn ang="0">
                      <a:pos x="T2" y="T3"/>
                    </a:cxn>
                    <a:cxn ang="0">
                      <a:pos x="T4" y="T5"/>
                    </a:cxn>
                    <a:cxn ang="0">
                      <a:pos x="T6" y="T7"/>
                    </a:cxn>
                    <a:cxn ang="0">
                      <a:pos x="T8" y="T9"/>
                    </a:cxn>
                  </a:cxnLst>
                  <a:rect l="0" t="0" r="r" b="b"/>
                  <a:pathLst>
                    <a:path w="321" h="81">
                      <a:moveTo>
                        <a:pt x="321" y="81"/>
                      </a:moveTo>
                      <a:lnTo>
                        <a:pt x="0" y="81"/>
                      </a:lnTo>
                      <a:lnTo>
                        <a:pt x="0" y="2"/>
                      </a:lnTo>
                      <a:lnTo>
                        <a:pt x="321" y="0"/>
                      </a:lnTo>
                      <a:lnTo>
                        <a:pt x="321" y="81"/>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49" name="Freeform 81">
                  <a:extLst>
                    <a:ext uri="{FF2B5EF4-FFF2-40B4-BE49-F238E27FC236}">
                      <a16:creationId xmlns:a16="http://schemas.microsoft.com/office/drawing/2014/main" id="{5C62F33C-F467-F33B-8A6E-AE2C9BBC3331}"/>
                    </a:ext>
                  </a:extLst>
                </p:cNvPr>
                <p:cNvSpPr>
                  <a:spLocks/>
                </p:cNvSpPr>
                <p:nvPr/>
              </p:nvSpPr>
              <p:spPr bwMode="auto">
                <a:xfrm>
                  <a:off x="1838" y="2607"/>
                  <a:ext cx="128" cy="33"/>
                </a:xfrm>
                <a:custGeom>
                  <a:avLst/>
                  <a:gdLst>
                    <a:gd name="T0" fmla="*/ 319 w 319"/>
                    <a:gd name="T1" fmla="*/ 79 h 82"/>
                    <a:gd name="T2" fmla="*/ 0 w 319"/>
                    <a:gd name="T3" fmla="*/ 82 h 82"/>
                    <a:gd name="T4" fmla="*/ 0 w 319"/>
                    <a:gd name="T5" fmla="*/ 0 h 82"/>
                    <a:gd name="T6" fmla="*/ 319 w 319"/>
                    <a:gd name="T7" fmla="*/ 0 h 82"/>
                    <a:gd name="T8" fmla="*/ 319 w 319"/>
                    <a:gd name="T9" fmla="*/ 79 h 82"/>
                  </a:gdLst>
                  <a:ahLst/>
                  <a:cxnLst>
                    <a:cxn ang="0">
                      <a:pos x="T0" y="T1"/>
                    </a:cxn>
                    <a:cxn ang="0">
                      <a:pos x="T2" y="T3"/>
                    </a:cxn>
                    <a:cxn ang="0">
                      <a:pos x="T4" y="T5"/>
                    </a:cxn>
                    <a:cxn ang="0">
                      <a:pos x="T6" y="T7"/>
                    </a:cxn>
                    <a:cxn ang="0">
                      <a:pos x="T8" y="T9"/>
                    </a:cxn>
                  </a:cxnLst>
                  <a:rect l="0" t="0" r="r" b="b"/>
                  <a:pathLst>
                    <a:path w="319" h="82">
                      <a:moveTo>
                        <a:pt x="319" y="79"/>
                      </a:moveTo>
                      <a:lnTo>
                        <a:pt x="0" y="82"/>
                      </a:lnTo>
                      <a:lnTo>
                        <a:pt x="0" y="0"/>
                      </a:lnTo>
                      <a:lnTo>
                        <a:pt x="319" y="0"/>
                      </a:lnTo>
                      <a:lnTo>
                        <a:pt x="319" y="79"/>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50" name="Freeform 82">
                  <a:extLst>
                    <a:ext uri="{FF2B5EF4-FFF2-40B4-BE49-F238E27FC236}">
                      <a16:creationId xmlns:a16="http://schemas.microsoft.com/office/drawing/2014/main" id="{E25FD3AE-1350-83CA-4598-10529CF626CE}"/>
                    </a:ext>
                  </a:extLst>
                </p:cNvPr>
                <p:cNvSpPr>
                  <a:spLocks/>
                </p:cNvSpPr>
                <p:nvPr/>
              </p:nvSpPr>
              <p:spPr bwMode="auto">
                <a:xfrm>
                  <a:off x="1614" y="2609"/>
                  <a:ext cx="128" cy="32"/>
                </a:xfrm>
                <a:custGeom>
                  <a:avLst/>
                  <a:gdLst>
                    <a:gd name="T0" fmla="*/ 320 w 320"/>
                    <a:gd name="T1" fmla="*/ 0 h 79"/>
                    <a:gd name="T2" fmla="*/ 320 w 320"/>
                    <a:gd name="T3" fmla="*/ 79 h 79"/>
                    <a:gd name="T4" fmla="*/ 0 w 320"/>
                    <a:gd name="T5" fmla="*/ 79 h 79"/>
                    <a:gd name="T6" fmla="*/ 0 w 320"/>
                    <a:gd name="T7" fmla="*/ 0 h 79"/>
                    <a:gd name="T8" fmla="*/ 320 w 320"/>
                    <a:gd name="T9" fmla="*/ 0 h 79"/>
                  </a:gdLst>
                  <a:ahLst/>
                  <a:cxnLst>
                    <a:cxn ang="0">
                      <a:pos x="T0" y="T1"/>
                    </a:cxn>
                    <a:cxn ang="0">
                      <a:pos x="T2" y="T3"/>
                    </a:cxn>
                    <a:cxn ang="0">
                      <a:pos x="T4" y="T5"/>
                    </a:cxn>
                    <a:cxn ang="0">
                      <a:pos x="T6" y="T7"/>
                    </a:cxn>
                    <a:cxn ang="0">
                      <a:pos x="T8" y="T9"/>
                    </a:cxn>
                  </a:cxnLst>
                  <a:rect l="0" t="0" r="r" b="b"/>
                  <a:pathLst>
                    <a:path w="320" h="79">
                      <a:moveTo>
                        <a:pt x="320" y="0"/>
                      </a:moveTo>
                      <a:lnTo>
                        <a:pt x="320" y="79"/>
                      </a:lnTo>
                      <a:lnTo>
                        <a:pt x="0" y="79"/>
                      </a:lnTo>
                      <a:lnTo>
                        <a:pt x="0" y="0"/>
                      </a:lnTo>
                      <a:lnTo>
                        <a:pt x="320" y="0"/>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51" name="Freeform 83">
                  <a:extLst>
                    <a:ext uri="{FF2B5EF4-FFF2-40B4-BE49-F238E27FC236}">
                      <a16:creationId xmlns:a16="http://schemas.microsoft.com/office/drawing/2014/main" id="{254CA9CC-4DEF-2071-DD94-071E167B15D1}"/>
                    </a:ext>
                  </a:extLst>
                </p:cNvPr>
                <p:cNvSpPr>
                  <a:spLocks/>
                </p:cNvSpPr>
                <p:nvPr/>
              </p:nvSpPr>
              <p:spPr bwMode="auto">
                <a:xfrm>
                  <a:off x="1390" y="2609"/>
                  <a:ext cx="129" cy="32"/>
                </a:xfrm>
                <a:custGeom>
                  <a:avLst/>
                  <a:gdLst>
                    <a:gd name="T0" fmla="*/ 322 w 322"/>
                    <a:gd name="T1" fmla="*/ 81 h 81"/>
                    <a:gd name="T2" fmla="*/ 0 w 322"/>
                    <a:gd name="T3" fmla="*/ 81 h 81"/>
                    <a:gd name="T4" fmla="*/ 0 w 322"/>
                    <a:gd name="T5" fmla="*/ 2 h 81"/>
                    <a:gd name="T6" fmla="*/ 322 w 322"/>
                    <a:gd name="T7" fmla="*/ 0 h 81"/>
                    <a:gd name="T8" fmla="*/ 322 w 322"/>
                    <a:gd name="T9" fmla="*/ 81 h 81"/>
                  </a:gdLst>
                  <a:ahLst/>
                  <a:cxnLst>
                    <a:cxn ang="0">
                      <a:pos x="T0" y="T1"/>
                    </a:cxn>
                    <a:cxn ang="0">
                      <a:pos x="T2" y="T3"/>
                    </a:cxn>
                    <a:cxn ang="0">
                      <a:pos x="T4" y="T5"/>
                    </a:cxn>
                    <a:cxn ang="0">
                      <a:pos x="T6" y="T7"/>
                    </a:cxn>
                    <a:cxn ang="0">
                      <a:pos x="T8" y="T9"/>
                    </a:cxn>
                  </a:cxnLst>
                  <a:rect l="0" t="0" r="r" b="b"/>
                  <a:pathLst>
                    <a:path w="322" h="81">
                      <a:moveTo>
                        <a:pt x="322" y="81"/>
                      </a:moveTo>
                      <a:lnTo>
                        <a:pt x="0" y="81"/>
                      </a:lnTo>
                      <a:lnTo>
                        <a:pt x="0" y="2"/>
                      </a:lnTo>
                      <a:lnTo>
                        <a:pt x="322" y="0"/>
                      </a:lnTo>
                      <a:lnTo>
                        <a:pt x="322" y="81"/>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52" name="Rectangle 84">
                  <a:extLst>
                    <a:ext uri="{FF2B5EF4-FFF2-40B4-BE49-F238E27FC236}">
                      <a16:creationId xmlns:a16="http://schemas.microsoft.com/office/drawing/2014/main" id="{21B8D04C-37D2-E02E-7E2B-455FF5B65CED}"/>
                    </a:ext>
                  </a:extLst>
                </p:cNvPr>
                <p:cNvSpPr>
                  <a:spLocks/>
                </p:cNvSpPr>
                <p:nvPr/>
              </p:nvSpPr>
              <p:spPr bwMode="auto">
                <a:xfrm>
                  <a:off x="1167" y="2609"/>
                  <a:ext cx="128" cy="32"/>
                </a:xfrm>
                <a:prstGeom prst="rect">
                  <a:avLst/>
                </a:prstGeom>
                <a:noFill/>
                <a:ln w="1524">
                  <a:solidFill>
                    <a:srgbClr val="9A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53" name="Freeform 85">
                  <a:extLst>
                    <a:ext uri="{FF2B5EF4-FFF2-40B4-BE49-F238E27FC236}">
                      <a16:creationId xmlns:a16="http://schemas.microsoft.com/office/drawing/2014/main" id="{D8CE1579-486D-D5CA-074C-F11EF573F4C5}"/>
                    </a:ext>
                  </a:extLst>
                </p:cNvPr>
                <p:cNvSpPr>
                  <a:spLocks/>
                </p:cNvSpPr>
                <p:nvPr/>
              </p:nvSpPr>
              <p:spPr bwMode="auto">
                <a:xfrm>
                  <a:off x="943" y="2609"/>
                  <a:ext cx="128" cy="33"/>
                </a:xfrm>
                <a:custGeom>
                  <a:avLst/>
                  <a:gdLst>
                    <a:gd name="T0" fmla="*/ 319 w 319"/>
                    <a:gd name="T1" fmla="*/ 82 h 82"/>
                    <a:gd name="T2" fmla="*/ 0 w 319"/>
                    <a:gd name="T3" fmla="*/ 82 h 82"/>
                    <a:gd name="T4" fmla="*/ 0 w 319"/>
                    <a:gd name="T5" fmla="*/ 3 h 82"/>
                    <a:gd name="T6" fmla="*/ 319 w 319"/>
                    <a:gd name="T7" fmla="*/ 0 h 82"/>
                    <a:gd name="T8" fmla="*/ 319 w 319"/>
                    <a:gd name="T9" fmla="*/ 82 h 82"/>
                  </a:gdLst>
                  <a:ahLst/>
                  <a:cxnLst>
                    <a:cxn ang="0">
                      <a:pos x="T0" y="T1"/>
                    </a:cxn>
                    <a:cxn ang="0">
                      <a:pos x="T2" y="T3"/>
                    </a:cxn>
                    <a:cxn ang="0">
                      <a:pos x="T4" y="T5"/>
                    </a:cxn>
                    <a:cxn ang="0">
                      <a:pos x="T6" y="T7"/>
                    </a:cxn>
                    <a:cxn ang="0">
                      <a:pos x="T8" y="T9"/>
                    </a:cxn>
                  </a:cxnLst>
                  <a:rect l="0" t="0" r="r" b="b"/>
                  <a:pathLst>
                    <a:path w="319" h="82">
                      <a:moveTo>
                        <a:pt x="319" y="82"/>
                      </a:moveTo>
                      <a:lnTo>
                        <a:pt x="0" y="82"/>
                      </a:lnTo>
                      <a:lnTo>
                        <a:pt x="0" y="3"/>
                      </a:lnTo>
                      <a:lnTo>
                        <a:pt x="319" y="0"/>
                      </a:lnTo>
                      <a:lnTo>
                        <a:pt x="319" y="82"/>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54" name="Freeform 86">
                  <a:extLst>
                    <a:ext uri="{FF2B5EF4-FFF2-40B4-BE49-F238E27FC236}">
                      <a16:creationId xmlns:a16="http://schemas.microsoft.com/office/drawing/2014/main" id="{F4FF53B6-6AE6-BF13-2746-BFD19DCAC562}"/>
                    </a:ext>
                  </a:extLst>
                </p:cNvPr>
                <p:cNvSpPr>
                  <a:spLocks/>
                </p:cNvSpPr>
                <p:nvPr/>
              </p:nvSpPr>
              <p:spPr bwMode="auto">
                <a:xfrm>
                  <a:off x="726" y="2611"/>
                  <a:ext cx="121" cy="32"/>
                </a:xfrm>
                <a:custGeom>
                  <a:avLst/>
                  <a:gdLst>
                    <a:gd name="T0" fmla="*/ 303 w 303"/>
                    <a:gd name="T1" fmla="*/ 79 h 81"/>
                    <a:gd name="T2" fmla="*/ 0 w 303"/>
                    <a:gd name="T3" fmla="*/ 81 h 81"/>
                    <a:gd name="T4" fmla="*/ 0 w 303"/>
                    <a:gd name="T5" fmla="*/ 0 h 81"/>
                    <a:gd name="T6" fmla="*/ 303 w 303"/>
                    <a:gd name="T7" fmla="*/ 0 h 81"/>
                    <a:gd name="T8" fmla="*/ 303 w 303"/>
                    <a:gd name="T9" fmla="*/ 79 h 81"/>
                  </a:gdLst>
                  <a:ahLst/>
                  <a:cxnLst>
                    <a:cxn ang="0">
                      <a:pos x="T0" y="T1"/>
                    </a:cxn>
                    <a:cxn ang="0">
                      <a:pos x="T2" y="T3"/>
                    </a:cxn>
                    <a:cxn ang="0">
                      <a:pos x="T4" y="T5"/>
                    </a:cxn>
                    <a:cxn ang="0">
                      <a:pos x="T6" y="T7"/>
                    </a:cxn>
                    <a:cxn ang="0">
                      <a:pos x="T8" y="T9"/>
                    </a:cxn>
                  </a:cxnLst>
                  <a:rect l="0" t="0" r="r" b="b"/>
                  <a:pathLst>
                    <a:path w="303" h="81">
                      <a:moveTo>
                        <a:pt x="303" y="79"/>
                      </a:moveTo>
                      <a:lnTo>
                        <a:pt x="0" y="81"/>
                      </a:lnTo>
                      <a:lnTo>
                        <a:pt x="0" y="0"/>
                      </a:lnTo>
                      <a:lnTo>
                        <a:pt x="303" y="0"/>
                      </a:lnTo>
                      <a:lnTo>
                        <a:pt x="303" y="79"/>
                      </a:lnTo>
                      <a:close/>
                    </a:path>
                  </a:pathLst>
                </a:custGeom>
                <a:noFill/>
                <a:ln w="1524">
                  <a:solidFill>
                    <a:srgbClr val="9A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55" name="Freeform 87">
                  <a:extLst>
                    <a:ext uri="{FF2B5EF4-FFF2-40B4-BE49-F238E27FC236}">
                      <a16:creationId xmlns:a16="http://schemas.microsoft.com/office/drawing/2014/main" id="{B63DA439-9E68-2EB8-DF93-153B2B271E00}"/>
                    </a:ext>
                  </a:extLst>
                </p:cNvPr>
                <p:cNvSpPr>
                  <a:spLocks/>
                </p:cNvSpPr>
                <p:nvPr/>
              </p:nvSpPr>
              <p:spPr bwMode="auto">
                <a:xfrm>
                  <a:off x="1523" y="4131"/>
                  <a:ext cx="2257" cy="218"/>
                </a:xfrm>
                <a:custGeom>
                  <a:avLst/>
                  <a:gdLst>
                    <a:gd name="T0" fmla="*/ 0 w 5643"/>
                    <a:gd name="T1" fmla="*/ 545 h 545"/>
                    <a:gd name="T2" fmla="*/ 0 w 5643"/>
                    <a:gd name="T3" fmla="*/ 0 h 545"/>
                    <a:gd name="T4" fmla="*/ 5643 w 5643"/>
                    <a:gd name="T5" fmla="*/ 0 h 545"/>
                    <a:gd name="T6" fmla="*/ 5643 w 5643"/>
                    <a:gd name="T7" fmla="*/ 545 h 545"/>
                    <a:gd name="T8" fmla="*/ 0 w 5643"/>
                    <a:gd name="T9" fmla="*/ 545 h 545"/>
                  </a:gdLst>
                  <a:ahLst/>
                  <a:cxnLst>
                    <a:cxn ang="0">
                      <a:pos x="T0" y="T1"/>
                    </a:cxn>
                    <a:cxn ang="0">
                      <a:pos x="T2" y="T3"/>
                    </a:cxn>
                    <a:cxn ang="0">
                      <a:pos x="T4" y="T5"/>
                    </a:cxn>
                    <a:cxn ang="0">
                      <a:pos x="T6" y="T7"/>
                    </a:cxn>
                    <a:cxn ang="0">
                      <a:pos x="T8" y="T9"/>
                    </a:cxn>
                  </a:cxnLst>
                  <a:rect l="0" t="0" r="r" b="b"/>
                  <a:pathLst>
                    <a:path w="5643" h="545">
                      <a:moveTo>
                        <a:pt x="0" y="545"/>
                      </a:moveTo>
                      <a:lnTo>
                        <a:pt x="0" y="0"/>
                      </a:lnTo>
                      <a:lnTo>
                        <a:pt x="5643" y="0"/>
                      </a:lnTo>
                      <a:lnTo>
                        <a:pt x="5643" y="545"/>
                      </a:lnTo>
                      <a:lnTo>
                        <a:pt x="0" y="545"/>
                      </a:lnTo>
                      <a:close/>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56" name="Freeform 88">
                  <a:extLst>
                    <a:ext uri="{FF2B5EF4-FFF2-40B4-BE49-F238E27FC236}">
                      <a16:creationId xmlns:a16="http://schemas.microsoft.com/office/drawing/2014/main" id="{1D2B0BFA-975B-2818-C888-149844CA627C}"/>
                    </a:ext>
                  </a:extLst>
                </p:cNvPr>
                <p:cNvSpPr>
                  <a:spLocks/>
                </p:cNvSpPr>
                <p:nvPr/>
              </p:nvSpPr>
              <p:spPr bwMode="auto">
                <a:xfrm>
                  <a:off x="1571" y="4083"/>
                  <a:ext cx="2257" cy="218"/>
                </a:xfrm>
                <a:custGeom>
                  <a:avLst/>
                  <a:gdLst>
                    <a:gd name="T0" fmla="*/ 0 w 5643"/>
                    <a:gd name="T1" fmla="*/ 545 h 545"/>
                    <a:gd name="T2" fmla="*/ 0 w 5643"/>
                    <a:gd name="T3" fmla="*/ 0 h 545"/>
                    <a:gd name="T4" fmla="*/ 5643 w 5643"/>
                    <a:gd name="T5" fmla="*/ 0 h 545"/>
                    <a:gd name="T6" fmla="*/ 5643 w 5643"/>
                    <a:gd name="T7" fmla="*/ 545 h 545"/>
                    <a:gd name="T8" fmla="*/ 0 w 5643"/>
                    <a:gd name="T9" fmla="*/ 545 h 545"/>
                  </a:gdLst>
                  <a:ahLst/>
                  <a:cxnLst>
                    <a:cxn ang="0">
                      <a:pos x="T0" y="T1"/>
                    </a:cxn>
                    <a:cxn ang="0">
                      <a:pos x="T2" y="T3"/>
                    </a:cxn>
                    <a:cxn ang="0">
                      <a:pos x="T4" y="T5"/>
                    </a:cxn>
                    <a:cxn ang="0">
                      <a:pos x="T6" y="T7"/>
                    </a:cxn>
                    <a:cxn ang="0">
                      <a:pos x="T8" y="T9"/>
                    </a:cxn>
                  </a:cxnLst>
                  <a:rect l="0" t="0" r="r" b="b"/>
                  <a:pathLst>
                    <a:path w="5643" h="545">
                      <a:moveTo>
                        <a:pt x="0" y="545"/>
                      </a:moveTo>
                      <a:lnTo>
                        <a:pt x="0" y="0"/>
                      </a:lnTo>
                      <a:lnTo>
                        <a:pt x="5643" y="0"/>
                      </a:lnTo>
                      <a:lnTo>
                        <a:pt x="5643" y="545"/>
                      </a:lnTo>
                      <a:lnTo>
                        <a:pt x="0" y="545"/>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57" name="Freeform 89">
                  <a:extLst>
                    <a:ext uri="{FF2B5EF4-FFF2-40B4-BE49-F238E27FC236}">
                      <a16:creationId xmlns:a16="http://schemas.microsoft.com/office/drawing/2014/main" id="{BB7B135E-9A88-CED6-DC58-24B25F29A288}"/>
                    </a:ext>
                  </a:extLst>
                </p:cNvPr>
                <p:cNvSpPr>
                  <a:spLocks/>
                </p:cNvSpPr>
                <p:nvPr/>
              </p:nvSpPr>
              <p:spPr bwMode="auto">
                <a:xfrm>
                  <a:off x="1572" y="4083"/>
                  <a:ext cx="2256" cy="218"/>
                </a:xfrm>
                <a:custGeom>
                  <a:avLst/>
                  <a:gdLst>
                    <a:gd name="T0" fmla="*/ 0 w 5641"/>
                    <a:gd name="T1" fmla="*/ 0 h 545"/>
                    <a:gd name="T2" fmla="*/ 0 w 5641"/>
                    <a:gd name="T3" fmla="*/ 545 h 545"/>
                    <a:gd name="T4" fmla="*/ 5641 w 5641"/>
                    <a:gd name="T5" fmla="*/ 545 h 545"/>
                    <a:gd name="T6" fmla="*/ 5641 w 5641"/>
                    <a:gd name="T7" fmla="*/ 0 h 545"/>
                    <a:gd name="T8" fmla="*/ 0 w 5641"/>
                    <a:gd name="T9" fmla="*/ 0 h 545"/>
                  </a:gdLst>
                  <a:ahLst/>
                  <a:cxnLst>
                    <a:cxn ang="0">
                      <a:pos x="T0" y="T1"/>
                    </a:cxn>
                    <a:cxn ang="0">
                      <a:pos x="T2" y="T3"/>
                    </a:cxn>
                    <a:cxn ang="0">
                      <a:pos x="T4" y="T5"/>
                    </a:cxn>
                    <a:cxn ang="0">
                      <a:pos x="T6" y="T7"/>
                    </a:cxn>
                    <a:cxn ang="0">
                      <a:pos x="T8" y="T9"/>
                    </a:cxn>
                  </a:cxnLst>
                  <a:rect l="0" t="0" r="r" b="b"/>
                  <a:pathLst>
                    <a:path w="5641" h="545">
                      <a:moveTo>
                        <a:pt x="0" y="0"/>
                      </a:moveTo>
                      <a:lnTo>
                        <a:pt x="0" y="545"/>
                      </a:lnTo>
                      <a:lnTo>
                        <a:pt x="5641" y="545"/>
                      </a:lnTo>
                      <a:lnTo>
                        <a:pt x="5641" y="0"/>
                      </a:lnTo>
                      <a:lnTo>
                        <a:pt x="0" y="0"/>
                      </a:lnTo>
                      <a:close/>
                    </a:path>
                  </a:pathLst>
                </a:custGeom>
                <a:noFill/>
                <a:ln w="12166">
                  <a:solidFill>
                    <a:srgbClr val="33649A"/>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58" name="Rectangle 90">
                  <a:extLst>
                    <a:ext uri="{FF2B5EF4-FFF2-40B4-BE49-F238E27FC236}">
                      <a16:creationId xmlns:a16="http://schemas.microsoft.com/office/drawing/2014/main" id="{AD0B76EA-04C9-04E7-CB4D-932BDCDC063F}"/>
                    </a:ext>
                  </a:extLst>
                </p:cNvPr>
                <p:cNvSpPr>
                  <a:spLocks/>
                </p:cNvSpPr>
                <p:nvPr/>
              </p:nvSpPr>
              <p:spPr bwMode="auto">
                <a:xfrm>
                  <a:off x="190" y="3400"/>
                  <a:ext cx="2337"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493659" name="Freeform 91">
                  <a:extLst>
                    <a:ext uri="{FF2B5EF4-FFF2-40B4-BE49-F238E27FC236}">
                      <a16:creationId xmlns:a16="http://schemas.microsoft.com/office/drawing/2014/main" id="{E4F0B7B6-FCFB-B0E8-82CA-C17187DB2FF3}"/>
                    </a:ext>
                  </a:extLst>
                </p:cNvPr>
                <p:cNvSpPr>
                  <a:spLocks/>
                </p:cNvSpPr>
                <p:nvPr/>
              </p:nvSpPr>
              <p:spPr bwMode="auto">
                <a:xfrm>
                  <a:off x="238" y="3352"/>
                  <a:ext cx="2337" cy="218"/>
                </a:xfrm>
                <a:custGeom>
                  <a:avLst/>
                  <a:gdLst>
                    <a:gd name="T0" fmla="*/ 0 w 5843"/>
                    <a:gd name="T1" fmla="*/ 544 h 544"/>
                    <a:gd name="T2" fmla="*/ 0 w 5843"/>
                    <a:gd name="T3" fmla="*/ 0 h 544"/>
                    <a:gd name="T4" fmla="*/ 5843 w 5843"/>
                    <a:gd name="T5" fmla="*/ 0 h 544"/>
                    <a:gd name="T6" fmla="*/ 5843 w 5843"/>
                    <a:gd name="T7" fmla="*/ 544 h 544"/>
                    <a:gd name="T8" fmla="*/ 0 w 5843"/>
                    <a:gd name="T9" fmla="*/ 544 h 544"/>
                  </a:gdLst>
                  <a:ahLst/>
                  <a:cxnLst>
                    <a:cxn ang="0">
                      <a:pos x="T0" y="T1"/>
                    </a:cxn>
                    <a:cxn ang="0">
                      <a:pos x="T2" y="T3"/>
                    </a:cxn>
                    <a:cxn ang="0">
                      <a:pos x="T4" y="T5"/>
                    </a:cxn>
                    <a:cxn ang="0">
                      <a:pos x="T6" y="T7"/>
                    </a:cxn>
                    <a:cxn ang="0">
                      <a:pos x="T8" y="T9"/>
                    </a:cxn>
                  </a:cxnLst>
                  <a:rect l="0" t="0" r="r" b="b"/>
                  <a:pathLst>
                    <a:path w="5843" h="544">
                      <a:moveTo>
                        <a:pt x="0" y="544"/>
                      </a:moveTo>
                      <a:lnTo>
                        <a:pt x="0" y="0"/>
                      </a:lnTo>
                      <a:lnTo>
                        <a:pt x="5843" y="0"/>
                      </a:lnTo>
                      <a:lnTo>
                        <a:pt x="5843" y="544"/>
                      </a:lnTo>
                      <a:lnTo>
                        <a:pt x="0" y="544"/>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60" name="Freeform 92">
                  <a:extLst>
                    <a:ext uri="{FF2B5EF4-FFF2-40B4-BE49-F238E27FC236}">
                      <a16:creationId xmlns:a16="http://schemas.microsoft.com/office/drawing/2014/main" id="{F37E07E6-706A-E7C5-FF5D-6A7D4E59225F}"/>
                    </a:ext>
                  </a:extLst>
                </p:cNvPr>
                <p:cNvSpPr>
                  <a:spLocks/>
                </p:cNvSpPr>
                <p:nvPr/>
              </p:nvSpPr>
              <p:spPr bwMode="auto">
                <a:xfrm>
                  <a:off x="238" y="3352"/>
                  <a:ext cx="2337" cy="218"/>
                </a:xfrm>
                <a:custGeom>
                  <a:avLst/>
                  <a:gdLst>
                    <a:gd name="T0" fmla="*/ 0 w 5843"/>
                    <a:gd name="T1" fmla="*/ 0 h 544"/>
                    <a:gd name="T2" fmla="*/ 0 w 5843"/>
                    <a:gd name="T3" fmla="*/ 544 h 544"/>
                    <a:gd name="T4" fmla="*/ 5843 w 5843"/>
                    <a:gd name="T5" fmla="*/ 544 h 544"/>
                    <a:gd name="T6" fmla="*/ 5843 w 5843"/>
                    <a:gd name="T7" fmla="*/ 0 h 544"/>
                    <a:gd name="T8" fmla="*/ 0 w 5843"/>
                    <a:gd name="T9" fmla="*/ 0 h 544"/>
                  </a:gdLst>
                  <a:ahLst/>
                  <a:cxnLst>
                    <a:cxn ang="0">
                      <a:pos x="T0" y="T1"/>
                    </a:cxn>
                    <a:cxn ang="0">
                      <a:pos x="T2" y="T3"/>
                    </a:cxn>
                    <a:cxn ang="0">
                      <a:pos x="T4" y="T5"/>
                    </a:cxn>
                    <a:cxn ang="0">
                      <a:pos x="T6" y="T7"/>
                    </a:cxn>
                    <a:cxn ang="0">
                      <a:pos x="T8" y="T9"/>
                    </a:cxn>
                  </a:cxnLst>
                  <a:rect l="0" t="0" r="r" b="b"/>
                  <a:pathLst>
                    <a:path w="5843" h="544">
                      <a:moveTo>
                        <a:pt x="0" y="0"/>
                      </a:moveTo>
                      <a:lnTo>
                        <a:pt x="0" y="544"/>
                      </a:lnTo>
                      <a:lnTo>
                        <a:pt x="5843" y="544"/>
                      </a:lnTo>
                      <a:lnTo>
                        <a:pt x="5843" y="0"/>
                      </a:lnTo>
                      <a:lnTo>
                        <a:pt x="0" y="0"/>
                      </a:lnTo>
                      <a:close/>
                    </a:path>
                  </a:pathLst>
                </a:custGeom>
                <a:noFill/>
                <a:ln w="12166">
                  <a:solidFill>
                    <a:srgbClr val="33649A"/>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61" name="Freeform 93">
                  <a:extLst>
                    <a:ext uri="{FF2B5EF4-FFF2-40B4-BE49-F238E27FC236}">
                      <a16:creationId xmlns:a16="http://schemas.microsoft.com/office/drawing/2014/main" id="{C1535760-25BC-A2FB-02F6-EB1CB7EE3A2A}"/>
                    </a:ext>
                  </a:extLst>
                </p:cNvPr>
                <p:cNvSpPr>
                  <a:spLocks/>
                </p:cNvSpPr>
                <p:nvPr/>
              </p:nvSpPr>
              <p:spPr bwMode="auto">
                <a:xfrm>
                  <a:off x="1198" y="2234"/>
                  <a:ext cx="432" cy="102"/>
                </a:xfrm>
                <a:custGeom>
                  <a:avLst/>
                  <a:gdLst>
                    <a:gd name="T0" fmla="*/ 542 w 1081"/>
                    <a:gd name="T1" fmla="*/ 254 h 254"/>
                    <a:gd name="T2" fmla="*/ 542 w 1081"/>
                    <a:gd name="T3" fmla="*/ 189 h 254"/>
                    <a:gd name="T4" fmla="*/ 0 w 1081"/>
                    <a:gd name="T5" fmla="*/ 189 h 254"/>
                    <a:gd name="T6" fmla="*/ 0 w 1081"/>
                    <a:gd name="T7" fmla="*/ 65 h 254"/>
                    <a:gd name="T8" fmla="*/ 542 w 1081"/>
                    <a:gd name="T9" fmla="*/ 65 h 254"/>
                    <a:gd name="T10" fmla="*/ 542 w 1081"/>
                    <a:gd name="T11" fmla="*/ 0 h 254"/>
                    <a:gd name="T12" fmla="*/ 1081 w 1081"/>
                    <a:gd name="T13" fmla="*/ 127 h 254"/>
                    <a:gd name="T14" fmla="*/ 542 w 1081"/>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1" h="254">
                      <a:moveTo>
                        <a:pt x="542" y="254"/>
                      </a:moveTo>
                      <a:lnTo>
                        <a:pt x="542" y="189"/>
                      </a:lnTo>
                      <a:lnTo>
                        <a:pt x="0" y="189"/>
                      </a:lnTo>
                      <a:lnTo>
                        <a:pt x="0" y="65"/>
                      </a:lnTo>
                      <a:lnTo>
                        <a:pt x="542" y="65"/>
                      </a:lnTo>
                      <a:lnTo>
                        <a:pt x="542" y="0"/>
                      </a:lnTo>
                      <a:lnTo>
                        <a:pt x="1081" y="127"/>
                      </a:lnTo>
                      <a:lnTo>
                        <a:pt x="542" y="254"/>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62" name="Freeform 94">
                  <a:extLst>
                    <a:ext uri="{FF2B5EF4-FFF2-40B4-BE49-F238E27FC236}">
                      <a16:creationId xmlns:a16="http://schemas.microsoft.com/office/drawing/2014/main" id="{9A62EB82-B0A2-B050-C176-05699AF3D8DF}"/>
                    </a:ext>
                  </a:extLst>
                </p:cNvPr>
                <p:cNvSpPr>
                  <a:spLocks/>
                </p:cNvSpPr>
                <p:nvPr/>
              </p:nvSpPr>
              <p:spPr bwMode="auto">
                <a:xfrm>
                  <a:off x="1198" y="2234"/>
                  <a:ext cx="432" cy="102"/>
                </a:xfrm>
                <a:custGeom>
                  <a:avLst/>
                  <a:gdLst>
                    <a:gd name="T0" fmla="*/ 542 w 1081"/>
                    <a:gd name="T1" fmla="*/ 0 h 254"/>
                    <a:gd name="T2" fmla="*/ 542 w 1081"/>
                    <a:gd name="T3" fmla="*/ 65 h 254"/>
                    <a:gd name="T4" fmla="*/ 0 w 1081"/>
                    <a:gd name="T5" fmla="*/ 65 h 254"/>
                    <a:gd name="T6" fmla="*/ 0 w 1081"/>
                    <a:gd name="T7" fmla="*/ 189 h 254"/>
                    <a:gd name="T8" fmla="*/ 542 w 1081"/>
                    <a:gd name="T9" fmla="*/ 189 h 254"/>
                    <a:gd name="T10" fmla="*/ 542 w 1081"/>
                    <a:gd name="T11" fmla="*/ 254 h 254"/>
                    <a:gd name="T12" fmla="*/ 1081 w 1081"/>
                    <a:gd name="T13" fmla="*/ 127 h 254"/>
                    <a:gd name="T14" fmla="*/ 542 w 1081"/>
                    <a:gd name="T15" fmla="*/ 0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1" h="254">
                      <a:moveTo>
                        <a:pt x="542" y="0"/>
                      </a:moveTo>
                      <a:lnTo>
                        <a:pt x="542" y="65"/>
                      </a:lnTo>
                      <a:lnTo>
                        <a:pt x="0" y="65"/>
                      </a:lnTo>
                      <a:lnTo>
                        <a:pt x="0" y="189"/>
                      </a:lnTo>
                      <a:lnTo>
                        <a:pt x="542" y="189"/>
                      </a:lnTo>
                      <a:lnTo>
                        <a:pt x="542" y="254"/>
                      </a:lnTo>
                      <a:lnTo>
                        <a:pt x="1081" y="127"/>
                      </a:lnTo>
                      <a:lnTo>
                        <a:pt x="542" y="0"/>
                      </a:lnTo>
                      <a:close/>
                    </a:path>
                  </a:pathLst>
                </a:custGeom>
                <a:noFill/>
                <a:ln w="12166">
                  <a:solidFill>
                    <a:srgbClr val="33649A"/>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63" name="Freeform 95">
                  <a:extLst>
                    <a:ext uri="{FF2B5EF4-FFF2-40B4-BE49-F238E27FC236}">
                      <a16:creationId xmlns:a16="http://schemas.microsoft.com/office/drawing/2014/main" id="{28C7EAD6-47C0-1DEB-1586-36529DBB70AB}"/>
                    </a:ext>
                  </a:extLst>
                </p:cNvPr>
                <p:cNvSpPr>
                  <a:spLocks/>
                </p:cNvSpPr>
                <p:nvPr/>
              </p:nvSpPr>
              <p:spPr bwMode="auto">
                <a:xfrm>
                  <a:off x="2464" y="2234"/>
                  <a:ext cx="433" cy="102"/>
                </a:xfrm>
                <a:custGeom>
                  <a:avLst/>
                  <a:gdLst>
                    <a:gd name="T0" fmla="*/ 543 w 1083"/>
                    <a:gd name="T1" fmla="*/ 254 h 254"/>
                    <a:gd name="T2" fmla="*/ 543 w 1083"/>
                    <a:gd name="T3" fmla="*/ 189 h 254"/>
                    <a:gd name="T4" fmla="*/ 0 w 1083"/>
                    <a:gd name="T5" fmla="*/ 189 h 254"/>
                    <a:gd name="T6" fmla="*/ 0 w 1083"/>
                    <a:gd name="T7" fmla="*/ 65 h 254"/>
                    <a:gd name="T8" fmla="*/ 543 w 1083"/>
                    <a:gd name="T9" fmla="*/ 65 h 254"/>
                    <a:gd name="T10" fmla="*/ 543 w 1083"/>
                    <a:gd name="T11" fmla="*/ 0 h 254"/>
                    <a:gd name="T12" fmla="*/ 1083 w 1083"/>
                    <a:gd name="T13" fmla="*/ 127 h 254"/>
                    <a:gd name="T14" fmla="*/ 543 w 1083"/>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3" h="254">
                      <a:moveTo>
                        <a:pt x="543" y="254"/>
                      </a:moveTo>
                      <a:lnTo>
                        <a:pt x="543" y="189"/>
                      </a:lnTo>
                      <a:lnTo>
                        <a:pt x="0" y="189"/>
                      </a:lnTo>
                      <a:lnTo>
                        <a:pt x="0" y="65"/>
                      </a:lnTo>
                      <a:lnTo>
                        <a:pt x="543" y="65"/>
                      </a:lnTo>
                      <a:lnTo>
                        <a:pt x="543" y="0"/>
                      </a:lnTo>
                      <a:lnTo>
                        <a:pt x="1083" y="127"/>
                      </a:lnTo>
                      <a:lnTo>
                        <a:pt x="543" y="254"/>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64" name="Freeform 96">
                  <a:extLst>
                    <a:ext uri="{FF2B5EF4-FFF2-40B4-BE49-F238E27FC236}">
                      <a16:creationId xmlns:a16="http://schemas.microsoft.com/office/drawing/2014/main" id="{457B0FBA-E994-D1CA-D4CB-84FF53E4B01E}"/>
                    </a:ext>
                  </a:extLst>
                </p:cNvPr>
                <p:cNvSpPr>
                  <a:spLocks/>
                </p:cNvSpPr>
                <p:nvPr/>
              </p:nvSpPr>
              <p:spPr bwMode="auto">
                <a:xfrm>
                  <a:off x="2464" y="2234"/>
                  <a:ext cx="433" cy="102"/>
                </a:xfrm>
                <a:custGeom>
                  <a:avLst/>
                  <a:gdLst>
                    <a:gd name="T0" fmla="*/ 543 w 1083"/>
                    <a:gd name="T1" fmla="*/ 0 h 254"/>
                    <a:gd name="T2" fmla="*/ 543 w 1083"/>
                    <a:gd name="T3" fmla="*/ 65 h 254"/>
                    <a:gd name="T4" fmla="*/ 0 w 1083"/>
                    <a:gd name="T5" fmla="*/ 65 h 254"/>
                    <a:gd name="T6" fmla="*/ 0 w 1083"/>
                    <a:gd name="T7" fmla="*/ 189 h 254"/>
                    <a:gd name="T8" fmla="*/ 543 w 1083"/>
                    <a:gd name="T9" fmla="*/ 189 h 254"/>
                    <a:gd name="T10" fmla="*/ 543 w 1083"/>
                    <a:gd name="T11" fmla="*/ 254 h 254"/>
                    <a:gd name="T12" fmla="*/ 1083 w 1083"/>
                    <a:gd name="T13" fmla="*/ 127 h 254"/>
                    <a:gd name="T14" fmla="*/ 543 w 1083"/>
                    <a:gd name="T15" fmla="*/ 0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3" h="254">
                      <a:moveTo>
                        <a:pt x="543" y="0"/>
                      </a:moveTo>
                      <a:lnTo>
                        <a:pt x="543" y="65"/>
                      </a:lnTo>
                      <a:lnTo>
                        <a:pt x="0" y="65"/>
                      </a:lnTo>
                      <a:lnTo>
                        <a:pt x="0" y="189"/>
                      </a:lnTo>
                      <a:lnTo>
                        <a:pt x="543" y="189"/>
                      </a:lnTo>
                      <a:lnTo>
                        <a:pt x="543" y="254"/>
                      </a:lnTo>
                      <a:lnTo>
                        <a:pt x="1083" y="127"/>
                      </a:lnTo>
                      <a:lnTo>
                        <a:pt x="543" y="0"/>
                      </a:lnTo>
                      <a:close/>
                    </a:path>
                  </a:pathLst>
                </a:custGeom>
                <a:noFill/>
                <a:ln w="12166">
                  <a:solidFill>
                    <a:srgbClr val="33649A"/>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65" name="Freeform 97">
                  <a:extLst>
                    <a:ext uri="{FF2B5EF4-FFF2-40B4-BE49-F238E27FC236}">
                      <a16:creationId xmlns:a16="http://schemas.microsoft.com/office/drawing/2014/main" id="{65BAF9A9-D71B-FBCF-17E3-309869284746}"/>
                    </a:ext>
                  </a:extLst>
                </p:cNvPr>
                <p:cNvSpPr>
                  <a:spLocks/>
                </p:cNvSpPr>
                <p:nvPr/>
              </p:nvSpPr>
              <p:spPr bwMode="auto">
                <a:xfrm>
                  <a:off x="1523" y="4373"/>
                  <a:ext cx="3427" cy="217"/>
                </a:xfrm>
                <a:custGeom>
                  <a:avLst/>
                  <a:gdLst>
                    <a:gd name="T0" fmla="*/ 0 w 8567"/>
                    <a:gd name="T1" fmla="*/ 543 h 543"/>
                    <a:gd name="T2" fmla="*/ 0 w 8567"/>
                    <a:gd name="T3" fmla="*/ 0 h 543"/>
                    <a:gd name="T4" fmla="*/ 8567 w 8567"/>
                    <a:gd name="T5" fmla="*/ 0 h 543"/>
                    <a:gd name="T6" fmla="*/ 8567 w 8567"/>
                    <a:gd name="T7" fmla="*/ 543 h 543"/>
                    <a:gd name="T8" fmla="*/ 0 w 8567"/>
                    <a:gd name="T9" fmla="*/ 543 h 543"/>
                  </a:gdLst>
                  <a:ahLst/>
                  <a:cxnLst>
                    <a:cxn ang="0">
                      <a:pos x="T0" y="T1"/>
                    </a:cxn>
                    <a:cxn ang="0">
                      <a:pos x="T2" y="T3"/>
                    </a:cxn>
                    <a:cxn ang="0">
                      <a:pos x="T4" y="T5"/>
                    </a:cxn>
                    <a:cxn ang="0">
                      <a:pos x="T6" y="T7"/>
                    </a:cxn>
                    <a:cxn ang="0">
                      <a:pos x="T8" y="T9"/>
                    </a:cxn>
                  </a:cxnLst>
                  <a:rect l="0" t="0" r="r" b="b"/>
                  <a:pathLst>
                    <a:path w="8567" h="543">
                      <a:moveTo>
                        <a:pt x="0" y="543"/>
                      </a:moveTo>
                      <a:lnTo>
                        <a:pt x="0" y="0"/>
                      </a:lnTo>
                      <a:lnTo>
                        <a:pt x="8567" y="0"/>
                      </a:lnTo>
                      <a:lnTo>
                        <a:pt x="8567" y="543"/>
                      </a:lnTo>
                      <a:lnTo>
                        <a:pt x="0" y="543"/>
                      </a:lnTo>
                      <a:close/>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66" name="Freeform 98">
                  <a:extLst>
                    <a:ext uri="{FF2B5EF4-FFF2-40B4-BE49-F238E27FC236}">
                      <a16:creationId xmlns:a16="http://schemas.microsoft.com/office/drawing/2014/main" id="{1A8ACD08-B551-361C-45CC-2F181506C38B}"/>
                    </a:ext>
                  </a:extLst>
                </p:cNvPr>
                <p:cNvSpPr>
                  <a:spLocks/>
                </p:cNvSpPr>
                <p:nvPr/>
              </p:nvSpPr>
              <p:spPr bwMode="auto">
                <a:xfrm>
                  <a:off x="1571" y="4325"/>
                  <a:ext cx="3427" cy="217"/>
                </a:xfrm>
                <a:custGeom>
                  <a:avLst/>
                  <a:gdLst>
                    <a:gd name="T0" fmla="*/ 0 w 8567"/>
                    <a:gd name="T1" fmla="*/ 543 h 543"/>
                    <a:gd name="T2" fmla="*/ 0 w 8567"/>
                    <a:gd name="T3" fmla="*/ 0 h 543"/>
                    <a:gd name="T4" fmla="*/ 8567 w 8567"/>
                    <a:gd name="T5" fmla="*/ 0 h 543"/>
                    <a:gd name="T6" fmla="*/ 8567 w 8567"/>
                    <a:gd name="T7" fmla="*/ 543 h 543"/>
                    <a:gd name="T8" fmla="*/ 0 w 8567"/>
                    <a:gd name="T9" fmla="*/ 543 h 543"/>
                  </a:gdLst>
                  <a:ahLst/>
                  <a:cxnLst>
                    <a:cxn ang="0">
                      <a:pos x="T0" y="T1"/>
                    </a:cxn>
                    <a:cxn ang="0">
                      <a:pos x="T2" y="T3"/>
                    </a:cxn>
                    <a:cxn ang="0">
                      <a:pos x="T4" y="T5"/>
                    </a:cxn>
                    <a:cxn ang="0">
                      <a:pos x="T6" y="T7"/>
                    </a:cxn>
                    <a:cxn ang="0">
                      <a:pos x="T8" y="T9"/>
                    </a:cxn>
                  </a:cxnLst>
                  <a:rect l="0" t="0" r="r" b="b"/>
                  <a:pathLst>
                    <a:path w="8567" h="543">
                      <a:moveTo>
                        <a:pt x="0" y="543"/>
                      </a:moveTo>
                      <a:lnTo>
                        <a:pt x="0" y="0"/>
                      </a:lnTo>
                      <a:lnTo>
                        <a:pt x="8567" y="0"/>
                      </a:lnTo>
                      <a:lnTo>
                        <a:pt x="8567" y="543"/>
                      </a:lnTo>
                      <a:lnTo>
                        <a:pt x="0" y="543"/>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67" name="Freeform 99">
                  <a:extLst>
                    <a:ext uri="{FF2B5EF4-FFF2-40B4-BE49-F238E27FC236}">
                      <a16:creationId xmlns:a16="http://schemas.microsoft.com/office/drawing/2014/main" id="{085A0F36-A1BC-74B7-96AE-4CE01A14CA29}"/>
                    </a:ext>
                  </a:extLst>
                </p:cNvPr>
                <p:cNvSpPr>
                  <a:spLocks/>
                </p:cNvSpPr>
                <p:nvPr/>
              </p:nvSpPr>
              <p:spPr bwMode="auto">
                <a:xfrm>
                  <a:off x="1572" y="4325"/>
                  <a:ext cx="3426" cy="217"/>
                </a:xfrm>
                <a:custGeom>
                  <a:avLst/>
                  <a:gdLst>
                    <a:gd name="T0" fmla="*/ 0 w 8565"/>
                    <a:gd name="T1" fmla="*/ 0 h 543"/>
                    <a:gd name="T2" fmla="*/ 0 w 8565"/>
                    <a:gd name="T3" fmla="*/ 543 h 543"/>
                    <a:gd name="T4" fmla="*/ 8565 w 8565"/>
                    <a:gd name="T5" fmla="*/ 543 h 543"/>
                    <a:gd name="T6" fmla="*/ 8565 w 8565"/>
                    <a:gd name="T7" fmla="*/ 0 h 543"/>
                    <a:gd name="T8" fmla="*/ 0 w 8565"/>
                    <a:gd name="T9" fmla="*/ 0 h 543"/>
                  </a:gdLst>
                  <a:ahLst/>
                  <a:cxnLst>
                    <a:cxn ang="0">
                      <a:pos x="T0" y="T1"/>
                    </a:cxn>
                    <a:cxn ang="0">
                      <a:pos x="T2" y="T3"/>
                    </a:cxn>
                    <a:cxn ang="0">
                      <a:pos x="T4" y="T5"/>
                    </a:cxn>
                    <a:cxn ang="0">
                      <a:pos x="T6" y="T7"/>
                    </a:cxn>
                    <a:cxn ang="0">
                      <a:pos x="T8" y="T9"/>
                    </a:cxn>
                  </a:cxnLst>
                  <a:rect l="0" t="0" r="r" b="b"/>
                  <a:pathLst>
                    <a:path w="8565" h="543">
                      <a:moveTo>
                        <a:pt x="0" y="0"/>
                      </a:moveTo>
                      <a:lnTo>
                        <a:pt x="0" y="543"/>
                      </a:lnTo>
                      <a:lnTo>
                        <a:pt x="8565" y="543"/>
                      </a:lnTo>
                      <a:lnTo>
                        <a:pt x="8565" y="0"/>
                      </a:lnTo>
                      <a:lnTo>
                        <a:pt x="0" y="0"/>
                      </a:lnTo>
                      <a:close/>
                    </a:path>
                  </a:pathLst>
                </a:custGeom>
                <a:noFill/>
                <a:ln w="12166">
                  <a:solidFill>
                    <a:srgbClr val="33649A"/>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68" name="Freeform 100">
                  <a:extLst>
                    <a:ext uri="{FF2B5EF4-FFF2-40B4-BE49-F238E27FC236}">
                      <a16:creationId xmlns:a16="http://schemas.microsoft.com/office/drawing/2014/main" id="{AE93A3B7-B014-6596-56C1-A31573BCC710}"/>
                    </a:ext>
                  </a:extLst>
                </p:cNvPr>
                <p:cNvSpPr>
                  <a:spLocks/>
                </p:cNvSpPr>
                <p:nvPr/>
              </p:nvSpPr>
              <p:spPr bwMode="auto">
                <a:xfrm>
                  <a:off x="2790" y="4609"/>
                  <a:ext cx="2160" cy="218"/>
                </a:xfrm>
                <a:custGeom>
                  <a:avLst/>
                  <a:gdLst>
                    <a:gd name="T0" fmla="*/ 0 w 5401"/>
                    <a:gd name="T1" fmla="*/ 545 h 545"/>
                    <a:gd name="T2" fmla="*/ 0 w 5401"/>
                    <a:gd name="T3" fmla="*/ 0 h 545"/>
                    <a:gd name="T4" fmla="*/ 5401 w 5401"/>
                    <a:gd name="T5" fmla="*/ 0 h 545"/>
                    <a:gd name="T6" fmla="*/ 5401 w 5401"/>
                    <a:gd name="T7" fmla="*/ 545 h 545"/>
                    <a:gd name="T8" fmla="*/ 0 w 5401"/>
                    <a:gd name="T9" fmla="*/ 545 h 545"/>
                  </a:gdLst>
                  <a:ahLst/>
                  <a:cxnLst>
                    <a:cxn ang="0">
                      <a:pos x="T0" y="T1"/>
                    </a:cxn>
                    <a:cxn ang="0">
                      <a:pos x="T2" y="T3"/>
                    </a:cxn>
                    <a:cxn ang="0">
                      <a:pos x="T4" y="T5"/>
                    </a:cxn>
                    <a:cxn ang="0">
                      <a:pos x="T6" y="T7"/>
                    </a:cxn>
                    <a:cxn ang="0">
                      <a:pos x="T8" y="T9"/>
                    </a:cxn>
                  </a:cxnLst>
                  <a:rect l="0" t="0" r="r" b="b"/>
                  <a:pathLst>
                    <a:path w="5401" h="545">
                      <a:moveTo>
                        <a:pt x="0" y="545"/>
                      </a:moveTo>
                      <a:lnTo>
                        <a:pt x="0" y="0"/>
                      </a:lnTo>
                      <a:lnTo>
                        <a:pt x="5401" y="0"/>
                      </a:lnTo>
                      <a:lnTo>
                        <a:pt x="5401" y="545"/>
                      </a:lnTo>
                      <a:lnTo>
                        <a:pt x="0" y="545"/>
                      </a:lnTo>
                      <a:close/>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69" name="Freeform 101">
                  <a:extLst>
                    <a:ext uri="{FF2B5EF4-FFF2-40B4-BE49-F238E27FC236}">
                      <a16:creationId xmlns:a16="http://schemas.microsoft.com/office/drawing/2014/main" id="{5D8F12E0-9B28-9305-FE7F-604CE782B5C9}"/>
                    </a:ext>
                  </a:extLst>
                </p:cNvPr>
                <p:cNvSpPr>
                  <a:spLocks/>
                </p:cNvSpPr>
                <p:nvPr/>
              </p:nvSpPr>
              <p:spPr bwMode="auto">
                <a:xfrm>
                  <a:off x="2838" y="4561"/>
                  <a:ext cx="2160" cy="218"/>
                </a:xfrm>
                <a:custGeom>
                  <a:avLst/>
                  <a:gdLst>
                    <a:gd name="T0" fmla="*/ 0 w 5401"/>
                    <a:gd name="T1" fmla="*/ 545 h 545"/>
                    <a:gd name="T2" fmla="*/ 0 w 5401"/>
                    <a:gd name="T3" fmla="*/ 0 h 545"/>
                    <a:gd name="T4" fmla="*/ 5401 w 5401"/>
                    <a:gd name="T5" fmla="*/ 0 h 545"/>
                    <a:gd name="T6" fmla="*/ 5401 w 5401"/>
                    <a:gd name="T7" fmla="*/ 545 h 545"/>
                    <a:gd name="T8" fmla="*/ 0 w 5401"/>
                    <a:gd name="T9" fmla="*/ 545 h 545"/>
                  </a:gdLst>
                  <a:ahLst/>
                  <a:cxnLst>
                    <a:cxn ang="0">
                      <a:pos x="T0" y="T1"/>
                    </a:cxn>
                    <a:cxn ang="0">
                      <a:pos x="T2" y="T3"/>
                    </a:cxn>
                    <a:cxn ang="0">
                      <a:pos x="T4" y="T5"/>
                    </a:cxn>
                    <a:cxn ang="0">
                      <a:pos x="T6" y="T7"/>
                    </a:cxn>
                    <a:cxn ang="0">
                      <a:pos x="T8" y="T9"/>
                    </a:cxn>
                  </a:cxnLst>
                  <a:rect l="0" t="0" r="r" b="b"/>
                  <a:pathLst>
                    <a:path w="5401" h="545">
                      <a:moveTo>
                        <a:pt x="0" y="545"/>
                      </a:moveTo>
                      <a:lnTo>
                        <a:pt x="0" y="0"/>
                      </a:lnTo>
                      <a:lnTo>
                        <a:pt x="5401" y="0"/>
                      </a:lnTo>
                      <a:lnTo>
                        <a:pt x="5401" y="545"/>
                      </a:lnTo>
                      <a:lnTo>
                        <a:pt x="0" y="545"/>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70" name="Freeform 102">
                  <a:extLst>
                    <a:ext uri="{FF2B5EF4-FFF2-40B4-BE49-F238E27FC236}">
                      <a16:creationId xmlns:a16="http://schemas.microsoft.com/office/drawing/2014/main" id="{4BF66592-5C8B-DC41-F5F6-DCAB612A8890}"/>
                    </a:ext>
                  </a:extLst>
                </p:cNvPr>
                <p:cNvSpPr>
                  <a:spLocks/>
                </p:cNvSpPr>
                <p:nvPr/>
              </p:nvSpPr>
              <p:spPr bwMode="auto">
                <a:xfrm>
                  <a:off x="2838" y="4561"/>
                  <a:ext cx="2160" cy="218"/>
                </a:xfrm>
                <a:custGeom>
                  <a:avLst/>
                  <a:gdLst>
                    <a:gd name="T0" fmla="*/ 0 w 5401"/>
                    <a:gd name="T1" fmla="*/ 0 h 545"/>
                    <a:gd name="T2" fmla="*/ 0 w 5401"/>
                    <a:gd name="T3" fmla="*/ 545 h 545"/>
                    <a:gd name="T4" fmla="*/ 5401 w 5401"/>
                    <a:gd name="T5" fmla="*/ 545 h 545"/>
                    <a:gd name="T6" fmla="*/ 5401 w 5401"/>
                    <a:gd name="T7" fmla="*/ 0 h 545"/>
                    <a:gd name="T8" fmla="*/ 0 w 5401"/>
                    <a:gd name="T9" fmla="*/ 0 h 545"/>
                  </a:gdLst>
                  <a:ahLst/>
                  <a:cxnLst>
                    <a:cxn ang="0">
                      <a:pos x="T0" y="T1"/>
                    </a:cxn>
                    <a:cxn ang="0">
                      <a:pos x="T2" y="T3"/>
                    </a:cxn>
                    <a:cxn ang="0">
                      <a:pos x="T4" y="T5"/>
                    </a:cxn>
                    <a:cxn ang="0">
                      <a:pos x="T6" y="T7"/>
                    </a:cxn>
                    <a:cxn ang="0">
                      <a:pos x="T8" y="T9"/>
                    </a:cxn>
                  </a:cxnLst>
                  <a:rect l="0" t="0" r="r" b="b"/>
                  <a:pathLst>
                    <a:path w="5401" h="545">
                      <a:moveTo>
                        <a:pt x="0" y="0"/>
                      </a:moveTo>
                      <a:lnTo>
                        <a:pt x="0" y="545"/>
                      </a:lnTo>
                      <a:lnTo>
                        <a:pt x="5401" y="545"/>
                      </a:lnTo>
                      <a:lnTo>
                        <a:pt x="5401" y="0"/>
                      </a:lnTo>
                      <a:lnTo>
                        <a:pt x="0" y="0"/>
                      </a:lnTo>
                      <a:close/>
                    </a:path>
                  </a:pathLst>
                </a:custGeom>
                <a:noFill/>
                <a:ln w="12166">
                  <a:solidFill>
                    <a:srgbClr val="33649A"/>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71" name="Freeform 103">
                  <a:extLst>
                    <a:ext uri="{FF2B5EF4-FFF2-40B4-BE49-F238E27FC236}">
                      <a16:creationId xmlns:a16="http://schemas.microsoft.com/office/drawing/2014/main" id="{6B764CC2-0B9A-ADF1-3BFB-B09789934970}"/>
                    </a:ext>
                  </a:extLst>
                </p:cNvPr>
                <p:cNvSpPr>
                  <a:spLocks/>
                </p:cNvSpPr>
                <p:nvPr/>
              </p:nvSpPr>
              <p:spPr bwMode="auto">
                <a:xfrm>
                  <a:off x="673" y="2384"/>
                  <a:ext cx="102" cy="258"/>
                </a:xfrm>
                <a:custGeom>
                  <a:avLst/>
                  <a:gdLst>
                    <a:gd name="T0" fmla="*/ 190 w 255"/>
                    <a:gd name="T1" fmla="*/ 324 h 646"/>
                    <a:gd name="T2" fmla="*/ 190 w 255"/>
                    <a:gd name="T3" fmla="*/ 646 h 646"/>
                    <a:gd name="T4" fmla="*/ 65 w 255"/>
                    <a:gd name="T5" fmla="*/ 646 h 646"/>
                    <a:gd name="T6" fmla="*/ 65 w 255"/>
                    <a:gd name="T7" fmla="*/ 324 h 646"/>
                    <a:gd name="T8" fmla="*/ 0 w 255"/>
                    <a:gd name="T9" fmla="*/ 324 h 646"/>
                    <a:gd name="T10" fmla="*/ 127 w 255"/>
                    <a:gd name="T11" fmla="*/ 0 h 646"/>
                    <a:gd name="T12" fmla="*/ 255 w 255"/>
                    <a:gd name="T13" fmla="*/ 324 h 646"/>
                    <a:gd name="T14" fmla="*/ 190 w 255"/>
                    <a:gd name="T15" fmla="*/ 324 h 6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646">
                      <a:moveTo>
                        <a:pt x="190" y="324"/>
                      </a:moveTo>
                      <a:lnTo>
                        <a:pt x="190" y="646"/>
                      </a:lnTo>
                      <a:lnTo>
                        <a:pt x="65" y="646"/>
                      </a:lnTo>
                      <a:lnTo>
                        <a:pt x="65" y="324"/>
                      </a:lnTo>
                      <a:lnTo>
                        <a:pt x="0" y="324"/>
                      </a:lnTo>
                      <a:lnTo>
                        <a:pt x="127" y="0"/>
                      </a:lnTo>
                      <a:lnTo>
                        <a:pt x="255" y="324"/>
                      </a:lnTo>
                      <a:lnTo>
                        <a:pt x="190" y="324"/>
                      </a:lnTo>
                      <a:close/>
                    </a:path>
                  </a:pathLst>
                </a:custGeom>
                <a:solidFill>
                  <a:srgbClr val="9ACCFF"/>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pt-BR"/>
                </a:p>
              </p:txBody>
            </p:sp>
            <p:sp>
              <p:nvSpPr>
                <p:cNvPr id="493672" name="Freeform 104">
                  <a:extLst>
                    <a:ext uri="{FF2B5EF4-FFF2-40B4-BE49-F238E27FC236}">
                      <a16:creationId xmlns:a16="http://schemas.microsoft.com/office/drawing/2014/main" id="{8156B03D-7109-97F8-E584-FF1481B14FEF}"/>
                    </a:ext>
                  </a:extLst>
                </p:cNvPr>
                <p:cNvSpPr>
                  <a:spLocks/>
                </p:cNvSpPr>
                <p:nvPr/>
              </p:nvSpPr>
              <p:spPr bwMode="auto">
                <a:xfrm>
                  <a:off x="673" y="2384"/>
                  <a:ext cx="102" cy="258"/>
                </a:xfrm>
                <a:custGeom>
                  <a:avLst/>
                  <a:gdLst>
                    <a:gd name="T0" fmla="*/ 0 w 255"/>
                    <a:gd name="T1" fmla="*/ 324 h 646"/>
                    <a:gd name="T2" fmla="*/ 65 w 255"/>
                    <a:gd name="T3" fmla="*/ 324 h 646"/>
                    <a:gd name="T4" fmla="*/ 65 w 255"/>
                    <a:gd name="T5" fmla="*/ 646 h 646"/>
                    <a:gd name="T6" fmla="*/ 190 w 255"/>
                    <a:gd name="T7" fmla="*/ 646 h 646"/>
                    <a:gd name="T8" fmla="*/ 190 w 255"/>
                    <a:gd name="T9" fmla="*/ 324 h 646"/>
                    <a:gd name="T10" fmla="*/ 255 w 255"/>
                    <a:gd name="T11" fmla="*/ 324 h 646"/>
                    <a:gd name="T12" fmla="*/ 127 w 255"/>
                    <a:gd name="T13" fmla="*/ 0 h 646"/>
                    <a:gd name="T14" fmla="*/ 0 w 255"/>
                    <a:gd name="T15" fmla="*/ 324 h 6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646">
                      <a:moveTo>
                        <a:pt x="0" y="324"/>
                      </a:moveTo>
                      <a:lnTo>
                        <a:pt x="65" y="324"/>
                      </a:lnTo>
                      <a:lnTo>
                        <a:pt x="65" y="646"/>
                      </a:lnTo>
                      <a:lnTo>
                        <a:pt x="190" y="646"/>
                      </a:lnTo>
                      <a:lnTo>
                        <a:pt x="190" y="324"/>
                      </a:lnTo>
                      <a:lnTo>
                        <a:pt x="255" y="324"/>
                      </a:lnTo>
                      <a:lnTo>
                        <a:pt x="127" y="0"/>
                      </a:lnTo>
                      <a:lnTo>
                        <a:pt x="0" y="324"/>
                      </a:lnTo>
                      <a:close/>
                    </a:path>
                  </a:pathLst>
                </a:custGeom>
                <a:noFill/>
                <a:ln w="12166">
                  <a:solidFill>
                    <a:srgbClr val="33649A"/>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93673" name="Rectangle 105">
                  <a:extLst>
                    <a:ext uri="{FF2B5EF4-FFF2-40B4-BE49-F238E27FC236}">
                      <a16:creationId xmlns:a16="http://schemas.microsoft.com/office/drawing/2014/main" id="{4F94C66A-D587-FCC7-3686-391E79F6C317}"/>
                    </a:ext>
                  </a:extLst>
                </p:cNvPr>
                <p:cNvSpPr>
                  <a:spLocks noChangeArrowheads="1"/>
                </p:cNvSpPr>
                <p:nvPr/>
              </p:nvSpPr>
              <p:spPr bwMode="auto">
                <a:xfrm>
                  <a:off x="-216" y="1706"/>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pt-BR" altLang="pt-BR"/>
                </a:p>
              </p:txBody>
            </p:sp>
            <p:sp>
              <p:nvSpPr>
                <p:cNvPr id="493674" name="Rectangle 106">
                  <a:extLst>
                    <a:ext uri="{FF2B5EF4-FFF2-40B4-BE49-F238E27FC236}">
                      <a16:creationId xmlns:a16="http://schemas.microsoft.com/office/drawing/2014/main" id="{44B973F7-35A3-02DD-395F-FB8B576DF451}"/>
                    </a:ext>
                  </a:extLst>
                </p:cNvPr>
                <p:cNvSpPr>
                  <a:spLocks noChangeArrowheads="1"/>
                </p:cNvSpPr>
                <p:nvPr/>
              </p:nvSpPr>
              <p:spPr bwMode="auto">
                <a:xfrm>
                  <a:off x="1247" y="3331"/>
                  <a:ext cx="4399" cy="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6368" tIns="774456" rIns="761760" bIns="177744" anchor="ctr">
                  <a:spAutoFit/>
                </a:bodyPr>
                <a:lstStyle/>
                <a:p>
                  <a:r>
                    <a:rPr lang="en-US" altLang="pt-BR" sz="1600" b="1">
                      <a:solidFill>
                        <a:srgbClr val="33649A"/>
                      </a:solidFill>
                      <a:ea typeface="Arial Unicode MS" pitchFamily="34" charset="-128"/>
                    </a:rPr>
                    <a:t>Análise multi-variada</a:t>
                  </a:r>
                </a:p>
                <a:p>
                  <a:endParaRPr lang="pt-BR" altLang="pt-BR" sz="1100"/>
                </a:p>
                <a:p>
                  <a:pPr eaLnBrk="0" hangingPunct="0"/>
                  <a:r>
                    <a:rPr lang="en-US" altLang="pt-BR" sz="1600" b="1">
                      <a:solidFill>
                        <a:srgbClr val="33649A"/>
                      </a:solidFill>
                      <a:ea typeface="Arial Unicode MS" pitchFamily="34" charset="-128"/>
                    </a:rPr>
                    <a:t>Teste de hipóteses</a:t>
                  </a:r>
                </a:p>
                <a:p>
                  <a:pPr eaLnBrk="0" hangingPunct="0"/>
                  <a:endParaRPr lang="pt-BR" altLang="pt-BR" sz="1100"/>
                </a:p>
                <a:p>
                  <a:pPr eaLnBrk="0" hangingPunct="0"/>
                  <a:r>
                    <a:rPr lang="pt-BR" altLang="pt-BR" sz="1600" b="1">
                      <a:solidFill>
                        <a:srgbClr val="33649A"/>
                      </a:solidFill>
                      <a:ea typeface="Arial Unicode MS" pitchFamily="34" charset="-128"/>
                    </a:rPr>
                    <a:t>Análise do Tipo e Efeito de Falha</a:t>
                  </a:r>
                  <a:r>
                    <a:rPr lang="pt-BR" altLang="pt-BR"/>
                    <a:t> </a:t>
                  </a:r>
                  <a:endParaRPr lang="en-US" altLang="pt-BR" sz="1600">
                    <a:solidFill>
                      <a:srgbClr val="000000"/>
                    </a:solidFill>
                    <a:ea typeface="Arial Unicode MS" pitchFamily="34" charset="-128"/>
                  </a:endParaRPr>
                </a:p>
                <a:p>
                  <a:pPr eaLnBrk="0" hangingPunct="0"/>
                  <a:br>
                    <a:rPr lang="en-US" altLang="pt-BR" sz="1600">
                      <a:solidFill>
                        <a:srgbClr val="000000"/>
                      </a:solidFill>
                      <a:ea typeface="Arial Unicode MS" pitchFamily="34" charset="-128"/>
                    </a:rPr>
                  </a:br>
                  <a:endParaRPr lang="pt-BR" altLang="pt-BR" sz="1100"/>
                </a:p>
                <a:p>
                  <a:pPr eaLnBrk="0" hangingPunct="0"/>
                  <a:br>
                    <a:rPr lang="en-US" altLang="pt-BR" sz="1000">
                      <a:solidFill>
                        <a:srgbClr val="000000"/>
                      </a:solidFill>
                      <a:ea typeface="Arial Unicode MS" pitchFamily="34" charset="-128"/>
                    </a:rPr>
                  </a:br>
                  <a:endParaRPr lang="pt-BR" altLang="pt-BR" sz="1100"/>
                </a:p>
                <a:p>
                  <a:pPr eaLnBrk="0" hangingPunct="0"/>
                  <a:r>
                    <a:rPr lang="en-US" altLang="pt-BR" sz="2000" b="1">
                      <a:solidFill>
                        <a:srgbClr val="000000"/>
                      </a:solidFill>
                      <a:ea typeface="Arial Unicode MS" pitchFamily="34" charset="-128"/>
                    </a:rPr>
                    <a:t>4 fases de melhoria usando as 9 ferramentas </a:t>
                  </a:r>
                </a:p>
                <a:p>
                  <a:pPr eaLnBrk="0" hangingPunct="0"/>
                  <a:r>
                    <a:rPr lang="en-US" altLang="pt-BR" sz="1300">
                      <a:solidFill>
                        <a:srgbClr val="007F00"/>
                      </a:solidFill>
                      <a:ea typeface="Arial Unicode MS" pitchFamily="34" charset="-128"/>
                    </a:rPr>
                    <a:t>                                                           Source Six Sigma Qualtec</a:t>
                  </a:r>
                  <a:endParaRPr lang="en-US" altLang="pt-BR" sz="1300">
                    <a:solidFill>
                      <a:srgbClr val="000000"/>
                    </a:solidFill>
                    <a:latin typeface="Times New Roman" panose="02020603050405020304" pitchFamily="18" charset="0"/>
                    <a:ea typeface="Arial Unicode MS" pitchFamily="34" charset="-128"/>
                    <a:cs typeface="Times New Roman" panose="02020603050405020304" pitchFamily="18" charset="0"/>
                  </a:endParaRPr>
                </a:p>
                <a:p>
                  <a:pPr eaLnBrk="0" hangingPunct="0"/>
                  <a:br>
                    <a:rPr lang="en-US" altLang="pt-BR" sz="1300">
                      <a:solidFill>
                        <a:srgbClr val="000000"/>
                      </a:solidFill>
                      <a:latin typeface="Times New Roman" panose="02020603050405020304" pitchFamily="18" charset="0"/>
                      <a:ea typeface="Arial Unicode MS" pitchFamily="34" charset="-128"/>
                      <a:cs typeface="Times New Roman" panose="02020603050405020304" pitchFamily="18" charset="0"/>
                    </a:rPr>
                  </a:br>
                  <a:endParaRPr lang="en-US" altLang="pt-BR" sz="1300">
                    <a:solidFill>
                      <a:srgbClr val="000000"/>
                    </a:solidFill>
                    <a:latin typeface="Times New Roman" panose="02020603050405020304" pitchFamily="18" charset="0"/>
                    <a:ea typeface="Arial Unicode MS" pitchFamily="34" charset="-128"/>
                    <a:cs typeface="Times New Roman" panose="02020603050405020304" pitchFamily="18" charset="0"/>
                  </a:endParaRPr>
                </a:p>
              </p:txBody>
            </p:sp>
            <p:sp>
              <p:nvSpPr>
                <p:cNvPr id="493675" name="Text Box 107">
                  <a:extLst>
                    <a:ext uri="{FF2B5EF4-FFF2-40B4-BE49-F238E27FC236}">
                      <a16:creationId xmlns:a16="http://schemas.microsoft.com/office/drawing/2014/main" id="{08A13914-4093-3DA4-0BAC-3C5DC82CD734}"/>
                    </a:ext>
                  </a:extLst>
                </p:cNvPr>
                <p:cNvSpPr txBox="1">
                  <a:spLocks noChangeArrowheads="1"/>
                </p:cNvSpPr>
                <p:nvPr/>
              </p:nvSpPr>
              <p:spPr bwMode="auto">
                <a:xfrm>
                  <a:off x="3061" y="2840"/>
                  <a:ext cx="2699"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pt-BR" sz="2400">
                      <a:solidFill>
                        <a:srgbClr val="000000"/>
                      </a:solidFill>
                    </a:rPr>
                    <a:t>Processo de Solução de Problemas</a:t>
                  </a:r>
                  <a:endParaRPr lang="pt-BR" altLang="pt-BR" sz="2400"/>
                </a:p>
              </p:txBody>
            </p:sp>
            <p:sp>
              <p:nvSpPr>
                <p:cNvPr id="493676" name="Text Box 108">
                  <a:extLst>
                    <a:ext uri="{FF2B5EF4-FFF2-40B4-BE49-F238E27FC236}">
                      <a16:creationId xmlns:a16="http://schemas.microsoft.com/office/drawing/2014/main" id="{E5DECBB7-16F4-3622-621F-E956973C673E}"/>
                    </a:ext>
                  </a:extLst>
                </p:cNvPr>
                <p:cNvSpPr txBox="1">
                  <a:spLocks noChangeArrowheads="1"/>
                </p:cNvSpPr>
                <p:nvPr/>
              </p:nvSpPr>
              <p:spPr bwMode="auto">
                <a:xfrm>
                  <a:off x="3878" y="3566"/>
                  <a:ext cx="1270"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pt-BR" b="1">
                      <a:solidFill>
                        <a:srgbClr val="33649A"/>
                      </a:solidFill>
                    </a:rPr>
                    <a:t>Projeto de experimentos</a:t>
                  </a:r>
                  <a:endParaRPr lang="pt-BR" altLang="pt-BR"/>
                </a:p>
                <a:p>
                  <a:pPr>
                    <a:spcBef>
                      <a:spcPct val="50000"/>
                    </a:spcBef>
                  </a:pPr>
                  <a:endParaRPr lang="pt-BR" altLang="pt-BR"/>
                </a:p>
              </p:txBody>
            </p:sp>
            <p:sp>
              <p:nvSpPr>
                <p:cNvPr id="493677" name="Text Box 109">
                  <a:extLst>
                    <a:ext uri="{FF2B5EF4-FFF2-40B4-BE49-F238E27FC236}">
                      <a16:creationId xmlns:a16="http://schemas.microsoft.com/office/drawing/2014/main" id="{0DD530F8-FE29-10BA-D458-B65F9B2215F9}"/>
                    </a:ext>
                  </a:extLst>
                </p:cNvPr>
                <p:cNvSpPr txBox="1">
                  <a:spLocks noChangeArrowheads="1"/>
                </p:cNvSpPr>
                <p:nvPr/>
              </p:nvSpPr>
              <p:spPr bwMode="auto">
                <a:xfrm>
                  <a:off x="2835" y="4529"/>
                  <a:ext cx="2404"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pt-BR" sz="1600" b="1">
                      <a:solidFill>
                        <a:srgbClr val="33649A"/>
                      </a:solidFill>
                    </a:rPr>
                    <a:t>A prova de falhas/Plan. Controle</a:t>
                  </a:r>
                  <a:endParaRPr lang="pt-BR" altLang="pt-BR" sz="1600"/>
                </a:p>
                <a:p>
                  <a:pPr>
                    <a:spcBef>
                      <a:spcPct val="50000"/>
                    </a:spcBef>
                  </a:pPr>
                  <a:endParaRPr lang="pt-BR" altLang="pt-BR" sz="1600"/>
                </a:p>
              </p:txBody>
            </p:sp>
          </p:grpSp>
          <p:sp>
            <p:nvSpPr>
              <p:cNvPr id="493678" name="Rectangle 110">
                <a:extLst>
                  <a:ext uri="{FF2B5EF4-FFF2-40B4-BE49-F238E27FC236}">
                    <a16:creationId xmlns:a16="http://schemas.microsoft.com/office/drawing/2014/main" id="{A9F7040D-D7DC-8EEB-8554-29BA44B38D3D}"/>
                  </a:ext>
                </a:extLst>
              </p:cNvPr>
              <p:cNvSpPr>
                <a:spLocks noChangeArrowheads="1"/>
              </p:cNvSpPr>
              <p:nvPr/>
            </p:nvSpPr>
            <p:spPr bwMode="auto">
              <a:xfrm>
                <a:off x="5600" y="5153"/>
                <a:ext cx="26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pt-BR"/>
              </a:p>
            </p:txBody>
          </p:sp>
        </p:grpSp>
        <p:sp>
          <p:nvSpPr>
            <p:cNvPr id="493679" name="Rectangle 111">
              <a:extLst>
                <a:ext uri="{FF2B5EF4-FFF2-40B4-BE49-F238E27FC236}">
                  <a16:creationId xmlns:a16="http://schemas.microsoft.com/office/drawing/2014/main" id="{848A241E-0A07-B6CB-058B-B375940F5B2C}"/>
                </a:ext>
              </a:extLst>
            </p:cNvPr>
            <p:cNvSpPr>
              <a:spLocks noChangeArrowheads="1"/>
            </p:cNvSpPr>
            <p:nvPr/>
          </p:nvSpPr>
          <p:spPr bwMode="auto">
            <a:xfrm>
              <a:off x="-216" y="1478"/>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pt-BR" altLang="pt-BR"/>
            </a:p>
          </p:txBody>
        </p:sp>
        <p:sp>
          <p:nvSpPr>
            <p:cNvPr id="493680" name="Rectangle 112">
              <a:extLst>
                <a:ext uri="{FF2B5EF4-FFF2-40B4-BE49-F238E27FC236}">
                  <a16:creationId xmlns:a16="http://schemas.microsoft.com/office/drawing/2014/main" id="{35136E71-E4E6-6F49-3630-C284DF076EBB}"/>
                </a:ext>
              </a:extLst>
            </p:cNvPr>
            <p:cNvSpPr>
              <a:spLocks noChangeArrowheads="1"/>
            </p:cNvSpPr>
            <p:nvPr/>
          </p:nvSpPr>
          <p:spPr bwMode="auto">
            <a:xfrm>
              <a:off x="-172" y="1344"/>
              <a:ext cx="5728" cy="2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6368" tIns="774456" rIns="761760" bIns="177744" anchor="ctr">
              <a:spAutoFit/>
            </a:bodyPr>
            <a:lstStyle>
              <a:lvl1pPr>
                <a:tabLst>
                  <a:tab pos="2374900" algn="l"/>
                  <a:tab pos="4419600" algn="l"/>
                  <a:tab pos="6565900" algn="l"/>
                </a:tabLst>
                <a:defRPr>
                  <a:solidFill>
                    <a:schemeClr val="tx1"/>
                  </a:solidFill>
                  <a:latin typeface="Arial" panose="020B0604020202020204" pitchFamily="34" charset="0"/>
                </a:defRPr>
              </a:lvl1pPr>
              <a:lvl2pPr>
                <a:tabLst>
                  <a:tab pos="2374900" algn="l"/>
                  <a:tab pos="4419600" algn="l"/>
                  <a:tab pos="6565900" algn="l"/>
                </a:tabLst>
                <a:defRPr>
                  <a:solidFill>
                    <a:schemeClr val="tx1"/>
                  </a:solidFill>
                  <a:latin typeface="Arial" panose="020B0604020202020204" pitchFamily="34" charset="0"/>
                </a:defRPr>
              </a:lvl2pPr>
              <a:lvl3pPr>
                <a:tabLst>
                  <a:tab pos="2374900" algn="l"/>
                  <a:tab pos="4419600" algn="l"/>
                  <a:tab pos="6565900" algn="l"/>
                </a:tabLst>
                <a:defRPr>
                  <a:solidFill>
                    <a:schemeClr val="tx1"/>
                  </a:solidFill>
                  <a:latin typeface="Arial" panose="020B0604020202020204" pitchFamily="34" charset="0"/>
                </a:defRPr>
              </a:lvl3pPr>
              <a:lvl4pPr>
                <a:tabLst>
                  <a:tab pos="2374900" algn="l"/>
                  <a:tab pos="4419600" algn="l"/>
                  <a:tab pos="6565900" algn="l"/>
                </a:tabLst>
                <a:defRPr>
                  <a:solidFill>
                    <a:schemeClr val="tx1"/>
                  </a:solidFill>
                  <a:latin typeface="Arial" panose="020B0604020202020204" pitchFamily="34" charset="0"/>
                </a:defRPr>
              </a:lvl4pPr>
              <a:lvl5pPr>
                <a:tabLst>
                  <a:tab pos="2374900" algn="l"/>
                  <a:tab pos="4419600" algn="l"/>
                  <a:tab pos="6565900" algn="l"/>
                </a:tabLst>
                <a:defRPr>
                  <a:solidFill>
                    <a:schemeClr val="tx1"/>
                  </a:solidFill>
                  <a:latin typeface="Arial" panose="020B0604020202020204" pitchFamily="34" charset="0"/>
                </a:defRPr>
              </a:lvl5pPr>
              <a:lvl6pPr fontAlgn="base">
                <a:spcBef>
                  <a:spcPct val="0"/>
                </a:spcBef>
                <a:spcAft>
                  <a:spcPct val="0"/>
                </a:spcAft>
                <a:tabLst>
                  <a:tab pos="2374900" algn="l"/>
                  <a:tab pos="4419600" algn="l"/>
                  <a:tab pos="6565900" algn="l"/>
                </a:tabLst>
                <a:defRPr>
                  <a:solidFill>
                    <a:schemeClr val="tx1"/>
                  </a:solidFill>
                  <a:latin typeface="Arial" panose="020B0604020202020204" pitchFamily="34" charset="0"/>
                </a:defRPr>
              </a:lvl6pPr>
              <a:lvl7pPr fontAlgn="base">
                <a:spcBef>
                  <a:spcPct val="0"/>
                </a:spcBef>
                <a:spcAft>
                  <a:spcPct val="0"/>
                </a:spcAft>
                <a:tabLst>
                  <a:tab pos="2374900" algn="l"/>
                  <a:tab pos="4419600" algn="l"/>
                  <a:tab pos="6565900" algn="l"/>
                </a:tabLst>
                <a:defRPr>
                  <a:solidFill>
                    <a:schemeClr val="tx1"/>
                  </a:solidFill>
                  <a:latin typeface="Arial" panose="020B0604020202020204" pitchFamily="34" charset="0"/>
                </a:defRPr>
              </a:lvl7pPr>
              <a:lvl8pPr fontAlgn="base">
                <a:spcBef>
                  <a:spcPct val="0"/>
                </a:spcBef>
                <a:spcAft>
                  <a:spcPct val="0"/>
                </a:spcAft>
                <a:tabLst>
                  <a:tab pos="2374900" algn="l"/>
                  <a:tab pos="4419600" algn="l"/>
                  <a:tab pos="6565900" algn="l"/>
                </a:tabLst>
                <a:defRPr>
                  <a:solidFill>
                    <a:schemeClr val="tx1"/>
                  </a:solidFill>
                  <a:latin typeface="Arial" panose="020B0604020202020204" pitchFamily="34" charset="0"/>
                </a:defRPr>
              </a:lvl8pPr>
              <a:lvl9pPr fontAlgn="base">
                <a:spcBef>
                  <a:spcPct val="0"/>
                </a:spcBef>
                <a:spcAft>
                  <a:spcPct val="0"/>
                </a:spcAft>
                <a:tabLst>
                  <a:tab pos="2374900" algn="l"/>
                  <a:tab pos="4419600" algn="l"/>
                  <a:tab pos="6565900" algn="l"/>
                </a:tabLst>
                <a:defRPr>
                  <a:solidFill>
                    <a:schemeClr val="tx1"/>
                  </a:solidFill>
                  <a:latin typeface="Arial" panose="020B0604020202020204" pitchFamily="34" charset="0"/>
                </a:defRPr>
              </a:lvl9pPr>
            </a:lstStyle>
            <a:p>
              <a:r>
                <a:rPr lang="en-US" altLang="pt-BR" sz="3200" b="1">
                  <a:solidFill>
                    <a:srgbClr val="006400"/>
                  </a:solidFill>
                  <a:ea typeface="Arial Unicode MS" pitchFamily="34" charset="-128"/>
                </a:rPr>
                <a:t>Six Sigma</a:t>
              </a:r>
            </a:p>
            <a:p>
              <a:endParaRPr lang="pt-BR" altLang="pt-BR" sz="1100"/>
            </a:p>
            <a:p>
              <a:pPr eaLnBrk="0" hangingPunct="0"/>
              <a:r>
                <a:rPr lang="en-US" altLang="pt-BR" b="1">
                  <a:solidFill>
                    <a:srgbClr val="33649A"/>
                  </a:solidFill>
                  <a:ea typeface="Arial Unicode MS" pitchFamily="34" charset="-128"/>
                </a:rPr>
                <a:t>Medir	Analisar	Melhorar	Controlar</a:t>
              </a:r>
              <a:endParaRPr lang="en-US" altLang="pt-BR">
                <a:solidFill>
                  <a:srgbClr val="000000"/>
                </a:solidFill>
                <a:ea typeface="Arial Unicode MS" pitchFamily="34" charset="-128"/>
              </a:endParaRPr>
            </a:p>
            <a:p>
              <a:pPr eaLnBrk="0" hangingPunct="0"/>
              <a:br>
                <a:rPr lang="en-US" altLang="pt-BR">
                  <a:solidFill>
                    <a:srgbClr val="000000"/>
                  </a:solidFill>
                  <a:ea typeface="Arial Unicode MS" pitchFamily="34" charset="-128"/>
                </a:rPr>
              </a:br>
              <a:endParaRPr lang="en-US" altLang="pt-BR">
                <a:solidFill>
                  <a:srgbClr val="000000"/>
                </a:solidFill>
                <a:ea typeface="Arial Unicode MS" pitchFamily="34" charset="-128"/>
              </a:endParaRPr>
            </a:p>
            <a:p>
              <a:pPr eaLnBrk="0" hangingPunct="0"/>
              <a:endParaRPr lang="pt-BR" altLang="pt-BR" sz="1100"/>
            </a:p>
            <a:p>
              <a:pPr eaLnBrk="0" hangingPunct="0"/>
              <a:r>
                <a:rPr lang="en-US" altLang="pt-BR" sz="1600" b="1">
                  <a:solidFill>
                    <a:srgbClr val="33649A"/>
                  </a:solidFill>
                  <a:ea typeface="Arial Unicode MS" pitchFamily="34" charset="-128"/>
                </a:rPr>
                <a:t>Mapa de processo e métricas</a:t>
              </a:r>
            </a:p>
            <a:p>
              <a:pPr eaLnBrk="0" hangingPunct="0"/>
              <a:endParaRPr lang="pt-BR" altLang="pt-BR" sz="1100"/>
            </a:p>
            <a:p>
              <a:pPr eaLnBrk="0" hangingPunct="0"/>
              <a:r>
                <a:rPr lang="en-US" altLang="pt-BR" sz="1600" b="1">
                  <a:solidFill>
                    <a:srgbClr val="33649A"/>
                  </a:solidFill>
                  <a:ea typeface="Arial Unicode MS" pitchFamily="34" charset="-128"/>
                </a:rPr>
                <a:t>Matriz de causa-efeito</a:t>
              </a:r>
              <a:endParaRPr lang="en-US" altLang="pt-BR" sz="1600">
                <a:solidFill>
                  <a:srgbClr val="000000"/>
                </a:solidFill>
                <a:ea typeface="Arial Unicode MS" pitchFamily="34" charset="-128"/>
              </a:endParaRPr>
            </a:p>
            <a:p>
              <a:pPr eaLnBrk="0" hangingPunct="0"/>
              <a:endParaRPr lang="pt-BR" altLang="pt-BR" sz="1100"/>
            </a:p>
            <a:p>
              <a:pPr eaLnBrk="0" hangingPunct="0"/>
              <a:r>
                <a:rPr lang="en-US" altLang="pt-BR" sz="1600" b="1">
                  <a:solidFill>
                    <a:srgbClr val="33649A"/>
                  </a:solidFill>
                  <a:ea typeface="Arial Unicode MS" pitchFamily="34" charset="-128"/>
                </a:rPr>
                <a:t>Repetibilidade e reprodutividade</a:t>
              </a:r>
            </a:p>
            <a:p>
              <a:pPr eaLnBrk="0" hangingPunct="0"/>
              <a:endParaRPr lang="pt-BR" altLang="pt-BR" sz="1100"/>
            </a:p>
            <a:p>
              <a:pPr eaLnBrk="0" hangingPunct="0"/>
              <a:r>
                <a:rPr lang="en-US" altLang="pt-BR" sz="1600" b="1">
                  <a:solidFill>
                    <a:srgbClr val="33649A"/>
                  </a:solidFill>
                  <a:ea typeface="Arial Unicode MS" pitchFamily="34" charset="-128"/>
                </a:rPr>
                <a:t>Análise de capabilidade</a:t>
              </a:r>
              <a:endParaRPr lang="pt-BR" altLang="pt-BR" sz="1100"/>
            </a:p>
            <a:p>
              <a:pPr eaLnBrk="0" hangingPunct="0"/>
              <a:br>
                <a:rPr lang="en-US" altLang="pt-BR" sz="1000">
                  <a:solidFill>
                    <a:srgbClr val="000000"/>
                  </a:solidFill>
                  <a:ea typeface="Arial Unicode MS" pitchFamily="34" charset="-128"/>
                </a:rPr>
              </a:br>
              <a:endParaRPr lang="pt-BR" altLang="pt-BR" sz="1100"/>
            </a:p>
            <a:p>
              <a:pPr eaLnBrk="0" hangingPunct="0"/>
              <a:endParaRPr lang="pt-BR" altLang="pt-B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4598" name="Group 6">
            <a:extLst>
              <a:ext uri="{FF2B5EF4-FFF2-40B4-BE49-F238E27FC236}">
                <a16:creationId xmlns:a16="http://schemas.microsoft.com/office/drawing/2014/main" id="{7DB981D9-3254-EE1F-7400-18FC950F2898}"/>
              </a:ext>
            </a:extLst>
          </p:cNvPr>
          <p:cNvGrpSpPr>
            <a:grpSpLocks/>
          </p:cNvGrpSpPr>
          <p:nvPr/>
        </p:nvGrpSpPr>
        <p:grpSpPr bwMode="auto">
          <a:xfrm>
            <a:off x="2965450" y="476250"/>
            <a:ext cx="6154738" cy="5761038"/>
            <a:chOff x="681" y="300"/>
            <a:chExt cx="3877" cy="3629"/>
          </a:xfrm>
        </p:grpSpPr>
        <p:graphicFrame>
          <p:nvGraphicFramePr>
            <p:cNvPr id="494594" name="Object 2">
              <a:extLst>
                <a:ext uri="{FF2B5EF4-FFF2-40B4-BE49-F238E27FC236}">
                  <a16:creationId xmlns:a16="http://schemas.microsoft.com/office/drawing/2014/main" id="{FD403F91-559F-9E4E-2252-ABE200FF6E09}"/>
                </a:ext>
              </a:extLst>
            </p:cNvPr>
            <p:cNvGraphicFramePr>
              <a:graphicFrameLocks noChangeAspect="1"/>
            </p:cNvGraphicFramePr>
            <p:nvPr/>
          </p:nvGraphicFramePr>
          <p:xfrm>
            <a:off x="956" y="300"/>
            <a:ext cx="3149" cy="3629"/>
          </p:xfrm>
          <a:graphic>
            <a:graphicData uri="http://schemas.openxmlformats.org/presentationml/2006/ole">
              <mc:AlternateContent xmlns:mc="http://schemas.openxmlformats.org/markup-compatibility/2006">
                <mc:Choice xmlns:v="urn:schemas-microsoft-com:vml" Requires="v">
                  <p:oleObj name="Photo Editor Photo" r:id="rId2" imgW="3191320" imgH="3677163" progId="MSPhotoEd.3">
                    <p:embed/>
                  </p:oleObj>
                </mc:Choice>
                <mc:Fallback>
                  <p:oleObj name="Photo Editor Photo" r:id="rId2" imgW="3191320" imgH="3677163" progId="MSPhotoEd.3">
                    <p:embed/>
                    <p:pic>
                      <p:nvPicPr>
                        <p:cNvPr id="494594" name="Object 2">
                          <a:extLst>
                            <a:ext uri="{FF2B5EF4-FFF2-40B4-BE49-F238E27FC236}">
                              <a16:creationId xmlns:a16="http://schemas.microsoft.com/office/drawing/2014/main" id="{FD403F91-559F-9E4E-2252-ABE200FF6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 y="300"/>
                          <a:ext cx="3149" cy="3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4597" name="Group 5">
              <a:extLst>
                <a:ext uri="{FF2B5EF4-FFF2-40B4-BE49-F238E27FC236}">
                  <a16:creationId xmlns:a16="http://schemas.microsoft.com/office/drawing/2014/main" id="{98A9F00C-8CB3-88C9-0188-B8AA26AEF92A}"/>
                </a:ext>
              </a:extLst>
            </p:cNvPr>
            <p:cNvGrpSpPr>
              <a:grpSpLocks/>
            </p:cNvGrpSpPr>
            <p:nvPr/>
          </p:nvGrpSpPr>
          <p:grpSpPr bwMode="auto">
            <a:xfrm>
              <a:off x="681" y="1026"/>
              <a:ext cx="3877" cy="2587"/>
              <a:chOff x="657" y="1026"/>
              <a:chExt cx="3877" cy="2587"/>
            </a:xfrm>
          </p:grpSpPr>
          <p:sp>
            <p:nvSpPr>
              <p:cNvPr id="494595" name="AutoShape 3">
                <a:extLst>
                  <a:ext uri="{FF2B5EF4-FFF2-40B4-BE49-F238E27FC236}">
                    <a16:creationId xmlns:a16="http://schemas.microsoft.com/office/drawing/2014/main" id="{2FB0B75C-C43E-A5ED-2873-727B772387CC}"/>
                  </a:ext>
                </a:extLst>
              </p:cNvPr>
              <p:cNvSpPr>
                <a:spLocks noChangeArrowheads="1"/>
              </p:cNvSpPr>
              <p:nvPr/>
            </p:nvSpPr>
            <p:spPr bwMode="auto">
              <a:xfrm rot="-5580868">
                <a:off x="-81" y="1855"/>
                <a:ext cx="2496" cy="1019"/>
              </a:xfrm>
              <a:custGeom>
                <a:avLst/>
                <a:gdLst>
                  <a:gd name="G0" fmla="+- 97957 0 0"/>
                  <a:gd name="G1" fmla="+- -11791620 0 0"/>
                  <a:gd name="G2" fmla="+- 97957 0 -11791620"/>
                  <a:gd name="G3" fmla="+- 10800 0 0"/>
                  <a:gd name="G4" fmla="+- 0 0 97957"/>
                  <a:gd name="T0" fmla="*/ 360 256 1"/>
                  <a:gd name="T1" fmla="*/ 0 256 1"/>
                  <a:gd name="G5" fmla="+- G2 T0 T1"/>
                  <a:gd name="G6" fmla="?: G2 G2 G5"/>
                  <a:gd name="G7" fmla="+- 0 0 G6"/>
                  <a:gd name="G8" fmla="+- 9124 0 0"/>
                  <a:gd name="G9" fmla="+- 0 0 -11791620"/>
                  <a:gd name="G10" fmla="+- 9124 0 2700"/>
                  <a:gd name="G11" fmla="cos G10 97957"/>
                  <a:gd name="G12" fmla="sin G10 97957"/>
                  <a:gd name="G13" fmla="cos 13500 97957"/>
                  <a:gd name="G14" fmla="sin 13500 97957"/>
                  <a:gd name="G15" fmla="+- G11 10800 0"/>
                  <a:gd name="G16" fmla="+- G12 10800 0"/>
                  <a:gd name="G17" fmla="+- G13 10800 0"/>
                  <a:gd name="G18" fmla="+- G14 10800 0"/>
                  <a:gd name="G19" fmla="*/ 9124 1 2"/>
                  <a:gd name="G20" fmla="+- G19 5400 0"/>
                  <a:gd name="G21" fmla="cos G20 97957"/>
                  <a:gd name="G22" fmla="sin G20 97957"/>
                  <a:gd name="G23" fmla="+- G21 10800 0"/>
                  <a:gd name="G24" fmla="+- G12 G23 G22"/>
                  <a:gd name="G25" fmla="+- G22 G23 G11"/>
                  <a:gd name="G26" fmla="cos 10800 97957"/>
                  <a:gd name="G27" fmla="sin 10800 97957"/>
                  <a:gd name="G28" fmla="cos 9124 97957"/>
                  <a:gd name="G29" fmla="sin 9124 97957"/>
                  <a:gd name="G30" fmla="+- G26 10800 0"/>
                  <a:gd name="G31" fmla="+- G27 10800 0"/>
                  <a:gd name="G32" fmla="+- G28 10800 0"/>
                  <a:gd name="G33" fmla="+- G29 10800 0"/>
                  <a:gd name="G34" fmla="+- G19 5400 0"/>
                  <a:gd name="G35" fmla="cos G34 -11791620"/>
                  <a:gd name="G36" fmla="sin G34 -11791620"/>
                  <a:gd name="G37" fmla="+/ -11791620 97957 2"/>
                  <a:gd name="T2" fmla="*/ 180 256 1"/>
                  <a:gd name="T3" fmla="*/ 0 256 1"/>
                  <a:gd name="G38" fmla="+- G37 T2 T3"/>
                  <a:gd name="G39" fmla="?: G2 G37 G38"/>
                  <a:gd name="G40" fmla="cos 10800 G39"/>
                  <a:gd name="G41" fmla="sin 10800 G39"/>
                  <a:gd name="G42" fmla="cos 9124 G39"/>
                  <a:gd name="G43" fmla="sin 9124 G39"/>
                  <a:gd name="G44" fmla="+- G40 10800 0"/>
                  <a:gd name="G45" fmla="+- G41 10800 0"/>
                  <a:gd name="G46" fmla="+- G42 10800 0"/>
                  <a:gd name="G47" fmla="+- G43 10800 0"/>
                  <a:gd name="G48" fmla="+- G35 10800 0"/>
                  <a:gd name="G49" fmla="+- G36 10800 0"/>
                  <a:gd name="T4" fmla="*/ 10947 w 21600"/>
                  <a:gd name="T5" fmla="*/ 1 h 21600"/>
                  <a:gd name="T6" fmla="*/ 838 w 21600"/>
                  <a:gd name="T7" fmla="*/ 10787 h 21600"/>
                  <a:gd name="T8" fmla="*/ 10924 w 21600"/>
                  <a:gd name="T9" fmla="*/ 1676 h 21600"/>
                  <a:gd name="T10" fmla="*/ 24295 w 21600"/>
                  <a:gd name="T11" fmla="*/ 11152 h 21600"/>
                  <a:gd name="T12" fmla="*/ 20666 w 21600"/>
                  <a:gd name="T13" fmla="*/ 14596 h 21600"/>
                  <a:gd name="T14" fmla="*/ 17221 w 21600"/>
                  <a:gd name="T15" fmla="*/ 10967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920" y="11037"/>
                    </a:moveTo>
                    <a:cubicBezTo>
                      <a:pt x="19922" y="10958"/>
                      <a:pt x="19924" y="10879"/>
                      <a:pt x="19924" y="10800"/>
                    </a:cubicBezTo>
                    <a:cubicBezTo>
                      <a:pt x="19924" y="5760"/>
                      <a:pt x="15839" y="1676"/>
                      <a:pt x="10800" y="1676"/>
                    </a:cubicBezTo>
                    <a:cubicBezTo>
                      <a:pt x="5765" y="1676"/>
                      <a:pt x="1682" y="5753"/>
                      <a:pt x="1676" y="10788"/>
                    </a:cubicBezTo>
                    <a:lnTo>
                      <a:pt x="0" y="10786"/>
                    </a:lnTo>
                    <a:cubicBezTo>
                      <a:pt x="7" y="4826"/>
                      <a:pt x="4840" y="0"/>
                      <a:pt x="10800" y="0"/>
                    </a:cubicBezTo>
                    <a:cubicBezTo>
                      <a:pt x="16764" y="0"/>
                      <a:pt x="21600" y="4835"/>
                      <a:pt x="21600" y="10800"/>
                    </a:cubicBezTo>
                    <a:cubicBezTo>
                      <a:pt x="21600" y="10893"/>
                      <a:pt x="21598" y="10987"/>
                      <a:pt x="21596" y="11081"/>
                    </a:cubicBezTo>
                    <a:lnTo>
                      <a:pt x="24295" y="11152"/>
                    </a:lnTo>
                    <a:lnTo>
                      <a:pt x="20666" y="14596"/>
                    </a:lnTo>
                    <a:lnTo>
                      <a:pt x="17221" y="10967"/>
                    </a:lnTo>
                    <a:lnTo>
                      <a:pt x="19920" y="11037"/>
                    </a:lnTo>
                    <a:close/>
                  </a:path>
                </a:pathLst>
              </a:cu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94596" name="AutoShape 4">
                <a:extLst>
                  <a:ext uri="{FF2B5EF4-FFF2-40B4-BE49-F238E27FC236}">
                    <a16:creationId xmlns:a16="http://schemas.microsoft.com/office/drawing/2014/main" id="{D41E8A7C-E718-2E03-BA15-2241A323A65F}"/>
                  </a:ext>
                </a:extLst>
              </p:cNvPr>
              <p:cNvSpPr>
                <a:spLocks noChangeArrowheads="1"/>
              </p:cNvSpPr>
              <p:nvPr/>
            </p:nvSpPr>
            <p:spPr bwMode="auto">
              <a:xfrm rot="5400000">
                <a:off x="2777" y="1764"/>
                <a:ext cx="2496" cy="1019"/>
              </a:xfrm>
              <a:custGeom>
                <a:avLst/>
                <a:gdLst>
                  <a:gd name="G0" fmla="+- 97957 0 0"/>
                  <a:gd name="G1" fmla="+- -11791620 0 0"/>
                  <a:gd name="G2" fmla="+- 97957 0 -11791620"/>
                  <a:gd name="G3" fmla="+- 10800 0 0"/>
                  <a:gd name="G4" fmla="+- 0 0 97957"/>
                  <a:gd name="T0" fmla="*/ 360 256 1"/>
                  <a:gd name="T1" fmla="*/ 0 256 1"/>
                  <a:gd name="G5" fmla="+- G2 T0 T1"/>
                  <a:gd name="G6" fmla="?: G2 G2 G5"/>
                  <a:gd name="G7" fmla="+- 0 0 G6"/>
                  <a:gd name="G8" fmla="+- 9124 0 0"/>
                  <a:gd name="G9" fmla="+- 0 0 -11791620"/>
                  <a:gd name="G10" fmla="+- 9124 0 2700"/>
                  <a:gd name="G11" fmla="cos G10 97957"/>
                  <a:gd name="G12" fmla="sin G10 97957"/>
                  <a:gd name="G13" fmla="cos 13500 97957"/>
                  <a:gd name="G14" fmla="sin 13500 97957"/>
                  <a:gd name="G15" fmla="+- G11 10800 0"/>
                  <a:gd name="G16" fmla="+- G12 10800 0"/>
                  <a:gd name="G17" fmla="+- G13 10800 0"/>
                  <a:gd name="G18" fmla="+- G14 10800 0"/>
                  <a:gd name="G19" fmla="*/ 9124 1 2"/>
                  <a:gd name="G20" fmla="+- G19 5400 0"/>
                  <a:gd name="G21" fmla="cos G20 97957"/>
                  <a:gd name="G22" fmla="sin G20 97957"/>
                  <a:gd name="G23" fmla="+- G21 10800 0"/>
                  <a:gd name="G24" fmla="+- G12 G23 G22"/>
                  <a:gd name="G25" fmla="+- G22 G23 G11"/>
                  <a:gd name="G26" fmla="cos 10800 97957"/>
                  <a:gd name="G27" fmla="sin 10800 97957"/>
                  <a:gd name="G28" fmla="cos 9124 97957"/>
                  <a:gd name="G29" fmla="sin 9124 97957"/>
                  <a:gd name="G30" fmla="+- G26 10800 0"/>
                  <a:gd name="G31" fmla="+- G27 10800 0"/>
                  <a:gd name="G32" fmla="+- G28 10800 0"/>
                  <a:gd name="G33" fmla="+- G29 10800 0"/>
                  <a:gd name="G34" fmla="+- G19 5400 0"/>
                  <a:gd name="G35" fmla="cos G34 -11791620"/>
                  <a:gd name="G36" fmla="sin G34 -11791620"/>
                  <a:gd name="G37" fmla="+/ -11791620 97957 2"/>
                  <a:gd name="T2" fmla="*/ 180 256 1"/>
                  <a:gd name="T3" fmla="*/ 0 256 1"/>
                  <a:gd name="G38" fmla="+- G37 T2 T3"/>
                  <a:gd name="G39" fmla="?: G2 G37 G38"/>
                  <a:gd name="G40" fmla="cos 10800 G39"/>
                  <a:gd name="G41" fmla="sin 10800 G39"/>
                  <a:gd name="G42" fmla="cos 9124 G39"/>
                  <a:gd name="G43" fmla="sin 9124 G39"/>
                  <a:gd name="G44" fmla="+- G40 10800 0"/>
                  <a:gd name="G45" fmla="+- G41 10800 0"/>
                  <a:gd name="G46" fmla="+- G42 10800 0"/>
                  <a:gd name="G47" fmla="+- G43 10800 0"/>
                  <a:gd name="G48" fmla="+- G35 10800 0"/>
                  <a:gd name="G49" fmla="+- G36 10800 0"/>
                  <a:gd name="T4" fmla="*/ 10947 w 21600"/>
                  <a:gd name="T5" fmla="*/ 1 h 21600"/>
                  <a:gd name="T6" fmla="*/ 838 w 21600"/>
                  <a:gd name="T7" fmla="*/ 10787 h 21600"/>
                  <a:gd name="T8" fmla="*/ 10924 w 21600"/>
                  <a:gd name="T9" fmla="*/ 1676 h 21600"/>
                  <a:gd name="T10" fmla="*/ 24295 w 21600"/>
                  <a:gd name="T11" fmla="*/ 11152 h 21600"/>
                  <a:gd name="T12" fmla="*/ 20666 w 21600"/>
                  <a:gd name="T13" fmla="*/ 14596 h 21600"/>
                  <a:gd name="T14" fmla="*/ 17221 w 21600"/>
                  <a:gd name="T15" fmla="*/ 10967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920" y="11037"/>
                    </a:moveTo>
                    <a:cubicBezTo>
                      <a:pt x="19922" y="10958"/>
                      <a:pt x="19924" y="10879"/>
                      <a:pt x="19924" y="10800"/>
                    </a:cubicBezTo>
                    <a:cubicBezTo>
                      <a:pt x="19924" y="5760"/>
                      <a:pt x="15839" y="1676"/>
                      <a:pt x="10800" y="1676"/>
                    </a:cubicBezTo>
                    <a:cubicBezTo>
                      <a:pt x="5765" y="1676"/>
                      <a:pt x="1682" y="5753"/>
                      <a:pt x="1676" y="10788"/>
                    </a:cubicBezTo>
                    <a:lnTo>
                      <a:pt x="0" y="10786"/>
                    </a:lnTo>
                    <a:cubicBezTo>
                      <a:pt x="7" y="4826"/>
                      <a:pt x="4840" y="0"/>
                      <a:pt x="10800" y="0"/>
                    </a:cubicBezTo>
                    <a:cubicBezTo>
                      <a:pt x="16764" y="0"/>
                      <a:pt x="21600" y="4835"/>
                      <a:pt x="21600" y="10800"/>
                    </a:cubicBezTo>
                    <a:cubicBezTo>
                      <a:pt x="21600" y="10893"/>
                      <a:pt x="21598" y="10987"/>
                      <a:pt x="21596" y="11081"/>
                    </a:cubicBezTo>
                    <a:lnTo>
                      <a:pt x="24295" y="11152"/>
                    </a:lnTo>
                    <a:lnTo>
                      <a:pt x="20666" y="14596"/>
                    </a:lnTo>
                    <a:lnTo>
                      <a:pt x="17221" y="10967"/>
                    </a:lnTo>
                    <a:lnTo>
                      <a:pt x="19920" y="11037"/>
                    </a:lnTo>
                    <a:close/>
                  </a:path>
                </a:pathLst>
              </a:cu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a:extLst>
              <a:ext uri="{FF2B5EF4-FFF2-40B4-BE49-F238E27FC236}">
                <a16:creationId xmlns:a16="http://schemas.microsoft.com/office/drawing/2014/main" id="{7C91E315-D4E5-14A9-7395-CBCEAD54F778}"/>
              </a:ext>
            </a:extLst>
          </p:cNvPr>
          <p:cNvSpPr>
            <a:spLocks noGrp="1" noChangeArrowheads="1"/>
          </p:cNvSpPr>
          <p:nvPr>
            <p:ph type="title"/>
          </p:nvPr>
        </p:nvSpPr>
        <p:spPr>
          <a:xfrm>
            <a:off x="1905000" y="533400"/>
            <a:ext cx="8382000" cy="762000"/>
          </a:xfrm>
          <a:noFill/>
          <a:ln/>
          <a:extLst>
            <a:ext uri="{91240B29-F687-4F45-9708-019B960494DF}">
              <a14:hiddenLine xmlns:a14="http://schemas.microsoft.com/office/drawing/2010/main" w="9525">
                <a:solidFill>
                  <a:schemeClr val="bg1"/>
                </a:solidFill>
                <a:miter lim="800000"/>
                <a:headEnd/>
                <a:tailEnd/>
              </a14:hiddenLine>
            </a:ext>
          </a:extLst>
        </p:spPr>
        <p:txBody>
          <a:bodyPr vert="horz" lIns="92075" tIns="46038" rIns="92075" bIns="46038" rtlCol="0" anchor="ctr">
            <a:normAutofit/>
          </a:bodyPr>
          <a:lstStyle/>
          <a:p>
            <a:r>
              <a:rPr lang="pt-BR" altLang="pt-BR" sz="2600"/>
              <a:t>Quais as etapas para os projetos Six Sigma?</a:t>
            </a:r>
          </a:p>
        </p:txBody>
      </p:sp>
      <p:sp>
        <p:nvSpPr>
          <p:cNvPr id="495619" name="Rectangle 3">
            <a:extLst>
              <a:ext uri="{FF2B5EF4-FFF2-40B4-BE49-F238E27FC236}">
                <a16:creationId xmlns:a16="http://schemas.microsoft.com/office/drawing/2014/main" id="{E6417933-58E0-B902-9ED5-8047E2B5FF64}"/>
              </a:ext>
            </a:extLst>
          </p:cNvPr>
          <p:cNvSpPr>
            <a:spLocks noChangeArrowheads="1"/>
          </p:cNvSpPr>
          <p:nvPr/>
        </p:nvSpPr>
        <p:spPr bwMode="auto">
          <a:xfrm>
            <a:off x="1682750" y="2454276"/>
            <a:ext cx="2965450" cy="2208213"/>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pt-BR" altLang="pt-BR" b="1" i="1" u="sng">
                <a:solidFill>
                  <a:srgbClr val="000000"/>
                </a:solidFill>
              </a:rPr>
              <a:t>(D)efinição</a:t>
            </a:r>
            <a:endParaRPr lang="pt-BR" altLang="pt-BR" i="1" u="sng">
              <a:solidFill>
                <a:srgbClr val="000000"/>
              </a:solidFill>
            </a:endParaRPr>
          </a:p>
          <a:p>
            <a:pPr eaLnBrk="0" hangingPunct="0"/>
            <a:r>
              <a:rPr lang="pt-BR" altLang="pt-BR" sz="1300" i="1">
                <a:solidFill>
                  <a:srgbClr val="000000"/>
                </a:solidFill>
              </a:rPr>
              <a:t>Quem são os clientes e quais as suas prioridades?</a:t>
            </a:r>
            <a:r>
              <a:rPr lang="pt-BR" altLang="pt-BR" sz="1400" i="1">
                <a:solidFill>
                  <a:srgbClr val="000000"/>
                </a:solidFill>
              </a:rPr>
              <a:t>  Quais processos devem ser melhorados?</a:t>
            </a:r>
          </a:p>
          <a:p>
            <a:pPr eaLnBrk="0" hangingPunct="0">
              <a:spcBef>
                <a:spcPct val="20000"/>
              </a:spcBef>
              <a:buFontTx/>
              <a:buChar char="•"/>
            </a:pPr>
            <a:r>
              <a:rPr lang="pt-BR" altLang="pt-BR" sz="1600">
                <a:solidFill>
                  <a:srgbClr val="000000"/>
                </a:solidFill>
              </a:rPr>
              <a:t>  </a:t>
            </a:r>
            <a:r>
              <a:rPr lang="pt-BR" altLang="pt-BR" sz="1500">
                <a:solidFill>
                  <a:srgbClr val="000000"/>
                </a:solidFill>
              </a:rPr>
              <a:t>Mapeamento do Processo</a:t>
            </a:r>
          </a:p>
          <a:p>
            <a:pPr eaLnBrk="0" hangingPunct="0">
              <a:buFontTx/>
              <a:buChar char="•"/>
            </a:pPr>
            <a:r>
              <a:rPr lang="pt-BR" altLang="pt-BR" sz="1500">
                <a:solidFill>
                  <a:srgbClr val="000000"/>
                </a:solidFill>
              </a:rPr>
              <a:t>  Análise de Risco</a:t>
            </a:r>
          </a:p>
          <a:p>
            <a:pPr eaLnBrk="0" hangingPunct="0">
              <a:buFontTx/>
              <a:buChar char="•"/>
            </a:pPr>
            <a:r>
              <a:rPr lang="pt-BR" altLang="pt-BR" sz="1500">
                <a:solidFill>
                  <a:srgbClr val="000000"/>
                </a:solidFill>
              </a:rPr>
              <a:t>  Identificar as Pessoas Chave</a:t>
            </a:r>
          </a:p>
          <a:p>
            <a:pPr eaLnBrk="0" hangingPunct="0">
              <a:buFontTx/>
              <a:buChar char="•"/>
            </a:pPr>
            <a:r>
              <a:rPr lang="pt-BR" altLang="pt-BR" sz="1500">
                <a:solidFill>
                  <a:srgbClr val="000000"/>
                </a:solidFill>
              </a:rPr>
              <a:t>  Necessidades do Cliente</a:t>
            </a:r>
          </a:p>
          <a:p>
            <a:pPr eaLnBrk="0" hangingPunct="0">
              <a:buFontTx/>
              <a:buChar char="•"/>
            </a:pPr>
            <a:r>
              <a:rPr lang="pt-BR" altLang="pt-BR" sz="1500">
                <a:solidFill>
                  <a:srgbClr val="000000"/>
                </a:solidFill>
              </a:rPr>
              <a:t>  Análise Financeira</a:t>
            </a:r>
          </a:p>
        </p:txBody>
      </p:sp>
      <p:sp>
        <p:nvSpPr>
          <p:cNvPr id="495620" name="Rectangle 4">
            <a:extLst>
              <a:ext uri="{FF2B5EF4-FFF2-40B4-BE49-F238E27FC236}">
                <a16:creationId xmlns:a16="http://schemas.microsoft.com/office/drawing/2014/main" id="{DE8C4208-B475-6083-9238-3B1F95740955}"/>
              </a:ext>
            </a:extLst>
          </p:cNvPr>
          <p:cNvSpPr>
            <a:spLocks noChangeArrowheads="1"/>
          </p:cNvSpPr>
          <p:nvPr/>
        </p:nvSpPr>
        <p:spPr bwMode="auto">
          <a:xfrm>
            <a:off x="4802188" y="2454275"/>
            <a:ext cx="2894012" cy="195103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pt-BR" altLang="pt-BR" b="1" i="1" u="sng">
                <a:solidFill>
                  <a:srgbClr val="000000"/>
                </a:solidFill>
              </a:rPr>
              <a:t>(M)edição</a:t>
            </a:r>
            <a:endParaRPr lang="pt-BR" altLang="pt-BR" i="1" u="sng">
              <a:solidFill>
                <a:srgbClr val="000000"/>
              </a:solidFill>
            </a:endParaRPr>
          </a:p>
          <a:p>
            <a:pPr eaLnBrk="0" hangingPunct="0"/>
            <a:r>
              <a:rPr lang="pt-BR" altLang="pt-BR" sz="1300" i="1">
                <a:solidFill>
                  <a:srgbClr val="000000"/>
                </a:solidFill>
              </a:rPr>
              <a:t>Como o processo está se desempenhando e como está sendo medido?</a:t>
            </a:r>
            <a:endParaRPr lang="pt-BR" altLang="pt-BR" i="1" u="sng">
              <a:solidFill>
                <a:srgbClr val="000000"/>
              </a:solidFill>
            </a:endParaRPr>
          </a:p>
          <a:p>
            <a:pPr eaLnBrk="0" hangingPunct="0">
              <a:spcBef>
                <a:spcPct val="20000"/>
              </a:spcBef>
              <a:buFontTx/>
              <a:buChar char="•"/>
            </a:pPr>
            <a:r>
              <a:rPr lang="pt-BR" altLang="pt-BR" sz="1600">
                <a:solidFill>
                  <a:srgbClr val="000000"/>
                </a:solidFill>
              </a:rPr>
              <a:t> </a:t>
            </a:r>
            <a:r>
              <a:rPr lang="pt-BR" altLang="pt-BR" sz="1500">
                <a:solidFill>
                  <a:srgbClr val="000000"/>
                </a:solidFill>
              </a:rPr>
              <a:t> Gráficos do desempenho</a:t>
            </a:r>
          </a:p>
          <a:p>
            <a:pPr eaLnBrk="0" hangingPunct="0">
              <a:buFontTx/>
              <a:buChar char="•"/>
            </a:pPr>
            <a:r>
              <a:rPr lang="pt-BR" altLang="pt-BR" sz="1500">
                <a:solidFill>
                  <a:srgbClr val="000000"/>
                </a:solidFill>
              </a:rPr>
              <a:t>  Análise de Pareto</a:t>
            </a:r>
          </a:p>
          <a:p>
            <a:pPr eaLnBrk="0" hangingPunct="0">
              <a:buFontTx/>
              <a:buChar char="•"/>
            </a:pPr>
            <a:r>
              <a:rPr lang="pt-BR" altLang="pt-BR" sz="1500">
                <a:solidFill>
                  <a:srgbClr val="000000"/>
                </a:solidFill>
              </a:rPr>
              <a:t>  Diagrama Espinha de Peixe</a:t>
            </a:r>
          </a:p>
          <a:p>
            <a:pPr eaLnBrk="0" hangingPunct="0">
              <a:buFontTx/>
              <a:buChar char="•"/>
            </a:pPr>
            <a:r>
              <a:rPr lang="pt-BR" altLang="pt-BR" sz="1500">
                <a:solidFill>
                  <a:srgbClr val="000000"/>
                </a:solidFill>
              </a:rPr>
              <a:t>  Capacidade do Processo </a:t>
            </a:r>
          </a:p>
        </p:txBody>
      </p:sp>
      <p:sp>
        <p:nvSpPr>
          <p:cNvPr id="495621" name="Rectangle 5">
            <a:extLst>
              <a:ext uri="{FF2B5EF4-FFF2-40B4-BE49-F238E27FC236}">
                <a16:creationId xmlns:a16="http://schemas.microsoft.com/office/drawing/2014/main" id="{6D182B57-8ED1-D111-EE36-2FDEA6E9424F}"/>
              </a:ext>
            </a:extLst>
          </p:cNvPr>
          <p:cNvSpPr>
            <a:spLocks noChangeArrowheads="1"/>
          </p:cNvSpPr>
          <p:nvPr/>
        </p:nvSpPr>
        <p:spPr bwMode="auto">
          <a:xfrm>
            <a:off x="7802564" y="2454276"/>
            <a:ext cx="2822575" cy="20097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pt-BR" altLang="pt-BR" b="1" i="1" u="sng">
                <a:solidFill>
                  <a:srgbClr val="000000"/>
                </a:solidFill>
              </a:rPr>
              <a:t>(A)nálise</a:t>
            </a:r>
            <a:endParaRPr lang="pt-BR" altLang="pt-BR" i="1" u="sng">
              <a:solidFill>
                <a:srgbClr val="000000"/>
              </a:solidFill>
            </a:endParaRPr>
          </a:p>
          <a:p>
            <a:pPr eaLnBrk="0" hangingPunct="0"/>
            <a:r>
              <a:rPr lang="pt-BR" altLang="pt-BR" sz="1400" i="1">
                <a:solidFill>
                  <a:srgbClr val="000000"/>
                </a:solidFill>
              </a:rPr>
              <a:t>Quais as causas mais importantes dos defeitos?</a:t>
            </a:r>
            <a:endParaRPr lang="pt-BR" altLang="pt-BR">
              <a:solidFill>
                <a:srgbClr val="000000"/>
              </a:solidFill>
            </a:endParaRPr>
          </a:p>
          <a:p>
            <a:pPr eaLnBrk="0" hangingPunct="0">
              <a:spcBef>
                <a:spcPct val="20000"/>
              </a:spcBef>
              <a:buFontTx/>
              <a:buChar char="•"/>
            </a:pPr>
            <a:r>
              <a:rPr lang="pt-BR" altLang="pt-BR" sz="1600">
                <a:solidFill>
                  <a:srgbClr val="000000"/>
                </a:solidFill>
              </a:rPr>
              <a:t>  </a:t>
            </a:r>
            <a:r>
              <a:rPr lang="pt-BR" altLang="pt-BR" sz="1500">
                <a:solidFill>
                  <a:srgbClr val="000000"/>
                </a:solidFill>
              </a:rPr>
              <a:t>Testes de Hipóteses</a:t>
            </a:r>
          </a:p>
          <a:p>
            <a:pPr eaLnBrk="0" hangingPunct="0">
              <a:buFontTx/>
              <a:buChar char="•"/>
            </a:pPr>
            <a:r>
              <a:rPr lang="pt-BR" altLang="pt-BR" sz="1500">
                <a:solidFill>
                  <a:srgbClr val="000000"/>
                </a:solidFill>
              </a:rPr>
              <a:t>  Gráficos diversos </a:t>
            </a:r>
          </a:p>
          <a:p>
            <a:pPr eaLnBrk="0" hangingPunct="0">
              <a:buFontTx/>
              <a:buChar char="•"/>
            </a:pPr>
            <a:r>
              <a:rPr lang="pt-BR" altLang="pt-BR" sz="1500">
                <a:solidFill>
                  <a:srgbClr val="000000"/>
                </a:solidFill>
              </a:rPr>
              <a:t>  Diagramas explicativos</a:t>
            </a:r>
          </a:p>
          <a:p>
            <a:pPr eaLnBrk="0" hangingPunct="0">
              <a:buFontTx/>
              <a:buChar char="•"/>
            </a:pPr>
            <a:r>
              <a:rPr lang="pt-BR" altLang="pt-BR" sz="1500">
                <a:solidFill>
                  <a:srgbClr val="000000"/>
                </a:solidFill>
              </a:rPr>
              <a:t>  Benchmarking </a:t>
            </a:r>
          </a:p>
          <a:p>
            <a:pPr eaLnBrk="0" hangingPunct="0">
              <a:buFontTx/>
              <a:buChar char="•"/>
            </a:pPr>
            <a:r>
              <a:rPr lang="pt-BR" altLang="pt-BR" sz="1500">
                <a:solidFill>
                  <a:srgbClr val="000000"/>
                </a:solidFill>
              </a:rPr>
              <a:t>  Diagrama Espinha de Peixe</a:t>
            </a:r>
          </a:p>
        </p:txBody>
      </p:sp>
      <p:sp>
        <p:nvSpPr>
          <p:cNvPr id="495622" name="Rectangle 6">
            <a:extLst>
              <a:ext uri="{FF2B5EF4-FFF2-40B4-BE49-F238E27FC236}">
                <a16:creationId xmlns:a16="http://schemas.microsoft.com/office/drawing/2014/main" id="{E4416088-5F24-688A-953A-0139361CA8A1}"/>
              </a:ext>
            </a:extLst>
          </p:cNvPr>
          <p:cNvSpPr>
            <a:spLocks noChangeArrowheads="1"/>
          </p:cNvSpPr>
          <p:nvPr/>
        </p:nvSpPr>
        <p:spPr bwMode="auto">
          <a:xfrm>
            <a:off x="2806701" y="4870450"/>
            <a:ext cx="2841625" cy="17986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pt-BR" altLang="pt-BR" b="1" i="1" u="sng">
                <a:solidFill>
                  <a:srgbClr val="000000"/>
                </a:solidFill>
              </a:rPr>
              <a:t>(M)elhoria</a:t>
            </a:r>
            <a:endParaRPr lang="pt-BR" altLang="pt-BR" i="1" u="sng">
              <a:solidFill>
                <a:srgbClr val="000000"/>
              </a:solidFill>
            </a:endParaRPr>
          </a:p>
          <a:p>
            <a:pPr eaLnBrk="0" hangingPunct="0"/>
            <a:r>
              <a:rPr lang="pt-BR" altLang="pt-BR" sz="1300" i="1">
                <a:solidFill>
                  <a:srgbClr val="000000"/>
                </a:solidFill>
              </a:rPr>
              <a:t>Como remover as causas dos defeitos?</a:t>
            </a:r>
            <a:r>
              <a:rPr lang="pt-BR" altLang="pt-BR" sz="1600">
                <a:solidFill>
                  <a:srgbClr val="000000"/>
                </a:solidFill>
              </a:rPr>
              <a:t>  </a:t>
            </a:r>
          </a:p>
          <a:p>
            <a:pPr eaLnBrk="0" hangingPunct="0">
              <a:spcBef>
                <a:spcPct val="20000"/>
              </a:spcBef>
              <a:buFontTx/>
              <a:buChar char="•"/>
            </a:pPr>
            <a:r>
              <a:rPr lang="pt-BR" altLang="pt-BR" sz="1600">
                <a:solidFill>
                  <a:srgbClr val="000000"/>
                </a:solidFill>
              </a:rPr>
              <a:t>  </a:t>
            </a:r>
            <a:r>
              <a:rPr lang="pt-BR" altLang="pt-BR" sz="1500">
                <a:solidFill>
                  <a:srgbClr val="000000"/>
                </a:solidFill>
              </a:rPr>
              <a:t>Projeto de Experimentos</a:t>
            </a:r>
          </a:p>
          <a:p>
            <a:pPr eaLnBrk="0" hangingPunct="0">
              <a:buFontTx/>
              <a:buChar char="•"/>
            </a:pPr>
            <a:r>
              <a:rPr lang="pt-BR" altLang="pt-BR" sz="1500">
                <a:solidFill>
                  <a:srgbClr val="000000"/>
                </a:solidFill>
              </a:rPr>
              <a:t>  Tamanho das Amostras</a:t>
            </a:r>
          </a:p>
          <a:p>
            <a:pPr eaLnBrk="0" hangingPunct="0">
              <a:buFontTx/>
              <a:buChar char="•"/>
            </a:pPr>
            <a:r>
              <a:rPr lang="pt-BR" altLang="pt-BR" sz="1500">
                <a:solidFill>
                  <a:srgbClr val="000000"/>
                </a:solidFill>
              </a:rPr>
              <a:t>  Técnicas de Simulação</a:t>
            </a:r>
          </a:p>
          <a:p>
            <a:pPr eaLnBrk="0" hangingPunct="0">
              <a:buFontTx/>
              <a:buChar char="•"/>
            </a:pPr>
            <a:r>
              <a:rPr lang="pt-BR" altLang="pt-BR" sz="1500">
                <a:solidFill>
                  <a:srgbClr val="000000"/>
                </a:solidFill>
              </a:rPr>
              <a:t>  Gerenciamento do Risco </a:t>
            </a:r>
          </a:p>
        </p:txBody>
      </p:sp>
      <p:sp>
        <p:nvSpPr>
          <p:cNvPr id="495623" name="Rectangle 7">
            <a:extLst>
              <a:ext uri="{FF2B5EF4-FFF2-40B4-BE49-F238E27FC236}">
                <a16:creationId xmlns:a16="http://schemas.microsoft.com/office/drawing/2014/main" id="{7AC84223-236F-B76D-D4A9-0E5982D356FF}"/>
              </a:ext>
            </a:extLst>
          </p:cNvPr>
          <p:cNvSpPr>
            <a:spLocks noChangeArrowheads="1"/>
          </p:cNvSpPr>
          <p:nvPr/>
        </p:nvSpPr>
        <p:spPr bwMode="auto">
          <a:xfrm>
            <a:off x="5778500" y="4573588"/>
            <a:ext cx="2984500" cy="2239962"/>
          </a:xfrm>
          <a:prstGeom prst="rect">
            <a:avLst/>
          </a:prstGeom>
          <a:solidFill>
            <a:srgbClr val="FFE8A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pt-BR" altLang="pt-BR" b="1" i="1" u="sng">
                <a:solidFill>
                  <a:srgbClr val="000000"/>
                </a:solidFill>
              </a:rPr>
              <a:t>(C)ontrole</a:t>
            </a:r>
            <a:endParaRPr lang="pt-BR" altLang="pt-BR" i="1" u="sng">
              <a:solidFill>
                <a:srgbClr val="000000"/>
              </a:solidFill>
            </a:endParaRPr>
          </a:p>
          <a:p>
            <a:pPr eaLnBrk="0" hangingPunct="0"/>
            <a:r>
              <a:rPr lang="pt-BR" altLang="pt-BR" sz="1300" i="1">
                <a:solidFill>
                  <a:srgbClr val="000000"/>
                </a:solidFill>
              </a:rPr>
              <a:t>Como manter as melhorias?</a:t>
            </a:r>
            <a:endParaRPr lang="pt-BR" altLang="pt-BR">
              <a:solidFill>
                <a:srgbClr val="000000"/>
              </a:solidFill>
            </a:endParaRPr>
          </a:p>
          <a:p>
            <a:pPr eaLnBrk="0" hangingPunct="0">
              <a:spcBef>
                <a:spcPct val="20000"/>
              </a:spcBef>
              <a:buFontTx/>
              <a:buChar char="•"/>
            </a:pPr>
            <a:r>
              <a:rPr lang="pt-BR" altLang="pt-BR" sz="1600">
                <a:solidFill>
                  <a:srgbClr val="000000"/>
                </a:solidFill>
              </a:rPr>
              <a:t>  </a:t>
            </a:r>
            <a:r>
              <a:rPr lang="pt-BR" altLang="pt-BR" sz="1500">
                <a:solidFill>
                  <a:srgbClr val="000000"/>
                </a:solidFill>
              </a:rPr>
              <a:t>Controle Estatístico do        Processo</a:t>
            </a:r>
          </a:p>
          <a:p>
            <a:pPr eaLnBrk="0" hangingPunct="0">
              <a:buFontTx/>
              <a:buChar char="•"/>
            </a:pPr>
            <a:r>
              <a:rPr lang="pt-BR" altLang="pt-BR" sz="1500">
                <a:solidFill>
                  <a:srgbClr val="000000"/>
                </a:solidFill>
              </a:rPr>
              <a:t>  Análise das possíveis falhas</a:t>
            </a:r>
          </a:p>
          <a:p>
            <a:pPr eaLnBrk="0" hangingPunct="0">
              <a:buFontTx/>
              <a:buChar char="•"/>
            </a:pPr>
            <a:r>
              <a:rPr lang="pt-BR" altLang="pt-BR" sz="1500">
                <a:solidFill>
                  <a:srgbClr val="000000"/>
                </a:solidFill>
              </a:rPr>
              <a:t>  Divulgar as novas idéias</a:t>
            </a:r>
          </a:p>
          <a:p>
            <a:pPr eaLnBrk="0" hangingPunct="0">
              <a:buFontTx/>
              <a:buChar char="•"/>
            </a:pPr>
            <a:r>
              <a:rPr lang="pt-BR" altLang="pt-BR" sz="1500">
                <a:solidFill>
                  <a:srgbClr val="000000"/>
                </a:solidFill>
              </a:rPr>
              <a:t>  Planos de Ação</a:t>
            </a:r>
          </a:p>
          <a:p>
            <a:pPr eaLnBrk="0" hangingPunct="0">
              <a:buFontTx/>
              <a:buChar char="•"/>
            </a:pPr>
            <a:r>
              <a:rPr lang="pt-BR" altLang="pt-BR" sz="1500">
                <a:solidFill>
                  <a:srgbClr val="000000"/>
                </a:solidFill>
              </a:rPr>
              <a:t>  Gráficos de Controle</a:t>
            </a:r>
          </a:p>
          <a:p>
            <a:pPr eaLnBrk="0" hangingPunct="0">
              <a:buFontTx/>
              <a:buChar char="•"/>
            </a:pPr>
            <a:r>
              <a:rPr lang="pt-BR" altLang="pt-BR" sz="1500">
                <a:solidFill>
                  <a:srgbClr val="000000"/>
                </a:solidFill>
              </a:rPr>
              <a:t>  Análise Financeira</a:t>
            </a:r>
          </a:p>
        </p:txBody>
      </p:sp>
      <p:sp>
        <p:nvSpPr>
          <p:cNvPr id="495624" name="Rectangle 8">
            <a:extLst>
              <a:ext uri="{FF2B5EF4-FFF2-40B4-BE49-F238E27FC236}">
                <a16:creationId xmlns:a16="http://schemas.microsoft.com/office/drawing/2014/main" id="{67D6B328-9A8F-CD51-217E-733D1246BB53}"/>
              </a:ext>
            </a:extLst>
          </p:cNvPr>
          <p:cNvSpPr>
            <a:spLocks noChangeArrowheads="1"/>
          </p:cNvSpPr>
          <p:nvPr/>
        </p:nvSpPr>
        <p:spPr bwMode="auto">
          <a:xfrm>
            <a:off x="1774826" y="1412875"/>
            <a:ext cx="8512175" cy="812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438" tIns="28575" rIns="71438" bIns="28575"/>
          <a:lstStyle>
            <a:lvl1pPr marL="342900" indent="-342900" defTabSz="1023938">
              <a:spcBef>
                <a:spcPct val="20000"/>
              </a:spcBef>
              <a:buClr>
                <a:schemeClr val="accent1"/>
              </a:buClr>
              <a:buSzPct val="85000"/>
              <a:buFont typeface="Wingdings" panose="05000000000000000000" pitchFamily="2" charset="2"/>
              <a:buChar char="o"/>
              <a:defRPr sz="2800">
                <a:solidFill>
                  <a:schemeClr val="tx2"/>
                </a:solidFill>
                <a:latin typeface="Arial Black" panose="020B0A04020102020204" pitchFamily="34" charset="0"/>
              </a:defRPr>
            </a:lvl1pPr>
            <a:lvl2pPr marL="628650" indent="-171450" defTabSz="1023938">
              <a:spcBef>
                <a:spcPct val="20000"/>
              </a:spcBef>
              <a:buClr>
                <a:schemeClr val="accent1"/>
              </a:buClr>
              <a:buSzPct val="70000"/>
              <a:buFont typeface="Wingdings" panose="05000000000000000000" pitchFamily="2" charset="2"/>
              <a:buChar char="n"/>
              <a:defRPr sz="2500">
                <a:solidFill>
                  <a:schemeClr val="tx2"/>
                </a:solidFill>
                <a:latin typeface="Arial Black" panose="020B0A04020102020204" pitchFamily="34" charset="0"/>
              </a:defRPr>
            </a:lvl2pPr>
            <a:lvl3pPr marL="901700" indent="-158750" defTabSz="1023938">
              <a:spcBef>
                <a:spcPct val="20000"/>
              </a:spcBef>
              <a:buClr>
                <a:schemeClr val="accent1"/>
              </a:buClr>
              <a:buSzPct val="70000"/>
              <a:buFont typeface="Wingdings" panose="05000000000000000000" pitchFamily="2" charset="2"/>
              <a:buChar char="p"/>
              <a:defRPr sz="2200">
                <a:solidFill>
                  <a:schemeClr val="tx2"/>
                </a:solidFill>
                <a:latin typeface="Arial Black" panose="020B0A04020102020204" pitchFamily="34" charset="0"/>
              </a:defRPr>
            </a:lvl3pPr>
            <a:lvl4pPr marL="1200150" indent="-142875" defTabSz="1023938">
              <a:spcBef>
                <a:spcPct val="20000"/>
              </a:spcBef>
              <a:buClr>
                <a:schemeClr val="accent1"/>
              </a:buClr>
              <a:buSzPct val="70000"/>
              <a:buFont typeface="Wingdings" panose="05000000000000000000" pitchFamily="2" charset="2"/>
              <a:buChar char="n"/>
              <a:defRPr sz="2000">
                <a:solidFill>
                  <a:schemeClr val="tx2"/>
                </a:solidFill>
                <a:latin typeface="Arial Black" panose="020B0A04020102020204" pitchFamily="34" charset="0"/>
              </a:defRPr>
            </a:lvl4pPr>
            <a:lvl5pPr marL="1485900" indent="-152400" defTabSz="1023938">
              <a:spcBef>
                <a:spcPct val="20000"/>
              </a:spcBef>
              <a:buClr>
                <a:schemeClr val="accent1"/>
              </a:buClr>
              <a:buSzPct val="70000"/>
              <a:buFont typeface="Wingdings" panose="05000000000000000000" pitchFamily="2" charset="2"/>
              <a:buChar char="o"/>
              <a:defRPr sz="2000">
                <a:solidFill>
                  <a:schemeClr val="tx2"/>
                </a:solidFill>
                <a:latin typeface="Arial Black" panose="020B0A04020102020204" pitchFamily="34" charset="0"/>
              </a:defRPr>
            </a:lvl5pPr>
            <a:lvl6pPr marL="1943100" indent="-152400" defTabSz="1023938" fontAlgn="base">
              <a:spcBef>
                <a:spcPct val="20000"/>
              </a:spcBef>
              <a:spcAft>
                <a:spcPct val="0"/>
              </a:spcAft>
              <a:buClr>
                <a:schemeClr val="accent1"/>
              </a:buClr>
              <a:buSzPct val="70000"/>
              <a:buFont typeface="Wingdings" panose="05000000000000000000" pitchFamily="2" charset="2"/>
              <a:buChar char="o"/>
              <a:defRPr sz="2000">
                <a:solidFill>
                  <a:schemeClr val="tx2"/>
                </a:solidFill>
                <a:latin typeface="Arial Black" panose="020B0A04020102020204" pitchFamily="34" charset="0"/>
              </a:defRPr>
            </a:lvl6pPr>
            <a:lvl7pPr marL="2400300" indent="-152400" defTabSz="1023938" fontAlgn="base">
              <a:spcBef>
                <a:spcPct val="20000"/>
              </a:spcBef>
              <a:spcAft>
                <a:spcPct val="0"/>
              </a:spcAft>
              <a:buClr>
                <a:schemeClr val="accent1"/>
              </a:buClr>
              <a:buSzPct val="70000"/>
              <a:buFont typeface="Wingdings" panose="05000000000000000000" pitchFamily="2" charset="2"/>
              <a:buChar char="o"/>
              <a:defRPr sz="2000">
                <a:solidFill>
                  <a:schemeClr val="tx2"/>
                </a:solidFill>
                <a:latin typeface="Arial Black" panose="020B0A04020102020204" pitchFamily="34" charset="0"/>
              </a:defRPr>
            </a:lvl7pPr>
            <a:lvl8pPr marL="2857500" indent="-152400" defTabSz="1023938" fontAlgn="base">
              <a:spcBef>
                <a:spcPct val="20000"/>
              </a:spcBef>
              <a:spcAft>
                <a:spcPct val="0"/>
              </a:spcAft>
              <a:buClr>
                <a:schemeClr val="accent1"/>
              </a:buClr>
              <a:buSzPct val="70000"/>
              <a:buFont typeface="Wingdings" panose="05000000000000000000" pitchFamily="2" charset="2"/>
              <a:buChar char="o"/>
              <a:defRPr sz="2000">
                <a:solidFill>
                  <a:schemeClr val="tx2"/>
                </a:solidFill>
                <a:latin typeface="Arial Black" panose="020B0A04020102020204" pitchFamily="34" charset="0"/>
              </a:defRPr>
            </a:lvl8pPr>
            <a:lvl9pPr marL="3314700" indent="-152400" defTabSz="1023938" fontAlgn="base">
              <a:spcBef>
                <a:spcPct val="20000"/>
              </a:spcBef>
              <a:spcAft>
                <a:spcPct val="0"/>
              </a:spcAft>
              <a:buClr>
                <a:schemeClr val="accent1"/>
              </a:buClr>
              <a:buSzPct val="70000"/>
              <a:buFont typeface="Wingdings" panose="05000000000000000000" pitchFamily="2" charset="2"/>
              <a:buChar char="o"/>
              <a:defRPr sz="2000">
                <a:solidFill>
                  <a:schemeClr val="tx2"/>
                </a:solidFill>
                <a:latin typeface="Arial Black" panose="020B0A04020102020204" pitchFamily="34" charset="0"/>
              </a:defRPr>
            </a:lvl9pPr>
          </a:lstStyle>
          <a:p>
            <a:pPr>
              <a:lnSpc>
                <a:spcPct val="110000"/>
              </a:lnSpc>
              <a:spcBef>
                <a:spcPct val="70000"/>
              </a:spcBef>
              <a:buFont typeface="Wingdings" panose="05000000000000000000" pitchFamily="2" charset="2"/>
              <a:buChar char="Ø"/>
            </a:pPr>
            <a:r>
              <a:rPr lang="pt-BR" altLang="pt-BR" sz="2000"/>
              <a:t>O Six Sigma tem por base a metodologia DMAIC (Definição, Medição, Análise Improvement/Melhoria, Controle)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5624">
                                            <p:txEl>
                                              <p:pRg st="0" end="0"/>
                                            </p:txEl>
                                          </p:spTgt>
                                        </p:tgtEl>
                                        <p:attrNameLst>
                                          <p:attrName>style.visibility</p:attrName>
                                        </p:attrNameLst>
                                      </p:cBhvr>
                                      <p:to>
                                        <p:strVal val="visible"/>
                                      </p:to>
                                    </p:set>
                                    <p:anim calcmode="lin" valueType="num">
                                      <p:cBhvr additive="base">
                                        <p:cTn id="7" dur="500" fill="hold"/>
                                        <p:tgtEl>
                                          <p:spTgt spid="49562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56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5619"/>
                                        </p:tgtEl>
                                        <p:attrNameLst>
                                          <p:attrName>style.visibility</p:attrName>
                                        </p:attrNameLst>
                                      </p:cBhvr>
                                      <p:to>
                                        <p:strVal val="visible"/>
                                      </p:to>
                                    </p:set>
                                    <p:anim calcmode="lin" valueType="num">
                                      <p:cBhvr additive="base">
                                        <p:cTn id="13" dur="500" fill="hold"/>
                                        <p:tgtEl>
                                          <p:spTgt spid="495619"/>
                                        </p:tgtEl>
                                        <p:attrNameLst>
                                          <p:attrName>ppt_x</p:attrName>
                                        </p:attrNameLst>
                                      </p:cBhvr>
                                      <p:tavLst>
                                        <p:tav tm="0">
                                          <p:val>
                                            <p:strVal val="0-#ppt_w/2"/>
                                          </p:val>
                                        </p:tav>
                                        <p:tav tm="100000">
                                          <p:val>
                                            <p:strVal val="#ppt_x"/>
                                          </p:val>
                                        </p:tav>
                                      </p:tavLst>
                                    </p:anim>
                                    <p:anim calcmode="lin" valueType="num">
                                      <p:cBhvr additive="base">
                                        <p:cTn id="14" dur="500" fill="hold"/>
                                        <p:tgtEl>
                                          <p:spTgt spid="4956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5620"/>
                                        </p:tgtEl>
                                        <p:attrNameLst>
                                          <p:attrName>style.visibility</p:attrName>
                                        </p:attrNameLst>
                                      </p:cBhvr>
                                      <p:to>
                                        <p:strVal val="visible"/>
                                      </p:to>
                                    </p:set>
                                    <p:anim calcmode="lin" valueType="num">
                                      <p:cBhvr additive="base">
                                        <p:cTn id="19" dur="500" fill="hold"/>
                                        <p:tgtEl>
                                          <p:spTgt spid="495620"/>
                                        </p:tgtEl>
                                        <p:attrNameLst>
                                          <p:attrName>ppt_x</p:attrName>
                                        </p:attrNameLst>
                                      </p:cBhvr>
                                      <p:tavLst>
                                        <p:tav tm="0">
                                          <p:val>
                                            <p:strVal val="0-#ppt_w/2"/>
                                          </p:val>
                                        </p:tav>
                                        <p:tav tm="100000">
                                          <p:val>
                                            <p:strVal val="#ppt_x"/>
                                          </p:val>
                                        </p:tav>
                                      </p:tavLst>
                                    </p:anim>
                                    <p:anim calcmode="lin" valueType="num">
                                      <p:cBhvr additive="base">
                                        <p:cTn id="20" dur="500" fill="hold"/>
                                        <p:tgtEl>
                                          <p:spTgt spid="49562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5621"/>
                                        </p:tgtEl>
                                        <p:attrNameLst>
                                          <p:attrName>style.visibility</p:attrName>
                                        </p:attrNameLst>
                                      </p:cBhvr>
                                      <p:to>
                                        <p:strVal val="visible"/>
                                      </p:to>
                                    </p:set>
                                    <p:anim calcmode="lin" valueType="num">
                                      <p:cBhvr additive="base">
                                        <p:cTn id="25" dur="500" fill="hold"/>
                                        <p:tgtEl>
                                          <p:spTgt spid="495621"/>
                                        </p:tgtEl>
                                        <p:attrNameLst>
                                          <p:attrName>ppt_x</p:attrName>
                                        </p:attrNameLst>
                                      </p:cBhvr>
                                      <p:tavLst>
                                        <p:tav tm="0">
                                          <p:val>
                                            <p:strVal val="0-#ppt_w/2"/>
                                          </p:val>
                                        </p:tav>
                                        <p:tav tm="100000">
                                          <p:val>
                                            <p:strVal val="#ppt_x"/>
                                          </p:val>
                                        </p:tav>
                                      </p:tavLst>
                                    </p:anim>
                                    <p:anim calcmode="lin" valueType="num">
                                      <p:cBhvr additive="base">
                                        <p:cTn id="26" dur="500" fill="hold"/>
                                        <p:tgtEl>
                                          <p:spTgt spid="49562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5622"/>
                                        </p:tgtEl>
                                        <p:attrNameLst>
                                          <p:attrName>style.visibility</p:attrName>
                                        </p:attrNameLst>
                                      </p:cBhvr>
                                      <p:to>
                                        <p:strVal val="visible"/>
                                      </p:to>
                                    </p:set>
                                    <p:anim calcmode="lin" valueType="num">
                                      <p:cBhvr additive="base">
                                        <p:cTn id="31" dur="500" fill="hold"/>
                                        <p:tgtEl>
                                          <p:spTgt spid="495622"/>
                                        </p:tgtEl>
                                        <p:attrNameLst>
                                          <p:attrName>ppt_x</p:attrName>
                                        </p:attrNameLst>
                                      </p:cBhvr>
                                      <p:tavLst>
                                        <p:tav tm="0">
                                          <p:val>
                                            <p:strVal val="0-#ppt_w/2"/>
                                          </p:val>
                                        </p:tav>
                                        <p:tav tm="100000">
                                          <p:val>
                                            <p:strVal val="#ppt_x"/>
                                          </p:val>
                                        </p:tav>
                                      </p:tavLst>
                                    </p:anim>
                                    <p:anim calcmode="lin" valueType="num">
                                      <p:cBhvr additive="base">
                                        <p:cTn id="32" dur="500" fill="hold"/>
                                        <p:tgtEl>
                                          <p:spTgt spid="49562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95623"/>
                                        </p:tgtEl>
                                        <p:attrNameLst>
                                          <p:attrName>style.visibility</p:attrName>
                                        </p:attrNameLst>
                                      </p:cBhvr>
                                      <p:to>
                                        <p:strVal val="visible"/>
                                      </p:to>
                                    </p:set>
                                    <p:anim calcmode="lin" valueType="num">
                                      <p:cBhvr additive="base">
                                        <p:cTn id="37" dur="500" fill="hold"/>
                                        <p:tgtEl>
                                          <p:spTgt spid="495623"/>
                                        </p:tgtEl>
                                        <p:attrNameLst>
                                          <p:attrName>ppt_x</p:attrName>
                                        </p:attrNameLst>
                                      </p:cBhvr>
                                      <p:tavLst>
                                        <p:tav tm="0">
                                          <p:val>
                                            <p:strVal val="0-#ppt_w/2"/>
                                          </p:val>
                                        </p:tav>
                                        <p:tav tm="100000">
                                          <p:val>
                                            <p:strVal val="#ppt_x"/>
                                          </p:val>
                                        </p:tav>
                                      </p:tavLst>
                                    </p:anim>
                                    <p:anim calcmode="lin" valueType="num">
                                      <p:cBhvr additive="base">
                                        <p:cTn id="38" dur="500" fill="hold"/>
                                        <p:tgtEl>
                                          <p:spTgt spid="4956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animBg="1" autoUpdateAnimBg="0"/>
      <p:bldP spid="495620" grpId="0" animBg="1" autoUpdateAnimBg="0"/>
      <p:bldP spid="495621" grpId="0" animBg="1" autoUpdateAnimBg="0"/>
      <p:bldP spid="495622" grpId="0" animBg="1" autoUpdateAnimBg="0"/>
      <p:bldP spid="495623" grpId="0" animBg="1" autoUpdateAnimBg="0"/>
      <p:bldP spid="495624"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67905354-9624-A227-5BC0-B396BD7C614E}"/>
              </a:ext>
            </a:extLst>
          </p:cNvPr>
          <p:cNvSpPr>
            <a:spLocks noChangeArrowheads="1"/>
          </p:cNvSpPr>
          <p:nvPr/>
        </p:nvSpPr>
        <p:spPr bwMode="auto">
          <a:xfrm>
            <a:off x="1774825" y="188914"/>
            <a:ext cx="8713788" cy="592137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pt-BR" altLang="pt-BR" sz="4800" b="1" i="1" u="sng">
                <a:solidFill>
                  <a:srgbClr val="000000"/>
                </a:solidFill>
              </a:rPr>
              <a:t>(D)efinição</a:t>
            </a:r>
            <a:endParaRPr lang="pt-BR" altLang="pt-BR" sz="4800" i="1" u="sng">
              <a:solidFill>
                <a:srgbClr val="000000"/>
              </a:solidFill>
            </a:endParaRPr>
          </a:p>
          <a:p>
            <a:pPr eaLnBrk="0" hangingPunct="0"/>
            <a:r>
              <a:rPr lang="pt-BR" altLang="pt-BR" sz="3700" i="1">
                <a:solidFill>
                  <a:srgbClr val="000000"/>
                </a:solidFill>
              </a:rPr>
              <a:t>Quem são os clientes e quais as suas prioridades?</a:t>
            </a:r>
            <a:r>
              <a:rPr lang="pt-BR" altLang="pt-BR" sz="4000" i="1">
                <a:solidFill>
                  <a:srgbClr val="000000"/>
                </a:solidFill>
              </a:rPr>
              <a:t>  Quais processos devem ser melhorados?</a:t>
            </a:r>
          </a:p>
          <a:p>
            <a:pPr eaLnBrk="0" hangingPunct="0">
              <a:spcBef>
                <a:spcPct val="20000"/>
              </a:spcBef>
              <a:buFontTx/>
              <a:buChar char="•"/>
            </a:pPr>
            <a:r>
              <a:rPr lang="pt-BR" altLang="pt-BR" sz="4400">
                <a:solidFill>
                  <a:srgbClr val="000000"/>
                </a:solidFill>
              </a:rPr>
              <a:t>  </a:t>
            </a:r>
            <a:r>
              <a:rPr lang="pt-BR" altLang="pt-BR" sz="4100">
                <a:solidFill>
                  <a:srgbClr val="000000"/>
                </a:solidFill>
              </a:rPr>
              <a:t>Mapeamento do Processo</a:t>
            </a:r>
          </a:p>
          <a:p>
            <a:pPr eaLnBrk="0" hangingPunct="0">
              <a:buFontTx/>
              <a:buChar char="•"/>
            </a:pPr>
            <a:r>
              <a:rPr lang="pt-BR" altLang="pt-BR" sz="4100">
                <a:solidFill>
                  <a:srgbClr val="000000"/>
                </a:solidFill>
              </a:rPr>
              <a:t>  Análise de Risco</a:t>
            </a:r>
          </a:p>
          <a:p>
            <a:pPr eaLnBrk="0" hangingPunct="0">
              <a:buFontTx/>
              <a:buChar char="•"/>
            </a:pPr>
            <a:r>
              <a:rPr lang="pt-BR" altLang="pt-BR" sz="4100">
                <a:solidFill>
                  <a:srgbClr val="000000"/>
                </a:solidFill>
              </a:rPr>
              <a:t>  Identificar as Pessoas Chave</a:t>
            </a:r>
          </a:p>
          <a:p>
            <a:pPr eaLnBrk="0" hangingPunct="0">
              <a:buFontTx/>
              <a:buChar char="•"/>
            </a:pPr>
            <a:r>
              <a:rPr lang="pt-BR" altLang="pt-BR" sz="4100">
                <a:solidFill>
                  <a:srgbClr val="000000"/>
                </a:solidFill>
              </a:rPr>
              <a:t>  Necessidades do Cliente</a:t>
            </a:r>
          </a:p>
          <a:p>
            <a:pPr eaLnBrk="0" hangingPunct="0">
              <a:buFontTx/>
              <a:buChar char="•"/>
            </a:pPr>
            <a:r>
              <a:rPr lang="pt-BR" altLang="pt-BR" sz="4100">
                <a:solidFill>
                  <a:srgbClr val="000000"/>
                </a:solidFill>
              </a:rPr>
              <a:t>  Análise Financeira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7666"/>
                                        </p:tgtEl>
                                        <p:attrNameLst>
                                          <p:attrName>style.visibility</p:attrName>
                                        </p:attrNameLst>
                                      </p:cBhvr>
                                      <p:to>
                                        <p:strVal val="visible"/>
                                      </p:to>
                                    </p:set>
                                    <p:anim calcmode="lin" valueType="num">
                                      <p:cBhvr additive="base">
                                        <p:cTn id="7" dur="500" fill="hold"/>
                                        <p:tgtEl>
                                          <p:spTgt spid="497666"/>
                                        </p:tgtEl>
                                        <p:attrNameLst>
                                          <p:attrName>ppt_x</p:attrName>
                                        </p:attrNameLst>
                                      </p:cBhvr>
                                      <p:tavLst>
                                        <p:tav tm="0">
                                          <p:val>
                                            <p:strVal val="0-#ppt_w/2"/>
                                          </p:val>
                                        </p:tav>
                                        <p:tav tm="100000">
                                          <p:val>
                                            <p:strVal val="#ppt_x"/>
                                          </p:val>
                                        </p:tav>
                                      </p:tavLst>
                                    </p:anim>
                                    <p:anim calcmode="lin" valueType="num">
                                      <p:cBhvr additive="base">
                                        <p:cTn id="8" dur="500" fill="hold"/>
                                        <p:tgtEl>
                                          <p:spTgt spid="4976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6"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CEC5D2AA-5505-7744-49C5-05E723816DEF}"/>
              </a:ext>
            </a:extLst>
          </p:cNvPr>
          <p:cNvSpPr>
            <a:spLocks noChangeArrowheads="1"/>
          </p:cNvSpPr>
          <p:nvPr/>
        </p:nvSpPr>
        <p:spPr bwMode="auto">
          <a:xfrm>
            <a:off x="1774825" y="333376"/>
            <a:ext cx="8642350" cy="520382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pt-BR" altLang="pt-BR" sz="4800" b="1" i="1" u="sng">
                <a:solidFill>
                  <a:srgbClr val="000000"/>
                </a:solidFill>
              </a:rPr>
              <a:t>(M)edição</a:t>
            </a:r>
            <a:endParaRPr lang="pt-BR" altLang="pt-BR" sz="4800" i="1" u="sng">
              <a:solidFill>
                <a:srgbClr val="000000"/>
              </a:solidFill>
            </a:endParaRPr>
          </a:p>
          <a:p>
            <a:pPr eaLnBrk="0" hangingPunct="0"/>
            <a:r>
              <a:rPr lang="pt-BR" altLang="pt-BR" sz="3700" i="1">
                <a:solidFill>
                  <a:srgbClr val="000000"/>
                </a:solidFill>
              </a:rPr>
              <a:t>Como o processo está se desempenhando e como está sendo medido?</a:t>
            </a:r>
            <a:endParaRPr lang="pt-BR" altLang="pt-BR" sz="4800" i="1" u="sng">
              <a:solidFill>
                <a:srgbClr val="000000"/>
              </a:solidFill>
            </a:endParaRPr>
          </a:p>
          <a:p>
            <a:pPr eaLnBrk="0" hangingPunct="0">
              <a:spcBef>
                <a:spcPct val="20000"/>
              </a:spcBef>
              <a:buFontTx/>
              <a:buChar char="•"/>
            </a:pPr>
            <a:r>
              <a:rPr lang="pt-BR" altLang="pt-BR" sz="4400">
                <a:solidFill>
                  <a:srgbClr val="000000"/>
                </a:solidFill>
              </a:rPr>
              <a:t> </a:t>
            </a:r>
            <a:r>
              <a:rPr lang="pt-BR" altLang="pt-BR" sz="4100">
                <a:solidFill>
                  <a:srgbClr val="000000"/>
                </a:solidFill>
              </a:rPr>
              <a:t> Gráficos do desempenho</a:t>
            </a:r>
          </a:p>
          <a:p>
            <a:pPr eaLnBrk="0" hangingPunct="0">
              <a:buFontTx/>
              <a:buChar char="•"/>
            </a:pPr>
            <a:r>
              <a:rPr lang="pt-BR" altLang="pt-BR" sz="4100">
                <a:solidFill>
                  <a:srgbClr val="000000"/>
                </a:solidFill>
              </a:rPr>
              <a:t>  Análise de Pareto</a:t>
            </a:r>
          </a:p>
          <a:p>
            <a:pPr eaLnBrk="0" hangingPunct="0">
              <a:buFontTx/>
              <a:buChar char="•"/>
            </a:pPr>
            <a:r>
              <a:rPr lang="pt-BR" altLang="pt-BR" sz="4100">
                <a:solidFill>
                  <a:srgbClr val="000000"/>
                </a:solidFill>
              </a:rPr>
              <a:t>  Diagrama Espinha de Peixe</a:t>
            </a:r>
          </a:p>
          <a:p>
            <a:pPr eaLnBrk="0" hangingPunct="0">
              <a:buFontTx/>
              <a:buChar char="•"/>
            </a:pPr>
            <a:r>
              <a:rPr lang="pt-BR" altLang="pt-BR" sz="4100">
                <a:solidFill>
                  <a:srgbClr val="000000"/>
                </a:solidFill>
              </a:rPr>
              <a:t>  Capacidade do Processo</a:t>
            </a:r>
            <a:r>
              <a:rPr lang="pt-BR" altLang="pt-BR" sz="41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8690"/>
                                        </p:tgtEl>
                                        <p:attrNameLst>
                                          <p:attrName>style.visibility</p:attrName>
                                        </p:attrNameLst>
                                      </p:cBhvr>
                                      <p:to>
                                        <p:strVal val="visible"/>
                                      </p:to>
                                    </p:set>
                                    <p:anim calcmode="lin" valueType="num">
                                      <p:cBhvr additive="base">
                                        <p:cTn id="7" dur="500" fill="hold"/>
                                        <p:tgtEl>
                                          <p:spTgt spid="498690"/>
                                        </p:tgtEl>
                                        <p:attrNameLst>
                                          <p:attrName>ppt_x</p:attrName>
                                        </p:attrNameLst>
                                      </p:cBhvr>
                                      <p:tavLst>
                                        <p:tav tm="0">
                                          <p:val>
                                            <p:strVal val="0-#ppt_w/2"/>
                                          </p:val>
                                        </p:tav>
                                        <p:tav tm="100000">
                                          <p:val>
                                            <p:strVal val="#ppt_x"/>
                                          </p:val>
                                        </p:tav>
                                      </p:tavLst>
                                    </p:anim>
                                    <p:anim calcmode="lin" valueType="num">
                                      <p:cBhvr additive="base">
                                        <p:cTn id="8" dur="500" fill="hold"/>
                                        <p:tgtEl>
                                          <p:spTgt spid="4986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901" name="Rectangle 21">
            <a:extLst>
              <a:ext uri="{FF2B5EF4-FFF2-40B4-BE49-F238E27FC236}">
                <a16:creationId xmlns:a16="http://schemas.microsoft.com/office/drawing/2014/main" id="{29E2E6D4-CB96-8FFC-D932-32339B0354A4}"/>
              </a:ext>
            </a:extLst>
          </p:cNvPr>
          <p:cNvSpPr>
            <a:spLocks noChangeArrowheads="1"/>
          </p:cNvSpPr>
          <p:nvPr/>
        </p:nvSpPr>
        <p:spPr bwMode="auto">
          <a:xfrm>
            <a:off x="-117987" y="0"/>
            <a:ext cx="10785987"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6882" name="Rectangle 2">
            <a:extLst>
              <a:ext uri="{FF2B5EF4-FFF2-40B4-BE49-F238E27FC236}">
                <a16:creationId xmlns:a16="http://schemas.microsoft.com/office/drawing/2014/main" id="{5EDCE62F-E29E-42D3-5D6B-8EFED71A27CF}"/>
              </a:ext>
            </a:extLst>
          </p:cNvPr>
          <p:cNvSpPr>
            <a:spLocks noGrp="1" noChangeArrowheads="1"/>
          </p:cNvSpPr>
          <p:nvPr>
            <p:ph type="title"/>
          </p:nvPr>
        </p:nvSpPr>
        <p:spPr>
          <a:xfrm>
            <a:off x="1524001" y="304800"/>
            <a:ext cx="6011863" cy="838200"/>
          </a:xfrm>
        </p:spPr>
        <p:txBody>
          <a:bodyPr>
            <a:normAutofit fontScale="90000"/>
          </a:bodyPr>
          <a:lstStyle/>
          <a:p>
            <a:r>
              <a:rPr lang="pt-BR" altLang="pt-BR" b="1">
                <a:solidFill>
                  <a:srgbClr val="800000"/>
                </a:solidFill>
              </a:rPr>
              <a:t>Modelo de Quatro Estágios</a:t>
            </a:r>
          </a:p>
        </p:txBody>
      </p:sp>
      <p:sp>
        <p:nvSpPr>
          <p:cNvPr id="506883" name="Rectangle 3">
            <a:extLst>
              <a:ext uri="{FF2B5EF4-FFF2-40B4-BE49-F238E27FC236}">
                <a16:creationId xmlns:a16="http://schemas.microsoft.com/office/drawing/2014/main" id="{3A43A488-A35C-2181-92C0-EBF576E904A2}"/>
              </a:ext>
            </a:extLst>
          </p:cNvPr>
          <p:cNvSpPr>
            <a:spLocks noGrp="1" noChangeArrowheads="1"/>
          </p:cNvSpPr>
          <p:nvPr>
            <p:ph idx="1"/>
          </p:nvPr>
        </p:nvSpPr>
        <p:spPr>
          <a:xfrm>
            <a:off x="1524000" y="6019800"/>
            <a:ext cx="9144000" cy="838200"/>
          </a:xfrm>
        </p:spPr>
        <p:txBody>
          <a:bodyPr/>
          <a:lstStyle/>
          <a:p>
            <a:pPr algn="ctr">
              <a:buFont typeface="Wingdings" panose="05000000000000000000" pitchFamily="2" charset="2"/>
              <a:buNone/>
            </a:pPr>
            <a:r>
              <a:rPr lang="pt-BR" altLang="pt-BR" sz="1400" b="1" i="1">
                <a:solidFill>
                  <a:srgbClr val="000066"/>
                </a:solidFill>
              </a:rPr>
              <a:t>Modelo de quatro estágios de Hayes e Wheelwright. </a:t>
            </a:r>
            <a:r>
              <a:rPr lang="en-US" altLang="pt-BR" sz="1400" b="1" i="1">
                <a:solidFill>
                  <a:srgbClr val="000066"/>
                </a:solidFill>
              </a:rPr>
              <a:t>A</a:t>
            </a:r>
            <a:r>
              <a:rPr lang="pt-BR" altLang="pt-BR" sz="1400" b="1" i="1">
                <a:solidFill>
                  <a:srgbClr val="000066"/>
                </a:solidFill>
              </a:rPr>
              <a:t>ssume que a contribuição estratégica da função produção pode ser julgada por suas aspirações</a:t>
            </a:r>
          </a:p>
        </p:txBody>
      </p:sp>
      <p:sp>
        <p:nvSpPr>
          <p:cNvPr id="506884" name="Text Box 4">
            <a:extLst>
              <a:ext uri="{FF2B5EF4-FFF2-40B4-BE49-F238E27FC236}">
                <a16:creationId xmlns:a16="http://schemas.microsoft.com/office/drawing/2014/main" id="{1B7905E3-8815-7597-2A61-69E53DBDB2B5}"/>
              </a:ext>
            </a:extLst>
          </p:cNvPr>
          <p:cNvSpPr txBox="1">
            <a:spLocks noChangeArrowheads="1"/>
          </p:cNvSpPr>
          <p:nvPr/>
        </p:nvSpPr>
        <p:spPr bwMode="auto">
          <a:xfrm>
            <a:off x="1524000" y="1295400"/>
            <a:ext cx="213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b="1">
                <a:solidFill>
                  <a:srgbClr val="800000"/>
                </a:solidFill>
              </a:rPr>
              <a:t>Aspiração da função produção</a:t>
            </a:r>
          </a:p>
        </p:txBody>
      </p:sp>
      <p:sp>
        <p:nvSpPr>
          <p:cNvPr id="506885" name="Text Box 5">
            <a:extLst>
              <a:ext uri="{FF2B5EF4-FFF2-40B4-BE49-F238E27FC236}">
                <a16:creationId xmlns:a16="http://schemas.microsoft.com/office/drawing/2014/main" id="{928957C3-835C-C11B-A0FB-A58FECB496A2}"/>
              </a:ext>
            </a:extLst>
          </p:cNvPr>
          <p:cNvSpPr txBox="1">
            <a:spLocks noChangeArrowheads="1"/>
          </p:cNvSpPr>
          <p:nvPr/>
        </p:nvSpPr>
        <p:spPr bwMode="auto">
          <a:xfrm>
            <a:off x="1524000" y="2286001"/>
            <a:ext cx="2209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b="1">
                <a:solidFill>
                  <a:srgbClr val="FF6600"/>
                </a:solidFill>
              </a:rPr>
              <a:t>Mantém a superio-ridade através da vantagem de     produção</a:t>
            </a:r>
          </a:p>
        </p:txBody>
      </p:sp>
      <p:sp>
        <p:nvSpPr>
          <p:cNvPr id="506886" name="Text Box 6">
            <a:extLst>
              <a:ext uri="{FF2B5EF4-FFF2-40B4-BE49-F238E27FC236}">
                <a16:creationId xmlns:a16="http://schemas.microsoft.com/office/drawing/2014/main" id="{D91532E0-ECAE-62E0-B47F-F94BD6F1A29D}"/>
              </a:ext>
            </a:extLst>
          </p:cNvPr>
          <p:cNvSpPr txBox="1">
            <a:spLocks noChangeArrowheads="1"/>
          </p:cNvSpPr>
          <p:nvPr/>
        </p:nvSpPr>
        <p:spPr bwMode="auto">
          <a:xfrm>
            <a:off x="1524000" y="36576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b="1">
                <a:solidFill>
                  <a:srgbClr val="006666"/>
                </a:solidFill>
              </a:rPr>
              <a:t>Ser claramente   a melhor</a:t>
            </a:r>
          </a:p>
        </p:txBody>
      </p:sp>
      <p:sp>
        <p:nvSpPr>
          <p:cNvPr id="506887" name="Text Box 7">
            <a:extLst>
              <a:ext uri="{FF2B5EF4-FFF2-40B4-BE49-F238E27FC236}">
                <a16:creationId xmlns:a16="http://schemas.microsoft.com/office/drawing/2014/main" id="{DCF102E1-49B8-D92A-A0A0-FD350F755996}"/>
              </a:ext>
            </a:extLst>
          </p:cNvPr>
          <p:cNvSpPr txBox="1">
            <a:spLocks noChangeArrowheads="1"/>
          </p:cNvSpPr>
          <p:nvPr/>
        </p:nvSpPr>
        <p:spPr bwMode="auto">
          <a:xfrm>
            <a:off x="1524000" y="47244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b="1">
                <a:solidFill>
                  <a:srgbClr val="000066"/>
                </a:solidFill>
              </a:rPr>
              <a:t>Parar de  cometer erros</a:t>
            </a:r>
          </a:p>
        </p:txBody>
      </p:sp>
      <p:sp>
        <p:nvSpPr>
          <p:cNvPr id="506888" name="Text Box 8">
            <a:extLst>
              <a:ext uri="{FF2B5EF4-FFF2-40B4-BE49-F238E27FC236}">
                <a16:creationId xmlns:a16="http://schemas.microsoft.com/office/drawing/2014/main" id="{683D9414-4A0B-DCF5-6DEF-3DF89AFA702B}"/>
              </a:ext>
            </a:extLst>
          </p:cNvPr>
          <p:cNvSpPr txBox="1">
            <a:spLocks noChangeArrowheads="1"/>
          </p:cNvSpPr>
          <p:nvPr/>
        </p:nvSpPr>
        <p:spPr bwMode="auto">
          <a:xfrm>
            <a:off x="3886200" y="4114801"/>
            <a:ext cx="1600200" cy="1374775"/>
          </a:xfrm>
          <a:prstGeom prst="rect">
            <a:avLst/>
          </a:prstGeom>
          <a:gradFill rotWithShape="0">
            <a:gsLst>
              <a:gs pos="0">
                <a:srgbClr val="FFFFFF"/>
              </a:gs>
              <a:gs pos="100000">
                <a:schemeClr val="accent1"/>
              </a:gs>
            </a:gsLst>
            <a:path path="shape">
              <a:fillToRect l="50000" t="50000" r="50000" b="5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pt-BR" altLang="pt-BR" sz="600" b="1">
              <a:solidFill>
                <a:srgbClr val="000066"/>
              </a:solidFill>
            </a:endParaRPr>
          </a:p>
          <a:p>
            <a:pPr algn="ctr" eaLnBrk="0" hangingPunct="0">
              <a:spcBef>
                <a:spcPct val="50000"/>
              </a:spcBef>
            </a:pPr>
            <a:r>
              <a:rPr lang="pt-BR" altLang="pt-BR" b="1">
                <a:solidFill>
                  <a:srgbClr val="000066"/>
                </a:solidFill>
              </a:rPr>
              <a:t>NEUTRALI-DADE </a:t>
            </a:r>
          </a:p>
          <a:p>
            <a:pPr algn="ctr" eaLnBrk="0" hangingPunct="0">
              <a:spcBef>
                <a:spcPct val="50000"/>
              </a:spcBef>
            </a:pPr>
            <a:r>
              <a:rPr lang="pt-BR" altLang="pt-BR" b="1">
                <a:solidFill>
                  <a:srgbClr val="000066"/>
                </a:solidFill>
              </a:rPr>
              <a:t>INTERNA</a:t>
            </a:r>
          </a:p>
          <a:p>
            <a:pPr algn="ctr" eaLnBrk="0" hangingPunct="0">
              <a:spcBef>
                <a:spcPct val="50000"/>
              </a:spcBef>
            </a:pPr>
            <a:endParaRPr lang="pt-BR" altLang="pt-BR" sz="400" b="1">
              <a:solidFill>
                <a:srgbClr val="000066"/>
              </a:solidFill>
            </a:endParaRPr>
          </a:p>
        </p:txBody>
      </p:sp>
      <p:sp>
        <p:nvSpPr>
          <p:cNvPr id="506889" name="Text Box 9">
            <a:extLst>
              <a:ext uri="{FF2B5EF4-FFF2-40B4-BE49-F238E27FC236}">
                <a16:creationId xmlns:a16="http://schemas.microsoft.com/office/drawing/2014/main" id="{D469A6FD-5DC0-6E0E-D99A-D479128169F3}"/>
              </a:ext>
            </a:extLst>
          </p:cNvPr>
          <p:cNvSpPr txBox="1">
            <a:spLocks noChangeArrowheads="1"/>
          </p:cNvSpPr>
          <p:nvPr/>
        </p:nvSpPr>
        <p:spPr bwMode="auto">
          <a:xfrm>
            <a:off x="5486400" y="3352801"/>
            <a:ext cx="1676400" cy="2144713"/>
          </a:xfrm>
          <a:prstGeom prst="rect">
            <a:avLst/>
          </a:prstGeom>
          <a:gradFill rotWithShape="0">
            <a:gsLst>
              <a:gs pos="0">
                <a:srgbClr val="FFFFFF"/>
              </a:gs>
              <a:gs pos="100000">
                <a:srgbClr val="0099CC"/>
              </a:gs>
            </a:gsLst>
            <a:path path="shape">
              <a:fillToRect l="50000" t="50000" r="50000" b="5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20000"/>
              </a:lnSpc>
              <a:spcBef>
                <a:spcPct val="50000"/>
              </a:spcBef>
            </a:pPr>
            <a:endParaRPr lang="pt-BR" altLang="pt-BR" b="1">
              <a:solidFill>
                <a:srgbClr val="000066"/>
              </a:solidFill>
            </a:endParaRPr>
          </a:p>
          <a:p>
            <a:pPr algn="ctr" eaLnBrk="0" hangingPunct="0">
              <a:lnSpc>
                <a:spcPct val="120000"/>
              </a:lnSpc>
              <a:spcBef>
                <a:spcPct val="50000"/>
              </a:spcBef>
            </a:pPr>
            <a:r>
              <a:rPr lang="pt-BR" altLang="pt-BR" b="1">
                <a:solidFill>
                  <a:srgbClr val="000066"/>
                </a:solidFill>
              </a:rPr>
              <a:t>NEUTRALI-DADE EXTERNA</a:t>
            </a:r>
            <a:endParaRPr lang="pt-BR" altLang="pt-BR" sz="800" b="1">
              <a:solidFill>
                <a:srgbClr val="000066"/>
              </a:solidFill>
            </a:endParaRPr>
          </a:p>
          <a:p>
            <a:pPr algn="ctr" eaLnBrk="0" hangingPunct="0">
              <a:lnSpc>
                <a:spcPct val="120000"/>
              </a:lnSpc>
              <a:spcBef>
                <a:spcPct val="50000"/>
              </a:spcBef>
            </a:pPr>
            <a:endParaRPr lang="pt-BR" altLang="pt-BR" sz="900" b="1">
              <a:solidFill>
                <a:srgbClr val="000066"/>
              </a:solidFill>
            </a:endParaRPr>
          </a:p>
          <a:p>
            <a:pPr algn="ctr" eaLnBrk="0" hangingPunct="0">
              <a:lnSpc>
                <a:spcPct val="120000"/>
              </a:lnSpc>
              <a:spcBef>
                <a:spcPct val="50000"/>
              </a:spcBef>
            </a:pPr>
            <a:endParaRPr lang="pt-BR" altLang="pt-BR" sz="1400" b="1">
              <a:solidFill>
                <a:srgbClr val="000066"/>
              </a:solidFill>
            </a:endParaRPr>
          </a:p>
        </p:txBody>
      </p:sp>
      <p:sp>
        <p:nvSpPr>
          <p:cNvPr id="506890" name="Text Box 10">
            <a:extLst>
              <a:ext uri="{FF2B5EF4-FFF2-40B4-BE49-F238E27FC236}">
                <a16:creationId xmlns:a16="http://schemas.microsoft.com/office/drawing/2014/main" id="{65C238C0-831B-187C-265C-029765D1B234}"/>
              </a:ext>
            </a:extLst>
          </p:cNvPr>
          <p:cNvSpPr txBox="1">
            <a:spLocks noChangeArrowheads="1"/>
          </p:cNvSpPr>
          <p:nvPr/>
        </p:nvSpPr>
        <p:spPr bwMode="auto">
          <a:xfrm>
            <a:off x="7162800" y="2362201"/>
            <a:ext cx="1676400" cy="3116263"/>
          </a:xfrm>
          <a:prstGeom prst="rect">
            <a:avLst/>
          </a:prstGeom>
          <a:gradFill rotWithShape="0">
            <a:gsLst>
              <a:gs pos="0">
                <a:schemeClr val="bg1"/>
              </a:gs>
              <a:gs pos="100000">
                <a:srgbClr val="FF9900"/>
              </a:gs>
            </a:gsLst>
            <a:path path="shape">
              <a:fillToRect l="50000" t="50000" r="50000" b="5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pt-BR" altLang="pt-BR" b="1">
              <a:solidFill>
                <a:srgbClr val="000066"/>
              </a:solidFill>
            </a:endParaRPr>
          </a:p>
          <a:p>
            <a:pPr algn="ctr" eaLnBrk="0" hangingPunct="0">
              <a:spcBef>
                <a:spcPct val="50000"/>
              </a:spcBef>
            </a:pPr>
            <a:endParaRPr lang="pt-BR" altLang="pt-BR" b="1">
              <a:solidFill>
                <a:srgbClr val="000066"/>
              </a:solidFill>
            </a:endParaRPr>
          </a:p>
          <a:p>
            <a:pPr algn="ctr" eaLnBrk="0" hangingPunct="0">
              <a:spcBef>
                <a:spcPct val="50000"/>
              </a:spcBef>
            </a:pPr>
            <a:endParaRPr lang="pt-BR" altLang="pt-BR" sz="1000" b="1">
              <a:solidFill>
                <a:srgbClr val="000066"/>
              </a:solidFill>
            </a:endParaRPr>
          </a:p>
          <a:p>
            <a:pPr algn="ctr" eaLnBrk="0" hangingPunct="0">
              <a:spcBef>
                <a:spcPct val="50000"/>
              </a:spcBef>
            </a:pPr>
            <a:r>
              <a:rPr lang="pt-BR" altLang="pt-BR" b="1">
                <a:solidFill>
                  <a:srgbClr val="000066"/>
                </a:solidFill>
              </a:rPr>
              <a:t>APOIO</a:t>
            </a:r>
          </a:p>
          <a:p>
            <a:pPr algn="ctr" eaLnBrk="0" hangingPunct="0">
              <a:spcBef>
                <a:spcPct val="50000"/>
              </a:spcBef>
            </a:pPr>
            <a:r>
              <a:rPr lang="pt-BR" altLang="pt-BR" b="1">
                <a:solidFill>
                  <a:srgbClr val="000066"/>
                </a:solidFill>
              </a:rPr>
              <a:t>INTERNO</a:t>
            </a:r>
          </a:p>
          <a:p>
            <a:pPr algn="ctr" eaLnBrk="0" hangingPunct="0">
              <a:spcBef>
                <a:spcPct val="50000"/>
              </a:spcBef>
            </a:pPr>
            <a:endParaRPr lang="pt-BR" altLang="pt-BR" b="1">
              <a:solidFill>
                <a:srgbClr val="000066"/>
              </a:solidFill>
            </a:endParaRPr>
          </a:p>
          <a:p>
            <a:pPr algn="ctr" eaLnBrk="0" hangingPunct="0">
              <a:spcBef>
                <a:spcPct val="50000"/>
              </a:spcBef>
            </a:pPr>
            <a:endParaRPr lang="pt-BR" altLang="pt-BR" sz="2200" b="1">
              <a:solidFill>
                <a:srgbClr val="000066"/>
              </a:solidFill>
            </a:endParaRPr>
          </a:p>
          <a:p>
            <a:pPr algn="ctr" eaLnBrk="0" hangingPunct="0">
              <a:spcBef>
                <a:spcPct val="50000"/>
              </a:spcBef>
            </a:pPr>
            <a:endParaRPr lang="pt-BR" altLang="pt-BR" sz="1600" b="1">
              <a:solidFill>
                <a:srgbClr val="000066"/>
              </a:solidFill>
            </a:endParaRPr>
          </a:p>
        </p:txBody>
      </p:sp>
      <p:sp>
        <p:nvSpPr>
          <p:cNvPr id="506891" name="Text Box 11">
            <a:extLst>
              <a:ext uri="{FF2B5EF4-FFF2-40B4-BE49-F238E27FC236}">
                <a16:creationId xmlns:a16="http://schemas.microsoft.com/office/drawing/2014/main" id="{F4B3CACB-FA1E-CDE5-7387-A155519A5183}"/>
              </a:ext>
            </a:extLst>
          </p:cNvPr>
          <p:cNvSpPr txBox="1">
            <a:spLocks noChangeArrowheads="1"/>
          </p:cNvSpPr>
          <p:nvPr/>
        </p:nvSpPr>
        <p:spPr bwMode="auto">
          <a:xfrm>
            <a:off x="8839200" y="1371600"/>
            <a:ext cx="1600200" cy="4127500"/>
          </a:xfrm>
          <a:prstGeom prst="rect">
            <a:avLst/>
          </a:prstGeom>
          <a:gradFill rotWithShape="0">
            <a:gsLst>
              <a:gs pos="0">
                <a:srgbClr val="FFFFFF"/>
              </a:gs>
              <a:gs pos="100000">
                <a:srgbClr val="FF0000"/>
              </a:gs>
            </a:gsLst>
            <a:path path="shape">
              <a:fillToRect l="50000" t="50000" r="50000" b="5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pt-BR" altLang="pt-BR" b="1">
              <a:solidFill>
                <a:srgbClr val="000066"/>
              </a:solidFill>
            </a:endParaRPr>
          </a:p>
          <a:p>
            <a:pPr algn="ctr" eaLnBrk="0" hangingPunct="0">
              <a:spcBef>
                <a:spcPct val="50000"/>
              </a:spcBef>
            </a:pPr>
            <a:endParaRPr lang="pt-BR" altLang="pt-BR" b="1">
              <a:solidFill>
                <a:srgbClr val="000066"/>
              </a:solidFill>
            </a:endParaRPr>
          </a:p>
          <a:p>
            <a:pPr algn="ctr" eaLnBrk="0" hangingPunct="0">
              <a:spcBef>
                <a:spcPct val="50000"/>
              </a:spcBef>
            </a:pPr>
            <a:endParaRPr lang="pt-BR" altLang="pt-BR" b="1">
              <a:solidFill>
                <a:srgbClr val="000066"/>
              </a:solidFill>
            </a:endParaRPr>
          </a:p>
          <a:p>
            <a:pPr algn="ctr" eaLnBrk="0" hangingPunct="0">
              <a:spcBef>
                <a:spcPct val="50000"/>
              </a:spcBef>
            </a:pPr>
            <a:r>
              <a:rPr lang="pt-BR" altLang="pt-BR" b="1">
                <a:solidFill>
                  <a:srgbClr val="000066"/>
                </a:solidFill>
              </a:rPr>
              <a:t>APOIO</a:t>
            </a:r>
          </a:p>
          <a:p>
            <a:pPr algn="ctr" eaLnBrk="0" hangingPunct="0">
              <a:spcBef>
                <a:spcPct val="50000"/>
              </a:spcBef>
            </a:pPr>
            <a:r>
              <a:rPr lang="pt-BR" altLang="pt-BR" b="1">
                <a:solidFill>
                  <a:srgbClr val="000066"/>
                </a:solidFill>
              </a:rPr>
              <a:t>EXTERNO</a:t>
            </a:r>
          </a:p>
          <a:p>
            <a:pPr algn="ctr" eaLnBrk="0" hangingPunct="0">
              <a:spcBef>
                <a:spcPct val="50000"/>
              </a:spcBef>
            </a:pPr>
            <a:endParaRPr lang="pt-BR" altLang="pt-BR" b="1">
              <a:solidFill>
                <a:srgbClr val="000066"/>
              </a:solidFill>
            </a:endParaRPr>
          </a:p>
          <a:p>
            <a:pPr algn="ctr" eaLnBrk="0" hangingPunct="0">
              <a:spcBef>
                <a:spcPct val="50000"/>
              </a:spcBef>
            </a:pPr>
            <a:endParaRPr lang="pt-BR" altLang="pt-BR" b="1">
              <a:solidFill>
                <a:srgbClr val="000066"/>
              </a:solidFill>
            </a:endParaRPr>
          </a:p>
          <a:p>
            <a:pPr algn="ctr" eaLnBrk="0" hangingPunct="0">
              <a:spcBef>
                <a:spcPct val="50000"/>
              </a:spcBef>
            </a:pPr>
            <a:endParaRPr lang="pt-BR" altLang="pt-BR" sz="2200" b="1">
              <a:solidFill>
                <a:srgbClr val="000066"/>
              </a:solidFill>
            </a:endParaRPr>
          </a:p>
          <a:p>
            <a:pPr algn="ctr" eaLnBrk="0" hangingPunct="0">
              <a:spcBef>
                <a:spcPct val="50000"/>
              </a:spcBef>
            </a:pPr>
            <a:endParaRPr lang="pt-BR" altLang="pt-BR" b="1">
              <a:solidFill>
                <a:srgbClr val="000066"/>
              </a:solidFill>
            </a:endParaRPr>
          </a:p>
          <a:p>
            <a:pPr algn="ctr" eaLnBrk="0" hangingPunct="0">
              <a:spcBef>
                <a:spcPct val="50000"/>
              </a:spcBef>
            </a:pPr>
            <a:endParaRPr lang="pt-BR" altLang="pt-BR" sz="800" b="1">
              <a:solidFill>
                <a:srgbClr val="000066"/>
              </a:solidFill>
            </a:endParaRPr>
          </a:p>
          <a:p>
            <a:pPr algn="ctr" eaLnBrk="0" hangingPunct="0">
              <a:spcBef>
                <a:spcPct val="50000"/>
              </a:spcBef>
            </a:pPr>
            <a:endParaRPr lang="pt-BR" altLang="pt-BR" sz="800" b="1">
              <a:solidFill>
                <a:srgbClr val="000066"/>
              </a:solidFill>
            </a:endParaRPr>
          </a:p>
        </p:txBody>
      </p:sp>
      <p:sp>
        <p:nvSpPr>
          <p:cNvPr id="506892" name="Text Box 12">
            <a:extLst>
              <a:ext uri="{FF2B5EF4-FFF2-40B4-BE49-F238E27FC236}">
                <a16:creationId xmlns:a16="http://schemas.microsoft.com/office/drawing/2014/main" id="{0E49F965-4485-7D44-32B6-0B1491FF49BD}"/>
              </a:ext>
            </a:extLst>
          </p:cNvPr>
          <p:cNvSpPr txBox="1">
            <a:spLocks noChangeArrowheads="1"/>
          </p:cNvSpPr>
          <p:nvPr/>
        </p:nvSpPr>
        <p:spPr bwMode="auto">
          <a:xfrm>
            <a:off x="3886200" y="5715001"/>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pt-BR" altLang="pt-BR" sz="2000" b="1">
                <a:solidFill>
                  <a:srgbClr val="000066"/>
                </a:solidFill>
              </a:rPr>
              <a:t>Estágio</a:t>
            </a:r>
            <a:r>
              <a:rPr lang="pt-BR" altLang="pt-BR" sz="2000" b="1">
                <a:solidFill>
                  <a:schemeClr val="bg2"/>
                </a:solidFill>
              </a:rPr>
              <a:t> </a:t>
            </a:r>
            <a:r>
              <a:rPr lang="pt-BR" altLang="pt-BR" sz="2000" b="1">
                <a:solidFill>
                  <a:srgbClr val="000066"/>
                </a:solidFill>
              </a:rPr>
              <a:t>1</a:t>
            </a:r>
          </a:p>
        </p:txBody>
      </p:sp>
      <p:sp>
        <p:nvSpPr>
          <p:cNvPr id="506893" name="Text Box 13">
            <a:extLst>
              <a:ext uri="{FF2B5EF4-FFF2-40B4-BE49-F238E27FC236}">
                <a16:creationId xmlns:a16="http://schemas.microsoft.com/office/drawing/2014/main" id="{2BAAEB85-20D8-05B7-628D-667E4DDC6980}"/>
              </a:ext>
            </a:extLst>
          </p:cNvPr>
          <p:cNvSpPr txBox="1">
            <a:spLocks noChangeArrowheads="1"/>
          </p:cNvSpPr>
          <p:nvPr/>
        </p:nvSpPr>
        <p:spPr bwMode="auto">
          <a:xfrm>
            <a:off x="5562600" y="5715001"/>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pt-BR" altLang="pt-BR" sz="2000" b="1">
                <a:solidFill>
                  <a:srgbClr val="006666"/>
                </a:solidFill>
              </a:rPr>
              <a:t>Estágio 2</a:t>
            </a:r>
          </a:p>
        </p:txBody>
      </p:sp>
      <p:sp>
        <p:nvSpPr>
          <p:cNvPr id="506894" name="Text Box 14">
            <a:extLst>
              <a:ext uri="{FF2B5EF4-FFF2-40B4-BE49-F238E27FC236}">
                <a16:creationId xmlns:a16="http://schemas.microsoft.com/office/drawing/2014/main" id="{18C4030A-4DC0-3C89-E33D-1DACEC75F164}"/>
              </a:ext>
            </a:extLst>
          </p:cNvPr>
          <p:cNvSpPr txBox="1">
            <a:spLocks noChangeArrowheads="1"/>
          </p:cNvSpPr>
          <p:nvPr/>
        </p:nvSpPr>
        <p:spPr bwMode="auto">
          <a:xfrm>
            <a:off x="7239000" y="5715001"/>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pt-BR" altLang="pt-BR" sz="2000" b="1">
                <a:solidFill>
                  <a:srgbClr val="FF6600"/>
                </a:solidFill>
              </a:rPr>
              <a:t>Estágio 3</a:t>
            </a:r>
          </a:p>
        </p:txBody>
      </p:sp>
      <p:sp>
        <p:nvSpPr>
          <p:cNvPr id="506895" name="Text Box 15">
            <a:extLst>
              <a:ext uri="{FF2B5EF4-FFF2-40B4-BE49-F238E27FC236}">
                <a16:creationId xmlns:a16="http://schemas.microsoft.com/office/drawing/2014/main" id="{15B2FC89-4646-968C-9966-EFCB00E7BE90}"/>
              </a:ext>
            </a:extLst>
          </p:cNvPr>
          <p:cNvSpPr txBox="1">
            <a:spLocks noChangeArrowheads="1"/>
          </p:cNvSpPr>
          <p:nvPr/>
        </p:nvSpPr>
        <p:spPr bwMode="auto">
          <a:xfrm>
            <a:off x="8915400" y="5715001"/>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pt-BR" altLang="pt-BR" sz="2000" b="1">
                <a:solidFill>
                  <a:srgbClr val="FF0000"/>
                </a:solidFill>
              </a:rPr>
              <a:t>Estágio 4</a:t>
            </a:r>
          </a:p>
        </p:txBody>
      </p:sp>
      <p:sp>
        <p:nvSpPr>
          <p:cNvPr id="506896" name="AutoShape 16">
            <a:extLst>
              <a:ext uri="{FF2B5EF4-FFF2-40B4-BE49-F238E27FC236}">
                <a16:creationId xmlns:a16="http://schemas.microsoft.com/office/drawing/2014/main" id="{08C1DA93-0296-404D-C2A3-76FEDDD8E528}"/>
              </a:ext>
            </a:extLst>
          </p:cNvPr>
          <p:cNvSpPr>
            <a:spLocks noChangeArrowheads="1"/>
          </p:cNvSpPr>
          <p:nvPr/>
        </p:nvSpPr>
        <p:spPr bwMode="auto">
          <a:xfrm rot="19893552">
            <a:off x="3733800" y="1447800"/>
            <a:ext cx="6553200" cy="846138"/>
          </a:xfrm>
          <a:prstGeom prst="rightArrow">
            <a:avLst>
              <a:gd name="adj1" fmla="val 50000"/>
              <a:gd name="adj2" fmla="val 19362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pt-BR" sz="2400" i="1">
              <a:solidFill>
                <a:srgbClr val="FFFF00"/>
              </a:solidFill>
            </a:endParaRPr>
          </a:p>
        </p:txBody>
      </p:sp>
      <p:sp>
        <p:nvSpPr>
          <p:cNvPr id="506897" name="Text Box 17">
            <a:extLst>
              <a:ext uri="{FF2B5EF4-FFF2-40B4-BE49-F238E27FC236}">
                <a16:creationId xmlns:a16="http://schemas.microsoft.com/office/drawing/2014/main" id="{8B4C9766-8EFC-C14C-9AA6-0720EE675B6E}"/>
              </a:ext>
            </a:extLst>
          </p:cNvPr>
          <p:cNvSpPr txBox="1">
            <a:spLocks noChangeArrowheads="1"/>
          </p:cNvSpPr>
          <p:nvPr/>
        </p:nvSpPr>
        <p:spPr bwMode="auto">
          <a:xfrm rot="19866474">
            <a:off x="4608513" y="1666876"/>
            <a:ext cx="44831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pt-BR" altLang="pt-BR" sz="2300" b="1" i="1">
                <a:solidFill>
                  <a:srgbClr val="000066"/>
                </a:solidFill>
              </a:rPr>
              <a:t>Contribuição da produção</a:t>
            </a:r>
            <a:endParaRPr lang="pt-BR" altLang="pt-BR" sz="2300" b="1">
              <a:solidFill>
                <a:srgbClr val="000066"/>
              </a:solidFill>
            </a:endParaRPr>
          </a:p>
        </p:txBody>
      </p:sp>
      <p:sp>
        <p:nvSpPr>
          <p:cNvPr id="506898" name="Line 18">
            <a:extLst>
              <a:ext uri="{FF2B5EF4-FFF2-40B4-BE49-F238E27FC236}">
                <a16:creationId xmlns:a16="http://schemas.microsoft.com/office/drawing/2014/main" id="{7CBFC42C-ECF7-26D1-3C23-3228CB0BDE2A}"/>
              </a:ext>
            </a:extLst>
          </p:cNvPr>
          <p:cNvSpPr>
            <a:spLocks noChangeShapeType="1"/>
          </p:cNvSpPr>
          <p:nvPr/>
        </p:nvSpPr>
        <p:spPr bwMode="auto">
          <a:xfrm flipV="1">
            <a:off x="10439400" y="990600"/>
            <a:ext cx="0" cy="4495800"/>
          </a:xfrm>
          <a:prstGeom prst="line">
            <a:avLst/>
          </a:prstGeom>
          <a:noFill/>
          <a:ln w="38100">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6899" name="Line 19">
            <a:extLst>
              <a:ext uri="{FF2B5EF4-FFF2-40B4-BE49-F238E27FC236}">
                <a16:creationId xmlns:a16="http://schemas.microsoft.com/office/drawing/2014/main" id="{58575EC3-0B3A-2EAE-A660-0A958F4D9520}"/>
              </a:ext>
            </a:extLst>
          </p:cNvPr>
          <p:cNvSpPr>
            <a:spLocks noChangeShapeType="1"/>
          </p:cNvSpPr>
          <p:nvPr/>
        </p:nvSpPr>
        <p:spPr bwMode="auto">
          <a:xfrm flipV="1">
            <a:off x="3886200" y="1066800"/>
            <a:ext cx="0" cy="4419600"/>
          </a:xfrm>
          <a:prstGeom prst="line">
            <a:avLst/>
          </a:prstGeom>
          <a:noFill/>
          <a:ln w="38100">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6900" name="Line 20">
            <a:extLst>
              <a:ext uri="{FF2B5EF4-FFF2-40B4-BE49-F238E27FC236}">
                <a16:creationId xmlns:a16="http://schemas.microsoft.com/office/drawing/2014/main" id="{F4C9A91D-DC7D-7072-C5F1-46EBDB6006DD}"/>
              </a:ext>
            </a:extLst>
          </p:cNvPr>
          <p:cNvSpPr>
            <a:spLocks noChangeShapeType="1"/>
          </p:cNvSpPr>
          <p:nvPr/>
        </p:nvSpPr>
        <p:spPr bwMode="auto">
          <a:xfrm>
            <a:off x="3886200" y="5486400"/>
            <a:ext cx="6553200" cy="0"/>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a:extLst>
              <a:ext uri="{FF2B5EF4-FFF2-40B4-BE49-F238E27FC236}">
                <a16:creationId xmlns:a16="http://schemas.microsoft.com/office/drawing/2014/main" id="{0F04B624-BA50-57BE-74D7-45AFE56E617D}"/>
              </a:ext>
            </a:extLst>
          </p:cNvPr>
          <p:cNvSpPr>
            <a:spLocks noChangeArrowheads="1"/>
          </p:cNvSpPr>
          <p:nvPr/>
        </p:nvSpPr>
        <p:spPr bwMode="auto">
          <a:xfrm>
            <a:off x="1774825" y="260351"/>
            <a:ext cx="8642350" cy="485616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pt-BR" altLang="pt-BR" sz="4400" b="1" i="1" u="sng">
                <a:solidFill>
                  <a:srgbClr val="000000"/>
                </a:solidFill>
              </a:rPr>
              <a:t>(A)nálise</a:t>
            </a:r>
            <a:endParaRPr lang="pt-BR" altLang="pt-BR" sz="4400" i="1" u="sng">
              <a:solidFill>
                <a:srgbClr val="000000"/>
              </a:solidFill>
            </a:endParaRPr>
          </a:p>
          <a:p>
            <a:pPr eaLnBrk="0" hangingPunct="0"/>
            <a:r>
              <a:rPr lang="pt-BR" altLang="pt-BR" sz="3600" i="1">
                <a:solidFill>
                  <a:srgbClr val="000000"/>
                </a:solidFill>
              </a:rPr>
              <a:t>Quais as causas mais importantes dos defeitos?</a:t>
            </a:r>
            <a:endParaRPr lang="pt-BR" altLang="pt-BR" sz="4400">
              <a:solidFill>
                <a:srgbClr val="000000"/>
              </a:solidFill>
            </a:endParaRPr>
          </a:p>
          <a:p>
            <a:pPr eaLnBrk="0" hangingPunct="0">
              <a:spcBef>
                <a:spcPct val="20000"/>
              </a:spcBef>
              <a:buFontTx/>
              <a:buChar char="•"/>
            </a:pPr>
            <a:r>
              <a:rPr lang="pt-BR" altLang="pt-BR" sz="4000">
                <a:solidFill>
                  <a:srgbClr val="000000"/>
                </a:solidFill>
              </a:rPr>
              <a:t>  </a:t>
            </a:r>
            <a:r>
              <a:rPr lang="pt-BR" altLang="pt-BR" sz="3700">
                <a:solidFill>
                  <a:srgbClr val="000000"/>
                </a:solidFill>
              </a:rPr>
              <a:t>Testes de Hipóteses</a:t>
            </a:r>
          </a:p>
          <a:p>
            <a:pPr eaLnBrk="0" hangingPunct="0">
              <a:buFontTx/>
              <a:buChar char="•"/>
            </a:pPr>
            <a:r>
              <a:rPr lang="pt-BR" altLang="pt-BR" sz="3700">
                <a:solidFill>
                  <a:srgbClr val="000000"/>
                </a:solidFill>
              </a:rPr>
              <a:t>  Gráficos diversos </a:t>
            </a:r>
          </a:p>
          <a:p>
            <a:pPr eaLnBrk="0" hangingPunct="0">
              <a:buFontTx/>
              <a:buChar char="•"/>
            </a:pPr>
            <a:r>
              <a:rPr lang="pt-BR" altLang="pt-BR" sz="3700">
                <a:solidFill>
                  <a:srgbClr val="000000"/>
                </a:solidFill>
              </a:rPr>
              <a:t>  Diagramas explicativos</a:t>
            </a:r>
          </a:p>
          <a:p>
            <a:pPr eaLnBrk="0" hangingPunct="0">
              <a:buFontTx/>
              <a:buChar char="•"/>
            </a:pPr>
            <a:r>
              <a:rPr lang="pt-BR" altLang="pt-BR" sz="3700">
                <a:solidFill>
                  <a:srgbClr val="000000"/>
                </a:solidFill>
              </a:rPr>
              <a:t>  Benchmarking </a:t>
            </a:r>
          </a:p>
          <a:p>
            <a:pPr eaLnBrk="0" hangingPunct="0">
              <a:buFontTx/>
              <a:buChar char="•"/>
            </a:pPr>
            <a:r>
              <a:rPr lang="pt-BR" altLang="pt-BR" sz="3700">
                <a:solidFill>
                  <a:srgbClr val="000000"/>
                </a:solidFill>
              </a:rPr>
              <a:t>  Diagrama Espinha de Peixe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9714"/>
                                        </p:tgtEl>
                                        <p:attrNameLst>
                                          <p:attrName>style.visibility</p:attrName>
                                        </p:attrNameLst>
                                      </p:cBhvr>
                                      <p:to>
                                        <p:strVal val="visible"/>
                                      </p:to>
                                    </p:set>
                                    <p:anim calcmode="lin" valueType="num">
                                      <p:cBhvr additive="base">
                                        <p:cTn id="7" dur="500" fill="hold"/>
                                        <p:tgtEl>
                                          <p:spTgt spid="499714"/>
                                        </p:tgtEl>
                                        <p:attrNameLst>
                                          <p:attrName>ppt_x</p:attrName>
                                        </p:attrNameLst>
                                      </p:cBhvr>
                                      <p:tavLst>
                                        <p:tav tm="0">
                                          <p:val>
                                            <p:strVal val="0-#ppt_w/2"/>
                                          </p:val>
                                        </p:tav>
                                        <p:tav tm="100000">
                                          <p:val>
                                            <p:strVal val="#ppt_x"/>
                                          </p:val>
                                        </p:tav>
                                      </p:tavLst>
                                    </p:anim>
                                    <p:anim calcmode="lin" valueType="num">
                                      <p:cBhvr additive="base">
                                        <p:cTn id="8" dur="500" fill="hold"/>
                                        <p:tgtEl>
                                          <p:spTgt spid="4997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39E16561-FCE0-5201-9174-BD29D974E50E}"/>
              </a:ext>
            </a:extLst>
          </p:cNvPr>
          <p:cNvSpPr>
            <a:spLocks noChangeArrowheads="1"/>
          </p:cNvSpPr>
          <p:nvPr/>
        </p:nvSpPr>
        <p:spPr bwMode="auto">
          <a:xfrm>
            <a:off x="1774825" y="333376"/>
            <a:ext cx="8642350" cy="418306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pt-BR" altLang="pt-BR" sz="4800" b="1" i="1" u="sng">
                <a:solidFill>
                  <a:srgbClr val="000000"/>
                </a:solidFill>
              </a:rPr>
              <a:t>(M)elhoria</a:t>
            </a:r>
            <a:endParaRPr lang="pt-BR" altLang="pt-BR" sz="4800" i="1" u="sng">
              <a:solidFill>
                <a:srgbClr val="000000"/>
              </a:solidFill>
            </a:endParaRPr>
          </a:p>
          <a:p>
            <a:pPr eaLnBrk="0" hangingPunct="0"/>
            <a:r>
              <a:rPr lang="pt-BR" altLang="pt-BR" sz="3700" i="1">
                <a:solidFill>
                  <a:srgbClr val="000000"/>
                </a:solidFill>
              </a:rPr>
              <a:t>Como remover as causas dos defeitos?</a:t>
            </a:r>
            <a:r>
              <a:rPr lang="pt-BR" altLang="pt-BR" sz="4400">
                <a:solidFill>
                  <a:srgbClr val="000000"/>
                </a:solidFill>
              </a:rPr>
              <a:t>  </a:t>
            </a:r>
          </a:p>
          <a:p>
            <a:pPr eaLnBrk="0" hangingPunct="0">
              <a:spcBef>
                <a:spcPct val="20000"/>
              </a:spcBef>
              <a:buFontTx/>
              <a:buChar char="•"/>
            </a:pPr>
            <a:r>
              <a:rPr lang="pt-BR" altLang="pt-BR" sz="4400">
                <a:solidFill>
                  <a:srgbClr val="000000"/>
                </a:solidFill>
              </a:rPr>
              <a:t>  </a:t>
            </a:r>
            <a:r>
              <a:rPr lang="pt-BR" altLang="pt-BR" sz="4100">
                <a:solidFill>
                  <a:srgbClr val="000000"/>
                </a:solidFill>
              </a:rPr>
              <a:t>Projeto de Experimentos</a:t>
            </a:r>
          </a:p>
          <a:p>
            <a:pPr eaLnBrk="0" hangingPunct="0">
              <a:buFontTx/>
              <a:buChar char="•"/>
            </a:pPr>
            <a:r>
              <a:rPr lang="pt-BR" altLang="pt-BR" sz="4100">
                <a:solidFill>
                  <a:srgbClr val="000000"/>
                </a:solidFill>
              </a:rPr>
              <a:t>  Tamanho das Amostras</a:t>
            </a:r>
          </a:p>
          <a:p>
            <a:pPr eaLnBrk="0" hangingPunct="0">
              <a:buFontTx/>
              <a:buChar char="•"/>
            </a:pPr>
            <a:r>
              <a:rPr lang="pt-BR" altLang="pt-BR" sz="4100">
                <a:solidFill>
                  <a:srgbClr val="000000"/>
                </a:solidFill>
              </a:rPr>
              <a:t>  Técnicas de Simulação</a:t>
            </a:r>
          </a:p>
          <a:p>
            <a:pPr eaLnBrk="0" hangingPunct="0">
              <a:buFontTx/>
              <a:buChar char="•"/>
            </a:pPr>
            <a:r>
              <a:rPr lang="pt-BR" altLang="pt-BR" sz="4100">
                <a:solidFill>
                  <a:srgbClr val="000000"/>
                </a:solidFill>
              </a:rPr>
              <a:t>  Gerenciamento do Risco</a:t>
            </a:r>
            <a:r>
              <a:rPr lang="pt-BR" altLang="pt-BR" sz="41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0738"/>
                                        </p:tgtEl>
                                        <p:attrNameLst>
                                          <p:attrName>style.visibility</p:attrName>
                                        </p:attrNameLst>
                                      </p:cBhvr>
                                      <p:to>
                                        <p:strVal val="visible"/>
                                      </p:to>
                                    </p:set>
                                    <p:anim calcmode="lin" valueType="num">
                                      <p:cBhvr additive="base">
                                        <p:cTn id="7" dur="500" fill="hold"/>
                                        <p:tgtEl>
                                          <p:spTgt spid="500738"/>
                                        </p:tgtEl>
                                        <p:attrNameLst>
                                          <p:attrName>ppt_x</p:attrName>
                                        </p:attrNameLst>
                                      </p:cBhvr>
                                      <p:tavLst>
                                        <p:tav tm="0">
                                          <p:val>
                                            <p:strVal val="0-#ppt_w/2"/>
                                          </p:val>
                                        </p:tav>
                                        <p:tav tm="100000">
                                          <p:val>
                                            <p:strVal val="#ppt_x"/>
                                          </p:val>
                                        </p:tav>
                                      </p:tavLst>
                                    </p:anim>
                                    <p:anim calcmode="lin" valueType="num">
                                      <p:cBhvr additive="base">
                                        <p:cTn id="8" dur="500" fill="hold"/>
                                        <p:tgtEl>
                                          <p:spTgt spid="5007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8"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416D42D6-82E7-6994-D42D-667017E5BD16}"/>
              </a:ext>
            </a:extLst>
          </p:cNvPr>
          <p:cNvSpPr>
            <a:spLocks noChangeArrowheads="1"/>
          </p:cNvSpPr>
          <p:nvPr/>
        </p:nvSpPr>
        <p:spPr bwMode="auto">
          <a:xfrm>
            <a:off x="1774825" y="260351"/>
            <a:ext cx="8642350" cy="4824413"/>
          </a:xfrm>
          <a:prstGeom prst="rect">
            <a:avLst/>
          </a:prstGeom>
          <a:solidFill>
            <a:srgbClr val="FFE8A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pt-BR" altLang="pt-BR" sz="4400" b="1" i="1" u="sng">
                <a:solidFill>
                  <a:srgbClr val="000000"/>
                </a:solidFill>
              </a:rPr>
              <a:t>(C)ontrole</a:t>
            </a:r>
            <a:endParaRPr lang="pt-BR" altLang="pt-BR" sz="4400" i="1" u="sng">
              <a:solidFill>
                <a:srgbClr val="000000"/>
              </a:solidFill>
            </a:endParaRPr>
          </a:p>
          <a:p>
            <a:pPr eaLnBrk="0" hangingPunct="0"/>
            <a:r>
              <a:rPr lang="pt-BR" altLang="pt-BR" sz="3300" i="1">
                <a:solidFill>
                  <a:srgbClr val="000000"/>
                </a:solidFill>
              </a:rPr>
              <a:t>Como manter as melhorias?</a:t>
            </a:r>
            <a:endParaRPr lang="pt-BR" altLang="pt-BR" sz="4400">
              <a:solidFill>
                <a:srgbClr val="000000"/>
              </a:solidFill>
            </a:endParaRPr>
          </a:p>
          <a:p>
            <a:pPr eaLnBrk="0" hangingPunct="0">
              <a:spcBef>
                <a:spcPct val="20000"/>
              </a:spcBef>
              <a:buFontTx/>
              <a:buChar char="•"/>
            </a:pPr>
            <a:r>
              <a:rPr lang="pt-BR" altLang="pt-BR" sz="4000">
                <a:solidFill>
                  <a:srgbClr val="000000"/>
                </a:solidFill>
              </a:rPr>
              <a:t>  </a:t>
            </a:r>
            <a:r>
              <a:rPr lang="pt-BR" altLang="pt-BR" sz="3700">
                <a:solidFill>
                  <a:srgbClr val="000000"/>
                </a:solidFill>
              </a:rPr>
              <a:t>Controle Estatístico do Processo</a:t>
            </a:r>
          </a:p>
          <a:p>
            <a:pPr eaLnBrk="0" hangingPunct="0">
              <a:buFontTx/>
              <a:buChar char="•"/>
            </a:pPr>
            <a:r>
              <a:rPr lang="pt-BR" altLang="pt-BR" sz="3700">
                <a:solidFill>
                  <a:srgbClr val="000000"/>
                </a:solidFill>
              </a:rPr>
              <a:t>  Análise das possíveis falhas</a:t>
            </a:r>
          </a:p>
          <a:p>
            <a:pPr eaLnBrk="0" hangingPunct="0">
              <a:buFontTx/>
              <a:buChar char="•"/>
            </a:pPr>
            <a:r>
              <a:rPr lang="pt-BR" altLang="pt-BR" sz="3700">
                <a:solidFill>
                  <a:srgbClr val="000000"/>
                </a:solidFill>
              </a:rPr>
              <a:t>  Divulgar as novas idéias</a:t>
            </a:r>
          </a:p>
          <a:p>
            <a:pPr eaLnBrk="0" hangingPunct="0">
              <a:buFontTx/>
              <a:buChar char="•"/>
            </a:pPr>
            <a:r>
              <a:rPr lang="pt-BR" altLang="pt-BR" sz="3700">
                <a:solidFill>
                  <a:srgbClr val="000000"/>
                </a:solidFill>
              </a:rPr>
              <a:t>  Planos de Ação</a:t>
            </a:r>
          </a:p>
          <a:p>
            <a:pPr eaLnBrk="0" hangingPunct="0">
              <a:buFontTx/>
              <a:buChar char="•"/>
            </a:pPr>
            <a:r>
              <a:rPr lang="pt-BR" altLang="pt-BR" sz="3700">
                <a:solidFill>
                  <a:srgbClr val="000000"/>
                </a:solidFill>
              </a:rPr>
              <a:t>  Gráficos de Controle</a:t>
            </a:r>
          </a:p>
          <a:p>
            <a:pPr eaLnBrk="0" hangingPunct="0">
              <a:buFontTx/>
              <a:buChar char="•"/>
            </a:pPr>
            <a:r>
              <a:rPr lang="pt-BR" altLang="pt-BR" sz="3700">
                <a:solidFill>
                  <a:srgbClr val="000000"/>
                </a:solidFill>
              </a:rPr>
              <a:t>  Análise Financeira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62"/>
                                        </p:tgtEl>
                                        <p:attrNameLst>
                                          <p:attrName>style.visibility</p:attrName>
                                        </p:attrNameLst>
                                      </p:cBhvr>
                                      <p:to>
                                        <p:strVal val="visible"/>
                                      </p:to>
                                    </p:set>
                                    <p:anim calcmode="lin" valueType="num">
                                      <p:cBhvr additive="base">
                                        <p:cTn id="7" dur="500" fill="hold"/>
                                        <p:tgtEl>
                                          <p:spTgt spid="501762"/>
                                        </p:tgtEl>
                                        <p:attrNameLst>
                                          <p:attrName>ppt_x</p:attrName>
                                        </p:attrNameLst>
                                      </p:cBhvr>
                                      <p:tavLst>
                                        <p:tav tm="0">
                                          <p:val>
                                            <p:strVal val="0-#ppt_w/2"/>
                                          </p:val>
                                        </p:tav>
                                        <p:tav tm="100000">
                                          <p:val>
                                            <p:strVal val="#ppt_x"/>
                                          </p:val>
                                        </p:tav>
                                      </p:tavLst>
                                    </p:anim>
                                    <p:anim calcmode="lin" valueType="num">
                                      <p:cBhvr additive="base">
                                        <p:cTn id="8" dur="500" fill="hold"/>
                                        <p:tgtEl>
                                          <p:spTgt spid="5017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901" name="Rectangle 21">
            <a:extLst>
              <a:ext uri="{FF2B5EF4-FFF2-40B4-BE49-F238E27FC236}">
                <a16:creationId xmlns:a16="http://schemas.microsoft.com/office/drawing/2014/main" id="{29E2E6D4-CB96-8FFC-D932-32339B0354A4}"/>
              </a:ext>
            </a:extLst>
          </p:cNvPr>
          <p:cNvSpPr>
            <a:spLocks noChangeArrowheads="1"/>
          </p:cNvSpPr>
          <p:nvPr/>
        </p:nvSpPr>
        <p:spPr bwMode="auto">
          <a:xfrm>
            <a:off x="1524000" y="0"/>
            <a:ext cx="91440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6882" name="Rectangle 2">
            <a:extLst>
              <a:ext uri="{FF2B5EF4-FFF2-40B4-BE49-F238E27FC236}">
                <a16:creationId xmlns:a16="http://schemas.microsoft.com/office/drawing/2014/main" id="{5EDCE62F-E29E-42D3-5D6B-8EFED71A27CF}"/>
              </a:ext>
            </a:extLst>
          </p:cNvPr>
          <p:cNvSpPr>
            <a:spLocks noGrp="1" noChangeArrowheads="1"/>
          </p:cNvSpPr>
          <p:nvPr>
            <p:ph type="title"/>
          </p:nvPr>
        </p:nvSpPr>
        <p:spPr>
          <a:xfrm>
            <a:off x="1524001" y="304800"/>
            <a:ext cx="6011863" cy="838200"/>
          </a:xfrm>
        </p:spPr>
        <p:txBody>
          <a:bodyPr>
            <a:normAutofit fontScale="90000"/>
          </a:bodyPr>
          <a:lstStyle/>
          <a:p>
            <a:r>
              <a:rPr lang="pt-BR" altLang="pt-BR" b="1">
                <a:solidFill>
                  <a:srgbClr val="800000"/>
                </a:solidFill>
              </a:rPr>
              <a:t>Modelo de Quatro Estágios</a:t>
            </a:r>
          </a:p>
        </p:txBody>
      </p:sp>
      <p:sp>
        <p:nvSpPr>
          <p:cNvPr id="506883" name="Rectangle 3">
            <a:extLst>
              <a:ext uri="{FF2B5EF4-FFF2-40B4-BE49-F238E27FC236}">
                <a16:creationId xmlns:a16="http://schemas.microsoft.com/office/drawing/2014/main" id="{3A43A488-A35C-2181-92C0-EBF576E904A2}"/>
              </a:ext>
            </a:extLst>
          </p:cNvPr>
          <p:cNvSpPr>
            <a:spLocks noGrp="1" noChangeArrowheads="1"/>
          </p:cNvSpPr>
          <p:nvPr>
            <p:ph idx="1"/>
          </p:nvPr>
        </p:nvSpPr>
        <p:spPr>
          <a:xfrm>
            <a:off x="1524000" y="6019800"/>
            <a:ext cx="9144000" cy="838200"/>
          </a:xfrm>
        </p:spPr>
        <p:txBody>
          <a:bodyPr/>
          <a:lstStyle/>
          <a:p>
            <a:pPr algn="ctr">
              <a:buFont typeface="Wingdings" panose="05000000000000000000" pitchFamily="2" charset="2"/>
              <a:buNone/>
            </a:pPr>
            <a:r>
              <a:rPr lang="pt-BR" altLang="pt-BR" sz="1400" b="1" i="1">
                <a:solidFill>
                  <a:srgbClr val="000066"/>
                </a:solidFill>
              </a:rPr>
              <a:t>Modelo de quatro estágios de Hayes e Wheelwright. </a:t>
            </a:r>
            <a:r>
              <a:rPr lang="en-US" altLang="pt-BR" sz="1400" b="1" i="1">
                <a:solidFill>
                  <a:srgbClr val="000066"/>
                </a:solidFill>
              </a:rPr>
              <a:t>A</a:t>
            </a:r>
            <a:r>
              <a:rPr lang="pt-BR" altLang="pt-BR" sz="1400" b="1" i="1">
                <a:solidFill>
                  <a:srgbClr val="000066"/>
                </a:solidFill>
              </a:rPr>
              <a:t>ssume que a contribuição estratégica da função produção pode ser julgada por suas aspirações</a:t>
            </a:r>
          </a:p>
        </p:txBody>
      </p:sp>
      <p:sp>
        <p:nvSpPr>
          <p:cNvPr id="506884" name="Text Box 4">
            <a:extLst>
              <a:ext uri="{FF2B5EF4-FFF2-40B4-BE49-F238E27FC236}">
                <a16:creationId xmlns:a16="http://schemas.microsoft.com/office/drawing/2014/main" id="{1B7905E3-8815-7597-2A61-69E53DBDB2B5}"/>
              </a:ext>
            </a:extLst>
          </p:cNvPr>
          <p:cNvSpPr txBox="1">
            <a:spLocks noChangeArrowheads="1"/>
          </p:cNvSpPr>
          <p:nvPr/>
        </p:nvSpPr>
        <p:spPr bwMode="auto">
          <a:xfrm>
            <a:off x="1524000" y="1295400"/>
            <a:ext cx="213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b="1">
                <a:solidFill>
                  <a:srgbClr val="800000"/>
                </a:solidFill>
              </a:rPr>
              <a:t>Aspiração da função produção</a:t>
            </a:r>
          </a:p>
        </p:txBody>
      </p:sp>
      <p:sp>
        <p:nvSpPr>
          <p:cNvPr id="506885" name="Text Box 5">
            <a:extLst>
              <a:ext uri="{FF2B5EF4-FFF2-40B4-BE49-F238E27FC236}">
                <a16:creationId xmlns:a16="http://schemas.microsoft.com/office/drawing/2014/main" id="{928957C3-835C-C11B-A0FB-A58FECB496A2}"/>
              </a:ext>
            </a:extLst>
          </p:cNvPr>
          <p:cNvSpPr txBox="1">
            <a:spLocks noChangeArrowheads="1"/>
          </p:cNvSpPr>
          <p:nvPr/>
        </p:nvSpPr>
        <p:spPr bwMode="auto">
          <a:xfrm>
            <a:off x="1524000" y="2286001"/>
            <a:ext cx="2209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b="1">
                <a:solidFill>
                  <a:srgbClr val="FF6600"/>
                </a:solidFill>
              </a:rPr>
              <a:t>Mantém a superio-ridade através da vantagem de     produção</a:t>
            </a:r>
          </a:p>
        </p:txBody>
      </p:sp>
      <p:sp>
        <p:nvSpPr>
          <p:cNvPr id="506886" name="Text Box 6">
            <a:extLst>
              <a:ext uri="{FF2B5EF4-FFF2-40B4-BE49-F238E27FC236}">
                <a16:creationId xmlns:a16="http://schemas.microsoft.com/office/drawing/2014/main" id="{D91532E0-ECAE-62E0-B47F-F94BD6F1A29D}"/>
              </a:ext>
            </a:extLst>
          </p:cNvPr>
          <p:cNvSpPr txBox="1">
            <a:spLocks noChangeArrowheads="1"/>
          </p:cNvSpPr>
          <p:nvPr/>
        </p:nvSpPr>
        <p:spPr bwMode="auto">
          <a:xfrm>
            <a:off x="1524000" y="36576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b="1">
                <a:solidFill>
                  <a:srgbClr val="006666"/>
                </a:solidFill>
              </a:rPr>
              <a:t>Ser claramente   a melhor</a:t>
            </a:r>
          </a:p>
        </p:txBody>
      </p:sp>
      <p:sp>
        <p:nvSpPr>
          <p:cNvPr id="506887" name="Text Box 7">
            <a:extLst>
              <a:ext uri="{FF2B5EF4-FFF2-40B4-BE49-F238E27FC236}">
                <a16:creationId xmlns:a16="http://schemas.microsoft.com/office/drawing/2014/main" id="{DCF102E1-49B8-D92A-A0A0-FD350F755996}"/>
              </a:ext>
            </a:extLst>
          </p:cNvPr>
          <p:cNvSpPr txBox="1">
            <a:spLocks noChangeArrowheads="1"/>
          </p:cNvSpPr>
          <p:nvPr/>
        </p:nvSpPr>
        <p:spPr bwMode="auto">
          <a:xfrm>
            <a:off x="1524000" y="47244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b="1">
                <a:solidFill>
                  <a:srgbClr val="000066"/>
                </a:solidFill>
              </a:rPr>
              <a:t>Parar de  cometer erros</a:t>
            </a:r>
          </a:p>
        </p:txBody>
      </p:sp>
      <p:sp>
        <p:nvSpPr>
          <p:cNvPr id="506888" name="Text Box 8">
            <a:extLst>
              <a:ext uri="{FF2B5EF4-FFF2-40B4-BE49-F238E27FC236}">
                <a16:creationId xmlns:a16="http://schemas.microsoft.com/office/drawing/2014/main" id="{683D9414-4A0B-DCF5-6DEF-3DF89AFA702B}"/>
              </a:ext>
            </a:extLst>
          </p:cNvPr>
          <p:cNvSpPr txBox="1">
            <a:spLocks noChangeArrowheads="1"/>
          </p:cNvSpPr>
          <p:nvPr/>
        </p:nvSpPr>
        <p:spPr bwMode="auto">
          <a:xfrm>
            <a:off x="3886200" y="4114801"/>
            <a:ext cx="1600200" cy="1374775"/>
          </a:xfrm>
          <a:prstGeom prst="rect">
            <a:avLst/>
          </a:prstGeom>
          <a:gradFill rotWithShape="0">
            <a:gsLst>
              <a:gs pos="0">
                <a:srgbClr val="FFFFFF"/>
              </a:gs>
              <a:gs pos="100000">
                <a:schemeClr val="accent1"/>
              </a:gs>
            </a:gsLst>
            <a:path path="shape">
              <a:fillToRect l="50000" t="50000" r="50000" b="5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pt-BR" altLang="pt-BR" sz="600" b="1">
              <a:solidFill>
                <a:srgbClr val="000066"/>
              </a:solidFill>
            </a:endParaRPr>
          </a:p>
          <a:p>
            <a:pPr algn="ctr" eaLnBrk="0" hangingPunct="0">
              <a:spcBef>
                <a:spcPct val="50000"/>
              </a:spcBef>
            </a:pPr>
            <a:r>
              <a:rPr lang="pt-BR" altLang="pt-BR" b="1">
                <a:solidFill>
                  <a:srgbClr val="000066"/>
                </a:solidFill>
              </a:rPr>
              <a:t>NEUTRALI-DADE </a:t>
            </a:r>
          </a:p>
          <a:p>
            <a:pPr algn="ctr" eaLnBrk="0" hangingPunct="0">
              <a:spcBef>
                <a:spcPct val="50000"/>
              </a:spcBef>
            </a:pPr>
            <a:r>
              <a:rPr lang="pt-BR" altLang="pt-BR" b="1">
                <a:solidFill>
                  <a:srgbClr val="000066"/>
                </a:solidFill>
              </a:rPr>
              <a:t>INTERNA</a:t>
            </a:r>
          </a:p>
          <a:p>
            <a:pPr algn="ctr" eaLnBrk="0" hangingPunct="0">
              <a:spcBef>
                <a:spcPct val="50000"/>
              </a:spcBef>
            </a:pPr>
            <a:endParaRPr lang="pt-BR" altLang="pt-BR" sz="400" b="1">
              <a:solidFill>
                <a:srgbClr val="000066"/>
              </a:solidFill>
            </a:endParaRPr>
          </a:p>
        </p:txBody>
      </p:sp>
      <p:sp>
        <p:nvSpPr>
          <p:cNvPr id="506889" name="Text Box 9">
            <a:extLst>
              <a:ext uri="{FF2B5EF4-FFF2-40B4-BE49-F238E27FC236}">
                <a16:creationId xmlns:a16="http://schemas.microsoft.com/office/drawing/2014/main" id="{D469A6FD-5DC0-6E0E-D99A-D479128169F3}"/>
              </a:ext>
            </a:extLst>
          </p:cNvPr>
          <p:cNvSpPr txBox="1">
            <a:spLocks noChangeArrowheads="1"/>
          </p:cNvSpPr>
          <p:nvPr/>
        </p:nvSpPr>
        <p:spPr bwMode="auto">
          <a:xfrm>
            <a:off x="5486400" y="3352801"/>
            <a:ext cx="1676400" cy="2144713"/>
          </a:xfrm>
          <a:prstGeom prst="rect">
            <a:avLst/>
          </a:prstGeom>
          <a:gradFill rotWithShape="0">
            <a:gsLst>
              <a:gs pos="0">
                <a:srgbClr val="FFFFFF"/>
              </a:gs>
              <a:gs pos="100000">
                <a:srgbClr val="0099CC"/>
              </a:gs>
            </a:gsLst>
            <a:path path="shape">
              <a:fillToRect l="50000" t="50000" r="50000" b="5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20000"/>
              </a:lnSpc>
              <a:spcBef>
                <a:spcPct val="50000"/>
              </a:spcBef>
            </a:pPr>
            <a:endParaRPr lang="pt-BR" altLang="pt-BR" b="1">
              <a:solidFill>
                <a:srgbClr val="000066"/>
              </a:solidFill>
            </a:endParaRPr>
          </a:p>
          <a:p>
            <a:pPr algn="ctr" eaLnBrk="0" hangingPunct="0">
              <a:lnSpc>
                <a:spcPct val="120000"/>
              </a:lnSpc>
              <a:spcBef>
                <a:spcPct val="50000"/>
              </a:spcBef>
            </a:pPr>
            <a:r>
              <a:rPr lang="pt-BR" altLang="pt-BR" b="1">
                <a:solidFill>
                  <a:srgbClr val="000066"/>
                </a:solidFill>
              </a:rPr>
              <a:t>NEUTRALI-DADE EXTERNA</a:t>
            </a:r>
            <a:endParaRPr lang="pt-BR" altLang="pt-BR" sz="800" b="1">
              <a:solidFill>
                <a:srgbClr val="000066"/>
              </a:solidFill>
            </a:endParaRPr>
          </a:p>
          <a:p>
            <a:pPr algn="ctr" eaLnBrk="0" hangingPunct="0">
              <a:lnSpc>
                <a:spcPct val="120000"/>
              </a:lnSpc>
              <a:spcBef>
                <a:spcPct val="50000"/>
              </a:spcBef>
            </a:pPr>
            <a:endParaRPr lang="pt-BR" altLang="pt-BR" sz="900" b="1">
              <a:solidFill>
                <a:srgbClr val="000066"/>
              </a:solidFill>
            </a:endParaRPr>
          </a:p>
          <a:p>
            <a:pPr algn="ctr" eaLnBrk="0" hangingPunct="0">
              <a:lnSpc>
                <a:spcPct val="120000"/>
              </a:lnSpc>
              <a:spcBef>
                <a:spcPct val="50000"/>
              </a:spcBef>
            </a:pPr>
            <a:endParaRPr lang="pt-BR" altLang="pt-BR" sz="1400" b="1">
              <a:solidFill>
                <a:srgbClr val="000066"/>
              </a:solidFill>
            </a:endParaRPr>
          </a:p>
        </p:txBody>
      </p:sp>
      <p:sp>
        <p:nvSpPr>
          <p:cNvPr id="506890" name="Text Box 10">
            <a:extLst>
              <a:ext uri="{FF2B5EF4-FFF2-40B4-BE49-F238E27FC236}">
                <a16:creationId xmlns:a16="http://schemas.microsoft.com/office/drawing/2014/main" id="{65C238C0-831B-187C-265C-029765D1B234}"/>
              </a:ext>
            </a:extLst>
          </p:cNvPr>
          <p:cNvSpPr txBox="1">
            <a:spLocks noChangeArrowheads="1"/>
          </p:cNvSpPr>
          <p:nvPr/>
        </p:nvSpPr>
        <p:spPr bwMode="auto">
          <a:xfrm>
            <a:off x="7162800" y="2362201"/>
            <a:ext cx="1676400" cy="3116263"/>
          </a:xfrm>
          <a:prstGeom prst="rect">
            <a:avLst/>
          </a:prstGeom>
          <a:gradFill rotWithShape="0">
            <a:gsLst>
              <a:gs pos="0">
                <a:schemeClr val="bg1"/>
              </a:gs>
              <a:gs pos="100000">
                <a:srgbClr val="FF9900"/>
              </a:gs>
            </a:gsLst>
            <a:path path="shape">
              <a:fillToRect l="50000" t="50000" r="50000" b="5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pt-BR" altLang="pt-BR" b="1">
              <a:solidFill>
                <a:srgbClr val="000066"/>
              </a:solidFill>
            </a:endParaRPr>
          </a:p>
          <a:p>
            <a:pPr algn="ctr" eaLnBrk="0" hangingPunct="0">
              <a:spcBef>
                <a:spcPct val="50000"/>
              </a:spcBef>
            </a:pPr>
            <a:endParaRPr lang="pt-BR" altLang="pt-BR" b="1">
              <a:solidFill>
                <a:srgbClr val="000066"/>
              </a:solidFill>
            </a:endParaRPr>
          </a:p>
          <a:p>
            <a:pPr algn="ctr" eaLnBrk="0" hangingPunct="0">
              <a:spcBef>
                <a:spcPct val="50000"/>
              </a:spcBef>
            </a:pPr>
            <a:endParaRPr lang="pt-BR" altLang="pt-BR" sz="1000" b="1">
              <a:solidFill>
                <a:srgbClr val="000066"/>
              </a:solidFill>
            </a:endParaRPr>
          </a:p>
          <a:p>
            <a:pPr algn="ctr" eaLnBrk="0" hangingPunct="0">
              <a:spcBef>
                <a:spcPct val="50000"/>
              </a:spcBef>
            </a:pPr>
            <a:r>
              <a:rPr lang="pt-BR" altLang="pt-BR" b="1">
                <a:solidFill>
                  <a:srgbClr val="000066"/>
                </a:solidFill>
              </a:rPr>
              <a:t>APOIO</a:t>
            </a:r>
          </a:p>
          <a:p>
            <a:pPr algn="ctr" eaLnBrk="0" hangingPunct="0">
              <a:spcBef>
                <a:spcPct val="50000"/>
              </a:spcBef>
            </a:pPr>
            <a:r>
              <a:rPr lang="pt-BR" altLang="pt-BR" b="1">
                <a:solidFill>
                  <a:srgbClr val="000066"/>
                </a:solidFill>
              </a:rPr>
              <a:t>INTERNO</a:t>
            </a:r>
          </a:p>
          <a:p>
            <a:pPr algn="ctr" eaLnBrk="0" hangingPunct="0">
              <a:spcBef>
                <a:spcPct val="50000"/>
              </a:spcBef>
            </a:pPr>
            <a:endParaRPr lang="pt-BR" altLang="pt-BR" b="1">
              <a:solidFill>
                <a:srgbClr val="000066"/>
              </a:solidFill>
            </a:endParaRPr>
          </a:p>
          <a:p>
            <a:pPr algn="ctr" eaLnBrk="0" hangingPunct="0">
              <a:spcBef>
                <a:spcPct val="50000"/>
              </a:spcBef>
            </a:pPr>
            <a:endParaRPr lang="pt-BR" altLang="pt-BR" sz="2200" b="1">
              <a:solidFill>
                <a:srgbClr val="000066"/>
              </a:solidFill>
            </a:endParaRPr>
          </a:p>
          <a:p>
            <a:pPr algn="ctr" eaLnBrk="0" hangingPunct="0">
              <a:spcBef>
                <a:spcPct val="50000"/>
              </a:spcBef>
            </a:pPr>
            <a:endParaRPr lang="pt-BR" altLang="pt-BR" sz="1600" b="1">
              <a:solidFill>
                <a:srgbClr val="000066"/>
              </a:solidFill>
            </a:endParaRPr>
          </a:p>
        </p:txBody>
      </p:sp>
      <p:sp>
        <p:nvSpPr>
          <p:cNvPr id="506891" name="Text Box 11">
            <a:extLst>
              <a:ext uri="{FF2B5EF4-FFF2-40B4-BE49-F238E27FC236}">
                <a16:creationId xmlns:a16="http://schemas.microsoft.com/office/drawing/2014/main" id="{F4B3CACB-FA1E-CDE5-7387-A155519A5183}"/>
              </a:ext>
            </a:extLst>
          </p:cNvPr>
          <p:cNvSpPr txBox="1">
            <a:spLocks noChangeArrowheads="1"/>
          </p:cNvSpPr>
          <p:nvPr/>
        </p:nvSpPr>
        <p:spPr bwMode="auto">
          <a:xfrm>
            <a:off x="8839200" y="1371600"/>
            <a:ext cx="1600200" cy="4127500"/>
          </a:xfrm>
          <a:prstGeom prst="rect">
            <a:avLst/>
          </a:prstGeom>
          <a:gradFill rotWithShape="0">
            <a:gsLst>
              <a:gs pos="0">
                <a:srgbClr val="FFFFFF"/>
              </a:gs>
              <a:gs pos="100000">
                <a:srgbClr val="FF0000"/>
              </a:gs>
            </a:gsLst>
            <a:path path="shape">
              <a:fillToRect l="50000" t="50000" r="50000" b="5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pt-BR" altLang="pt-BR" b="1">
              <a:solidFill>
                <a:srgbClr val="000066"/>
              </a:solidFill>
            </a:endParaRPr>
          </a:p>
          <a:p>
            <a:pPr algn="ctr" eaLnBrk="0" hangingPunct="0">
              <a:spcBef>
                <a:spcPct val="50000"/>
              </a:spcBef>
            </a:pPr>
            <a:endParaRPr lang="pt-BR" altLang="pt-BR" b="1">
              <a:solidFill>
                <a:srgbClr val="000066"/>
              </a:solidFill>
            </a:endParaRPr>
          </a:p>
          <a:p>
            <a:pPr algn="ctr" eaLnBrk="0" hangingPunct="0">
              <a:spcBef>
                <a:spcPct val="50000"/>
              </a:spcBef>
            </a:pPr>
            <a:endParaRPr lang="pt-BR" altLang="pt-BR" b="1">
              <a:solidFill>
                <a:srgbClr val="000066"/>
              </a:solidFill>
            </a:endParaRPr>
          </a:p>
          <a:p>
            <a:pPr algn="ctr" eaLnBrk="0" hangingPunct="0">
              <a:spcBef>
                <a:spcPct val="50000"/>
              </a:spcBef>
            </a:pPr>
            <a:r>
              <a:rPr lang="pt-BR" altLang="pt-BR" b="1">
                <a:solidFill>
                  <a:srgbClr val="000066"/>
                </a:solidFill>
              </a:rPr>
              <a:t>APOIO</a:t>
            </a:r>
          </a:p>
          <a:p>
            <a:pPr algn="ctr" eaLnBrk="0" hangingPunct="0">
              <a:spcBef>
                <a:spcPct val="50000"/>
              </a:spcBef>
            </a:pPr>
            <a:r>
              <a:rPr lang="pt-BR" altLang="pt-BR" b="1">
                <a:solidFill>
                  <a:srgbClr val="000066"/>
                </a:solidFill>
              </a:rPr>
              <a:t>EXTERNO</a:t>
            </a:r>
          </a:p>
          <a:p>
            <a:pPr algn="ctr" eaLnBrk="0" hangingPunct="0">
              <a:spcBef>
                <a:spcPct val="50000"/>
              </a:spcBef>
            </a:pPr>
            <a:endParaRPr lang="pt-BR" altLang="pt-BR" b="1">
              <a:solidFill>
                <a:srgbClr val="000066"/>
              </a:solidFill>
            </a:endParaRPr>
          </a:p>
          <a:p>
            <a:pPr algn="ctr" eaLnBrk="0" hangingPunct="0">
              <a:spcBef>
                <a:spcPct val="50000"/>
              </a:spcBef>
            </a:pPr>
            <a:endParaRPr lang="pt-BR" altLang="pt-BR" b="1">
              <a:solidFill>
                <a:srgbClr val="000066"/>
              </a:solidFill>
            </a:endParaRPr>
          </a:p>
          <a:p>
            <a:pPr algn="ctr" eaLnBrk="0" hangingPunct="0">
              <a:spcBef>
                <a:spcPct val="50000"/>
              </a:spcBef>
            </a:pPr>
            <a:endParaRPr lang="pt-BR" altLang="pt-BR" sz="2200" b="1">
              <a:solidFill>
                <a:srgbClr val="000066"/>
              </a:solidFill>
            </a:endParaRPr>
          </a:p>
          <a:p>
            <a:pPr algn="ctr" eaLnBrk="0" hangingPunct="0">
              <a:spcBef>
                <a:spcPct val="50000"/>
              </a:spcBef>
            </a:pPr>
            <a:endParaRPr lang="pt-BR" altLang="pt-BR" b="1">
              <a:solidFill>
                <a:srgbClr val="000066"/>
              </a:solidFill>
            </a:endParaRPr>
          </a:p>
          <a:p>
            <a:pPr algn="ctr" eaLnBrk="0" hangingPunct="0">
              <a:spcBef>
                <a:spcPct val="50000"/>
              </a:spcBef>
            </a:pPr>
            <a:endParaRPr lang="pt-BR" altLang="pt-BR" sz="800" b="1">
              <a:solidFill>
                <a:srgbClr val="000066"/>
              </a:solidFill>
            </a:endParaRPr>
          </a:p>
          <a:p>
            <a:pPr algn="ctr" eaLnBrk="0" hangingPunct="0">
              <a:spcBef>
                <a:spcPct val="50000"/>
              </a:spcBef>
            </a:pPr>
            <a:endParaRPr lang="pt-BR" altLang="pt-BR" sz="800" b="1">
              <a:solidFill>
                <a:srgbClr val="000066"/>
              </a:solidFill>
            </a:endParaRPr>
          </a:p>
        </p:txBody>
      </p:sp>
      <p:sp>
        <p:nvSpPr>
          <p:cNvPr id="506892" name="Text Box 12">
            <a:extLst>
              <a:ext uri="{FF2B5EF4-FFF2-40B4-BE49-F238E27FC236}">
                <a16:creationId xmlns:a16="http://schemas.microsoft.com/office/drawing/2014/main" id="{0E49F965-4485-7D44-32B6-0B1491FF49BD}"/>
              </a:ext>
            </a:extLst>
          </p:cNvPr>
          <p:cNvSpPr txBox="1">
            <a:spLocks noChangeArrowheads="1"/>
          </p:cNvSpPr>
          <p:nvPr/>
        </p:nvSpPr>
        <p:spPr bwMode="auto">
          <a:xfrm>
            <a:off x="3886200" y="5715001"/>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pt-BR" altLang="pt-BR" sz="2000" b="1">
                <a:solidFill>
                  <a:srgbClr val="000066"/>
                </a:solidFill>
              </a:rPr>
              <a:t>Estágio</a:t>
            </a:r>
            <a:r>
              <a:rPr lang="pt-BR" altLang="pt-BR" sz="2000" b="1">
                <a:solidFill>
                  <a:schemeClr val="bg2"/>
                </a:solidFill>
              </a:rPr>
              <a:t> </a:t>
            </a:r>
            <a:r>
              <a:rPr lang="pt-BR" altLang="pt-BR" sz="2000" b="1">
                <a:solidFill>
                  <a:srgbClr val="000066"/>
                </a:solidFill>
              </a:rPr>
              <a:t>1</a:t>
            </a:r>
          </a:p>
        </p:txBody>
      </p:sp>
      <p:sp>
        <p:nvSpPr>
          <p:cNvPr id="506893" name="Text Box 13">
            <a:extLst>
              <a:ext uri="{FF2B5EF4-FFF2-40B4-BE49-F238E27FC236}">
                <a16:creationId xmlns:a16="http://schemas.microsoft.com/office/drawing/2014/main" id="{2BAAEB85-20D8-05B7-628D-667E4DDC6980}"/>
              </a:ext>
            </a:extLst>
          </p:cNvPr>
          <p:cNvSpPr txBox="1">
            <a:spLocks noChangeArrowheads="1"/>
          </p:cNvSpPr>
          <p:nvPr/>
        </p:nvSpPr>
        <p:spPr bwMode="auto">
          <a:xfrm>
            <a:off x="5562600" y="5715001"/>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pt-BR" altLang="pt-BR" sz="2000" b="1">
                <a:solidFill>
                  <a:srgbClr val="006666"/>
                </a:solidFill>
              </a:rPr>
              <a:t>Estágio 2</a:t>
            </a:r>
          </a:p>
        </p:txBody>
      </p:sp>
      <p:sp>
        <p:nvSpPr>
          <p:cNvPr id="506894" name="Text Box 14">
            <a:extLst>
              <a:ext uri="{FF2B5EF4-FFF2-40B4-BE49-F238E27FC236}">
                <a16:creationId xmlns:a16="http://schemas.microsoft.com/office/drawing/2014/main" id="{18C4030A-4DC0-3C89-E33D-1DACEC75F164}"/>
              </a:ext>
            </a:extLst>
          </p:cNvPr>
          <p:cNvSpPr txBox="1">
            <a:spLocks noChangeArrowheads="1"/>
          </p:cNvSpPr>
          <p:nvPr/>
        </p:nvSpPr>
        <p:spPr bwMode="auto">
          <a:xfrm>
            <a:off x="7239000" y="5715001"/>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pt-BR" altLang="pt-BR" sz="2000" b="1">
                <a:solidFill>
                  <a:srgbClr val="FF6600"/>
                </a:solidFill>
              </a:rPr>
              <a:t>Estágio 3</a:t>
            </a:r>
          </a:p>
        </p:txBody>
      </p:sp>
      <p:sp>
        <p:nvSpPr>
          <p:cNvPr id="506895" name="Text Box 15">
            <a:extLst>
              <a:ext uri="{FF2B5EF4-FFF2-40B4-BE49-F238E27FC236}">
                <a16:creationId xmlns:a16="http://schemas.microsoft.com/office/drawing/2014/main" id="{15B2FC89-4646-968C-9966-EFCB00E7BE90}"/>
              </a:ext>
            </a:extLst>
          </p:cNvPr>
          <p:cNvSpPr txBox="1">
            <a:spLocks noChangeArrowheads="1"/>
          </p:cNvSpPr>
          <p:nvPr/>
        </p:nvSpPr>
        <p:spPr bwMode="auto">
          <a:xfrm>
            <a:off x="8915400" y="5715001"/>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pt-BR" altLang="pt-BR" sz="2000" b="1">
                <a:solidFill>
                  <a:srgbClr val="FF0000"/>
                </a:solidFill>
              </a:rPr>
              <a:t>Estágio 4</a:t>
            </a:r>
          </a:p>
        </p:txBody>
      </p:sp>
      <p:sp>
        <p:nvSpPr>
          <p:cNvPr id="506896" name="AutoShape 16">
            <a:extLst>
              <a:ext uri="{FF2B5EF4-FFF2-40B4-BE49-F238E27FC236}">
                <a16:creationId xmlns:a16="http://schemas.microsoft.com/office/drawing/2014/main" id="{08C1DA93-0296-404D-C2A3-76FEDDD8E528}"/>
              </a:ext>
            </a:extLst>
          </p:cNvPr>
          <p:cNvSpPr>
            <a:spLocks noChangeArrowheads="1"/>
          </p:cNvSpPr>
          <p:nvPr/>
        </p:nvSpPr>
        <p:spPr bwMode="auto">
          <a:xfrm rot="19893552">
            <a:off x="3733800" y="1447800"/>
            <a:ext cx="6553200" cy="846138"/>
          </a:xfrm>
          <a:prstGeom prst="rightArrow">
            <a:avLst>
              <a:gd name="adj1" fmla="val 50000"/>
              <a:gd name="adj2" fmla="val 19362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pt-BR" sz="2400" i="1">
              <a:solidFill>
                <a:srgbClr val="FFFF00"/>
              </a:solidFill>
            </a:endParaRPr>
          </a:p>
        </p:txBody>
      </p:sp>
      <p:sp>
        <p:nvSpPr>
          <p:cNvPr id="506897" name="Text Box 17">
            <a:extLst>
              <a:ext uri="{FF2B5EF4-FFF2-40B4-BE49-F238E27FC236}">
                <a16:creationId xmlns:a16="http://schemas.microsoft.com/office/drawing/2014/main" id="{8B4C9766-8EFC-C14C-9AA6-0720EE675B6E}"/>
              </a:ext>
            </a:extLst>
          </p:cNvPr>
          <p:cNvSpPr txBox="1">
            <a:spLocks noChangeArrowheads="1"/>
          </p:cNvSpPr>
          <p:nvPr/>
        </p:nvSpPr>
        <p:spPr bwMode="auto">
          <a:xfrm rot="19866474">
            <a:off x="4608513" y="1666876"/>
            <a:ext cx="44831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pt-BR" altLang="pt-BR" sz="2300" b="1" i="1">
                <a:solidFill>
                  <a:srgbClr val="000066"/>
                </a:solidFill>
              </a:rPr>
              <a:t>Contribuição da produção</a:t>
            </a:r>
            <a:endParaRPr lang="pt-BR" altLang="pt-BR" sz="2300" b="1">
              <a:solidFill>
                <a:srgbClr val="000066"/>
              </a:solidFill>
            </a:endParaRPr>
          </a:p>
        </p:txBody>
      </p:sp>
      <p:sp>
        <p:nvSpPr>
          <p:cNvPr id="506898" name="Line 18">
            <a:extLst>
              <a:ext uri="{FF2B5EF4-FFF2-40B4-BE49-F238E27FC236}">
                <a16:creationId xmlns:a16="http://schemas.microsoft.com/office/drawing/2014/main" id="{7CBFC42C-ECF7-26D1-3C23-3228CB0BDE2A}"/>
              </a:ext>
            </a:extLst>
          </p:cNvPr>
          <p:cNvSpPr>
            <a:spLocks noChangeShapeType="1"/>
          </p:cNvSpPr>
          <p:nvPr/>
        </p:nvSpPr>
        <p:spPr bwMode="auto">
          <a:xfrm flipV="1">
            <a:off x="10439400" y="990600"/>
            <a:ext cx="0" cy="4495800"/>
          </a:xfrm>
          <a:prstGeom prst="line">
            <a:avLst/>
          </a:prstGeom>
          <a:noFill/>
          <a:ln w="38100">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6899" name="Line 19">
            <a:extLst>
              <a:ext uri="{FF2B5EF4-FFF2-40B4-BE49-F238E27FC236}">
                <a16:creationId xmlns:a16="http://schemas.microsoft.com/office/drawing/2014/main" id="{58575EC3-0B3A-2EAE-A660-0A958F4D9520}"/>
              </a:ext>
            </a:extLst>
          </p:cNvPr>
          <p:cNvSpPr>
            <a:spLocks noChangeShapeType="1"/>
          </p:cNvSpPr>
          <p:nvPr/>
        </p:nvSpPr>
        <p:spPr bwMode="auto">
          <a:xfrm flipV="1">
            <a:off x="3886200" y="1066800"/>
            <a:ext cx="0" cy="4419600"/>
          </a:xfrm>
          <a:prstGeom prst="line">
            <a:avLst/>
          </a:prstGeom>
          <a:noFill/>
          <a:ln w="38100">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6900" name="Line 20">
            <a:extLst>
              <a:ext uri="{FF2B5EF4-FFF2-40B4-BE49-F238E27FC236}">
                <a16:creationId xmlns:a16="http://schemas.microsoft.com/office/drawing/2014/main" id="{F4C9A91D-DC7D-7072-C5F1-46EBDB6006DD}"/>
              </a:ext>
            </a:extLst>
          </p:cNvPr>
          <p:cNvSpPr>
            <a:spLocks noChangeShapeType="1"/>
          </p:cNvSpPr>
          <p:nvPr/>
        </p:nvSpPr>
        <p:spPr bwMode="auto">
          <a:xfrm>
            <a:off x="3886200" y="5486400"/>
            <a:ext cx="6553200" cy="0"/>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a:extLst>
              <a:ext uri="{FF2B5EF4-FFF2-40B4-BE49-F238E27FC236}">
                <a16:creationId xmlns:a16="http://schemas.microsoft.com/office/drawing/2014/main" id="{137CD5DA-0566-1E7F-E36B-62A1541DAEEC}"/>
              </a:ext>
            </a:extLst>
          </p:cNvPr>
          <p:cNvSpPr>
            <a:spLocks noChangeArrowheads="1"/>
          </p:cNvSpPr>
          <p:nvPr/>
        </p:nvSpPr>
        <p:spPr bwMode="auto">
          <a:xfrm>
            <a:off x="1524000" y="0"/>
            <a:ext cx="9372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pt-BR" altLang="pt-BR" sz="4000" b="1">
                <a:latin typeface="Times New Roman" panose="02020603050405020304" pitchFamily="18" charset="0"/>
              </a:rPr>
              <a:t>Objetivos de Desempenho de Slack</a:t>
            </a:r>
          </a:p>
        </p:txBody>
      </p:sp>
      <p:sp>
        <p:nvSpPr>
          <p:cNvPr id="464899" name="Oval 3">
            <a:extLst>
              <a:ext uri="{FF2B5EF4-FFF2-40B4-BE49-F238E27FC236}">
                <a16:creationId xmlns:a16="http://schemas.microsoft.com/office/drawing/2014/main" id="{6CA4FB7B-4B84-B468-5D84-6D39D01BF233}"/>
              </a:ext>
            </a:extLst>
          </p:cNvPr>
          <p:cNvSpPr>
            <a:spLocks noChangeArrowheads="1"/>
          </p:cNvSpPr>
          <p:nvPr/>
        </p:nvSpPr>
        <p:spPr bwMode="auto">
          <a:xfrm>
            <a:off x="4953000" y="1524000"/>
            <a:ext cx="2057400" cy="533400"/>
          </a:xfrm>
          <a:prstGeom prst="ellipse">
            <a:avLst/>
          </a:prstGeom>
          <a:gradFill rotWithShape="0">
            <a:gsLst>
              <a:gs pos="0">
                <a:schemeClr val="bg1"/>
              </a:gs>
              <a:gs pos="100000">
                <a:srgbClr val="FF6600"/>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pt-BR" altLang="pt-BR" b="1"/>
              <a:t>CUSTO</a:t>
            </a:r>
          </a:p>
        </p:txBody>
      </p:sp>
      <p:sp>
        <p:nvSpPr>
          <p:cNvPr id="464900" name="Oval 4">
            <a:extLst>
              <a:ext uri="{FF2B5EF4-FFF2-40B4-BE49-F238E27FC236}">
                <a16:creationId xmlns:a16="http://schemas.microsoft.com/office/drawing/2014/main" id="{D1C1B6C4-2668-B6AF-5D3C-818178F48FCE}"/>
              </a:ext>
            </a:extLst>
          </p:cNvPr>
          <p:cNvSpPr>
            <a:spLocks noChangeArrowheads="1"/>
          </p:cNvSpPr>
          <p:nvPr/>
        </p:nvSpPr>
        <p:spPr bwMode="auto">
          <a:xfrm>
            <a:off x="1828800" y="2209800"/>
            <a:ext cx="2057400" cy="533400"/>
          </a:xfrm>
          <a:prstGeom prst="ellipse">
            <a:avLst/>
          </a:prstGeom>
          <a:gradFill rotWithShape="0">
            <a:gsLst>
              <a:gs pos="0">
                <a:schemeClr val="bg1"/>
              </a:gs>
              <a:gs pos="100000">
                <a:schemeClr val="accent2"/>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pt-BR" altLang="pt-BR" b="1"/>
              <a:t>RAPIDEZ</a:t>
            </a:r>
          </a:p>
        </p:txBody>
      </p:sp>
      <p:sp>
        <p:nvSpPr>
          <p:cNvPr id="464901" name="Text Box 5">
            <a:extLst>
              <a:ext uri="{FF2B5EF4-FFF2-40B4-BE49-F238E27FC236}">
                <a16:creationId xmlns:a16="http://schemas.microsoft.com/office/drawing/2014/main" id="{AAEA5EC2-3C0C-E5D3-89EB-70CA5FB7AEB4}"/>
              </a:ext>
            </a:extLst>
          </p:cNvPr>
          <p:cNvSpPr txBox="1">
            <a:spLocks noChangeArrowheads="1"/>
          </p:cNvSpPr>
          <p:nvPr/>
        </p:nvSpPr>
        <p:spPr bwMode="auto">
          <a:xfrm>
            <a:off x="3276600" y="457201"/>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pt-BR" altLang="pt-BR" sz="2000" b="1" i="1"/>
              <a:t>Efeitos externos dos 5 objetivos de desempenho</a:t>
            </a:r>
          </a:p>
        </p:txBody>
      </p:sp>
      <p:sp>
        <p:nvSpPr>
          <p:cNvPr id="464902" name="Text Box 6">
            <a:extLst>
              <a:ext uri="{FF2B5EF4-FFF2-40B4-BE49-F238E27FC236}">
                <a16:creationId xmlns:a16="http://schemas.microsoft.com/office/drawing/2014/main" id="{4C13019D-7E2C-3FB5-921B-F3FA1508A3FB}"/>
              </a:ext>
            </a:extLst>
          </p:cNvPr>
          <p:cNvSpPr txBox="1">
            <a:spLocks noChangeArrowheads="1"/>
          </p:cNvSpPr>
          <p:nvPr/>
        </p:nvSpPr>
        <p:spPr bwMode="auto">
          <a:xfrm>
            <a:off x="5181600" y="5791201"/>
            <a:ext cx="5486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sz="1600" b="1"/>
              <a:t>Freqüência de novos produtos/serviços.  Ampla variação de produto/serviço. Ajustamentos de volume e entrega</a:t>
            </a:r>
          </a:p>
        </p:txBody>
      </p:sp>
      <p:sp>
        <p:nvSpPr>
          <p:cNvPr id="464903" name="Text Box 7">
            <a:extLst>
              <a:ext uri="{FF2B5EF4-FFF2-40B4-BE49-F238E27FC236}">
                <a16:creationId xmlns:a16="http://schemas.microsoft.com/office/drawing/2014/main" id="{2D3162FF-6968-EBF9-E8A4-1197234C4AF4}"/>
              </a:ext>
            </a:extLst>
          </p:cNvPr>
          <p:cNvSpPr txBox="1">
            <a:spLocks noChangeArrowheads="1"/>
          </p:cNvSpPr>
          <p:nvPr/>
        </p:nvSpPr>
        <p:spPr bwMode="auto">
          <a:xfrm>
            <a:off x="1524000" y="5867401"/>
            <a:ext cx="3276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sz="1600" b="1"/>
              <a:t>Produtos</a:t>
            </a:r>
            <a:r>
              <a:rPr lang="en-US" altLang="pt-BR" sz="1600" b="1"/>
              <a:t> </a:t>
            </a:r>
            <a:r>
              <a:rPr lang="pt-BR" altLang="pt-BR" sz="1600" b="1"/>
              <a:t>/</a:t>
            </a:r>
            <a:r>
              <a:rPr lang="en-US" altLang="pt-BR" sz="1600" b="1"/>
              <a:t> </a:t>
            </a:r>
            <a:r>
              <a:rPr lang="pt-BR" altLang="pt-BR" sz="1600" b="1"/>
              <a:t>serviços</a:t>
            </a:r>
            <a:r>
              <a:rPr lang="en-US" altLang="pt-BR" sz="1600" b="1"/>
              <a:t> </a:t>
            </a:r>
            <a:r>
              <a:rPr lang="pt-BR" altLang="pt-BR" sz="1600" b="1"/>
              <a:t>sob especificação</a:t>
            </a:r>
          </a:p>
        </p:txBody>
      </p:sp>
      <p:sp>
        <p:nvSpPr>
          <p:cNvPr id="464904" name="Text Box 8">
            <a:extLst>
              <a:ext uri="{FF2B5EF4-FFF2-40B4-BE49-F238E27FC236}">
                <a16:creationId xmlns:a16="http://schemas.microsoft.com/office/drawing/2014/main" id="{D58E0420-3275-80F5-3A81-D9F91DD12DA3}"/>
              </a:ext>
            </a:extLst>
          </p:cNvPr>
          <p:cNvSpPr txBox="1">
            <a:spLocks noChangeArrowheads="1"/>
          </p:cNvSpPr>
          <p:nvPr/>
        </p:nvSpPr>
        <p:spPr bwMode="auto">
          <a:xfrm>
            <a:off x="5105400" y="3733800"/>
            <a:ext cx="1905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sz="1600" b="1">
                <a:hlinkClick r:id="rId3" action="ppaction://hlinkfile"/>
              </a:rPr>
              <a:t>Efeitos internos dos 5 objetivos de desempenho</a:t>
            </a:r>
            <a:endParaRPr lang="pt-BR" altLang="pt-BR" sz="1600" b="1"/>
          </a:p>
        </p:txBody>
      </p:sp>
      <p:sp>
        <p:nvSpPr>
          <p:cNvPr id="464905" name="Oval 9">
            <a:extLst>
              <a:ext uri="{FF2B5EF4-FFF2-40B4-BE49-F238E27FC236}">
                <a16:creationId xmlns:a16="http://schemas.microsoft.com/office/drawing/2014/main" id="{EB9114C1-3BF9-E2E3-EAC7-BE021A11D44D}"/>
              </a:ext>
            </a:extLst>
          </p:cNvPr>
          <p:cNvSpPr>
            <a:spLocks noChangeArrowheads="1"/>
          </p:cNvSpPr>
          <p:nvPr/>
        </p:nvSpPr>
        <p:spPr bwMode="auto">
          <a:xfrm>
            <a:off x="7924800" y="2133600"/>
            <a:ext cx="2133600" cy="533400"/>
          </a:xfrm>
          <a:prstGeom prst="ellipse">
            <a:avLst/>
          </a:prstGeom>
          <a:gradFill rotWithShape="0">
            <a:gsLst>
              <a:gs pos="0">
                <a:schemeClr val="bg1"/>
              </a:gs>
              <a:gs pos="100000">
                <a:schemeClr val="accent1"/>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pt-BR" altLang="pt-BR" b="1"/>
              <a:t>Pontualidade</a:t>
            </a:r>
          </a:p>
        </p:txBody>
      </p:sp>
      <p:sp>
        <p:nvSpPr>
          <p:cNvPr id="464906" name="Text Box 10">
            <a:extLst>
              <a:ext uri="{FF2B5EF4-FFF2-40B4-BE49-F238E27FC236}">
                <a16:creationId xmlns:a16="http://schemas.microsoft.com/office/drawing/2014/main" id="{60CD78A3-5F19-9B41-C596-1F3AEF2B564C}"/>
              </a:ext>
            </a:extLst>
          </p:cNvPr>
          <p:cNvSpPr txBox="1">
            <a:spLocks noChangeArrowheads="1"/>
          </p:cNvSpPr>
          <p:nvPr/>
        </p:nvSpPr>
        <p:spPr bwMode="auto">
          <a:xfrm>
            <a:off x="3581400" y="3200401"/>
            <a:ext cx="1371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sz="1600" b="1"/>
              <a:t>Produção rápida</a:t>
            </a:r>
          </a:p>
        </p:txBody>
      </p:sp>
      <p:sp>
        <p:nvSpPr>
          <p:cNvPr id="464907" name="Text Box 11">
            <a:extLst>
              <a:ext uri="{FF2B5EF4-FFF2-40B4-BE49-F238E27FC236}">
                <a16:creationId xmlns:a16="http://schemas.microsoft.com/office/drawing/2014/main" id="{3435D527-D813-24A5-AE81-2E9DEE6DEE74}"/>
              </a:ext>
            </a:extLst>
          </p:cNvPr>
          <p:cNvSpPr txBox="1">
            <a:spLocks noChangeArrowheads="1"/>
          </p:cNvSpPr>
          <p:nvPr/>
        </p:nvSpPr>
        <p:spPr bwMode="auto">
          <a:xfrm>
            <a:off x="7848600" y="3124201"/>
            <a:ext cx="1371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sz="1600" b="1"/>
              <a:t>Operação confiável</a:t>
            </a:r>
          </a:p>
        </p:txBody>
      </p:sp>
      <p:sp>
        <p:nvSpPr>
          <p:cNvPr id="464908" name="Text Box 12">
            <a:extLst>
              <a:ext uri="{FF2B5EF4-FFF2-40B4-BE49-F238E27FC236}">
                <a16:creationId xmlns:a16="http://schemas.microsoft.com/office/drawing/2014/main" id="{7BD901C0-1A29-1EB0-15C8-517C394C7AC3}"/>
              </a:ext>
            </a:extLst>
          </p:cNvPr>
          <p:cNvSpPr txBox="1">
            <a:spLocks noChangeArrowheads="1"/>
          </p:cNvSpPr>
          <p:nvPr/>
        </p:nvSpPr>
        <p:spPr bwMode="auto">
          <a:xfrm>
            <a:off x="4267200" y="2667000"/>
            <a:ext cx="3733800" cy="369332"/>
          </a:xfrm>
          <a:prstGeom prst="rect">
            <a:avLst/>
          </a:prstGeom>
          <a:gradFill rotWithShape="0">
            <a:gsLst>
              <a:gs pos="0">
                <a:srgbClr val="FFCC00"/>
              </a:gs>
              <a:gs pos="50000">
                <a:srgbClr val="FFFFFF"/>
              </a:gs>
              <a:gs pos="100000">
                <a:srgbClr val="FFCC00"/>
              </a:gs>
            </a:gsLst>
            <a:lin ang="2700000" scaled="1"/>
          </a:gradFill>
          <a:ln w="5715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b="1">
                <a:solidFill>
                  <a:srgbClr val="800000"/>
                </a:solidFill>
              </a:rPr>
              <a:t>ALTA  PRODUTIVIDADE TOTAL</a:t>
            </a:r>
          </a:p>
        </p:txBody>
      </p:sp>
      <p:sp>
        <p:nvSpPr>
          <p:cNvPr id="464909" name="Text Box 13">
            <a:extLst>
              <a:ext uri="{FF2B5EF4-FFF2-40B4-BE49-F238E27FC236}">
                <a16:creationId xmlns:a16="http://schemas.microsoft.com/office/drawing/2014/main" id="{73D4A59B-DD0B-5197-0919-6A8A680C5EF8}"/>
              </a:ext>
            </a:extLst>
          </p:cNvPr>
          <p:cNvSpPr txBox="1">
            <a:spLocks noChangeArrowheads="1"/>
          </p:cNvSpPr>
          <p:nvPr/>
        </p:nvSpPr>
        <p:spPr bwMode="auto">
          <a:xfrm>
            <a:off x="9296400" y="1066801"/>
            <a:ext cx="1371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sz="1600" b="1"/>
              <a:t>Entrega Pontual</a:t>
            </a:r>
          </a:p>
        </p:txBody>
      </p:sp>
      <p:sp>
        <p:nvSpPr>
          <p:cNvPr id="464910" name="Text Box 14">
            <a:extLst>
              <a:ext uri="{FF2B5EF4-FFF2-40B4-BE49-F238E27FC236}">
                <a16:creationId xmlns:a16="http://schemas.microsoft.com/office/drawing/2014/main" id="{CEE8184E-8F79-EA36-DAB9-528681F0DC07}"/>
              </a:ext>
            </a:extLst>
          </p:cNvPr>
          <p:cNvSpPr txBox="1">
            <a:spLocks noChangeArrowheads="1"/>
          </p:cNvSpPr>
          <p:nvPr/>
        </p:nvSpPr>
        <p:spPr bwMode="auto">
          <a:xfrm>
            <a:off x="1524000" y="838200"/>
            <a:ext cx="1371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sz="1600" b="1"/>
              <a:t>Tempo de entrega reduzido</a:t>
            </a:r>
          </a:p>
        </p:txBody>
      </p:sp>
      <p:sp>
        <p:nvSpPr>
          <p:cNvPr id="464911" name="Text Box 15">
            <a:extLst>
              <a:ext uri="{FF2B5EF4-FFF2-40B4-BE49-F238E27FC236}">
                <a16:creationId xmlns:a16="http://schemas.microsoft.com/office/drawing/2014/main" id="{5B7C4B88-6E8B-555E-3D12-628B88CC9829}"/>
              </a:ext>
            </a:extLst>
          </p:cNvPr>
          <p:cNvSpPr txBox="1">
            <a:spLocks noChangeArrowheads="1"/>
          </p:cNvSpPr>
          <p:nvPr/>
        </p:nvSpPr>
        <p:spPr bwMode="auto">
          <a:xfrm>
            <a:off x="4038600" y="838200"/>
            <a:ext cx="3886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sz="1600" b="1"/>
              <a:t>Preço baixo, margem alta, ou ambos</a:t>
            </a:r>
          </a:p>
        </p:txBody>
      </p:sp>
      <p:sp>
        <p:nvSpPr>
          <p:cNvPr id="464912" name="Oval 16">
            <a:extLst>
              <a:ext uri="{FF2B5EF4-FFF2-40B4-BE49-F238E27FC236}">
                <a16:creationId xmlns:a16="http://schemas.microsoft.com/office/drawing/2014/main" id="{0242B8AB-8756-5A79-6468-9F660EC1C7E1}"/>
              </a:ext>
            </a:extLst>
          </p:cNvPr>
          <p:cNvSpPr>
            <a:spLocks noChangeArrowheads="1"/>
          </p:cNvSpPr>
          <p:nvPr/>
        </p:nvSpPr>
        <p:spPr bwMode="auto">
          <a:xfrm>
            <a:off x="2209800" y="5105400"/>
            <a:ext cx="2209800" cy="457200"/>
          </a:xfrm>
          <a:prstGeom prst="ellipse">
            <a:avLst/>
          </a:prstGeom>
          <a:gradFill rotWithShape="0">
            <a:gsLst>
              <a:gs pos="0">
                <a:schemeClr val="bg1"/>
              </a:gs>
              <a:gs pos="100000">
                <a:srgbClr val="008000"/>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pt-BR" altLang="pt-BR" b="1"/>
              <a:t>QUALIDADE</a:t>
            </a:r>
          </a:p>
        </p:txBody>
      </p:sp>
      <p:sp>
        <p:nvSpPr>
          <p:cNvPr id="464913" name="Text Box 17">
            <a:extLst>
              <a:ext uri="{FF2B5EF4-FFF2-40B4-BE49-F238E27FC236}">
                <a16:creationId xmlns:a16="http://schemas.microsoft.com/office/drawing/2014/main" id="{4043E4B2-0BFD-8827-613B-99582B4C5516}"/>
              </a:ext>
            </a:extLst>
          </p:cNvPr>
          <p:cNvSpPr txBox="1">
            <a:spLocks noChangeArrowheads="1"/>
          </p:cNvSpPr>
          <p:nvPr/>
        </p:nvSpPr>
        <p:spPr bwMode="auto">
          <a:xfrm>
            <a:off x="2895600" y="4114801"/>
            <a:ext cx="1828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sz="1600" b="1"/>
              <a:t>Processos isentos de erro</a:t>
            </a:r>
          </a:p>
        </p:txBody>
      </p:sp>
      <p:sp>
        <p:nvSpPr>
          <p:cNvPr id="464914" name="Line 18">
            <a:extLst>
              <a:ext uri="{FF2B5EF4-FFF2-40B4-BE49-F238E27FC236}">
                <a16:creationId xmlns:a16="http://schemas.microsoft.com/office/drawing/2014/main" id="{A9472A3C-004B-B9AC-6842-884737D5C874}"/>
              </a:ext>
            </a:extLst>
          </p:cNvPr>
          <p:cNvSpPr>
            <a:spLocks noChangeShapeType="1"/>
          </p:cNvSpPr>
          <p:nvPr/>
        </p:nvSpPr>
        <p:spPr bwMode="auto">
          <a:xfrm flipH="1">
            <a:off x="2667000" y="5562600"/>
            <a:ext cx="45720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64915" name="Line 19">
            <a:extLst>
              <a:ext uri="{FF2B5EF4-FFF2-40B4-BE49-F238E27FC236}">
                <a16:creationId xmlns:a16="http://schemas.microsoft.com/office/drawing/2014/main" id="{3952D89B-A323-EB92-58ED-3B3637EEF848}"/>
              </a:ext>
            </a:extLst>
          </p:cNvPr>
          <p:cNvSpPr>
            <a:spLocks noChangeShapeType="1"/>
          </p:cNvSpPr>
          <p:nvPr/>
        </p:nvSpPr>
        <p:spPr bwMode="auto">
          <a:xfrm flipV="1">
            <a:off x="3352800" y="4648200"/>
            <a:ext cx="45720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64916" name="Line 20">
            <a:extLst>
              <a:ext uri="{FF2B5EF4-FFF2-40B4-BE49-F238E27FC236}">
                <a16:creationId xmlns:a16="http://schemas.microsoft.com/office/drawing/2014/main" id="{2E0678A7-133E-3E8C-3087-8DDA1B0F2FAE}"/>
              </a:ext>
            </a:extLst>
          </p:cNvPr>
          <p:cNvSpPr>
            <a:spLocks noChangeShapeType="1"/>
          </p:cNvSpPr>
          <p:nvPr/>
        </p:nvSpPr>
        <p:spPr bwMode="auto">
          <a:xfrm flipV="1">
            <a:off x="4572000" y="4114800"/>
            <a:ext cx="53340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64917" name="Oval 21">
            <a:extLst>
              <a:ext uri="{FF2B5EF4-FFF2-40B4-BE49-F238E27FC236}">
                <a16:creationId xmlns:a16="http://schemas.microsoft.com/office/drawing/2014/main" id="{7323A288-47AC-E827-C877-E9A2DBB30653}"/>
              </a:ext>
            </a:extLst>
          </p:cNvPr>
          <p:cNvSpPr>
            <a:spLocks noChangeArrowheads="1"/>
          </p:cNvSpPr>
          <p:nvPr/>
        </p:nvSpPr>
        <p:spPr bwMode="auto">
          <a:xfrm>
            <a:off x="7467600" y="5105400"/>
            <a:ext cx="2362200" cy="457200"/>
          </a:xfrm>
          <a:prstGeom prst="ellipse">
            <a:avLst/>
          </a:prstGeom>
          <a:gradFill rotWithShape="0">
            <a:gsLst>
              <a:gs pos="0">
                <a:schemeClr val="bg1"/>
              </a:gs>
              <a:gs pos="100000">
                <a:srgbClr val="FF0000"/>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pt-BR" altLang="pt-BR" b="1"/>
              <a:t>FLEXIBILIDADE</a:t>
            </a:r>
          </a:p>
        </p:txBody>
      </p:sp>
      <p:sp>
        <p:nvSpPr>
          <p:cNvPr id="464918" name="Text Box 22">
            <a:extLst>
              <a:ext uri="{FF2B5EF4-FFF2-40B4-BE49-F238E27FC236}">
                <a16:creationId xmlns:a16="http://schemas.microsoft.com/office/drawing/2014/main" id="{560E9F73-7370-53DA-6E35-962C51EF9BD3}"/>
              </a:ext>
            </a:extLst>
          </p:cNvPr>
          <p:cNvSpPr txBox="1">
            <a:spLocks noChangeArrowheads="1"/>
          </p:cNvSpPr>
          <p:nvPr/>
        </p:nvSpPr>
        <p:spPr bwMode="auto">
          <a:xfrm>
            <a:off x="7543800" y="4114801"/>
            <a:ext cx="1371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pt-BR" altLang="pt-BR" sz="1600" b="1"/>
              <a:t>Habilidade    para mudar</a:t>
            </a:r>
          </a:p>
        </p:txBody>
      </p:sp>
      <p:sp>
        <p:nvSpPr>
          <p:cNvPr id="464919" name="Line 23">
            <a:extLst>
              <a:ext uri="{FF2B5EF4-FFF2-40B4-BE49-F238E27FC236}">
                <a16:creationId xmlns:a16="http://schemas.microsoft.com/office/drawing/2014/main" id="{0DE98A1F-A5E1-E650-02D0-DABEF27ADA38}"/>
              </a:ext>
            </a:extLst>
          </p:cNvPr>
          <p:cNvSpPr>
            <a:spLocks noChangeShapeType="1"/>
          </p:cNvSpPr>
          <p:nvPr/>
        </p:nvSpPr>
        <p:spPr bwMode="auto">
          <a:xfrm rot="14390493" flipH="1">
            <a:off x="8305800" y="5486400"/>
            <a:ext cx="53340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64920" name="Line 24">
            <a:extLst>
              <a:ext uri="{FF2B5EF4-FFF2-40B4-BE49-F238E27FC236}">
                <a16:creationId xmlns:a16="http://schemas.microsoft.com/office/drawing/2014/main" id="{E9F16C56-E442-B444-F6E4-7C86577B927E}"/>
              </a:ext>
            </a:extLst>
          </p:cNvPr>
          <p:cNvSpPr>
            <a:spLocks noChangeShapeType="1"/>
          </p:cNvSpPr>
          <p:nvPr/>
        </p:nvSpPr>
        <p:spPr bwMode="auto">
          <a:xfrm rot="16080682" flipV="1">
            <a:off x="8001000" y="4648200"/>
            <a:ext cx="45720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64921" name="Line 25">
            <a:extLst>
              <a:ext uri="{FF2B5EF4-FFF2-40B4-BE49-F238E27FC236}">
                <a16:creationId xmlns:a16="http://schemas.microsoft.com/office/drawing/2014/main" id="{D70AEFD4-56B4-51DA-A882-6F36A39DC565}"/>
              </a:ext>
            </a:extLst>
          </p:cNvPr>
          <p:cNvSpPr>
            <a:spLocks noChangeShapeType="1"/>
          </p:cNvSpPr>
          <p:nvPr/>
        </p:nvSpPr>
        <p:spPr bwMode="auto">
          <a:xfrm rot="15137818" flipV="1">
            <a:off x="7010400" y="4191000"/>
            <a:ext cx="53340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64922" name="Line 26">
            <a:extLst>
              <a:ext uri="{FF2B5EF4-FFF2-40B4-BE49-F238E27FC236}">
                <a16:creationId xmlns:a16="http://schemas.microsoft.com/office/drawing/2014/main" id="{7252DE0B-7955-43F9-231C-F517233ACACE}"/>
              </a:ext>
            </a:extLst>
          </p:cNvPr>
          <p:cNvSpPr>
            <a:spLocks noChangeShapeType="1"/>
          </p:cNvSpPr>
          <p:nvPr/>
        </p:nvSpPr>
        <p:spPr bwMode="auto">
          <a:xfrm rot="16080682" flipV="1">
            <a:off x="2057400" y="1752600"/>
            <a:ext cx="457200" cy="45720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64923" name="Line 27">
            <a:extLst>
              <a:ext uri="{FF2B5EF4-FFF2-40B4-BE49-F238E27FC236}">
                <a16:creationId xmlns:a16="http://schemas.microsoft.com/office/drawing/2014/main" id="{7A103504-829E-B204-0E9D-4AE59C251DD7}"/>
              </a:ext>
            </a:extLst>
          </p:cNvPr>
          <p:cNvSpPr>
            <a:spLocks noChangeShapeType="1"/>
          </p:cNvSpPr>
          <p:nvPr/>
        </p:nvSpPr>
        <p:spPr bwMode="auto">
          <a:xfrm flipV="1">
            <a:off x="9296400" y="1676400"/>
            <a:ext cx="45720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64924" name="Line 28">
            <a:extLst>
              <a:ext uri="{FF2B5EF4-FFF2-40B4-BE49-F238E27FC236}">
                <a16:creationId xmlns:a16="http://schemas.microsoft.com/office/drawing/2014/main" id="{770D1496-C326-5C01-D095-7BC1D718D5D7}"/>
              </a:ext>
            </a:extLst>
          </p:cNvPr>
          <p:cNvSpPr>
            <a:spLocks noChangeShapeType="1"/>
          </p:cNvSpPr>
          <p:nvPr/>
        </p:nvSpPr>
        <p:spPr bwMode="auto">
          <a:xfrm>
            <a:off x="6019800" y="2057400"/>
            <a:ext cx="0" cy="609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64925" name="Line 29">
            <a:extLst>
              <a:ext uri="{FF2B5EF4-FFF2-40B4-BE49-F238E27FC236}">
                <a16:creationId xmlns:a16="http://schemas.microsoft.com/office/drawing/2014/main" id="{0D779AD6-3BEB-3797-EFF6-E9FC58931A92}"/>
              </a:ext>
            </a:extLst>
          </p:cNvPr>
          <p:cNvSpPr>
            <a:spLocks noChangeShapeType="1"/>
          </p:cNvSpPr>
          <p:nvPr/>
        </p:nvSpPr>
        <p:spPr bwMode="auto">
          <a:xfrm flipV="1">
            <a:off x="5943600" y="11430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64926" name="Line 30">
            <a:extLst>
              <a:ext uri="{FF2B5EF4-FFF2-40B4-BE49-F238E27FC236}">
                <a16:creationId xmlns:a16="http://schemas.microsoft.com/office/drawing/2014/main" id="{79127CC4-B1D8-97D1-F101-2777970B46BA}"/>
              </a:ext>
            </a:extLst>
          </p:cNvPr>
          <p:cNvSpPr>
            <a:spLocks noChangeShapeType="1"/>
          </p:cNvSpPr>
          <p:nvPr/>
        </p:nvSpPr>
        <p:spPr bwMode="auto">
          <a:xfrm>
            <a:off x="3276600" y="2743200"/>
            <a:ext cx="457200" cy="609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64927" name="Line 31">
            <a:extLst>
              <a:ext uri="{FF2B5EF4-FFF2-40B4-BE49-F238E27FC236}">
                <a16:creationId xmlns:a16="http://schemas.microsoft.com/office/drawing/2014/main" id="{EC65F220-9D5D-5DAB-9358-CBBC4D90131A}"/>
              </a:ext>
            </a:extLst>
          </p:cNvPr>
          <p:cNvSpPr>
            <a:spLocks noChangeShapeType="1"/>
          </p:cNvSpPr>
          <p:nvPr/>
        </p:nvSpPr>
        <p:spPr bwMode="auto">
          <a:xfrm>
            <a:off x="4648200" y="3733800"/>
            <a:ext cx="381000" cy="228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64928" name="Line 32">
            <a:extLst>
              <a:ext uri="{FF2B5EF4-FFF2-40B4-BE49-F238E27FC236}">
                <a16:creationId xmlns:a16="http://schemas.microsoft.com/office/drawing/2014/main" id="{1BA7E621-9420-FBFB-47DF-31473DF4A49A}"/>
              </a:ext>
            </a:extLst>
          </p:cNvPr>
          <p:cNvSpPr>
            <a:spLocks noChangeShapeType="1"/>
          </p:cNvSpPr>
          <p:nvPr/>
        </p:nvSpPr>
        <p:spPr bwMode="auto">
          <a:xfrm flipH="1">
            <a:off x="8839200" y="2667000"/>
            <a:ext cx="7620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64929" name="Line 33">
            <a:extLst>
              <a:ext uri="{FF2B5EF4-FFF2-40B4-BE49-F238E27FC236}">
                <a16:creationId xmlns:a16="http://schemas.microsoft.com/office/drawing/2014/main" id="{CD5843BE-8CF7-7785-B0C1-E567F3B37FEC}"/>
              </a:ext>
            </a:extLst>
          </p:cNvPr>
          <p:cNvSpPr>
            <a:spLocks noChangeShapeType="1"/>
          </p:cNvSpPr>
          <p:nvPr/>
        </p:nvSpPr>
        <p:spPr bwMode="auto">
          <a:xfrm flipH="1">
            <a:off x="7086600" y="3429000"/>
            <a:ext cx="91440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a:extLst>
              <a:ext uri="{FF2B5EF4-FFF2-40B4-BE49-F238E27FC236}">
                <a16:creationId xmlns:a16="http://schemas.microsoft.com/office/drawing/2014/main" id="{A6B1A5D1-FE2B-2FD8-3E3E-E374914DE9B7}"/>
              </a:ext>
            </a:extLst>
          </p:cNvPr>
          <p:cNvSpPr>
            <a:spLocks noChangeArrowheads="1"/>
          </p:cNvSpPr>
          <p:nvPr/>
        </p:nvSpPr>
        <p:spPr bwMode="auto">
          <a:xfrm>
            <a:off x="6400800" y="1066800"/>
            <a:ext cx="4267200" cy="2819400"/>
          </a:xfrm>
          <a:prstGeom prst="rect">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sp>
        <p:nvSpPr>
          <p:cNvPr id="466947" name="Text Box 3">
            <a:extLst>
              <a:ext uri="{FF2B5EF4-FFF2-40B4-BE49-F238E27FC236}">
                <a16:creationId xmlns:a16="http://schemas.microsoft.com/office/drawing/2014/main" id="{0CABE04B-4929-B14B-3C68-89B6D1E26652}"/>
              </a:ext>
            </a:extLst>
          </p:cNvPr>
          <p:cNvSpPr txBox="1">
            <a:spLocks noChangeArrowheads="1"/>
          </p:cNvSpPr>
          <p:nvPr/>
        </p:nvSpPr>
        <p:spPr bwMode="auto">
          <a:xfrm>
            <a:off x="1752600" y="762001"/>
            <a:ext cx="1828800" cy="701675"/>
          </a:xfrm>
          <a:prstGeom prst="rect">
            <a:avLst/>
          </a:prstGeom>
          <a:solidFill>
            <a:srgbClr val="FF5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pt-BR" altLang="pt-BR" sz="2000" b="1"/>
              <a:t>Pressão para a Mudança</a:t>
            </a:r>
          </a:p>
        </p:txBody>
      </p:sp>
      <p:pic>
        <p:nvPicPr>
          <p:cNvPr id="466948" name="Picture 4">
            <a:extLst>
              <a:ext uri="{FF2B5EF4-FFF2-40B4-BE49-F238E27FC236}">
                <a16:creationId xmlns:a16="http://schemas.microsoft.com/office/drawing/2014/main" id="{923ACAE2-6A9D-8FA6-17B4-75E76113C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24001"/>
            <a:ext cx="1087438" cy="1020763"/>
          </a:xfrm>
          <a:prstGeom prst="rect">
            <a:avLst/>
          </a:prstGeom>
          <a:noFill/>
          <a:extLst>
            <a:ext uri="{909E8E84-426E-40DD-AFC4-6F175D3DCCD1}">
              <a14:hiddenFill xmlns:a14="http://schemas.microsoft.com/office/drawing/2010/main">
                <a:solidFill>
                  <a:srgbClr val="FFFFFF"/>
                </a:solidFill>
              </a14:hiddenFill>
            </a:ext>
          </a:extLst>
        </p:spPr>
      </p:pic>
      <p:sp>
        <p:nvSpPr>
          <p:cNvPr id="466949" name="Rectangle 5">
            <a:extLst>
              <a:ext uri="{FF2B5EF4-FFF2-40B4-BE49-F238E27FC236}">
                <a16:creationId xmlns:a16="http://schemas.microsoft.com/office/drawing/2014/main" id="{43DDE589-889B-D4DD-EF8E-F1BFECD4178A}"/>
              </a:ext>
            </a:extLst>
          </p:cNvPr>
          <p:cNvSpPr>
            <a:spLocks noChangeArrowheads="1"/>
          </p:cNvSpPr>
          <p:nvPr/>
        </p:nvSpPr>
        <p:spPr bwMode="auto">
          <a:xfrm>
            <a:off x="4495800" y="1371600"/>
            <a:ext cx="1062038" cy="622300"/>
          </a:xfrm>
          <a:prstGeom prst="rect">
            <a:avLst/>
          </a:prstGeom>
          <a:solidFill>
            <a:srgbClr val="FFFF66"/>
          </a:solidFill>
          <a:ln>
            <a:noFill/>
          </a:ln>
          <a:effectLst>
            <a:prstShdw prst="shdw17" dist="17961" dir="2700000">
              <a:srgbClr val="FFFF66">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solidFill>
                  <a:srgbClr val="000066"/>
                </a:solidFill>
              </a:rPr>
              <a:t>Visão</a:t>
            </a:r>
          </a:p>
        </p:txBody>
      </p:sp>
      <p:pic>
        <p:nvPicPr>
          <p:cNvPr id="466950" name="Picture 6">
            <a:extLst>
              <a:ext uri="{FF2B5EF4-FFF2-40B4-BE49-F238E27FC236}">
                <a16:creationId xmlns:a16="http://schemas.microsoft.com/office/drawing/2014/main" id="{27AB29A9-830D-52D3-BE0B-30634AF17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37160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66951" name="Rectangle 7">
            <a:extLst>
              <a:ext uri="{FF2B5EF4-FFF2-40B4-BE49-F238E27FC236}">
                <a16:creationId xmlns:a16="http://schemas.microsoft.com/office/drawing/2014/main" id="{FAD9DC65-0F5B-CFF7-FB05-B381AC6BD416}"/>
              </a:ext>
            </a:extLst>
          </p:cNvPr>
          <p:cNvSpPr>
            <a:spLocks noChangeArrowheads="1"/>
          </p:cNvSpPr>
          <p:nvPr/>
        </p:nvSpPr>
        <p:spPr bwMode="auto">
          <a:xfrm>
            <a:off x="6629400" y="1219200"/>
            <a:ext cx="1519238" cy="1219200"/>
          </a:xfrm>
          <a:prstGeom prst="rect">
            <a:avLst/>
          </a:prstGeom>
          <a:solidFill>
            <a:srgbClr val="FF9900"/>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Habilidades</a:t>
            </a:r>
          </a:p>
        </p:txBody>
      </p:sp>
      <p:sp>
        <p:nvSpPr>
          <p:cNvPr id="466952" name="Rectangle 8">
            <a:extLst>
              <a:ext uri="{FF2B5EF4-FFF2-40B4-BE49-F238E27FC236}">
                <a16:creationId xmlns:a16="http://schemas.microsoft.com/office/drawing/2014/main" id="{7B871B12-B7A0-CDDF-3BAD-3E5C8CA751D1}"/>
              </a:ext>
            </a:extLst>
          </p:cNvPr>
          <p:cNvSpPr>
            <a:spLocks noChangeArrowheads="1"/>
          </p:cNvSpPr>
          <p:nvPr/>
        </p:nvSpPr>
        <p:spPr bwMode="auto">
          <a:xfrm>
            <a:off x="7620000" y="1981200"/>
            <a:ext cx="1290638" cy="1066800"/>
          </a:xfrm>
          <a:prstGeom prst="rect">
            <a:avLst/>
          </a:prstGeom>
          <a:solidFill>
            <a:srgbClr val="FF9900"/>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Incentivos</a:t>
            </a:r>
          </a:p>
        </p:txBody>
      </p:sp>
      <p:sp>
        <p:nvSpPr>
          <p:cNvPr id="466953" name="Rectangle 9">
            <a:extLst>
              <a:ext uri="{FF2B5EF4-FFF2-40B4-BE49-F238E27FC236}">
                <a16:creationId xmlns:a16="http://schemas.microsoft.com/office/drawing/2014/main" id="{18265311-A7DF-A476-4EB6-5CFB0C13FB97}"/>
              </a:ext>
            </a:extLst>
          </p:cNvPr>
          <p:cNvSpPr>
            <a:spLocks noChangeArrowheads="1"/>
          </p:cNvSpPr>
          <p:nvPr/>
        </p:nvSpPr>
        <p:spPr bwMode="auto">
          <a:xfrm>
            <a:off x="8382000" y="2743200"/>
            <a:ext cx="1365250" cy="990600"/>
          </a:xfrm>
          <a:prstGeom prst="rect">
            <a:avLst/>
          </a:prstGeom>
          <a:solidFill>
            <a:srgbClr val="FF9900"/>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Recursos</a:t>
            </a:r>
          </a:p>
        </p:txBody>
      </p:sp>
      <p:sp>
        <p:nvSpPr>
          <p:cNvPr id="466954" name="Rectangle 10">
            <a:extLst>
              <a:ext uri="{FF2B5EF4-FFF2-40B4-BE49-F238E27FC236}">
                <a16:creationId xmlns:a16="http://schemas.microsoft.com/office/drawing/2014/main" id="{49E24C1C-3B7F-E6C9-CDE8-C8C9AAA009E4}"/>
              </a:ext>
            </a:extLst>
          </p:cNvPr>
          <p:cNvSpPr>
            <a:spLocks noChangeArrowheads="1"/>
          </p:cNvSpPr>
          <p:nvPr/>
        </p:nvSpPr>
        <p:spPr bwMode="auto">
          <a:xfrm>
            <a:off x="6248400" y="4648200"/>
            <a:ext cx="1747838" cy="927100"/>
          </a:xfrm>
          <a:prstGeom prst="rect">
            <a:avLst/>
          </a:prstGeom>
          <a:solidFill>
            <a:srgbClr val="00FF00"/>
          </a:solidFill>
          <a:ln>
            <a:noFill/>
          </a:ln>
          <a:effectLst>
            <a:prstShdw prst="shdw17" dist="17961" dir="2700000">
              <a:srgbClr val="00FF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Plano de </a:t>
            </a:r>
            <a:br>
              <a:rPr lang="es-ES_tradnl" altLang="pt-BR" sz="2000" b="1"/>
            </a:br>
            <a:r>
              <a:rPr lang="es-ES_tradnl" altLang="pt-BR" sz="2000" b="1"/>
              <a:t>Ação</a:t>
            </a:r>
          </a:p>
        </p:txBody>
      </p:sp>
      <p:sp>
        <p:nvSpPr>
          <p:cNvPr id="466955" name="Rectangle 11">
            <a:extLst>
              <a:ext uri="{FF2B5EF4-FFF2-40B4-BE49-F238E27FC236}">
                <a16:creationId xmlns:a16="http://schemas.microsoft.com/office/drawing/2014/main" id="{B82ED802-6976-5685-B5C7-C84FAE26E972}"/>
              </a:ext>
            </a:extLst>
          </p:cNvPr>
          <p:cNvSpPr>
            <a:spLocks noChangeArrowheads="1"/>
          </p:cNvSpPr>
          <p:nvPr/>
        </p:nvSpPr>
        <p:spPr bwMode="auto">
          <a:xfrm>
            <a:off x="2667000" y="5105400"/>
            <a:ext cx="2057400" cy="1143000"/>
          </a:xfrm>
          <a:prstGeom prst="rect">
            <a:avLst/>
          </a:prstGeom>
          <a:solidFill>
            <a:srgbClr val="66CCFF"/>
          </a:solidFill>
          <a:ln>
            <a:noFill/>
          </a:ln>
          <a:effectLst>
            <a:prstShdw prst="shdw17" dist="17961" dir="2700000">
              <a:srgbClr val="66CCFF">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solidFill>
                  <a:srgbClr val="000066"/>
                </a:solidFill>
              </a:rPr>
              <a:t>Mudança</a:t>
            </a:r>
          </a:p>
          <a:p>
            <a:pPr algn="ctr" eaLnBrk="0" hangingPunct="0"/>
            <a:r>
              <a:rPr lang="es-ES_tradnl" altLang="pt-BR" sz="2000" b="1">
                <a:solidFill>
                  <a:srgbClr val="000066"/>
                </a:solidFill>
              </a:rPr>
              <a:t>Efetiva</a:t>
            </a:r>
          </a:p>
        </p:txBody>
      </p:sp>
      <p:sp>
        <p:nvSpPr>
          <p:cNvPr id="466956" name="AutoShape 12">
            <a:extLst>
              <a:ext uri="{FF2B5EF4-FFF2-40B4-BE49-F238E27FC236}">
                <a16:creationId xmlns:a16="http://schemas.microsoft.com/office/drawing/2014/main" id="{C89EB872-1AAE-DAB3-2D51-F65A7883E56A}"/>
              </a:ext>
            </a:extLst>
          </p:cNvPr>
          <p:cNvSpPr>
            <a:spLocks noChangeArrowheads="1"/>
          </p:cNvSpPr>
          <p:nvPr/>
        </p:nvSpPr>
        <p:spPr bwMode="auto">
          <a:xfrm rot="10800000">
            <a:off x="8382000" y="4038601"/>
            <a:ext cx="1295400" cy="14763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sp>
        <p:nvSpPr>
          <p:cNvPr id="466957" name="AutoShape 13">
            <a:extLst>
              <a:ext uri="{FF2B5EF4-FFF2-40B4-BE49-F238E27FC236}">
                <a16:creationId xmlns:a16="http://schemas.microsoft.com/office/drawing/2014/main" id="{95A477F4-B8DC-C077-2B83-E0A29E63E42B}"/>
              </a:ext>
            </a:extLst>
          </p:cNvPr>
          <p:cNvSpPr>
            <a:spLocks noChangeArrowheads="1"/>
          </p:cNvSpPr>
          <p:nvPr/>
        </p:nvSpPr>
        <p:spPr bwMode="auto">
          <a:xfrm rot="3600000">
            <a:off x="5198270" y="4936332"/>
            <a:ext cx="485775" cy="976313"/>
          </a:xfrm>
          <a:prstGeom prst="downArrow">
            <a:avLst>
              <a:gd name="adj1" fmla="val 50000"/>
              <a:gd name="adj2" fmla="val 50245"/>
            </a:avLst>
          </a:prstGeom>
          <a:solidFill>
            <a:srgbClr val="000099"/>
          </a:solidFill>
          <a:ln>
            <a:noFill/>
          </a:ln>
          <a:effectLst>
            <a:prstShdw prst="shdw17" dist="17961" dir="2700000">
              <a:srgbClr val="000099">
                <a:gamma/>
                <a:shade val="60000"/>
                <a:invGamma/>
              </a:srgb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sp>
        <p:nvSpPr>
          <p:cNvPr id="466958" name="Text Box 14">
            <a:extLst>
              <a:ext uri="{FF2B5EF4-FFF2-40B4-BE49-F238E27FC236}">
                <a16:creationId xmlns:a16="http://schemas.microsoft.com/office/drawing/2014/main" id="{0A9BAEE6-C66F-4F23-09AB-991358F4E6C9}"/>
              </a:ext>
            </a:extLst>
          </p:cNvPr>
          <p:cNvSpPr txBox="1">
            <a:spLocks noChangeArrowheads="1"/>
          </p:cNvSpPr>
          <p:nvPr/>
        </p:nvSpPr>
        <p:spPr bwMode="auto">
          <a:xfrm>
            <a:off x="8839200" y="1143001"/>
            <a:ext cx="1828800" cy="701675"/>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spcBef>
                <a:spcPct val="50000"/>
              </a:spcBef>
            </a:pPr>
            <a:r>
              <a:rPr lang="es-ES_tradnl" altLang="pt-BR" sz="2000" b="1">
                <a:solidFill>
                  <a:srgbClr val="000099"/>
                </a:solidFill>
                <a:effectLst>
                  <a:outerShdw blurRad="38100" dist="38100" dir="2700000" algn="tl">
                    <a:srgbClr val="000000"/>
                  </a:outerShdw>
                </a:effectLst>
              </a:rPr>
              <a:t>Capacidade de mudança</a:t>
            </a:r>
            <a:endParaRPr lang="pt-BR" altLang="pt-BR" sz="2000" b="1">
              <a:solidFill>
                <a:srgbClr val="000099"/>
              </a:solidFill>
              <a:effectLst>
                <a:outerShdw blurRad="38100" dist="38100" dir="2700000" algn="tl">
                  <a:srgbClr val="000000"/>
                </a:outerShdw>
              </a:effectLst>
            </a:endParaRPr>
          </a:p>
        </p:txBody>
      </p:sp>
      <p:sp>
        <p:nvSpPr>
          <p:cNvPr id="466959" name="Text Box 15">
            <a:extLst>
              <a:ext uri="{FF2B5EF4-FFF2-40B4-BE49-F238E27FC236}">
                <a16:creationId xmlns:a16="http://schemas.microsoft.com/office/drawing/2014/main" id="{A851CFE5-71C8-2C98-5E08-DE5F76BFFB40}"/>
              </a:ext>
            </a:extLst>
          </p:cNvPr>
          <p:cNvSpPr txBox="1">
            <a:spLocks noChangeArrowheads="1"/>
          </p:cNvSpPr>
          <p:nvPr/>
        </p:nvSpPr>
        <p:spPr bwMode="auto">
          <a:xfrm>
            <a:off x="6172200" y="5638801"/>
            <a:ext cx="1219200" cy="1158875"/>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r>
              <a:rPr lang="es-ES_tradnl" altLang="pt-BR" sz="2000" b="1">
                <a:effectLst>
                  <a:outerShdw blurRad="38100" dist="38100" dir="2700000" algn="tl">
                    <a:srgbClr val="000000"/>
                  </a:outerShdw>
                </a:effectLst>
              </a:rPr>
              <a:t>Ações</a:t>
            </a:r>
          </a:p>
          <a:p>
            <a:pPr algn="ctr" eaLnBrk="0" hangingPunct="0"/>
            <a:r>
              <a:rPr lang="es-ES_tradnl" altLang="pt-BR" sz="2000" b="1">
                <a:effectLst>
                  <a:outerShdw blurRad="38100" dist="38100" dir="2700000" algn="tl">
                    <a:srgbClr val="000000"/>
                  </a:outerShdw>
                </a:effectLst>
              </a:rPr>
              <a:t>iniciais</a:t>
            </a:r>
          </a:p>
          <a:p>
            <a:pPr algn="ctr" eaLnBrk="0" hangingPunct="0">
              <a:spcBef>
                <a:spcPct val="50000"/>
              </a:spcBef>
            </a:pPr>
            <a:endParaRPr lang="pt-BR" altLang="pt-BR" sz="2000" b="1">
              <a:solidFill>
                <a:srgbClr val="000099"/>
              </a:solidFill>
            </a:endParaRPr>
          </a:p>
        </p:txBody>
      </p:sp>
      <p:sp>
        <p:nvSpPr>
          <p:cNvPr id="466960" name="AutoShape 16">
            <a:extLst>
              <a:ext uri="{FF2B5EF4-FFF2-40B4-BE49-F238E27FC236}">
                <a16:creationId xmlns:a16="http://schemas.microsoft.com/office/drawing/2014/main" id="{8F7A657E-2034-50B6-6DDB-1060ABE42183}"/>
              </a:ext>
            </a:extLst>
          </p:cNvPr>
          <p:cNvSpPr>
            <a:spLocks noChangeArrowheads="1"/>
          </p:cNvSpPr>
          <p:nvPr/>
        </p:nvSpPr>
        <p:spPr bwMode="auto">
          <a:xfrm rot="1800000">
            <a:off x="3657600" y="1219201"/>
            <a:ext cx="685800" cy="485775"/>
          </a:xfrm>
          <a:prstGeom prst="notchedRightArrow">
            <a:avLst>
              <a:gd name="adj1" fmla="val 50000"/>
              <a:gd name="adj2" fmla="val 35294"/>
            </a:avLst>
          </a:prstGeom>
          <a:solidFill>
            <a:srgbClr val="CCCCFF"/>
          </a:solidFill>
          <a:ln>
            <a:noFill/>
          </a:ln>
          <a:effectLst>
            <a:prstShdw prst="shdw17" dist="17961" dir="2700000">
              <a:srgbClr val="CCCCFF">
                <a:gamma/>
                <a:shade val="60000"/>
                <a:invGamma/>
              </a:srgb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pic>
        <p:nvPicPr>
          <p:cNvPr id="466961" name="Picture 17">
            <a:extLst>
              <a:ext uri="{FF2B5EF4-FFF2-40B4-BE49-F238E27FC236}">
                <a16:creationId xmlns:a16="http://schemas.microsoft.com/office/drawing/2014/main" id="{15A5D170-5EB6-AAC2-41BB-D9F1296ED2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1" y="0"/>
            <a:ext cx="1230313" cy="1390650"/>
          </a:xfrm>
          <a:prstGeom prst="rect">
            <a:avLst/>
          </a:prstGeom>
          <a:noFill/>
          <a:extLst>
            <a:ext uri="{909E8E84-426E-40DD-AFC4-6F175D3DCCD1}">
              <a14:hiddenFill xmlns:a14="http://schemas.microsoft.com/office/drawing/2010/main">
                <a:solidFill>
                  <a:srgbClr val="FFFFFF"/>
                </a:solidFill>
              </a14:hiddenFill>
            </a:ext>
          </a:extLst>
        </p:spPr>
      </p:pic>
      <p:pic>
        <p:nvPicPr>
          <p:cNvPr id="466962" name="Picture 18">
            <a:extLst>
              <a:ext uri="{FF2B5EF4-FFF2-40B4-BE49-F238E27FC236}">
                <a16:creationId xmlns:a16="http://schemas.microsoft.com/office/drawing/2014/main" id="{7489C897-B3DB-F253-A342-0B2CE9636B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52400"/>
            <a:ext cx="654050" cy="1143000"/>
          </a:xfrm>
          <a:prstGeom prst="rect">
            <a:avLst/>
          </a:prstGeom>
          <a:noFill/>
          <a:extLst>
            <a:ext uri="{909E8E84-426E-40DD-AFC4-6F175D3DCCD1}">
              <a14:hiddenFill xmlns:a14="http://schemas.microsoft.com/office/drawing/2010/main">
                <a:solidFill>
                  <a:srgbClr val="FFFFFF"/>
                </a:solidFill>
              </a14:hiddenFill>
            </a:ext>
          </a:extLst>
        </p:spPr>
      </p:pic>
      <p:sp>
        <p:nvSpPr>
          <p:cNvPr id="466963" name="Text Box 19">
            <a:extLst>
              <a:ext uri="{FF2B5EF4-FFF2-40B4-BE49-F238E27FC236}">
                <a16:creationId xmlns:a16="http://schemas.microsoft.com/office/drawing/2014/main" id="{1516D4BE-422E-3A6A-C9F3-1BD76D40A227}"/>
              </a:ext>
            </a:extLst>
          </p:cNvPr>
          <p:cNvSpPr txBox="1">
            <a:spLocks noChangeArrowheads="1"/>
          </p:cNvSpPr>
          <p:nvPr/>
        </p:nvSpPr>
        <p:spPr bwMode="auto">
          <a:xfrm>
            <a:off x="1981200" y="2819400"/>
            <a:ext cx="2057400" cy="1373188"/>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spcBef>
                <a:spcPct val="50000"/>
              </a:spcBef>
            </a:pPr>
            <a:r>
              <a:rPr lang="pt-BR" altLang="pt-BR" sz="2800" b="1">
                <a:latin typeface="Bookman Old Style" panose="02050604050505020204" pitchFamily="18" charset="0"/>
              </a:rPr>
              <a:t>Roteiro da Mudança</a:t>
            </a:r>
          </a:p>
        </p:txBody>
      </p:sp>
      <p:sp>
        <p:nvSpPr>
          <p:cNvPr id="466964" name="Freeform 20">
            <a:extLst>
              <a:ext uri="{FF2B5EF4-FFF2-40B4-BE49-F238E27FC236}">
                <a16:creationId xmlns:a16="http://schemas.microsoft.com/office/drawing/2014/main" id="{A2FFC3BD-F2E5-A377-85B9-D353810FC932}"/>
              </a:ext>
            </a:extLst>
          </p:cNvPr>
          <p:cNvSpPr>
            <a:spLocks/>
          </p:cNvSpPr>
          <p:nvPr/>
        </p:nvSpPr>
        <p:spPr bwMode="auto">
          <a:xfrm>
            <a:off x="2190750" y="3219450"/>
            <a:ext cx="2089150" cy="1460500"/>
          </a:xfrm>
          <a:custGeom>
            <a:avLst/>
            <a:gdLst>
              <a:gd name="T0" fmla="*/ 1020 w 1316"/>
              <a:gd name="T1" fmla="*/ 0 h 920"/>
              <a:gd name="T2" fmla="*/ 1176 w 1316"/>
              <a:gd name="T3" fmla="*/ 60 h 920"/>
              <a:gd name="T4" fmla="*/ 1200 w 1316"/>
              <a:gd name="T5" fmla="*/ 132 h 920"/>
              <a:gd name="T6" fmla="*/ 1212 w 1316"/>
              <a:gd name="T7" fmla="*/ 300 h 920"/>
              <a:gd name="T8" fmla="*/ 1284 w 1316"/>
              <a:gd name="T9" fmla="*/ 336 h 920"/>
              <a:gd name="T10" fmla="*/ 1284 w 1316"/>
              <a:gd name="T11" fmla="*/ 456 h 920"/>
              <a:gd name="T12" fmla="*/ 1212 w 1316"/>
              <a:gd name="T13" fmla="*/ 480 h 920"/>
              <a:gd name="T14" fmla="*/ 1176 w 1316"/>
              <a:gd name="T15" fmla="*/ 516 h 920"/>
              <a:gd name="T16" fmla="*/ 1140 w 1316"/>
              <a:gd name="T17" fmla="*/ 720 h 920"/>
              <a:gd name="T18" fmla="*/ 1032 w 1316"/>
              <a:gd name="T19" fmla="*/ 732 h 920"/>
              <a:gd name="T20" fmla="*/ 960 w 1316"/>
              <a:gd name="T21" fmla="*/ 792 h 920"/>
              <a:gd name="T22" fmla="*/ 888 w 1316"/>
              <a:gd name="T23" fmla="*/ 816 h 920"/>
              <a:gd name="T24" fmla="*/ 708 w 1316"/>
              <a:gd name="T25" fmla="*/ 768 h 920"/>
              <a:gd name="T26" fmla="*/ 636 w 1316"/>
              <a:gd name="T27" fmla="*/ 780 h 920"/>
              <a:gd name="T28" fmla="*/ 588 w 1316"/>
              <a:gd name="T29" fmla="*/ 852 h 920"/>
              <a:gd name="T30" fmla="*/ 480 w 1316"/>
              <a:gd name="T31" fmla="*/ 840 h 920"/>
              <a:gd name="T32" fmla="*/ 444 w 1316"/>
              <a:gd name="T33" fmla="*/ 768 h 920"/>
              <a:gd name="T34" fmla="*/ 408 w 1316"/>
              <a:gd name="T35" fmla="*/ 756 h 920"/>
              <a:gd name="T36" fmla="*/ 336 w 1316"/>
              <a:gd name="T37" fmla="*/ 768 h 920"/>
              <a:gd name="T38" fmla="*/ 264 w 1316"/>
              <a:gd name="T39" fmla="*/ 876 h 920"/>
              <a:gd name="T40" fmla="*/ 0 w 1316"/>
              <a:gd name="T41" fmla="*/ 88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6" h="920">
                <a:moveTo>
                  <a:pt x="1020" y="0"/>
                </a:moveTo>
                <a:cubicBezTo>
                  <a:pt x="1099" y="11"/>
                  <a:pt x="1123" y="7"/>
                  <a:pt x="1176" y="60"/>
                </a:cubicBezTo>
                <a:cubicBezTo>
                  <a:pt x="1184" y="84"/>
                  <a:pt x="1198" y="107"/>
                  <a:pt x="1200" y="132"/>
                </a:cubicBezTo>
                <a:cubicBezTo>
                  <a:pt x="1204" y="188"/>
                  <a:pt x="1198" y="246"/>
                  <a:pt x="1212" y="300"/>
                </a:cubicBezTo>
                <a:cubicBezTo>
                  <a:pt x="1216" y="317"/>
                  <a:pt x="1271" y="332"/>
                  <a:pt x="1284" y="336"/>
                </a:cubicBezTo>
                <a:cubicBezTo>
                  <a:pt x="1297" y="374"/>
                  <a:pt x="1316" y="415"/>
                  <a:pt x="1284" y="456"/>
                </a:cubicBezTo>
                <a:cubicBezTo>
                  <a:pt x="1268" y="476"/>
                  <a:pt x="1212" y="480"/>
                  <a:pt x="1212" y="480"/>
                </a:cubicBezTo>
                <a:cubicBezTo>
                  <a:pt x="1200" y="492"/>
                  <a:pt x="1180" y="499"/>
                  <a:pt x="1176" y="516"/>
                </a:cubicBezTo>
                <a:cubicBezTo>
                  <a:pt x="1167" y="553"/>
                  <a:pt x="1185" y="704"/>
                  <a:pt x="1140" y="720"/>
                </a:cubicBezTo>
                <a:cubicBezTo>
                  <a:pt x="1106" y="732"/>
                  <a:pt x="1068" y="728"/>
                  <a:pt x="1032" y="732"/>
                </a:cubicBezTo>
                <a:cubicBezTo>
                  <a:pt x="1003" y="776"/>
                  <a:pt x="1015" y="770"/>
                  <a:pt x="960" y="792"/>
                </a:cubicBezTo>
                <a:cubicBezTo>
                  <a:pt x="937" y="801"/>
                  <a:pt x="888" y="816"/>
                  <a:pt x="888" y="816"/>
                </a:cubicBezTo>
                <a:cubicBezTo>
                  <a:pt x="804" y="807"/>
                  <a:pt x="772" y="811"/>
                  <a:pt x="708" y="768"/>
                </a:cubicBezTo>
                <a:cubicBezTo>
                  <a:pt x="684" y="772"/>
                  <a:pt x="656" y="766"/>
                  <a:pt x="636" y="780"/>
                </a:cubicBezTo>
                <a:cubicBezTo>
                  <a:pt x="612" y="797"/>
                  <a:pt x="588" y="852"/>
                  <a:pt x="588" y="852"/>
                </a:cubicBezTo>
                <a:cubicBezTo>
                  <a:pt x="552" y="848"/>
                  <a:pt x="514" y="852"/>
                  <a:pt x="480" y="840"/>
                </a:cubicBezTo>
                <a:cubicBezTo>
                  <a:pt x="445" y="827"/>
                  <a:pt x="464" y="788"/>
                  <a:pt x="444" y="768"/>
                </a:cubicBezTo>
                <a:cubicBezTo>
                  <a:pt x="435" y="759"/>
                  <a:pt x="420" y="760"/>
                  <a:pt x="408" y="756"/>
                </a:cubicBezTo>
                <a:cubicBezTo>
                  <a:pt x="384" y="760"/>
                  <a:pt x="358" y="757"/>
                  <a:pt x="336" y="768"/>
                </a:cubicBezTo>
                <a:cubicBezTo>
                  <a:pt x="296" y="788"/>
                  <a:pt x="309" y="850"/>
                  <a:pt x="264" y="876"/>
                </a:cubicBezTo>
                <a:cubicBezTo>
                  <a:pt x="188" y="920"/>
                  <a:pt x="88" y="888"/>
                  <a:pt x="0" y="888"/>
                </a:cubicBezTo>
              </a:path>
            </a:pathLst>
          </a:cu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cap="flat" cmpd="sng">
                <a:solidFill>
                  <a:schemeClr val="tx1"/>
                </a:solidFill>
                <a:prstDash val="solid"/>
                <a:round/>
                <a:headEnd/>
                <a:tailEnd/>
              </a14:hiddenLine>
            </a:ext>
          </a:extLst>
        </p:spPr>
        <p:txBody>
          <a:bodyPr wrap="none" anchor="ctr"/>
          <a:lstStyle/>
          <a:p>
            <a:endParaRPr lang="pt-BR"/>
          </a:p>
        </p:txBody>
      </p:sp>
      <p:pic>
        <p:nvPicPr>
          <p:cNvPr id="466965" name="Picture 21">
            <a:extLst>
              <a:ext uri="{FF2B5EF4-FFF2-40B4-BE49-F238E27FC236}">
                <a16:creationId xmlns:a16="http://schemas.microsoft.com/office/drawing/2014/main" id="{B5DE289D-097D-792A-77B3-3CB1899020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1400" y="5181601"/>
            <a:ext cx="1836738" cy="1331913"/>
          </a:xfrm>
          <a:prstGeom prst="rect">
            <a:avLst/>
          </a:prstGeom>
          <a:noFill/>
          <a:extLst>
            <a:ext uri="{909E8E84-426E-40DD-AFC4-6F175D3DCCD1}">
              <a14:hiddenFill xmlns:a14="http://schemas.microsoft.com/office/drawing/2010/main">
                <a:solidFill>
                  <a:srgbClr val="FFFFFF"/>
                </a:solidFill>
              </a14:hiddenFill>
            </a:ext>
          </a:extLst>
        </p:spPr>
      </p:pic>
      <p:pic>
        <p:nvPicPr>
          <p:cNvPr id="466966" name="Picture 22">
            <a:extLst>
              <a:ext uri="{FF2B5EF4-FFF2-40B4-BE49-F238E27FC236}">
                <a16:creationId xmlns:a16="http://schemas.microsoft.com/office/drawing/2014/main" id="{95C76D0D-69BC-D1E6-65EE-DEE77D9508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5029200"/>
            <a:ext cx="1371600" cy="1347788"/>
          </a:xfrm>
          <a:prstGeom prst="rect">
            <a:avLst/>
          </a:prstGeom>
          <a:noFill/>
          <a:extLst>
            <a:ext uri="{909E8E84-426E-40DD-AFC4-6F175D3DCCD1}">
              <a14:hiddenFill xmlns:a14="http://schemas.microsoft.com/office/drawing/2010/main">
                <a:solidFill>
                  <a:srgbClr val="FFFFFF"/>
                </a:solidFill>
              </a14:hiddenFill>
            </a:ext>
          </a:extLst>
        </p:spPr>
      </p:pic>
      <p:sp>
        <p:nvSpPr>
          <p:cNvPr id="466967" name="Text Box 23">
            <a:extLst>
              <a:ext uri="{FF2B5EF4-FFF2-40B4-BE49-F238E27FC236}">
                <a16:creationId xmlns:a16="http://schemas.microsoft.com/office/drawing/2014/main" id="{12939288-564A-EBF9-1192-93206711FB0E}"/>
              </a:ext>
            </a:extLst>
          </p:cNvPr>
          <p:cNvSpPr txBox="1">
            <a:spLocks noChangeArrowheads="1"/>
          </p:cNvSpPr>
          <p:nvPr/>
        </p:nvSpPr>
        <p:spPr bwMode="auto">
          <a:xfrm>
            <a:off x="1524000" y="-76200"/>
            <a:ext cx="6400800" cy="731838"/>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pPr>
            <a:r>
              <a:rPr lang="pt-BR" altLang="pt-BR" sz="1000">
                <a:cs typeface="Times New Roman" panose="02020603050405020304" pitchFamily="18" charset="0"/>
              </a:rPr>
              <a:t>Visão estratégica para mudança  fonte consultoria  Accenture adaptação Marcos Dutra</a:t>
            </a:r>
            <a:r>
              <a:rPr lang="pt-BR" altLang="pt-BR" sz="1200"/>
              <a:t> </a:t>
            </a:r>
          </a:p>
          <a:p>
            <a:pPr algn="ctr" eaLnBrk="0" hangingPunct="0">
              <a:spcBef>
                <a:spcPct val="50000"/>
              </a:spcBef>
            </a:pPr>
            <a:endParaRPr lang="pt-BR" altLang="pt-BR" sz="2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C5BC979C-D8AB-4154-8B2A-C21F08BC2470}"/>
              </a:ext>
            </a:extLst>
          </p:cNvPr>
          <p:cNvSpPr>
            <a:spLocks noChangeArrowheads="1"/>
          </p:cNvSpPr>
          <p:nvPr/>
        </p:nvSpPr>
        <p:spPr bwMode="auto">
          <a:xfrm>
            <a:off x="6400800" y="1066800"/>
            <a:ext cx="4267200" cy="2819400"/>
          </a:xfrm>
          <a:prstGeom prst="rect">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sp>
        <p:nvSpPr>
          <p:cNvPr id="471043" name="Text Box 3">
            <a:extLst>
              <a:ext uri="{FF2B5EF4-FFF2-40B4-BE49-F238E27FC236}">
                <a16:creationId xmlns:a16="http://schemas.microsoft.com/office/drawing/2014/main" id="{6312DB28-E556-E0DA-75A1-41C4BD3FF1B0}"/>
              </a:ext>
            </a:extLst>
          </p:cNvPr>
          <p:cNvSpPr txBox="1">
            <a:spLocks noChangeArrowheads="1"/>
          </p:cNvSpPr>
          <p:nvPr/>
        </p:nvSpPr>
        <p:spPr bwMode="auto">
          <a:xfrm>
            <a:off x="1752600" y="762001"/>
            <a:ext cx="1828800" cy="701675"/>
          </a:xfrm>
          <a:prstGeom prst="rect">
            <a:avLst/>
          </a:prstGeom>
          <a:solidFill>
            <a:srgbClr val="FF5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pt-BR" altLang="pt-BR" sz="2000" b="1"/>
              <a:t>Pressão para a Mudança</a:t>
            </a:r>
          </a:p>
        </p:txBody>
      </p:sp>
      <p:pic>
        <p:nvPicPr>
          <p:cNvPr id="471044" name="Picture 4">
            <a:extLst>
              <a:ext uri="{FF2B5EF4-FFF2-40B4-BE49-F238E27FC236}">
                <a16:creationId xmlns:a16="http://schemas.microsoft.com/office/drawing/2014/main" id="{F479049A-5729-4948-7426-EB033927C8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24001"/>
            <a:ext cx="1087438" cy="1020763"/>
          </a:xfrm>
          <a:prstGeom prst="rect">
            <a:avLst/>
          </a:prstGeom>
          <a:noFill/>
          <a:extLst>
            <a:ext uri="{909E8E84-426E-40DD-AFC4-6F175D3DCCD1}">
              <a14:hiddenFill xmlns:a14="http://schemas.microsoft.com/office/drawing/2010/main">
                <a:solidFill>
                  <a:srgbClr val="FFFFFF"/>
                </a:solidFill>
              </a14:hiddenFill>
            </a:ext>
          </a:extLst>
        </p:spPr>
      </p:pic>
      <p:sp>
        <p:nvSpPr>
          <p:cNvPr id="471045" name="Rectangle 5">
            <a:extLst>
              <a:ext uri="{FF2B5EF4-FFF2-40B4-BE49-F238E27FC236}">
                <a16:creationId xmlns:a16="http://schemas.microsoft.com/office/drawing/2014/main" id="{5E4FE73C-05BC-EB09-1FED-495484D9C8DC}"/>
              </a:ext>
            </a:extLst>
          </p:cNvPr>
          <p:cNvSpPr>
            <a:spLocks noChangeArrowheads="1"/>
          </p:cNvSpPr>
          <p:nvPr/>
        </p:nvSpPr>
        <p:spPr bwMode="auto">
          <a:xfrm>
            <a:off x="4495800" y="1371600"/>
            <a:ext cx="1062038" cy="622300"/>
          </a:xfrm>
          <a:prstGeom prst="rect">
            <a:avLst/>
          </a:prstGeom>
          <a:solidFill>
            <a:srgbClr val="FFFF66"/>
          </a:solidFill>
          <a:ln>
            <a:noFill/>
          </a:ln>
          <a:effectLst>
            <a:prstShdw prst="shdw17" dist="17961" dir="2700000">
              <a:srgbClr val="FFFF66">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solidFill>
                  <a:srgbClr val="000066"/>
                </a:solidFill>
              </a:rPr>
              <a:t>Visão</a:t>
            </a:r>
          </a:p>
        </p:txBody>
      </p:sp>
      <p:pic>
        <p:nvPicPr>
          <p:cNvPr id="471046" name="Picture 6">
            <a:extLst>
              <a:ext uri="{FF2B5EF4-FFF2-40B4-BE49-F238E27FC236}">
                <a16:creationId xmlns:a16="http://schemas.microsoft.com/office/drawing/2014/main" id="{36785BAB-CC23-FCDB-89E8-B770417825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37160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71047" name="Rectangle 7">
            <a:extLst>
              <a:ext uri="{FF2B5EF4-FFF2-40B4-BE49-F238E27FC236}">
                <a16:creationId xmlns:a16="http://schemas.microsoft.com/office/drawing/2014/main" id="{B38B8C1C-9D86-AFFB-C173-74B1E614C19E}"/>
              </a:ext>
            </a:extLst>
          </p:cNvPr>
          <p:cNvSpPr>
            <a:spLocks noChangeArrowheads="1"/>
          </p:cNvSpPr>
          <p:nvPr/>
        </p:nvSpPr>
        <p:spPr bwMode="auto">
          <a:xfrm>
            <a:off x="6629400" y="1219200"/>
            <a:ext cx="1519238" cy="1219200"/>
          </a:xfrm>
          <a:prstGeom prst="rect">
            <a:avLst/>
          </a:prstGeom>
          <a:solidFill>
            <a:srgbClr val="FF9900"/>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Habilidades</a:t>
            </a:r>
          </a:p>
        </p:txBody>
      </p:sp>
      <p:sp>
        <p:nvSpPr>
          <p:cNvPr id="471048" name="Rectangle 8">
            <a:extLst>
              <a:ext uri="{FF2B5EF4-FFF2-40B4-BE49-F238E27FC236}">
                <a16:creationId xmlns:a16="http://schemas.microsoft.com/office/drawing/2014/main" id="{3CEFDEB3-FEFA-029A-9B31-4E9FBD5BCA4C}"/>
              </a:ext>
            </a:extLst>
          </p:cNvPr>
          <p:cNvSpPr>
            <a:spLocks noChangeArrowheads="1"/>
          </p:cNvSpPr>
          <p:nvPr/>
        </p:nvSpPr>
        <p:spPr bwMode="auto">
          <a:xfrm>
            <a:off x="7620000" y="1981200"/>
            <a:ext cx="1290638" cy="1066800"/>
          </a:xfrm>
          <a:prstGeom prst="rect">
            <a:avLst/>
          </a:prstGeom>
          <a:solidFill>
            <a:srgbClr val="FF9900"/>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Incentivos</a:t>
            </a:r>
          </a:p>
        </p:txBody>
      </p:sp>
      <p:sp>
        <p:nvSpPr>
          <p:cNvPr id="471049" name="Rectangle 9">
            <a:extLst>
              <a:ext uri="{FF2B5EF4-FFF2-40B4-BE49-F238E27FC236}">
                <a16:creationId xmlns:a16="http://schemas.microsoft.com/office/drawing/2014/main" id="{14534C00-4DFC-E2F9-0EAA-137B0DD9430A}"/>
              </a:ext>
            </a:extLst>
          </p:cNvPr>
          <p:cNvSpPr>
            <a:spLocks noChangeArrowheads="1"/>
          </p:cNvSpPr>
          <p:nvPr/>
        </p:nvSpPr>
        <p:spPr bwMode="auto">
          <a:xfrm>
            <a:off x="8382000" y="2743200"/>
            <a:ext cx="1365250" cy="990600"/>
          </a:xfrm>
          <a:prstGeom prst="rect">
            <a:avLst/>
          </a:prstGeom>
          <a:solidFill>
            <a:srgbClr val="FF9900"/>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Recursos</a:t>
            </a:r>
          </a:p>
        </p:txBody>
      </p:sp>
      <p:sp>
        <p:nvSpPr>
          <p:cNvPr id="471050" name="Rectangle 10">
            <a:extLst>
              <a:ext uri="{FF2B5EF4-FFF2-40B4-BE49-F238E27FC236}">
                <a16:creationId xmlns:a16="http://schemas.microsoft.com/office/drawing/2014/main" id="{DE98C2E9-15B9-2EFB-1C6A-D61DF1B8BE52}"/>
              </a:ext>
            </a:extLst>
          </p:cNvPr>
          <p:cNvSpPr>
            <a:spLocks noChangeArrowheads="1"/>
          </p:cNvSpPr>
          <p:nvPr/>
        </p:nvSpPr>
        <p:spPr bwMode="auto">
          <a:xfrm>
            <a:off x="6248400" y="4648200"/>
            <a:ext cx="1747838" cy="927100"/>
          </a:xfrm>
          <a:prstGeom prst="rect">
            <a:avLst/>
          </a:prstGeom>
          <a:solidFill>
            <a:srgbClr val="00FF00"/>
          </a:solidFill>
          <a:ln>
            <a:noFill/>
          </a:ln>
          <a:effectLst>
            <a:prstShdw prst="shdw17" dist="17961" dir="2700000">
              <a:srgbClr val="00FF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Plano de </a:t>
            </a:r>
            <a:br>
              <a:rPr lang="es-ES_tradnl" altLang="pt-BR" sz="2000" b="1"/>
            </a:br>
            <a:r>
              <a:rPr lang="es-ES_tradnl" altLang="pt-BR" sz="2000" b="1"/>
              <a:t>Ação</a:t>
            </a:r>
          </a:p>
        </p:txBody>
      </p:sp>
      <p:sp>
        <p:nvSpPr>
          <p:cNvPr id="471051" name="Rectangle 11">
            <a:extLst>
              <a:ext uri="{FF2B5EF4-FFF2-40B4-BE49-F238E27FC236}">
                <a16:creationId xmlns:a16="http://schemas.microsoft.com/office/drawing/2014/main" id="{90C91519-74A0-9B11-BA37-1698426B94E5}"/>
              </a:ext>
            </a:extLst>
          </p:cNvPr>
          <p:cNvSpPr>
            <a:spLocks noChangeArrowheads="1"/>
          </p:cNvSpPr>
          <p:nvPr/>
        </p:nvSpPr>
        <p:spPr bwMode="auto">
          <a:xfrm>
            <a:off x="2667000" y="5105400"/>
            <a:ext cx="2057400" cy="1143000"/>
          </a:xfrm>
          <a:prstGeom prst="rect">
            <a:avLst/>
          </a:prstGeom>
          <a:solidFill>
            <a:srgbClr val="66CCFF"/>
          </a:solidFill>
          <a:ln>
            <a:noFill/>
          </a:ln>
          <a:effectLst>
            <a:prstShdw prst="shdw17" dist="17961" dir="2700000">
              <a:srgbClr val="66CCFF">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solidFill>
                  <a:srgbClr val="000066"/>
                </a:solidFill>
              </a:rPr>
              <a:t>Ansiedade</a:t>
            </a:r>
          </a:p>
        </p:txBody>
      </p:sp>
      <p:sp>
        <p:nvSpPr>
          <p:cNvPr id="471052" name="AutoShape 12">
            <a:extLst>
              <a:ext uri="{FF2B5EF4-FFF2-40B4-BE49-F238E27FC236}">
                <a16:creationId xmlns:a16="http://schemas.microsoft.com/office/drawing/2014/main" id="{00B0D3A6-7798-A1AB-0F4E-A1FAFBCE983D}"/>
              </a:ext>
            </a:extLst>
          </p:cNvPr>
          <p:cNvSpPr>
            <a:spLocks noChangeArrowheads="1"/>
          </p:cNvSpPr>
          <p:nvPr/>
        </p:nvSpPr>
        <p:spPr bwMode="auto">
          <a:xfrm rot="10800000">
            <a:off x="8382000" y="4038601"/>
            <a:ext cx="1295400" cy="14763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sp>
        <p:nvSpPr>
          <p:cNvPr id="471053" name="AutoShape 13">
            <a:extLst>
              <a:ext uri="{FF2B5EF4-FFF2-40B4-BE49-F238E27FC236}">
                <a16:creationId xmlns:a16="http://schemas.microsoft.com/office/drawing/2014/main" id="{684A66F5-B747-7D73-F4BB-014E3D19847D}"/>
              </a:ext>
            </a:extLst>
          </p:cNvPr>
          <p:cNvSpPr>
            <a:spLocks noChangeArrowheads="1"/>
          </p:cNvSpPr>
          <p:nvPr/>
        </p:nvSpPr>
        <p:spPr bwMode="auto">
          <a:xfrm rot="3600000">
            <a:off x="5198270" y="4936332"/>
            <a:ext cx="485775" cy="976313"/>
          </a:xfrm>
          <a:prstGeom prst="downArrow">
            <a:avLst>
              <a:gd name="adj1" fmla="val 50000"/>
              <a:gd name="adj2" fmla="val 50245"/>
            </a:avLst>
          </a:prstGeom>
          <a:solidFill>
            <a:srgbClr val="000099"/>
          </a:solidFill>
          <a:ln>
            <a:noFill/>
          </a:ln>
          <a:effectLst>
            <a:prstShdw prst="shdw17" dist="17961" dir="2700000">
              <a:srgbClr val="000099">
                <a:gamma/>
                <a:shade val="60000"/>
                <a:invGamma/>
              </a:srgb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sp>
        <p:nvSpPr>
          <p:cNvPr id="471054" name="Text Box 14">
            <a:extLst>
              <a:ext uri="{FF2B5EF4-FFF2-40B4-BE49-F238E27FC236}">
                <a16:creationId xmlns:a16="http://schemas.microsoft.com/office/drawing/2014/main" id="{9AD9053B-77F1-E5DE-FB0F-68B2F2D43B71}"/>
              </a:ext>
            </a:extLst>
          </p:cNvPr>
          <p:cNvSpPr txBox="1">
            <a:spLocks noChangeArrowheads="1"/>
          </p:cNvSpPr>
          <p:nvPr/>
        </p:nvSpPr>
        <p:spPr bwMode="auto">
          <a:xfrm>
            <a:off x="8839200" y="1143001"/>
            <a:ext cx="1828800" cy="701675"/>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spcBef>
                <a:spcPct val="50000"/>
              </a:spcBef>
            </a:pPr>
            <a:r>
              <a:rPr lang="es-ES_tradnl" altLang="pt-BR" sz="2000" b="1">
                <a:solidFill>
                  <a:srgbClr val="000099"/>
                </a:solidFill>
                <a:effectLst>
                  <a:outerShdw blurRad="38100" dist="38100" dir="2700000" algn="tl">
                    <a:srgbClr val="000000"/>
                  </a:outerShdw>
                </a:effectLst>
              </a:rPr>
              <a:t>Capacidade de mudança</a:t>
            </a:r>
            <a:endParaRPr lang="pt-BR" altLang="pt-BR" sz="2000" b="1">
              <a:solidFill>
                <a:srgbClr val="000099"/>
              </a:solidFill>
              <a:effectLst>
                <a:outerShdw blurRad="38100" dist="38100" dir="2700000" algn="tl">
                  <a:srgbClr val="000000"/>
                </a:outerShdw>
              </a:effectLst>
            </a:endParaRPr>
          </a:p>
        </p:txBody>
      </p:sp>
      <p:sp>
        <p:nvSpPr>
          <p:cNvPr id="471055" name="Text Box 15">
            <a:extLst>
              <a:ext uri="{FF2B5EF4-FFF2-40B4-BE49-F238E27FC236}">
                <a16:creationId xmlns:a16="http://schemas.microsoft.com/office/drawing/2014/main" id="{2A3B793F-C649-24B7-5E81-6AD8AF53139C}"/>
              </a:ext>
            </a:extLst>
          </p:cNvPr>
          <p:cNvSpPr txBox="1">
            <a:spLocks noChangeArrowheads="1"/>
          </p:cNvSpPr>
          <p:nvPr/>
        </p:nvSpPr>
        <p:spPr bwMode="auto">
          <a:xfrm>
            <a:off x="6172200" y="5638801"/>
            <a:ext cx="1219200" cy="1158875"/>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r>
              <a:rPr lang="es-ES_tradnl" altLang="pt-BR" sz="2000" b="1">
                <a:effectLst>
                  <a:outerShdw blurRad="38100" dist="38100" dir="2700000" algn="tl">
                    <a:srgbClr val="000000"/>
                  </a:outerShdw>
                </a:effectLst>
              </a:rPr>
              <a:t>Ações</a:t>
            </a:r>
          </a:p>
          <a:p>
            <a:pPr algn="ctr" eaLnBrk="0" hangingPunct="0"/>
            <a:r>
              <a:rPr lang="es-ES_tradnl" altLang="pt-BR" sz="2000" b="1">
                <a:effectLst>
                  <a:outerShdw blurRad="38100" dist="38100" dir="2700000" algn="tl">
                    <a:srgbClr val="000000"/>
                  </a:outerShdw>
                </a:effectLst>
              </a:rPr>
              <a:t>iniciais</a:t>
            </a:r>
          </a:p>
          <a:p>
            <a:pPr algn="ctr" eaLnBrk="0" hangingPunct="0">
              <a:spcBef>
                <a:spcPct val="50000"/>
              </a:spcBef>
            </a:pPr>
            <a:endParaRPr lang="pt-BR" altLang="pt-BR" sz="2000" b="1">
              <a:solidFill>
                <a:srgbClr val="000099"/>
              </a:solidFill>
            </a:endParaRPr>
          </a:p>
        </p:txBody>
      </p:sp>
      <p:sp>
        <p:nvSpPr>
          <p:cNvPr id="471056" name="AutoShape 16">
            <a:extLst>
              <a:ext uri="{FF2B5EF4-FFF2-40B4-BE49-F238E27FC236}">
                <a16:creationId xmlns:a16="http://schemas.microsoft.com/office/drawing/2014/main" id="{CBCFE1D3-2FB7-76C4-648F-9C2C35BCC51A}"/>
              </a:ext>
            </a:extLst>
          </p:cNvPr>
          <p:cNvSpPr>
            <a:spLocks noChangeArrowheads="1"/>
          </p:cNvSpPr>
          <p:nvPr/>
        </p:nvSpPr>
        <p:spPr bwMode="auto">
          <a:xfrm rot="1800000">
            <a:off x="3657600" y="1219201"/>
            <a:ext cx="685800" cy="485775"/>
          </a:xfrm>
          <a:prstGeom prst="notchedRightArrow">
            <a:avLst>
              <a:gd name="adj1" fmla="val 50000"/>
              <a:gd name="adj2" fmla="val 35294"/>
            </a:avLst>
          </a:prstGeom>
          <a:solidFill>
            <a:srgbClr val="CCCCFF"/>
          </a:solidFill>
          <a:ln>
            <a:noFill/>
          </a:ln>
          <a:effectLst>
            <a:prstShdw prst="shdw17" dist="17961" dir="2700000">
              <a:srgbClr val="CCCCFF">
                <a:gamma/>
                <a:shade val="60000"/>
                <a:invGamma/>
              </a:srgb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pic>
        <p:nvPicPr>
          <p:cNvPr id="471057" name="Picture 17">
            <a:extLst>
              <a:ext uri="{FF2B5EF4-FFF2-40B4-BE49-F238E27FC236}">
                <a16:creationId xmlns:a16="http://schemas.microsoft.com/office/drawing/2014/main" id="{AA1F04C8-7363-40DE-8496-B76FE96B58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1" y="0"/>
            <a:ext cx="1230313" cy="1390650"/>
          </a:xfrm>
          <a:prstGeom prst="rect">
            <a:avLst/>
          </a:prstGeom>
          <a:noFill/>
          <a:extLst>
            <a:ext uri="{909E8E84-426E-40DD-AFC4-6F175D3DCCD1}">
              <a14:hiddenFill xmlns:a14="http://schemas.microsoft.com/office/drawing/2010/main">
                <a:solidFill>
                  <a:srgbClr val="FFFFFF"/>
                </a:solidFill>
              </a14:hiddenFill>
            </a:ext>
          </a:extLst>
        </p:spPr>
      </p:pic>
      <p:pic>
        <p:nvPicPr>
          <p:cNvPr id="471058" name="Picture 18">
            <a:extLst>
              <a:ext uri="{FF2B5EF4-FFF2-40B4-BE49-F238E27FC236}">
                <a16:creationId xmlns:a16="http://schemas.microsoft.com/office/drawing/2014/main" id="{6D2D8003-9230-C544-7B8B-2467DFED40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52400"/>
            <a:ext cx="654050" cy="1143000"/>
          </a:xfrm>
          <a:prstGeom prst="rect">
            <a:avLst/>
          </a:prstGeom>
          <a:noFill/>
          <a:extLst>
            <a:ext uri="{909E8E84-426E-40DD-AFC4-6F175D3DCCD1}">
              <a14:hiddenFill xmlns:a14="http://schemas.microsoft.com/office/drawing/2010/main">
                <a:solidFill>
                  <a:srgbClr val="FFFFFF"/>
                </a:solidFill>
              </a14:hiddenFill>
            </a:ext>
          </a:extLst>
        </p:spPr>
      </p:pic>
      <p:sp>
        <p:nvSpPr>
          <p:cNvPr id="471059" name="Text Box 19">
            <a:extLst>
              <a:ext uri="{FF2B5EF4-FFF2-40B4-BE49-F238E27FC236}">
                <a16:creationId xmlns:a16="http://schemas.microsoft.com/office/drawing/2014/main" id="{3AB15ADF-DC57-7E32-2836-ECC63439E5EE}"/>
              </a:ext>
            </a:extLst>
          </p:cNvPr>
          <p:cNvSpPr txBox="1">
            <a:spLocks noChangeArrowheads="1"/>
          </p:cNvSpPr>
          <p:nvPr/>
        </p:nvSpPr>
        <p:spPr bwMode="auto">
          <a:xfrm>
            <a:off x="1981200" y="2819400"/>
            <a:ext cx="2286000" cy="1373188"/>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spcBef>
                <a:spcPct val="50000"/>
              </a:spcBef>
            </a:pPr>
            <a:r>
              <a:rPr lang="pt-BR" altLang="pt-BR" sz="2800" b="1">
                <a:latin typeface="Bookman Old Style" panose="02050604050505020204" pitchFamily="18" charset="0"/>
              </a:rPr>
              <a:t>Se faltarem habilidades</a:t>
            </a:r>
          </a:p>
        </p:txBody>
      </p:sp>
      <p:sp>
        <p:nvSpPr>
          <p:cNvPr id="471060" name="Freeform 20">
            <a:extLst>
              <a:ext uri="{FF2B5EF4-FFF2-40B4-BE49-F238E27FC236}">
                <a16:creationId xmlns:a16="http://schemas.microsoft.com/office/drawing/2014/main" id="{F411B368-AD1B-E925-4C50-47CB9DC3971E}"/>
              </a:ext>
            </a:extLst>
          </p:cNvPr>
          <p:cNvSpPr>
            <a:spLocks/>
          </p:cNvSpPr>
          <p:nvPr/>
        </p:nvSpPr>
        <p:spPr bwMode="auto">
          <a:xfrm>
            <a:off x="2190750" y="3219450"/>
            <a:ext cx="2089150" cy="1460500"/>
          </a:xfrm>
          <a:custGeom>
            <a:avLst/>
            <a:gdLst>
              <a:gd name="T0" fmla="*/ 1020 w 1316"/>
              <a:gd name="T1" fmla="*/ 0 h 920"/>
              <a:gd name="T2" fmla="*/ 1176 w 1316"/>
              <a:gd name="T3" fmla="*/ 60 h 920"/>
              <a:gd name="T4" fmla="*/ 1200 w 1316"/>
              <a:gd name="T5" fmla="*/ 132 h 920"/>
              <a:gd name="T6" fmla="*/ 1212 w 1316"/>
              <a:gd name="T7" fmla="*/ 300 h 920"/>
              <a:gd name="T8" fmla="*/ 1284 w 1316"/>
              <a:gd name="T9" fmla="*/ 336 h 920"/>
              <a:gd name="T10" fmla="*/ 1284 w 1316"/>
              <a:gd name="T11" fmla="*/ 456 h 920"/>
              <a:gd name="T12" fmla="*/ 1212 w 1316"/>
              <a:gd name="T13" fmla="*/ 480 h 920"/>
              <a:gd name="T14" fmla="*/ 1176 w 1316"/>
              <a:gd name="T15" fmla="*/ 516 h 920"/>
              <a:gd name="T16" fmla="*/ 1140 w 1316"/>
              <a:gd name="T17" fmla="*/ 720 h 920"/>
              <a:gd name="T18" fmla="*/ 1032 w 1316"/>
              <a:gd name="T19" fmla="*/ 732 h 920"/>
              <a:gd name="T20" fmla="*/ 960 w 1316"/>
              <a:gd name="T21" fmla="*/ 792 h 920"/>
              <a:gd name="T22" fmla="*/ 888 w 1316"/>
              <a:gd name="T23" fmla="*/ 816 h 920"/>
              <a:gd name="T24" fmla="*/ 708 w 1316"/>
              <a:gd name="T25" fmla="*/ 768 h 920"/>
              <a:gd name="T26" fmla="*/ 636 w 1316"/>
              <a:gd name="T27" fmla="*/ 780 h 920"/>
              <a:gd name="T28" fmla="*/ 588 w 1316"/>
              <a:gd name="T29" fmla="*/ 852 h 920"/>
              <a:gd name="T30" fmla="*/ 480 w 1316"/>
              <a:gd name="T31" fmla="*/ 840 h 920"/>
              <a:gd name="T32" fmla="*/ 444 w 1316"/>
              <a:gd name="T33" fmla="*/ 768 h 920"/>
              <a:gd name="T34" fmla="*/ 408 w 1316"/>
              <a:gd name="T35" fmla="*/ 756 h 920"/>
              <a:gd name="T36" fmla="*/ 336 w 1316"/>
              <a:gd name="T37" fmla="*/ 768 h 920"/>
              <a:gd name="T38" fmla="*/ 264 w 1316"/>
              <a:gd name="T39" fmla="*/ 876 h 920"/>
              <a:gd name="T40" fmla="*/ 0 w 1316"/>
              <a:gd name="T41" fmla="*/ 88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6" h="920">
                <a:moveTo>
                  <a:pt x="1020" y="0"/>
                </a:moveTo>
                <a:cubicBezTo>
                  <a:pt x="1099" y="11"/>
                  <a:pt x="1123" y="7"/>
                  <a:pt x="1176" y="60"/>
                </a:cubicBezTo>
                <a:cubicBezTo>
                  <a:pt x="1184" y="84"/>
                  <a:pt x="1198" y="107"/>
                  <a:pt x="1200" y="132"/>
                </a:cubicBezTo>
                <a:cubicBezTo>
                  <a:pt x="1204" y="188"/>
                  <a:pt x="1198" y="246"/>
                  <a:pt x="1212" y="300"/>
                </a:cubicBezTo>
                <a:cubicBezTo>
                  <a:pt x="1216" y="317"/>
                  <a:pt x="1271" y="332"/>
                  <a:pt x="1284" y="336"/>
                </a:cubicBezTo>
                <a:cubicBezTo>
                  <a:pt x="1297" y="374"/>
                  <a:pt x="1316" y="415"/>
                  <a:pt x="1284" y="456"/>
                </a:cubicBezTo>
                <a:cubicBezTo>
                  <a:pt x="1268" y="476"/>
                  <a:pt x="1212" y="480"/>
                  <a:pt x="1212" y="480"/>
                </a:cubicBezTo>
                <a:cubicBezTo>
                  <a:pt x="1200" y="492"/>
                  <a:pt x="1180" y="499"/>
                  <a:pt x="1176" y="516"/>
                </a:cubicBezTo>
                <a:cubicBezTo>
                  <a:pt x="1167" y="553"/>
                  <a:pt x="1185" y="704"/>
                  <a:pt x="1140" y="720"/>
                </a:cubicBezTo>
                <a:cubicBezTo>
                  <a:pt x="1106" y="732"/>
                  <a:pt x="1068" y="728"/>
                  <a:pt x="1032" y="732"/>
                </a:cubicBezTo>
                <a:cubicBezTo>
                  <a:pt x="1003" y="776"/>
                  <a:pt x="1015" y="770"/>
                  <a:pt x="960" y="792"/>
                </a:cubicBezTo>
                <a:cubicBezTo>
                  <a:pt x="937" y="801"/>
                  <a:pt x="888" y="816"/>
                  <a:pt x="888" y="816"/>
                </a:cubicBezTo>
                <a:cubicBezTo>
                  <a:pt x="804" y="807"/>
                  <a:pt x="772" y="811"/>
                  <a:pt x="708" y="768"/>
                </a:cubicBezTo>
                <a:cubicBezTo>
                  <a:pt x="684" y="772"/>
                  <a:pt x="656" y="766"/>
                  <a:pt x="636" y="780"/>
                </a:cubicBezTo>
                <a:cubicBezTo>
                  <a:pt x="612" y="797"/>
                  <a:pt x="588" y="852"/>
                  <a:pt x="588" y="852"/>
                </a:cubicBezTo>
                <a:cubicBezTo>
                  <a:pt x="552" y="848"/>
                  <a:pt x="514" y="852"/>
                  <a:pt x="480" y="840"/>
                </a:cubicBezTo>
                <a:cubicBezTo>
                  <a:pt x="445" y="827"/>
                  <a:pt x="464" y="788"/>
                  <a:pt x="444" y="768"/>
                </a:cubicBezTo>
                <a:cubicBezTo>
                  <a:pt x="435" y="759"/>
                  <a:pt x="420" y="760"/>
                  <a:pt x="408" y="756"/>
                </a:cubicBezTo>
                <a:cubicBezTo>
                  <a:pt x="384" y="760"/>
                  <a:pt x="358" y="757"/>
                  <a:pt x="336" y="768"/>
                </a:cubicBezTo>
                <a:cubicBezTo>
                  <a:pt x="296" y="788"/>
                  <a:pt x="309" y="850"/>
                  <a:pt x="264" y="876"/>
                </a:cubicBezTo>
                <a:cubicBezTo>
                  <a:pt x="188" y="920"/>
                  <a:pt x="88" y="888"/>
                  <a:pt x="0" y="888"/>
                </a:cubicBezTo>
              </a:path>
            </a:pathLst>
          </a:cu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cap="flat" cmpd="sng">
                <a:solidFill>
                  <a:schemeClr val="tx1"/>
                </a:solidFill>
                <a:prstDash val="solid"/>
                <a:round/>
                <a:headEnd/>
                <a:tailEnd/>
              </a14:hiddenLine>
            </a:ext>
          </a:extLst>
        </p:spPr>
        <p:txBody>
          <a:bodyPr wrap="none" anchor="ctr"/>
          <a:lstStyle/>
          <a:p>
            <a:endParaRPr lang="pt-BR"/>
          </a:p>
        </p:txBody>
      </p:sp>
      <p:pic>
        <p:nvPicPr>
          <p:cNvPr id="471061" name="Picture 21">
            <a:extLst>
              <a:ext uri="{FF2B5EF4-FFF2-40B4-BE49-F238E27FC236}">
                <a16:creationId xmlns:a16="http://schemas.microsoft.com/office/drawing/2014/main" id="{DFA1D89B-B5D4-C359-C44D-33CE013724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1400" y="5181601"/>
            <a:ext cx="1836738" cy="1331913"/>
          </a:xfrm>
          <a:prstGeom prst="rect">
            <a:avLst/>
          </a:prstGeom>
          <a:noFill/>
          <a:extLst>
            <a:ext uri="{909E8E84-426E-40DD-AFC4-6F175D3DCCD1}">
              <a14:hiddenFill xmlns:a14="http://schemas.microsoft.com/office/drawing/2010/main">
                <a:solidFill>
                  <a:srgbClr val="FFFFFF"/>
                </a:solidFill>
              </a14:hiddenFill>
            </a:ext>
          </a:extLst>
        </p:spPr>
      </p:pic>
      <p:sp>
        <p:nvSpPr>
          <p:cNvPr id="471062" name="Text Box 22">
            <a:extLst>
              <a:ext uri="{FF2B5EF4-FFF2-40B4-BE49-F238E27FC236}">
                <a16:creationId xmlns:a16="http://schemas.microsoft.com/office/drawing/2014/main" id="{03F17FF3-72D7-C87A-5B78-87E5565EAD6F}"/>
              </a:ext>
            </a:extLst>
          </p:cNvPr>
          <p:cNvSpPr txBox="1">
            <a:spLocks noChangeArrowheads="1"/>
          </p:cNvSpPr>
          <p:nvPr/>
        </p:nvSpPr>
        <p:spPr bwMode="auto">
          <a:xfrm>
            <a:off x="1524000" y="-76200"/>
            <a:ext cx="6400800" cy="731838"/>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pPr>
            <a:r>
              <a:rPr lang="pt-BR" altLang="pt-BR" sz="1000">
                <a:cs typeface="Times New Roman" panose="02020603050405020304" pitchFamily="18" charset="0"/>
              </a:rPr>
              <a:t>Visão estratégica para mudança  fonte consultoria  Accenture adaptação Marcos Dutra</a:t>
            </a:r>
            <a:r>
              <a:rPr lang="pt-BR" altLang="pt-BR" sz="1200"/>
              <a:t> </a:t>
            </a:r>
          </a:p>
          <a:p>
            <a:pPr algn="ctr" eaLnBrk="0" hangingPunct="0">
              <a:spcBef>
                <a:spcPct val="50000"/>
              </a:spcBef>
            </a:pPr>
            <a:endParaRPr lang="pt-BR" altLang="pt-BR" sz="2000" b="1"/>
          </a:p>
        </p:txBody>
      </p:sp>
      <p:sp>
        <p:nvSpPr>
          <p:cNvPr id="471063" name="AutoShape 23">
            <a:extLst>
              <a:ext uri="{FF2B5EF4-FFF2-40B4-BE49-F238E27FC236}">
                <a16:creationId xmlns:a16="http://schemas.microsoft.com/office/drawing/2014/main" id="{DAC0DC5A-6294-ACC3-B104-D51AC41184A4}"/>
              </a:ext>
            </a:extLst>
          </p:cNvPr>
          <p:cNvSpPr>
            <a:spLocks noChangeArrowheads="1"/>
          </p:cNvSpPr>
          <p:nvPr/>
        </p:nvSpPr>
        <p:spPr bwMode="auto">
          <a:xfrm>
            <a:off x="6629400" y="1295400"/>
            <a:ext cx="914400" cy="914400"/>
          </a:xfrm>
          <a:prstGeom prst="lightningBolt">
            <a:avLst/>
          </a:prstGeom>
          <a:solidFill>
            <a:srgbClr val="000066"/>
          </a:solidFill>
          <a:ln>
            <a:noFill/>
          </a:ln>
          <a:effectLst>
            <a:prstShdw prst="shdw17" dist="17961" dir="2700000">
              <a:srgbClr val="000066">
                <a:gamma/>
                <a:shade val="60000"/>
                <a:invGamma/>
              </a:srgb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pic>
        <p:nvPicPr>
          <p:cNvPr id="471064" name="Picture 24">
            <a:extLst>
              <a:ext uri="{FF2B5EF4-FFF2-40B4-BE49-F238E27FC236}">
                <a16:creationId xmlns:a16="http://schemas.microsoft.com/office/drawing/2014/main" id="{E22656C2-0B7A-7939-4D75-4DFDFF06A6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1" y="4800600"/>
            <a:ext cx="974725" cy="144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a:extLst>
              <a:ext uri="{FF2B5EF4-FFF2-40B4-BE49-F238E27FC236}">
                <a16:creationId xmlns:a16="http://schemas.microsoft.com/office/drawing/2014/main" id="{F79A77E0-5E7B-96E9-A018-75EDC73F15F7}"/>
              </a:ext>
            </a:extLst>
          </p:cNvPr>
          <p:cNvSpPr>
            <a:spLocks noChangeArrowheads="1"/>
          </p:cNvSpPr>
          <p:nvPr/>
        </p:nvSpPr>
        <p:spPr bwMode="auto">
          <a:xfrm>
            <a:off x="6400800" y="1066800"/>
            <a:ext cx="4267200" cy="2819400"/>
          </a:xfrm>
          <a:prstGeom prst="rect">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sp>
        <p:nvSpPr>
          <p:cNvPr id="473091" name="Text Box 3">
            <a:extLst>
              <a:ext uri="{FF2B5EF4-FFF2-40B4-BE49-F238E27FC236}">
                <a16:creationId xmlns:a16="http://schemas.microsoft.com/office/drawing/2014/main" id="{4DF3B9F8-67D5-CAFA-AE6E-134D56F7C694}"/>
              </a:ext>
            </a:extLst>
          </p:cNvPr>
          <p:cNvSpPr txBox="1">
            <a:spLocks noChangeArrowheads="1"/>
          </p:cNvSpPr>
          <p:nvPr/>
        </p:nvSpPr>
        <p:spPr bwMode="auto">
          <a:xfrm>
            <a:off x="1752600" y="762001"/>
            <a:ext cx="1828800" cy="701675"/>
          </a:xfrm>
          <a:prstGeom prst="rect">
            <a:avLst/>
          </a:prstGeom>
          <a:solidFill>
            <a:srgbClr val="FF5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pt-BR" altLang="pt-BR" sz="2000" b="1"/>
              <a:t>Pressão para a Mudança</a:t>
            </a:r>
          </a:p>
        </p:txBody>
      </p:sp>
      <p:pic>
        <p:nvPicPr>
          <p:cNvPr id="473092" name="Picture 4">
            <a:extLst>
              <a:ext uri="{FF2B5EF4-FFF2-40B4-BE49-F238E27FC236}">
                <a16:creationId xmlns:a16="http://schemas.microsoft.com/office/drawing/2014/main" id="{4D87FB98-52B1-FA8A-04E3-C69B30695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24001"/>
            <a:ext cx="1087438" cy="1020763"/>
          </a:xfrm>
          <a:prstGeom prst="rect">
            <a:avLst/>
          </a:prstGeom>
          <a:noFill/>
          <a:extLst>
            <a:ext uri="{909E8E84-426E-40DD-AFC4-6F175D3DCCD1}">
              <a14:hiddenFill xmlns:a14="http://schemas.microsoft.com/office/drawing/2010/main">
                <a:solidFill>
                  <a:srgbClr val="FFFFFF"/>
                </a:solidFill>
              </a14:hiddenFill>
            </a:ext>
          </a:extLst>
        </p:spPr>
      </p:pic>
      <p:sp>
        <p:nvSpPr>
          <p:cNvPr id="473093" name="Rectangle 5">
            <a:extLst>
              <a:ext uri="{FF2B5EF4-FFF2-40B4-BE49-F238E27FC236}">
                <a16:creationId xmlns:a16="http://schemas.microsoft.com/office/drawing/2014/main" id="{D9ADCC67-4C6B-5A1E-D16F-DC781870E75C}"/>
              </a:ext>
            </a:extLst>
          </p:cNvPr>
          <p:cNvSpPr>
            <a:spLocks noChangeArrowheads="1"/>
          </p:cNvSpPr>
          <p:nvPr/>
        </p:nvSpPr>
        <p:spPr bwMode="auto">
          <a:xfrm>
            <a:off x="4495800" y="1371600"/>
            <a:ext cx="1062038" cy="622300"/>
          </a:xfrm>
          <a:prstGeom prst="rect">
            <a:avLst/>
          </a:prstGeom>
          <a:solidFill>
            <a:srgbClr val="FFFF66"/>
          </a:solidFill>
          <a:ln>
            <a:noFill/>
          </a:ln>
          <a:effectLst>
            <a:prstShdw prst="shdw17" dist="17961" dir="2700000">
              <a:srgbClr val="FFFF66">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solidFill>
                  <a:srgbClr val="000066"/>
                </a:solidFill>
              </a:rPr>
              <a:t>Visão</a:t>
            </a:r>
          </a:p>
        </p:txBody>
      </p:sp>
      <p:pic>
        <p:nvPicPr>
          <p:cNvPr id="473094" name="Picture 6">
            <a:extLst>
              <a:ext uri="{FF2B5EF4-FFF2-40B4-BE49-F238E27FC236}">
                <a16:creationId xmlns:a16="http://schemas.microsoft.com/office/drawing/2014/main" id="{E6D16B6A-E874-BF8A-AEB4-3FFB95E0C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37160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73095" name="Rectangle 7">
            <a:extLst>
              <a:ext uri="{FF2B5EF4-FFF2-40B4-BE49-F238E27FC236}">
                <a16:creationId xmlns:a16="http://schemas.microsoft.com/office/drawing/2014/main" id="{7F748DBC-49E2-AADE-10EE-44364B307879}"/>
              </a:ext>
            </a:extLst>
          </p:cNvPr>
          <p:cNvSpPr>
            <a:spLocks noChangeArrowheads="1"/>
          </p:cNvSpPr>
          <p:nvPr/>
        </p:nvSpPr>
        <p:spPr bwMode="auto">
          <a:xfrm>
            <a:off x="6629400" y="1219200"/>
            <a:ext cx="1519238" cy="1219200"/>
          </a:xfrm>
          <a:prstGeom prst="rect">
            <a:avLst/>
          </a:prstGeom>
          <a:solidFill>
            <a:srgbClr val="FF9900"/>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Habilidades</a:t>
            </a:r>
          </a:p>
        </p:txBody>
      </p:sp>
      <p:sp>
        <p:nvSpPr>
          <p:cNvPr id="473096" name="Rectangle 8">
            <a:extLst>
              <a:ext uri="{FF2B5EF4-FFF2-40B4-BE49-F238E27FC236}">
                <a16:creationId xmlns:a16="http://schemas.microsoft.com/office/drawing/2014/main" id="{14A58324-7A7A-58E5-EE5E-28AD32667DB7}"/>
              </a:ext>
            </a:extLst>
          </p:cNvPr>
          <p:cNvSpPr>
            <a:spLocks noChangeArrowheads="1"/>
          </p:cNvSpPr>
          <p:nvPr/>
        </p:nvSpPr>
        <p:spPr bwMode="auto">
          <a:xfrm>
            <a:off x="7620000" y="1981200"/>
            <a:ext cx="1290638" cy="1066800"/>
          </a:xfrm>
          <a:prstGeom prst="rect">
            <a:avLst/>
          </a:prstGeom>
          <a:solidFill>
            <a:srgbClr val="FF9900"/>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Incentivos</a:t>
            </a:r>
          </a:p>
        </p:txBody>
      </p:sp>
      <p:sp>
        <p:nvSpPr>
          <p:cNvPr id="473097" name="Rectangle 9">
            <a:extLst>
              <a:ext uri="{FF2B5EF4-FFF2-40B4-BE49-F238E27FC236}">
                <a16:creationId xmlns:a16="http://schemas.microsoft.com/office/drawing/2014/main" id="{3B64CAE3-5B6A-015A-2482-C07695064D39}"/>
              </a:ext>
            </a:extLst>
          </p:cNvPr>
          <p:cNvSpPr>
            <a:spLocks noChangeArrowheads="1"/>
          </p:cNvSpPr>
          <p:nvPr/>
        </p:nvSpPr>
        <p:spPr bwMode="auto">
          <a:xfrm>
            <a:off x="8382000" y="2743200"/>
            <a:ext cx="1365250" cy="990600"/>
          </a:xfrm>
          <a:prstGeom prst="rect">
            <a:avLst/>
          </a:prstGeom>
          <a:solidFill>
            <a:srgbClr val="FF9900"/>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Recursos</a:t>
            </a:r>
          </a:p>
        </p:txBody>
      </p:sp>
      <p:sp>
        <p:nvSpPr>
          <p:cNvPr id="473098" name="Rectangle 10">
            <a:extLst>
              <a:ext uri="{FF2B5EF4-FFF2-40B4-BE49-F238E27FC236}">
                <a16:creationId xmlns:a16="http://schemas.microsoft.com/office/drawing/2014/main" id="{DFF5C001-9E8D-BD0B-6D0D-E4F192A999C7}"/>
              </a:ext>
            </a:extLst>
          </p:cNvPr>
          <p:cNvSpPr>
            <a:spLocks noChangeArrowheads="1"/>
          </p:cNvSpPr>
          <p:nvPr/>
        </p:nvSpPr>
        <p:spPr bwMode="auto">
          <a:xfrm>
            <a:off x="6248400" y="4648200"/>
            <a:ext cx="1747838" cy="927100"/>
          </a:xfrm>
          <a:prstGeom prst="rect">
            <a:avLst/>
          </a:prstGeom>
          <a:solidFill>
            <a:srgbClr val="00FF00"/>
          </a:solidFill>
          <a:ln>
            <a:noFill/>
          </a:ln>
          <a:effectLst>
            <a:prstShdw prst="shdw17" dist="17961" dir="2700000">
              <a:srgbClr val="00FF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Plano de </a:t>
            </a:r>
            <a:br>
              <a:rPr lang="es-ES_tradnl" altLang="pt-BR" sz="2000" b="1"/>
            </a:br>
            <a:r>
              <a:rPr lang="es-ES_tradnl" altLang="pt-BR" sz="2000" b="1"/>
              <a:t>Ação</a:t>
            </a:r>
          </a:p>
        </p:txBody>
      </p:sp>
      <p:sp>
        <p:nvSpPr>
          <p:cNvPr id="473099" name="Rectangle 11">
            <a:extLst>
              <a:ext uri="{FF2B5EF4-FFF2-40B4-BE49-F238E27FC236}">
                <a16:creationId xmlns:a16="http://schemas.microsoft.com/office/drawing/2014/main" id="{3C3DDA24-8EB7-FF9B-327E-BA00EDCD5F2F}"/>
              </a:ext>
            </a:extLst>
          </p:cNvPr>
          <p:cNvSpPr>
            <a:spLocks noChangeArrowheads="1"/>
          </p:cNvSpPr>
          <p:nvPr/>
        </p:nvSpPr>
        <p:spPr bwMode="auto">
          <a:xfrm>
            <a:off x="2667000" y="5105400"/>
            <a:ext cx="2057400" cy="1143000"/>
          </a:xfrm>
          <a:prstGeom prst="rect">
            <a:avLst/>
          </a:prstGeom>
          <a:solidFill>
            <a:srgbClr val="FF99CC"/>
          </a:solidFill>
          <a:ln>
            <a:noFill/>
          </a:ln>
          <a:effectLst>
            <a:prstShdw prst="shdw17" dist="17961" dir="2700000">
              <a:srgbClr val="FF99CC">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solidFill>
                  <a:srgbClr val="000066"/>
                </a:solidFill>
              </a:rPr>
              <a:t>Mudança</a:t>
            </a:r>
          </a:p>
          <a:p>
            <a:pPr algn="ctr" eaLnBrk="0" hangingPunct="0"/>
            <a:r>
              <a:rPr lang="es-ES_tradnl" altLang="pt-BR" sz="2000" b="1">
                <a:solidFill>
                  <a:srgbClr val="000066"/>
                </a:solidFill>
              </a:rPr>
              <a:t>Lenta</a:t>
            </a:r>
          </a:p>
        </p:txBody>
      </p:sp>
      <p:sp>
        <p:nvSpPr>
          <p:cNvPr id="473100" name="AutoShape 12">
            <a:extLst>
              <a:ext uri="{FF2B5EF4-FFF2-40B4-BE49-F238E27FC236}">
                <a16:creationId xmlns:a16="http://schemas.microsoft.com/office/drawing/2014/main" id="{4E719952-6607-81CF-F38D-329B34A8AC52}"/>
              </a:ext>
            </a:extLst>
          </p:cNvPr>
          <p:cNvSpPr>
            <a:spLocks noChangeArrowheads="1"/>
          </p:cNvSpPr>
          <p:nvPr/>
        </p:nvSpPr>
        <p:spPr bwMode="auto">
          <a:xfrm rot="10800000">
            <a:off x="8382000" y="4038601"/>
            <a:ext cx="1295400" cy="14763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sp>
        <p:nvSpPr>
          <p:cNvPr id="473101" name="AutoShape 13">
            <a:extLst>
              <a:ext uri="{FF2B5EF4-FFF2-40B4-BE49-F238E27FC236}">
                <a16:creationId xmlns:a16="http://schemas.microsoft.com/office/drawing/2014/main" id="{729F2C9F-D6C4-99F8-D79B-1AA2C30174EF}"/>
              </a:ext>
            </a:extLst>
          </p:cNvPr>
          <p:cNvSpPr>
            <a:spLocks noChangeArrowheads="1"/>
          </p:cNvSpPr>
          <p:nvPr/>
        </p:nvSpPr>
        <p:spPr bwMode="auto">
          <a:xfrm rot="3600000">
            <a:off x="5198270" y="4936332"/>
            <a:ext cx="485775" cy="976313"/>
          </a:xfrm>
          <a:prstGeom prst="downArrow">
            <a:avLst>
              <a:gd name="adj1" fmla="val 50000"/>
              <a:gd name="adj2" fmla="val 50245"/>
            </a:avLst>
          </a:prstGeom>
          <a:solidFill>
            <a:srgbClr val="000099"/>
          </a:solidFill>
          <a:ln>
            <a:noFill/>
          </a:ln>
          <a:effectLst>
            <a:prstShdw prst="shdw17" dist="17961" dir="2700000">
              <a:srgbClr val="000099">
                <a:gamma/>
                <a:shade val="60000"/>
                <a:invGamma/>
              </a:srgb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sp>
        <p:nvSpPr>
          <p:cNvPr id="473102" name="Text Box 14">
            <a:extLst>
              <a:ext uri="{FF2B5EF4-FFF2-40B4-BE49-F238E27FC236}">
                <a16:creationId xmlns:a16="http://schemas.microsoft.com/office/drawing/2014/main" id="{B8082CC8-CC84-A50C-0E18-B253A96684AD}"/>
              </a:ext>
            </a:extLst>
          </p:cNvPr>
          <p:cNvSpPr txBox="1">
            <a:spLocks noChangeArrowheads="1"/>
          </p:cNvSpPr>
          <p:nvPr/>
        </p:nvSpPr>
        <p:spPr bwMode="auto">
          <a:xfrm>
            <a:off x="8839200" y="1143001"/>
            <a:ext cx="1828800" cy="701675"/>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spcBef>
                <a:spcPct val="50000"/>
              </a:spcBef>
            </a:pPr>
            <a:r>
              <a:rPr lang="es-ES_tradnl" altLang="pt-BR" sz="2000" b="1">
                <a:solidFill>
                  <a:srgbClr val="000099"/>
                </a:solidFill>
                <a:effectLst>
                  <a:outerShdw blurRad="38100" dist="38100" dir="2700000" algn="tl">
                    <a:srgbClr val="000000"/>
                  </a:outerShdw>
                </a:effectLst>
              </a:rPr>
              <a:t>Capacidade de mudança</a:t>
            </a:r>
            <a:endParaRPr lang="pt-BR" altLang="pt-BR" sz="2000" b="1">
              <a:solidFill>
                <a:srgbClr val="000099"/>
              </a:solidFill>
              <a:effectLst>
                <a:outerShdw blurRad="38100" dist="38100" dir="2700000" algn="tl">
                  <a:srgbClr val="000000"/>
                </a:outerShdw>
              </a:effectLst>
            </a:endParaRPr>
          </a:p>
        </p:txBody>
      </p:sp>
      <p:sp>
        <p:nvSpPr>
          <p:cNvPr id="473103" name="Text Box 15">
            <a:extLst>
              <a:ext uri="{FF2B5EF4-FFF2-40B4-BE49-F238E27FC236}">
                <a16:creationId xmlns:a16="http://schemas.microsoft.com/office/drawing/2014/main" id="{4E2BD0B5-9C9C-D246-AC4D-3B2BE80F77E1}"/>
              </a:ext>
            </a:extLst>
          </p:cNvPr>
          <p:cNvSpPr txBox="1">
            <a:spLocks noChangeArrowheads="1"/>
          </p:cNvSpPr>
          <p:nvPr/>
        </p:nvSpPr>
        <p:spPr bwMode="auto">
          <a:xfrm>
            <a:off x="6172200" y="5638801"/>
            <a:ext cx="1219200" cy="1158875"/>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r>
              <a:rPr lang="es-ES_tradnl" altLang="pt-BR" sz="2000" b="1">
                <a:effectLst>
                  <a:outerShdw blurRad="38100" dist="38100" dir="2700000" algn="tl">
                    <a:srgbClr val="000000"/>
                  </a:outerShdw>
                </a:effectLst>
              </a:rPr>
              <a:t>Ações</a:t>
            </a:r>
          </a:p>
          <a:p>
            <a:pPr algn="ctr" eaLnBrk="0" hangingPunct="0"/>
            <a:r>
              <a:rPr lang="es-ES_tradnl" altLang="pt-BR" sz="2000" b="1">
                <a:effectLst>
                  <a:outerShdw blurRad="38100" dist="38100" dir="2700000" algn="tl">
                    <a:srgbClr val="000000"/>
                  </a:outerShdw>
                </a:effectLst>
              </a:rPr>
              <a:t>iniciais</a:t>
            </a:r>
          </a:p>
          <a:p>
            <a:pPr algn="ctr" eaLnBrk="0" hangingPunct="0">
              <a:spcBef>
                <a:spcPct val="50000"/>
              </a:spcBef>
            </a:pPr>
            <a:endParaRPr lang="pt-BR" altLang="pt-BR" sz="2000" b="1"/>
          </a:p>
        </p:txBody>
      </p:sp>
      <p:sp>
        <p:nvSpPr>
          <p:cNvPr id="473104" name="AutoShape 16">
            <a:extLst>
              <a:ext uri="{FF2B5EF4-FFF2-40B4-BE49-F238E27FC236}">
                <a16:creationId xmlns:a16="http://schemas.microsoft.com/office/drawing/2014/main" id="{67A01F06-BFE9-836A-1B42-DB640F69DA0E}"/>
              </a:ext>
            </a:extLst>
          </p:cNvPr>
          <p:cNvSpPr>
            <a:spLocks noChangeArrowheads="1"/>
          </p:cNvSpPr>
          <p:nvPr/>
        </p:nvSpPr>
        <p:spPr bwMode="auto">
          <a:xfrm rot="1800000">
            <a:off x="3657600" y="1219201"/>
            <a:ext cx="685800" cy="485775"/>
          </a:xfrm>
          <a:prstGeom prst="notchedRightArrow">
            <a:avLst>
              <a:gd name="adj1" fmla="val 50000"/>
              <a:gd name="adj2" fmla="val 35294"/>
            </a:avLst>
          </a:prstGeom>
          <a:solidFill>
            <a:srgbClr val="CCCCFF"/>
          </a:solidFill>
          <a:ln>
            <a:noFill/>
          </a:ln>
          <a:effectLst>
            <a:prstShdw prst="shdw17" dist="17961" dir="2700000">
              <a:srgbClr val="CCCCFF">
                <a:gamma/>
                <a:shade val="60000"/>
                <a:invGamma/>
              </a:srgb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pic>
        <p:nvPicPr>
          <p:cNvPr id="473105" name="Picture 17">
            <a:extLst>
              <a:ext uri="{FF2B5EF4-FFF2-40B4-BE49-F238E27FC236}">
                <a16:creationId xmlns:a16="http://schemas.microsoft.com/office/drawing/2014/main" id="{BA9078C3-E3E1-9442-9839-D9BD62C8F8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1" y="0"/>
            <a:ext cx="1230313" cy="1390650"/>
          </a:xfrm>
          <a:prstGeom prst="rect">
            <a:avLst/>
          </a:prstGeom>
          <a:noFill/>
          <a:extLst>
            <a:ext uri="{909E8E84-426E-40DD-AFC4-6F175D3DCCD1}">
              <a14:hiddenFill xmlns:a14="http://schemas.microsoft.com/office/drawing/2010/main">
                <a:solidFill>
                  <a:srgbClr val="FFFFFF"/>
                </a:solidFill>
              </a14:hiddenFill>
            </a:ext>
          </a:extLst>
        </p:spPr>
      </p:pic>
      <p:pic>
        <p:nvPicPr>
          <p:cNvPr id="473106" name="Picture 18">
            <a:extLst>
              <a:ext uri="{FF2B5EF4-FFF2-40B4-BE49-F238E27FC236}">
                <a16:creationId xmlns:a16="http://schemas.microsoft.com/office/drawing/2014/main" id="{F97D53AC-C402-6E25-D95A-96AEDB65AF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52400"/>
            <a:ext cx="654050" cy="1143000"/>
          </a:xfrm>
          <a:prstGeom prst="rect">
            <a:avLst/>
          </a:prstGeom>
          <a:noFill/>
          <a:extLst>
            <a:ext uri="{909E8E84-426E-40DD-AFC4-6F175D3DCCD1}">
              <a14:hiddenFill xmlns:a14="http://schemas.microsoft.com/office/drawing/2010/main">
                <a:solidFill>
                  <a:srgbClr val="FFFFFF"/>
                </a:solidFill>
              </a14:hiddenFill>
            </a:ext>
          </a:extLst>
        </p:spPr>
      </p:pic>
      <p:sp>
        <p:nvSpPr>
          <p:cNvPr id="473107" name="Text Box 19">
            <a:extLst>
              <a:ext uri="{FF2B5EF4-FFF2-40B4-BE49-F238E27FC236}">
                <a16:creationId xmlns:a16="http://schemas.microsoft.com/office/drawing/2014/main" id="{42440356-B7C9-B918-4416-9294F4DBB565}"/>
              </a:ext>
            </a:extLst>
          </p:cNvPr>
          <p:cNvSpPr txBox="1">
            <a:spLocks noChangeArrowheads="1"/>
          </p:cNvSpPr>
          <p:nvPr/>
        </p:nvSpPr>
        <p:spPr bwMode="auto">
          <a:xfrm>
            <a:off x="1981200" y="2819400"/>
            <a:ext cx="2514600" cy="946150"/>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spcBef>
                <a:spcPct val="50000"/>
              </a:spcBef>
            </a:pPr>
            <a:r>
              <a:rPr lang="pt-BR" altLang="pt-BR" sz="2800" b="1">
                <a:latin typeface="Bookman Old Style" panose="02050604050505020204" pitchFamily="18" charset="0"/>
              </a:rPr>
              <a:t>Se faltarem incentivos</a:t>
            </a:r>
          </a:p>
        </p:txBody>
      </p:sp>
      <p:sp>
        <p:nvSpPr>
          <p:cNvPr id="473108" name="Freeform 20">
            <a:extLst>
              <a:ext uri="{FF2B5EF4-FFF2-40B4-BE49-F238E27FC236}">
                <a16:creationId xmlns:a16="http://schemas.microsoft.com/office/drawing/2014/main" id="{36003109-A4AE-4DD1-BB0E-1AB694325820}"/>
              </a:ext>
            </a:extLst>
          </p:cNvPr>
          <p:cNvSpPr>
            <a:spLocks/>
          </p:cNvSpPr>
          <p:nvPr/>
        </p:nvSpPr>
        <p:spPr bwMode="auto">
          <a:xfrm>
            <a:off x="2190750" y="3219450"/>
            <a:ext cx="2089150" cy="1460500"/>
          </a:xfrm>
          <a:custGeom>
            <a:avLst/>
            <a:gdLst>
              <a:gd name="T0" fmla="*/ 1020 w 1316"/>
              <a:gd name="T1" fmla="*/ 0 h 920"/>
              <a:gd name="T2" fmla="*/ 1176 w 1316"/>
              <a:gd name="T3" fmla="*/ 60 h 920"/>
              <a:gd name="T4" fmla="*/ 1200 w 1316"/>
              <a:gd name="T5" fmla="*/ 132 h 920"/>
              <a:gd name="T6" fmla="*/ 1212 w 1316"/>
              <a:gd name="T7" fmla="*/ 300 h 920"/>
              <a:gd name="T8" fmla="*/ 1284 w 1316"/>
              <a:gd name="T9" fmla="*/ 336 h 920"/>
              <a:gd name="T10" fmla="*/ 1284 w 1316"/>
              <a:gd name="T11" fmla="*/ 456 h 920"/>
              <a:gd name="T12" fmla="*/ 1212 w 1316"/>
              <a:gd name="T13" fmla="*/ 480 h 920"/>
              <a:gd name="T14" fmla="*/ 1176 w 1316"/>
              <a:gd name="T15" fmla="*/ 516 h 920"/>
              <a:gd name="T16" fmla="*/ 1140 w 1316"/>
              <a:gd name="T17" fmla="*/ 720 h 920"/>
              <a:gd name="T18" fmla="*/ 1032 w 1316"/>
              <a:gd name="T19" fmla="*/ 732 h 920"/>
              <a:gd name="T20" fmla="*/ 960 w 1316"/>
              <a:gd name="T21" fmla="*/ 792 h 920"/>
              <a:gd name="T22" fmla="*/ 888 w 1316"/>
              <a:gd name="T23" fmla="*/ 816 h 920"/>
              <a:gd name="T24" fmla="*/ 708 w 1316"/>
              <a:gd name="T25" fmla="*/ 768 h 920"/>
              <a:gd name="T26" fmla="*/ 636 w 1316"/>
              <a:gd name="T27" fmla="*/ 780 h 920"/>
              <a:gd name="T28" fmla="*/ 588 w 1316"/>
              <a:gd name="T29" fmla="*/ 852 h 920"/>
              <a:gd name="T30" fmla="*/ 480 w 1316"/>
              <a:gd name="T31" fmla="*/ 840 h 920"/>
              <a:gd name="T32" fmla="*/ 444 w 1316"/>
              <a:gd name="T33" fmla="*/ 768 h 920"/>
              <a:gd name="T34" fmla="*/ 408 w 1316"/>
              <a:gd name="T35" fmla="*/ 756 h 920"/>
              <a:gd name="T36" fmla="*/ 336 w 1316"/>
              <a:gd name="T37" fmla="*/ 768 h 920"/>
              <a:gd name="T38" fmla="*/ 264 w 1316"/>
              <a:gd name="T39" fmla="*/ 876 h 920"/>
              <a:gd name="T40" fmla="*/ 0 w 1316"/>
              <a:gd name="T41" fmla="*/ 88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6" h="920">
                <a:moveTo>
                  <a:pt x="1020" y="0"/>
                </a:moveTo>
                <a:cubicBezTo>
                  <a:pt x="1099" y="11"/>
                  <a:pt x="1123" y="7"/>
                  <a:pt x="1176" y="60"/>
                </a:cubicBezTo>
                <a:cubicBezTo>
                  <a:pt x="1184" y="84"/>
                  <a:pt x="1198" y="107"/>
                  <a:pt x="1200" y="132"/>
                </a:cubicBezTo>
                <a:cubicBezTo>
                  <a:pt x="1204" y="188"/>
                  <a:pt x="1198" y="246"/>
                  <a:pt x="1212" y="300"/>
                </a:cubicBezTo>
                <a:cubicBezTo>
                  <a:pt x="1216" y="317"/>
                  <a:pt x="1271" y="332"/>
                  <a:pt x="1284" y="336"/>
                </a:cubicBezTo>
                <a:cubicBezTo>
                  <a:pt x="1297" y="374"/>
                  <a:pt x="1316" y="415"/>
                  <a:pt x="1284" y="456"/>
                </a:cubicBezTo>
                <a:cubicBezTo>
                  <a:pt x="1268" y="476"/>
                  <a:pt x="1212" y="480"/>
                  <a:pt x="1212" y="480"/>
                </a:cubicBezTo>
                <a:cubicBezTo>
                  <a:pt x="1200" y="492"/>
                  <a:pt x="1180" y="499"/>
                  <a:pt x="1176" y="516"/>
                </a:cubicBezTo>
                <a:cubicBezTo>
                  <a:pt x="1167" y="553"/>
                  <a:pt x="1185" y="704"/>
                  <a:pt x="1140" y="720"/>
                </a:cubicBezTo>
                <a:cubicBezTo>
                  <a:pt x="1106" y="732"/>
                  <a:pt x="1068" y="728"/>
                  <a:pt x="1032" y="732"/>
                </a:cubicBezTo>
                <a:cubicBezTo>
                  <a:pt x="1003" y="776"/>
                  <a:pt x="1015" y="770"/>
                  <a:pt x="960" y="792"/>
                </a:cubicBezTo>
                <a:cubicBezTo>
                  <a:pt x="937" y="801"/>
                  <a:pt x="888" y="816"/>
                  <a:pt x="888" y="816"/>
                </a:cubicBezTo>
                <a:cubicBezTo>
                  <a:pt x="804" y="807"/>
                  <a:pt x="772" y="811"/>
                  <a:pt x="708" y="768"/>
                </a:cubicBezTo>
                <a:cubicBezTo>
                  <a:pt x="684" y="772"/>
                  <a:pt x="656" y="766"/>
                  <a:pt x="636" y="780"/>
                </a:cubicBezTo>
                <a:cubicBezTo>
                  <a:pt x="612" y="797"/>
                  <a:pt x="588" y="852"/>
                  <a:pt x="588" y="852"/>
                </a:cubicBezTo>
                <a:cubicBezTo>
                  <a:pt x="552" y="848"/>
                  <a:pt x="514" y="852"/>
                  <a:pt x="480" y="840"/>
                </a:cubicBezTo>
                <a:cubicBezTo>
                  <a:pt x="445" y="827"/>
                  <a:pt x="464" y="788"/>
                  <a:pt x="444" y="768"/>
                </a:cubicBezTo>
                <a:cubicBezTo>
                  <a:pt x="435" y="759"/>
                  <a:pt x="420" y="760"/>
                  <a:pt x="408" y="756"/>
                </a:cubicBezTo>
                <a:cubicBezTo>
                  <a:pt x="384" y="760"/>
                  <a:pt x="358" y="757"/>
                  <a:pt x="336" y="768"/>
                </a:cubicBezTo>
                <a:cubicBezTo>
                  <a:pt x="296" y="788"/>
                  <a:pt x="309" y="850"/>
                  <a:pt x="264" y="876"/>
                </a:cubicBezTo>
                <a:cubicBezTo>
                  <a:pt x="188" y="920"/>
                  <a:pt x="88" y="888"/>
                  <a:pt x="0" y="888"/>
                </a:cubicBezTo>
              </a:path>
            </a:pathLst>
          </a:cu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cap="flat" cmpd="sng">
                <a:solidFill>
                  <a:schemeClr val="tx1"/>
                </a:solidFill>
                <a:prstDash val="solid"/>
                <a:round/>
                <a:headEnd/>
                <a:tailEnd/>
              </a14:hiddenLine>
            </a:ext>
          </a:extLst>
        </p:spPr>
        <p:txBody>
          <a:bodyPr wrap="none" anchor="ctr"/>
          <a:lstStyle/>
          <a:p>
            <a:endParaRPr lang="pt-BR"/>
          </a:p>
        </p:txBody>
      </p:sp>
      <p:pic>
        <p:nvPicPr>
          <p:cNvPr id="473109" name="Picture 21">
            <a:extLst>
              <a:ext uri="{FF2B5EF4-FFF2-40B4-BE49-F238E27FC236}">
                <a16:creationId xmlns:a16="http://schemas.microsoft.com/office/drawing/2014/main" id="{660F9DE8-795F-28C3-1917-821A931D8C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1400" y="5181601"/>
            <a:ext cx="1836738" cy="1331913"/>
          </a:xfrm>
          <a:prstGeom prst="rect">
            <a:avLst/>
          </a:prstGeom>
          <a:noFill/>
          <a:extLst>
            <a:ext uri="{909E8E84-426E-40DD-AFC4-6F175D3DCCD1}">
              <a14:hiddenFill xmlns:a14="http://schemas.microsoft.com/office/drawing/2010/main">
                <a:solidFill>
                  <a:srgbClr val="FFFFFF"/>
                </a:solidFill>
              </a14:hiddenFill>
            </a:ext>
          </a:extLst>
        </p:spPr>
      </p:pic>
      <p:sp>
        <p:nvSpPr>
          <p:cNvPr id="473110" name="Text Box 22">
            <a:extLst>
              <a:ext uri="{FF2B5EF4-FFF2-40B4-BE49-F238E27FC236}">
                <a16:creationId xmlns:a16="http://schemas.microsoft.com/office/drawing/2014/main" id="{D96D585A-78DC-B93F-B1E8-8E07C1BE5B01}"/>
              </a:ext>
            </a:extLst>
          </p:cNvPr>
          <p:cNvSpPr txBox="1">
            <a:spLocks noChangeArrowheads="1"/>
          </p:cNvSpPr>
          <p:nvPr/>
        </p:nvSpPr>
        <p:spPr bwMode="auto">
          <a:xfrm>
            <a:off x="1524000" y="-76200"/>
            <a:ext cx="6400800" cy="731838"/>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pPr>
            <a:r>
              <a:rPr lang="pt-BR" altLang="pt-BR" sz="1000">
                <a:cs typeface="Times New Roman" panose="02020603050405020304" pitchFamily="18" charset="0"/>
              </a:rPr>
              <a:t>Visão estratégica para mudança  fonte consultoria  Accenture adaptação Marcos Dutra</a:t>
            </a:r>
            <a:r>
              <a:rPr lang="pt-BR" altLang="pt-BR" sz="1200"/>
              <a:t> </a:t>
            </a:r>
          </a:p>
          <a:p>
            <a:pPr algn="ctr" eaLnBrk="0" hangingPunct="0">
              <a:spcBef>
                <a:spcPct val="50000"/>
              </a:spcBef>
            </a:pPr>
            <a:endParaRPr lang="pt-BR" altLang="pt-BR" sz="2000" b="1"/>
          </a:p>
        </p:txBody>
      </p:sp>
      <p:sp>
        <p:nvSpPr>
          <p:cNvPr id="473111" name="AutoShape 23">
            <a:extLst>
              <a:ext uri="{FF2B5EF4-FFF2-40B4-BE49-F238E27FC236}">
                <a16:creationId xmlns:a16="http://schemas.microsoft.com/office/drawing/2014/main" id="{CA296302-A857-CB94-2C23-B23E0362D509}"/>
              </a:ext>
            </a:extLst>
          </p:cNvPr>
          <p:cNvSpPr>
            <a:spLocks noChangeArrowheads="1"/>
          </p:cNvSpPr>
          <p:nvPr/>
        </p:nvSpPr>
        <p:spPr bwMode="auto">
          <a:xfrm>
            <a:off x="7696200" y="1981200"/>
            <a:ext cx="914400" cy="914400"/>
          </a:xfrm>
          <a:prstGeom prst="lightningBolt">
            <a:avLst/>
          </a:prstGeom>
          <a:solidFill>
            <a:srgbClr val="000066"/>
          </a:solidFill>
          <a:ln>
            <a:noFill/>
          </a:ln>
          <a:effectLst>
            <a:prstShdw prst="shdw17" dist="17961" dir="2700000">
              <a:srgbClr val="000066">
                <a:gamma/>
                <a:shade val="60000"/>
                <a:invGamma/>
              </a:srgb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pic>
        <p:nvPicPr>
          <p:cNvPr id="473112" name="Picture 24">
            <a:extLst>
              <a:ext uri="{FF2B5EF4-FFF2-40B4-BE49-F238E27FC236}">
                <a16:creationId xmlns:a16="http://schemas.microsoft.com/office/drawing/2014/main" id="{B9841D41-67AA-3FDC-3DFF-84E1BE317B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029200"/>
            <a:ext cx="1530350" cy="850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a:extLst>
              <a:ext uri="{FF2B5EF4-FFF2-40B4-BE49-F238E27FC236}">
                <a16:creationId xmlns:a16="http://schemas.microsoft.com/office/drawing/2014/main" id="{D936B589-F25D-A255-C718-FF6EB0C1C431}"/>
              </a:ext>
            </a:extLst>
          </p:cNvPr>
          <p:cNvSpPr>
            <a:spLocks noChangeArrowheads="1"/>
          </p:cNvSpPr>
          <p:nvPr/>
        </p:nvSpPr>
        <p:spPr bwMode="auto">
          <a:xfrm>
            <a:off x="6400800" y="1066800"/>
            <a:ext cx="4267200" cy="2819400"/>
          </a:xfrm>
          <a:prstGeom prst="rect">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sp>
        <p:nvSpPr>
          <p:cNvPr id="475139" name="Text Box 3">
            <a:extLst>
              <a:ext uri="{FF2B5EF4-FFF2-40B4-BE49-F238E27FC236}">
                <a16:creationId xmlns:a16="http://schemas.microsoft.com/office/drawing/2014/main" id="{9C66458F-09CC-6C11-A441-6781DC3DD580}"/>
              </a:ext>
            </a:extLst>
          </p:cNvPr>
          <p:cNvSpPr txBox="1">
            <a:spLocks noChangeArrowheads="1"/>
          </p:cNvSpPr>
          <p:nvPr/>
        </p:nvSpPr>
        <p:spPr bwMode="auto">
          <a:xfrm>
            <a:off x="1752600" y="762001"/>
            <a:ext cx="1828800" cy="701675"/>
          </a:xfrm>
          <a:prstGeom prst="rect">
            <a:avLst/>
          </a:prstGeom>
          <a:solidFill>
            <a:srgbClr val="FF5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pt-BR" altLang="pt-BR" sz="2000" b="1"/>
              <a:t>Pressão para a Mudança</a:t>
            </a:r>
          </a:p>
        </p:txBody>
      </p:sp>
      <p:pic>
        <p:nvPicPr>
          <p:cNvPr id="475140" name="Picture 4">
            <a:extLst>
              <a:ext uri="{FF2B5EF4-FFF2-40B4-BE49-F238E27FC236}">
                <a16:creationId xmlns:a16="http://schemas.microsoft.com/office/drawing/2014/main" id="{3F1B9FB8-5A3C-BEAF-CC59-D87B58A39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24001"/>
            <a:ext cx="1087438" cy="1020763"/>
          </a:xfrm>
          <a:prstGeom prst="rect">
            <a:avLst/>
          </a:prstGeom>
          <a:noFill/>
          <a:extLst>
            <a:ext uri="{909E8E84-426E-40DD-AFC4-6F175D3DCCD1}">
              <a14:hiddenFill xmlns:a14="http://schemas.microsoft.com/office/drawing/2010/main">
                <a:solidFill>
                  <a:srgbClr val="FFFFFF"/>
                </a:solidFill>
              </a14:hiddenFill>
            </a:ext>
          </a:extLst>
        </p:spPr>
      </p:pic>
      <p:sp>
        <p:nvSpPr>
          <p:cNvPr id="475141" name="Rectangle 5">
            <a:extLst>
              <a:ext uri="{FF2B5EF4-FFF2-40B4-BE49-F238E27FC236}">
                <a16:creationId xmlns:a16="http://schemas.microsoft.com/office/drawing/2014/main" id="{E31BD7EC-51CD-AEEB-28F6-302644C436DA}"/>
              </a:ext>
            </a:extLst>
          </p:cNvPr>
          <p:cNvSpPr>
            <a:spLocks noChangeArrowheads="1"/>
          </p:cNvSpPr>
          <p:nvPr/>
        </p:nvSpPr>
        <p:spPr bwMode="auto">
          <a:xfrm>
            <a:off x="4495800" y="1371600"/>
            <a:ext cx="1062038" cy="622300"/>
          </a:xfrm>
          <a:prstGeom prst="rect">
            <a:avLst/>
          </a:prstGeom>
          <a:solidFill>
            <a:srgbClr val="FFFF66"/>
          </a:solidFill>
          <a:ln>
            <a:noFill/>
          </a:ln>
          <a:effectLst>
            <a:prstShdw prst="shdw17" dist="17961" dir="2700000">
              <a:srgbClr val="FFFF66">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solidFill>
                  <a:srgbClr val="000066"/>
                </a:solidFill>
              </a:rPr>
              <a:t>Visão</a:t>
            </a:r>
          </a:p>
        </p:txBody>
      </p:sp>
      <p:pic>
        <p:nvPicPr>
          <p:cNvPr id="475142" name="Picture 6">
            <a:extLst>
              <a:ext uri="{FF2B5EF4-FFF2-40B4-BE49-F238E27FC236}">
                <a16:creationId xmlns:a16="http://schemas.microsoft.com/office/drawing/2014/main" id="{00D996F0-3869-6FF4-9004-3234B867F9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37160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75143" name="Rectangle 7">
            <a:extLst>
              <a:ext uri="{FF2B5EF4-FFF2-40B4-BE49-F238E27FC236}">
                <a16:creationId xmlns:a16="http://schemas.microsoft.com/office/drawing/2014/main" id="{C4054323-C3AF-1571-A6A2-45165F057A5B}"/>
              </a:ext>
            </a:extLst>
          </p:cNvPr>
          <p:cNvSpPr>
            <a:spLocks noChangeArrowheads="1"/>
          </p:cNvSpPr>
          <p:nvPr/>
        </p:nvSpPr>
        <p:spPr bwMode="auto">
          <a:xfrm>
            <a:off x="6629400" y="1219200"/>
            <a:ext cx="1519238" cy="1219200"/>
          </a:xfrm>
          <a:prstGeom prst="rect">
            <a:avLst/>
          </a:prstGeom>
          <a:solidFill>
            <a:srgbClr val="FF9900"/>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Habilidades</a:t>
            </a:r>
          </a:p>
        </p:txBody>
      </p:sp>
      <p:sp>
        <p:nvSpPr>
          <p:cNvPr id="475144" name="Rectangle 8">
            <a:extLst>
              <a:ext uri="{FF2B5EF4-FFF2-40B4-BE49-F238E27FC236}">
                <a16:creationId xmlns:a16="http://schemas.microsoft.com/office/drawing/2014/main" id="{D38B0620-2685-12D6-FB93-49E2AB7774E8}"/>
              </a:ext>
            </a:extLst>
          </p:cNvPr>
          <p:cNvSpPr>
            <a:spLocks noChangeArrowheads="1"/>
          </p:cNvSpPr>
          <p:nvPr/>
        </p:nvSpPr>
        <p:spPr bwMode="auto">
          <a:xfrm>
            <a:off x="7620000" y="1981200"/>
            <a:ext cx="1290638" cy="1066800"/>
          </a:xfrm>
          <a:prstGeom prst="rect">
            <a:avLst/>
          </a:prstGeom>
          <a:solidFill>
            <a:srgbClr val="FF9900"/>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Incentivos</a:t>
            </a:r>
          </a:p>
        </p:txBody>
      </p:sp>
      <p:sp>
        <p:nvSpPr>
          <p:cNvPr id="475145" name="Rectangle 9">
            <a:extLst>
              <a:ext uri="{FF2B5EF4-FFF2-40B4-BE49-F238E27FC236}">
                <a16:creationId xmlns:a16="http://schemas.microsoft.com/office/drawing/2014/main" id="{52D0E9EA-7853-4BBF-43C1-682DCA4C6F88}"/>
              </a:ext>
            </a:extLst>
          </p:cNvPr>
          <p:cNvSpPr>
            <a:spLocks noChangeArrowheads="1"/>
          </p:cNvSpPr>
          <p:nvPr/>
        </p:nvSpPr>
        <p:spPr bwMode="auto">
          <a:xfrm>
            <a:off x="8382000" y="2743200"/>
            <a:ext cx="1365250" cy="990600"/>
          </a:xfrm>
          <a:prstGeom prst="rect">
            <a:avLst/>
          </a:prstGeom>
          <a:solidFill>
            <a:srgbClr val="FF9900"/>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Recursos</a:t>
            </a:r>
          </a:p>
        </p:txBody>
      </p:sp>
      <p:sp>
        <p:nvSpPr>
          <p:cNvPr id="475146" name="Rectangle 10">
            <a:extLst>
              <a:ext uri="{FF2B5EF4-FFF2-40B4-BE49-F238E27FC236}">
                <a16:creationId xmlns:a16="http://schemas.microsoft.com/office/drawing/2014/main" id="{77FA3266-4FD1-6AEB-58E0-CACB8CB30576}"/>
              </a:ext>
            </a:extLst>
          </p:cNvPr>
          <p:cNvSpPr>
            <a:spLocks noChangeArrowheads="1"/>
          </p:cNvSpPr>
          <p:nvPr/>
        </p:nvSpPr>
        <p:spPr bwMode="auto">
          <a:xfrm>
            <a:off x="6248400" y="4648200"/>
            <a:ext cx="1747838" cy="927100"/>
          </a:xfrm>
          <a:prstGeom prst="rect">
            <a:avLst/>
          </a:prstGeom>
          <a:solidFill>
            <a:srgbClr val="00FF00"/>
          </a:solidFill>
          <a:ln>
            <a:noFill/>
          </a:ln>
          <a:effectLst>
            <a:prstShdw prst="shdw17" dist="17961" dir="2700000">
              <a:srgbClr val="00FF00">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Plano de </a:t>
            </a:r>
            <a:br>
              <a:rPr lang="es-ES_tradnl" altLang="pt-BR" sz="2000" b="1"/>
            </a:br>
            <a:r>
              <a:rPr lang="es-ES_tradnl" altLang="pt-BR" sz="2000" b="1"/>
              <a:t>Ação</a:t>
            </a:r>
          </a:p>
        </p:txBody>
      </p:sp>
      <p:sp>
        <p:nvSpPr>
          <p:cNvPr id="475147" name="Rectangle 11">
            <a:extLst>
              <a:ext uri="{FF2B5EF4-FFF2-40B4-BE49-F238E27FC236}">
                <a16:creationId xmlns:a16="http://schemas.microsoft.com/office/drawing/2014/main" id="{8350BF9B-AAB8-DCA7-B822-C8AB9D546121}"/>
              </a:ext>
            </a:extLst>
          </p:cNvPr>
          <p:cNvSpPr>
            <a:spLocks noChangeArrowheads="1"/>
          </p:cNvSpPr>
          <p:nvPr/>
        </p:nvSpPr>
        <p:spPr bwMode="auto">
          <a:xfrm>
            <a:off x="2667000" y="5105400"/>
            <a:ext cx="2057400" cy="1143000"/>
          </a:xfrm>
          <a:prstGeom prst="rect">
            <a:avLst/>
          </a:prstGeom>
          <a:solidFill>
            <a:srgbClr val="CC00FF"/>
          </a:solidFill>
          <a:ln>
            <a:noFill/>
          </a:ln>
          <a:effectLst>
            <a:prstShdw prst="shdw17" dist="17961" dir="2700000">
              <a:srgbClr val="CC00FF">
                <a:gamma/>
                <a:shade val="60000"/>
                <a:invGamma/>
              </a:srgb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s-ES_tradnl" altLang="pt-BR" sz="2000" b="1"/>
              <a:t>Frustração</a:t>
            </a:r>
          </a:p>
        </p:txBody>
      </p:sp>
      <p:sp>
        <p:nvSpPr>
          <p:cNvPr id="475148" name="AutoShape 12">
            <a:extLst>
              <a:ext uri="{FF2B5EF4-FFF2-40B4-BE49-F238E27FC236}">
                <a16:creationId xmlns:a16="http://schemas.microsoft.com/office/drawing/2014/main" id="{C8CE3E3E-60D3-E7CB-B5A1-39B2ED955FE1}"/>
              </a:ext>
            </a:extLst>
          </p:cNvPr>
          <p:cNvSpPr>
            <a:spLocks noChangeArrowheads="1"/>
          </p:cNvSpPr>
          <p:nvPr/>
        </p:nvSpPr>
        <p:spPr bwMode="auto">
          <a:xfrm rot="10800000">
            <a:off x="8382000" y="4038601"/>
            <a:ext cx="1295400" cy="14763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sp>
        <p:nvSpPr>
          <p:cNvPr id="475149" name="AutoShape 13">
            <a:extLst>
              <a:ext uri="{FF2B5EF4-FFF2-40B4-BE49-F238E27FC236}">
                <a16:creationId xmlns:a16="http://schemas.microsoft.com/office/drawing/2014/main" id="{E1BC7462-E85D-6C27-BE2D-6A0D24FA1E78}"/>
              </a:ext>
            </a:extLst>
          </p:cNvPr>
          <p:cNvSpPr>
            <a:spLocks noChangeArrowheads="1"/>
          </p:cNvSpPr>
          <p:nvPr/>
        </p:nvSpPr>
        <p:spPr bwMode="auto">
          <a:xfrm rot="3600000">
            <a:off x="5198270" y="4936332"/>
            <a:ext cx="485775" cy="976313"/>
          </a:xfrm>
          <a:prstGeom prst="downArrow">
            <a:avLst>
              <a:gd name="adj1" fmla="val 50000"/>
              <a:gd name="adj2" fmla="val 50245"/>
            </a:avLst>
          </a:prstGeom>
          <a:solidFill>
            <a:srgbClr val="000099"/>
          </a:solidFill>
          <a:ln>
            <a:noFill/>
          </a:ln>
          <a:effectLst>
            <a:prstShdw prst="shdw17" dist="17961" dir="2700000">
              <a:srgbClr val="000099">
                <a:gamma/>
                <a:shade val="60000"/>
                <a:invGamma/>
              </a:srgb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sp>
        <p:nvSpPr>
          <p:cNvPr id="475150" name="Text Box 14">
            <a:extLst>
              <a:ext uri="{FF2B5EF4-FFF2-40B4-BE49-F238E27FC236}">
                <a16:creationId xmlns:a16="http://schemas.microsoft.com/office/drawing/2014/main" id="{802AD761-A232-4021-BB33-0FD7D239B6A3}"/>
              </a:ext>
            </a:extLst>
          </p:cNvPr>
          <p:cNvSpPr txBox="1">
            <a:spLocks noChangeArrowheads="1"/>
          </p:cNvSpPr>
          <p:nvPr/>
        </p:nvSpPr>
        <p:spPr bwMode="auto">
          <a:xfrm>
            <a:off x="8839200" y="1143001"/>
            <a:ext cx="1828800" cy="701675"/>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spcBef>
                <a:spcPct val="50000"/>
              </a:spcBef>
            </a:pPr>
            <a:r>
              <a:rPr lang="es-ES_tradnl" altLang="pt-BR" sz="2000" b="1">
                <a:solidFill>
                  <a:srgbClr val="000099"/>
                </a:solidFill>
                <a:effectLst>
                  <a:outerShdw blurRad="38100" dist="38100" dir="2700000" algn="tl">
                    <a:srgbClr val="000000"/>
                  </a:outerShdw>
                </a:effectLst>
              </a:rPr>
              <a:t>Capacidade de mudança</a:t>
            </a:r>
            <a:endParaRPr lang="pt-BR" altLang="pt-BR" sz="2000" b="1">
              <a:solidFill>
                <a:srgbClr val="000099"/>
              </a:solidFill>
              <a:effectLst>
                <a:outerShdw blurRad="38100" dist="38100" dir="2700000" algn="tl">
                  <a:srgbClr val="000000"/>
                </a:outerShdw>
              </a:effectLst>
            </a:endParaRPr>
          </a:p>
        </p:txBody>
      </p:sp>
      <p:sp>
        <p:nvSpPr>
          <p:cNvPr id="475151" name="Text Box 15">
            <a:extLst>
              <a:ext uri="{FF2B5EF4-FFF2-40B4-BE49-F238E27FC236}">
                <a16:creationId xmlns:a16="http://schemas.microsoft.com/office/drawing/2014/main" id="{E8AD60DA-D407-D8C8-26D7-ABB195AD836B}"/>
              </a:ext>
            </a:extLst>
          </p:cNvPr>
          <p:cNvSpPr txBox="1">
            <a:spLocks noChangeArrowheads="1"/>
          </p:cNvSpPr>
          <p:nvPr/>
        </p:nvSpPr>
        <p:spPr bwMode="auto">
          <a:xfrm>
            <a:off x="6172200" y="5638801"/>
            <a:ext cx="1219200" cy="1158875"/>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r>
              <a:rPr lang="es-ES_tradnl" altLang="pt-BR" sz="2000" b="1">
                <a:effectLst>
                  <a:outerShdw blurRad="38100" dist="38100" dir="2700000" algn="tl">
                    <a:srgbClr val="000000"/>
                  </a:outerShdw>
                </a:effectLst>
              </a:rPr>
              <a:t>Ações</a:t>
            </a:r>
          </a:p>
          <a:p>
            <a:pPr algn="ctr" eaLnBrk="0" hangingPunct="0"/>
            <a:r>
              <a:rPr lang="es-ES_tradnl" altLang="pt-BR" sz="2000" b="1">
                <a:effectLst>
                  <a:outerShdw blurRad="38100" dist="38100" dir="2700000" algn="tl">
                    <a:srgbClr val="000000"/>
                  </a:outerShdw>
                </a:effectLst>
              </a:rPr>
              <a:t>iniciais</a:t>
            </a:r>
          </a:p>
          <a:p>
            <a:pPr algn="ctr" eaLnBrk="0" hangingPunct="0">
              <a:spcBef>
                <a:spcPct val="50000"/>
              </a:spcBef>
            </a:pPr>
            <a:endParaRPr lang="pt-BR" altLang="pt-BR" sz="2000" b="1">
              <a:solidFill>
                <a:srgbClr val="000099"/>
              </a:solidFill>
            </a:endParaRPr>
          </a:p>
        </p:txBody>
      </p:sp>
      <p:sp>
        <p:nvSpPr>
          <p:cNvPr id="475152" name="AutoShape 16">
            <a:extLst>
              <a:ext uri="{FF2B5EF4-FFF2-40B4-BE49-F238E27FC236}">
                <a16:creationId xmlns:a16="http://schemas.microsoft.com/office/drawing/2014/main" id="{6130C59E-605F-7488-AC4E-119ACDF6326C}"/>
              </a:ext>
            </a:extLst>
          </p:cNvPr>
          <p:cNvSpPr>
            <a:spLocks noChangeArrowheads="1"/>
          </p:cNvSpPr>
          <p:nvPr/>
        </p:nvSpPr>
        <p:spPr bwMode="auto">
          <a:xfrm rot="1800000">
            <a:off x="3657600" y="1219201"/>
            <a:ext cx="685800" cy="485775"/>
          </a:xfrm>
          <a:prstGeom prst="notchedRightArrow">
            <a:avLst>
              <a:gd name="adj1" fmla="val 50000"/>
              <a:gd name="adj2" fmla="val 35294"/>
            </a:avLst>
          </a:prstGeom>
          <a:solidFill>
            <a:srgbClr val="CCCCFF"/>
          </a:solidFill>
          <a:ln>
            <a:noFill/>
          </a:ln>
          <a:effectLst>
            <a:prstShdw prst="shdw17" dist="17961" dir="2700000">
              <a:srgbClr val="CCCCFF">
                <a:gamma/>
                <a:shade val="60000"/>
                <a:invGamma/>
              </a:srgb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pic>
        <p:nvPicPr>
          <p:cNvPr id="475153" name="Picture 17">
            <a:extLst>
              <a:ext uri="{FF2B5EF4-FFF2-40B4-BE49-F238E27FC236}">
                <a16:creationId xmlns:a16="http://schemas.microsoft.com/office/drawing/2014/main" id="{69C2F366-7D1F-9370-B5D5-EFBBC592B2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1" y="0"/>
            <a:ext cx="1230313" cy="1390650"/>
          </a:xfrm>
          <a:prstGeom prst="rect">
            <a:avLst/>
          </a:prstGeom>
          <a:noFill/>
          <a:extLst>
            <a:ext uri="{909E8E84-426E-40DD-AFC4-6F175D3DCCD1}">
              <a14:hiddenFill xmlns:a14="http://schemas.microsoft.com/office/drawing/2010/main">
                <a:solidFill>
                  <a:srgbClr val="FFFFFF"/>
                </a:solidFill>
              </a14:hiddenFill>
            </a:ext>
          </a:extLst>
        </p:spPr>
      </p:pic>
      <p:pic>
        <p:nvPicPr>
          <p:cNvPr id="475154" name="Picture 18">
            <a:extLst>
              <a:ext uri="{FF2B5EF4-FFF2-40B4-BE49-F238E27FC236}">
                <a16:creationId xmlns:a16="http://schemas.microsoft.com/office/drawing/2014/main" id="{740AC7B5-A186-DF3B-44BC-EB5E62B401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52400"/>
            <a:ext cx="654050" cy="1143000"/>
          </a:xfrm>
          <a:prstGeom prst="rect">
            <a:avLst/>
          </a:prstGeom>
          <a:noFill/>
          <a:extLst>
            <a:ext uri="{909E8E84-426E-40DD-AFC4-6F175D3DCCD1}">
              <a14:hiddenFill xmlns:a14="http://schemas.microsoft.com/office/drawing/2010/main">
                <a:solidFill>
                  <a:srgbClr val="FFFFFF"/>
                </a:solidFill>
              </a14:hiddenFill>
            </a:ext>
          </a:extLst>
        </p:spPr>
      </p:pic>
      <p:sp>
        <p:nvSpPr>
          <p:cNvPr id="475155" name="Text Box 19">
            <a:extLst>
              <a:ext uri="{FF2B5EF4-FFF2-40B4-BE49-F238E27FC236}">
                <a16:creationId xmlns:a16="http://schemas.microsoft.com/office/drawing/2014/main" id="{B6E4DFEF-7A8B-9C86-7869-6570BA2FA94E}"/>
              </a:ext>
            </a:extLst>
          </p:cNvPr>
          <p:cNvSpPr txBox="1">
            <a:spLocks noChangeArrowheads="1"/>
          </p:cNvSpPr>
          <p:nvPr/>
        </p:nvSpPr>
        <p:spPr bwMode="auto">
          <a:xfrm>
            <a:off x="1981200" y="2819400"/>
            <a:ext cx="2057400" cy="1373188"/>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spcBef>
                <a:spcPct val="50000"/>
              </a:spcBef>
            </a:pPr>
            <a:r>
              <a:rPr lang="pt-BR" altLang="pt-BR" sz="2800" b="1">
                <a:latin typeface="Bookman Old Style" panose="02050604050505020204" pitchFamily="18" charset="0"/>
              </a:rPr>
              <a:t>Se faltarem recursos</a:t>
            </a:r>
          </a:p>
        </p:txBody>
      </p:sp>
      <p:sp>
        <p:nvSpPr>
          <p:cNvPr id="475156" name="Freeform 20">
            <a:extLst>
              <a:ext uri="{FF2B5EF4-FFF2-40B4-BE49-F238E27FC236}">
                <a16:creationId xmlns:a16="http://schemas.microsoft.com/office/drawing/2014/main" id="{6EAA1C05-44F6-8067-98E5-51562C90D0A6}"/>
              </a:ext>
            </a:extLst>
          </p:cNvPr>
          <p:cNvSpPr>
            <a:spLocks/>
          </p:cNvSpPr>
          <p:nvPr/>
        </p:nvSpPr>
        <p:spPr bwMode="auto">
          <a:xfrm>
            <a:off x="2190750" y="3219450"/>
            <a:ext cx="2089150" cy="1460500"/>
          </a:xfrm>
          <a:custGeom>
            <a:avLst/>
            <a:gdLst>
              <a:gd name="T0" fmla="*/ 1020 w 1316"/>
              <a:gd name="T1" fmla="*/ 0 h 920"/>
              <a:gd name="T2" fmla="*/ 1176 w 1316"/>
              <a:gd name="T3" fmla="*/ 60 h 920"/>
              <a:gd name="T4" fmla="*/ 1200 w 1316"/>
              <a:gd name="T5" fmla="*/ 132 h 920"/>
              <a:gd name="T6" fmla="*/ 1212 w 1316"/>
              <a:gd name="T7" fmla="*/ 300 h 920"/>
              <a:gd name="T8" fmla="*/ 1284 w 1316"/>
              <a:gd name="T9" fmla="*/ 336 h 920"/>
              <a:gd name="T10" fmla="*/ 1284 w 1316"/>
              <a:gd name="T11" fmla="*/ 456 h 920"/>
              <a:gd name="T12" fmla="*/ 1212 w 1316"/>
              <a:gd name="T13" fmla="*/ 480 h 920"/>
              <a:gd name="T14" fmla="*/ 1176 w 1316"/>
              <a:gd name="T15" fmla="*/ 516 h 920"/>
              <a:gd name="T16" fmla="*/ 1140 w 1316"/>
              <a:gd name="T17" fmla="*/ 720 h 920"/>
              <a:gd name="T18" fmla="*/ 1032 w 1316"/>
              <a:gd name="T19" fmla="*/ 732 h 920"/>
              <a:gd name="T20" fmla="*/ 960 w 1316"/>
              <a:gd name="T21" fmla="*/ 792 h 920"/>
              <a:gd name="T22" fmla="*/ 888 w 1316"/>
              <a:gd name="T23" fmla="*/ 816 h 920"/>
              <a:gd name="T24" fmla="*/ 708 w 1316"/>
              <a:gd name="T25" fmla="*/ 768 h 920"/>
              <a:gd name="T26" fmla="*/ 636 w 1316"/>
              <a:gd name="T27" fmla="*/ 780 h 920"/>
              <a:gd name="T28" fmla="*/ 588 w 1316"/>
              <a:gd name="T29" fmla="*/ 852 h 920"/>
              <a:gd name="T30" fmla="*/ 480 w 1316"/>
              <a:gd name="T31" fmla="*/ 840 h 920"/>
              <a:gd name="T32" fmla="*/ 444 w 1316"/>
              <a:gd name="T33" fmla="*/ 768 h 920"/>
              <a:gd name="T34" fmla="*/ 408 w 1316"/>
              <a:gd name="T35" fmla="*/ 756 h 920"/>
              <a:gd name="T36" fmla="*/ 336 w 1316"/>
              <a:gd name="T37" fmla="*/ 768 h 920"/>
              <a:gd name="T38" fmla="*/ 264 w 1316"/>
              <a:gd name="T39" fmla="*/ 876 h 920"/>
              <a:gd name="T40" fmla="*/ 0 w 1316"/>
              <a:gd name="T41" fmla="*/ 88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6" h="920">
                <a:moveTo>
                  <a:pt x="1020" y="0"/>
                </a:moveTo>
                <a:cubicBezTo>
                  <a:pt x="1099" y="11"/>
                  <a:pt x="1123" y="7"/>
                  <a:pt x="1176" y="60"/>
                </a:cubicBezTo>
                <a:cubicBezTo>
                  <a:pt x="1184" y="84"/>
                  <a:pt x="1198" y="107"/>
                  <a:pt x="1200" y="132"/>
                </a:cubicBezTo>
                <a:cubicBezTo>
                  <a:pt x="1204" y="188"/>
                  <a:pt x="1198" y="246"/>
                  <a:pt x="1212" y="300"/>
                </a:cubicBezTo>
                <a:cubicBezTo>
                  <a:pt x="1216" y="317"/>
                  <a:pt x="1271" y="332"/>
                  <a:pt x="1284" y="336"/>
                </a:cubicBezTo>
                <a:cubicBezTo>
                  <a:pt x="1297" y="374"/>
                  <a:pt x="1316" y="415"/>
                  <a:pt x="1284" y="456"/>
                </a:cubicBezTo>
                <a:cubicBezTo>
                  <a:pt x="1268" y="476"/>
                  <a:pt x="1212" y="480"/>
                  <a:pt x="1212" y="480"/>
                </a:cubicBezTo>
                <a:cubicBezTo>
                  <a:pt x="1200" y="492"/>
                  <a:pt x="1180" y="499"/>
                  <a:pt x="1176" y="516"/>
                </a:cubicBezTo>
                <a:cubicBezTo>
                  <a:pt x="1167" y="553"/>
                  <a:pt x="1185" y="704"/>
                  <a:pt x="1140" y="720"/>
                </a:cubicBezTo>
                <a:cubicBezTo>
                  <a:pt x="1106" y="732"/>
                  <a:pt x="1068" y="728"/>
                  <a:pt x="1032" y="732"/>
                </a:cubicBezTo>
                <a:cubicBezTo>
                  <a:pt x="1003" y="776"/>
                  <a:pt x="1015" y="770"/>
                  <a:pt x="960" y="792"/>
                </a:cubicBezTo>
                <a:cubicBezTo>
                  <a:pt x="937" y="801"/>
                  <a:pt x="888" y="816"/>
                  <a:pt x="888" y="816"/>
                </a:cubicBezTo>
                <a:cubicBezTo>
                  <a:pt x="804" y="807"/>
                  <a:pt x="772" y="811"/>
                  <a:pt x="708" y="768"/>
                </a:cubicBezTo>
                <a:cubicBezTo>
                  <a:pt x="684" y="772"/>
                  <a:pt x="656" y="766"/>
                  <a:pt x="636" y="780"/>
                </a:cubicBezTo>
                <a:cubicBezTo>
                  <a:pt x="612" y="797"/>
                  <a:pt x="588" y="852"/>
                  <a:pt x="588" y="852"/>
                </a:cubicBezTo>
                <a:cubicBezTo>
                  <a:pt x="552" y="848"/>
                  <a:pt x="514" y="852"/>
                  <a:pt x="480" y="840"/>
                </a:cubicBezTo>
                <a:cubicBezTo>
                  <a:pt x="445" y="827"/>
                  <a:pt x="464" y="788"/>
                  <a:pt x="444" y="768"/>
                </a:cubicBezTo>
                <a:cubicBezTo>
                  <a:pt x="435" y="759"/>
                  <a:pt x="420" y="760"/>
                  <a:pt x="408" y="756"/>
                </a:cubicBezTo>
                <a:cubicBezTo>
                  <a:pt x="384" y="760"/>
                  <a:pt x="358" y="757"/>
                  <a:pt x="336" y="768"/>
                </a:cubicBezTo>
                <a:cubicBezTo>
                  <a:pt x="296" y="788"/>
                  <a:pt x="309" y="850"/>
                  <a:pt x="264" y="876"/>
                </a:cubicBezTo>
                <a:cubicBezTo>
                  <a:pt x="188" y="920"/>
                  <a:pt x="88" y="888"/>
                  <a:pt x="0" y="888"/>
                </a:cubicBezTo>
              </a:path>
            </a:pathLst>
          </a:cu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cap="flat" cmpd="sng">
                <a:solidFill>
                  <a:schemeClr val="tx1"/>
                </a:solidFill>
                <a:prstDash val="solid"/>
                <a:round/>
                <a:headEnd/>
                <a:tailEnd/>
              </a14:hiddenLine>
            </a:ext>
          </a:extLst>
        </p:spPr>
        <p:txBody>
          <a:bodyPr wrap="none" anchor="ctr"/>
          <a:lstStyle/>
          <a:p>
            <a:endParaRPr lang="pt-BR"/>
          </a:p>
        </p:txBody>
      </p:sp>
      <p:pic>
        <p:nvPicPr>
          <p:cNvPr id="475157" name="Picture 21">
            <a:extLst>
              <a:ext uri="{FF2B5EF4-FFF2-40B4-BE49-F238E27FC236}">
                <a16:creationId xmlns:a16="http://schemas.microsoft.com/office/drawing/2014/main" id="{1EB49D31-CF89-A59B-E39E-911C635728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1400" y="5181601"/>
            <a:ext cx="1836738" cy="1331913"/>
          </a:xfrm>
          <a:prstGeom prst="rect">
            <a:avLst/>
          </a:prstGeom>
          <a:noFill/>
          <a:extLst>
            <a:ext uri="{909E8E84-426E-40DD-AFC4-6F175D3DCCD1}">
              <a14:hiddenFill xmlns:a14="http://schemas.microsoft.com/office/drawing/2010/main">
                <a:solidFill>
                  <a:srgbClr val="FFFFFF"/>
                </a:solidFill>
              </a14:hiddenFill>
            </a:ext>
          </a:extLst>
        </p:spPr>
      </p:pic>
      <p:sp>
        <p:nvSpPr>
          <p:cNvPr id="475158" name="Text Box 22">
            <a:extLst>
              <a:ext uri="{FF2B5EF4-FFF2-40B4-BE49-F238E27FC236}">
                <a16:creationId xmlns:a16="http://schemas.microsoft.com/office/drawing/2014/main" id="{7D722072-5775-9223-731F-3ECD2B577558}"/>
              </a:ext>
            </a:extLst>
          </p:cNvPr>
          <p:cNvSpPr txBox="1">
            <a:spLocks noChangeArrowheads="1"/>
          </p:cNvSpPr>
          <p:nvPr/>
        </p:nvSpPr>
        <p:spPr bwMode="auto">
          <a:xfrm>
            <a:off x="1524000" y="-76200"/>
            <a:ext cx="6400800" cy="731838"/>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pPr>
            <a:r>
              <a:rPr lang="pt-BR" altLang="pt-BR" sz="1000">
                <a:cs typeface="Times New Roman" panose="02020603050405020304" pitchFamily="18" charset="0"/>
              </a:rPr>
              <a:t>Visão estratégica para mudança  fonte consultoria  Accenture adaptação Marcos Dutra</a:t>
            </a:r>
            <a:r>
              <a:rPr lang="pt-BR" altLang="pt-BR" sz="1200"/>
              <a:t> </a:t>
            </a:r>
          </a:p>
          <a:p>
            <a:pPr algn="ctr" eaLnBrk="0" hangingPunct="0">
              <a:spcBef>
                <a:spcPct val="50000"/>
              </a:spcBef>
            </a:pPr>
            <a:endParaRPr lang="pt-BR" altLang="pt-BR" sz="2000" b="1"/>
          </a:p>
        </p:txBody>
      </p:sp>
      <p:sp>
        <p:nvSpPr>
          <p:cNvPr id="475159" name="AutoShape 23">
            <a:extLst>
              <a:ext uri="{FF2B5EF4-FFF2-40B4-BE49-F238E27FC236}">
                <a16:creationId xmlns:a16="http://schemas.microsoft.com/office/drawing/2014/main" id="{5ADC7D07-EAD1-D0AF-C869-C8EBB01D7E89}"/>
              </a:ext>
            </a:extLst>
          </p:cNvPr>
          <p:cNvSpPr>
            <a:spLocks noChangeArrowheads="1"/>
          </p:cNvSpPr>
          <p:nvPr/>
        </p:nvSpPr>
        <p:spPr bwMode="auto">
          <a:xfrm>
            <a:off x="8610600" y="2895600"/>
            <a:ext cx="914400" cy="914400"/>
          </a:xfrm>
          <a:prstGeom prst="lightningBolt">
            <a:avLst/>
          </a:prstGeom>
          <a:solidFill>
            <a:srgbClr val="000066"/>
          </a:solidFill>
          <a:ln>
            <a:noFill/>
          </a:ln>
          <a:effectLst>
            <a:prstShdw prst="shdw17" dist="17961" dir="2700000">
              <a:srgbClr val="000066">
                <a:gamma/>
                <a:shade val="60000"/>
                <a:invGamma/>
              </a:srgb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pt-BR"/>
          </a:p>
        </p:txBody>
      </p:sp>
      <p:pic>
        <p:nvPicPr>
          <p:cNvPr id="475160" name="Picture 24">
            <a:extLst>
              <a:ext uri="{FF2B5EF4-FFF2-40B4-BE49-F238E27FC236}">
                <a16:creationId xmlns:a16="http://schemas.microsoft.com/office/drawing/2014/main" id="{4F9210F1-46E4-B937-1F1E-8A5B15AED0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1" y="4953001"/>
            <a:ext cx="1533525" cy="1287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TM04033929[[fn=Ardósia]]</Template>
  <TotalTime>14</TotalTime>
  <Words>2041</Words>
  <Application>Microsoft Office PowerPoint</Application>
  <PresentationFormat>Widescreen</PresentationFormat>
  <Paragraphs>433</Paragraphs>
  <Slides>32</Slides>
  <Notes>9</Notes>
  <HiddenSlides>0</HiddenSlides>
  <MMClips>0</MMClips>
  <ScaleCrop>false</ScaleCrop>
  <HeadingPairs>
    <vt:vector size="8" baseType="variant">
      <vt:variant>
        <vt:lpstr>Fontes usadas</vt:lpstr>
      </vt:variant>
      <vt:variant>
        <vt:i4>12</vt:i4>
      </vt:variant>
      <vt:variant>
        <vt:lpstr>Tema</vt:lpstr>
      </vt:variant>
      <vt:variant>
        <vt:i4>1</vt:i4>
      </vt:variant>
      <vt:variant>
        <vt:lpstr>Servidores OLE inseridos</vt:lpstr>
      </vt:variant>
      <vt:variant>
        <vt:i4>1</vt:i4>
      </vt:variant>
      <vt:variant>
        <vt:lpstr>Títulos de slides</vt:lpstr>
      </vt:variant>
      <vt:variant>
        <vt:i4>32</vt:i4>
      </vt:variant>
    </vt:vector>
  </HeadingPairs>
  <TitlesOfParts>
    <vt:vector size="46" baseType="lpstr">
      <vt:lpstr>Arial Unicode MS</vt:lpstr>
      <vt:lpstr>Aptos</vt:lpstr>
      <vt:lpstr>Arial</vt:lpstr>
      <vt:lpstr>Arial Black</vt:lpstr>
      <vt:lpstr>Arial Narrow</vt:lpstr>
      <vt:lpstr>Bookman Old Style</vt:lpstr>
      <vt:lpstr>Calisto MT</vt:lpstr>
      <vt:lpstr>Futura</vt:lpstr>
      <vt:lpstr>Symbol</vt:lpstr>
      <vt:lpstr>Times New Roman</vt:lpstr>
      <vt:lpstr>Wingdings</vt:lpstr>
      <vt:lpstr>Wingdings 2</vt:lpstr>
      <vt:lpstr>Ardósia</vt:lpstr>
      <vt:lpstr>Microsoft Photo Editor 3.0 Photo</vt:lpstr>
      <vt:lpstr>Six Sigma</vt:lpstr>
      <vt:lpstr>Apresentação do PowerPoint</vt:lpstr>
      <vt:lpstr>Modelo de Quatro Estágios</vt:lpstr>
      <vt:lpstr>Modelo de Quatro Estágios</vt:lpstr>
      <vt:lpstr>Apresentação do PowerPoint</vt:lpstr>
      <vt:lpstr>Apresentação do PowerPoint</vt:lpstr>
      <vt:lpstr>Apresentação do PowerPoint</vt:lpstr>
      <vt:lpstr>Apresentação do PowerPoint</vt:lpstr>
      <vt:lpstr>Apresentação do PowerPoint</vt:lpstr>
      <vt:lpstr>Apresentação do PowerPoint</vt:lpstr>
      <vt:lpstr>O que é Six Sigma?</vt:lpstr>
      <vt:lpstr>Origem dos Seis Sigma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Como implantar Six Sigma?</vt:lpstr>
      <vt:lpstr>Apresentação do PowerPoint</vt:lpstr>
      <vt:lpstr>O que faz um Bom Campeão?</vt:lpstr>
      <vt:lpstr>Ferramentas da Qualidade</vt:lpstr>
      <vt:lpstr>Apresentação do PowerPoint</vt:lpstr>
      <vt:lpstr>Apresentação do PowerPoint</vt:lpstr>
      <vt:lpstr>Quais as etapas para os projetos Six Sigma?</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FABIO PEREIRA DA SILVA</dc:creator>
  <cp:lastModifiedBy>FABIO PEREIRA DA SILVA</cp:lastModifiedBy>
  <cp:revision>1</cp:revision>
  <dcterms:created xsi:type="dcterms:W3CDTF">2024-08-11T19:56:13Z</dcterms:created>
  <dcterms:modified xsi:type="dcterms:W3CDTF">2024-08-11T20:10:59Z</dcterms:modified>
</cp:coreProperties>
</file>