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7" r:id="rId2"/>
    <p:sldId id="270" r:id="rId3"/>
    <p:sldId id="271" r:id="rId4"/>
    <p:sldId id="272" r:id="rId5"/>
    <p:sldId id="273" r:id="rId6"/>
    <p:sldId id="274" r:id="rId7"/>
    <p:sldId id="323" r:id="rId8"/>
    <p:sldId id="324" r:id="rId9"/>
    <p:sldId id="325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2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26" r:id="rId27"/>
    <p:sldId id="32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8" r:id="rId67"/>
    <p:sldId id="329" r:id="rId68"/>
    <p:sldId id="330" r:id="rId69"/>
    <p:sldId id="321" r:id="rId70"/>
    <p:sldId id="341" r:id="rId71"/>
    <p:sldId id="338" r:id="rId72"/>
    <p:sldId id="345" r:id="rId73"/>
    <p:sldId id="344" r:id="rId74"/>
    <p:sldId id="269" r:id="rId75"/>
    <p:sldId id="343" r:id="rId7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DC3A3-24C6-4059-9B00-894461089C65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0D18-EE99-43A1-979C-EF1BDF21C7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0306">
              <a:lnSpc>
                <a:spcPts val="1719"/>
              </a:lnSpc>
            </a:pPr>
            <a:fld id="{81D60167-4931-47E6-BA6A-407CBD079E47}" type="slidenum">
              <a:rPr lang="pt-BR" spc="-5" smtClean="0"/>
              <a:pPr marL="40306">
                <a:lnSpc>
                  <a:spcPts val="1719"/>
                </a:lnSpc>
              </a:pPr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24880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13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jade.tilab.com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fabio.silva.56211" TargetMode="External"/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sigma.ufsc.br/~popov/aulas/das6607/jade.pdf" TargetMode="External"/><Relationship Id="rId3" Type="http://schemas.openxmlformats.org/officeDocument/2006/relationships/hyperlink" Target="http://www.dca.fee.unicamp.br/~gomide/courses/EA072/transp/EA072AgentesInteligentes2.pdf" TargetMode="External"/><Relationship Id="rId7" Type="http://schemas.openxmlformats.org/officeDocument/2006/relationships/hyperlink" Target="http://intra.serpro.gov.br/tema/tematec/jade-framework-java-para-sistemas-baseados-em-agentes" TargetMode="External"/><Relationship Id="rId2" Type="http://schemas.openxmlformats.org/officeDocument/2006/relationships/hyperlink" Target="https://www.ime.usp.br/~leliane/IAcurso2006/slides/Aula2-agentes-200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n.ufpe.br/~compint/aulas-IAS/aplicacoes.ppt" TargetMode="External"/><Relationship Id="rId5" Type="http://schemas.openxmlformats.org/officeDocument/2006/relationships/hyperlink" Target="https://paginas.fe.up.pt/~lpreis/ai2002/Documents/1.Agentes.PDF" TargetMode="External"/><Relationship Id="rId10" Type="http://schemas.openxmlformats.org/officeDocument/2006/relationships/hyperlink" Target="http://www.cin.ufpe.br/~if703/aulas/aulaJADE.ppt" TargetMode="External"/><Relationship Id="rId4" Type="http://schemas.openxmlformats.org/officeDocument/2006/relationships/hyperlink" Target="http://re.granbery.edu.br/artigos/NTIw.pdf" TargetMode="External"/><Relationship Id="rId9" Type="http://schemas.openxmlformats.org/officeDocument/2006/relationships/hyperlink" Target="http://www.dca.fee.unicamp.br/~gudwin/courses/IA009/artigos/IA009_2010_1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8352928" cy="2028825"/>
          </a:xfrm>
        </p:spPr>
        <p:txBody>
          <a:bodyPr/>
          <a:lstStyle/>
          <a:p>
            <a:pPr eaLnBrk="1" hangingPunct="1"/>
            <a:r>
              <a:rPr lang="pt-BR" sz="3500" dirty="0"/>
              <a:t>Inteligência Artificial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1339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altLang="pt-BR"/>
              <a:t> </a:t>
            </a:r>
            <a:fld id="{3065BF6D-BAF2-4489-B34D-5E168CA5CC36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204788"/>
            <a:ext cx="7750175" cy="579437"/>
          </a:xfrm>
        </p:spPr>
        <p:txBody>
          <a:bodyPr>
            <a:normAutofit fontScale="90000"/>
          </a:bodyPr>
          <a:lstStyle/>
          <a:p>
            <a:r>
              <a:rPr lang="pt-BR" altLang="pt-BR" dirty="0"/>
              <a:t>Agentes: como usar?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143000"/>
            <a:ext cx="7989887" cy="5257800"/>
          </a:xfrm>
        </p:spPr>
        <p:txBody>
          <a:bodyPr/>
          <a:lstStyle/>
          <a:p>
            <a:r>
              <a:rPr lang="pt-BR" altLang="pt-BR" b="1" dirty="0"/>
              <a:t>Nível de conhecimento </a:t>
            </a:r>
          </a:p>
          <a:p>
            <a:pPr lvl="1"/>
            <a:r>
              <a:rPr lang="pt-BR" altLang="pt-BR" dirty="0"/>
              <a:t>modelagem do negócio: classe de problema, domínio,...</a:t>
            </a:r>
          </a:p>
          <a:p>
            <a:pPr lvl="1"/>
            <a:r>
              <a:rPr lang="pt-BR" altLang="pt-BR" dirty="0" err="1"/>
              <a:t>elicitação</a:t>
            </a:r>
            <a:r>
              <a:rPr lang="pt-BR" altLang="pt-BR" dirty="0"/>
              <a:t>: percepções, ações, objetivos, ambiente, conhecimento,...</a:t>
            </a:r>
          </a:p>
          <a:p>
            <a:r>
              <a:rPr lang="pt-BR" altLang="pt-BR" b="1" dirty="0"/>
              <a:t>Nível de formalização</a:t>
            </a:r>
          </a:p>
          <a:p>
            <a:pPr lvl="1"/>
            <a:r>
              <a:rPr lang="pt-BR" altLang="pt-BR" dirty="0"/>
              <a:t>análise e projeto: especificar arquitetura, escolher e usar uma LRC para escrever a base de conhecimento,...</a:t>
            </a:r>
          </a:p>
          <a:p>
            <a:r>
              <a:rPr lang="pt-BR" altLang="pt-BR" b="1" dirty="0"/>
              <a:t>Nível de implementação</a:t>
            </a:r>
          </a:p>
          <a:p>
            <a:pPr lvl="1"/>
            <a:r>
              <a:rPr lang="pt-BR" altLang="pt-BR" dirty="0"/>
              <a:t>Agente, </a:t>
            </a:r>
            <a:r>
              <a:rPr lang="pt-BR" altLang="pt-BR" dirty="0" err="1"/>
              <a:t>java</a:t>
            </a:r>
            <a:r>
              <a:rPr lang="pt-BR" altLang="pt-BR" dirty="0"/>
              <a:t>, </a:t>
            </a:r>
            <a:r>
              <a:rPr lang="pt-BR" altLang="pt-BR" dirty="0" err="1"/>
              <a:t>prolog</a:t>
            </a:r>
            <a:r>
              <a:rPr lang="pt-BR" altLang="pt-BR" dirty="0"/>
              <a:t>, C...</a:t>
            </a:r>
          </a:p>
          <a:p>
            <a:pPr lvl="2"/>
            <a:r>
              <a:rPr lang="pt-BR" altLang="pt-BR" dirty="0"/>
              <a:t>o importante são os serviços oferecidos pela linguagem!</a:t>
            </a:r>
          </a:p>
        </p:txBody>
      </p:sp>
    </p:spTree>
    <p:extLst>
      <p:ext uri="{BB962C8B-B14F-4D97-AF65-F5344CB8AC3E}">
        <p14:creationId xmlns:p14="http://schemas.microsoft.com/office/powerpoint/2010/main" val="87201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altLang="pt-BR"/>
              <a:t> </a:t>
            </a:r>
            <a:fld id="{26130CAD-D029-4369-AA78-291ABA753514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2253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73113" y="204788"/>
            <a:ext cx="7750175" cy="579437"/>
          </a:xfrm>
        </p:spPr>
        <p:txBody>
          <a:bodyPr>
            <a:normAutofit fontScale="90000"/>
          </a:bodyPr>
          <a:lstStyle/>
          <a:p>
            <a:r>
              <a:rPr lang="pt-BR" altLang="pt-BR" dirty="0"/>
              <a:t>Agentes: por que e quando usar?</a:t>
            </a:r>
          </a:p>
        </p:txBody>
      </p:sp>
      <p:sp>
        <p:nvSpPr>
          <p:cNvPr id="2253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48600" cy="5638800"/>
          </a:xfrm>
        </p:spPr>
        <p:txBody>
          <a:bodyPr>
            <a:normAutofit lnSpcReduction="10000"/>
          </a:bodyPr>
          <a:lstStyle/>
          <a:p>
            <a:r>
              <a:rPr lang="pt-BR" altLang="pt-BR" dirty="0"/>
              <a:t>Tarefas</a:t>
            </a:r>
          </a:p>
          <a:p>
            <a:pPr lvl="1"/>
            <a:r>
              <a:rPr lang="pt-BR" altLang="pt-BR" dirty="0"/>
              <a:t>Grande complexidade (número, variedade e natureza das tarefas)</a:t>
            </a:r>
          </a:p>
          <a:p>
            <a:pPr lvl="1"/>
            <a:r>
              <a:rPr lang="pt-BR" altLang="pt-BR" dirty="0"/>
              <a:t>Não há “solução algorítmica”, mas existe conhecimento</a:t>
            </a:r>
          </a:p>
          <a:p>
            <a:pPr lvl="1"/>
            <a:r>
              <a:rPr lang="pt-BR" altLang="pt-BR" dirty="0"/>
              <a:t>Modelagem do comportamento de um ser inteligente (autonomia, aprendizagem, conhecimento, etc.)</a:t>
            </a:r>
          </a:p>
          <a:p>
            <a:r>
              <a:rPr lang="pt-BR" altLang="pt-BR" dirty="0"/>
              <a:t>Algumas capacidades</a:t>
            </a:r>
          </a:p>
          <a:p>
            <a:pPr lvl="1"/>
            <a:r>
              <a:rPr lang="pt-BR" altLang="pt-BR" dirty="0"/>
              <a:t>Comportamento guiado por objetivos e autonomia </a:t>
            </a:r>
          </a:p>
          <a:p>
            <a:pPr lvl="1"/>
            <a:r>
              <a:rPr lang="pt-BR" altLang="pt-BR" dirty="0"/>
              <a:t>Reatividade e raciocínio</a:t>
            </a:r>
          </a:p>
          <a:p>
            <a:pPr lvl="1"/>
            <a:r>
              <a:rPr lang="pt-BR" altLang="pt-BR" dirty="0"/>
              <a:t>Adaptabilidade e aprendizagem </a:t>
            </a:r>
          </a:p>
          <a:p>
            <a:pPr lvl="1"/>
            <a:r>
              <a:rPr lang="pt-BR" altLang="pt-BR" dirty="0"/>
              <a:t>Comunicação e cooperação</a:t>
            </a:r>
          </a:p>
          <a:p>
            <a:pPr lvl="1"/>
            <a:r>
              <a:rPr lang="pt-BR" altLang="pt-BR" dirty="0"/>
              <a:t>Personalidade</a:t>
            </a:r>
          </a:p>
          <a:p>
            <a:pPr lvl="1"/>
            <a:r>
              <a:rPr lang="pt-BR" altLang="pt-BR" dirty="0"/>
              <a:t>outros: mobilidade, persistência temporal</a:t>
            </a:r>
          </a:p>
        </p:txBody>
      </p:sp>
    </p:spTree>
    <p:extLst>
      <p:ext uri="{BB962C8B-B14F-4D97-AF65-F5344CB8AC3E}">
        <p14:creationId xmlns:p14="http://schemas.microsoft.com/office/powerpoint/2010/main" val="368049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altLang="pt-BR"/>
              <a:t> </a:t>
            </a:r>
            <a:fld id="{88019F30-2C5C-45DA-8A1B-9CAFB0D3D61A}" type="slidenum">
              <a:rPr lang="pt-BR" altLang="pt-BR"/>
              <a:pPr/>
              <a:t>12</a:t>
            </a:fld>
            <a:endParaRPr lang="pt-BR" altLang="pt-BR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189663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703263" y="284163"/>
            <a:ext cx="8212137" cy="9620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pt-BR" altLang="pt-BR" dirty="0"/>
              <a:t>Busca de informação na Web: 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3413" y="5257800"/>
            <a:ext cx="8229600" cy="14478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pt-BR" altLang="pt-BR" dirty="0"/>
              <a:t>Como localizar a informação relevante?</a:t>
            </a:r>
          </a:p>
          <a:p>
            <a:pPr>
              <a:lnSpc>
                <a:spcPct val="89000"/>
              </a:lnSpc>
            </a:pPr>
            <a:r>
              <a:rPr lang="pt-BR" altLang="pt-BR" dirty="0"/>
              <a:t>Como modelar o interesse de um usuário particular?</a:t>
            </a:r>
          </a:p>
        </p:txBody>
      </p:sp>
    </p:spTree>
    <p:extLst>
      <p:ext uri="{BB962C8B-B14F-4D97-AF65-F5344CB8AC3E}">
        <p14:creationId xmlns:p14="http://schemas.microsoft.com/office/powerpoint/2010/main" val="81944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altLang="pt-BR"/>
              <a:t> </a:t>
            </a:r>
            <a:fld id="{2C707133-96E2-46E1-9934-45751431DA5B}" type="slidenum">
              <a:rPr lang="pt-BR" altLang="pt-BR"/>
              <a:pPr/>
              <a:t>13</a:t>
            </a:fld>
            <a:endParaRPr lang="pt-BR" altLang="pt-BR"/>
          </a:p>
        </p:txBody>
      </p:sp>
      <p:pic>
        <p:nvPicPr>
          <p:cNvPr id="57347" name="Picture 102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21" y="1124744"/>
            <a:ext cx="6400800" cy="360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755576" y="4891399"/>
            <a:ext cx="7948612" cy="198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Como modelar os componentes do sistema e dar-lhes autonomia? 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Como assegurar uma boa comunicação e coordenação entre estes componentes?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9021" y="11663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pt-BR" dirty="0"/>
              <a:t>Automação de sistemas complexos</a:t>
            </a:r>
          </a:p>
        </p:txBody>
      </p:sp>
    </p:spTree>
    <p:extLst>
      <p:ext uri="{BB962C8B-B14F-4D97-AF65-F5344CB8AC3E}">
        <p14:creationId xmlns:p14="http://schemas.microsoft.com/office/powerpoint/2010/main" val="175985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altLang="pt-BR"/>
              <a:t> </a:t>
            </a:r>
            <a:fld id="{4861537B-B2B7-4ECF-914C-ACCA1EE202C5}" type="slidenum">
              <a:rPr lang="pt-BR" altLang="pt-BR"/>
              <a:pPr/>
              <a:t>14</a:t>
            </a:fld>
            <a:endParaRPr lang="pt-BR" altLang="pt-BR"/>
          </a:p>
        </p:txBody>
      </p:sp>
      <p:pic>
        <p:nvPicPr>
          <p:cNvPr id="58371" name="Picture 102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201738"/>
            <a:ext cx="2522538" cy="32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2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773113" y="4724400"/>
            <a:ext cx="7948612" cy="1752600"/>
          </a:xfrm>
          <a:noFill/>
          <a:ln/>
        </p:spPr>
        <p:txBody>
          <a:bodyPr/>
          <a:lstStyle/>
          <a:p>
            <a:pPr>
              <a:lnSpc>
                <a:spcPct val="89000"/>
              </a:lnSpc>
            </a:pPr>
            <a:r>
              <a:rPr lang="pt-BR" altLang="pt-BR"/>
              <a:t>Como modelar o comportamento e personalidade para criar ilusão da vida?</a:t>
            </a:r>
          </a:p>
          <a:p>
            <a:pPr>
              <a:lnSpc>
                <a:spcPct val="89000"/>
              </a:lnSpc>
            </a:pPr>
            <a:r>
              <a:rPr lang="pt-BR" altLang="pt-BR"/>
              <a:t>Como permitir uma boa interação com usuário e um comportamento adequado?</a:t>
            </a:r>
          </a:p>
        </p:txBody>
      </p:sp>
      <p:pic>
        <p:nvPicPr>
          <p:cNvPr id="58373" name="Picture 10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0150"/>
            <a:ext cx="344011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Text Box 1030"/>
          <p:cNvSpPr txBox="1">
            <a:spLocks noChangeArrowheads="1"/>
          </p:cNvSpPr>
          <p:nvPr/>
        </p:nvSpPr>
        <p:spPr bwMode="auto">
          <a:xfrm>
            <a:off x="7972425" y="1600200"/>
            <a:ext cx="1082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altLang="pt-BR" sz="2000">
                <a:latin typeface="Arial" charset="0"/>
              </a:rPr>
              <a:t>Woggles</a:t>
            </a:r>
          </a:p>
        </p:txBody>
      </p:sp>
      <p:sp>
        <p:nvSpPr>
          <p:cNvPr id="58375" name="Text Box 1031"/>
          <p:cNvSpPr txBox="1">
            <a:spLocks noChangeArrowheads="1"/>
          </p:cNvSpPr>
          <p:nvPr/>
        </p:nvSpPr>
        <p:spPr bwMode="auto">
          <a:xfrm>
            <a:off x="3868738" y="1524000"/>
            <a:ext cx="795337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altLang="pt-BR" sz="2000">
                <a:latin typeface="Arial" charset="0"/>
              </a:rPr>
              <a:t>Deep </a:t>
            </a:r>
          </a:p>
          <a:p>
            <a:pPr eaLnBrk="1" hangingPunct="1">
              <a:lnSpc>
                <a:spcPct val="89000"/>
              </a:lnSpc>
            </a:pPr>
            <a:r>
              <a:rPr lang="pt-BR" altLang="pt-BR" sz="2000">
                <a:latin typeface="Arial" charset="0"/>
              </a:rPr>
              <a:t>Blue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Produção de jogos e histórias interativas</a:t>
            </a:r>
          </a:p>
        </p:txBody>
      </p:sp>
    </p:spTree>
    <p:extLst>
      <p:ext uri="{BB962C8B-B14F-4D97-AF65-F5344CB8AC3E}">
        <p14:creationId xmlns:p14="http://schemas.microsoft.com/office/powerpoint/2010/main" val="378436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altLang="pt-BR"/>
              <a:t> </a:t>
            </a:r>
            <a:fld id="{D16A19D4-8F13-4B26-87EF-75FB9D96703B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204788"/>
            <a:ext cx="7750175" cy="579437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Controlar robôs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4724400"/>
            <a:ext cx="8066087" cy="1676400"/>
          </a:xfrm>
        </p:spPr>
        <p:txBody>
          <a:bodyPr/>
          <a:lstStyle/>
          <a:p>
            <a:r>
              <a:rPr lang="pt-BR" altLang="pt-BR" dirty="0"/>
              <a:t>Como obter navegação segura e eficiente, estabilidade, manipulação fina e versátil? </a:t>
            </a:r>
          </a:p>
          <a:p>
            <a:r>
              <a:rPr lang="pt-BR" altLang="pt-BR" dirty="0"/>
              <a:t>E no caso de ambientes dinâmicos não deterministas? </a:t>
            </a:r>
          </a:p>
        </p:txBody>
      </p:sp>
      <p:pic>
        <p:nvPicPr>
          <p:cNvPr id="60420" name="Picture 4" descr="C:\TEMP\urma\hazb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990600"/>
            <a:ext cx="4151312" cy="35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935663" y="1219200"/>
            <a:ext cx="30753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dirty="0">
                <a:latin typeface="+mn-lt"/>
              </a:rPr>
              <a:t>HAZBOT: ambientes com </a:t>
            </a:r>
          </a:p>
          <a:p>
            <a:r>
              <a:rPr lang="pt-BR" altLang="pt-BR" sz="2000" dirty="0">
                <a:latin typeface="+mn-lt"/>
              </a:rPr>
              <a:t>atmosfera inflamável</a:t>
            </a:r>
          </a:p>
        </p:txBody>
      </p:sp>
    </p:spTree>
    <p:extLst>
      <p:ext uri="{BB962C8B-B14F-4D97-AF65-F5344CB8AC3E}">
        <p14:creationId xmlns:p14="http://schemas.microsoft.com/office/powerpoint/2010/main" val="118340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228600" y="1143000"/>
            <a:ext cx="8610600" cy="5227638"/>
            <a:chOff x="96" y="720"/>
            <a:chExt cx="5424" cy="3293"/>
          </a:xfrm>
        </p:grpSpPr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192" y="1104"/>
              <a:ext cx="5328" cy="2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200"/>
                <a:t>Interpretação         Inferindo descrições das situações por </a:t>
              </a:r>
              <a:r>
                <a:rPr lang="en-US" altLang="pt-BR" sz="2200"/>
                <a:t>					</a:t>
              </a:r>
              <a:r>
                <a:rPr lang="pt-BR" altLang="pt-BR" sz="2200"/>
                <a:t>observações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2200"/>
                <a:t>Predição                Inferindo prováveis conseqüência de dadas </a:t>
              </a:r>
              <a:r>
                <a:rPr lang="en-US" altLang="pt-BR" sz="2200"/>
                <a:t>				</a:t>
              </a:r>
              <a:r>
                <a:rPr lang="pt-BR" altLang="pt-BR" sz="2200"/>
                <a:t>situações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2200"/>
                <a:t>Diagnóstico           Inferência de mal funcionamento do sistema</a:t>
              </a:r>
              <a:r>
                <a:rPr lang="en-US" altLang="pt-BR" sz="2200"/>
                <a:t>	</a:t>
              </a:r>
              <a:r>
                <a:rPr lang="pt-BR" altLang="pt-BR" sz="2200"/>
                <a:t> </a:t>
              </a:r>
              <a:r>
                <a:rPr lang="en-US" altLang="pt-BR" sz="2200"/>
                <a:t>			</a:t>
              </a:r>
              <a:r>
                <a:rPr lang="pt-BR" altLang="pt-BR" sz="2200"/>
                <a:t>por observações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2200"/>
                <a:t>Projeto                   Configurando objetos sobre restrição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2200"/>
                <a:t>Planejamento         Desenvolvimento de plano(s) para realização </a:t>
              </a:r>
              <a:r>
                <a:rPr lang="en-US" altLang="pt-BR" sz="2200"/>
                <a:t>				</a:t>
              </a:r>
              <a:r>
                <a:rPr lang="pt-BR" altLang="pt-BR" sz="2200"/>
                <a:t>de objetivo(s), meta(s)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2200"/>
                <a:t>Monitoramento      Comparando observações para planos, </a:t>
              </a:r>
              <a:r>
                <a:rPr lang="en-US" altLang="pt-BR" sz="2200"/>
                <a:t>					</a:t>
              </a:r>
              <a:r>
                <a:rPr lang="pt-BR" altLang="pt-BR" sz="2200"/>
                <a:t>detectando exceções</a:t>
              </a:r>
            </a:p>
          </p:txBody>
        </p:sp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144" y="720"/>
              <a:ext cx="5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400" b="1"/>
                <a:t>Classe			Problemas Abordados</a:t>
              </a: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96" y="720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96" y="1008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392" y="72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>
          <a:xfrm>
            <a:off x="773113" y="204788"/>
            <a:ext cx="7750175" cy="579437"/>
          </a:xfrm>
        </p:spPr>
        <p:txBody>
          <a:bodyPr>
            <a:noAutofit/>
          </a:bodyPr>
          <a:lstStyle/>
          <a:p>
            <a:r>
              <a:rPr lang="pt-BR" altLang="pt-BR" sz="4000" dirty="0"/>
              <a:t>Classes de tarefas</a:t>
            </a:r>
            <a:r>
              <a:rPr lang="en-US" altLang="pt-BR" sz="4000" dirty="0"/>
              <a:t>	</a:t>
            </a:r>
            <a:r>
              <a:rPr lang="pt-BR" altLang="pt-BR" sz="4000" dirty="0"/>
              <a:t> das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8546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73" y="324879"/>
            <a:ext cx="775787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Modelagem </a:t>
            </a:r>
            <a:r>
              <a:rPr sz="4700" spc="-5" dirty="0">
                <a:cs typeface="Times New Roman"/>
              </a:rPr>
              <a:t>de</a:t>
            </a:r>
            <a:r>
              <a:rPr sz="4700" spc="-21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agente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094" y="1052736"/>
            <a:ext cx="7957968" cy="5548989"/>
          </a:xfrm>
          <a:prstGeom prst="rect">
            <a:avLst/>
          </a:prstGeom>
        </p:spPr>
        <p:txBody>
          <a:bodyPr vert="horz" wrap="square" lIns="0" tIns="47024" rIns="0" bIns="0" rtlCol="0">
            <a:spAutoFit/>
          </a:bodyPr>
          <a:lstStyle/>
          <a:p>
            <a:pPr marL="375517" indent="-362754">
              <a:spcBef>
                <a:spcPts val="370"/>
              </a:spcBef>
              <a:buChar char="•"/>
              <a:tabLst>
                <a:tab pos="375517" algn="l"/>
                <a:tab pos="376189" algn="l"/>
              </a:tabLst>
            </a:pPr>
            <a:r>
              <a:rPr sz="2200" dirty="0">
                <a:cs typeface="Times New Roman"/>
              </a:rPr>
              <a:t>Um problema é definido através</a:t>
            </a:r>
            <a:r>
              <a:rPr sz="2200" spc="11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de: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dirty="0">
                <a:cs typeface="Times New Roman"/>
              </a:rPr>
              <a:t>percepções, ações, metas e ambiente (e outros</a:t>
            </a:r>
            <a:r>
              <a:rPr sz="2200" spc="-32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agentes)</a:t>
            </a:r>
          </a:p>
          <a:p>
            <a:pPr lvl="1">
              <a:spcBef>
                <a:spcPts val="37"/>
              </a:spcBef>
              <a:buFont typeface="Times New Roman"/>
              <a:buChar char="–"/>
            </a:pPr>
            <a:endParaRPr sz="2200" dirty="0">
              <a:cs typeface="Times New Roman"/>
            </a:endParaRPr>
          </a:p>
          <a:p>
            <a:pPr marL="375517" indent="-362754">
              <a:spcBef>
                <a:spcPts val="5"/>
              </a:spcBef>
              <a:buChar char="•"/>
              <a:tabLst>
                <a:tab pos="375517" algn="l"/>
                <a:tab pos="376189" algn="l"/>
              </a:tabLst>
            </a:pPr>
            <a:r>
              <a:rPr sz="2200" dirty="0">
                <a:cs typeface="Times New Roman"/>
              </a:rPr>
              <a:t>Tipo de conhecimento que o </a:t>
            </a:r>
            <a:r>
              <a:rPr sz="2200" spc="-5" dirty="0">
                <a:cs typeface="Times New Roman"/>
              </a:rPr>
              <a:t>programa </a:t>
            </a:r>
            <a:r>
              <a:rPr sz="2200" dirty="0">
                <a:cs typeface="Times New Roman"/>
              </a:rPr>
              <a:t>do agente pode</a:t>
            </a:r>
            <a:r>
              <a:rPr sz="2200" spc="11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conter: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dirty="0">
                <a:cs typeface="Times New Roman"/>
              </a:rPr>
              <a:t>quais são as propriedades relevantes do mundo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o mundo</a:t>
            </a:r>
            <a:r>
              <a:rPr sz="2200" spc="11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evolui</a:t>
            </a:r>
          </a:p>
          <a:p>
            <a:pPr marL="799402" lvl="1" indent="-302967">
              <a:spcBef>
                <a:spcPts val="269"/>
              </a:spcBef>
              <a:buChar char="–"/>
              <a:tabLst>
                <a:tab pos="798730" algn="l"/>
                <a:tab pos="800074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identificar os estados desejáveis do</a:t>
            </a:r>
            <a:r>
              <a:rPr sz="2200" spc="-5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mundo</a:t>
            </a:r>
          </a:p>
          <a:p>
            <a:pPr marL="799402" lvl="1" indent="-302967">
              <a:spcBef>
                <a:spcPts val="269"/>
              </a:spcBef>
              <a:buChar char="–"/>
              <a:tabLst>
                <a:tab pos="798730" algn="l"/>
                <a:tab pos="800074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interpretar suas</a:t>
            </a:r>
            <a:r>
              <a:rPr sz="2200" spc="11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percepções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dirty="0">
                <a:cs typeface="Times New Roman"/>
              </a:rPr>
              <a:t>quais as conseqüências de </a:t>
            </a:r>
            <a:r>
              <a:rPr sz="2200" spc="-5" dirty="0">
                <a:cs typeface="Times New Roman"/>
              </a:rPr>
              <a:t>suas </a:t>
            </a:r>
            <a:r>
              <a:rPr sz="2200" dirty="0">
                <a:cs typeface="Times New Roman"/>
              </a:rPr>
              <a:t>ações no</a:t>
            </a:r>
            <a:r>
              <a:rPr sz="2200" spc="-21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mundo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medir o </a:t>
            </a:r>
            <a:r>
              <a:rPr sz="2200" spc="-5" dirty="0">
                <a:cs typeface="Times New Roman"/>
              </a:rPr>
              <a:t>sucesso </a:t>
            </a:r>
            <a:r>
              <a:rPr sz="2200" dirty="0">
                <a:cs typeface="Times New Roman"/>
              </a:rPr>
              <a:t>de </a:t>
            </a:r>
            <a:r>
              <a:rPr sz="2200" spc="-5" dirty="0">
                <a:cs typeface="Times New Roman"/>
              </a:rPr>
              <a:t>suas</a:t>
            </a:r>
            <a:r>
              <a:rPr sz="2200" spc="5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ações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avaliar seus próprios conhecimentos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capturar (aprender) mais conhecimento sobre o</a:t>
            </a:r>
            <a:r>
              <a:rPr sz="2200" spc="-69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ambiente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spc="-5" dirty="0">
                <a:cs typeface="Times New Roman"/>
              </a:rPr>
              <a:t>como </a:t>
            </a:r>
            <a:r>
              <a:rPr sz="2200" dirty="0">
                <a:cs typeface="Times New Roman"/>
              </a:rPr>
              <a:t>colaborar ou competir com outros</a:t>
            </a:r>
            <a:r>
              <a:rPr sz="2200" spc="16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agentes</a:t>
            </a:r>
          </a:p>
          <a:p>
            <a:pPr marL="799402" lvl="1" indent="-302295">
              <a:spcBef>
                <a:spcPts val="269"/>
              </a:spcBef>
              <a:buChar char="–"/>
              <a:tabLst>
                <a:tab pos="798730" algn="l"/>
                <a:tab pos="799402" algn="l"/>
              </a:tabLst>
            </a:pPr>
            <a:r>
              <a:rPr sz="2200" dirty="0">
                <a:cs typeface="Times New Roman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56195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86" y="455329"/>
            <a:ext cx="779930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Medida </a:t>
            </a:r>
            <a:r>
              <a:rPr sz="4700" spc="-5" dirty="0">
                <a:cs typeface="Times New Roman"/>
              </a:rPr>
              <a:t>de</a:t>
            </a:r>
            <a:r>
              <a:rPr sz="4700" spc="-26" dirty="0">
                <a:cs typeface="Times New Roman"/>
              </a:rPr>
              <a:t> </a:t>
            </a:r>
            <a:r>
              <a:rPr sz="4700" spc="-11" dirty="0">
                <a:cs typeface="Times New Roman"/>
              </a:rPr>
              <a:t>Desempenho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67" y="1719466"/>
            <a:ext cx="8134798" cy="3736985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193469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Critério que define o grau de sucesso de um  agente na realização de uma dada</a:t>
            </a:r>
            <a:r>
              <a:rPr sz="3400" spc="16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tarefa</a:t>
            </a:r>
            <a:endParaRPr sz="3400" dirty="0">
              <a:cs typeface="Times New Roman"/>
            </a:endParaRPr>
          </a:p>
          <a:p>
            <a:pPr>
              <a:spcBef>
                <a:spcPts val="5"/>
              </a:spcBef>
            </a:pPr>
            <a:endParaRPr sz="5000" dirty="0">
              <a:cs typeface="Times New Roman"/>
            </a:endParaRPr>
          </a:p>
          <a:p>
            <a:pPr marL="799402" marR="5374" indent="-302295"/>
            <a:r>
              <a:rPr sz="3000" dirty="0">
                <a:cs typeface="Times New Roman"/>
              </a:rPr>
              <a:t>– a </a:t>
            </a:r>
            <a:r>
              <a:rPr sz="3000" spc="-5" dirty="0">
                <a:cs typeface="Times New Roman"/>
              </a:rPr>
              <a:t>escolha errada da medida de desempenho pode  acarretar num comportamento</a:t>
            </a:r>
            <a:r>
              <a:rPr sz="3000" spc="-26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indesejado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65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9" y="423924"/>
            <a:ext cx="6622769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</a:t>
            </a:r>
            <a:r>
              <a:rPr sz="4700" spc="-48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autônomo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21" y="1268760"/>
            <a:ext cx="7901492" cy="4360233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364769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b="1" spc="-5" dirty="0">
                <a:cs typeface="Times New Roman"/>
              </a:rPr>
              <a:t>C</a:t>
            </a:r>
            <a:r>
              <a:rPr sz="3000" b="1" spc="-5" dirty="0" err="1">
                <a:cs typeface="Times New Roman"/>
              </a:rPr>
              <a:t>apacidade</a:t>
            </a:r>
            <a:r>
              <a:rPr sz="3000" b="1" spc="-5" dirty="0">
                <a:cs typeface="Times New Roman"/>
              </a:rPr>
              <a:t> de interagir com o ambiente e  extrair informações sobre o</a:t>
            </a:r>
            <a:r>
              <a:rPr sz="3000" b="1" spc="21" dirty="0">
                <a:cs typeface="Times New Roman"/>
              </a:rPr>
              <a:t> </a:t>
            </a:r>
            <a:r>
              <a:rPr sz="3000" b="1" spc="-5" dirty="0">
                <a:cs typeface="Times New Roman"/>
              </a:rPr>
              <a:t>mundo</a:t>
            </a:r>
            <a:endParaRPr sz="3000" b="1" dirty="0">
              <a:cs typeface="Times New Roman"/>
            </a:endParaRPr>
          </a:p>
          <a:p>
            <a:pPr marL="799402" marR="5374" indent="-302295">
              <a:spcBef>
                <a:spcPts val="741"/>
              </a:spcBef>
            </a:pPr>
            <a:r>
              <a:rPr sz="3000" dirty="0">
                <a:cs typeface="Times New Roman"/>
              </a:rPr>
              <a:t>– um </a:t>
            </a:r>
            <a:r>
              <a:rPr sz="3000" spc="-5" dirty="0">
                <a:cs typeface="Times New Roman"/>
              </a:rPr>
              <a:t>agente autônomo possui algum  conhecimento inicial </a:t>
            </a:r>
            <a:r>
              <a:rPr sz="3000" dirty="0">
                <a:cs typeface="Times New Roman"/>
              </a:rPr>
              <a:t>e a </a:t>
            </a:r>
            <a:r>
              <a:rPr lang="pt-BR" sz="3000" dirty="0">
                <a:cs typeface="Times New Roman"/>
              </a:rPr>
              <a:t>h</a:t>
            </a:r>
            <a:r>
              <a:rPr sz="3000" spc="-5" dirty="0" err="1">
                <a:cs typeface="Times New Roman"/>
              </a:rPr>
              <a:t>abilidade</a:t>
            </a:r>
            <a:r>
              <a:rPr sz="3000" spc="-5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de </a:t>
            </a:r>
            <a:r>
              <a:rPr sz="3000" spc="-5" dirty="0">
                <a:cs typeface="Times New Roman"/>
              </a:rPr>
              <a:t>inferir </a:t>
            </a:r>
            <a:r>
              <a:rPr sz="3000" dirty="0">
                <a:cs typeface="Times New Roman"/>
              </a:rPr>
              <a:t>ou  </a:t>
            </a:r>
            <a:r>
              <a:rPr sz="3000" spc="-5" dirty="0">
                <a:cs typeface="Times New Roman"/>
              </a:rPr>
              <a:t>aprender novos</a:t>
            </a:r>
            <a:r>
              <a:rPr sz="3000" spc="-1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conhecimentos</a:t>
            </a:r>
            <a:endParaRPr sz="3000" dirty="0">
              <a:cs typeface="Times New Roman"/>
            </a:endParaRPr>
          </a:p>
          <a:p>
            <a:pPr marL="376189" marR="91360" indent="-363426">
              <a:spcBef>
                <a:spcPts val="783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spc="-5" dirty="0">
                <a:cs typeface="Times New Roman"/>
              </a:rPr>
              <a:t>O</a:t>
            </a:r>
            <a:r>
              <a:rPr sz="3000" spc="-5" dirty="0">
                <a:cs typeface="Times New Roman"/>
              </a:rPr>
              <a:t> comportamento do agente pode depender  de dois fatores: do conhecimento embutido  em seu programa e de sua própria  experiência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5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4631"/>
            <a:ext cx="7382435" cy="73545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  <a:tabLst>
                <a:tab pos="1588056" algn="l"/>
                <a:tab pos="4935468" algn="l"/>
              </a:tabLst>
            </a:pPr>
            <a:r>
              <a:rPr sz="4700" spc="-5" dirty="0">
                <a:cs typeface="Times New Roman"/>
              </a:rPr>
              <a:t>O</a:t>
            </a:r>
            <a:r>
              <a:rPr sz="4700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que	é</a:t>
            </a:r>
            <a:r>
              <a:rPr sz="4700" spc="26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Inteligência	</a:t>
            </a:r>
            <a:r>
              <a:rPr sz="4700" spc="-11" dirty="0">
                <a:cs typeface="Times New Roman"/>
              </a:rPr>
              <a:t>Artificial?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473" y="1597069"/>
            <a:ext cx="8088674" cy="492705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1113117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O estudo e a construção de “sistemas  computacionais</a:t>
            </a:r>
            <a:r>
              <a:rPr sz="3400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inteligentes”</a:t>
            </a:r>
            <a:endParaRPr sz="3400" dirty="0">
              <a:cs typeface="Times New Roman"/>
            </a:endParaRPr>
          </a:p>
          <a:p>
            <a:pPr marL="376189" marR="5374" indent="-363426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Nossa definição de “sistemas inteligentes”:  sistemas que pensam e agem</a:t>
            </a:r>
            <a:r>
              <a:rPr sz="3400" spc="63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racionalmente</a:t>
            </a:r>
            <a:endParaRPr sz="3400" dirty="0">
              <a:cs typeface="Times New Roman"/>
            </a:endParaRPr>
          </a:p>
          <a:p>
            <a:pPr marL="376189" marR="697965" indent="-363426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Em IA sistemas inteligentes são vistos  (modelados) como </a:t>
            </a:r>
            <a:r>
              <a:rPr sz="3400" b="1" i="1" spc="-5" dirty="0">
                <a:solidFill>
                  <a:srgbClr val="3333CC"/>
                </a:solidFill>
                <a:cs typeface="Times New Roman"/>
              </a:rPr>
              <a:t>agentes</a:t>
            </a:r>
            <a:r>
              <a:rPr sz="3400" b="1" i="1" spc="48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3400" b="1" i="1" spc="-5" dirty="0">
                <a:solidFill>
                  <a:srgbClr val="3333CC"/>
                </a:solidFill>
                <a:cs typeface="Times New Roman"/>
              </a:rPr>
              <a:t>inteligentes</a:t>
            </a:r>
            <a:endParaRPr sz="3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15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6406744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onisciente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20" y="1494491"/>
            <a:ext cx="7918301" cy="2786634"/>
          </a:xfrm>
          <a:prstGeom prst="rect">
            <a:avLst/>
          </a:prstGeom>
        </p:spPr>
        <p:txBody>
          <a:bodyPr vert="horz" wrap="square" lIns="0" tIns="115544" rIns="0" bIns="0" rtlCol="0">
            <a:spAutoFit/>
          </a:bodyPr>
          <a:lstStyle/>
          <a:p>
            <a:pPr marL="375517" indent="-362754">
              <a:spcBef>
                <a:spcPts val="910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b="1" spc="-5" dirty="0">
                <a:cs typeface="Times New Roman"/>
              </a:rPr>
              <a:t>A</a:t>
            </a:r>
            <a:r>
              <a:rPr sz="2600" b="1" spc="-5" dirty="0" err="1">
                <a:cs typeface="Times New Roman"/>
              </a:rPr>
              <a:t>gente</a:t>
            </a:r>
            <a:r>
              <a:rPr sz="2600" b="1" spc="-5" dirty="0">
                <a:cs typeface="Times New Roman"/>
              </a:rPr>
              <a:t> que percebe quando executa</a:t>
            </a:r>
            <a:r>
              <a:rPr sz="2600" b="1" spc="42" dirty="0">
                <a:cs typeface="Times New Roman"/>
              </a:rPr>
              <a:t> </a:t>
            </a:r>
            <a:r>
              <a:rPr sz="2600" b="1" spc="-5" dirty="0">
                <a:cs typeface="Times New Roman"/>
              </a:rPr>
              <a:t>ações</a:t>
            </a:r>
            <a:endParaRPr sz="2600" b="1" dirty="0">
              <a:cs typeface="Times New Roman"/>
            </a:endParaRPr>
          </a:p>
          <a:p>
            <a:pPr marL="376189" marR="5374" indent="-363426">
              <a:spcBef>
                <a:spcPts val="809"/>
              </a:spcBef>
              <a:buChar char="•"/>
              <a:tabLst>
                <a:tab pos="375517" algn="l"/>
                <a:tab pos="376861" algn="l"/>
              </a:tabLst>
            </a:pPr>
            <a:r>
              <a:rPr lang="pt-BR" sz="2600" b="1" spc="-5" dirty="0">
                <a:cs typeface="Times New Roman"/>
              </a:rPr>
              <a:t>A</a:t>
            </a:r>
            <a:r>
              <a:rPr sz="2600" b="1" spc="-5" dirty="0" err="1">
                <a:cs typeface="Times New Roman"/>
              </a:rPr>
              <a:t>gente</a:t>
            </a:r>
            <a:r>
              <a:rPr sz="2600" b="1" spc="-5" dirty="0">
                <a:cs typeface="Times New Roman"/>
              </a:rPr>
              <a:t> que conhece </a:t>
            </a:r>
            <a:r>
              <a:rPr sz="2600" b="1" dirty="0">
                <a:cs typeface="Times New Roman"/>
              </a:rPr>
              <a:t>todos </a:t>
            </a:r>
            <a:r>
              <a:rPr sz="2600" b="1" spc="-5" dirty="0">
                <a:cs typeface="Times New Roman"/>
              </a:rPr>
              <a:t>os efeitos de suas  </a:t>
            </a:r>
            <a:r>
              <a:rPr sz="2600" b="1" dirty="0">
                <a:cs typeface="Times New Roman"/>
              </a:rPr>
              <a:t>ações</a:t>
            </a:r>
          </a:p>
          <a:p>
            <a:pPr marL="799402" marR="1388541" lvl="1" indent="-302295">
              <a:spcBef>
                <a:spcPts val="651"/>
              </a:spcBef>
              <a:buChar char="–"/>
              <a:tabLst>
                <a:tab pos="799402" algn="l"/>
              </a:tabLst>
            </a:pPr>
            <a:r>
              <a:rPr sz="2600" spc="-5" dirty="0">
                <a:cs typeface="Times New Roman"/>
              </a:rPr>
              <a:t>em </a:t>
            </a:r>
            <a:r>
              <a:rPr sz="2600" dirty="0">
                <a:cs typeface="Times New Roman"/>
              </a:rPr>
              <a:t>certos ambientes é impossível modelar  completamente a</a:t>
            </a:r>
            <a:r>
              <a:rPr sz="2600" spc="-16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realidade</a:t>
            </a:r>
          </a:p>
          <a:p>
            <a:pPr marL="799402" marR="468221" lvl="1" indent="-302295">
              <a:spcBef>
                <a:spcPts val="635"/>
              </a:spcBef>
              <a:buChar char="–"/>
              <a:tabLst>
                <a:tab pos="799402" algn="l"/>
                <a:tab pos="6864110" algn="l"/>
              </a:tabLst>
            </a:pPr>
            <a:r>
              <a:rPr sz="2600" dirty="0">
                <a:cs typeface="Times New Roman"/>
              </a:rPr>
              <a:t>relaxar os</a:t>
            </a:r>
            <a:r>
              <a:rPr sz="2600" spc="-5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critérios</a:t>
            </a:r>
            <a:r>
              <a:rPr sz="2600" spc="-5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de sucesso de um agente	</a:t>
            </a:r>
          </a:p>
        </p:txBody>
      </p:sp>
    </p:spTree>
    <p:extLst>
      <p:ext uri="{BB962C8B-B14F-4D97-AF65-F5344CB8AC3E}">
        <p14:creationId xmlns:p14="http://schemas.microsoft.com/office/powerpoint/2010/main" val="162806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8" y="118653"/>
            <a:ext cx="8206945" cy="1306228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 marR="5374">
              <a:spcBef>
                <a:spcPts val="106"/>
              </a:spcBef>
            </a:pPr>
            <a:r>
              <a:rPr sz="4200" spc="-5" dirty="0">
                <a:cs typeface="Times New Roman"/>
              </a:rPr>
              <a:t>Mapeamento </a:t>
            </a:r>
            <a:r>
              <a:rPr sz="4200" dirty="0">
                <a:cs typeface="Times New Roman"/>
              </a:rPr>
              <a:t>ideal entre  </a:t>
            </a:r>
            <a:r>
              <a:rPr sz="4200" spc="-5" dirty="0">
                <a:cs typeface="Times New Roman"/>
              </a:rPr>
              <a:t>sequências de percepções </a:t>
            </a:r>
            <a:r>
              <a:rPr sz="4200" dirty="0">
                <a:cs typeface="Times New Roman"/>
              </a:rPr>
              <a:t>e</a:t>
            </a:r>
            <a:r>
              <a:rPr sz="4200" spc="-48" dirty="0">
                <a:cs typeface="Times New Roman"/>
              </a:rPr>
              <a:t> </a:t>
            </a:r>
            <a:r>
              <a:rPr sz="4200" dirty="0">
                <a:cs typeface="Times New Roman"/>
              </a:rPr>
              <a:t>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19" y="1597069"/>
            <a:ext cx="7952591" cy="433714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5374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900" spc="-5" dirty="0">
                <a:cs typeface="Times New Roman"/>
              </a:rPr>
              <a:t>M</a:t>
            </a:r>
            <a:r>
              <a:rPr sz="2900" spc="-5" dirty="0" err="1">
                <a:cs typeface="Times New Roman"/>
              </a:rPr>
              <a:t>apeamento</a:t>
            </a:r>
            <a:r>
              <a:rPr sz="2900" spc="-5" dirty="0">
                <a:cs typeface="Times New Roman"/>
              </a:rPr>
              <a:t> percepção/ação: tabela das  ações que o agente toma em resposta a cada  possível sequência de</a:t>
            </a:r>
            <a:r>
              <a:rPr sz="2900" spc="11" dirty="0">
                <a:cs typeface="Times New Roman"/>
              </a:rPr>
              <a:t> </a:t>
            </a:r>
            <a:r>
              <a:rPr sz="2900" spc="-5" dirty="0">
                <a:cs typeface="Times New Roman"/>
              </a:rPr>
              <a:t>percepções</a:t>
            </a:r>
            <a:endParaRPr sz="2900" dirty="0">
              <a:cs typeface="Times New Roman"/>
            </a:endParaRPr>
          </a:p>
          <a:p>
            <a:pPr marL="376189" marR="90688" indent="-363426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900" spc="-5" dirty="0">
                <a:cs typeface="Times New Roman"/>
              </a:rPr>
              <a:t>C</a:t>
            </a:r>
            <a:r>
              <a:rPr sz="2900" spc="-5" dirty="0" err="1">
                <a:cs typeface="Times New Roman"/>
              </a:rPr>
              <a:t>ada</a:t>
            </a:r>
            <a:r>
              <a:rPr sz="2900" spc="-5" dirty="0">
                <a:cs typeface="Times New Roman"/>
              </a:rPr>
              <a:t> mapeamento percepção/ação descreve  um tipo diferente de</a:t>
            </a:r>
            <a:r>
              <a:rPr sz="2900" spc="5" dirty="0">
                <a:cs typeface="Times New Roman"/>
              </a:rPr>
              <a:t> </a:t>
            </a:r>
            <a:r>
              <a:rPr sz="2900" spc="-5" dirty="0">
                <a:cs typeface="Times New Roman"/>
              </a:rPr>
              <a:t>agente</a:t>
            </a:r>
            <a:endParaRPr sz="2900" dirty="0">
              <a:cs typeface="Times New Roman"/>
            </a:endParaRPr>
          </a:p>
          <a:p>
            <a:pPr marL="376189" marR="732225" indent="-363426">
              <a:spcBef>
                <a:spcPts val="799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900" spc="-5" dirty="0">
                <a:cs typeface="Times New Roman"/>
              </a:rPr>
              <a:t>M</a:t>
            </a:r>
            <a:r>
              <a:rPr sz="2900" spc="-5" dirty="0" err="1">
                <a:cs typeface="Times New Roman"/>
              </a:rPr>
              <a:t>apeamentos</a:t>
            </a:r>
            <a:r>
              <a:rPr sz="2900" spc="-5" dirty="0">
                <a:cs typeface="Times New Roman"/>
              </a:rPr>
              <a:t> ideais descrevem agentes  ideais</a:t>
            </a:r>
            <a:endParaRPr sz="2900" dirty="0">
              <a:cs typeface="Times New Roman"/>
            </a:endParaRPr>
          </a:p>
          <a:p>
            <a:pPr marL="376189" marR="118231" indent="-363426">
              <a:spcBef>
                <a:spcPts val="799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900" spc="-5" dirty="0">
                <a:cs typeface="Times New Roman"/>
              </a:rPr>
              <a:t>É</a:t>
            </a:r>
            <a:r>
              <a:rPr sz="2900" spc="-5" dirty="0">
                <a:cs typeface="Times New Roman"/>
              </a:rPr>
              <a:t> possível especificar um mapeamento sem  a enumeração</a:t>
            </a:r>
            <a:r>
              <a:rPr sz="2900" dirty="0">
                <a:cs typeface="Times New Roman"/>
              </a:rPr>
              <a:t> </a:t>
            </a:r>
            <a:r>
              <a:rPr sz="2900" spc="-5" dirty="0">
                <a:cs typeface="Times New Roman"/>
              </a:rPr>
              <a:t>exaustiva</a:t>
            </a:r>
            <a:endParaRPr sz="29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5289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587" y="388494"/>
            <a:ext cx="6866069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Função </a:t>
            </a:r>
            <a:r>
              <a:rPr sz="4700" spc="-5" dirty="0">
                <a:cs typeface="Times New Roman"/>
              </a:rPr>
              <a:t>do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agente</a:t>
            </a:r>
            <a:endParaRPr sz="4700" dirty="0"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9125" y="1602167"/>
            <a:ext cx="1565238" cy="2759305"/>
            <a:chOff x="660285" y="1516125"/>
            <a:chExt cx="1478280" cy="2611120"/>
          </a:xfrm>
        </p:grpSpPr>
        <p:sp>
          <p:nvSpPr>
            <p:cNvPr id="4" name="object 4"/>
            <p:cNvSpPr/>
            <p:nvPr/>
          </p:nvSpPr>
          <p:spPr>
            <a:xfrm>
              <a:off x="666635" y="1522475"/>
              <a:ext cx="1465580" cy="2598420"/>
            </a:xfrm>
            <a:custGeom>
              <a:avLst/>
              <a:gdLst/>
              <a:ahLst/>
              <a:cxnLst/>
              <a:rect l="l" t="t" r="r" b="b"/>
              <a:pathLst>
                <a:path w="1465580" h="2598420">
                  <a:moveTo>
                    <a:pt x="1465326" y="2415540"/>
                  </a:moveTo>
                  <a:lnTo>
                    <a:pt x="1465326" y="182879"/>
                  </a:lnTo>
                  <a:lnTo>
                    <a:pt x="1458817" y="134143"/>
                  </a:lnTo>
                  <a:lnTo>
                    <a:pt x="1440434" y="90423"/>
                  </a:lnTo>
                  <a:lnTo>
                    <a:pt x="1411890" y="53435"/>
                  </a:lnTo>
                  <a:lnTo>
                    <a:pt x="1374902" y="24891"/>
                  </a:lnTo>
                  <a:lnTo>
                    <a:pt x="1331182" y="6508"/>
                  </a:lnTo>
                  <a:lnTo>
                    <a:pt x="1282445" y="0"/>
                  </a:lnTo>
                  <a:lnTo>
                    <a:pt x="183641" y="0"/>
                  </a:lnTo>
                  <a:lnTo>
                    <a:pt x="134849" y="6508"/>
                  </a:lnTo>
                  <a:lnTo>
                    <a:pt x="90988" y="24891"/>
                  </a:lnTo>
                  <a:lnTo>
                    <a:pt x="53816" y="53435"/>
                  </a:lnTo>
                  <a:lnTo>
                    <a:pt x="25089" y="90423"/>
                  </a:lnTo>
                  <a:lnTo>
                    <a:pt x="6565" y="134143"/>
                  </a:lnTo>
                  <a:lnTo>
                    <a:pt x="0" y="182880"/>
                  </a:lnTo>
                  <a:lnTo>
                    <a:pt x="0" y="2415540"/>
                  </a:lnTo>
                  <a:lnTo>
                    <a:pt x="6565" y="2464011"/>
                  </a:lnTo>
                  <a:lnTo>
                    <a:pt x="25089" y="2507657"/>
                  </a:lnTo>
                  <a:lnTo>
                    <a:pt x="53816" y="2544699"/>
                  </a:lnTo>
                  <a:lnTo>
                    <a:pt x="90988" y="2573358"/>
                  </a:lnTo>
                  <a:lnTo>
                    <a:pt x="134849" y="2591858"/>
                  </a:lnTo>
                  <a:lnTo>
                    <a:pt x="183642" y="2598420"/>
                  </a:lnTo>
                  <a:lnTo>
                    <a:pt x="1282446" y="2598420"/>
                  </a:lnTo>
                  <a:lnTo>
                    <a:pt x="1331182" y="2591858"/>
                  </a:lnTo>
                  <a:lnTo>
                    <a:pt x="1374902" y="2573358"/>
                  </a:lnTo>
                  <a:lnTo>
                    <a:pt x="1411890" y="2544699"/>
                  </a:lnTo>
                  <a:lnTo>
                    <a:pt x="1440434" y="2507657"/>
                  </a:lnTo>
                  <a:lnTo>
                    <a:pt x="1458817" y="2464011"/>
                  </a:lnTo>
                  <a:lnTo>
                    <a:pt x="1465326" y="2415540"/>
                  </a:lnTo>
                  <a:close/>
                </a:path>
              </a:pathLst>
            </a:custGeom>
            <a:solidFill>
              <a:srgbClr val="F0F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6635" y="1522475"/>
              <a:ext cx="1465580" cy="2598420"/>
            </a:xfrm>
            <a:custGeom>
              <a:avLst/>
              <a:gdLst/>
              <a:ahLst/>
              <a:cxnLst/>
              <a:rect l="l" t="t" r="r" b="b"/>
              <a:pathLst>
                <a:path w="1465580" h="2598420">
                  <a:moveTo>
                    <a:pt x="183641" y="0"/>
                  </a:moveTo>
                  <a:lnTo>
                    <a:pt x="134849" y="6508"/>
                  </a:lnTo>
                  <a:lnTo>
                    <a:pt x="90988" y="24891"/>
                  </a:lnTo>
                  <a:lnTo>
                    <a:pt x="53816" y="53435"/>
                  </a:lnTo>
                  <a:lnTo>
                    <a:pt x="25089" y="90423"/>
                  </a:lnTo>
                  <a:lnTo>
                    <a:pt x="6565" y="134143"/>
                  </a:lnTo>
                  <a:lnTo>
                    <a:pt x="0" y="182880"/>
                  </a:lnTo>
                  <a:lnTo>
                    <a:pt x="0" y="2415540"/>
                  </a:lnTo>
                  <a:lnTo>
                    <a:pt x="6565" y="2464011"/>
                  </a:lnTo>
                  <a:lnTo>
                    <a:pt x="25089" y="2507657"/>
                  </a:lnTo>
                  <a:lnTo>
                    <a:pt x="53816" y="2544699"/>
                  </a:lnTo>
                  <a:lnTo>
                    <a:pt x="90988" y="2573358"/>
                  </a:lnTo>
                  <a:lnTo>
                    <a:pt x="134849" y="2591858"/>
                  </a:lnTo>
                  <a:lnTo>
                    <a:pt x="183642" y="2598420"/>
                  </a:lnTo>
                  <a:lnTo>
                    <a:pt x="1282446" y="2598420"/>
                  </a:lnTo>
                  <a:lnTo>
                    <a:pt x="1331182" y="2591858"/>
                  </a:lnTo>
                  <a:lnTo>
                    <a:pt x="1374902" y="2573358"/>
                  </a:lnTo>
                  <a:lnTo>
                    <a:pt x="1411890" y="2544699"/>
                  </a:lnTo>
                  <a:lnTo>
                    <a:pt x="1440434" y="2507657"/>
                  </a:lnTo>
                  <a:lnTo>
                    <a:pt x="1458817" y="2464011"/>
                  </a:lnTo>
                  <a:lnTo>
                    <a:pt x="1465326" y="2415540"/>
                  </a:lnTo>
                  <a:lnTo>
                    <a:pt x="1465326" y="182879"/>
                  </a:lnTo>
                  <a:lnTo>
                    <a:pt x="1458817" y="134143"/>
                  </a:lnTo>
                  <a:lnTo>
                    <a:pt x="1440434" y="90423"/>
                  </a:lnTo>
                  <a:lnTo>
                    <a:pt x="1411890" y="53435"/>
                  </a:lnTo>
                  <a:lnTo>
                    <a:pt x="1374902" y="24891"/>
                  </a:lnTo>
                  <a:lnTo>
                    <a:pt x="1331182" y="6508"/>
                  </a:lnTo>
                  <a:lnTo>
                    <a:pt x="1282445" y="0"/>
                  </a:lnTo>
                  <a:lnTo>
                    <a:pt x="18364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2465" y="2615702"/>
            <a:ext cx="1444214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b="1" spc="-5" dirty="0">
                <a:latin typeface="Arial"/>
                <a:cs typeface="Arial"/>
              </a:rPr>
              <a:t>ambiente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35502" y="1602167"/>
            <a:ext cx="6033695" cy="2759305"/>
            <a:chOff x="2489085" y="1516125"/>
            <a:chExt cx="5698490" cy="2611120"/>
          </a:xfrm>
        </p:grpSpPr>
        <p:sp>
          <p:nvSpPr>
            <p:cNvPr id="8" name="object 8"/>
            <p:cNvSpPr/>
            <p:nvPr/>
          </p:nvSpPr>
          <p:spPr>
            <a:xfrm>
              <a:off x="2495435" y="1522475"/>
              <a:ext cx="5685790" cy="2598420"/>
            </a:xfrm>
            <a:custGeom>
              <a:avLst/>
              <a:gdLst/>
              <a:ahLst/>
              <a:cxnLst/>
              <a:rect l="l" t="t" r="r" b="b"/>
              <a:pathLst>
                <a:path w="5685790" h="2598420">
                  <a:moveTo>
                    <a:pt x="5685282" y="2598420"/>
                  </a:moveTo>
                  <a:lnTo>
                    <a:pt x="5685282" y="0"/>
                  </a:lnTo>
                  <a:lnTo>
                    <a:pt x="0" y="0"/>
                  </a:lnTo>
                  <a:lnTo>
                    <a:pt x="0" y="2598420"/>
                  </a:lnTo>
                  <a:lnTo>
                    <a:pt x="5685282" y="2598420"/>
                  </a:lnTo>
                  <a:close/>
                </a:path>
              </a:pathLst>
            </a:custGeom>
            <a:solidFill>
              <a:srgbClr val="DEFB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5435" y="1522475"/>
              <a:ext cx="5685790" cy="2598420"/>
            </a:xfrm>
            <a:custGeom>
              <a:avLst/>
              <a:gdLst/>
              <a:ahLst/>
              <a:cxnLst/>
              <a:rect l="l" t="t" r="r" b="b"/>
              <a:pathLst>
                <a:path w="5685790" h="2598420">
                  <a:moveTo>
                    <a:pt x="0" y="0"/>
                  </a:moveTo>
                  <a:lnTo>
                    <a:pt x="0" y="2598420"/>
                  </a:lnTo>
                  <a:lnTo>
                    <a:pt x="5685282" y="2598420"/>
                  </a:lnTo>
                  <a:lnTo>
                    <a:pt x="5685282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00050" y="1696114"/>
            <a:ext cx="1446231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b="1" dirty="0">
                <a:latin typeface="Arial"/>
                <a:cs typeface="Arial"/>
              </a:rPr>
              <a:t>sensores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030" y="3488252"/>
            <a:ext cx="8557036" cy="3033284"/>
          </a:xfrm>
          <a:prstGeom prst="rect">
            <a:avLst/>
          </a:prstGeom>
        </p:spPr>
        <p:txBody>
          <a:bodyPr vert="horz" wrap="square" lIns="0" tIns="227729" rIns="0" bIns="0" rtlCol="0">
            <a:spAutoFit/>
          </a:bodyPr>
          <a:lstStyle/>
          <a:p>
            <a:pPr marR="1162156" algn="ctr">
              <a:spcBef>
                <a:spcPts val="1793"/>
              </a:spcBef>
            </a:pPr>
            <a:r>
              <a:rPr sz="2500" b="1" dirty="0">
                <a:latin typeface="Arial"/>
                <a:cs typeface="Arial"/>
              </a:rPr>
              <a:t>atuadores</a:t>
            </a:r>
            <a:endParaRPr sz="2500" dirty="0">
              <a:latin typeface="Arial"/>
              <a:cs typeface="Arial"/>
            </a:endParaRPr>
          </a:p>
          <a:p>
            <a:pPr marL="375517" indent="-362754">
              <a:spcBef>
                <a:spcPts val="2253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Limitações</a:t>
            </a:r>
            <a:endParaRPr sz="3000" dirty="0">
              <a:cs typeface="Times New Roman"/>
            </a:endParaRPr>
          </a:p>
          <a:p>
            <a:pPr marL="799402" lvl="1" indent="-302295">
              <a:spcBef>
                <a:spcPts val="672"/>
              </a:spcBef>
              <a:buChar char="–"/>
              <a:tabLst>
                <a:tab pos="799402" algn="l"/>
              </a:tabLst>
            </a:pPr>
            <a:r>
              <a:rPr sz="2400" dirty="0">
                <a:cs typeface="Times New Roman"/>
              </a:rPr>
              <a:t>Mesmo para problemas simples </a:t>
            </a:r>
            <a:r>
              <a:rPr sz="2400" spc="524" dirty="0">
                <a:cs typeface="Wingdings"/>
              </a:rPr>
              <a:t>€</a:t>
            </a:r>
            <a:r>
              <a:rPr sz="2400" spc="-32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tabelas muito </a:t>
            </a:r>
            <a:r>
              <a:rPr sz="2400" spc="-32" dirty="0">
                <a:cs typeface="Times New Roman"/>
              </a:rPr>
              <a:t>grandes</a:t>
            </a:r>
            <a:endParaRPr sz="2400" dirty="0">
              <a:cs typeface="Times New Roman"/>
            </a:endParaRPr>
          </a:p>
          <a:p>
            <a:pPr marL="1221943" lvl="2" indent="-241836">
              <a:spcBef>
                <a:spcPts val="503"/>
              </a:spcBef>
              <a:buChar char="•"/>
              <a:tabLst>
                <a:tab pos="1221943" algn="l"/>
                <a:tab pos="1222615" algn="l"/>
              </a:tabLst>
            </a:pPr>
            <a:r>
              <a:rPr sz="2100" spc="-5" dirty="0">
                <a:cs typeface="Times New Roman"/>
              </a:rPr>
              <a:t>ex. xadrez</a:t>
            </a:r>
            <a:r>
              <a:rPr sz="2100" spc="-11" dirty="0">
                <a:cs typeface="Times New Roman"/>
              </a:rPr>
              <a:t> </a:t>
            </a:r>
            <a:r>
              <a:rPr sz="2100" spc="-5" dirty="0">
                <a:cs typeface="Times New Roman"/>
              </a:rPr>
              <a:t>30^100</a:t>
            </a:r>
            <a:endParaRPr sz="2100" dirty="0">
              <a:cs typeface="Times New Roman"/>
            </a:endParaRPr>
          </a:p>
          <a:p>
            <a:pPr marL="799402" marR="1116476" lvl="1" indent="-302295">
              <a:spcBef>
                <a:spcPts val="619"/>
              </a:spcBef>
              <a:buChar char="–"/>
              <a:tabLst>
                <a:tab pos="799402" algn="l"/>
              </a:tabLst>
            </a:pPr>
            <a:r>
              <a:rPr sz="2400" spc="-5" dirty="0">
                <a:cs typeface="Times New Roman"/>
              </a:rPr>
              <a:t>Nem </a:t>
            </a:r>
            <a:r>
              <a:rPr sz="2400" dirty="0">
                <a:cs typeface="Times New Roman"/>
              </a:rPr>
              <a:t>sempre é possível, ou por ignorância ou por  limitação de tempo e espaço, construir a</a:t>
            </a:r>
            <a:r>
              <a:rPr sz="2400" spc="-58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tabela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31621" y="2278037"/>
            <a:ext cx="2593938" cy="3018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405" rIns="0" bIns="0" rtlCol="0">
            <a:spAutoFit/>
          </a:bodyPr>
          <a:lstStyle/>
          <a:p>
            <a:pPr marL="968686">
              <a:spcBef>
                <a:spcPts val="74"/>
              </a:spcBef>
            </a:pPr>
            <a:r>
              <a:rPr sz="1900" b="1" spc="-5" dirty="0">
                <a:latin typeface="Arial"/>
                <a:cs typeface="Arial"/>
              </a:rPr>
              <a:t>Tabela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1622" y="2606577"/>
            <a:ext cx="1585408" cy="8505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794" rIns="0" bIns="0" rtlCol="0">
            <a:spAutoFit/>
          </a:bodyPr>
          <a:lstStyle/>
          <a:p>
            <a:pPr marL="224370" algn="ctr">
              <a:lnSpc>
                <a:spcPts val="2174"/>
              </a:lnSpc>
              <a:spcBef>
                <a:spcPts val="132"/>
              </a:spcBef>
            </a:pPr>
            <a:r>
              <a:rPr sz="1900" b="1" dirty="0">
                <a:latin typeface="Arial"/>
                <a:cs typeface="Arial"/>
              </a:rPr>
              <a:t>percepções</a:t>
            </a:r>
            <a:endParaRPr sz="1900">
              <a:latin typeface="Arial"/>
              <a:cs typeface="Arial"/>
            </a:endParaRPr>
          </a:p>
          <a:p>
            <a:pPr marR="244523" algn="ctr">
              <a:lnSpc>
                <a:spcPts val="2063"/>
              </a:lnSpc>
            </a:pPr>
            <a:r>
              <a:rPr sz="1900" b="1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R="244523" algn="ctr">
              <a:lnSpc>
                <a:spcPts val="2174"/>
              </a:lnSpc>
            </a:pPr>
            <a:r>
              <a:rPr sz="1900" b="1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598" y="2606577"/>
            <a:ext cx="1076437" cy="8505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794" rIns="0" bIns="0" rtlCol="0">
            <a:spAutoFit/>
          </a:bodyPr>
          <a:lstStyle/>
          <a:p>
            <a:pPr marL="381563" algn="ctr">
              <a:lnSpc>
                <a:spcPts val="2174"/>
              </a:lnSpc>
              <a:spcBef>
                <a:spcPts val="132"/>
              </a:spcBef>
            </a:pPr>
            <a:r>
              <a:rPr sz="1900" b="1" spc="-5" dirty="0">
                <a:latin typeface="Arial"/>
                <a:cs typeface="Arial"/>
              </a:rPr>
              <a:t>ações</a:t>
            </a:r>
            <a:endParaRPr sz="1900">
              <a:latin typeface="Arial"/>
              <a:cs typeface="Arial"/>
            </a:endParaRPr>
          </a:p>
          <a:p>
            <a:pPr marL="197499" marR="32245" algn="ctr">
              <a:lnSpc>
                <a:spcPts val="2063"/>
              </a:lnSpc>
            </a:pPr>
            <a:r>
              <a:rPr sz="1900" b="1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97499" marR="32245" algn="ctr">
              <a:lnSpc>
                <a:spcPts val="2174"/>
              </a:lnSpc>
            </a:pPr>
            <a:r>
              <a:rPr sz="1900" b="1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58577" y="1851793"/>
            <a:ext cx="4180018" cy="2187581"/>
            <a:chOff x="1849767" y="1752345"/>
            <a:chExt cx="3947795" cy="2070100"/>
          </a:xfrm>
        </p:grpSpPr>
        <p:sp>
          <p:nvSpPr>
            <p:cNvPr id="16" name="object 16"/>
            <p:cNvSpPr/>
            <p:nvPr/>
          </p:nvSpPr>
          <p:spPr>
            <a:xfrm>
              <a:off x="4031627" y="1984247"/>
              <a:ext cx="1765935" cy="1755775"/>
            </a:xfrm>
            <a:custGeom>
              <a:avLst/>
              <a:gdLst/>
              <a:ahLst/>
              <a:cxnLst/>
              <a:rect l="l" t="t" r="r" b="b"/>
              <a:pathLst>
                <a:path w="1765935" h="1755775">
                  <a:moveTo>
                    <a:pt x="286512" y="560070"/>
                  </a:moveTo>
                  <a:lnTo>
                    <a:pt x="263652" y="429768"/>
                  </a:lnTo>
                  <a:lnTo>
                    <a:pt x="254050" y="482244"/>
                  </a:lnTo>
                  <a:lnTo>
                    <a:pt x="11430" y="0"/>
                  </a:lnTo>
                  <a:lnTo>
                    <a:pt x="0" y="6096"/>
                  </a:lnTo>
                  <a:lnTo>
                    <a:pt x="243065" y="487743"/>
                  </a:lnTo>
                  <a:lnTo>
                    <a:pt x="195072" y="464058"/>
                  </a:lnTo>
                  <a:lnTo>
                    <a:pt x="257556" y="529666"/>
                  </a:lnTo>
                  <a:lnTo>
                    <a:pt x="286512" y="560070"/>
                  </a:lnTo>
                  <a:close/>
                </a:path>
                <a:path w="1765935" h="1755775">
                  <a:moveTo>
                    <a:pt x="1765554" y="1042416"/>
                  </a:moveTo>
                  <a:lnTo>
                    <a:pt x="1760207" y="1030986"/>
                  </a:lnTo>
                  <a:lnTo>
                    <a:pt x="499262" y="1709559"/>
                  </a:lnTo>
                  <a:lnTo>
                    <a:pt x="521208" y="1661922"/>
                  </a:lnTo>
                  <a:lnTo>
                    <a:pt x="494753" y="1688376"/>
                  </a:lnTo>
                  <a:lnTo>
                    <a:pt x="494753" y="1719872"/>
                  </a:lnTo>
                  <a:lnTo>
                    <a:pt x="494538" y="1719834"/>
                  </a:lnTo>
                  <a:lnTo>
                    <a:pt x="494626" y="1719630"/>
                  </a:lnTo>
                  <a:lnTo>
                    <a:pt x="494753" y="1719872"/>
                  </a:lnTo>
                  <a:lnTo>
                    <a:pt x="494753" y="1688376"/>
                  </a:lnTo>
                  <a:lnTo>
                    <a:pt x="427482" y="1755648"/>
                  </a:lnTo>
                  <a:lnTo>
                    <a:pt x="491490" y="1742554"/>
                  </a:lnTo>
                  <a:lnTo>
                    <a:pt x="494538" y="1741932"/>
                  </a:lnTo>
                  <a:lnTo>
                    <a:pt x="557784" y="1728978"/>
                  </a:lnTo>
                  <a:lnTo>
                    <a:pt x="504748" y="1721319"/>
                  </a:lnTo>
                  <a:lnTo>
                    <a:pt x="1765554" y="1042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6117" y="1758695"/>
              <a:ext cx="1055370" cy="152400"/>
            </a:xfrm>
            <a:custGeom>
              <a:avLst/>
              <a:gdLst/>
              <a:ahLst/>
              <a:cxnLst/>
              <a:rect l="l" t="t" r="r" b="b"/>
              <a:pathLst>
                <a:path w="1055370" h="152400">
                  <a:moveTo>
                    <a:pt x="1055369" y="76200"/>
                  </a:moveTo>
                  <a:lnTo>
                    <a:pt x="791717" y="0"/>
                  </a:lnTo>
                  <a:lnTo>
                    <a:pt x="791717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791717" y="114300"/>
                  </a:lnTo>
                  <a:lnTo>
                    <a:pt x="791717" y="152400"/>
                  </a:lnTo>
                  <a:lnTo>
                    <a:pt x="1055369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6117" y="1758695"/>
              <a:ext cx="1055370" cy="152400"/>
            </a:xfrm>
            <a:custGeom>
              <a:avLst/>
              <a:gdLst/>
              <a:ahLst/>
              <a:cxnLst/>
              <a:rect l="l" t="t" r="r" b="b"/>
              <a:pathLst>
                <a:path w="1055370" h="152400">
                  <a:moveTo>
                    <a:pt x="791717" y="0"/>
                  </a:moveTo>
                  <a:lnTo>
                    <a:pt x="791717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791717" y="114300"/>
                  </a:lnTo>
                  <a:lnTo>
                    <a:pt x="791717" y="152400"/>
                  </a:lnTo>
                  <a:lnTo>
                    <a:pt x="1055369" y="76200"/>
                  </a:lnTo>
                  <a:lnTo>
                    <a:pt x="79171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6117" y="3663695"/>
              <a:ext cx="1055370" cy="152400"/>
            </a:xfrm>
            <a:custGeom>
              <a:avLst/>
              <a:gdLst/>
              <a:ahLst/>
              <a:cxnLst/>
              <a:rect l="l" t="t" r="r" b="b"/>
              <a:pathLst>
                <a:path w="1055370" h="152400">
                  <a:moveTo>
                    <a:pt x="1055369" y="114300"/>
                  </a:moveTo>
                  <a:lnTo>
                    <a:pt x="1055369" y="38100"/>
                  </a:lnTo>
                  <a:lnTo>
                    <a:pt x="263651" y="38100"/>
                  </a:lnTo>
                  <a:lnTo>
                    <a:pt x="263651" y="0"/>
                  </a:lnTo>
                  <a:lnTo>
                    <a:pt x="0" y="76200"/>
                  </a:lnTo>
                  <a:lnTo>
                    <a:pt x="263651" y="152400"/>
                  </a:lnTo>
                  <a:lnTo>
                    <a:pt x="263651" y="114300"/>
                  </a:lnTo>
                  <a:lnTo>
                    <a:pt x="1055369" y="1143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6117" y="3663695"/>
              <a:ext cx="1055370" cy="152400"/>
            </a:xfrm>
            <a:custGeom>
              <a:avLst/>
              <a:gdLst/>
              <a:ahLst/>
              <a:cxnLst/>
              <a:rect l="l" t="t" r="r" b="b"/>
              <a:pathLst>
                <a:path w="1055370" h="152400">
                  <a:moveTo>
                    <a:pt x="263651" y="0"/>
                  </a:moveTo>
                  <a:lnTo>
                    <a:pt x="263651" y="38100"/>
                  </a:lnTo>
                  <a:lnTo>
                    <a:pt x="1055369" y="38100"/>
                  </a:lnTo>
                  <a:lnTo>
                    <a:pt x="1055369" y="114300"/>
                  </a:lnTo>
                  <a:lnTo>
                    <a:pt x="263651" y="114300"/>
                  </a:lnTo>
                  <a:lnTo>
                    <a:pt x="263651" y="152400"/>
                  </a:lnTo>
                  <a:lnTo>
                    <a:pt x="0" y="76200"/>
                  </a:lnTo>
                  <a:lnTo>
                    <a:pt x="26365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86657" y="1775832"/>
            <a:ext cx="1031389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b="1" dirty="0">
                <a:solidFill>
                  <a:srgbClr val="3333CC"/>
                </a:solidFill>
                <a:latin typeface="Arial"/>
                <a:cs typeface="Arial"/>
              </a:rPr>
              <a:t>Agente</a:t>
            </a:r>
            <a:endParaRPr sz="2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69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45024" y="207752"/>
            <a:ext cx="5509946" cy="2335209"/>
            <a:chOff x="1648078" y="196595"/>
            <a:chExt cx="5203838" cy="2209800"/>
          </a:xfrm>
        </p:grpSpPr>
        <p:sp>
          <p:nvSpPr>
            <p:cNvPr id="5" name="object 5"/>
            <p:cNvSpPr/>
            <p:nvPr/>
          </p:nvSpPr>
          <p:spPr>
            <a:xfrm>
              <a:off x="1648078" y="196595"/>
              <a:ext cx="5203825" cy="2209800"/>
            </a:xfrm>
            <a:custGeom>
              <a:avLst/>
              <a:gdLst/>
              <a:ahLst/>
              <a:cxnLst/>
              <a:rect l="l" t="t" r="r" b="b"/>
              <a:pathLst>
                <a:path w="5203825" h="2209800">
                  <a:moveTo>
                    <a:pt x="5203698" y="2209800"/>
                  </a:moveTo>
                  <a:lnTo>
                    <a:pt x="5203698" y="0"/>
                  </a:lnTo>
                  <a:lnTo>
                    <a:pt x="0" y="0"/>
                  </a:lnTo>
                  <a:lnTo>
                    <a:pt x="0" y="2209800"/>
                  </a:lnTo>
                  <a:lnTo>
                    <a:pt x="5203698" y="2209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8091" y="196595"/>
              <a:ext cx="5203825" cy="2209800"/>
            </a:xfrm>
            <a:custGeom>
              <a:avLst/>
              <a:gdLst/>
              <a:ahLst/>
              <a:cxnLst/>
              <a:rect l="l" t="t" r="r" b="b"/>
              <a:pathLst>
                <a:path w="5203825" h="2209800">
                  <a:moveTo>
                    <a:pt x="0" y="0"/>
                  </a:moveTo>
                  <a:lnTo>
                    <a:pt x="0" y="2209800"/>
                  </a:lnTo>
                  <a:lnTo>
                    <a:pt x="5203698" y="2209800"/>
                  </a:lnTo>
                  <a:lnTo>
                    <a:pt x="520369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9559" y="196595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0863" y="810768"/>
              <a:ext cx="633730" cy="685800"/>
            </a:xfrm>
            <a:custGeom>
              <a:avLst/>
              <a:gdLst/>
              <a:ahLst/>
              <a:cxnLst/>
              <a:rect l="l" t="t" r="r" b="b"/>
              <a:pathLst>
                <a:path w="633730" h="685800">
                  <a:moveTo>
                    <a:pt x="633222" y="342900"/>
                  </a:moveTo>
                  <a:lnTo>
                    <a:pt x="629789" y="292319"/>
                  </a:lnTo>
                  <a:lnTo>
                    <a:pt x="619820" y="244012"/>
                  </a:lnTo>
                  <a:lnTo>
                    <a:pt x="603806" y="198516"/>
                  </a:lnTo>
                  <a:lnTo>
                    <a:pt x="582237" y="156365"/>
                  </a:lnTo>
                  <a:lnTo>
                    <a:pt x="555605" y="118095"/>
                  </a:lnTo>
                  <a:lnTo>
                    <a:pt x="524400" y="84243"/>
                  </a:lnTo>
                  <a:lnTo>
                    <a:pt x="489115" y="55344"/>
                  </a:lnTo>
                  <a:lnTo>
                    <a:pt x="450241" y="31935"/>
                  </a:lnTo>
                  <a:lnTo>
                    <a:pt x="408268" y="14550"/>
                  </a:lnTo>
                  <a:lnTo>
                    <a:pt x="363688" y="3726"/>
                  </a:lnTo>
                  <a:lnTo>
                    <a:pt x="316992" y="0"/>
                  </a:lnTo>
                  <a:lnTo>
                    <a:pt x="270106" y="3726"/>
                  </a:lnTo>
                  <a:lnTo>
                    <a:pt x="225371" y="14550"/>
                  </a:lnTo>
                  <a:lnTo>
                    <a:pt x="183273" y="31935"/>
                  </a:lnTo>
                  <a:lnTo>
                    <a:pt x="144302" y="55344"/>
                  </a:lnTo>
                  <a:lnTo>
                    <a:pt x="108944" y="84243"/>
                  </a:lnTo>
                  <a:lnTo>
                    <a:pt x="77688" y="118095"/>
                  </a:lnTo>
                  <a:lnTo>
                    <a:pt x="51021" y="156365"/>
                  </a:lnTo>
                  <a:lnTo>
                    <a:pt x="29431" y="198516"/>
                  </a:lnTo>
                  <a:lnTo>
                    <a:pt x="13405" y="244012"/>
                  </a:lnTo>
                  <a:lnTo>
                    <a:pt x="3432" y="292319"/>
                  </a:lnTo>
                  <a:lnTo>
                    <a:pt x="0" y="342900"/>
                  </a:lnTo>
                  <a:lnTo>
                    <a:pt x="3432" y="393652"/>
                  </a:lnTo>
                  <a:lnTo>
                    <a:pt x="13405" y="442065"/>
                  </a:lnTo>
                  <a:lnTo>
                    <a:pt x="29431" y="487613"/>
                  </a:lnTo>
                  <a:lnTo>
                    <a:pt x="51021" y="529771"/>
                  </a:lnTo>
                  <a:lnTo>
                    <a:pt x="77688" y="568013"/>
                  </a:lnTo>
                  <a:lnTo>
                    <a:pt x="108944" y="601813"/>
                  </a:lnTo>
                  <a:lnTo>
                    <a:pt x="144302" y="630647"/>
                  </a:lnTo>
                  <a:lnTo>
                    <a:pt x="158496" y="639148"/>
                  </a:lnTo>
                  <a:lnTo>
                    <a:pt x="158496" y="342900"/>
                  </a:lnTo>
                  <a:lnTo>
                    <a:pt x="164151" y="297391"/>
                  </a:lnTo>
                  <a:lnTo>
                    <a:pt x="180114" y="256455"/>
                  </a:lnTo>
                  <a:lnTo>
                    <a:pt x="204882" y="221742"/>
                  </a:lnTo>
                  <a:lnTo>
                    <a:pt x="236953" y="194902"/>
                  </a:lnTo>
                  <a:lnTo>
                    <a:pt x="274824" y="177588"/>
                  </a:lnTo>
                  <a:lnTo>
                    <a:pt x="316992" y="171450"/>
                  </a:lnTo>
                  <a:lnTo>
                    <a:pt x="358838" y="177588"/>
                  </a:lnTo>
                  <a:lnTo>
                    <a:pt x="396494" y="194902"/>
                  </a:lnTo>
                  <a:lnTo>
                    <a:pt x="428434" y="221741"/>
                  </a:lnTo>
                  <a:lnTo>
                    <a:pt x="453136" y="256455"/>
                  </a:lnTo>
                  <a:lnTo>
                    <a:pt x="469074" y="297391"/>
                  </a:lnTo>
                  <a:lnTo>
                    <a:pt x="474726" y="342900"/>
                  </a:lnTo>
                  <a:lnTo>
                    <a:pt x="474726" y="639287"/>
                  </a:lnTo>
                  <a:lnTo>
                    <a:pt x="489115" y="630647"/>
                  </a:lnTo>
                  <a:lnTo>
                    <a:pt x="524400" y="601813"/>
                  </a:lnTo>
                  <a:lnTo>
                    <a:pt x="555605" y="568013"/>
                  </a:lnTo>
                  <a:lnTo>
                    <a:pt x="582237" y="529771"/>
                  </a:lnTo>
                  <a:lnTo>
                    <a:pt x="603806" y="487613"/>
                  </a:lnTo>
                  <a:lnTo>
                    <a:pt x="619820" y="442065"/>
                  </a:lnTo>
                  <a:lnTo>
                    <a:pt x="629789" y="393652"/>
                  </a:lnTo>
                  <a:lnTo>
                    <a:pt x="633222" y="342900"/>
                  </a:lnTo>
                  <a:close/>
                </a:path>
                <a:path w="633730" h="685800">
                  <a:moveTo>
                    <a:pt x="474726" y="639287"/>
                  </a:moveTo>
                  <a:lnTo>
                    <a:pt x="474726" y="342900"/>
                  </a:lnTo>
                  <a:lnTo>
                    <a:pt x="469074" y="388408"/>
                  </a:lnTo>
                  <a:lnTo>
                    <a:pt x="453136" y="429344"/>
                  </a:lnTo>
                  <a:lnTo>
                    <a:pt x="428434" y="464057"/>
                  </a:lnTo>
                  <a:lnTo>
                    <a:pt x="396494" y="490897"/>
                  </a:lnTo>
                  <a:lnTo>
                    <a:pt x="358838" y="508211"/>
                  </a:lnTo>
                  <a:lnTo>
                    <a:pt x="316992" y="514350"/>
                  </a:lnTo>
                  <a:lnTo>
                    <a:pt x="274824" y="508211"/>
                  </a:lnTo>
                  <a:lnTo>
                    <a:pt x="236953" y="490897"/>
                  </a:lnTo>
                  <a:lnTo>
                    <a:pt x="204882" y="464057"/>
                  </a:lnTo>
                  <a:lnTo>
                    <a:pt x="180114" y="429344"/>
                  </a:lnTo>
                  <a:lnTo>
                    <a:pt x="164151" y="388408"/>
                  </a:lnTo>
                  <a:lnTo>
                    <a:pt x="158496" y="342900"/>
                  </a:lnTo>
                  <a:lnTo>
                    <a:pt x="158496" y="639148"/>
                  </a:lnTo>
                  <a:lnTo>
                    <a:pt x="183273" y="653988"/>
                  </a:lnTo>
                  <a:lnTo>
                    <a:pt x="225371" y="671311"/>
                  </a:lnTo>
                  <a:lnTo>
                    <a:pt x="270106" y="682090"/>
                  </a:lnTo>
                  <a:lnTo>
                    <a:pt x="316992" y="685800"/>
                  </a:lnTo>
                  <a:lnTo>
                    <a:pt x="363688" y="682090"/>
                  </a:lnTo>
                  <a:lnTo>
                    <a:pt x="408268" y="671311"/>
                  </a:lnTo>
                  <a:lnTo>
                    <a:pt x="450241" y="653988"/>
                  </a:lnTo>
                  <a:lnTo>
                    <a:pt x="474726" y="63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63" y="810768"/>
              <a:ext cx="633730" cy="685800"/>
            </a:xfrm>
            <a:custGeom>
              <a:avLst/>
              <a:gdLst/>
              <a:ahLst/>
              <a:cxnLst/>
              <a:rect l="l" t="t" r="r" b="b"/>
              <a:pathLst>
                <a:path w="633730" h="685800">
                  <a:moveTo>
                    <a:pt x="0" y="342900"/>
                  </a:moveTo>
                  <a:lnTo>
                    <a:pt x="3432" y="292319"/>
                  </a:lnTo>
                  <a:lnTo>
                    <a:pt x="13405" y="244012"/>
                  </a:lnTo>
                  <a:lnTo>
                    <a:pt x="29431" y="198516"/>
                  </a:lnTo>
                  <a:lnTo>
                    <a:pt x="51021" y="156365"/>
                  </a:lnTo>
                  <a:lnTo>
                    <a:pt x="77688" y="118095"/>
                  </a:lnTo>
                  <a:lnTo>
                    <a:pt x="108944" y="84243"/>
                  </a:lnTo>
                  <a:lnTo>
                    <a:pt x="144302" y="55344"/>
                  </a:lnTo>
                  <a:lnTo>
                    <a:pt x="183273" y="31935"/>
                  </a:lnTo>
                  <a:lnTo>
                    <a:pt x="225371" y="14550"/>
                  </a:lnTo>
                  <a:lnTo>
                    <a:pt x="270106" y="3726"/>
                  </a:lnTo>
                  <a:lnTo>
                    <a:pt x="316992" y="0"/>
                  </a:lnTo>
                  <a:lnTo>
                    <a:pt x="363688" y="3726"/>
                  </a:lnTo>
                  <a:lnTo>
                    <a:pt x="408268" y="14550"/>
                  </a:lnTo>
                  <a:lnTo>
                    <a:pt x="450241" y="31935"/>
                  </a:lnTo>
                  <a:lnTo>
                    <a:pt x="489115" y="55344"/>
                  </a:lnTo>
                  <a:lnTo>
                    <a:pt x="524400" y="84243"/>
                  </a:lnTo>
                  <a:lnTo>
                    <a:pt x="555605" y="118095"/>
                  </a:lnTo>
                  <a:lnTo>
                    <a:pt x="582237" y="156365"/>
                  </a:lnTo>
                  <a:lnTo>
                    <a:pt x="603806" y="198516"/>
                  </a:lnTo>
                  <a:lnTo>
                    <a:pt x="619820" y="244012"/>
                  </a:lnTo>
                  <a:lnTo>
                    <a:pt x="629789" y="292319"/>
                  </a:lnTo>
                  <a:lnTo>
                    <a:pt x="633222" y="342900"/>
                  </a:lnTo>
                  <a:lnTo>
                    <a:pt x="629789" y="393652"/>
                  </a:lnTo>
                  <a:lnTo>
                    <a:pt x="619820" y="442065"/>
                  </a:lnTo>
                  <a:lnTo>
                    <a:pt x="603806" y="487613"/>
                  </a:lnTo>
                  <a:lnTo>
                    <a:pt x="582237" y="529771"/>
                  </a:lnTo>
                  <a:lnTo>
                    <a:pt x="555605" y="568013"/>
                  </a:lnTo>
                  <a:lnTo>
                    <a:pt x="524400" y="601813"/>
                  </a:lnTo>
                  <a:lnTo>
                    <a:pt x="489115" y="630647"/>
                  </a:lnTo>
                  <a:lnTo>
                    <a:pt x="450241" y="653988"/>
                  </a:lnTo>
                  <a:lnTo>
                    <a:pt x="408268" y="671311"/>
                  </a:lnTo>
                  <a:lnTo>
                    <a:pt x="363688" y="682090"/>
                  </a:lnTo>
                  <a:lnTo>
                    <a:pt x="316992" y="685800"/>
                  </a:lnTo>
                  <a:lnTo>
                    <a:pt x="270106" y="682090"/>
                  </a:lnTo>
                  <a:lnTo>
                    <a:pt x="225371" y="671311"/>
                  </a:lnTo>
                  <a:lnTo>
                    <a:pt x="183273" y="653988"/>
                  </a:lnTo>
                  <a:lnTo>
                    <a:pt x="144302" y="630647"/>
                  </a:lnTo>
                  <a:lnTo>
                    <a:pt x="108944" y="601813"/>
                  </a:lnTo>
                  <a:lnTo>
                    <a:pt x="77688" y="568013"/>
                  </a:lnTo>
                  <a:lnTo>
                    <a:pt x="51021" y="529771"/>
                  </a:lnTo>
                  <a:lnTo>
                    <a:pt x="29431" y="487613"/>
                  </a:lnTo>
                  <a:lnTo>
                    <a:pt x="13405" y="442065"/>
                  </a:lnTo>
                  <a:lnTo>
                    <a:pt x="3432" y="393652"/>
                  </a:lnTo>
                  <a:lnTo>
                    <a:pt x="0" y="342900"/>
                  </a:lnTo>
                  <a:close/>
                </a:path>
                <a:path w="633730" h="685800">
                  <a:moveTo>
                    <a:pt x="158496" y="342900"/>
                  </a:moveTo>
                  <a:lnTo>
                    <a:pt x="164151" y="388408"/>
                  </a:lnTo>
                  <a:lnTo>
                    <a:pt x="180114" y="429344"/>
                  </a:lnTo>
                  <a:lnTo>
                    <a:pt x="204882" y="464057"/>
                  </a:lnTo>
                  <a:lnTo>
                    <a:pt x="236953" y="490897"/>
                  </a:lnTo>
                  <a:lnTo>
                    <a:pt x="274824" y="508211"/>
                  </a:lnTo>
                  <a:lnTo>
                    <a:pt x="316992" y="514350"/>
                  </a:lnTo>
                  <a:lnTo>
                    <a:pt x="358838" y="508211"/>
                  </a:lnTo>
                  <a:lnTo>
                    <a:pt x="396494" y="490897"/>
                  </a:lnTo>
                  <a:lnTo>
                    <a:pt x="428434" y="464057"/>
                  </a:lnTo>
                  <a:lnTo>
                    <a:pt x="453136" y="429344"/>
                  </a:lnTo>
                  <a:lnTo>
                    <a:pt x="469074" y="388408"/>
                  </a:lnTo>
                  <a:lnTo>
                    <a:pt x="474726" y="342900"/>
                  </a:lnTo>
                  <a:lnTo>
                    <a:pt x="469074" y="297391"/>
                  </a:lnTo>
                  <a:lnTo>
                    <a:pt x="453136" y="256455"/>
                  </a:lnTo>
                  <a:lnTo>
                    <a:pt x="428434" y="221742"/>
                  </a:lnTo>
                  <a:lnTo>
                    <a:pt x="396494" y="194902"/>
                  </a:lnTo>
                  <a:lnTo>
                    <a:pt x="358838" y="177588"/>
                  </a:lnTo>
                  <a:lnTo>
                    <a:pt x="316992" y="171450"/>
                  </a:lnTo>
                  <a:lnTo>
                    <a:pt x="274824" y="177588"/>
                  </a:lnTo>
                  <a:lnTo>
                    <a:pt x="236953" y="194902"/>
                  </a:lnTo>
                  <a:lnTo>
                    <a:pt x="204882" y="221742"/>
                  </a:lnTo>
                  <a:lnTo>
                    <a:pt x="180114" y="256455"/>
                  </a:lnTo>
                  <a:lnTo>
                    <a:pt x="164151" y="297391"/>
                  </a:lnTo>
                  <a:lnTo>
                    <a:pt x="158496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9269" y="810768"/>
              <a:ext cx="1336675" cy="609600"/>
            </a:xfrm>
            <a:custGeom>
              <a:avLst/>
              <a:gdLst/>
              <a:ahLst/>
              <a:cxnLst/>
              <a:rect l="l" t="t" r="r" b="b"/>
              <a:pathLst>
                <a:path w="1336675" h="609600">
                  <a:moveTo>
                    <a:pt x="1336548" y="457200"/>
                  </a:moveTo>
                  <a:lnTo>
                    <a:pt x="1336548" y="0"/>
                  </a:lnTo>
                  <a:lnTo>
                    <a:pt x="152400" y="0"/>
                  </a:lnTo>
                  <a:lnTo>
                    <a:pt x="0" y="152400"/>
                  </a:lnTo>
                  <a:lnTo>
                    <a:pt x="0" y="609600"/>
                  </a:lnTo>
                  <a:lnTo>
                    <a:pt x="1184148" y="609600"/>
                  </a:lnTo>
                  <a:lnTo>
                    <a:pt x="1336548" y="45720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9269" y="810768"/>
              <a:ext cx="1336675" cy="152400"/>
            </a:xfrm>
            <a:custGeom>
              <a:avLst/>
              <a:gdLst/>
              <a:ahLst/>
              <a:cxnLst/>
              <a:rect l="l" t="t" r="r" b="b"/>
              <a:pathLst>
                <a:path w="1336675" h="152400">
                  <a:moveTo>
                    <a:pt x="1336548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1184148" y="152400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417" y="810768"/>
              <a:ext cx="152400" cy="609600"/>
            </a:xfrm>
            <a:custGeom>
              <a:avLst/>
              <a:gdLst/>
              <a:ahLst/>
              <a:cxnLst/>
              <a:rect l="l" t="t" r="r" b="b"/>
              <a:pathLst>
                <a:path w="152400" h="609600">
                  <a:moveTo>
                    <a:pt x="152400" y="45720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0" y="609600"/>
                  </a:lnTo>
                  <a:lnTo>
                    <a:pt x="152400" y="45720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269" y="810768"/>
              <a:ext cx="1336675" cy="609600"/>
            </a:xfrm>
            <a:custGeom>
              <a:avLst/>
              <a:gdLst/>
              <a:ahLst/>
              <a:cxnLst/>
              <a:rect l="l" t="t" r="r" b="b"/>
              <a:pathLst>
                <a:path w="1336675" h="609600">
                  <a:moveTo>
                    <a:pt x="152400" y="0"/>
                  </a:moveTo>
                  <a:lnTo>
                    <a:pt x="0" y="152400"/>
                  </a:lnTo>
                  <a:lnTo>
                    <a:pt x="0" y="609600"/>
                  </a:lnTo>
                  <a:lnTo>
                    <a:pt x="1184148" y="609600"/>
                  </a:lnTo>
                  <a:lnTo>
                    <a:pt x="1336548" y="457200"/>
                  </a:lnTo>
                  <a:lnTo>
                    <a:pt x="1336548" y="0"/>
                  </a:lnTo>
                  <a:lnTo>
                    <a:pt x="152400" y="0"/>
                  </a:lnTo>
                  <a:close/>
                </a:path>
                <a:path w="1336675" h="609600">
                  <a:moveTo>
                    <a:pt x="0" y="152400"/>
                  </a:moveTo>
                  <a:lnTo>
                    <a:pt x="1184148" y="152400"/>
                  </a:lnTo>
                  <a:lnTo>
                    <a:pt x="1336548" y="0"/>
                  </a:lnTo>
                </a:path>
                <a:path w="1336675" h="609600">
                  <a:moveTo>
                    <a:pt x="1184148" y="152400"/>
                  </a:moveTo>
                  <a:lnTo>
                    <a:pt x="1184148" y="60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685" y="963168"/>
              <a:ext cx="634365" cy="685800"/>
            </a:xfrm>
            <a:custGeom>
              <a:avLst/>
              <a:gdLst/>
              <a:ahLst/>
              <a:cxnLst/>
              <a:rect l="l" t="t" r="r" b="b"/>
              <a:pathLst>
                <a:path w="634364" h="685800">
                  <a:moveTo>
                    <a:pt x="633983" y="342900"/>
                  </a:moveTo>
                  <a:lnTo>
                    <a:pt x="630534" y="292319"/>
                  </a:lnTo>
                  <a:lnTo>
                    <a:pt x="620516" y="244012"/>
                  </a:lnTo>
                  <a:lnTo>
                    <a:pt x="604429" y="198516"/>
                  </a:lnTo>
                  <a:lnTo>
                    <a:pt x="582770" y="156365"/>
                  </a:lnTo>
                  <a:lnTo>
                    <a:pt x="556037" y="118095"/>
                  </a:lnTo>
                  <a:lnTo>
                    <a:pt x="524730" y="84243"/>
                  </a:lnTo>
                  <a:lnTo>
                    <a:pt x="489344" y="55344"/>
                  </a:lnTo>
                  <a:lnTo>
                    <a:pt x="450380" y="31935"/>
                  </a:lnTo>
                  <a:lnTo>
                    <a:pt x="408334" y="14550"/>
                  </a:lnTo>
                  <a:lnTo>
                    <a:pt x="363705" y="3726"/>
                  </a:lnTo>
                  <a:lnTo>
                    <a:pt x="316992" y="0"/>
                  </a:lnTo>
                  <a:lnTo>
                    <a:pt x="270106" y="3726"/>
                  </a:lnTo>
                  <a:lnTo>
                    <a:pt x="225371" y="14550"/>
                  </a:lnTo>
                  <a:lnTo>
                    <a:pt x="183273" y="31935"/>
                  </a:lnTo>
                  <a:lnTo>
                    <a:pt x="144302" y="55344"/>
                  </a:lnTo>
                  <a:lnTo>
                    <a:pt x="108944" y="84243"/>
                  </a:lnTo>
                  <a:lnTo>
                    <a:pt x="77688" y="118095"/>
                  </a:lnTo>
                  <a:lnTo>
                    <a:pt x="51021" y="156365"/>
                  </a:lnTo>
                  <a:lnTo>
                    <a:pt x="29431" y="198516"/>
                  </a:lnTo>
                  <a:lnTo>
                    <a:pt x="13405" y="244012"/>
                  </a:lnTo>
                  <a:lnTo>
                    <a:pt x="3432" y="292319"/>
                  </a:lnTo>
                  <a:lnTo>
                    <a:pt x="0" y="342900"/>
                  </a:lnTo>
                  <a:lnTo>
                    <a:pt x="3432" y="393652"/>
                  </a:lnTo>
                  <a:lnTo>
                    <a:pt x="13405" y="442065"/>
                  </a:lnTo>
                  <a:lnTo>
                    <a:pt x="29431" y="487613"/>
                  </a:lnTo>
                  <a:lnTo>
                    <a:pt x="51021" y="529771"/>
                  </a:lnTo>
                  <a:lnTo>
                    <a:pt x="77688" y="568013"/>
                  </a:lnTo>
                  <a:lnTo>
                    <a:pt x="108944" y="601813"/>
                  </a:lnTo>
                  <a:lnTo>
                    <a:pt x="144302" y="630647"/>
                  </a:lnTo>
                  <a:lnTo>
                    <a:pt x="158495" y="639148"/>
                  </a:lnTo>
                  <a:lnTo>
                    <a:pt x="158495" y="342900"/>
                  </a:lnTo>
                  <a:lnTo>
                    <a:pt x="164151" y="297391"/>
                  </a:lnTo>
                  <a:lnTo>
                    <a:pt x="180114" y="256455"/>
                  </a:lnTo>
                  <a:lnTo>
                    <a:pt x="204882" y="221742"/>
                  </a:lnTo>
                  <a:lnTo>
                    <a:pt x="236953" y="194902"/>
                  </a:lnTo>
                  <a:lnTo>
                    <a:pt x="274824" y="177588"/>
                  </a:lnTo>
                  <a:lnTo>
                    <a:pt x="316992" y="171450"/>
                  </a:lnTo>
                  <a:lnTo>
                    <a:pt x="359159" y="177588"/>
                  </a:lnTo>
                  <a:lnTo>
                    <a:pt x="397030" y="194902"/>
                  </a:lnTo>
                  <a:lnTo>
                    <a:pt x="429101" y="221742"/>
                  </a:lnTo>
                  <a:lnTo>
                    <a:pt x="453869" y="256455"/>
                  </a:lnTo>
                  <a:lnTo>
                    <a:pt x="469832" y="297391"/>
                  </a:lnTo>
                  <a:lnTo>
                    <a:pt x="475487" y="342900"/>
                  </a:lnTo>
                  <a:lnTo>
                    <a:pt x="475487" y="638948"/>
                  </a:lnTo>
                  <a:lnTo>
                    <a:pt x="489344" y="630647"/>
                  </a:lnTo>
                  <a:lnTo>
                    <a:pt x="524730" y="601813"/>
                  </a:lnTo>
                  <a:lnTo>
                    <a:pt x="556037" y="568013"/>
                  </a:lnTo>
                  <a:lnTo>
                    <a:pt x="582770" y="529771"/>
                  </a:lnTo>
                  <a:lnTo>
                    <a:pt x="604429" y="487613"/>
                  </a:lnTo>
                  <a:lnTo>
                    <a:pt x="620516" y="442065"/>
                  </a:lnTo>
                  <a:lnTo>
                    <a:pt x="630534" y="393652"/>
                  </a:lnTo>
                  <a:lnTo>
                    <a:pt x="633983" y="342900"/>
                  </a:lnTo>
                  <a:close/>
                </a:path>
                <a:path w="634364" h="685800">
                  <a:moveTo>
                    <a:pt x="475487" y="638948"/>
                  </a:moveTo>
                  <a:lnTo>
                    <a:pt x="475487" y="342900"/>
                  </a:lnTo>
                  <a:lnTo>
                    <a:pt x="469832" y="388408"/>
                  </a:lnTo>
                  <a:lnTo>
                    <a:pt x="453869" y="429344"/>
                  </a:lnTo>
                  <a:lnTo>
                    <a:pt x="429101" y="464058"/>
                  </a:lnTo>
                  <a:lnTo>
                    <a:pt x="397030" y="490897"/>
                  </a:lnTo>
                  <a:lnTo>
                    <a:pt x="359159" y="508211"/>
                  </a:lnTo>
                  <a:lnTo>
                    <a:pt x="316992" y="514350"/>
                  </a:lnTo>
                  <a:lnTo>
                    <a:pt x="274824" y="508211"/>
                  </a:lnTo>
                  <a:lnTo>
                    <a:pt x="236953" y="490897"/>
                  </a:lnTo>
                  <a:lnTo>
                    <a:pt x="204882" y="464057"/>
                  </a:lnTo>
                  <a:lnTo>
                    <a:pt x="180114" y="429344"/>
                  </a:lnTo>
                  <a:lnTo>
                    <a:pt x="164151" y="388408"/>
                  </a:lnTo>
                  <a:lnTo>
                    <a:pt x="158495" y="342900"/>
                  </a:lnTo>
                  <a:lnTo>
                    <a:pt x="158495" y="639148"/>
                  </a:lnTo>
                  <a:lnTo>
                    <a:pt x="183273" y="653988"/>
                  </a:lnTo>
                  <a:lnTo>
                    <a:pt x="225371" y="671311"/>
                  </a:lnTo>
                  <a:lnTo>
                    <a:pt x="270106" y="682090"/>
                  </a:lnTo>
                  <a:lnTo>
                    <a:pt x="316992" y="685800"/>
                  </a:lnTo>
                  <a:lnTo>
                    <a:pt x="363705" y="682090"/>
                  </a:lnTo>
                  <a:lnTo>
                    <a:pt x="408334" y="671311"/>
                  </a:lnTo>
                  <a:lnTo>
                    <a:pt x="450380" y="653988"/>
                  </a:lnTo>
                  <a:lnTo>
                    <a:pt x="475487" y="63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685" y="963168"/>
              <a:ext cx="634365" cy="685800"/>
            </a:xfrm>
            <a:custGeom>
              <a:avLst/>
              <a:gdLst/>
              <a:ahLst/>
              <a:cxnLst/>
              <a:rect l="l" t="t" r="r" b="b"/>
              <a:pathLst>
                <a:path w="634364" h="685800">
                  <a:moveTo>
                    <a:pt x="0" y="342900"/>
                  </a:moveTo>
                  <a:lnTo>
                    <a:pt x="3432" y="292319"/>
                  </a:lnTo>
                  <a:lnTo>
                    <a:pt x="13405" y="244012"/>
                  </a:lnTo>
                  <a:lnTo>
                    <a:pt x="29431" y="198516"/>
                  </a:lnTo>
                  <a:lnTo>
                    <a:pt x="51021" y="156365"/>
                  </a:lnTo>
                  <a:lnTo>
                    <a:pt x="77688" y="118095"/>
                  </a:lnTo>
                  <a:lnTo>
                    <a:pt x="108944" y="84243"/>
                  </a:lnTo>
                  <a:lnTo>
                    <a:pt x="144302" y="55344"/>
                  </a:lnTo>
                  <a:lnTo>
                    <a:pt x="183273" y="31935"/>
                  </a:lnTo>
                  <a:lnTo>
                    <a:pt x="225371" y="14550"/>
                  </a:lnTo>
                  <a:lnTo>
                    <a:pt x="270106" y="3726"/>
                  </a:lnTo>
                  <a:lnTo>
                    <a:pt x="316992" y="0"/>
                  </a:lnTo>
                  <a:lnTo>
                    <a:pt x="363705" y="3726"/>
                  </a:lnTo>
                  <a:lnTo>
                    <a:pt x="408334" y="14550"/>
                  </a:lnTo>
                  <a:lnTo>
                    <a:pt x="450380" y="31935"/>
                  </a:lnTo>
                  <a:lnTo>
                    <a:pt x="489344" y="55344"/>
                  </a:lnTo>
                  <a:lnTo>
                    <a:pt x="524730" y="84243"/>
                  </a:lnTo>
                  <a:lnTo>
                    <a:pt x="556037" y="118095"/>
                  </a:lnTo>
                  <a:lnTo>
                    <a:pt x="582770" y="156365"/>
                  </a:lnTo>
                  <a:lnTo>
                    <a:pt x="604429" y="198516"/>
                  </a:lnTo>
                  <a:lnTo>
                    <a:pt x="620516" y="244012"/>
                  </a:lnTo>
                  <a:lnTo>
                    <a:pt x="630534" y="292319"/>
                  </a:lnTo>
                  <a:lnTo>
                    <a:pt x="633983" y="342900"/>
                  </a:lnTo>
                  <a:lnTo>
                    <a:pt x="630534" y="393652"/>
                  </a:lnTo>
                  <a:lnTo>
                    <a:pt x="620516" y="442065"/>
                  </a:lnTo>
                  <a:lnTo>
                    <a:pt x="604429" y="487613"/>
                  </a:lnTo>
                  <a:lnTo>
                    <a:pt x="582770" y="529771"/>
                  </a:lnTo>
                  <a:lnTo>
                    <a:pt x="556037" y="568013"/>
                  </a:lnTo>
                  <a:lnTo>
                    <a:pt x="524730" y="601813"/>
                  </a:lnTo>
                  <a:lnTo>
                    <a:pt x="489344" y="630647"/>
                  </a:lnTo>
                  <a:lnTo>
                    <a:pt x="450380" y="653988"/>
                  </a:lnTo>
                  <a:lnTo>
                    <a:pt x="408334" y="671311"/>
                  </a:lnTo>
                  <a:lnTo>
                    <a:pt x="363705" y="682090"/>
                  </a:lnTo>
                  <a:lnTo>
                    <a:pt x="316992" y="685800"/>
                  </a:lnTo>
                  <a:lnTo>
                    <a:pt x="270106" y="682090"/>
                  </a:lnTo>
                  <a:lnTo>
                    <a:pt x="225371" y="671311"/>
                  </a:lnTo>
                  <a:lnTo>
                    <a:pt x="183273" y="653988"/>
                  </a:lnTo>
                  <a:lnTo>
                    <a:pt x="144302" y="630647"/>
                  </a:lnTo>
                  <a:lnTo>
                    <a:pt x="108944" y="601813"/>
                  </a:lnTo>
                  <a:lnTo>
                    <a:pt x="77688" y="568013"/>
                  </a:lnTo>
                  <a:lnTo>
                    <a:pt x="51021" y="529771"/>
                  </a:lnTo>
                  <a:lnTo>
                    <a:pt x="29431" y="487613"/>
                  </a:lnTo>
                  <a:lnTo>
                    <a:pt x="13405" y="442065"/>
                  </a:lnTo>
                  <a:lnTo>
                    <a:pt x="3432" y="393652"/>
                  </a:lnTo>
                  <a:lnTo>
                    <a:pt x="0" y="342900"/>
                  </a:lnTo>
                  <a:close/>
                </a:path>
                <a:path w="634364" h="685800">
                  <a:moveTo>
                    <a:pt x="158495" y="342900"/>
                  </a:moveTo>
                  <a:lnTo>
                    <a:pt x="164151" y="388408"/>
                  </a:lnTo>
                  <a:lnTo>
                    <a:pt x="180114" y="429344"/>
                  </a:lnTo>
                  <a:lnTo>
                    <a:pt x="204882" y="464057"/>
                  </a:lnTo>
                  <a:lnTo>
                    <a:pt x="236953" y="490897"/>
                  </a:lnTo>
                  <a:lnTo>
                    <a:pt x="274824" y="508211"/>
                  </a:lnTo>
                  <a:lnTo>
                    <a:pt x="316992" y="514350"/>
                  </a:lnTo>
                  <a:lnTo>
                    <a:pt x="359159" y="508211"/>
                  </a:lnTo>
                  <a:lnTo>
                    <a:pt x="397030" y="490897"/>
                  </a:lnTo>
                  <a:lnTo>
                    <a:pt x="429101" y="464057"/>
                  </a:lnTo>
                  <a:lnTo>
                    <a:pt x="453869" y="429344"/>
                  </a:lnTo>
                  <a:lnTo>
                    <a:pt x="469832" y="388408"/>
                  </a:lnTo>
                  <a:lnTo>
                    <a:pt x="475487" y="342900"/>
                  </a:lnTo>
                  <a:lnTo>
                    <a:pt x="469832" y="297391"/>
                  </a:lnTo>
                  <a:lnTo>
                    <a:pt x="453869" y="256455"/>
                  </a:lnTo>
                  <a:lnTo>
                    <a:pt x="429101" y="221742"/>
                  </a:lnTo>
                  <a:lnTo>
                    <a:pt x="397030" y="194902"/>
                  </a:lnTo>
                  <a:lnTo>
                    <a:pt x="359159" y="177588"/>
                  </a:lnTo>
                  <a:lnTo>
                    <a:pt x="316992" y="171450"/>
                  </a:lnTo>
                  <a:lnTo>
                    <a:pt x="274824" y="177588"/>
                  </a:lnTo>
                  <a:lnTo>
                    <a:pt x="236953" y="194902"/>
                  </a:lnTo>
                  <a:lnTo>
                    <a:pt x="204882" y="221742"/>
                  </a:lnTo>
                  <a:lnTo>
                    <a:pt x="180114" y="256455"/>
                  </a:lnTo>
                  <a:lnTo>
                    <a:pt x="164151" y="297391"/>
                  </a:lnTo>
                  <a:lnTo>
                    <a:pt x="158495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8191" y="347995"/>
              <a:ext cx="1398269" cy="641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8191" y="347995"/>
              <a:ext cx="1398270" cy="641985"/>
            </a:xfrm>
            <a:custGeom>
              <a:avLst/>
              <a:gdLst/>
              <a:ahLst/>
              <a:cxnLst/>
              <a:rect l="l" t="t" r="r" b="b"/>
              <a:pathLst>
                <a:path w="1398270" h="641985">
                  <a:moveTo>
                    <a:pt x="161543" y="513064"/>
                  </a:moveTo>
                  <a:lnTo>
                    <a:pt x="176354" y="469520"/>
                  </a:lnTo>
                  <a:lnTo>
                    <a:pt x="195192" y="428139"/>
                  </a:lnTo>
                  <a:lnTo>
                    <a:pt x="217819" y="389063"/>
                  </a:lnTo>
                  <a:lnTo>
                    <a:pt x="243994" y="352437"/>
                  </a:lnTo>
                  <a:lnTo>
                    <a:pt x="273478" y="318406"/>
                  </a:lnTo>
                  <a:lnTo>
                    <a:pt x="306030" y="287112"/>
                  </a:lnTo>
                  <a:lnTo>
                    <a:pt x="341411" y="258701"/>
                  </a:lnTo>
                  <a:lnTo>
                    <a:pt x="379380" y="233315"/>
                  </a:lnTo>
                  <a:lnTo>
                    <a:pt x="419698" y="211100"/>
                  </a:lnTo>
                  <a:lnTo>
                    <a:pt x="462124" y="192198"/>
                  </a:lnTo>
                  <a:lnTo>
                    <a:pt x="506419" y="176755"/>
                  </a:lnTo>
                  <a:lnTo>
                    <a:pt x="552342" y="164914"/>
                  </a:lnTo>
                  <a:lnTo>
                    <a:pt x="599654" y="156818"/>
                  </a:lnTo>
                  <a:lnTo>
                    <a:pt x="648115" y="152613"/>
                  </a:lnTo>
                  <a:lnTo>
                    <a:pt x="697484" y="152442"/>
                  </a:lnTo>
                  <a:lnTo>
                    <a:pt x="747521" y="156448"/>
                  </a:lnTo>
                  <a:lnTo>
                    <a:pt x="797057" y="164595"/>
                  </a:lnTo>
                  <a:lnTo>
                    <a:pt x="844949" y="176618"/>
                  </a:lnTo>
                  <a:lnTo>
                    <a:pt x="890999" y="192319"/>
                  </a:lnTo>
                  <a:lnTo>
                    <a:pt x="935009" y="211503"/>
                  </a:lnTo>
                  <a:lnTo>
                    <a:pt x="976783" y="233973"/>
                  </a:lnTo>
                  <a:lnTo>
                    <a:pt x="1016122" y="259533"/>
                  </a:lnTo>
                  <a:lnTo>
                    <a:pt x="1052829" y="287986"/>
                  </a:lnTo>
                  <a:lnTo>
                    <a:pt x="1086707" y="319135"/>
                  </a:lnTo>
                  <a:lnTo>
                    <a:pt x="1117557" y="352785"/>
                  </a:lnTo>
                  <a:lnTo>
                    <a:pt x="1145183" y="388739"/>
                  </a:lnTo>
                  <a:lnTo>
                    <a:pt x="1169386" y="426801"/>
                  </a:lnTo>
                  <a:lnTo>
                    <a:pt x="1189970" y="466773"/>
                  </a:lnTo>
                  <a:lnTo>
                    <a:pt x="1206736" y="508460"/>
                  </a:lnTo>
                  <a:lnTo>
                    <a:pt x="1219487" y="551664"/>
                  </a:lnTo>
                  <a:lnTo>
                    <a:pt x="1228025" y="596191"/>
                  </a:lnTo>
                  <a:lnTo>
                    <a:pt x="1232153" y="641842"/>
                  </a:lnTo>
                  <a:lnTo>
                    <a:pt x="1398269" y="639556"/>
                  </a:lnTo>
                  <a:lnTo>
                    <a:pt x="1394696" y="593990"/>
                  </a:lnTo>
                  <a:lnTo>
                    <a:pt x="1387752" y="549242"/>
                  </a:lnTo>
                  <a:lnTo>
                    <a:pt x="1377551" y="505427"/>
                  </a:lnTo>
                  <a:lnTo>
                    <a:pt x="1364206" y="462657"/>
                  </a:lnTo>
                  <a:lnTo>
                    <a:pt x="1347829" y="421046"/>
                  </a:lnTo>
                  <a:lnTo>
                    <a:pt x="1328534" y="380707"/>
                  </a:lnTo>
                  <a:lnTo>
                    <a:pt x="1306434" y="341755"/>
                  </a:lnTo>
                  <a:lnTo>
                    <a:pt x="1281642" y="304303"/>
                  </a:lnTo>
                  <a:lnTo>
                    <a:pt x="1254271" y="268465"/>
                  </a:lnTo>
                  <a:lnTo>
                    <a:pt x="1224435" y="234353"/>
                  </a:lnTo>
                  <a:lnTo>
                    <a:pt x="1192245" y="202081"/>
                  </a:lnTo>
                  <a:lnTo>
                    <a:pt x="1157815" y="171764"/>
                  </a:lnTo>
                  <a:lnTo>
                    <a:pt x="1121259" y="143514"/>
                  </a:lnTo>
                  <a:lnTo>
                    <a:pt x="1082689" y="117445"/>
                  </a:lnTo>
                  <a:lnTo>
                    <a:pt x="1042218" y="93671"/>
                  </a:lnTo>
                  <a:lnTo>
                    <a:pt x="999959" y="72305"/>
                  </a:lnTo>
                  <a:lnTo>
                    <a:pt x="956026" y="53461"/>
                  </a:lnTo>
                  <a:lnTo>
                    <a:pt x="910532" y="37252"/>
                  </a:lnTo>
                  <a:lnTo>
                    <a:pt x="863589" y="23792"/>
                  </a:lnTo>
                  <a:lnTo>
                    <a:pt x="815310" y="13194"/>
                  </a:lnTo>
                  <a:lnTo>
                    <a:pt x="765810" y="5572"/>
                  </a:lnTo>
                  <a:lnTo>
                    <a:pt x="715924" y="1199"/>
                  </a:lnTo>
                  <a:lnTo>
                    <a:pt x="666508" y="0"/>
                  </a:lnTo>
                  <a:lnTo>
                    <a:pt x="617699" y="1891"/>
                  </a:lnTo>
                  <a:lnTo>
                    <a:pt x="569636" y="6792"/>
                  </a:lnTo>
                  <a:lnTo>
                    <a:pt x="522455" y="14621"/>
                  </a:lnTo>
                  <a:lnTo>
                    <a:pt x="476294" y="25295"/>
                  </a:lnTo>
                  <a:lnTo>
                    <a:pt x="431291" y="38733"/>
                  </a:lnTo>
                  <a:lnTo>
                    <a:pt x="387585" y="54853"/>
                  </a:lnTo>
                  <a:lnTo>
                    <a:pt x="345312" y="73573"/>
                  </a:lnTo>
                  <a:lnTo>
                    <a:pt x="304611" y="94810"/>
                  </a:lnTo>
                  <a:lnTo>
                    <a:pt x="265618" y="118483"/>
                  </a:lnTo>
                  <a:lnTo>
                    <a:pt x="228473" y="144510"/>
                  </a:lnTo>
                  <a:lnTo>
                    <a:pt x="193312" y="172808"/>
                  </a:lnTo>
                  <a:lnTo>
                    <a:pt x="160273" y="203297"/>
                  </a:lnTo>
                  <a:lnTo>
                    <a:pt x="129495" y="235894"/>
                  </a:lnTo>
                  <a:lnTo>
                    <a:pt x="101114" y="270517"/>
                  </a:lnTo>
                  <a:lnTo>
                    <a:pt x="75269" y="307084"/>
                  </a:lnTo>
                  <a:lnTo>
                    <a:pt x="52098" y="345513"/>
                  </a:lnTo>
                  <a:lnTo>
                    <a:pt x="31737" y="385723"/>
                  </a:lnTo>
                  <a:lnTo>
                    <a:pt x="14325" y="427630"/>
                  </a:lnTo>
                  <a:lnTo>
                    <a:pt x="0" y="471154"/>
                  </a:lnTo>
                  <a:lnTo>
                    <a:pt x="161543" y="5130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46233" y="963168"/>
              <a:ext cx="422909" cy="533400"/>
            </a:xfrm>
            <a:custGeom>
              <a:avLst/>
              <a:gdLst/>
              <a:ahLst/>
              <a:cxnLst/>
              <a:rect l="l" t="t" r="r" b="b"/>
              <a:pathLst>
                <a:path w="422910" h="533400">
                  <a:moveTo>
                    <a:pt x="422910" y="533400"/>
                  </a:moveTo>
                  <a:lnTo>
                    <a:pt x="316991" y="0"/>
                  </a:lnTo>
                  <a:lnTo>
                    <a:pt x="105918" y="0"/>
                  </a:lnTo>
                  <a:lnTo>
                    <a:pt x="0" y="533400"/>
                  </a:lnTo>
                  <a:lnTo>
                    <a:pt x="422910" y="53340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6233" y="963168"/>
              <a:ext cx="422909" cy="533400"/>
            </a:xfrm>
            <a:custGeom>
              <a:avLst/>
              <a:gdLst/>
              <a:ahLst/>
              <a:cxnLst/>
              <a:rect l="l" t="t" r="r" b="b"/>
              <a:pathLst>
                <a:path w="422910" h="533400">
                  <a:moveTo>
                    <a:pt x="0" y="533400"/>
                  </a:moveTo>
                  <a:lnTo>
                    <a:pt x="105918" y="0"/>
                  </a:lnTo>
                  <a:lnTo>
                    <a:pt x="316991" y="0"/>
                  </a:lnTo>
                  <a:lnTo>
                    <a:pt x="422910" y="533400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2711" y="2019045"/>
              <a:ext cx="22225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3889" y="2171445"/>
              <a:ext cx="223773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3335" y="1866645"/>
              <a:ext cx="223773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4409" y="2095245"/>
              <a:ext cx="223774" cy="165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6141" y="1866645"/>
              <a:ext cx="223774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7215" y="2095245"/>
              <a:ext cx="223774" cy="165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06661" y="1866645"/>
              <a:ext cx="223774" cy="16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50818" y="328808"/>
            <a:ext cx="207757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100" b="1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8926" y="328808"/>
            <a:ext cx="207757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100" b="1" spc="-5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11736" y="1731006"/>
            <a:ext cx="1428750" cy="496568"/>
            <a:chOff x="5016639" y="1638045"/>
            <a:chExt cx="1349375" cy="469900"/>
          </a:xfrm>
        </p:grpSpPr>
        <p:sp>
          <p:nvSpPr>
            <p:cNvPr id="30" name="object 30"/>
            <p:cNvSpPr/>
            <p:nvPr/>
          </p:nvSpPr>
          <p:spPr>
            <a:xfrm>
              <a:off x="5016639" y="1790445"/>
              <a:ext cx="223761" cy="1651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97817" y="1942845"/>
              <a:ext cx="223773" cy="165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8774" y="1638045"/>
              <a:ext cx="223774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9848" y="1866645"/>
              <a:ext cx="223774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1593" y="1638045"/>
              <a:ext cx="222250" cy="165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01143" y="1866645"/>
              <a:ext cx="223774" cy="165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42100" y="1638045"/>
              <a:ext cx="223774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88874"/>
              </p:ext>
            </p:extLst>
          </p:nvPr>
        </p:nvGraphicFramePr>
        <p:xfrm>
          <a:off x="687965" y="2564099"/>
          <a:ext cx="7623136" cy="4033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020">
                <a:tc>
                  <a:txBody>
                    <a:bodyPr/>
                    <a:lstStyle/>
                    <a:p>
                      <a:pPr marL="10648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PERCEPÇÃO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113157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[sala,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estado]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AÇÃO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[A,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limpo]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Ir para a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direita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[A,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sujo]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Aspirar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[B,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limpo]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Ir para a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esquerda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[B,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sujo]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Aspirar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[A, limpo], [A,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limpo]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Ir para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direita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[A, limpo], [A,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sujo]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Aspirar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38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[A, limpo], [A, limpo],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[A,limpo]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Ir para a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direita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2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40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43754"/>
            <a:ext cx="8229600" cy="1603334"/>
          </a:xfrm>
          <a:prstGeom prst="rect">
            <a:avLst/>
          </a:prstGeom>
        </p:spPr>
        <p:txBody>
          <a:bodyPr vert="horz" wrap="square" lIns="0" tIns="307668" rIns="0" bIns="0" rtlCol="0">
            <a:spAutoFit/>
          </a:bodyPr>
          <a:lstStyle/>
          <a:p>
            <a:pPr marL="13435" marR="5374">
              <a:spcBef>
                <a:spcPts val="106"/>
              </a:spcBef>
            </a:pPr>
            <a:r>
              <a:rPr sz="4200" spc="-5" dirty="0">
                <a:cs typeface="Times New Roman"/>
              </a:rPr>
              <a:t>Qual </a:t>
            </a:r>
            <a:r>
              <a:rPr sz="4200" dirty="0">
                <a:cs typeface="Times New Roman"/>
              </a:rPr>
              <a:t>é a melhor medida </a:t>
            </a:r>
            <a:r>
              <a:rPr sz="4200" spc="-5" dirty="0">
                <a:cs typeface="Times New Roman"/>
              </a:rPr>
              <a:t>de  </a:t>
            </a:r>
            <a:r>
              <a:rPr sz="4200" dirty="0">
                <a:cs typeface="Times New Roman"/>
              </a:rPr>
              <a:t>desempenho para o aspirador de</a:t>
            </a:r>
            <a:r>
              <a:rPr sz="4200" spc="-101" dirty="0">
                <a:cs typeface="Times New Roman"/>
              </a:rPr>
              <a:t> </a:t>
            </a:r>
            <a:r>
              <a:rPr sz="4200" dirty="0">
                <a:cs typeface="Times New Roman"/>
              </a:rPr>
              <a:t>pó?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19" y="2060848"/>
            <a:ext cx="7890733" cy="1962140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5374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b="1" spc="-5" dirty="0">
                <a:cs typeface="Times New Roman"/>
              </a:rPr>
              <a:t>Maximizar</a:t>
            </a:r>
            <a:r>
              <a:rPr sz="3000" spc="-5" dirty="0">
                <a:cs typeface="Times New Roman"/>
              </a:rPr>
              <a:t> a quantidade de sujeira aspirada  em 8 horas</a:t>
            </a:r>
            <a:r>
              <a:rPr sz="3000" spc="5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ou</a:t>
            </a:r>
            <a:endParaRPr sz="3000" dirty="0">
              <a:cs typeface="Times New Roman"/>
            </a:endParaRPr>
          </a:p>
          <a:p>
            <a:pPr marL="376189" marR="161896" indent="-363426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b="1" spc="-5" dirty="0">
                <a:cs typeface="Times New Roman"/>
              </a:rPr>
              <a:t>Minimizar</a:t>
            </a:r>
            <a:r>
              <a:rPr sz="3000" spc="-5" dirty="0">
                <a:cs typeface="Times New Roman"/>
              </a:rPr>
              <a:t> a quantidade de sujeira no chão  em 8</a:t>
            </a:r>
            <a:r>
              <a:rPr sz="3000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horas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7126824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racional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726" y="1268760"/>
            <a:ext cx="8854888" cy="5366314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75517" marR="267362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sz="2600" spc="-5" dirty="0">
                <a:cs typeface="Times New Roman"/>
              </a:rPr>
              <a:t>Agente </a:t>
            </a:r>
            <a:r>
              <a:rPr sz="2600" dirty="0">
                <a:cs typeface="Times New Roman"/>
              </a:rPr>
              <a:t>que para </a:t>
            </a:r>
            <a:r>
              <a:rPr sz="2600" dirty="0" err="1">
                <a:cs typeface="Times New Roman"/>
              </a:rPr>
              <a:t>cada</a:t>
            </a:r>
            <a:r>
              <a:rPr sz="2600" dirty="0">
                <a:cs typeface="Times New Roman"/>
              </a:rPr>
              <a:t> </a:t>
            </a:r>
            <a:r>
              <a:rPr sz="2600" dirty="0" err="1">
                <a:cs typeface="Times New Roman"/>
              </a:rPr>
              <a:t>seq</a:t>
            </a:r>
            <a:r>
              <a:rPr lang="pt-BR" sz="2600" dirty="0">
                <a:cs typeface="Times New Roman"/>
              </a:rPr>
              <a:t>u</a:t>
            </a:r>
            <a:r>
              <a:rPr sz="2600" dirty="0" err="1">
                <a:cs typeface="Times New Roman"/>
              </a:rPr>
              <a:t>ência</a:t>
            </a:r>
            <a:r>
              <a:rPr sz="2600" dirty="0">
                <a:cs typeface="Times New Roman"/>
              </a:rPr>
              <a:t> de percepções possível,  seleciona uma ação que ele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espera que maximize sua medida  de</a:t>
            </a:r>
            <a:r>
              <a:rPr sz="2600" u="heavy" spc="-11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desempenho</a:t>
            </a:r>
            <a:r>
              <a:rPr sz="2600" dirty="0">
                <a:cs typeface="Times New Roman"/>
              </a:rPr>
              <a:t>.</a:t>
            </a:r>
          </a:p>
          <a:p>
            <a:pPr marL="375517" indent="-362754">
              <a:spcBef>
                <a:spcPts val="635"/>
              </a:spcBef>
              <a:buChar char="•"/>
              <a:tabLst>
                <a:tab pos="375517" algn="l"/>
                <a:tab pos="376189" algn="l"/>
              </a:tabLst>
            </a:pPr>
            <a:r>
              <a:rPr sz="2600" spc="-5" dirty="0">
                <a:cs typeface="Times New Roman"/>
              </a:rPr>
              <a:t>Agente </a:t>
            </a:r>
            <a:r>
              <a:rPr sz="2600" dirty="0">
                <a:cs typeface="Times New Roman"/>
              </a:rPr>
              <a:t>que faz a coisa certa enquanto age em seu</a:t>
            </a:r>
            <a:r>
              <a:rPr sz="2600" spc="-21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ambiente</a:t>
            </a:r>
          </a:p>
          <a:p>
            <a:pPr marL="798730" marR="77925" indent="-302295">
              <a:spcBef>
                <a:spcPts val="635"/>
              </a:spcBef>
            </a:pPr>
            <a:r>
              <a:rPr sz="2600" dirty="0">
                <a:cs typeface="Times New Roman"/>
              </a:rPr>
              <a:t>– a ação correta é aquela que faz o agente obter o máximo de  </a:t>
            </a:r>
            <a:r>
              <a:rPr sz="2600" spc="-5" dirty="0">
                <a:cs typeface="Times New Roman"/>
              </a:rPr>
              <a:t>sucesso</a:t>
            </a:r>
            <a:endParaRPr sz="2600" dirty="0">
              <a:cs typeface="Times New Roman"/>
            </a:endParaRPr>
          </a:p>
          <a:p>
            <a:pPr marL="376189" indent="-363426">
              <a:spcBef>
                <a:spcPts val="725"/>
              </a:spcBef>
              <a:buFont typeface="Times New Roman"/>
              <a:buChar char="•"/>
              <a:tabLst>
                <a:tab pos="375517" algn="l"/>
                <a:tab pos="376861" algn="l"/>
              </a:tabLst>
            </a:pPr>
            <a:r>
              <a:rPr sz="3100" b="1" spc="-5" dirty="0">
                <a:cs typeface="Times New Roman"/>
              </a:rPr>
              <a:t>Questão</a:t>
            </a:r>
            <a:r>
              <a:rPr sz="3100" spc="-5" dirty="0">
                <a:cs typeface="Times New Roman"/>
              </a:rPr>
              <a:t>: </a:t>
            </a:r>
            <a:r>
              <a:rPr sz="3100" i="1" spc="-5" dirty="0">
                <a:cs typeface="Times New Roman"/>
              </a:rPr>
              <a:t>como </a:t>
            </a:r>
            <a:r>
              <a:rPr sz="3100" spc="-5" dirty="0">
                <a:cs typeface="Times New Roman"/>
              </a:rPr>
              <a:t>e </a:t>
            </a:r>
            <a:r>
              <a:rPr sz="3100" i="1" spc="-5" dirty="0">
                <a:cs typeface="Times New Roman"/>
              </a:rPr>
              <a:t>quando </a:t>
            </a:r>
            <a:r>
              <a:rPr sz="3100" spc="-11" dirty="0">
                <a:cs typeface="Times New Roman"/>
              </a:rPr>
              <a:t>avaliar </a:t>
            </a:r>
            <a:r>
              <a:rPr sz="3100" spc="-5" dirty="0">
                <a:cs typeface="Times New Roman"/>
              </a:rPr>
              <a:t>o </a:t>
            </a:r>
            <a:r>
              <a:rPr sz="3100" spc="-11" dirty="0">
                <a:cs typeface="Times New Roman"/>
              </a:rPr>
              <a:t>sucesso </a:t>
            </a:r>
            <a:r>
              <a:rPr sz="3100" spc="-5" dirty="0">
                <a:cs typeface="Times New Roman"/>
              </a:rPr>
              <a:t>do</a:t>
            </a:r>
            <a:r>
              <a:rPr sz="3100" spc="63" dirty="0">
                <a:cs typeface="Times New Roman"/>
              </a:rPr>
              <a:t> </a:t>
            </a:r>
            <a:r>
              <a:rPr sz="3100" spc="-5" dirty="0">
                <a:cs typeface="Times New Roman"/>
              </a:rPr>
              <a:t>agente?</a:t>
            </a:r>
            <a:endParaRPr sz="3100" dirty="0">
              <a:cs typeface="Times New Roman"/>
            </a:endParaRPr>
          </a:p>
          <a:p>
            <a:pPr marL="1221943" marR="756409" lvl="1" indent="-241836">
              <a:spcBef>
                <a:spcPts val="645"/>
              </a:spcBef>
              <a:buFont typeface="Times New Roman"/>
              <a:buChar char="•"/>
              <a:tabLst>
                <a:tab pos="1222615" algn="l"/>
              </a:tabLst>
            </a:pPr>
            <a:r>
              <a:rPr sz="2600" i="1" spc="-5" dirty="0">
                <a:cs typeface="Times New Roman"/>
              </a:rPr>
              <a:t>como</a:t>
            </a:r>
            <a:r>
              <a:rPr sz="2600" spc="-5" dirty="0">
                <a:cs typeface="Times New Roman"/>
              </a:rPr>
              <a:t>: </a:t>
            </a:r>
            <a:r>
              <a:rPr sz="2600" dirty="0">
                <a:cs typeface="Times New Roman"/>
              </a:rPr>
              <a:t>através da definição de uma medida de  desempenho objetiva e imposta por um observador  externo</a:t>
            </a:r>
          </a:p>
          <a:p>
            <a:pPr marL="1222615" lvl="1" indent="-241836">
              <a:spcBef>
                <a:spcPts val="635"/>
              </a:spcBef>
              <a:buFont typeface="Times New Roman"/>
              <a:buChar char="•"/>
              <a:tabLst>
                <a:tab pos="1222615" algn="l"/>
              </a:tabLst>
            </a:pPr>
            <a:r>
              <a:rPr sz="2600" i="1" spc="-5" dirty="0">
                <a:cs typeface="Times New Roman"/>
              </a:rPr>
              <a:t>quando</a:t>
            </a:r>
            <a:r>
              <a:rPr sz="2600" spc="-5" dirty="0">
                <a:cs typeface="Times New Roman"/>
              </a:rPr>
              <a:t>: </a:t>
            </a:r>
            <a:r>
              <a:rPr sz="2600" dirty="0">
                <a:cs typeface="Times New Roman"/>
              </a:rPr>
              <a:t>ao longo das tarefas realizadas pelo</a:t>
            </a:r>
            <a:r>
              <a:rPr sz="2600" spc="-42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agente</a:t>
            </a:r>
          </a:p>
        </p:txBody>
      </p:sp>
    </p:spTree>
    <p:extLst>
      <p:ext uri="{BB962C8B-B14F-4D97-AF65-F5344CB8AC3E}">
        <p14:creationId xmlns:p14="http://schemas.microsoft.com/office/powerpoint/2010/main" val="401482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7126824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racional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726" y="1268760"/>
            <a:ext cx="8854888" cy="3822301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75517" marR="267362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b="1" dirty="0"/>
              <a:t>Agente racional é um conceito central na IA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conceito útil em uma variedade de aplicações/ambientes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auxilia o desenvolvimento de princípios de projeto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ajuda a construir agentes com chances de sucesso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agentes (razoavelmente) inteligentes</a:t>
            </a:r>
          </a:p>
          <a:p>
            <a:pPr marL="375517" marR="267362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dirty="0"/>
              <a:t>Racionalidade depende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medida de desempenho que define o critério de sucesso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história perceptiva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o que a priori o agente sabe sobre o ambiente </a:t>
            </a:r>
          </a:p>
          <a:p>
            <a:pPr marL="12763" marR="267362">
              <a:spcBef>
                <a:spcPts val="106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	– as ações que o agente pode executar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4288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7126824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racional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726" y="1268760"/>
            <a:ext cx="8854888" cy="404031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75517" marR="267362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b="1" dirty="0"/>
              <a:t>Para cada sequência perceptiva possível, um agente racional deve selecionar a ação que maximize seu critério de desempenho, </a:t>
            </a:r>
            <a:r>
              <a:rPr lang="pt-BR" sz="2600" dirty="0"/>
              <a:t>dada a evidência proporcionada pela sequência perceptiva e qualquer outro conhecimento que o agente tenha disponível.</a:t>
            </a:r>
          </a:p>
          <a:p>
            <a:pPr marL="375517" marR="267362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dirty="0"/>
              <a:t>Agente racional é aquele que faz a coisa certa, se comporta da melhor maneira possível em um ambiente.</a:t>
            </a:r>
          </a:p>
          <a:p>
            <a:pPr marL="375517" marR="267362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dirty="0"/>
              <a:t>Melhor desempenho caracterizado pela medida de desempenho que avalia qualquer sequência de estados do ambiente.</a:t>
            </a:r>
            <a:endParaRPr sz="2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63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94" y="215443"/>
            <a:ext cx="8092146" cy="1243995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000" spc="-5" dirty="0">
                <a:cs typeface="Times New Roman"/>
              </a:rPr>
              <a:t>Racionalidade </a:t>
            </a:r>
            <a:r>
              <a:rPr sz="4000" spc="-5" dirty="0" err="1">
                <a:cs typeface="Times New Roman"/>
              </a:rPr>
              <a:t>depende</a:t>
            </a:r>
            <a:r>
              <a:rPr sz="4000" spc="-5" dirty="0">
                <a:cs typeface="Times New Roman"/>
              </a:rPr>
              <a:t> de</a:t>
            </a:r>
            <a:r>
              <a:rPr lang="pt-BR" sz="4000" spc="-5" dirty="0">
                <a:cs typeface="Times New Roman"/>
              </a:rPr>
              <a:t> vários fatores</a:t>
            </a:r>
            <a:endParaRPr sz="40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592" y="1382467"/>
            <a:ext cx="7416824" cy="2591195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15730" marR="5374" indent="-302295">
              <a:spcBef>
                <a:spcPts val="106"/>
              </a:spcBef>
              <a:buChar char="–"/>
              <a:tabLst>
                <a:tab pos="315730" algn="l"/>
              </a:tabLst>
            </a:pPr>
            <a:r>
              <a:rPr sz="3000" dirty="0">
                <a:cs typeface="Times New Roman"/>
              </a:rPr>
              <a:t>(1 ) </a:t>
            </a:r>
            <a:r>
              <a:rPr sz="3000" spc="-5" dirty="0">
                <a:cs typeface="Times New Roman"/>
              </a:rPr>
              <a:t>da medida de desempenho que define </a:t>
            </a:r>
            <a:r>
              <a:rPr sz="3000" dirty="0">
                <a:cs typeface="Times New Roman"/>
              </a:rPr>
              <a:t>o  </a:t>
            </a:r>
            <a:r>
              <a:rPr sz="3000" spc="-5" dirty="0">
                <a:cs typeface="Times New Roman"/>
              </a:rPr>
              <a:t>sucesso do</a:t>
            </a:r>
            <a:r>
              <a:rPr sz="3000" spc="-1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agente</a:t>
            </a:r>
            <a:endParaRPr sz="3000" dirty="0">
              <a:cs typeface="Times New Roman"/>
            </a:endParaRPr>
          </a:p>
          <a:p>
            <a:pPr marL="315730" indent="-302295">
              <a:spcBef>
                <a:spcPts val="719"/>
              </a:spcBef>
              <a:buChar char="–"/>
              <a:tabLst>
                <a:tab pos="315730" algn="l"/>
              </a:tabLst>
            </a:pPr>
            <a:r>
              <a:rPr sz="3000" spc="-5" dirty="0">
                <a:cs typeface="Times New Roman"/>
              </a:rPr>
              <a:t>(2) da sequência </a:t>
            </a:r>
            <a:r>
              <a:rPr sz="3000" dirty="0">
                <a:cs typeface="Times New Roman"/>
              </a:rPr>
              <a:t>de </a:t>
            </a:r>
            <a:r>
              <a:rPr sz="3000" spc="-5" dirty="0">
                <a:cs typeface="Times New Roman"/>
              </a:rPr>
              <a:t>percepções do</a:t>
            </a:r>
            <a:r>
              <a:rPr sz="3000" spc="-58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agente</a:t>
            </a:r>
            <a:endParaRPr sz="3000" dirty="0">
              <a:cs typeface="Times New Roman"/>
            </a:endParaRPr>
          </a:p>
          <a:p>
            <a:pPr marL="315730" indent="-302295">
              <a:spcBef>
                <a:spcPts val="714"/>
              </a:spcBef>
              <a:buChar char="–"/>
              <a:tabLst>
                <a:tab pos="315730" algn="l"/>
              </a:tabLst>
            </a:pPr>
            <a:r>
              <a:rPr sz="3000" spc="-5" dirty="0">
                <a:cs typeface="Times New Roman"/>
              </a:rPr>
              <a:t>(3) do que </a:t>
            </a:r>
            <a:r>
              <a:rPr sz="3000" dirty="0">
                <a:cs typeface="Times New Roman"/>
              </a:rPr>
              <a:t>o </a:t>
            </a:r>
            <a:r>
              <a:rPr sz="3000" spc="-5" dirty="0">
                <a:cs typeface="Times New Roman"/>
              </a:rPr>
              <a:t>agente sabe sobre </a:t>
            </a:r>
            <a:r>
              <a:rPr sz="3000" dirty="0">
                <a:cs typeface="Times New Roman"/>
              </a:rPr>
              <a:t>o</a:t>
            </a:r>
            <a:r>
              <a:rPr sz="3000" spc="-53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ambiente</a:t>
            </a:r>
            <a:endParaRPr sz="3000" dirty="0">
              <a:cs typeface="Times New Roman"/>
            </a:endParaRPr>
          </a:p>
          <a:p>
            <a:pPr marL="315730" indent="-302295">
              <a:spcBef>
                <a:spcPts val="719"/>
              </a:spcBef>
              <a:buChar char="–"/>
              <a:tabLst>
                <a:tab pos="315730" algn="l"/>
              </a:tabLst>
            </a:pPr>
            <a:r>
              <a:rPr sz="3000" spc="-5" dirty="0">
                <a:cs typeface="Times New Roman"/>
              </a:rPr>
              <a:t>(4) das ações que </a:t>
            </a:r>
            <a:r>
              <a:rPr sz="3000" dirty="0">
                <a:cs typeface="Times New Roman"/>
              </a:rPr>
              <a:t>o </a:t>
            </a:r>
            <a:r>
              <a:rPr sz="3000" spc="-5" dirty="0">
                <a:cs typeface="Times New Roman"/>
              </a:rPr>
              <a:t>agente pode</a:t>
            </a:r>
            <a:r>
              <a:rPr sz="3000" spc="-42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realizar</a:t>
            </a:r>
            <a:endParaRPr sz="3000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42" y="4437112"/>
            <a:ext cx="8643097" cy="158229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993" rIns="0" bIns="0" rtlCol="0">
            <a:spAutoFit/>
          </a:bodyPr>
          <a:lstStyle/>
          <a:p>
            <a:pPr marL="103452" marR="525993">
              <a:spcBef>
                <a:spcPts val="339"/>
              </a:spcBef>
            </a:pPr>
            <a:r>
              <a:rPr sz="2500" b="1" spc="-5" dirty="0">
                <a:cs typeface="Times New Roman"/>
              </a:rPr>
              <a:t>Agente </a:t>
            </a:r>
            <a:r>
              <a:rPr sz="2500" b="1" dirty="0">
                <a:cs typeface="Times New Roman"/>
              </a:rPr>
              <a:t>racional </a:t>
            </a:r>
            <a:r>
              <a:rPr sz="2500" b="1" spc="-5" dirty="0">
                <a:cs typeface="Times New Roman"/>
              </a:rPr>
              <a:t>ideal</a:t>
            </a:r>
            <a:r>
              <a:rPr sz="2500" spc="-5" dirty="0">
                <a:cs typeface="Times New Roman"/>
              </a:rPr>
              <a:t>: para cada sequência de percepções </a:t>
            </a:r>
            <a:r>
              <a:rPr sz="2500" dirty="0">
                <a:cs typeface="Times New Roman"/>
              </a:rPr>
              <a:t>o  </a:t>
            </a:r>
            <a:r>
              <a:rPr sz="2500" spc="-5" dirty="0">
                <a:cs typeface="Times New Roman"/>
              </a:rPr>
              <a:t>agente escolhe </a:t>
            </a:r>
            <a:r>
              <a:rPr sz="2500" dirty="0">
                <a:cs typeface="Times New Roman"/>
              </a:rPr>
              <a:t>a </a:t>
            </a:r>
            <a:r>
              <a:rPr sz="2500" spc="-5" dirty="0">
                <a:cs typeface="Times New Roman"/>
              </a:rPr>
              <a:t>ação que maximiza seu desempenho baseado  nas informações de percepção </a:t>
            </a:r>
            <a:r>
              <a:rPr sz="2500" dirty="0">
                <a:cs typeface="Times New Roman"/>
              </a:rPr>
              <a:t>e </a:t>
            </a:r>
            <a:r>
              <a:rPr sz="2500" spc="-5" dirty="0">
                <a:cs typeface="Times New Roman"/>
              </a:rPr>
              <a:t>de seu conhecimento sobre </a:t>
            </a:r>
            <a:r>
              <a:rPr sz="2500" dirty="0">
                <a:cs typeface="Times New Roman"/>
              </a:rPr>
              <a:t>o  </a:t>
            </a:r>
            <a:r>
              <a:rPr sz="2500" spc="-5" dirty="0">
                <a:cs typeface="Times New Roman"/>
              </a:rPr>
              <a:t>mundo</a:t>
            </a:r>
            <a:endParaRPr sz="25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553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423924"/>
            <a:ext cx="842493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  <a:tabLst>
                <a:tab pos="2329014" algn="l"/>
                <a:tab pos="4954950" algn="l"/>
              </a:tabLst>
            </a:pPr>
            <a:r>
              <a:rPr sz="4700" spc="-5" dirty="0">
                <a:cs typeface="Times New Roman"/>
              </a:rPr>
              <a:t>Estrutura	de</a:t>
            </a:r>
            <a:r>
              <a:rPr sz="4700" spc="11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agentes	inteligentes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03" y="1340768"/>
            <a:ext cx="8893212" cy="443717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5517" indent="-362754" algn="just">
              <a:spcBef>
                <a:spcPts val="101"/>
              </a:spcBef>
              <a:buChar char="•"/>
              <a:tabLst>
                <a:tab pos="376189" algn="l"/>
              </a:tabLst>
            </a:pPr>
            <a:r>
              <a:rPr sz="3000" spc="-5" dirty="0">
                <a:cs typeface="Times New Roman"/>
              </a:rPr>
              <a:t>IA se preocupa em projetar</a:t>
            </a:r>
            <a:r>
              <a:rPr sz="3000" spc="5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o</a:t>
            </a:r>
            <a:endParaRPr sz="3000" dirty="0">
              <a:cs typeface="Times New Roman"/>
            </a:endParaRPr>
          </a:p>
          <a:p>
            <a:pPr marL="376189" marR="187423" algn="just"/>
            <a:r>
              <a:rPr sz="3000" b="1" spc="-5" dirty="0">
                <a:solidFill>
                  <a:srgbClr val="3333CC"/>
                </a:solidFill>
                <a:cs typeface="Times New Roman"/>
              </a:rPr>
              <a:t>programa do agente: </a:t>
            </a:r>
            <a:r>
              <a:rPr sz="3000" spc="-5" dirty="0">
                <a:cs typeface="Times New Roman"/>
              </a:rPr>
              <a:t>função que implementa o  mapeamento entre percepção e</a:t>
            </a:r>
            <a:r>
              <a:rPr sz="3000" spc="16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ação</a:t>
            </a:r>
            <a:endParaRPr sz="3000" dirty="0">
              <a:cs typeface="Times New Roman"/>
            </a:endParaRPr>
          </a:p>
          <a:p>
            <a:pPr marL="376189" marR="156522" indent="-363426" algn="just">
              <a:spcBef>
                <a:spcPts val="804"/>
              </a:spcBef>
              <a:buChar char="•"/>
              <a:tabLst>
                <a:tab pos="376189" algn="l"/>
              </a:tabLst>
            </a:pPr>
            <a:r>
              <a:rPr sz="3000" spc="-5" dirty="0">
                <a:cs typeface="Times New Roman"/>
              </a:rPr>
              <a:t>O programa do agente roda em uma arquitetura:  dispositivo de computação que inclue sensores e  atuadores.</a:t>
            </a:r>
            <a:endParaRPr sz="3000" dirty="0">
              <a:cs typeface="Times New Roman"/>
            </a:endParaRPr>
          </a:p>
          <a:p>
            <a:pPr marL="1947450" algn="just">
              <a:lnSpc>
                <a:spcPts val="4057"/>
              </a:lnSpc>
            </a:pPr>
            <a:r>
              <a:rPr sz="2800" b="1" i="1" spc="-5" dirty="0">
                <a:cs typeface="Times New Roman"/>
              </a:rPr>
              <a:t>agente = arquitetura +</a:t>
            </a:r>
            <a:r>
              <a:rPr sz="2800" b="1" i="1" spc="16" dirty="0">
                <a:cs typeface="Times New Roman"/>
              </a:rPr>
              <a:t> </a:t>
            </a:r>
            <a:r>
              <a:rPr sz="2800" b="1" i="1" spc="-5" dirty="0">
                <a:cs typeface="Times New Roman"/>
              </a:rPr>
              <a:t>programa</a:t>
            </a:r>
            <a:endParaRPr sz="2800" b="1" dirty="0">
              <a:cs typeface="Times New Roman"/>
            </a:endParaRPr>
          </a:p>
          <a:p>
            <a:pPr marL="376189" marR="5374" indent="-363426" algn="just">
              <a:spcBef>
                <a:spcPts val="799"/>
              </a:spcBef>
              <a:buChar char="•"/>
              <a:tabLst>
                <a:tab pos="376189" algn="l"/>
              </a:tabLst>
            </a:pPr>
            <a:r>
              <a:rPr sz="3000" spc="-5" dirty="0">
                <a:cs typeface="Times New Roman"/>
              </a:rPr>
              <a:t>Componentes de especificação de agentes: PEAS  (</a:t>
            </a:r>
            <a:r>
              <a:rPr sz="3000" i="1" spc="-5" dirty="0">
                <a:cs typeface="Times New Roman"/>
              </a:rPr>
              <a:t>Performance, Environment, Actuators,</a:t>
            </a:r>
            <a:r>
              <a:rPr sz="3000" i="1" spc="53" dirty="0">
                <a:cs typeface="Times New Roman"/>
              </a:rPr>
              <a:t> </a:t>
            </a:r>
            <a:r>
              <a:rPr sz="3000" i="1" spc="-5" dirty="0">
                <a:cs typeface="Times New Roman"/>
              </a:rPr>
              <a:t>Sensors</a:t>
            </a:r>
            <a:r>
              <a:rPr sz="3000" spc="-5" dirty="0">
                <a:cs typeface="Times New Roman"/>
              </a:rPr>
              <a:t>)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59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6565123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 em</a:t>
            </a:r>
            <a:r>
              <a:rPr sz="4700" spc="-69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IA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1528" y="1801063"/>
            <a:ext cx="7395869" cy="341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1608" y="2381377"/>
            <a:ext cx="1208218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spc="-5" dirty="0">
                <a:latin typeface="Times New Roman"/>
                <a:cs typeface="Times New Roman"/>
              </a:rPr>
              <a:t>ambiente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6643" y="1710607"/>
            <a:ext cx="1122157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dirty="0">
                <a:latin typeface="Times New Roman"/>
                <a:cs typeface="Times New Roman"/>
              </a:rPr>
              <a:t>sensores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9496" y="1962648"/>
            <a:ext cx="2723029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spc="-5" dirty="0">
                <a:latin typeface="Times New Roman"/>
                <a:cs typeface="Times New Roman"/>
              </a:rPr>
              <a:t>Percepção</a:t>
            </a:r>
            <a:r>
              <a:rPr sz="2500" spc="-53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(entradas)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719" y="3700367"/>
            <a:ext cx="1791821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dirty="0">
                <a:latin typeface="Times New Roman"/>
                <a:cs typeface="Times New Roman"/>
              </a:rPr>
              <a:t>Ação</a:t>
            </a:r>
            <a:r>
              <a:rPr sz="2500" spc="-10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(saídas)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918" y="5119208"/>
            <a:ext cx="1263351" cy="41335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spc="-5" dirty="0">
                <a:latin typeface="Times New Roman"/>
                <a:cs typeface="Times New Roman"/>
              </a:rPr>
              <a:t>atuadores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619" y="2741321"/>
            <a:ext cx="868008" cy="987096"/>
          </a:xfrm>
          <a:prstGeom prst="rect">
            <a:avLst/>
          </a:prstGeom>
        </p:spPr>
        <p:txBody>
          <a:bodyPr vert="horz" wrap="square" lIns="0" tIns="106811" rIns="0" bIns="0" rtlCol="0">
            <a:spAutoFit/>
          </a:bodyPr>
          <a:lstStyle/>
          <a:p>
            <a:pPr marL="13435">
              <a:spcBef>
                <a:spcPts val="841"/>
              </a:spcBef>
            </a:pPr>
            <a:r>
              <a:rPr sz="2500" spc="-5" dirty="0">
                <a:latin typeface="Times New Roman"/>
                <a:cs typeface="Times New Roman"/>
              </a:rPr>
              <a:t>agente</a:t>
            </a:r>
            <a:endParaRPr sz="2500">
              <a:latin typeface="Times New Roman"/>
              <a:cs typeface="Times New Roman"/>
            </a:endParaRPr>
          </a:p>
          <a:p>
            <a:pPr marL="460160">
              <a:spcBef>
                <a:spcPts val="735"/>
              </a:spcBef>
            </a:pPr>
            <a:r>
              <a:rPr sz="2500" dirty="0">
                <a:latin typeface="Times New Roman"/>
                <a:cs typeface="Times New Roman"/>
              </a:rPr>
              <a:t>?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059" y="6000682"/>
            <a:ext cx="6464674" cy="42881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665" rIns="0" bIns="0" rtlCol="0">
            <a:spAutoFit/>
          </a:bodyPr>
          <a:lstStyle/>
          <a:p>
            <a:pPr marL="103452">
              <a:spcBef>
                <a:spcPts val="344"/>
              </a:spcBef>
            </a:pPr>
            <a:r>
              <a:rPr sz="2500" spc="-5" dirty="0">
                <a:latin typeface="Times New Roman"/>
                <a:cs typeface="Times New Roman"/>
              </a:rPr>
              <a:t>Objetivo </a:t>
            </a:r>
            <a:r>
              <a:rPr sz="2500" dirty="0">
                <a:latin typeface="Times New Roman"/>
                <a:cs typeface="Times New Roman"/>
              </a:rPr>
              <a:t>de IA: escrever o </a:t>
            </a:r>
            <a:r>
              <a:rPr sz="2500" i="1" dirty="0">
                <a:latin typeface="Times New Roman"/>
                <a:cs typeface="Times New Roman"/>
              </a:rPr>
              <a:t>programa do</a:t>
            </a:r>
            <a:r>
              <a:rPr sz="2500" i="1" spc="-101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agente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122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90" y="423924"/>
            <a:ext cx="6729474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Ambiente </a:t>
            </a:r>
            <a:r>
              <a:rPr sz="4700" spc="-5" dirty="0">
                <a:cs typeface="Times New Roman"/>
              </a:rPr>
              <a:t>de</a:t>
            </a:r>
            <a:r>
              <a:rPr sz="4700" spc="-21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tarefa: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614" y="1751197"/>
            <a:ext cx="5922650" cy="2221105"/>
          </a:xfrm>
          <a:prstGeom prst="rect">
            <a:avLst/>
          </a:prstGeom>
        </p:spPr>
        <p:txBody>
          <a:bodyPr vert="horz" wrap="square" lIns="0" tIns="104124" rIns="0" bIns="0" rtlCol="0">
            <a:spAutoFit/>
          </a:bodyPr>
          <a:lstStyle/>
          <a:p>
            <a:pPr marL="315730" indent="-302295">
              <a:spcBef>
                <a:spcPts val="820"/>
              </a:spcBef>
              <a:buFont typeface="Times New Roman"/>
              <a:buChar char="–"/>
              <a:tabLst>
                <a:tab pos="315730" algn="l"/>
              </a:tabLst>
            </a:pPr>
            <a:r>
              <a:rPr sz="3000" b="1" i="1" dirty="0">
                <a:cs typeface="Times New Roman"/>
              </a:rPr>
              <a:t>P -</a:t>
            </a:r>
            <a:r>
              <a:rPr sz="3000" b="1" i="1" spc="-90" dirty="0">
                <a:cs typeface="Times New Roman"/>
              </a:rPr>
              <a:t> </a:t>
            </a:r>
            <a:r>
              <a:rPr sz="3000" b="1" i="1" spc="-5" dirty="0">
                <a:cs typeface="Times New Roman"/>
              </a:rPr>
              <a:t>P</a:t>
            </a:r>
            <a:r>
              <a:rPr sz="3000" i="1" spc="-5" dirty="0">
                <a:cs typeface="Times New Roman"/>
              </a:rPr>
              <a:t>erformance</a:t>
            </a:r>
            <a:endParaRPr sz="3000" dirty="0">
              <a:cs typeface="Times New Roman"/>
            </a:endParaRPr>
          </a:p>
          <a:p>
            <a:pPr marL="315730" indent="-302295">
              <a:spcBef>
                <a:spcPts val="719"/>
              </a:spcBef>
              <a:buFont typeface="Times New Roman"/>
              <a:buChar char="–"/>
              <a:tabLst>
                <a:tab pos="315730" algn="l"/>
              </a:tabLst>
            </a:pPr>
            <a:r>
              <a:rPr sz="3000" b="1" i="1" dirty="0">
                <a:cs typeface="Times New Roman"/>
              </a:rPr>
              <a:t>E -</a:t>
            </a:r>
            <a:r>
              <a:rPr sz="3000" b="1" i="1" spc="-111" dirty="0">
                <a:cs typeface="Times New Roman"/>
              </a:rPr>
              <a:t> </a:t>
            </a:r>
            <a:r>
              <a:rPr sz="3000" b="1" i="1" spc="-5" dirty="0">
                <a:cs typeface="Times New Roman"/>
              </a:rPr>
              <a:t>E</a:t>
            </a:r>
            <a:r>
              <a:rPr sz="3000" i="1" spc="-5" dirty="0">
                <a:cs typeface="Times New Roman"/>
              </a:rPr>
              <a:t>nvironment</a:t>
            </a:r>
            <a:endParaRPr sz="3000" dirty="0">
              <a:cs typeface="Times New Roman"/>
            </a:endParaRPr>
          </a:p>
          <a:p>
            <a:pPr marL="315730" indent="-302295">
              <a:spcBef>
                <a:spcPts val="714"/>
              </a:spcBef>
              <a:buFont typeface="Times New Roman"/>
              <a:buChar char="–"/>
              <a:tabLst>
                <a:tab pos="315730" algn="l"/>
              </a:tabLst>
            </a:pPr>
            <a:r>
              <a:rPr sz="3000" b="1" i="1" dirty="0">
                <a:cs typeface="Times New Roman"/>
              </a:rPr>
              <a:t>A -</a:t>
            </a:r>
            <a:r>
              <a:rPr sz="3000" b="1" i="1" spc="-42" dirty="0">
                <a:cs typeface="Times New Roman"/>
              </a:rPr>
              <a:t> </a:t>
            </a:r>
            <a:r>
              <a:rPr sz="3000" b="1" i="1" spc="-5" dirty="0">
                <a:cs typeface="Times New Roman"/>
              </a:rPr>
              <a:t>A</a:t>
            </a:r>
            <a:r>
              <a:rPr sz="3000" i="1" spc="-5" dirty="0">
                <a:cs typeface="Times New Roman"/>
              </a:rPr>
              <a:t>ctuators</a:t>
            </a:r>
            <a:endParaRPr sz="3000" dirty="0">
              <a:cs typeface="Times New Roman"/>
            </a:endParaRPr>
          </a:p>
          <a:p>
            <a:pPr marL="315730" indent="-302295">
              <a:spcBef>
                <a:spcPts val="719"/>
              </a:spcBef>
              <a:buFont typeface="Times New Roman"/>
              <a:buChar char="–"/>
              <a:tabLst>
                <a:tab pos="315730" algn="l"/>
              </a:tabLst>
            </a:pPr>
            <a:r>
              <a:rPr sz="3000" b="1" i="1" dirty="0">
                <a:cs typeface="Times New Roman"/>
              </a:rPr>
              <a:t>S -</a:t>
            </a:r>
            <a:r>
              <a:rPr sz="3000" b="1" i="1" spc="-16" dirty="0">
                <a:cs typeface="Times New Roman"/>
              </a:rPr>
              <a:t> </a:t>
            </a:r>
            <a:r>
              <a:rPr sz="3000" b="1" i="1" spc="-5" dirty="0">
                <a:cs typeface="Times New Roman"/>
              </a:rPr>
              <a:t>S</a:t>
            </a:r>
            <a:r>
              <a:rPr sz="3000" i="1" spc="-5" dirty="0">
                <a:cs typeface="Times New Roman"/>
              </a:rPr>
              <a:t>ensors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174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260" y="730760"/>
          <a:ext cx="9039783" cy="5700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161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i="1" spc="15" dirty="0">
                          <a:latin typeface="Arial"/>
                          <a:cs typeface="Arial"/>
                        </a:rPr>
                        <a:t>Agente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402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 marR="145415" indent="297180">
                        <a:lnSpc>
                          <a:spcPts val="2110"/>
                        </a:lnSpc>
                        <a:spcBef>
                          <a:spcPts val="140"/>
                        </a:spcBef>
                      </a:pPr>
                      <a:r>
                        <a:rPr sz="1900" b="1" i="1" spc="15" dirty="0">
                          <a:latin typeface="Arial"/>
                          <a:cs typeface="Arial"/>
                        </a:rPr>
                        <a:t>Dados  </a:t>
                      </a:r>
                      <a:r>
                        <a:rPr sz="1900" b="1" i="1" spc="-5" dirty="0">
                          <a:latin typeface="Arial"/>
                          <a:cs typeface="Arial"/>
                        </a:rPr>
                        <a:t>perceptivos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87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i="1" spc="15" dirty="0">
                          <a:latin typeface="Arial"/>
                          <a:cs typeface="Arial"/>
                        </a:rPr>
                        <a:t>Ações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2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i="1" spc="10" dirty="0">
                          <a:latin typeface="Arial"/>
                          <a:cs typeface="Arial"/>
                        </a:rPr>
                        <a:t>Objetivos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2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i="1" spc="15" dirty="0">
                          <a:latin typeface="Arial"/>
                          <a:cs typeface="Arial"/>
                        </a:rPr>
                        <a:t>Ambiente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26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64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Diagnóstico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ts val="1720"/>
                        </a:lnSpc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médico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05"/>
                        </a:lnSpc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Sintomas,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233679" marR="226060" algn="ctr">
                        <a:lnSpc>
                          <a:spcPts val="1700"/>
                        </a:lnSpc>
                        <a:spcBef>
                          <a:spcPts val="7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resultados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  exames,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Perguntar,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realizar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68300" marR="358775" algn="ctr">
                        <a:lnSpc>
                          <a:spcPts val="1700"/>
                        </a:lnSpc>
                        <a:spcBef>
                          <a:spcPts val="70"/>
                        </a:spcBef>
                      </a:pPr>
                      <a:r>
                        <a:rPr sz="1500" b="1" spc="1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5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prescrever  exames,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Maximizar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saúde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61290" marR="151765" indent="-635" algn="ctr">
                        <a:lnSpc>
                          <a:spcPts val="1700"/>
                        </a:lnSpc>
                        <a:spcBef>
                          <a:spcPts val="70"/>
                        </a:spcBef>
                      </a:pPr>
                      <a:r>
                        <a:rPr sz="1500" b="1" spc="1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paciente,  minimizar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custos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05"/>
                        </a:lnSpc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Paciente,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65100" marR="118745" indent="-1270" algn="ctr">
                        <a:lnSpc>
                          <a:spcPts val="1700"/>
                        </a:lnSpc>
                        <a:spcBef>
                          <a:spcPts val="7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consultório,  Laboratório,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333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402">
                <a:tc>
                  <a:txBody>
                    <a:bodyPr/>
                    <a:lstStyle/>
                    <a:p>
                      <a:pPr marL="211454" marR="202565" indent="635" algn="ctr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Análise de  imagens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satélite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Pixels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0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860" marR="384810" indent="-9525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imprimir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uma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classificação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 marR="323215" indent="134620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classificar 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corretamente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2759" marR="254000" indent="-192405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Imagens</a:t>
                      </a:r>
                      <a:r>
                        <a:rPr sz="15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satélite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98">
                <a:tc>
                  <a:txBody>
                    <a:bodyPr/>
                    <a:lstStyle/>
                    <a:p>
                      <a:pPr marL="267970" marR="238125" indent="-20320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Tutorial</a:t>
                      </a:r>
                      <a:r>
                        <a:rPr sz="15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  português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165" marR="421640" indent="25400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Palavras 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digitadas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6520" algn="ctr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Imprimir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exercícios,  sugestões,  correções,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 marR="197485" indent="-1270" algn="ctr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Melhorar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o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desempenho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do  estudante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marR="223520" indent="-52705">
                        <a:lnSpc>
                          <a:spcPts val="1700"/>
                        </a:lnSpc>
                        <a:spcBef>
                          <a:spcPts val="135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Conjunto</a:t>
                      </a:r>
                      <a:r>
                        <a:rPr sz="15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estudantes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118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401">
                <a:tc>
                  <a:txBody>
                    <a:bodyPr/>
                    <a:lstStyle/>
                    <a:p>
                      <a:pPr marL="356235">
                        <a:lnSpc>
                          <a:spcPts val="1720"/>
                        </a:lnSpc>
                        <a:spcBef>
                          <a:spcPts val="4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Filtro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de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434340">
                        <a:lnSpc>
                          <a:spcPts val="1720"/>
                        </a:lnSpc>
                      </a:pPr>
                      <a:r>
                        <a:rPr sz="1500" b="1" i="1" spc="5" dirty="0">
                          <a:latin typeface="Arial"/>
                          <a:cs typeface="Arial"/>
                        </a:rPr>
                        <a:t>emails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3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mensagens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3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 marR="184150" indent="-280035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Aceitar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ou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rejeitar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mensagens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 marR="129539" indent="10160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Aliviar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carga de  leitura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usuário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 marR="234315" indent="-144780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Mensagens,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usuários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402">
                <a:tc>
                  <a:txBody>
                    <a:bodyPr/>
                    <a:lstStyle/>
                    <a:p>
                      <a:pPr marL="563880" marR="161290" indent="-394335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Motorista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taxi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 marR="282575" algn="ctr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Imagens, 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velocímetro,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sons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55904" indent="-52069" algn="just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brecar,</a:t>
                      </a:r>
                      <a:r>
                        <a:rPr sz="15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acelerar, 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virar,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falar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com 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passageiro,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74295" algn="ctr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Segurança,  rapidez,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economia, 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conforto,...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 marR="20320" indent="-331470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Ruas,</a:t>
                      </a:r>
                      <a:r>
                        <a:rPr sz="15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pedestres,  carros,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93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Músico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5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jazz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3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 marR="111760" indent="1270" algn="ctr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Sons, seus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de  outros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músicos,  grades de  acordes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3500" indent="185420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Escolher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tocar  notas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andamento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202565" indent="82550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Tocar bem, se 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divertir,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agradar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77470" indent="-635" algn="ctr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500" b="1" spc="5" dirty="0">
                          <a:latin typeface="Arial"/>
                          <a:cs typeface="Arial"/>
                        </a:rPr>
                        <a:t>Músicos,  público,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grades 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acordes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7447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62" y="-707"/>
            <a:ext cx="9034938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  <a:tabLst>
                <a:tab pos="3231869" algn="l"/>
                <a:tab pos="6482547" algn="l"/>
              </a:tabLst>
            </a:pPr>
            <a:r>
              <a:rPr sz="4700" spc="-5" dirty="0">
                <a:cs typeface="Times New Roman"/>
              </a:rPr>
              <a:t>Exemplos</a:t>
            </a:r>
            <a:r>
              <a:rPr sz="4700" spc="21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de	</a:t>
            </a:r>
            <a:r>
              <a:rPr sz="4700" spc="-5" dirty="0" err="1">
                <a:cs typeface="Times New Roman"/>
              </a:rPr>
              <a:t>ambientes</a:t>
            </a:r>
            <a:r>
              <a:rPr sz="4700" spc="21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de</a:t>
            </a:r>
            <a:r>
              <a:rPr lang="pt-BR" sz="4700" spc="-5" dirty="0">
                <a:cs typeface="Times New Roman"/>
              </a:rPr>
              <a:t> </a:t>
            </a:r>
            <a:r>
              <a:rPr sz="4700" spc="-5" dirty="0" err="1">
                <a:cs typeface="Times New Roman"/>
              </a:rPr>
              <a:t>tarefa</a:t>
            </a:r>
            <a:endParaRPr sz="47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2259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8" y="423924"/>
            <a:ext cx="7918913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Agente: </a:t>
            </a:r>
            <a:r>
              <a:rPr sz="4700" spc="-5" dirty="0" err="1">
                <a:cs typeface="Times New Roman"/>
              </a:rPr>
              <a:t>esqueleto</a:t>
            </a:r>
            <a:r>
              <a:rPr sz="4700" dirty="0">
                <a:cs typeface="Times New Roman"/>
              </a:rPr>
              <a:t> </a:t>
            </a:r>
            <a:r>
              <a:rPr sz="4700" spc="-5" dirty="0" err="1">
                <a:cs typeface="Times New Roman"/>
              </a:rPr>
              <a:t>geral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26" y="1837521"/>
            <a:ext cx="9000789" cy="3690275"/>
          </a:xfrm>
          <a:prstGeom prst="rect">
            <a:avLst/>
          </a:prstGeom>
        </p:spPr>
        <p:txBody>
          <a:bodyPr vert="horz" wrap="square" lIns="0" tIns="98078" rIns="0" bIns="0" rtlCol="0">
            <a:spAutoFit/>
          </a:bodyPr>
          <a:lstStyle/>
          <a:p>
            <a:pPr marL="13435">
              <a:spcBef>
                <a:spcPts val="772"/>
              </a:spcBef>
            </a:pPr>
            <a:r>
              <a:rPr sz="2800" b="1" spc="-5" dirty="0">
                <a:cs typeface="Times New Roman"/>
              </a:rPr>
              <a:t>função </a:t>
            </a:r>
            <a:r>
              <a:rPr sz="2800" spc="-11" dirty="0">
                <a:cs typeface="Times New Roman"/>
              </a:rPr>
              <a:t>Agente-Esqueleto </a:t>
            </a:r>
            <a:r>
              <a:rPr sz="2800" spc="-5" dirty="0">
                <a:cs typeface="Times New Roman"/>
              </a:rPr>
              <a:t>(</a:t>
            </a:r>
            <a:r>
              <a:rPr sz="2800" i="1" spc="-5" dirty="0">
                <a:cs typeface="Times New Roman"/>
              </a:rPr>
              <a:t>perceção</a:t>
            </a:r>
            <a:r>
              <a:rPr sz="2800" spc="-5" dirty="0">
                <a:cs typeface="Times New Roman"/>
              </a:rPr>
              <a:t>) </a:t>
            </a:r>
            <a:r>
              <a:rPr sz="2800" b="1" spc="-5" dirty="0">
                <a:cs typeface="Times New Roman"/>
              </a:rPr>
              <a:t>devolve</a:t>
            </a:r>
            <a:r>
              <a:rPr sz="2800" b="1" spc="11" dirty="0">
                <a:cs typeface="Times New Roman"/>
              </a:rPr>
              <a:t> </a:t>
            </a:r>
            <a:r>
              <a:rPr sz="2800" i="1" spc="-5" dirty="0">
                <a:cs typeface="Times New Roman"/>
              </a:rPr>
              <a:t>ação</a:t>
            </a:r>
            <a:endParaRPr sz="2800" dirty="0">
              <a:cs typeface="Times New Roman"/>
            </a:endParaRPr>
          </a:p>
          <a:p>
            <a:pPr marL="376189">
              <a:spcBef>
                <a:spcPts val="666"/>
              </a:spcBef>
            </a:pPr>
            <a:r>
              <a:rPr sz="2800" b="1" spc="-11" dirty="0">
                <a:cs typeface="Times New Roman"/>
              </a:rPr>
              <a:t>estático</a:t>
            </a:r>
            <a:r>
              <a:rPr sz="2800" spc="-11" dirty="0">
                <a:cs typeface="Times New Roman"/>
              </a:rPr>
              <a:t>: </a:t>
            </a:r>
            <a:r>
              <a:rPr sz="2800" i="1" spc="-5" dirty="0">
                <a:cs typeface="Times New Roman"/>
              </a:rPr>
              <a:t>memória</a:t>
            </a:r>
            <a:r>
              <a:rPr sz="2800" spc="-5" dirty="0">
                <a:cs typeface="Times New Roman"/>
              </a:rPr>
              <a:t>, a memória do agente sobre o</a:t>
            </a:r>
            <a:r>
              <a:rPr sz="2800" spc="21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mundo</a:t>
            </a:r>
            <a:endParaRPr sz="28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cs typeface="Times New Roman"/>
            </a:endParaRPr>
          </a:p>
          <a:p>
            <a:pPr marL="376189" marR="5374">
              <a:lnSpc>
                <a:spcPct val="120200"/>
              </a:lnSpc>
              <a:tabLst>
                <a:tab pos="1659935" algn="l"/>
                <a:tab pos="1792273" algn="l"/>
              </a:tabLst>
            </a:pPr>
            <a:r>
              <a:rPr sz="2800" i="1" spc="-11" dirty="0">
                <a:cs typeface="Times New Roman"/>
              </a:rPr>
              <a:t>memória		</a:t>
            </a:r>
            <a:r>
              <a:rPr sz="2800" spc="-5" dirty="0">
                <a:cs typeface="Times New Roman"/>
              </a:rPr>
              <a:t> </a:t>
            </a:r>
            <a:r>
              <a:rPr sz="2800" spc="-11" dirty="0">
                <a:cs typeface="Times New Roman"/>
              </a:rPr>
              <a:t>ATUALIZA-MEMÓRIA </a:t>
            </a:r>
            <a:r>
              <a:rPr sz="2800" spc="-5" dirty="0">
                <a:cs typeface="Times New Roman"/>
              </a:rPr>
              <a:t>(</a:t>
            </a:r>
            <a:r>
              <a:rPr sz="2800" i="1" spc="-5" dirty="0">
                <a:cs typeface="Times New Roman"/>
              </a:rPr>
              <a:t>memória, percepção</a:t>
            </a:r>
            <a:r>
              <a:rPr sz="2800" spc="-5" dirty="0">
                <a:cs typeface="Times New Roman"/>
              </a:rPr>
              <a:t>)  </a:t>
            </a:r>
            <a:r>
              <a:rPr sz="2800" i="1" spc="-5" dirty="0" err="1">
                <a:cs typeface="Times New Roman"/>
              </a:rPr>
              <a:t>ação</a:t>
            </a:r>
            <a:r>
              <a:rPr sz="2800" i="1" spc="-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	ESCOLHE-MELHOR-AÇÃO</a:t>
            </a:r>
            <a:r>
              <a:rPr sz="2800" dirty="0">
                <a:cs typeface="Times New Roman"/>
              </a:rPr>
              <a:t> </a:t>
            </a:r>
            <a:r>
              <a:rPr sz="2800" spc="-11" dirty="0">
                <a:cs typeface="Times New Roman"/>
              </a:rPr>
              <a:t>(</a:t>
            </a:r>
            <a:r>
              <a:rPr sz="2800" i="1" spc="-11" dirty="0">
                <a:cs typeface="Times New Roman"/>
              </a:rPr>
              <a:t>memória</a:t>
            </a:r>
            <a:r>
              <a:rPr sz="2800" spc="-11" dirty="0">
                <a:cs typeface="Times New Roman"/>
              </a:rPr>
              <a:t>)</a:t>
            </a:r>
            <a:endParaRPr sz="2800" dirty="0">
              <a:cs typeface="Times New Roman"/>
            </a:endParaRPr>
          </a:p>
          <a:p>
            <a:pPr marL="376189">
              <a:spcBef>
                <a:spcPts val="666"/>
              </a:spcBef>
            </a:pPr>
            <a:r>
              <a:rPr sz="2800" i="1" spc="-11" dirty="0" err="1">
                <a:cs typeface="Times New Roman"/>
              </a:rPr>
              <a:t>memória</a:t>
            </a:r>
            <a:r>
              <a:rPr sz="2800" i="1" spc="-11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 </a:t>
            </a:r>
            <a:r>
              <a:rPr sz="2800" spc="-11" dirty="0">
                <a:cs typeface="Times New Roman"/>
              </a:rPr>
              <a:t>ATUALIZA-MEMÓRIA </a:t>
            </a:r>
            <a:r>
              <a:rPr sz="2800" spc="-5" dirty="0">
                <a:cs typeface="Times New Roman"/>
              </a:rPr>
              <a:t>(</a:t>
            </a:r>
            <a:r>
              <a:rPr sz="2800" i="1" spc="-5" dirty="0">
                <a:cs typeface="Times New Roman"/>
              </a:rPr>
              <a:t>memória</a:t>
            </a:r>
            <a:r>
              <a:rPr sz="2800" spc="-5" dirty="0">
                <a:cs typeface="Times New Roman"/>
              </a:rPr>
              <a:t>,</a:t>
            </a:r>
            <a:r>
              <a:rPr sz="2800" spc="21" dirty="0">
                <a:cs typeface="Times New Roman"/>
              </a:rPr>
              <a:t> </a:t>
            </a:r>
            <a:r>
              <a:rPr sz="2800" i="1" spc="-5" dirty="0">
                <a:cs typeface="Times New Roman"/>
              </a:rPr>
              <a:t>ação</a:t>
            </a:r>
            <a:r>
              <a:rPr sz="2800" spc="-5" dirty="0">
                <a:cs typeface="Times New Roman"/>
              </a:rPr>
              <a:t>)</a:t>
            </a:r>
            <a:endParaRPr sz="2800" dirty="0">
              <a:cs typeface="Times New Roman"/>
            </a:endParaRPr>
          </a:p>
          <a:p>
            <a:pPr marL="462847">
              <a:spcBef>
                <a:spcPts val="883"/>
              </a:spcBef>
            </a:pPr>
            <a:r>
              <a:rPr sz="2800" b="1" spc="-5" dirty="0">
                <a:cs typeface="Times New Roman"/>
              </a:rPr>
              <a:t>devolve</a:t>
            </a:r>
            <a:r>
              <a:rPr sz="2800" b="1" spc="48" dirty="0">
                <a:cs typeface="Times New Roman"/>
              </a:rPr>
              <a:t> </a:t>
            </a:r>
            <a:r>
              <a:rPr sz="2800" i="1" spc="-5" dirty="0">
                <a:cs typeface="Times New Roman"/>
              </a:rPr>
              <a:t>ação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4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90" y="423924"/>
            <a:ext cx="8313649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 </a:t>
            </a:r>
            <a:r>
              <a:rPr sz="4700" spc="-5" dirty="0">
                <a:cs typeface="Times New Roman"/>
              </a:rPr>
              <a:t>baseado em</a:t>
            </a:r>
            <a:r>
              <a:rPr sz="4700" spc="-37" dirty="0">
                <a:cs typeface="Times New Roman"/>
              </a:rPr>
              <a:t> </a:t>
            </a:r>
            <a:r>
              <a:rPr sz="4700" dirty="0">
                <a:cs typeface="Times New Roman"/>
              </a:rPr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108" y="1239233"/>
            <a:ext cx="8133454" cy="936896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3000" b="1" dirty="0">
                <a:cs typeface="Times New Roman"/>
              </a:rPr>
              <a:t>função </a:t>
            </a:r>
            <a:r>
              <a:rPr sz="3000" spc="-5" dirty="0">
                <a:cs typeface="Times New Roman"/>
              </a:rPr>
              <a:t>Agente-olha-tabela (</a:t>
            </a:r>
            <a:r>
              <a:rPr sz="3000" i="1" spc="-5" dirty="0">
                <a:cs typeface="Times New Roman"/>
              </a:rPr>
              <a:t>percepção</a:t>
            </a:r>
            <a:r>
              <a:rPr sz="3000" spc="-5" dirty="0">
                <a:cs typeface="Times New Roman"/>
              </a:rPr>
              <a:t>) </a:t>
            </a:r>
            <a:r>
              <a:rPr sz="3000" b="1" spc="-5" dirty="0">
                <a:cs typeface="Times New Roman"/>
              </a:rPr>
              <a:t>devolve</a:t>
            </a:r>
            <a:r>
              <a:rPr sz="3000" b="1" spc="-32" dirty="0">
                <a:cs typeface="Times New Roman"/>
              </a:rPr>
              <a:t> </a:t>
            </a:r>
            <a:r>
              <a:rPr sz="3000" i="1" spc="-5" dirty="0">
                <a:cs typeface="Times New Roman"/>
              </a:rPr>
              <a:t>ação</a:t>
            </a:r>
            <a:endParaRPr sz="3000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179" y="2276695"/>
            <a:ext cx="1406525" cy="398287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b="1" spc="-5" dirty="0">
                <a:cs typeface="Times New Roman"/>
              </a:rPr>
              <a:t>estático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4484" y="2276695"/>
            <a:ext cx="6226661" cy="2422606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980107" marR="1423473" indent="-967344" algn="just">
              <a:lnSpc>
                <a:spcPct val="102699"/>
              </a:lnSpc>
              <a:spcBef>
                <a:spcPts val="21"/>
              </a:spcBef>
            </a:pPr>
            <a:r>
              <a:rPr sz="2500" i="1" spc="-5" dirty="0">
                <a:cs typeface="Times New Roman"/>
              </a:rPr>
              <a:t>percepções, </a:t>
            </a:r>
            <a:r>
              <a:rPr sz="2500" spc="-5" dirty="0">
                <a:cs typeface="Times New Roman"/>
              </a:rPr>
              <a:t>sequência de percepções  inicialmente</a:t>
            </a:r>
            <a:r>
              <a:rPr sz="2500" spc="-11" dirty="0">
                <a:cs typeface="Times New Roman"/>
              </a:rPr>
              <a:t> </a:t>
            </a:r>
            <a:r>
              <a:rPr sz="2500" spc="-5" dirty="0">
                <a:cs typeface="Times New Roman"/>
              </a:rPr>
              <a:t>vazia</a:t>
            </a:r>
            <a:endParaRPr sz="2500" dirty="0">
              <a:cs typeface="Times New Roman"/>
            </a:endParaRPr>
          </a:p>
          <a:p>
            <a:pPr marL="980107" marR="5374" indent="-967344" algn="just">
              <a:spcBef>
                <a:spcPts val="603"/>
              </a:spcBef>
            </a:pPr>
            <a:r>
              <a:rPr sz="2500" spc="-5" dirty="0">
                <a:cs typeface="Times New Roman"/>
              </a:rPr>
              <a:t>tabela, uma tabela indexada pelas sequências de  percepções, inicialmente completamente  especificada</a:t>
            </a:r>
            <a:endParaRPr sz="2500" dirty="0"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4509120"/>
            <a:ext cx="8472471" cy="1691461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 marR="5374" indent="13435">
              <a:lnSpc>
                <a:spcPct val="121600"/>
              </a:lnSpc>
              <a:spcBef>
                <a:spcPts val="106"/>
              </a:spcBef>
              <a:tabLst>
                <a:tab pos="1397946" algn="l"/>
              </a:tabLst>
            </a:pPr>
            <a:r>
              <a:rPr sz="3000" spc="-5" dirty="0">
                <a:cs typeface="Times New Roman"/>
              </a:rPr>
              <a:t>append </a:t>
            </a:r>
            <a:r>
              <a:rPr sz="3000" i="1" spc="-5" dirty="0">
                <a:cs typeface="Times New Roman"/>
              </a:rPr>
              <a:t>percepção </a:t>
            </a:r>
            <a:r>
              <a:rPr sz="3000" spc="-5" dirty="0">
                <a:cs typeface="Times New Roman"/>
              </a:rPr>
              <a:t>no final da sequência de </a:t>
            </a:r>
            <a:r>
              <a:rPr sz="3000" i="1" spc="-5" dirty="0">
                <a:cs typeface="Times New Roman"/>
              </a:rPr>
              <a:t>percepções  </a:t>
            </a:r>
            <a:r>
              <a:rPr sz="3000" i="1" spc="-5" dirty="0" err="1">
                <a:cs typeface="Times New Roman"/>
              </a:rPr>
              <a:t>ação</a:t>
            </a:r>
            <a:r>
              <a:rPr sz="3000" i="1" spc="-5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LOOCKUP</a:t>
            </a:r>
            <a:r>
              <a:rPr sz="3000" i="1" spc="-5" dirty="0">
                <a:cs typeface="Times New Roman"/>
              </a:rPr>
              <a:t>(</a:t>
            </a:r>
            <a:r>
              <a:rPr sz="3000" i="1" spc="-5" dirty="0" err="1">
                <a:cs typeface="Times New Roman"/>
              </a:rPr>
              <a:t>percepções</a:t>
            </a:r>
            <a:r>
              <a:rPr sz="3000" i="1" spc="-5" dirty="0">
                <a:cs typeface="Times New Roman"/>
              </a:rPr>
              <a:t>,</a:t>
            </a:r>
            <a:r>
              <a:rPr sz="3000" i="1" spc="-11" dirty="0">
                <a:cs typeface="Times New Roman"/>
              </a:rPr>
              <a:t> </a:t>
            </a:r>
            <a:r>
              <a:rPr sz="3000" i="1" spc="-5" dirty="0">
                <a:cs typeface="Times New Roman"/>
              </a:rPr>
              <a:t>tabela)</a:t>
            </a:r>
            <a:endParaRPr sz="3000" dirty="0">
              <a:cs typeface="Times New Roman"/>
            </a:endParaRPr>
          </a:p>
          <a:p>
            <a:pPr marL="107483">
              <a:spcBef>
                <a:spcPts val="666"/>
              </a:spcBef>
            </a:pPr>
            <a:r>
              <a:rPr sz="3000" b="1" spc="-5" dirty="0">
                <a:cs typeface="Times New Roman"/>
              </a:rPr>
              <a:t>devolve</a:t>
            </a:r>
            <a:r>
              <a:rPr sz="3000" b="1" spc="-11" dirty="0">
                <a:cs typeface="Times New Roman"/>
              </a:rPr>
              <a:t> </a:t>
            </a:r>
            <a:r>
              <a:rPr sz="3000" i="1" spc="-5" dirty="0">
                <a:cs typeface="Times New Roman"/>
              </a:rPr>
              <a:t>ação</a:t>
            </a:r>
            <a:endParaRPr sz="3000" dirty="0"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43425" y="793970"/>
            <a:ext cx="400722" cy="424767"/>
            <a:chOff x="8257679" y="751331"/>
            <a:chExt cx="378460" cy="401955"/>
          </a:xfrm>
        </p:grpSpPr>
        <p:sp>
          <p:nvSpPr>
            <p:cNvPr id="8" name="object 8"/>
            <p:cNvSpPr/>
            <p:nvPr/>
          </p:nvSpPr>
          <p:spPr>
            <a:xfrm>
              <a:off x="8272157" y="751331"/>
              <a:ext cx="363855" cy="401955"/>
            </a:xfrm>
            <a:custGeom>
              <a:avLst/>
              <a:gdLst/>
              <a:ahLst/>
              <a:cxnLst/>
              <a:rect l="l" t="t" r="r" b="b"/>
              <a:pathLst>
                <a:path w="363854" h="401955">
                  <a:moveTo>
                    <a:pt x="363842" y="0"/>
                  </a:moveTo>
                  <a:lnTo>
                    <a:pt x="363842" y="401573"/>
                  </a:lnTo>
                  <a:lnTo>
                    <a:pt x="0" y="401573"/>
                  </a:lnTo>
                  <a:lnTo>
                    <a:pt x="0" y="0"/>
                  </a:lnTo>
                  <a:lnTo>
                    <a:pt x="363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7679" y="770809"/>
              <a:ext cx="378460" cy="371475"/>
            </a:xfrm>
            <a:custGeom>
              <a:avLst/>
              <a:gdLst/>
              <a:ahLst/>
              <a:cxnLst/>
              <a:rect l="l" t="t" r="r" b="b"/>
              <a:pathLst>
                <a:path w="378459" h="371475">
                  <a:moveTo>
                    <a:pt x="378320" y="88974"/>
                  </a:moveTo>
                  <a:lnTo>
                    <a:pt x="378320" y="0"/>
                  </a:lnTo>
                  <a:lnTo>
                    <a:pt x="368046" y="7192"/>
                  </a:lnTo>
                  <a:lnTo>
                    <a:pt x="339851" y="30052"/>
                  </a:lnTo>
                  <a:lnTo>
                    <a:pt x="326135" y="40720"/>
                  </a:lnTo>
                  <a:lnTo>
                    <a:pt x="287274" y="76534"/>
                  </a:lnTo>
                  <a:lnTo>
                    <a:pt x="253746" y="113110"/>
                  </a:lnTo>
                  <a:lnTo>
                    <a:pt x="237744" y="132922"/>
                  </a:lnTo>
                  <a:lnTo>
                    <a:pt x="222491" y="149686"/>
                  </a:lnTo>
                  <a:lnTo>
                    <a:pt x="208787" y="164164"/>
                  </a:lnTo>
                  <a:lnTo>
                    <a:pt x="204216" y="170260"/>
                  </a:lnTo>
                  <a:lnTo>
                    <a:pt x="200393" y="175594"/>
                  </a:lnTo>
                  <a:lnTo>
                    <a:pt x="182867" y="195406"/>
                  </a:lnTo>
                  <a:lnTo>
                    <a:pt x="164592" y="216742"/>
                  </a:lnTo>
                  <a:lnTo>
                    <a:pt x="147066" y="238840"/>
                  </a:lnTo>
                  <a:lnTo>
                    <a:pt x="131063" y="259414"/>
                  </a:lnTo>
                  <a:lnTo>
                    <a:pt x="123444" y="240364"/>
                  </a:lnTo>
                  <a:lnTo>
                    <a:pt x="116585" y="224362"/>
                  </a:lnTo>
                  <a:lnTo>
                    <a:pt x="111251" y="211408"/>
                  </a:lnTo>
                  <a:lnTo>
                    <a:pt x="105143" y="201502"/>
                  </a:lnTo>
                  <a:lnTo>
                    <a:pt x="100571" y="193882"/>
                  </a:lnTo>
                  <a:lnTo>
                    <a:pt x="96011" y="184738"/>
                  </a:lnTo>
                  <a:lnTo>
                    <a:pt x="85344" y="164164"/>
                  </a:lnTo>
                  <a:lnTo>
                    <a:pt x="73913" y="140542"/>
                  </a:lnTo>
                  <a:lnTo>
                    <a:pt x="60198" y="114634"/>
                  </a:lnTo>
                  <a:lnTo>
                    <a:pt x="53339" y="123016"/>
                  </a:lnTo>
                  <a:lnTo>
                    <a:pt x="44196" y="132922"/>
                  </a:lnTo>
                  <a:lnTo>
                    <a:pt x="22847" y="152734"/>
                  </a:lnTo>
                  <a:lnTo>
                    <a:pt x="5321" y="170260"/>
                  </a:lnTo>
                  <a:lnTo>
                    <a:pt x="761" y="177118"/>
                  </a:lnTo>
                  <a:lnTo>
                    <a:pt x="0" y="178642"/>
                  </a:lnTo>
                  <a:lnTo>
                    <a:pt x="0" y="179404"/>
                  </a:lnTo>
                  <a:lnTo>
                    <a:pt x="16001" y="206836"/>
                  </a:lnTo>
                  <a:lnTo>
                    <a:pt x="31242" y="234268"/>
                  </a:lnTo>
                  <a:lnTo>
                    <a:pt x="44196" y="260938"/>
                  </a:lnTo>
                  <a:lnTo>
                    <a:pt x="67818" y="304372"/>
                  </a:lnTo>
                  <a:lnTo>
                    <a:pt x="79248" y="327232"/>
                  </a:lnTo>
                  <a:lnTo>
                    <a:pt x="89141" y="349330"/>
                  </a:lnTo>
                  <a:lnTo>
                    <a:pt x="92201" y="360760"/>
                  </a:lnTo>
                  <a:lnTo>
                    <a:pt x="94487" y="371428"/>
                  </a:lnTo>
                  <a:lnTo>
                    <a:pt x="109727" y="353140"/>
                  </a:lnTo>
                  <a:lnTo>
                    <a:pt x="123444" y="336376"/>
                  </a:lnTo>
                  <a:lnTo>
                    <a:pt x="136398" y="321136"/>
                  </a:lnTo>
                  <a:lnTo>
                    <a:pt x="147827" y="307420"/>
                  </a:lnTo>
                  <a:lnTo>
                    <a:pt x="159245" y="295990"/>
                  </a:lnTo>
                  <a:lnTo>
                    <a:pt x="190500" y="262462"/>
                  </a:lnTo>
                  <a:lnTo>
                    <a:pt x="195821" y="256366"/>
                  </a:lnTo>
                  <a:lnTo>
                    <a:pt x="219443" y="232744"/>
                  </a:lnTo>
                  <a:lnTo>
                    <a:pt x="240017" y="211408"/>
                  </a:lnTo>
                  <a:lnTo>
                    <a:pt x="307848" y="145876"/>
                  </a:lnTo>
                  <a:lnTo>
                    <a:pt x="328422" y="127588"/>
                  </a:lnTo>
                  <a:lnTo>
                    <a:pt x="336042" y="119206"/>
                  </a:lnTo>
                  <a:lnTo>
                    <a:pt x="344424" y="113110"/>
                  </a:lnTo>
                  <a:lnTo>
                    <a:pt x="358901" y="102442"/>
                  </a:lnTo>
                  <a:lnTo>
                    <a:pt x="376427" y="90250"/>
                  </a:lnTo>
                  <a:lnTo>
                    <a:pt x="378320" y="88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93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108" y="476672"/>
            <a:ext cx="8529673" cy="628442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 marR="5374">
              <a:spcBef>
                <a:spcPts val="101"/>
              </a:spcBef>
            </a:pPr>
            <a:r>
              <a:rPr sz="4000" spc="-11" dirty="0">
                <a:cs typeface="Times New Roman"/>
              </a:rPr>
              <a:t>Agente </a:t>
            </a:r>
            <a:r>
              <a:rPr sz="4000" spc="-5" dirty="0">
                <a:cs typeface="Times New Roman"/>
              </a:rPr>
              <a:t>baseado em </a:t>
            </a:r>
            <a:r>
              <a:rPr sz="4000" dirty="0">
                <a:cs typeface="Times New Roman"/>
              </a:rPr>
              <a:t>tabela:  </a:t>
            </a:r>
            <a:r>
              <a:rPr sz="4000" spc="-5" dirty="0">
                <a:cs typeface="Times New Roman"/>
              </a:rPr>
              <a:t>dificuldades</a:t>
            </a:r>
            <a:endParaRPr sz="4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90" y="1196752"/>
            <a:ext cx="8973895" cy="3175212"/>
          </a:xfrm>
          <a:prstGeom prst="rect">
            <a:avLst/>
          </a:prstGeom>
        </p:spPr>
        <p:txBody>
          <a:bodyPr vert="horz" wrap="square" lIns="0" tIns="104124" rIns="0" bIns="0" rtlCol="0">
            <a:spAutoFit/>
          </a:bodyPr>
          <a:lstStyle/>
          <a:p>
            <a:pPr marL="375517" indent="-362754">
              <a:spcBef>
                <a:spcPts val="820"/>
              </a:spcBef>
              <a:buChar char="•"/>
              <a:tabLst>
                <a:tab pos="375517" algn="l"/>
                <a:tab pos="376189" algn="l"/>
              </a:tabLst>
            </a:pPr>
            <a:r>
              <a:rPr sz="2600" b="1" spc="-5" dirty="0">
                <a:cs typeface="Times New Roman"/>
              </a:rPr>
              <a:t>Número muito grande de entradas na</a:t>
            </a:r>
            <a:r>
              <a:rPr sz="2600" b="1" spc="-32" dirty="0">
                <a:cs typeface="Times New Roman"/>
              </a:rPr>
              <a:t> </a:t>
            </a:r>
            <a:r>
              <a:rPr sz="2600" b="1" spc="-5" dirty="0">
                <a:cs typeface="Times New Roman"/>
              </a:rPr>
              <a:t>tabela</a:t>
            </a:r>
            <a:endParaRPr sz="2600" b="1" dirty="0">
              <a:cs typeface="Times New Roman"/>
            </a:endParaRPr>
          </a:p>
          <a:p>
            <a:pPr marL="375517" indent="-362754">
              <a:spcBef>
                <a:spcPts val="719"/>
              </a:spcBef>
              <a:buChar char="•"/>
              <a:tabLst>
                <a:tab pos="375517" algn="l"/>
                <a:tab pos="376189" algn="l"/>
              </a:tabLst>
            </a:pPr>
            <a:r>
              <a:rPr sz="2600" b="1" spc="-5" dirty="0">
                <a:cs typeface="Times New Roman"/>
              </a:rPr>
              <a:t>Levaria muito tempo para </a:t>
            </a:r>
            <a:r>
              <a:rPr sz="2600" b="1" dirty="0">
                <a:cs typeface="Times New Roman"/>
              </a:rPr>
              <a:t>o </a:t>
            </a:r>
            <a:r>
              <a:rPr sz="2600" b="1" spc="-5" dirty="0">
                <a:cs typeface="Times New Roman"/>
              </a:rPr>
              <a:t>projetista construir </a:t>
            </a:r>
            <a:r>
              <a:rPr sz="2600" b="1" dirty="0">
                <a:cs typeface="Times New Roman"/>
              </a:rPr>
              <a:t>a</a:t>
            </a:r>
            <a:r>
              <a:rPr sz="2600" b="1" spc="-69" dirty="0">
                <a:cs typeface="Times New Roman"/>
              </a:rPr>
              <a:t> </a:t>
            </a:r>
            <a:r>
              <a:rPr sz="2600" b="1" spc="-5" dirty="0">
                <a:cs typeface="Times New Roman"/>
              </a:rPr>
              <a:t>tabela</a:t>
            </a:r>
            <a:endParaRPr sz="2600" b="1" dirty="0">
              <a:cs typeface="Times New Roman"/>
            </a:endParaRPr>
          </a:p>
          <a:p>
            <a:pPr marL="376189" marR="49711" indent="-362754">
              <a:spcBef>
                <a:spcPts val="714"/>
              </a:spcBef>
              <a:buChar char="•"/>
              <a:tabLst>
                <a:tab pos="375517" algn="l"/>
                <a:tab pos="376189" algn="l"/>
              </a:tabLst>
            </a:pPr>
            <a:r>
              <a:rPr sz="2600" spc="-5" dirty="0">
                <a:cs typeface="Times New Roman"/>
              </a:rPr>
              <a:t>Agente sem autonomia: decisões compiladas na fase de  projeto. </a:t>
            </a:r>
            <a:r>
              <a:rPr sz="2600" dirty="0">
                <a:cs typeface="Times New Roman"/>
              </a:rPr>
              <a:t>O </a:t>
            </a:r>
            <a:r>
              <a:rPr sz="2600" spc="-5" dirty="0">
                <a:cs typeface="Times New Roman"/>
              </a:rPr>
              <a:t>agente se perde diante de qualquer mudança </a:t>
            </a:r>
            <a:r>
              <a:rPr sz="2600" dirty="0">
                <a:cs typeface="Times New Roman"/>
              </a:rPr>
              <a:t>n  </a:t>
            </a:r>
            <a:r>
              <a:rPr sz="2600" spc="-5" dirty="0">
                <a:cs typeface="Times New Roman"/>
              </a:rPr>
              <a:t>ambiente</a:t>
            </a:r>
            <a:endParaRPr sz="2600" dirty="0">
              <a:cs typeface="Times New Roman"/>
            </a:endParaRPr>
          </a:p>
          <a:p>
            <a:pPr marL="376189" marR="5374" indent="-362754">
              <a:spcBef>
                <a:spcPts val="719"/>
              </a:spcBef>
              <a:buChar char="•"/>
              <a:tabLst>
                <a:tab pos="375517" algn="l"/>
                <a:tab pos="376189" algn="l"/>
              </a:tabLst>
            </a:pPr>
            <a:r>
              <a:rPr sz="2600" spc="-5" dirty="0">
                <a:cs typeface="Times New Roman"/>
              </a:rPr>
              <a:t>Algoritmos </a:t>
            </a:r>
            <a:r>
              <a:rPr sz="2600" dirty="0">
                <a:cs typeface="Times New Roman"/>
              </a:rPr>
              <a:t>de </a:t>
            </a:r>
            <a:r>
              <a:rPr sz="2600" spc="-5" dirty="0">
                <a:cs typeface="Times New Roman"/>
              </a:rPr>
              <a:t>aprendizagem de máquina levariam muito  tempo para atualizar </a:t>
            </a:r>
            <a:r>
              <a:rPr sz="2600" dirty="0">
                <a:cs typeface="Times New Roman"/>
              </a:rPr>
              <a:t>a</a:t>
            </a:r>
            <a:r>
              <a:rPr sz="2600" spc="-21" dirty="0">
                <a:cs typeface="Times New Roman"/>
              </a:rPr>
              <a:t> </a:t>
            </a:r>
            <a:r>
              <a:rPr sz="2600" spc="-5" dirty="0">
                <a:cs typeface="Times New Roman"/>
              </a:rPr>
              <a:t>tabela</a:t>
            </a:r>
            <a:endParaRPr sz="2600" dirty="0"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80" y="4509120"/>
            <a:ext cx="7866529" cy="119825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665" rIns="0" bIns="0" rtlCol="0">
            <a:spAutoFit/>
          </a:bodyPr>
          <a:lstStyle/>
          <a:p>
            <a:pPr marL="103452" marR="460160">
              <a:spcBef>
                <a:spcPts val="344"/>
              </a:spcBef>
            </a:pPr>
            <a:r>
              <a:rPr sz="2500" b="1" spc="-5" dirty="0">
                <a:solidFill>
                  <a:srgbClr val="3333CC"/>
                </a:solidFill>
                <a:cs typeface="Times New Roman"/>
              </a:rPr>
              <a:t>Porque um agente que “raciocina”, em oposição </a:t>
            </a:r>
            <a:r>
              <a:rPr sz="2500" b="1" dirty="0">
                <a:solidFill>
                  <a:srgbClr val="3333CC"/>
                </a:solidFill>
                <a:cs typeface="Times New Roman"/>
              </a:rPr>
              <a:t>a  </a:t>
            </a:r>
            <a:r>
              <a:rPr sz="2500" b="1" spc="-5" dirty="0">
                <a:solidFill>
                  <a:srgbClr val="3333CC"/>
                </a:solidFill>
                <a:cs typeface="Times New Roman"/>
              </a:rPr>
              <a:t>olhar uma tabela do tipo percepção/ação, pode </a:t>
            </a:r>
            <a:r>
              <a:rPr sz="2500" b="1" dirty="0">
                <a:solidFill>
                  <a:srgbClr val="3333CC"/>
                </a:solidFill>
                <a:cs typeface="Times New Roman"/>
              </a:rPr>
              <a:t>evitar  </a:t>
            </a:r>
            <a:r>
              <a:rPr sz="2500" b="1" spc="-5" dirty="0">
                <a:solidFill>
                  <a:srgbClr val="3333CC"/>
                </a:solidFill>
                <a:cs typeface="Times New Roman"/>
              </a:rPr>
              <a:t>as dificuldades acima?</a:t>
            </a:r>
            <a:endParaRPr sz="25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32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67" y="432557"/>
            <a:ext cx="8640960" cy="73103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lnSpc>
                <a:spcPts val="5580"/>
              </a:lnSpc>
              <a:spcBef>
                <a:spcPts val="101"/>
              </a:spcBef>
            </a:pPr>
            <a:r>
              <a:rPr sz="4000" spc="-5" dirty="0" err="1">
                <a:cs typeface="Times New Roman"/>
              </a:rPr>
              <a:t>Exemplo</a:t>
            </a:r>
            <a:r>
              <a:rPr sz="4000" spc="-5" dirty="0">
                <a:cs typeface="Times New Roman"/>
              </a:rPr>
              <a:t>:</a:t>
            </a:r>
            <a:r>
              <a:rPr lang="pt-BR" sz="4000" spc="-5" dirty="0">
                <a:cs typeface="Times New Roman"/>
              </a:rPr>
              <a:t> A</a:t>
            </a:r>
            <a:r>
              <a:rPr sz="4000" spc="-5" dirty="0" err="1">
                <a:cs typeface="Times New Roman"/>
              </a:rPr>
              <a:t>gente</a:t>
            </a:r>
            <a:r>
              <a:rPr sz="4000" spc="-5" dirty="0">
                <a:cs typeface="Times New Roman"/>
              </a:rPr>
              <a:t> motorista de</a:t>
            </a:r>
            <a:r>
              <a:rPr sz="4000" spc="-16" dirty="0">
                <a:cs typeface="Times New Roman"/>
              </a:rPr>
              <a:t> </a:t>
            </a:r>
            <a:r>
              <a:rPr sz="4000" spc="-5" dirty="0">
                <a:cs typeface="Times New Roman"/>
              </a:rPr>
              <a:t>taxi</a:t>
            </a:r>
            <a:endParaRPr sz="4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31106"/>
              </p:ext>
            </p:extLst>
          </p:nvPr>
        </p:nvGraphicFramePr>
        <p:xfrm>
          <a:off x="35318" y="1340768"/>
          <a:ext cx="8959100" cy="2557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62">
                <a:tc>
                  <a:txBody>
                    <a:bodyPr/>
                    <a:lstStyle/>
                    <a:p>
                      <a:pPr marL="87630" marR="655955" indent="-54610">
                        <a:lnSpc>
                          <a:spcPts val="2060"/>
                        </a:lnSpc>
                        <a:spcBef>
                          <a:spcPts val="40"/>
                        </a:spcBef>
                      </a:pP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Tipo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de  agente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6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9"/>
                        </a:lnSpc>
                      </a:pP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Percepção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39"/>
                        </a:lnSpc>
                      </a:pP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Ações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9"/>
                        </a:lnSpc>
                      </a:pP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Goals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39"/>
                        </a:lnSpc>
                      </a:pP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Ambiente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68580">
                        <a:lnSpc>
                          <a:spcPts val="202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Motorista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2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Cãmeras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2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Virar as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rodas,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2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Viagem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segura,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2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Estradas,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tráfego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Taxi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controláveis,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acelerar,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freiar,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rápida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outros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velocímetro,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conversar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com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confortável.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veículos,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odômetro,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sonar,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passageiro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Maximizar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lucros.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pedestres,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85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microfone,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GPS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85"/>
                        </a:lnSpc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fregueses.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99592" y="4033037"/>
            <a:ext cx="6912768" cy="2287870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b="1" spc="-5" dirty="0">
                <a:cs typeface="Times New Roman"/>
              </a:rPr>
              <a:t>Medidas de </a:t>
            </a:r>
            <a:r>
              <a:rPr sz="2100" b="1" spc="-11" dirty="0">
                <a:cs typeface="Times New Roman"/>
              </a:rPr>
              <a:t>desempenho:</a:t>
            </a:r>
            <a:endParaRPr sz="2100" dirty="0">
              <a:cs typeface="Times New Roman"/>
            </a:endParaRPr>
          </a:p>
          <a:p>
            <a:pPr marL="658331" indent="-161896">
              <a:spcBef>
                <a:spcPts val="90"/>
              </a:spcBef>
              <a:buFont typeface="Times New Roman"/>
              <a:buChar char="•"/>
              <a:tabLst>
                <a:tab pos="658331" algn="l"/>
              </a:tabLst>
            </a:pPr>
            <a:r>
              <a:rPr sz="2100" b="1" spc="-5" dirty="0">
                <a:cs typeface="Times New Roman"/>
              </a:rPr>
              <a:t>chegar ao local correto</a:t>
            </a:r>
            <a:endParaRPr sz="2100" dirty="0">
              <a:cs typeface="Times New Roman"/>
            </a:endParaRPr>
          </a:p>
          <a:p>
            <a:pPr marL="658331" indent="-161896">
              <a:buFont typeface="Times New Roman"/>
              <a:buChar char="•"/>
              <a:tabLst>
                <a:tab pos="658331" algn="l"/>
              </a:tabLst>
            </a:pPr>
            <a:r>
              <a:rPr sz="2100" b="1" spc="-11" dirty="0">
                <a:cs typeface="Times New Roman"/>
              </a:rPr>
              <a:t>minimizar </a:t>
            </a:r>
            <a:r>
              <a:rPr sz="2100" b="1" spc="-5" dirty="0">
                <a:cs typeface="Times New Roman"/>
              </a:rPr>
              <a:t>o gasto </a:t>
            </a:r>
            <a:r>
              <a:rPr sz="2100" b="1" spc="-11" dirty="0">
                <a:cs typeface="Times New Roman"/>
              </a:rPr>
              <a:t>de</a:t>
            </a:r>
            <a:r>
              <a:rPr sz="2100" b="1" spc="5" dirty="0">
                <a:cs typeface="Times New Roman"/>
              </a:rPr>
              <a:t> </a:t>
            </a:r>
            <a:r>
              <a:rPr sz="2100" b="1" spc="-11" dirty="0">
                <a:cs typeface="Times New Roman"/>
              </a:rPr>
              <a:t>combustível</a:t>
            </a:r>
            <a:endParaRPr sz="2100" dirty="0">
              <a:cs typeface="Times New Roman"/>
            </a:endParaRPr>
          </a:p>
          <a:p>
            <a:pPr marL="658331" indent="-161896">
              <a:buFont typeface="Times New Roman"/>
              <a:buChar char="•"/>
              <a:tabLst>
                <a:tab pos="658331" algn="l"/>
              </a:tabLst>
            </a:pPr>
            <a:r>
              <a:rPr sz="2100" b="1" spc="-11" dirty="0">
                <a:cs typeface="Times New Roman"/>
              </a:rPr>
              <a:t>minimizar </a:t>
            </a:r>
            <a:r>
              <a:rPr sz="2100" b="1" spc="-5" dirty="0">
                <a:cs typeface="Times New Roman"/>
              </a:rPr>
              <a:t>o custo </a:t>
            </a:r>
            <a:r>
              <a:rPr sz="2100" b="1" spc="-11" dirty="0">
                <a:cs typeface="Times New Roman"/>
              </a:rPr>
              <a:t>da</a:t>
            </a:r>
            <a:r>
              <a:rPr sz="2100" b="1" spc="11" dirty="0">
                <a:cs typeface="Times New Roman"/>
              </a:rPr>
              <a:t> </a:t>
            </a:r>
            <a:r>
              <a:rPr sz="2100" b="1" spc="-11" dirty="0">
                <a:cs typeface="Times New Roman"/>
              </a:rPr>
              <a:t>viajem</a:t>
            </a:r>
            <a:endParaRPr sz="2100" dirty="0">
              <a:cs typeface="Times New Roman"/>
            </a:endParaRPr>
          </a:p>
          <a:p>
            <a:pPr marL="658331" indent="-161896">
              <a:buFont typeface="Times New Roman"/>
              <a:buChar char="•"/>
              <a:tabLst>
                <a:tab pos="658331" algn="l"/>
              </a:tabLst>
            </a:pPr>
            <a:r>
              <a:rPr sz="2100" b="1" spc="-11" dirty="0">
                <a:cs typeface="Times New Roman"/>
              </a:rPr>
              <a:t>minimizar violações </a:t>
            </a:r>
            <a:r>
              <a:rPr sz="2100" b="1" spc="-5" dirty="0">
                <a:cs typeface="Times New Roman"/>
              </a:rPr>
              <a:t>de</a:t>
            </a:r>
            <a:r>
              <a:rPr sz="2100" b="1" dirty="0">
                <a:cs typeface="Times New Roman"/>
              </a:rPr>
              <a:t> </a:t>
            </a:r>
            <a:r>
              <a:rPr sz="2100" b="1" spc="-11" dirty="0">
                <a:cs typeface="Times New Roman"/>
              </a:rPr>
              <a:t>trânsito</a:t>
            </a:r>
            <a:endParaRPr sz="2100" dirty="0">
              <a:cs typeface="Times New Roman"/>
            </a:endParaRPr>
          </a:p>
          <a:p>
            <a:pPr marL="658331" indent="-161896">
              <a:buFont typeface="Times New Roman"/>
              <a:buChar char="•"/>
              <a:tabLst>
                <a:tab pos="658331" algn="l"/>
              </a:tabLst>
            </a:pPr>
            <a:r>
              <a:rPr sz="2100" b="1" spc="-11" dirty="0">
                <a:cs typeface="Times New Roman"/>
              </a:rPr>
              <a:t>maximizar </a:t>
            </a:r>
            <a:r>
              <a:rPr sz="2100" b="1" spc="-5" dirty="0">
                <a:cs typeface="Times New Roman"/>
              </a:rPr>
              <a:t>a </a:t>
            </a:r>
            <a:r>
              <a:rPr sz="2100" b="1" spc="-11" dirty="0">
                <a:cs typeface="Times New Roman"/>
              </a:rPr>
              <a:t>segurança </a:t>
            </a:r>
            <a:r>
              <a:rPr sz="2100" b="1" spc="-5" dirty="0">
                <a:cs typeface="Times New Roman"/>
              </a:rPr>
              <a:t>e conforto do</a:t>
            </a:r>
            <a:r>
              <a:rPr sz="2100" b="1" spc="85" dirty="0">
                <a:cs typeface="Times New Roman"/>
              </a:rPr>
              <a:t> </a:t>
            </a:r>
            <a:r>
              <a:rPr sz="2100" b="1" spc="-11" dirty="0">
                <a:cs typeface="Times New Roman"/>
              </a:rPr>
              <a:t>passageiro</a:t>
            </a:r>
            <a:endParaRPr sz="2100" dirty="0">
              <a:cs typeface="Times New Roman"/>
            </a:endParaRPr>
          </a:p>
          <a:p>
            <a:pPr marL="658331" indent="-161896">
              <a:buFont typeface="Times New Roman"/>
              <a:buChar char="•"/>
              <a:tabLst>
                <a:tab pos="658331" algn="l"/>
              </a:tabLst>
            </a:pPr>
            <a:r>
              <a:rPr sz="2100" b="1" spc="-11" dirty="0">
                <a:cs typeface="Times New Roman"/>
              </a:rPr>
              <a:t>maximizar </a:t>
            </a:r>
            <a:r>
              <a:rPr sz="2100" b="1" spc="-5" dirty="0">
                <a:cs typeface="Times New Roman"/>
              </a:rPr>
              <a:t>os</a:t>
            </a:r>
            <a:r>
              <a:rPr sz="2100" b="1" spc="-11" dirty="0">
                <a:cs typeface="Times New Roman"/>
              </a:rPr>
              <a:t> </a:t>
            </a:r>
            <a:r>
              <a:rPr sz="2100" b="1" spc="-5" dirty="0">
                <a:cs typeface="Times New Roman"/>
              </a:rPr>
              <a:t>lucros</a:t>
            </a:r>
            <a:endParaRPr sz="2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47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469458"/>
            <a:ext cx="8524366" cy="659897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4200" spc="-5" dirty="0">
                <a:cs typeface="Times New Roman"/>
              </a:rPr>
              <a:t>Quatro </a:t>
            </a:r>
            <a:r>
              <a:rPr sz="4200" dirty="0">
                <a:cs typeface="Times New Roman"/>
              </a:rPr>
              <a:t>tipos de programas </a:t>
            </a:r>
            <a:r>
              <a:rPr sz="4200" spc="-5" dirty="0">
                <a:cs typeface="Times New Roman"/>
              </a:rPr>
              <a:t>de</a:t>
            </a:r>
            <a:r>
              <a:rPr sz="4200" spc="-74" dirty="0">
                <a:cs typeface="Times New Roman"/>
              </a:rPr>
              <a:t> </a:t>
            </a:r>
            <a:r>
              <a:rPr sz="4200" dirty="0">
                <a:cs typeface="Times New Roman"/>
              </a:rPr>
              <a:t>agentes</a:t>
            </a:r>
          </a:p>
        </p:txBody>
      </p:sp>
      <p:sp>
        <p:nvSpPr>
          <p:cNvPr id="3" name="object 3"/>
          <p:cNvSpPr/>
          <p:nvPr/>
        </p:nvSpPr>
        <p:spPr>
          <a:xfrm>
            <a:off x="7903509" y="1576670"/>
            <a:ext cx="302559" cy="3758479"/>
          </a:xfrm>
          <a:custGeom>
            <a:avLst/>
            <a:gdLst/>
            <a:ahLst/>
            <a:cxnLst/>
            <a:rect l="l" t="t" r="r" b="b"/>
            <a:pathLst>
              <a:path w="285750" h="3556635">
                <a:moveTo>
                  <a:pt x="285750" y="3270504"/>
                </a:moveTo>
                <a:lnTo>
                  <a:pt x="0" y="3270504"/>
                </a:lnTo>
                <a:lnTo>
                  <a:pt x="114300" y="3498475"/>
                </a:lnTo>
                <a:lnTo>
                  <a:pt x="114300" y="3298698"/>
                </a:lnTo>
                <a:lnTo>
                  <a:pt x="171450" y="3298698"/>
                </a:lnTo>
                <a:lnTo>
                  <a:pt x="171450" y="3499735"/>
                </a:lnTo>
                <a:lnTo>
                  <a:pt x="285750" y="3270504"/>
                </a:lnTo>
                <a:close/>
              </a:path>
              <a:path w="285750" h="3556635">
                <a:moveTo>
                  <a:pt x="171450" y="3270504"/>
                </a:moveTo>
                <a:lnTo>
                  <a:pt x="171450" y="0"/>
                </a:lnTo>
                <a:lnTo>
                  <a:pt x="114300" y="0"/>
                </a:lnTo>
                <a:lnTo>
                  <a:pt x="114300" y="3270504"/>
                </a:lnTo>
                <a:lnTo>
                  <a:pt x="171450" y="3270504"/>
                </a:lnTo>
                <a:close/>
              </a:path>
              <a:path w="285750" h="3556635">
                <a:moveTo>
                  <a:pt x="171450" y="3499735"/>
                </a:moveTo>
                <a:lnTo>
                  <a:pt x="171450" y="3298698"/>
                </a:lnTo>
                <a:lnTo>
                  <a:pt x="114300" y="3298698"/>
                </a:lnTo>
                <a:lnTo>
                  <a:pt x="114300" y="3498475"/>
                </a:lnTo>
                <a:lnTo>
                  <a:pt x="143268" y="3556254"/>
                </a:lnTo>
                <a:lnTo>
                  <a:pt x="171450" y="349973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520" y="1494491"/>
            <a:ext cx="8576533" cy="4630729"/>
          </a:xfrm>
          <a:prstGeom prst="rect">
            <a:avLst/>
          </a:prstGeom>
        </p:spPr>
        <p:txBody>
          <a:bodyPr vert="horz" wrap="square" lIns="0" tIns="115544" rIns="0" bIns="0" rtlCol="0">
            <a:spAutoFit/>
          </a:bodyPr>
          <a:lstStyle/>
          <a:p>
            <a:pPr marL="375517" indent="-362754">
              <a:spcBef>
                <a:spcPts val="910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Agente Reativo</a:t>
            </a:r>
            <a:r>
              <a:rPr sz="3400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Simples</a:t>
            </a:r>
            <a:endParaRPr sz="3400" dirty="0">
              <a:cs typeface="Times New Roman"/>
            </a:endParaRPr>
          </a:p>
          <a:p>
            <a:pPr marL="375517" indent="-362754">
              <a:spcBef>
                <a:spcPts val="809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Agente Reativo baseado em</a:t>
            </a:r>
            <a:r>
              <a:rPr sz="3400" spc="16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Modelo</a:t>
            </a:r>
            <a:endParaRPr sz="3400" dirty="0">
              <a:cs typeface="Times New Roman"/>
            </a:endParaRPr>
          </a:p>
          <a:p>
            <a:pPr marL="375517" indent="-362754">
              <a:spcBef>
                <a:spcPts val="799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Agente Baseado em</a:t>
            </a:r>
            <a:r>
              <a:rPr sz="3400" spc="11" dirty="0">
                <a:cs typeface="Times New Roman"/>
              </a:rPr>
              <a:t> </a:t>
            </a:r>
            <a:r>
              <a:rPr sz="3400" dirty="0">
                <a:cs typeface="Times New Roman"/>
              </a:rPr>
              <a:t>Meta</a:t>
            </a:r>
          </a:p>
          <a:p>
            <a:pPr marL="375517" indent="-362754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Agente Baseado em</a:t>
            </a:r>
            <a:r>
              <a:rPr sz="3400" spc="11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Utilidade</a:t>
            </a:r>
            <a:endParaRPr sz="3400" dirty="0">
              <a:cs typeface="Times New Roman"/>
            </a:endParaRPr>
          </a:p>
          <a:p>
            <a:pPr marL="375517" indent="-362754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Agente Aprendiz</a:t>
            </a:r>
            <a:endParaRPr sz="34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 marR="5374" algn="r">
              <a:spcBef>
                <a:spcPts val="2639"/>
              </a:spcBef>
            </a:pPr>
            <a:r>
              <a:rPr sz="3800" dirty="0" err="1">
                <a:solidFill>
                  <a:srgbClr val="3333CC"/>
                </a:solidFill>
                <a:cs typeface="Times New Roman"/>
              </a:rPr>
              <a:t>autonomia</a:t>
            </a:r>
            <a:endParaRPr sz="3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2413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6910801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Agentes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reativos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08" y="999113"/>
            <a:ext cx="8288095" cy="4473893"/>
          </a:xfrm>
          <a:prstGeom prst="rect">
            <a:avLst/>
          </a:prstGeom>
        </p:spPr>
        <p:txBody>
          <a:bodyPr vert="horz" wrap="square" lIns="0" tIns="120245" rIns="0" bIns="0" rtlCol="0">
            <a:spAutoFit/>
          </a:bodyPr>
          <a:lstStyle/>
          <a:p>
            <a:pPr marL="375517" indent="-362754">
              <a:spcBef>
                <a:spcPts val="946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spc="-5" dirty="0">
                <a:cs typeface="Times New Roman"/>
              </a:rPr>
              <a:t>Motorista de</a:t>
            </a:r>
            <a:r>
              <a:rPr sz="2800" spc="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taxi:</a:t>
            </a:r>
            <a:endParaRPr sz="2800" dirty="0">
              <a:cs typeface="Times New Roman"/>
            </a:endParaRPr>
          </a:p>
          <a:p>
            <a:pPr marL="799402" marR="5374" lvl="1" indent="-302295">
              <a:spcBef>
                <a:spcPts val="741"/>
              </a:spcBef>
              <a:buChar char="–"/>
              <a:tabLst>
                <a:tab pos="799402" algn="l"/>
                <a:tab pos="6086204" algn="l"/>
              </a:tabLst>
            </a:pPr>
            <a:r>
              <a:rPr sz="2800" spc="-5" dirty="0">
                <a:cs typeface="Times New Roman"/>
              </a:rPr>
              <a:t>Percepção visual: 50</a:t>
            </a:r>
            <a:r>
              <a:rPr sz="2800" spc="21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MB/sec</a:t>
            </a:r>
            <a:r>
              <a:rPr sz="2800" spc="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==&gt;	</a:t>
            </a:r>
            <a:r>
              <a:rPr sz="2800" b="1" spc="-5" dirty="0">
                <a:cs typeface="Times New Roman"/>
              </a:rPr>
              <a:t>Tabela de  </a:t>
            </a:r>
            <a:r>
              <a:rPr sz="2800" b="1" dirty="0">
                <a:cs typeface="Times New Roman"/>
              </a:rPr>
              <a:t>Consulta </a:t>
            </a:r>
            <a:r>
              <a:rPr sz="2800" spc="-5" dirty="0">
                <a:cs typeface="Times New Roman"/>
              </a:rPr>
              <a:t>para uma hora </a:t>
            </a:r>
            <a:r>
              <a:rPr sz="2800" dirty="0">
                <a:cs typeface="Times New Roman"/>
              </a:rPr>
              <a:t>de </a:t>
            </a:r>
            <a:r>
              <a:rPr sz="2800" spc="-5" dirty="0">
                <a:cs typeface="Times New Roman"/>
              </a:rPr>
              <a:t>carro em movimento:  2^60x60x50M</a:t>
            </a:r>
            <a:r>
              <a:rPr sz="2800" spc="-16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entradas</a:t>
            </a:r>
            <a:endParaRPr sz="2800" dirty="0">
              <a:cs typeface="Times New Roman"/>
            </a:endParaRPr>
          </a:p>
          <a:p>
            <a:pPr marL="375517" indent="-362754">
              <a:spcBef>
                <a:spcPts val="783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spc="-5" dirty="0">
                <a:cs typeface="Times New Roman"/>
              </a:rPr>
              <a:t>Porções da tabela podem ser</a:t>
            </a:r>
            <a:r>
              <a:rPr sz="2800" spc="48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sumarizadas</a:t>
            </a:r>
            <a:endParaRPr sz="2800" dirty="0">
              <a:cs typeface="Times New Roman"/>
            </a:endParaRPr>
          </a:p>
          <a:p>
            <a:pPr marL="375517" indent="-362754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spc="-5" dirty="0">
                <a:cs typeface="Times New Roman"/>
              </a:rPr>
              <a:t>Regra </a:t>
            </a:r>
            <a:r>
              <a:rPr sz="2800" b="1" spc="-5" dirty="0">
                <a:cs typeface="Times New Roman"/>
              </a:rPr>
              <a:t>CONDIÇÃO-AÇÃO</a:t>
            </a:r>
            <a:endParaRPr sz="2800" dirty="0">
              <a:cs typeface="Times New Roman"/>
            </a:endParaRPr>
          </a:p>
          <a:p>
            <a:pPr marL="799402" lvl="1" indent="-302295">
              <a:spcBef>
                <a:spcPts val="741"/>
              </a:spcBef>
              <a:buChar char="–"/>
              <a:tabLst>
                <a:tab pos="799402" algn="l"/>
              </a:tabLst>
            </a:pPr>
            <a:r>
              <a:rPr sz="2800" spc="-5" dirty="0">
                <a:cs typeface="Times New Roman"/>
              </a:rPr>
              <a:t>Também chamada de </a:t>
            </a:r>
            <a:r>
              <a:rPr sz="2800" b="1" spc="-5" dirty="0">
                <a:cs typeface="Times New Roman"/>
              </a:rPr>
              <a:t>regra situação-ação</a:t>
            </a:r>
            <a:r>
              <a:rPr sz="2800" b="1" spc="-53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ou</a:t>
            </a:r>
            <a:endParaRPr sz="2800" dirty="0">
              <a:cs typeface="Times New Roman"/>
            </a:endParaRPr>
          </a:p>
          <a:p>
            <a:pPr marL="798730"/>
            <a:r>
              <a:rPr sz="2800" b="1" spc="-5" dirty="0">
                <a:cs typeface="Times New Roman"/>
              </a:rPr>
              <a:t>regras de produção </a:t>
            </a:r>
            <a:r>
              <a:rPr sz="2800" dirty="0">
                <a:cs typeface="Times New Roman"/>
              </a:rPr>
              <a:t>ou </a:t>
            </a:r>
            <a:r>
              <a:rPr sz="2800" b="1" spc="-5" dirty="0">
                <a:cs typeface="Times New Roman"/>
              </a:rPr>
              <a:t>regras</a:t>
            </a:r>
            <a:r>
              <a:rPr sz="2800" b="1" spc="-37" dirty="0">
                <a:cs typeface="Times New Roman"/>
              </a:rPr>
              <a:t> </a:t>
            </a:r>
            <a:r>
              <a:rPr sz="2800" b="1" spc="-5" dirty="0">
                <a:cs typeface="Times New Roman"/>
              </a:rPr>
              <a:t>se-então</a:t>
            </a:r>
            <a:endParaRPr sz="2800" dirty="0">
              <a:cs typeface="Times New Roman"/>
            </a:endParaRPr>
          </a:p>
          <a:p>
            <a:pPr marL="798730" lvl="1" indent="-302967">
              <a:spcBef>
                <a:spcPts val="719"/>
              </a:spcBef>
              <a:buChar char="–"/>
              <a:tabLst>
                <a:tab pos="799402" algn="l"/>
              </a:tabLst>
            </a:pPr>
            <a:r>
              <a:rPr sz="2800" spc="-5" dirty="0">
                <a:cs typeface="Times New Roman"/>
              </a:rPr>
              <a:t>Ex.: </a:t>
            </a:r>
            <a:r>
              <a:rPr sz="2800" b="1" dirty="0">
                <a:cs typeface="Times New Roman"/>
              </a:rPr>
              <a:t>Se </a:t>
            </a:r>
            <a:r>
              <a:rPr sz="2800" spc="-5" dirty="0">
                <a:cs typeface="Times New Roman"/>
              </a:rPr>
              <a:t>carro-em-frente-freia </a:t>
            </a:r>
            <a:r>
              <a:rPr sz="2800" b="1" spc="-5" dirty="0">
                <a:cs typeface="Times New Roman"/>
              </a:rPr>
              <a:t>Então</a:t>
            </a:r>
            <a:r>
              <a:rPr sz="2800" b="1" spc="-42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inicia-freiar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499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372" y="1616662"/>
            <a:ext cx="8761430" cy="4885151"/>
            <a:chOff x="241185" y="1529841"/>
            <a:chExt cx="8274684" cy="4622800"/>
          </a:xfrm>
        </p:grpSpPr>
        <p:sp>
          <p:nvSpPr>
            <p:cNvPr id="3" name="object 3"/>
            <p:cNvSpPr/>
            <p:nvPr/>
          </p:nvSpPr>
          <p:spPr>
            <a:xfrm>
              <a:off x="247535" y="1536191"/>
              <a:ext cx="6445885" cy="4594860"/>
            </a:xfrm>
            <a:custGeom>
              <a:avLst/>
              <a:gdLst/>
              <a:ahLst/>
              <a:cxnLst/>
              <a:rect l="l" t="t" r="r" b="b"/>
              <a:pathLst>
                <a:path w="6445884" h="4594860">
                  <a:moveTo>
                    <a:pt x="6445758" y="4594860"/>
                  </a:moveTo>
                  <a:lnTo>
                    <a:pt x="6445758" y="0"/>
                  </a:lnTo>
                  <a:lnTo>
                    <a:pt x="0" y="0"/>
                  </a:lnTo>
                  <a:lnTo>
                    <a:pt x="0" y="4594860"/>
                  </a:lnTo>
                  <a:lnTo>
                    <a:pt x="6445758" y="459486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7535" y="1536191"/>
              <a:ext cx="6445885" cy="4594225"/>
            </a:xfrm>
            <a:custGeom>
              <a:avLst/>
              <a:gdLst/>
              <a:ahLst/>
              <a:cxnLst/>
              <a:rect l="l" t="t" r="r" b="b"/>
              <a:pathLst>
                <a:path w="6445884" h="4594225">
                  <a:moveTo>
                    <a:pt x="0" y="0"/>
                  </a:moveTo>
                  <a:lnTo>
                    <a:pt x="0" y="4594098"/>
                  </a:lnTo>
                  <a:lnTo>
                    <a:pt x="6445758" y="4594098"/>
                  </a:lnTo>
                  <a:lnTo>
                    <a:pt x="644575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1326" y="1568195"/>
              <a:ext cx="1447800" cy="4578350"/>
            </a:xfrm>
            <a:custGeom>
              <a:avLst/>
              <a:gdLst/>
              <a:ahLst/>
              <a:cxnLst/>
              <a:rect l="l" t="t" r="r" b="b"/>
              <a:pathLst>
                <a:path w="1447800" h="4578350">
                  <a:moveTo>
                    <a:pt x="1447800" y="4578096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4578096"/>
                  </a:lnTo>
                  <a:lnTo>
                    <a:pt x="1447800" y="457809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1326" y="1568195"/>
              <a:ext cx="1447800" cy="4578350"/>
            </a:xfrm>
            <a:custGeom>
              <a:avLst/>
              <a:gdLst/>
              <a:ahLst/>
              <a:cxnLst/>
              <a:rect l="l" t="t" r="r" b="b"/>
              <a:pathLst>
                <a:path w="1447800" h="4578350">
                  <a:moveTo>
                    <a:pt x="0" y="0"/>
                  </a:moveTo>
                  <a:lnTo>
                    <a:pt x="0" y="4578096"/>
                  </a:lnTo>
                  <a:lnTo>
                    <a:pt x="1447800" y="4578096"/>
                  </a:lnTo>
                  <a:lnTo>
                    <a:pt x="14478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2849" y="1796795"/>
              <a:ext cx="2376805" cy="3943350"/>
            </a:xfrm>
            <a:custGeom>
              <a:avLst/>
              <a:gdLst/>
              <a:ahLst/>
              <a:cxnLst/>
              <a:rect l="l" t="t" r="r" b="b"/>
              <a:pathLst>
                <a:path w="2376804" h="3943350">
                  <a:moveTo>
                    <a:pt x="2208276" y="25146"/>
                  </a:moveTo>
                  <a:lnTo>
                    <a:pt x="93560" y="25146"/>
                  </a:lnTo>
                  <a:lnTo>
                    <a:pt x="127266" y="0"/>
                  </a:lnTo>
                  <a:lnTo>
                    <a:pt x="0" y="38100"/>
                  </a:lnTo>
                  <a:lnTo>
                    <a:pt x="76200" y="60921"/>
                  </a:lnTo>
                  <a:lnTo>
                    <a:pt x="127266" y="76200"/>
                  </a:lnTo>
                  <a:lnTo>
                    <a:pt x="93560" y="51054"/>
                  </a:lnTo>
                  <a:lnTo>
                    <a:pt x="2208276" y="51054"/>
                  </a:lnTo>
                  <a:lnTo>
                    <a:pt x="2208276" y="25146"/>
                  </a:lnTo>
                  <a:close/>
                </a:path>
                <a:path w="2376804" h="3943350">
                  <a:moveTo>
                    <a:pt x="2376678" y="3905250"/>
                  </a:moveTo>
                  <a:lnTo>
                    <a:pt x="2249424" y="3867150"/>
                  </a:lnTo>
                  <a:lnTo>
                    <a:pt x="2283117" y="3892296"/>
                  </a:lnTo>
                  <a:lnTo>
                    <a:pt x="168402" y="3892296"/>
                  </a:lnTo>
                  <a:lnTo>
                    <a:pt x="168402" y="3918204"/>
                  </a:lnTo>
                  <a:lnTo>
                    <a:pt x="2283117" y="3918204"/>
                  </a:lnTo>
                  <a:lnTo>
                    <a:pt x="2249424" y="3943350"/>
                  </a:lnTo>
                  <a:lnTo>
                    <a:pt x="2300478" y="3928072"/>
                  </a:lnTo>
                  <a:lnTo>
                    <a:pt x="2376678" y="390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4" y="306358"/>
            <a:ext cx="7269883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latin typeface="Times New Roman"/>
                <a:cs typeface="Times New Roman"/>
              </a:rPr>
              <a:t>Agente reativo</a:t>
            </a:r>
            <a:r>
              <a:rPr sz="4700" spc="-26" dirty="0">
                <a:latin typeface="Times New Roman"/>
                <a:cs typeface="Times New Roman"/>
              </a:rPr>
              <a:t> </a:t>
            </a:r>
            <a:r>
              <a:rPr sz="4700" spc="-5" dirty="0">
                <a:latin typeface="Times New Roman"/>
                <a:cs typeface="Times New Roman"/>
              </a:rPr>
              <a:t>simples</a:t>
            </a:r>
            <a:endParaRPr sz="4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768" y="2744273"/>
            <a:ext cx="2178424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3452" marR="394999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é o </a:t>
            </a:r>
            <a:r>
              <a:rPr sz="2100" spc="-11" dirty="0">
                <a:latin typeface="Times New Roman"/>
                <a:cs typeface="Times New Roman"/>
              </a:rPr>
              <a:t>estado  </a:t>
            </a:r>
            <a:r>
              <a:rPr sz="2100" spc="-5" dirty="0">
                <a:latin typeface="Times New Roman"/>
                <a:cs typeface="Times New Roman"/>
              </a:rPr>
              <a:t>atual do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Times New Roman"/>
                <a:cs typeface="Times New Roman"/>
              </a:rPr>
              <a:t>mundo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7224" y="4596337"/>
            <a:ext cx="2535443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4124" marR="220338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seria a </a:t>
            </a:r>
            <a:r>
              <a:rPr sz="2100" spc="-11" dirty="0">
                <a:latin typeface="Times New Roman"/>
                <a:cs typeface="Times New Roman"/>
              </a:rPr>
              <a:t>melhor  </a:t>
            </a:r>
            <a:r>
              <a:rPr sz="2100" spc="-5" dirty="0">
                <a:latin typeface="Times New Roman"/>
                <a:cs typeface="Times New Roman"/>
              </a:rPr>
              <a:t>ação a ser</a:t>
            </a:r>
            <a:r>
              <a:rPr sz="2100" spc="-3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executada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0727" y="5860034"/>
            <a:ext cx="12425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Atuadores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8353" y="1722687"/>
            <a:ext cx="10771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Sensores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1722" y="1820121"/>
            <a:ext cx="880782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Agente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3139" y="2139803"/>
            <a:ext cx="278354" cy="3114955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50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36275" marR="5374" indent="-23512"/>
            <a:r>
              <a:rPr sz="2500" dirty="0">
                <a:latin typeface="Times New Roman"/>
                <a:cs typeface="Times New Roman"/>
              </a:rPr>
              <a:t>m  b  i  e  n  t  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6884" y="2182213"/>
            <a:ext cx="4733365" cy="3766531"/>
            <a:chOff x="365391" y="2065020"/>
            <a:chExt cx="4470400" cy="3564254"/>
          </a:xfrm>
        </p:grpSpPr>
        <p:sp>
          <p:nvSpPr>
            <p:cNvPr id="16" name="object 16"/>
            <p:cNvSpPr/>
            <p:nvPr/>
          </p:nvSpPr>
          <p:spPr>
            <a:xfrm>
              <a:off x="4743336" y="2065019"/>
              <a:ext cx="92710" cy="3564254"/>
            </a:xfrm>
            <a:custGeom>
              <a:avLst/>
              <a:gdLst/>
              <a:ahLst/>
              <a:cxnLst/>
              <a:rect l="l" t="t" r="r" b="b"/>
              <a:pathLst>
                <a:path w="92710" h="3564254">
                  <a:moveTo>
                    <a:pt x="76200" y="3436620"/>
                  </a:moveTo>
                  <a:lnTo>
                    <a:pt x="51054" y="3470325"/>
                  </a:lnTo>
                  <a:lnTo>
                    <a:pt x="51054" y="3025902"/>
                  </a:lnTo>
                  <a:lnTo>
                    <a:pt x="25908" y="3025902"/>
                  </a:lnTo>
                  <a:lnTo>
                    <a:pt x="25908" y="3471341"/>
                  </a:lnTo>
                  <a:lnTo>
                    <a:pt x="0" y="3436620"/>
                  </a:lnTo>
                  <a:lnTo>
                    <a:pt x="25908" y="3523157"/>
                  </a:lnTo>
                  <a:lnTo>
                    <a:pt x="38100" y="3563874"/>
                  </a:lnTo>
                  <a:lnTo>
                    <a:pt x="51054" y="3520617"/>
                  </a:lnTo>
                  <a:lnTo>
                    <a:pt x="76200" y="3436620"/>
                  </a:lnTo>
                  <a:close/>
                </a:path>
                <a:path w="92710" h="3564254">
                  <a:moveTo>
                    <a:pt x="92202" y="2132076"/>
                  </a:moveTo>
                  <a:lnTo>
                    <a:pt x="67056" y="2165781"/>
                  </a:lnTo>
                  <a:lnTo>
                    <a:pt x="67056" y="1257300"/>
                  </a:lnTo>
                  <a:lnTo>
                    <a:pt x="41148" y="1257300"/>
                  </a:lnTo>
                  <a:lnTo>
                    <a:pt x="41148" y="2165781"/>
                  </a:lnTo>
                  <a:lnTo>
                    <a:pt x="16002" y="2132076"/>
                  </a:lnTo>
                  <a:lnTo>
                    <a:pt x="41148" y="2216073"/>
                  </a:lnTo>
                  <a:lnTo>
                    <a:pt x="54102" y="2259330"/>
                  </a:lnTo>
                  <a:lnTo>
                    <a:pt x="67056" y="2216073"/>
                  </a:lnTo>
                  <a:lnTo>
                    <a:pt x="92202" y="2132076"/>
                  </a:lnTo>
                  <a:close/>
                </a:path>
                <a:path w="92710" h="3564254">
                  <a:moveTo>
                    <a:pt x="92202" y="423672"/>
                  </a:moveTo>
                  <a:lnTo>
                    <a:pt x="67056" y="457377"/>
                  </a:lnTo>
                  <a:lnTo>
                    <a:pt x="67056" y="0"/>
                  </a:lnTo>
                  <a:lnTo>
                    <a:pt x="41148" y="0"/>
                  </a:lnTo>
                  <a:lnTo>
                    <a:pt x="41148" y="457377"/>
                  </a:lnTo>
                  <a:lnTo>
                    <a:pt x="16002" y="423672"/>
                  </a:lnTo>
                  <a:lnTo>
                    <a:pt x="41148" y="507669"/>
                  </a:lnTo>
                  <a:lnTo>
                    <a:pt x="54102" y="550926"/>
                  </a:lnTo>
                  <a:lnTo>
                    <a:pt x="67056" y="507669"/>
                  </a:lnTo>
                  <a:lnTo>
                    <a:pt x="92202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1741" y="4168140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2895600" y="419100"/>
                  </a:moveTo>
                  <a:lnTo>
                    <a:pt x="2888969" y="378827"/>
                  </a:lnTo>
                  <a:lnTo>
                    <a:pt x="2869484" y="339619"/>
                  </a:lnTo>
                  <a:lnTo>
                    <a:pt x="2837751" y="301652"/>
                  </a:lnTo>
                  <a:lnTo>
                    <a:pt x="2794378" y="265104"/>
                  </a:lnTo>
                  <a:lnTo>
                    <a:pt x="2739973" y="230154"/>
                  </a:lnTo>
                  <a:lnTo>
                    <a:pt x="2675144" y="196977"/>
                  </a:lnTo>
                  <a:lnTo>
                    <a:pt x="2639010" y="181110"/>
                  </a:lnTo>
                  <a:lnTo>
                    <a:pt x="2600498" y="165753"/>
                  </a:lnTo>
                  <a:lnTo>
                    <a:pt x="2559683" y="150929"/>
                  </a:lnTo>
                  <a:lnTo>
                    <a:pt x="2516642" y="136660"/>
                  </a:lnTo>
                  <a:lnTo>
                    <a:pt x="2471451" y="122967"/>
                  </a:lnTo>
                  <a:lnTo>
                    <a:pt x="2424186" y="109874"/>
                  </a:lnTo>
                  <a:lnTo>
                    <a:pt x="2374922" y="97402"/>
                  </a:lnTo>
                  <a:lnTo>
                    <a:pt x="2323735" y="85574"/>
                  </a:lnTo>
                  <a:lnTo>
                    <a:pt x="2270702" y="74411"/>
                  </a:lnTo>
                  <a:lnTo>
                    <a:pt x="2215898" y="63937"/>
                  </a:lnTo>
                  <a:lnTo>
                    <a:pt x="2159400" y="54173"/>
                  </a:lnTo>
                  <a:lnTo>
                    <a:pt x="2101283" y="45141"/>
                  </a:lnTo>
                  <a:lnTo>
                    <a:pt x="2041624" y="36864"/>
                  </a:lnTo>
                  <a:lnTo>
                    <a:pt x="1980497" y="29364"/>
                  </a:lnTo>
                  <a:lnTo>
                    <a:pt x="1917980" y="22663"/>
                  </a:lnTo>
                  <a:lnTo>
                    <a:pt x="1854148" y="16784"/>
                  </a:lnTo>
                  <a:lnTo>
                    <a:pt x="1789077" y="11748"/>
                  </a:lnTo>
                  <a:lnTo>
                    <a:pt x="1722844" y="7578"/>
                  </a:lnTo>
                  <a:lnTo>
                    <a:pt x="1655523" y="4296"/>
                  </a:lnTo>
                  <a:lnTo>
                    <a:pt x="1587192" y="1924"/>
                  </a:lnTo>
                  <a:lnTo>
                    <a:pt x="1517925" y="484"/>
                  </a:lnTo>
                  <a:lnTo>
                    <a:pt x="1447799" y="0"/>
                  </a:lnTo>
                  <a:lnTo>
                    <a:pt x="1377611" y="484"/>
                  </a:lnTo>
                  <a:lnTo>
                    <a:pt x="1308288" y="1924"/>
                  </a:lnTo>
                  <a:lnTo>
                    <a:pt x="1239908" y="4296"/>
                  </a:lnTo>
                  <a:lnTo>
                    <a:pt x="1172546" y="7578"/>
                  </a:lnTo>
                  <a:lnTo>
                    <a:pt x="1106277" y="11748"/>
                  </a:lnTo>
                  <a:lnTo>
                    <a:pt x="1041177" y="16784"/>
                  </a:lnTo>
                  <a:lnTo>
                    <a:pt x="977322" y="22663"/>
                  </a:lnTo>
                  <a:lnTo>
                    <a:pt x="914787" y="29364"/>
                  </a:lnTo>
                  <a:lnTo>
                    <a:pt x="853648" y="36864"/>
                  </a:lnTo>
                  <a:lnTo>
                    <a:pt x="793981" y="45141"/>
                  </a:lnTo>
                  <a:lnTo>
                    <a:pt x="735861" y="54173"/>
                  </a:lnTo>
                  <a:lnTo>
                    <a:pt x="679363" y="63937"/>
                  </a:lnTo>
                  <a:lnTo>
                    <a:pt x="624564" y="74411"/>
                  </a:lnTo>
                  <a:lnTo>
                    <a:pt x="571538" y="85574"/>
                  </a:lnTo>
                  <a:lnTo>
                    <a:pt x="520362" y="97402"/>
                  </a:lnTo>
                  <a:lnTo>
                    <a:pt x="471112" y="109874"/>
                  </a:lnTo>
                  <a:lnTo>
                    <a:pt x="423862" y="122967"/>
                  </a:lnTo>
                  <a:lnTo>
                    <a:pt x="378689" y="136660"/>
                  </a:lnTo>
                  <a:lnTo>
                    <a:pt x="335667" y="150929"/>
                  </a:lnTo>
                  <a:lnTo>
                    <a:pt x="294873" y="165753"/>
                  </a:lnTo>
                  <a:lnTo>
                    <a:pt x="256383" y="181110"/>
                  </a:lnTo>
                  <a:lnTo>
                    <a:pt x="220271" y="196977"/>
                  </a:lnTo>
                  <a:lnTo>
                    <a:pt x="155486" y="230154"/>
                  </a:lnTo>
                  <a:lnTo>
                    <a:pt x="101124" y="265104"/>
                  </a:lnTo>
                  <a:lnTo>
                    <a:pt x="57789" y="301652"/>
                  </a:lnTo>
                  <a:lnTo>
                    <a:pt x="26087" y="339619"/>
                  </a:lnTo>
                  <a:lnTo>
                    <a:pt x="6622" y="378827"/>
                  </a:lnTo>
                  <a:lnTo>
                    <a:pt x="0" y="419100"/>
                  </a:lnTo>
                  <a:lnTo>
                    <a:pt x="1668" y="439421"/>
                  </a:lnTo>
                  <a:lnTo>
                    <a:pt x="14787" y="479287"/>
                  </a:lnTo>
                  <a:lnTo>
                    <a:pt x="40446" y="517974"/>
                  </a:lnTo>
                  <a:lnTo>
                    <a:pt x="78040" y="555306"/>
                  </a:lnTo>
                  <a:lnTo>
                    <a:pt x="126964" y="591108"/>
                  </a:lnTo>
                  <a:lnTo>
                    <a:pt x="186613" y="625205"/>
                  </a:lnTo>
                  <a:lnTo>
                    <a:pt x="256383" y="657422"/>
                  </a:lnTo>
                  <a:lnTo>
                    <a:pt x="294873" y="672771"/>
                  </a:lnTo>
                  <a:lnTo>
                    <a:pt x="335667" y="687585"/>
                  </a:lnTo>
                  <a:lnTo>
                    <a:pt x="378689" y="701841"/>
                  </a:lnTo>
                  <a:lnTo>
                    <a:pt x="423862" y="715518"/>
                  </a:lnTo>
                  <a:lnTo>
                    <a:pt x="471112" y="728593"/>
                  </a:lnTo>
                  <a:lnTo>
                    <a:pt x="520362" y="741046"/>
                  </a:lnTo>
                  <a:lnTo>
                    <a:pt x="571538" y="752853"/>
                  </a:lnTo>
                  <a:lnTo>
                    <a:pt x="624564" y="763994"/>
                  </a:lnTo>
                  <a:lnTo>
                    <a:pt x="679363" y="774446"/>
                  </a:lnTo>
                  <a:lnTo>
                    <a:pt x="735861" y="784188"/>
                  </a:lnTo>
                  <a:lnTo>
                    <a:pt x="793981" y="793198"/>
                  </a:lnTo>
                  <a:lnTo>
                    <a:pt x="853648" y="801453"/>
                  </a:lnTo>
                  <a:lnTo>
                    <a:pt x="914787" y="808932"/>
                  </a:lnTo>
                  <a:lnTo>
                    <a:pt x="977322" y="815613"/>
                  </a:lnTo>
                  <a:lnTo>
                    <a:pt x="1041177" y="821474"/>
                  </a:lnTo>
                  <a:lnTo>
                    <a:pt x="1106277" y="826493"/>
                  </a:lnTo>
                  <a:lnTo>
                    <a:pt x="1172546" y="830649"/>
                  </a:lnTo>
                  <a:lnTo>
                    <a:pt x="1239908" y="833920"/>
                  </a:lnTo>
                  <a:lnTo>
                    <a:pt x="1308288" y="836283"/>
                  </a:lnTo>
                  <a:lnTo>
                    <a:pt x="1377611" y="837717"/>
                  </a:lnTo>
                  <a:lnTo>
                    <a:pt x="1447799" y="838200"/>
                  </a:lnTo>
                  <a:lnTo>
                    <a:pt x="1517925" y="837717"/>
                  </a:lnTo>
                  <a:lnTo>
                    <a:pt x="1587192" y="836283"/>
                  </a:lnTo>
                  <a:lnTo>
                    <a:pt x="1655523" y="833920"/>
                  </a:lnTo>
                  <a:lnTo>
                    <a:pt x="1722844" y="830649"/>
                  </a:lnTo>
                  <a:lnTo>
                    <a:pt x="1789077" y="826493"/>
                  </a:lnTo>
                  <a:lnTo>
                    <a:pt x="1854148" y="821474"/>
                  </a:lnTo>
                  <a:lnTo>
                    <a:pt x="1917980" y="815613"/>
                  </a:lnTo>
                  <a:lnTo>
                    <a:pt x="1980497" y="808932"/>
                  </a:lnTo>
                  <a:lnTo>
                    <a:pt x="2041624" y="801453"/>
                  </a:lnTo>
                  <a:lnTo>
                    <a:pt x="2101283" y="793198"/>
                  </a:lnTo>
                  <a:lnTo>
                    <a:pt x="2159400" y="784188"/>
                  </a:lnTo>
                  <a:lnTo>
                    <a:pt x="2215898" y="774446"/>
                  </a:lnTo>
                  <a:lnTo>
                    <a:pt x="2270702" y="763994"/>
                  </a:lnTo>
                  <a:lnTo>
                    <a:pt x="2323735" y="752853"/>
                  </a:lnTo>
                  <a:lnTo>
                    <a:pt x="2374922" y="741046"/>
                  </a:lnTo>
                  <a:lnTo>
                    <a:pt x="2424186" y="728593"/>
                  </a:lnTo>
                  <a:lnTo>
                    <a:pt x="2471451" y="715518"/>
                  </a:lnTo>
                  <a:lnTo>
                    <a:pt x="2516642" y="701841"/>
                  </a:lnTo>
                  <a:lnTo>
                    <a:pt x="2559683" y="687585"/>
                  </a:lnTo>
                  <a:lnTo>
                    <a:pt x="2600498" y="672771"/>
                  </a:lnTo>
                  <a:lnTo>
                    <a:pt x="2639010" y="657422"/>
                  </a:lnTo>
                  <a:lnTo>
                    <a:pt x="2675144" y="641559"/>
                  </a:lnTo>
                  <a:lnTo>
                    <a:pt x="2739973" y="608380"/>
                  </a:lnTo>
                  <a:lnTo>
                    <a:pt x="2794378" y="573409"/>
                  </a:lnTo>
                  <a:lnTo>
                    <a:pt x="2837751" y="536820"/>
                  </a:lnTo>
                  <a:lnTo>
                    <a:pt x="2869484" y="498789"/>
                  </a:lnTo>
                  <a:lnTo>
                    <a:pt x="2888969" y="459491"/>
                  </a:lnTo>
                  <a:lnTo>
                    <a:pt x="2895600" y="419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741" y="4168140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1447799" y="0"/>
                  </a:moveTo>
                  <a:lnTo>
                    <a:pt x="1377611" y="484"/>
                  </a:lnTo>
                  <a:lnTo>
                    <a:pt x="1308288" y="1924"/>
                  </a:lnTo>
                  <a:lnTo>
                    <a:pt x="1239908" y="4296"/>
                  </a:lnTo>
                  <a:lnTo>
                    <a:pt x="1172546" y="7578"/>
                  </a:lnTo>
                  <a:lnTo>
                    <a:pt x="1106277" y="11748"/>
                  </a:lnTo>
                  <a:lnTo>
                    <a:pt x="1041177" y="16784"/>
                  </a:lnTo>
                  <a:lnTo>
                    <a:pt x="977322" y="22663"/>
                  </a:lnTo>
                  <a:lnTo>
                    <a:pt x="914787" y="29364"/>
                  </a:lnTo>
                  <a:lnTo>
                    <a:pt x="853648" y="36864"/>
                  </a:lnTo>
                  <a:lnTo>
                    <a:pt x="793981" y="45141"/>
                  </a:lnTo>
                  <a:lnTo>
                    <a:pt x="735861" y="54173"/>
                  </a:lnTo>
                  <a:lnTo>
                    <a:pt x="679363" y="63937"/>
                  </a:lnTo>
                  <a:lnTo>
                    <a:pt x="624564" y="74411"/>
                  </a:lnTo>
                  <a:lnTo>
                    <a:pt x="571538" y="85574"/>
                  </a:lnTo>
                  <a:lnTo>
                    <a:pt x="520362" y="97402"/>
                  </a:lnTo>
                  <a:lnTo>
                    <a:pt x="471112" y="109874"/>
                  </a:lnTo>
                  <a:lnTo>
                    <a:pt x="423862" y="122967"/>
                  </a:lnTo>
                  <a:lnTo>
                    <a:pt x="378689" y="136660"/>
                  </a:lnTo>
                  <a:lnTo>
                    <a:pt x="335667" y="150929"/>
                  </a:lnTo>
                  <a:lnTo>
                    <a:pt x="294873" y="165753"/>
                  </a:lnTo>
                  <a:lnTo>
                    <a:pt x="256383" y="181110"/>
                  </a:lnTo>
                  <a:lnTo>
                    <a:pt x="220271" y="196977"/>
                  </a:lnTo>
                  <a:lnTo>
                    <a:pt x="155486" y="230154"/>
                  </a:lnTo>
                  <a:lnTo>
                    <a:pt x="101124" y="265104"/>
                  </a:lnTo>
                  <a:lnTo>
                    <a:pt x="57789" y="301652"/>
                  </a:lnTo>
                  <a:lnTo>
                    <a:pt x="26087" y="339619"/>
                  </a:lnTo>
                  <a:lnTo>
                    <a:pt x="6622" y="378827"/>
                  </a:lnTo>
                  <a:lnTo>
                    <a:pt x="0" y="419100"/>
                  </a:lnTo>
                  <a:lnTo>
                    <a:pt x="1668" y="439421"/>
                  </a:lnTo>
                  <a:lnTo>
                    <a:pt x="14787" y="479287"/>
                  </a:lnTo>
                  <a:lnTo>
                    <a:pt x="40446" y="517974"/>
                  </a:lnTo>
                  <a:lnTo>
                    <a:pt x="78040" y="555306"/>
                  </a:lnTo>
                  <a:lnTo>
                    <a:pt x="126964" y="591108"/>
                  </a:lnTo>
                  <a:lnTo>
                    <a:pt x="186613" y="625205"/>
                  </a:lnTo>
                  <a:lnTo>
                    <a:pt x="256383" y="657422"/>
                  </a:lnTo>
                  <a:lnTo>
                    <a:pt x="294873" y="672771"/>
                  </a:lnTo>
                  <a:lnTo>
                    <a:pt x="335667" y="687585"/>
                  </a:lnTo>
                  <a:lnTo>
                    <a:pt x="378689" y="701841"/>
                  </a:lnTo>
                  <a:lnTo>
                    <a:pt x="423862" y="715518"/>
                  </a:lnTo>
                  <a:lnTo>
                    <a:pt x="471112" y="728593"/>
                  </a:lnTo>
                  <a:lnTo>
                    <a:pt x="520362" y="741046"/>
                  </a:lnTo>
                  <a:lnTo>
                    <a:pt x="571538" y="752853"/>
                  </a:lnTo>
                  <a:lnTo>
                    <a:pt x="624564" y="763994"/>
                  </a:lnTo>
                  <a:lnTo>
                    <a:pt x="679363" y="774446"/>
                  </a:lnTo>
                  <a:lnTo>
                    <a:pt x="735861" y="784188"/>
                  </a:lnTo>
                  <a:lnTo>
                    <a:pt x="793981" y="793198"/>
                  </a:lnTo>
                  <a:lnTo>
                    <a:pt x="853648" y="801453"/>
                  </a:lnTo>
                  <a:lnTo>
                    <a:pt x="914787" y="808932"/>
                  </a:lnTo>
                  <a:lnTo>
                    <a:pt x="977322" y="815613"/>
                  </a:lnTo>
                  <a:lnTo>
                    <a:pt x="1041177" y="821474"/>
                  </a:lnTo>
                  <a:lnTo>
                    <a:pt x="1106277" y="826493"/>
                  </a:lnTo>
                  <a:lnTo>
                    <a:pt x="1172546" y="830649"/>
                  </a:lnTo>
                  <a:lnTo>
                    <a:pt x="1239908" y="833920"/>
                  </a:lnTo>
                  <a:lnTo>
                    <a:pt x="1308288" y="836283"/>
                  </a:lnTo>
                  <a:lnTo>
                    <a:pt x="1377611" y="837717"/>
                  </a:lnTo>
                  <a:lnTo>
                    <a:pt x="1447799" y="838200"/>
                  </a:lnTo>
                  <a:lnTo>
                    <a:pt x="1517925" y="837717"/>
                  </a:lnTo>
                  <a:lnTo>
                    <a:pt x="1587192" y="836283"/>
                  </a:lnTo>
                  <a:lnTo>
                    <a:pt x="1655523" y="833920"/>
                  </a:lnTo>
                  <a:lnTo>
                    <a:pt x="1722844" y="830649"/>
                  </a:lnTo>
                  <a:lnTo>
                    <a:pt x="1789077" y="826493"/>
                  </a:lnTo>
                  <a:lnTo>
                    <a:pt x="1854148" y="821474"/>
                  </a:lnTo>
                  <a:lnTo>
                    <a:pt x="1917980" y="815613"/>
                  </a:lnTo>
                  <a:lnTo>
                    <a:pt x="1980497" y="808932"/>
                  </a:lnTo>
                  <a:lnTo>
                    <a:pt x="2041624" y="801453"/>
                  </a:lnTo>
                  <a:lnTo>
                    <a:pt x="2101283" y="793198"/>
                  </a:lnTo>
                  <a:lnTo>
                    <a:pt x="2159400" y="784188"/>
                  </a:lnTo>
                  <a:lnTo>
                    <a:pt x="2215898" y="774446"/>
                  </a:lnTo>
                  <a:lnTo>
                    <a:pt x="2270702" y="763994"/>
                  </a:lnTo>
                  <a:lnTo>
                    <a:pt x="2323735" y="752853"/>
                  </a:lnTo>
                  <a:lnTo>
                    <a:pt x="2374922" y="741046"/>
                  </a:lnTo>
                  <a:lnTo>
                    <a:pt x="2424186" y="728593"/>
                  </a:lnTo>
                  <a:lnTo>
                    <a:pt x="2471451" y="715518"/>
                  </a:lnTo>
                  <a:lnTo>
                    <a:pt x="2516642" y="701841"/>
                  </a:lnTo>
                  <a:lnTo>
                    <a:pt x="2559683" y="687585"/>
                  </a:lnTo>
                  <a:lnTo>
                    <a:pt x="2600498" y="672771"/>
                  </a:lnTo>
                  <a:lnTo>
                    <a:pt x="2639010" y="657422"/>
                  </a:lnTo>
                  <a:lnTo>
                    <a:pt x="2675144" y="641559"/>
                  </a:lnTo>
                  <a:lnTo>
                    <a:pt x="2739973" y="608380"/>
                  </a:lnTo>
                  <a:lnTo>
                    <a:pt x="2794378" y="573409"/>
                  </a:lnTo>
                  <a:lnTo>
                    <a:pt x="2837751" y="536820"/>
                  </a:lnTo>
                  <a:lnTo>
                    <a:pt x="2869484" y="498789"/>
                  </a:lnTo>
                  <a:lnTo>
                    <a:pt x="2888969" y="459491"/>
                  </a:lnTo>
                  <a:lnTo>
                    <a:pt x="2895600" y="419100"/>
                  </a:lnTo>
                  <a:lnTo>
                    <a:pt x="2893929" y="398842"/>
                  </a:lnTo>
                  <a:lnTo>
                    <a:pt x="2880796" y="359079"/>
                  </a:lnTo>
                  <a:lnTo>
                    <a:pt x="2855110" y="320469"/>
                  </a:lnTo>
                  <a:lnTo>
                    <a:pt x="2817482" y="283190"/>
                  </a:lnTo>
                  <a:lnTo>
                    <a:pt x="2768517" y="247418"/>
                  </a:lnTo>
                  <a:lnTo>
                    <a:pt x="2708824" y="213333"/>
                  </a:lnTo>
                  <a:lnTo>
                    <a:pt x="2639010" y="181110"/>
                  </a:lnTo>
                  <a:lnTo>
                    <a:pt x="2600498" y="165753"/>
                  </a:lnTo>
                  <a:lnTo>
                    <a:pt x="2559683" y="150929"/>
                  </a:lnTo>
                  <a:lnTo>
                    <a:pt x="2516642" y="136660"/>
                  </a:lnTo>
                  <a:lnTo>
                    <a:pt x="2471451" y="122967"/>
                  </a:lnTo>
                  <a:lnTo>
                    <a:pt x="2424186" y="109874"/>
                  </a:lnTo>
                  <a:lnTo>
                    <a:pt x="2374922" y="97402"/>
                  </a:lnTo>
                  <a:lnTo>
                    <a:pt x="2323735" y="85574"/>
                  </a:lnTo>
                  <a:lnTo>
                    <a:pt x="2270702" y="74411"/>
                  </a:lnTo>
                  <a:lnTo>
                    <a:pt x="2215898" y="63937"/>
                  </a:lnTo>
                  <a:lnTo>
                    <a:pt x="2159400" y="54173"/>
                  </a:lnTo>
                  <a:lnTo>
                    <a:pt x="2101283" y="45141"/>
                  </a:lnTo>
                  <a:lnTo>
                    <a:pt x="2041624" y="36864"/>
                  </a:lnTo>
                  <a:lnTo>
                    <a:pt x="1980497" y="29364"/>
                  </a:lnTo>
                  <a:lnTo>
                    <a:pt x="1917980" y="22663"/>
                  </a:lnTo>
                  <a:lnTo>
                    <a:pt x="1854148" y="16784"/>
                  </a:lnTo>
                  <a:lnTo>
                    <a:pt x="1789077" y="11748"/>
                  </a:lnTo>
                  <a:lnTo>
                    <a:pt x="1722844" y="7578"/>
                  </a:lnTo>
                  <a:lnTo>
                    <a:pt x="1655523" y="4296"/>
                  </a:lnTo>
                  <a:lnTo>
                    <a:pt x="1587192" y="1924"/>
                  </a:lnTo>
                  <a:lnTo>
                    <a:pt x="1517925" y="484"/>
                  </a:lnTo>
                  <a:lnTo>
                    <a:pt x="144779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0658" y="4672297"/>
            <a:ext cx="2392904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Regras</a:t>
            </a:r>
            <a:r>
              <a:rPr sz="2100" spc="-3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condição-ação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4868" y="4831468"/>
            <a:ext cx="562759" cy="80524"/>
          </a:xfrm>
          <a:custGeom>
            <a:avLst/>
            <a:gdLst/>
            <a:ahLst/>
            <a:cxnLst/>
            <a:rect l="l" t="t" r="r" b="b"/>
            <a:pathLst>
              <a:path w="531495" h="76200">
                <a:moveTo>
                  <a:pt x="454913" y="38100"/>
                </a:moveTo>
                <a:lnTo>
                  <a:pt x="437814" y="25146"/>
                </a:lnTo>
                <a:lnTo>
                  <a:pt x="0" y="25146"/>
                </a:lnTo>
                <a:lnTo>
                  <a:pt x="0" y="50292"/>
                </a:lnTo>
                <a:lnTo>
                  <a:pt x="438820" y="50292"/>
                </a:lnTo>
                <a:lnTo>
                  <a:pt x="454913" y="38100"/>
                </a:lnTo>
                <a:close/>
              </a:path>
              <a:path w="531495" h="76200">
                <a:moveTo>
                  <a:pt x="531113" y="38100"/>
                </a:moveTo>
                <a:lnTo>
                  <a:pt x="404622" y="0"/>
                </a:lnTo>
                <a:lnTo>
                  <a:pt x="437814" y="25146"/>
                </a:lnTo>
                <a:lnTo>
                  <a:pt x="454913" y="25146"/>
                </a:lnTo>
                <a:lnTo>
                  <a:pt x="454913" y="61051"/>
                </a:lnTo>
                <a:lnTo>
                  <a:pt x="531113" y="38100"/>
                </a:lnTo>
                <a:close/>
              </a:path>
              <a:path w="531495" h="76200">
                <a:moveTo>
                  <a:pt x="454913" y="61051"/>
                </a:moveTo>
                <a:lnTo>
                  <a:pt x="454913" y="50292"/>
                </a:lnTo>
                <a:lnTo>
                  <a:pt x="438820" y="50292"/>
                </a:lnTo>
                <a:lnTo>
                  <a:pt x="404622" y="76200"/>
                </a:lnTo>
                <a:lnTo>
                  <a:pt x="454913" y="61051"/>
                </a:lnTo>
                <a:close/>
              </a:path>
              <a:path w="531495" h="76200">
                <a:moveTo>
                  <a:pt x="454913" y="38100"/>
                </a:moveTo>
                <a:lnTo>
                  <a:pt x="454913" y="25146"/>
                </a:lnTo>
                <a:lnTo>
                  <a:pt x="437814" y="25146"/>
                </a:lnTo>
                <a:lnTo>
                  <a:pt x="454913" y="38100"/>
                </a:lnTo>
                <a:close/>
              </a:path>
              <a:path w="531495" h="76200">
                <a:moveTo>
                  <a:pt x="454913" y="50292"/>
                </a:moveTo>
                <a:lnTo>
                  <a:pt x="454913" y="38100"/>
                </a:lnTo>
                <a:lnTo>
                  <a:pt x="438820" y="50292"/>
                </a:lnTo>
                <a:lnTo>
                  <a:pt x="45491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3604" y="6516165"/>
            <a:ext cx="348951" cy="339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35">
              <a:lnSpc>
                <a:spcPts val="2877"/>
              </a:lnSpc>
            </a:pPr>
            <a:r>
              <a:rPr sz="2000" b="1" i="1" spc="-5" dirty="0">
                <a:latin typeface="Times New Roman"/>
                <a:cs typeface="Times New Roman"/>
              </a:rPr>
              <a:t>Se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7698" y="6538347"/>
            <a:ext cx="2659156" cy="339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35">
              <a:lnSpc>
                <a:spcPts val="2877"/>
              </a:lnSpc>
            </a:pPr>
            <a:r>
              <a:rPr sz="2000" spc="-5" dirty="0">
                <a:latin typeface="Times New Roman"/>
                <a:cs typeface="Times New Roman"/>
              </a:rPr>
              <a:t>carro-da-frente-freia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0106" y="6528485"/>
            <a:ext cx="833045" cy="339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35">
              <a:lnSpc>
                <a:spcPts val="2877"/>
              </a:lnSpc>
            </a:pPr>
            <a:r>
              <a:rPr sz="2000" b="1" i="1" spc="-5" dirty="0">
                <a:latin typeface="Times New Roman"/>
                <a:cs typeface="Times New Roman"/>
              </a:rPr>
              <a:t>Então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8303" y="6538347"/>
            <a:ext cx="2067485" cy="339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35">
              <a:lnSpc>
                <a:spcPts val="2877"/>
              </a:lnSpc>
            </a:pPr>
            <a:r>
              <a:rPr sz="2000" spc="-5" dirty="0">
                <a:latin typeface="Times New Roman"/>
                <a:cs typeface="Times New Roman"/>
              </a:rPr>
              <a:t>comece-a-freiar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435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790" y="423924"/>
            <a:ext cx="8673690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 </a:t>
            </a:r>
            <a:r>
              <a:rPr sz="4700" spc="-5" dirty="0">
                <a:cs typeface="Times New Roman"/>
              </a:rPr>
              <a:t>reativo baseado em</a:t>
            </a:r>
            <a:r>
              <a:rPr sz="4700" spc="21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regras</a:t>
            </a:r>
            <a:endParaRPr sz="47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08" y="1590148"/>
            <a:ext cx="8970533" cy="4364256"/>
          </a:xfrm>
          <a:prstGeom prst="rect">
            <a:avLst/>
          </a:prstGeom>
        </p:spPr>
        <p:txBody>
          <a:bodyPr vert="horz" wrap="square" lIns="0" tIns="104124" rIns="0" bIns="0" rtlCol="0">
            <a:spAutoFit/>
          </a:bodyPr>
          <a:lstStyle/>
          <a:p>
            <a:pPr algn="ctr">
              <a:spcBef>
                <a:spcPts val="820"/>
              </a:spcBef>
            </a:pPr>
            <a:r>
              <a:rPr sz="3000" b="1" dirty="0">
                <a:cs typeface="Times New Roman"/>
              </a:rPr>
              <a:t>função </a:t>
            </a:r>
            <a:r>
              <a:rPr sz="3000" spc="-5" dirty="0">
                <a:cs typeface="Times New Roman"/>
              </a:rPr>
              <a:t>Agente-Reativo-Simples (</a:t>
            </a:r>
            <a:r>
              <a:rPr sz="3000" i="1" spc="-5" dirty="0">
                <a:cs typeface="Times New Roman"/>
              </a:rPr>
              <a:t>percepção</a:t>
            </a:r>
            <a:r>
              <a:rPr sz="3000" spc="-5" dirty="0">
                <a:cs typeface="Times New Roman"/>
              </a:rPr>
              <a:t>) </a:t>
            </a:r>
            <a:r>
              <a:rPr sz="3000" b="1" spc="-5" dirty="0">
                <a:cs typeface="Times New Roman"/>
              </a:rPr>
              <a:t>devolve</a:t>
            </a:r>
            <a:r>
              <a:rPr sz="3000" b="1" spc="-21" dirty="0">
                <a:cs typeface="Times New Roman"/>
              </a:rPr>
              <a:t> </a:t>
            </a:r>
            <a:r>
              <a:rPr sz="3000" i="1" spc="-5" dirty="0">
                <a:cs typeface="Times New Roman"/>
              </a:rPr>
              <a:t>ação</a:t>
            </a:r>
            <a:endParaRPr sz="3000" dirty="0">
              <a:cs typeface="Times New Roman"/>
            </a:endParaRPr>
          </a:p>
          <a:p>
            <a:pPr marR="10076" algn="ctr">
              <a:spcBef>
                <a:spcPts val="719"/>
              </a:spcBef>
            </a:pPr>
            <a:r>
              <a:rPr sz="3000" b="1" spc="-5" dirty="0">
                <a:cs typeface="Times New Roman"/>
              </a:rPr>
              <a:t>estática</a:t>
            </a:r>
            <a:r>
              <a:rPr sz="3000" spc="-5" dirty="0">
                <a:cs typeface="Times New Roman"/>
              </a:rPr>
              <a:t>: </a:t>
            </a:r>
            <a:r>
              <a:rPr sz="3000" i="1" spc="-5" dirty="0">
                <a:cs typeface="Times New Roman"/>
              </a:rPr>
              <a:t>regras, </a:t>
            </a:r>
            <a:r>
              <a:rPr sz="3000" spc="-5" dirty="0">
                <a:cs typeface="Times New Roman"/>
              </a:rPr>
              <a:t>um conjunto de regras</a:t>
            </a:r>
            <a:r>
              <a:rPr sz="3000" spc="-32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condição-ação</a:t>
            </a:r>
            <a:endParaRPr sz="3000" dirty="0">
              <a:cs typeface="Times New Roman"/>
            </a:endParaRPr>
          </a:p>
          <a:p>
            <a:pPr>
              <a:spcBef>
                <a:spcPts val="53"/>
              </a:spcBef>
            </a:pPr>
            <a:endParaRPr sz="4300" dirty="0">
              <a:cs typeface="Times New Roman"/>
            </a:endParaRPr>
          </a:p>
          <a:p>
            <a:pPr marL="375517">
              <a:tabLst>
                <a:tab pos="2009925" algn="l"/>
              </a:tabLst>
            </a:pPr>
            <a:r>
              <a:rPr sz="3000" i="1" spc="-5" dirty="0">
                <a:cs typeface="Times New Roman"/>
              </a:rPr>
              <a:t>estado </a:t>
            </a:r>
            <a:r>
              <a:rPr sz="3000" dirty="0">
                <a:cs typeface="Symbol"/>
              </a:rPr>
              <a:t></a:t>
            </a:r>
            <a:r>
              <a:rPr sz="3000" dirty="0">
                <a:cs typeface="Times New Roman"/>
              </a:rPr>
              <a:t>	</a:t>
            </a:r>
            <a:r>
              <a:rPr sz="3000" spc="-5" dirty="0">
                <a:cs typeface="Times New Roman"/>
              </a:rPr>
              <a:t>INTERPRETA-ENTRADA(</a:t>
            </a:r>
            <a:r>
              <a:rPr sz="3000" i="1" spc="-5" dirty="0">
                <a:cs typeface="Times New Roman"/>
              </a:rPr>
              <a:t>percepção</a:t>
            </a:r>
            <a:r>
              <a:rPr sz="3000" spc="-5" dirty="0">
                <a:cs typeface="Times New Roman"/>
              </a:rPr>
              <a:t>)</a:t>
            </a:r>
            <a:endParaRPr sz="3000" dirty="0">
              <a:cs typeface="Times New Roman"/>
            </a:endParaRPr>
          </a:p>
          <a:p>
            <a:pPr marL="375517" marR="2178539" indent="13435">
              <a:lnSpc>
                <a:spcPct val="119400"/>
              </a:lnSpc>
              <a:spcBef>
                <a:spcPts val="26"/>
              </a:spcBef>
              <a:tabLst>
                <a:tab pos="1760028" algn="l"/>
                <a:tab pos="1877587" algn="l"/>
              </a:tabLst>
            </a:pPr>
            <a:r>
              <a:rPr sz="3000" i="1" spc="-5" dirty="0">
                <a:cs typeface="Times New Roman"/>
              </a:rPr>
              <a:t>regra</a:t>
            </a:r>
            <a:r>
              <a:rPr sz="3000" i="1" spc="5" dirty="0">
                <a:cs typeface="Times New Roman"/>
              </a:rPr>
              <a:t> </a:t>
            </a:r>
            <a:r>
              <a:rPr sz="3000" dirty="0">
                <a:cs typeface="Symbol"/>
              </a:rPr>
              <a:t></a:t>
            </a:r>
            <a:r>
              <a:rPr sz="3000" dirty="0">
                <a:cs typeface="Times New Roman"/>
              </a:rPr>
              <a:t>		</a:t>
            </a:r>
            <a:r>
              <a:rPr sz="3000" spc="-5" dirty="0">
                <a:cs typeface="Times New Roman"/>
              </a:rPr>
              <a:t>CASA-REGRA </a:t>
            </a:r>
            <a:r>
              <a:rPr sz="3000" i="1" spc="-5" dirty="0">
                <a:cs typeface="Times New Roman"/>
              </a:rPr>
              <a:t>(estado, regras)  ação </a:t>
            </a:r>
            <a:r>
              <a:rPr sz="3000" dirty="0">
                <a:cs typeface="Symbol"/>
              </a:rPr>
              <a:t></a:t>
            </a:r>
            <a:r>
              <a:rPr sz="3000" dirty="0">
                <a:cs typeface="Times New Roman"/>
              </a:rPr>
              <a:t>	</a:t>
            </a:r>
            <a:r>
              <a:rPr sz="3000" spc="-5" dirty="0">
                <a:cs typeface="Times New Roman"/>
              </a:rPr>
              <a:t>AÇÃO-DA-REGRA</a:t>
            </a:r>
            <a:r>
              <a:rPr sz="3000" i="1" spc="-5" dirty="0">
                <a:cs typeface="Times New Roman"/>
              </a:rPr>
              <a:t>(regra)  </a:t>
            </a:r>
            <a:r>
              <a:rPr sz="3000" b="1" spc="-5" dirty="0">
                <a:cs typeface="Times New Roman"/>
              </a:rPr>
              <a:t>devolve</a:t>
            </a:r>
            <a:r>
              <a:rPr sz="3000" b="1" dirty="0">
                <a:cs typeface="Times New Roman"/>
              </a:rPr>
              <a:t> </a:t>
            </a:r>
            <a:r>
              <a:rPr sz="3000" i="1" spc="-5" dirty="0">
                <a:cs typeface="Times New Roman"/>
              </a:rPr>
              <a:t>ação</a:t>
            </a:r>
            <a:endParaRPr sz="3000" dirty="0"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8129" y="5948610"/>
            <a:ext cx="4959403" cy="783008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 marR="5374">
              <a:spcBef>
                <a:spcPts val="106"/>
              </a:spcBef>
            </a:pPr>
            <a:r>
              <a:rPr sz="2500" spc="-5" dirty="0">
                <a:solidFill>
                  <a:srgbClr val="3333CC"/>
                </a:solidFill>
                <a:cs typeface="Times New Roman"/>
              </a:rPr>
              <a:t>Descrição abstrata </a:t>
            </a:r>
            <a:r>
              <a:rPr sz="2500" dirty="0">
                <a:solidFill>
                  <a:srgbClr val="3333CC"/>
                </a:solidFill>
                <a:cs typeface="Times New Roman"/>
              </a:rPr>
              <a:t>do estado</a:t>
            </a:r>
            <a:r>
              <a:rPr sz="2500" spc="-8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500" dirty="0">
                <a:solidFill>
                  <a:srgbClr val="3333CC"/>
                </a:solidFill>
                <a:cs typeface="Times New Roman"/>
              </a:rPr>
              <a:t>do  </a:t>
            </a:r>
            <a:r>
              <a:rPr sz="2500" spc="-5" dirty="0">
                <a:solidFill>
                  <a:srgbClr val="3333CC"/>
                </a:solidFill>
                <a:cs typeface="Times New Roman"/>
              </a:rPr>
              <a:t>mundo </a:t>
            </a:r>
            <a:r>
              <a:rPr sz="2500" dirty="0">
                <a:solidFill>
                  <a:srgbClr val="3333CC"/>
                </a:solidFill>
                <a:cs typeface="Times New Roman"/>
              </a:rPr>
              <a:t>a </a:t>
            </a:r>
            <a:r>
              <a:rPr sz="2500" spc="-5" dirty="0">
                <a:solidFill>
                  <a:srgbClr val="3333CC"/>
                </a:solidFill>
                <a:cs typeface="Times New Roman"/>
              </a:rPr>
              <a:t>partir da</a:t>
            </a:r>
            <a:r>
              <a:rPr sz="2500" spc="-42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cs typeface="Times New Roman"/>
              </a:rPr>
              <a:t>percepção</a:t>
            </a:r>
            <a:endParaRPr sz="2500" dirty="0"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4171" y="3831354"/>
            <a:ext cx="2827916" cy="2099674"/>
          </a:xfrm>
          <a:custGeom>
            <a:avLst/>
            <a:gdLst/>
            <a:ahLst/>
            <a:cxnLst/>
            <a:rect l="l" t="t" r="r" b="b"/>
            <a:pathLst>
              <a:path w="2670810" h="1986914">
                <a:moveTo>
                  <a:pt x="2670810" y="1975865"/>
                </a:moveTo>
                <a:lnTo>
                  <a:pt x="2660904" y="1968245"/>
                </a:lnTo>
                <a:lnTo>
                  <a:pt x="2653284" y="1978914"/>
                </a:lnTo>
                <a:lnTo>
                  <a:pt x="2663190" y="1986533"/>
                </a:lnTo>
                <a:lnTo>
                  <a:pt x="2670810" y="1975865"/>
                </a:lnTo>
                <a:close/>
              </a:path>
              <a:path w="2670810" h="1986914">
                <a:moveTo>
                  <a:pt x="2650236" y="1960626"/>
                </a:moveTo>
                <a:lnTo>
                  <a:pt x="2640330" y="1953005"/>
                </a:lnTo>
                <a:lnTo>
                  <a:pt x="2632710" y="1963674"/>
                </a:lnTo>
                <a:lnTo>
                  <a:pt x="2642616" y="1971293"/>
                </a:lnTo>
                <a:lnTo>
                  <a:pt x="2650236" y="1960626"/>
                </a:lnTo>
                <a:close/>
              </a:path>
              <a:path w="2670810" h="1986914">
                <a:moveTo>
                  <a:pt x="2629662" y="1946148"/>
                </a:moveTo>
                <a:lnTo>
                  <a:pt x="2619756" y="1938527"/>
                </a:lnTo>
                <a:lnTo>
                  <a:pt x="2612136" y="1948433"/>
                </a:lnTo>
                <a:lnTo>
                  <a:pt x="2622042" y="1956053"/>
                </a:lnTo>
                <a:lnTo>
                  <a:pt x="2629662" y="1946148"/>
                </a:lnTo>
                <a:close/>
              </a:path>
              <a:path w="2670810" h="1986914">
                <a:moveTo>
                  <a:pt x="2609850" y="1930907"/>
                </a:moveTo>
                <a:lnTo>
                  <a:pt x="2599182" y="1923288"/>
                </a:lnTo>
                <a:lnTo>
                  <a:pt x="2591562" y="1933193"/>
                </a:lnTo>
                <a:lnTo>
                  <a:pt x="2602230" y="1940814"/>
                </a:lnTo>
                <a:lnTo>
                  <a:pt x="2609850" y="1930907"/>
                </a:lnTo>
                <a:close/>
              </a:path>
              <a:path w="2670810" h="1986914">
                <a:moveTo>
                  <a:pt x="2589276" y="1915667"/>
                </a:moveTo>
                <a:lnTo>
                  <a:pt x="2579370" y="1908048"/>
                </a:lnTo>
                <a:lnTo>
                  <a:pt x="2571750" y="1917953"/>
                </a:lnTo>
                <a:lnTo>
                  <a:pt x="2581656" y="1925574"/>
                </a:lnTo>
                <a:lnTo>
                  <a:pt x="2589276" y="1915667"/>
                </a:lnTo>
                <a:close/>
              </a:path>
              <a:path w="2670810" h="1986914">
                <a:moveTo>
                  <a:pt x="2568702" y="1900427"/>
                </a:moveTo>
                <a:lnTo>
                  <a:pt x="2558796" y="1892807"/>
                </a:lnTo>
                <a:lnTo>
                  <a:pt x="2551176" y="1902714"/>
                </a:lnTo>
                <a:lnTo>
                  <a:pt x="2561082" y="1910333"/>
                </a:lnTo>
                <a:lnTo>
                  <a:pt x="2568702" y="1900427"/>
                </a:lnTo>
                <a:close/>
              </a:path>
              <a:path w="2670810" h="1986914">
                <a:moveTo>
                  <a:pt x="2548128" y="1885188"/>
                </a:moveTo>
                <a:lnTo>
                  <a:pt x="2538222" y="1877567"/>
                </a:lnTo>
                <a:lnTo>
                  <a:pt x="2530602" y="1887474"/>
                </a:lnTo>
                <a:lnTo>
                  <a:pt x="2540508" y="1895093"/>
                </a:lnTo>
                <a:lnTo>
                  <a:pt x="2548128" y="1885188"/>
                </a:lnTo>
                <a:close/>
              </a:path>
              <a:path w="2670810" h="1986914">
                <a:moveTo>
                  <a:pt x="2528316" y="1869948"/>
                </a:moveTo>
                <a:lnTo>
                  <a:pt x="2517648" y="1862327"/>
                </a:lnTo>
                <a:lnTo>
                  <a:pt x="2510028" y="1872995"/>
                </a:lnTo>
                <a:lnTo>
                  <a:pt x="2520696" y="1880615"/>
                </a:lnTo>
                <a:lnTo>
                  <a:pt x="2528316" y="1869948"/>
                </a:lnTo>
                <a:close/>
              </a:path>
              <a:path w="2670810" h="1986914">
                <a:moveTo>
                  <a:pt x="2507742" y="1854707"/>
                </a:moveTo>
                <a:lnTo>
                  <a:pt x="2497074" y="1847088"/>
                </a:lnTo>
                <a:lnTo>
                  <a:pt x="2490216" y="1857755"/>
                </a:lnTo>
                <a:lnTo>
                  <a:pt x="2500122" y="1865376"/>
                </a:lnTo>
                <a:lnTo>
                  <a:pt x="2507742" y="1854707"/>
                </a:lnTo>
                <a:close/>
              </a:path>
              <a:path w="2670810" h="1986914">
                <a:moveTo>
                  <a:pt x="2487168" y="1839467"/>
                </a:moveTo>
                <a:lnTo>
                  <a:pt x="2477262" y="1831848"/>
                </a:lnTo>
                <a:lnTo>
                  <a:pt x="2469642" y="1842515"/>
                </a:lnTo>
                <a:lnTo>
                  <a:pt x="2479548" y="1850136"/>
                </a:lnTo>
                <a:lnTo>
                  <a:pt x="2487168" y="1839467"/>
                </a:lnTo>
                <a:close/>
              </a:path>
              <a:path w="2670810" h="1986914">
                <a:moveTo>
                  <a:pt x="2466594" y="1824227"/>
                </a:moveTo>
                <a:lnTo>
                  <a:pt x="2456688" y="1817369"/>
                </a:lnTo>
                <a:lnTo>
                  <a:pt x="2449068" y="1827276"/>
                </a:lnTo>
                <a:lnTo>
                  <a:pt x="2458974" y="1834895"/>
                </a:lnTo>
                <a:lnTo>
                  <a:pt x="2466594" y="1824227"/>
                </a:lnTo>
                <a:close/>
              </a:path>
              <a:path w="2670810" h="1986914">
                <a:moveTo>
                  <a:pt x="2446782" y="1809750"/>
                </a:moveTo>
                <a:lnTo>
                  <a:pt x="2436114" y="1802129"/>
                </a:lnTo>
                <a:lnTo>
                  <a:pt x="2428494" y="1812036"/>
                </a:lnTo>
                <a:lnTo>
                  <a:pt x="2439162" y="1819655"/>
                </a:lnTo>
                <a:lnTo>
                  <a:pt x="2446782" y="1809750"/>
                </a:lnTo>
                <a:close/>
              </a:path>
              <a:path w="2670810" h="1986914">
                <a:moveTo>
                  <a:pt x="2426208" y="1794509"/>
                </a:moveTo>
                <a:lnTo>
                  <a:pt x="2415540" y="1786889"/>
                </a:lnTo>
                <a:lnTo>
                  <a:pt x="2408682" y="1796795"/>
                </a:lnTo>
                <a:lnTo>
                  <a:pt x="2418588" y="1804415"/>
                </a:lnTo>
                <a:lnTo>
                  <a:pt x="2426208" y="1794509"/>
                </a:lnTo>
                <a:close/>
              </a:path>
              <a:path w="2670810" h="1986914">
                <a:moveTo>
                  <a:pt x="2405634" y="1779269"/>
                </a:moveTo>
                <a:lnTo>
                  <a:pt x="2395728" y="1771650"/>
                </a:lnTo>
                <a:lnTo>
                  <a:pt x="2388108" y="1781555"/>
                </a:lnTo>
                <a:lnTo>
                  <a:pt x="2398014" y="1789176"/>
                </a:lnTo>
                <a:lnTo>
                  <a:pt x="2405634" y="1779269"/>
                </a:lnTo>
                <a:close/>
              </a:path>
              <a:path w="2670810" h="1986914">
                <a:moveTo>
                  <a:pt x="2385060" y="1764029"/>
                </a:moveTo>
                <a:lnTo>
                  <a:pt x="2375154" y="1756409"/>
                </a:lnTo>
                <a:lnTo>
                  <a:pt x="2367534" y="1766315"/>
                </a:lnTo>
                <a:lnTo>
                  <a:pt x="2377440" y="1773936"/>
                </a:lnTo>
                <a:lnTo>
                  <a:pt x="2385060" y="1764029"/>
                </a:lnTo>
                <a:close/>
              </a:path>
              <a:path w="2670810" h="1986914">
                <a:moveTo>
                  <a:pt x="2365248" y="1748789"/>
                </a:moveTo>
                <a:lnTo>
                  <a:pt x="2354580" y="1741169"/>
                </a:lnTo>
                <a:lnTo>
                  <a:pt x="2346960" y="1751838"/>
                </a:lnTo>
                <a:lnTo>
                  <a:pt x="2357628" y="1758695"/>
                </a:lnTo>
                <a:lnTo>
                  <a:pt x="2365248" y="1748789"/>
                </a:lnTo>
                <a:close/>
              </a:path>
              <a:path w="2670810" h="1986914">
                <a:moveTo>
                  <a:pt x="2344673" y="1733550"/>
                </a:moveTo>
                <a:lnTo>
                  <a:pt x="2334005" y="1725929"/>
                </a:lnTo>
                <a:lnTo>
                  <a:pt x="2326386" y="1736598"/>
                </a:lnTo>
                <a:lnTo>
                  <a:pt x="2337054" y="1744217"/>
                </a:lnTo>
                <a:lnTo>
                  <a:pt x="2344673" y="1733550"/>
                </a:lnTo>
                <a:close/>
              </a:path>
              <a:path w="2670810" h="1986914">
                <a:moveTo>
                  <a:pt x="2324100" y="1718309"/>
                </a:moveTo>
                <a:lnTo>
                  <a:pt x="2314193" y="1710689"/>
                </a:lnTo>
                <a:lnTo>
                  <a:pt x="2306573" y="1721357"/>
                </a:lnTo>
                <a:lnTo>
                  <a:pt x="2316479" y="1728977"/>
                </a:lnTo>
                <a:lnTo>
                  <a:pt x="2324100" y="1718309"/>
                </a:lnTo>
                <a:close/>
              </a:path>
              <a:path w="2670810" h="1986914">
                <a:moveTo>
                  <a:pt x="2303526" y="1703069"/>
                </a:moveTo>
                <a:lnTo>
                  <a:pt x="2293619" y="1696212"/>
                </a:lnTo>
                <a:lnTo>
                  <a:pt x="2286000" y="1706117"/>
                </a:lnTo>
                <a:lnTo>
                  <a:pt x="2295905" y="1713738"/>
                </a:lnTo>
                <a:lnTo>
                  <a:pt x="2303526" y="1703069"/>
                </a:lnTo>
                <a:close/>
              </a:path>
              <a:path w="2670810" h="1986914">
                <a:moveTo>
                  <a:pt x="2283714" y="1688591"/>
                </a:moveTo>
                <a:lnTo>
                  <a:pt x="2273045" y="1680971"/>
                </a:lnTo>
                <a:lnTo>
                  <a:pt x="2265426" y="1690877"/>
                </a:lnTo>
                <a:lnTo>
                  <a:pt x="2276093" y="1698498"/>
                </a:lnTo>
                <a:lnTo>
                  <a:pt x="2283714" y="1688591"/>
                </a:lnTo>
                <a:close/>
              </a:path>
              <a:path w="2670810" h="1986914">
                <a:moveTo>
                  <a:pt x="2263140" y="1673352"/>
                </a:moveTo>
                <a:lnTo>
                  <a:pt x="2252471" y="1665731"/>
                </a:lnTo>
                <a:lnTo>
                  <a:pt x="2244852" y="1675638"/>
                </a:lnTo>
                <a:lnTo>
                  <a:pt x="2255519" y="1683257"/>
                </a:lnTo>
                <a:lnTo>
                  <a:pt x="2263140" y="1673352"/>
                </a:lnTo>
                <a:close/>
              </a:path>
              <a:path w="2670810" h="1986914">
                <a:moveTo>
                  <a:pt x="2242566" y="1658112"/>
                </a:moveTo>
                <a:lnTo>
                  <a:pt x="2232659" y="1650491"/>
                </a:lnTo>
                <a:lnTo>
                  <a:pt x="2225040" y="1660398"/>
                </a:lnTo>
                <a:lnTo>
                  <a:pt x="2234945" y="1668017"/>
                </a:lnTo>
                <a:lnTo>
                  <a:pt x="2242566" y="1658112"/>
                </a:lnTo>
                <a:close/>
              </a:path>
              <a:path w="2670810" h="1986914">
                <a:moveTo>
                  <a:pt x="2221991" y="1642871"/>
                </a:moveTo>
                <a:lnTo>
                  <a:pt x="2212085" y="1635252"/>
                </a:lnTo>
                <a:lnTo>
                  <a:pt x="2204466" y="1645157"/>
                </a:lnTo>
                <a:lnTo>
                  <a:pt x="2214371" y="1652777"/>
                </a:lnTo>
                <a:lnTo>
                  <a:pt x="2221991" y="1642871"/>
                </a:lnTo>
                <a:close/>
              </a:path>
              <a:path w="2670810" h="1986914">
                <a:moveTo>
                  <a:pt x="2201417" y="1627631"/>
                </a:moveTo>
                <a:lnTo>
                  <a:pt x="2191512" y="1620012"/>
                </a:lnTo>
                <a:lnTo>
                  <a:pt x="2183891" y="1630679"/>
                </a:lnTo>
                <a:lnTo>
                  <a:pt x="2194559" y="1637538"/>
                </a:lnTo>
                <a:lnTo>
                  <a:pt x="2201417" y="1627631"/>
                </a:lnTo>
                <a:close/>
              </a:path>
              <a:path w="2670810" h="1986914">
                <a:moveTo>
                  <a:pt x="2181605" y="1612391"/>
                </a:moveTo>
                <a:lnTo>
                  <a:pt x="2170938" y="1604771"/>
                </a:lnTo>
                <a:lnTo>
                  <a:pt x="2163317" y="1615439"/>
                </a:lnTo>
                <a:lnTo>
                  <a:pt x="2173985" y="1623059"/>
                </a:lnTo>
                <a:lnTo>
                  <a:pt x="2181605" y="1612391"/>
                </a:lnTo>
                <a:close/>
              </a:path>
              <a:path w="2670810" h="1986914">
                <a:moveTo>
                  <a:pt x="2161031" y="1597152"/>
                </a:moveTo>
                <a:lnTo>
                  <a:pt x="2151126" y="1589531"/>
                </a:lnTo>
                <a:lnTo>
                  <a:pt x="2143505" y="1600200"/>
                </a:lnTo>
                <a:lnTo>
                  <a:pt x="2153412" y="1607819"/>
                </a:lnTo>
                <a:lnTo>
                  <a:pt x="2161031" y="1597152"/>
                </a:lnTo>
                <a:close/>
              </a:path>
              <a:path w="2670810" h="1986914">
                <a:moveTo>
                  <a:pt x="2140457" y="1581912"/>
                </a:moveTo>
                <a:lnTo>
                  <a:pt x="2130552" y="1575053"/>
                </a:lnTo>
                <a:lnTo>
                  <a:pt x="2122931" y="1584959"/>
                </a:lnTo>
                <a:lnTo>
                  <a:pt x="2132838" y="1592579"/>
                </a:lnTo>
                <a:lnTo>
                  <a:pt x="2140457" y="1581912"/>
                </a:lnTo>
                <a:close/>
              </a:path>
              <a:path w="2670810" h="1986914">
                <a:moveTo>
                  <a:pt x="2119883" y="1567433"/>
                </a:moveTo>
                <a:lnTo>
                  <a:pt x="2109978" y="1559814"/>
                </a:lnTo>
                <a:lnTo>
                  <a:pt x="2102357" y="1569719"/>
                </a:lnTo>
                <a:lnTo>
                  <a:pt x="2113026" y="1577339"/>
                </a:lnTo>
                <a:lnTo>
                  <a:pt x="2119883" y="1567433"/>
                </a:lnTo>
                <a:close/>
              </a:path>
              <a:path w="2670810" h="1986914">
                <a:moveTo>
                  <a:pt x="2100071" y="1552193"/>
                </a:moveTo>
                <a:lnTo>
                  <a:pt x="2089403" y="1544574"/>
                </a:lnTo>
                <a:lnTo>
                  <a:pt x="2081783" y="1554479"/>
                </a:lnTo>
                <a:lnTo>
                  <a:pt x="2092452" y="1562100"/>
                </a:lnTo>
                <a:lnTo>
                  <a:pt x="2100071" y="1552193"/>
                </a:lnTo>
                <a:close/>
              </a:path>
              <a:path w="2670810" h="1986914">
                <a:moveTo>
                  <a:pt x="2079497" y="1536953"/>
                </a:moveTo>
                <a:lnTo>
                  <a:pt x="2069591" y="1529333"/>
                </a:lnTo>
                <a:lnTo>
                  <a:pt x="2061971" y="1539239"/>
                </a:lnTo>
                <a:lnTo>
                  <a:pt x="2071877" y="1546859"/>
                </a:lnTo>
                <a:lnTo>
                  <a:pt x="2079497" y="1536953"/>
                </a:lnTo>
                <a:close/>
              </a:path>
              <a:path w="2670810" h="1986914">
                <a:moveTo>
                  <a:pt x="2058923" y="1521714"/>
                </a:moveTo>
                <a:lnTo>
                  <a:pt x="2049017" y="1514093"/>
                </a:lnTo>
                <a:lnTo>
                  <a:pt x="2041397" y="1524000"/>
                </a:lnTo>
                <a:lnTo>
                  <a:pt x="2051303" y="1531619"/>
                </a:lnTo>
                <a:lnTo>
                  <a:pt x="2058923" y="1521714"/>
                </a:lnTo>
                <a:close/>
              </a:path>
              <a:path w="2670810" h="1986914">
                <a:moveTo>
                  <a:pt x="2038350" y="1506474"/>
                </a:moveTo>
                <a:lnTo>
                  <a:pt x="2028443" y="1498853"/>
                </a:lnTo>
                <a:lnTo>
                  <a:pt x="2020823" y="1509521"/>
                </a:lnTo>
                <a:lnTo>
                  <a:pt x="2030729" y="1516379"/>
                </a:lnTo>
                <a:lnTo>
                  <a:pt x="2038350" y="1506474"/>
                </a:lnTo>
                <a:close/>
              </a:path>
              <a:path w="2670810" h="1986914">
                <a:moveTo>
                  <a:pt x="2018538" y="1491233"/>
                </a:moveTo>
                <a:lnTo>
                  <a:pt x="2007869" y="1483614"/>
                </a:lnTo>
                <a:lnTo>
                  <a:pt x="2000250" y="1494281"/>
                </a:lnTo>
                <a:lnTo>
                  <a:pt x="2010917" y="1501902"/>
                </a:lnTo>
                <a:lnTo>
                  <a:pt x="2018538" y="1491233"/>
                </a:lnTo>
                <a:close/>
              </a:path>
              <a:path w="2670810" h="1986914">
                <a:moveTo>
                  <a:pt x="1997964" y="1475993"/>
                </a:moveTo>
                <a:lnTo>
                  <a:pt x="1988057" y="1468374"/>
                </a:lnTo>
                <a:lnTo>
                  <a:pt x="1980438" y="1479041"/>
                </a:lnTo>
                <a:lnTo>
                  <a:pt x="1990343" y="1486662"/>
                </a:lnTo>
                <a:lnTo>
                  <a:pt x="1997964" y="1475993"/>
                </a:lnTo>
                <a:close/>
              </a:path>
              <a:path w="2670810" h="1986914">
                <a:moveTo>
                  <a:pt x="1977389" y="1460753"/>
                </a:moveTo>
                <a:lnTo>
                  <a:pt x="1967483" y="1453133"/>
                </a:lnTo>
                <a:lnTo>
                  <a:pt x="1959864" y="1463802"/>
                </a:lnTo>
                <a:lnTo>
                  <a:pt x="1969769" y="1471421"/>
                </a:lnTo>
                <a:lnTo>
                  <a:pt x="1977389" y="1460753"/>
                </a:lnTo>
                <a:close/>
              </a:path>
              <a:path w="2670810" h="1986914">
                <a:moveTo>
                  <a:pt x="1956815" y="1446276"/>
                </a:moveTo>
                <a:lnTo>
                  <a:pt x="1946909" y="1438655"/>
                </a:lnTo>
                <a:lnTo>
                  <a:pt x="1939289" y="1448562"/>
                </a:lnTo>
                <a:lnTo>
                  <a:pt x="1949195" y="1456181"/>
                </a:lnTo>
                <a:lnTo>
                  <a:pt x="1956815" y="1446276"/>
                </a:lnTo>
                <a:close/>
              </a:path>
              <a:path w="2670810" h="1986914">
                <a:moveTo>
                  <a:pt x="1937003" y="1431036"/>
                </a:moveTo>
                <a:lnTo>
                  <a:pt x="1926335" y="1423415"/>
                </a:lnTo>
                <a:lnTo>
                  <a:pt x="1918715" y="1433321"/>
                </a:lnTo>
                <a:lnTo>
                  <a:pt x="1929383" y="1440941"/>
                </a:lnTo>
                <a:lnTo>
                  <a:pt x="1937003" y="1431036"/>
                </a:lnTo>
                <a:close/>
              </a:path>
              <a:path w="2670810" h="1986914">
                <a:moveTo>
                  <a:pt x="1916429" y="1415795"/>
                </a:moveTo>
                <a:lnTo>
                  <a:pt x="1905762" y="1408176"/>
                </a:lnTo>
                <a:lnTo>
                  <a:pt x="1898903" y="1418081"/>
                </a:lnTo>
                <a:lnTo>
                  <a:pt x="1908809" y="1425702"/>
                </a:lnTo>
                <a:lnTo>
                  <a:pt x="1916429" y="1415795"/>
                </a:lnTo>
                <a:close/>
              </a:path>
              <a:path w="2670810" h="1986914">
                <a:moveTo>
                  <a:pt x="1895855" y="1400555"/>
                </a:moveTo>
                <a:lnTo>
                  <a:pt x="1885950" y="1392936"/>
                </a:lnTo>
                <a:lnTo>
                  <a:pt x="1878329" y="1402841"/>
                </a:lnTo>
                <a:lnTo>
                  <a:pt x="1888235" y="1410462"/>
                </a:lnTo>
                <a:lnTo>
                  <a:pt x="1895855" y="1400555"/>
                </a:lnTo>
                <a:close/>
              </a:path>
              <a:path w="2670810" h="1986914">
                <a:moveTo>
                  <a:pt x="1875281" y="1385315"/>
                </a:moveTo>
                <a:lnTo>
                  <a:pt x="1865376" y="1377695"/>
                </a:lnTo>
                <a:lnTo>
                  <a:pt x="1857755" y="1387602"/>
                </a:lnTo>
                <a:lnTo>
                  <a:pt x="1867662" y="1395221"/>
                </a:lnTo>
                <a:lnTo>
                  <a:pt x="1875281" y="1385315"/>
                </a:lnTo>
                <a:close/>
              </a:path>
              <a:path w="2670810" h="1986914">
                <a:moveTo>
                  <a:pt x="1855469" y="1370076"/>
                </a:moveTo>
                <a:lnTo>
                  <a:pt x="1844802" y="1362455"/>
                </a:lnTo>
                <a:lnTo>
                  <a:pt x="1837181" y="1373124"/>
                </a:lnTo>
                <a:lnTo>
                  <a:pt x="1847850" y="1380743"/>
                </a:lnTo>
                <a:lnTo>
                  <a:pt x="1855469" y="1370076"/>
                </a:lnTo>
                <a:close/>
              </a:path>
              <a:path w="2670810" h="1986914">
                <a:moveTo>
                  <a:pt x="1834895" y="1354836"/>
                </a:moveTo>
                <a:lnTo>
                  <a:pt x="1824227" y="1347215"/>
                </a:lnTo>
                <a:lnTo>
                  <a:pt x="1817369" y="1357883"/>
                </a:lnTo>
                <a:lnTo>
                  <a:pt x="1827276" y="1365503"/>
                </a:lnTo>
                <a:lnTo>
                  <a:pt x="1834895" y="1354836"/>
                </a:lnTo>
                <a:close/>
              </a:path>
              <a:path w="2670810" h="1986914">
                <a:moveTo>
                  <a:pt x="1814321" y="1339595"/>
                </a:moveTo>
                <a:lnTo>
                  <a:pt x="1804415" y="1331976"/>
                </a:lnTo>
                <a:lnTo>
                  <a:pt x="1796795" y="1342643"/>
                </a:lnTo>
                <a:lnTo>
                  <a:pt x="1806702" y="1350264"/>
                </a:lnTo>
                <a:lnTo>
                  <a:pt x="1814321" y="1339595"/>
                </a:lnTo>
                <a:close/>
              </a:path>
              <a:path w="2670810" h="1986914">
                <a:moveTo>
                  <a:pt x="1793747" y="1325117"/>
                </a:moveTo>
                <a:lnTo>
                  <a:pt x="1783841" y="1317498"/>
                </a:lnTo>
                <a:lnTo>
                  <a:pt x="1776221" y="1327403"/>
                </a:lnTo>
                <a:lnTo>
                  <a:pt x="1786127" y="1335024"/>
                </a:lnTo>
                <a:lnTo>
                  <a:pt x="1793747" y="1325117"/>
                </a:lnTo>
                <a:close/>
              </a:path>
              <a:path w="2670810" h="1986914">
                <a:moveTo>
                  <a:pt x="1773935" y="1309877"/>
                </a:moveTo>
                <a:lnTo>
                  <a:pt x="1763267" y="1302257"/>
                </a:lnTo>
                <a:lnTo>
                  <a:pt x="1755647" y="1312164"/>
                </a:lnTo>
                <a:lnTo>
                  <a:pt x="1766315" y="1319783"/>
                </a:lnTo>
                <a:lnTo>
                  <a:pt x="1773935" y="1309877"/>
                </a:lnTo>
                <a:close/>
              </a:path>
              <a:path w="2670810" h="1986914">
                <a:moveTo>
                  <a:pt x="1753362" y="1294638"/>
                </a:moveTo>
                <a:lnTo>
                  <a:pt x="1742693" y="1287017"/>
                </a:lnTo>
                <a:lnTo>
                  <a:pt x="1735073" y="1296924"/>
                </a:lnTo>
                <a:lnTo>
                  <a:pt x="1745741" y="1304543"/>
                </a:lnTo>
                <a:lnTo>
                  <a:pt x="1753362" y="1294638"/>
                </a:lnTo>
                <a:close/>
              </a:path>
              <a:path w="2670810" h="1986914">
                <a:moveTo>
                  <a:pt x="1732788" y="1279398"/>
                </a:moveTo>
                <a:lnTo>
                  <a:pt x="1722881" y="1271777"/>
                </a:lnTo>
                <a:lnTo>
                  <a:pt x="1715262" y="1281683"/>
                </a:lnTo>
                <a:lnTo>
                  <a:pt x="1725167" y="1289303"/>
                </a:lnTo>
                <a:lnTo>
                  <a:pt x="1732788" y="1279398"/>
                </a:lnTo>
                <a:close/>
              </a:path>
              <a:path w="2670810" h="1986914">
                <a:moveTo>
                  <a:pt x="1712214" y="1264157"/>
                </a:moveTo>
                <a:lnTo>
                  <a:pt x="1702307" y="1256538"/>
                </a:lnTo>
                <a:lnTo>
                  <a:pt x="1694688" y="1266443"/>
                </a:lnTo>
                <a:lnTo>
                  <a:pt x="1704593" y="1274064"/>
                </a:lnTo>
                <a:lnTo>
                  <a:pt x="1712214" y="1264157"/>
                </a:lnTo>
                <a:close/>
              </a:path>
              <a:path w="2670810" h="1986914">
                <a:moveTo>
                  <a:pt x="1692402" y="1248917"/>
                </a:moveTo>
                <a:lnTo>
                  <a:pt x="1681733" y="1241298"/>
                </a:lnTo>
                <a:lnTo>
                  <a:pt x="1674114" y="1251965"/>
                </a:lnTo>
                <a:lnTo>
                  <a:pt x="1684781" y="1259586"/>
                </a:lnTo>
                <a:lnTo>
                  <a:pt x="1692402" y="1248917"/>
                </a:lnTo>
                <a:close/>
              </a:path>
              <a:path w="2670810" h="1986914">
                <a:moveTo>
                  <a:pt x="1671827" y="1233677"/>
                </a:moveTo>
                <a:lnTo>
                  <a:pt x="1661159" y="1226057"/>
                </a:lnTo>
                <a:lnTo>
                  <a:pt x="1653539" y="1236726"/>
                </a:lnTo>
                <a:lnTo>
                  <a:pt x="1664207" y="1244345"/>
                </a:lnTo>
                <a:lnTo>
                  <a:pt x="1671827" y="1233677"/>
                </a:lnTo>
                <a:close/>
              </a:path>
              <a:path w="2670810" h="1986914">
                <a:moveTo>
                  <a:pt x="1651253" y="1218438"/>
                </a:moveTo>
                <a:lnTo>
                  <a:pt x="1641347" y="1210817"/>
                </a:lnTo>
                <a:lnTo>
                  <a:pt x="1633727" y="1221486"/>
                </a:lnTo>
                <a:lnTo>
                  <a:pt x="1643633" y="1229105"/>
                </a:lnTo>
                <a:lnTo>
                  <a:pt x="1651253" y="1218438"/>
                </a:lnTo>
                <a:close/>
              </a:path>
              <a:path w="2670810" h="1986914">
                <a:moveTo>
                  <a:pt x="1630679" y="1203959"/>
                </a:moveTo>
                <a:lnTo>
                  <a:pt x="1620773" y="1196339"/>
                </a:lnTo>
                <a:lnTo>
                  <a:pt x="1613153" y="1206245"/>
                </a:lnTo>
                <a:lnTo>
                  <a:pt x="1623059" y="1213865"/>
                </a:lnTo>
                <a:lnTo>
                  <a:pt x="1630679" y="1203959"/>
                </a:lnTo>
                <a:close/>
              </a:path>
              <a:path w="2670810" h="1986914">
                <a:moveTo>
                  <a:pt x="1610105" y="1188719"/>
                </a:moveTo>
                <a:lnTo>
                  <a:pt x="1600200" y="1181100"/>
                </a:lnTo>
                <a:lnTo>
                  <a:pt x="1592579" y="1191005"/>
                </a:lnTo>
                <a:lnTo>
                  <a:pt x="1603247" y="1198626"/>
                </a:lnTo>
                <a:lnTo>
                  <a:pt x="1610105" y="1188719"/>
                </a:lnTo>
                <a:close/>
              </a:path>
              <a:path w="2670810" h="1986914">
                <a:moveTo>
                  <a:pt x="1590293" y="1173479"/>
                </a:moveTo>
                <a:lnTo>
                  <a:pt x="1579626" y="1165859"/>
                </a:lnTo>
                <a:lnTo>
                  <a:pt x="1572005" y="1175765"/>
                </a:lnTo>
                <a:lnTo>
                  <a:pt x="1582673" y="1183386"/>
                </a:lnTo>
                <a:lnTo>
                  <a:pt x="1590293" y="1173479"/>
                </a:lnTo>
                <a:close/>
              </a:path>
              <a:path w="2670810" h="1986914">
                <a:moveTo>
                  <a:pt x="1569719" y="1158239"/>
                </a:moveTo>
                <a:lnTo>
                  <a:pt x="1559814" y="1150619"/>
                </a:lnTo>
                <a:lnTo>
                  <a:pt x="1552193" y="1160526"/>
                </a:lnTo>
                <a:lnTo>
                  <a:pt x="1562100" y="1168145"/>
                </a:lnTo>
                <a:lnTo>
                  <a:pt x="1569719" y="1158239"/>
                </a:lnTo>
                <a:close/>
              </a:path>
              <a:path w="2670810" h="1986914">
                <a:moveTo>
                  <a:pt x="1549145" y="1143000"/>
                </a:moveTo>
                <a:lnTo>
                  <a:pt x="1539239" y="1135379"/>
                </a:lnTo>
                <a:lnTo>
                  <a:pt x="1531619" y="1145286"/>
                </a:lnTo>
                <a:lnTo>
                  <a:pt x="1541526" y="1152905"/>
                </a:lnTo>
                <a:lnTo>
                  <a:pt x="1549145" y="1143000"/>
                </a:lnTo>
                <a:close/>
              </a:path>
              <a:path w="2670810" h="1986914">
                <a:moveTo>
                  <a:pt x="1528571" y="1127759"/>
                </a:moveTo>
                <a:lnTo>
                  <a:pt x="1518665" y="1120139"/>
                </a:lnTo>
                <a:lnTo>
                  <a:pt x="1511045" y="1130807"/>
                </a:lnTo>
                <a:lnTo>
                  <a:pt x="1521714" y="1137665"/>
                </a:lnTo>
                <a:lnTo>
                  <a:pt x="1528571" y="1127759"/>
                </a:lnTo>
                <a:close/>
              </a:path>
              <a:path w="2670810" h="1986914">
                <a:moveTo>
                  <a:pt x="1508759" y="1112519"/>
                </a:moveTo>
                <a:lnTo>
                  <a:pt x="1498091" y="1104900"/>
                </a:lnTo>
                <a:lnTo>
                  <a:pt x="1490471" y="1115567"/>
                </a:lnTo>
                <a:lnTo>
                  <a:pt x="1501139" y="1123188"/>
                </a:lnTo>
                <a:lnTo>
                  <a:pt x="1508759" y="1112519"/>
                </a:lnTo>
                <a:close/>
              </a:path>
              <a:path w="2670810" h="1986914">
                <a:moveTo>
                  <a:pt x="1488185" y="1097279"/>
                </a:moveTo>
                <a:lnTo>
                  <a:pt x="1478279" y="1089659"/>
                </a:lnTo>
                <a:lnTo>
                  <a:pt x="1470659" y="1100327"/>
                </a:lnTo>
                <a:lnTo>
                  <a:pt x="1480565" y="1107948"/>
                </a:lnTo>
                <a:lnTo>
                  <a:pt x="1488185" y="1097279"/>
                </a:lnTo>
                <a:close/>
              </a:path>
              <a:path w="2670810" h="1986914">
                <a:moveTo>
                  <a:pt x="1467612" y="1082039"/>
                </a:moveTo>
                <a:lnTo>
                  <a:pt x="1457705" y="1075181"/>
                </a:lnTo>
                <a:lnTo>
                  <a:pt x="1450085" y="1085088"/>
                </a:lnTo>
                <a:lnTo>
                  <a:pt x="1459991" y="1092707"/>
                </a:lnTo>
                <a:lnTo>
                  <a:pt x="1467612" y="1082039"/>
                </a:lnTo>
                <a:close/>
              </a:path>
              <a:path w="2670810" h="1986914">
                <a:moveTo>
                  <a:pt x="1447038" y="1067562"/>
                </a:moveTo>
                <a:lnTo>
                  <a:pt x="1437131" y="1059941"/>
                </a:lnTo>
                <a:lnTo>
                  <a:pt x="1429512" y="1069848"/>
                </a:lnTo>
                <a:lnTo>
                  <a:pt x="1439417" y="1077467"/>
                </a:lnTo>
                <a:lnTo>
                  <a:pt x="1447038" y="1067562"/>
                </a:lnTo>
                <a:close/>
              </a:path>
              <a:path w="2670810" h="1986914">
                <a:moveTo>
                  <a:pt x="1427226" y="1052321"/>
                </a:moveTo>
                <a:lnTo>
                  <a:pt x="1416557" y="1044701"/>
                </a:lnTo>
                <a:lnTo>
                  <a:pt x="1408938" y="1054607"/>
                </a:lnTo>
                <a:lnTo>
                  <a:pt x="1419605" y="1062227"/>
                </a:lnTo>
                <a:lnTo>
                  <a:pt x="1427226" y="1052321"/>
                </a:lnTo>
                <a:close/>
              </a:path>
              <a:path w="2670810" h="1986914">
                <a:moveTo>
                  <a:pt x="1406652" y="1037081"/>
                </a:moveTo>
                <a:lnTo>
                  <a:pt x="1396745" y="1029462"/>
                </a:lnTo>
                <a:lnTo>
                  <a:pt x="1389126" y="1039367"/>
                </a:lnTo>
                <a:lnTo>
                  <a:pt x="1399031" y="1046988"/>
                </a:lnTo>
                <a:lnTo>
                  <a:pt x="1406652" y="1037081"/>
                </a:lnTo>
                <a:close/>
              </a:path>
              <a:path w="2670810" h="1986914">
                <a:moveTo>
                  <a:pt x="1386077" y="1021841"/>
                </a:moveTo>
                <a:lnTo>
                  <a:pt x="1376171" y="1014221"/>
                </a:lnTo>
                <a:lnTo>
                  <a:pt x="1368552" y="1024127"/>
                </a:lnTo>
                <a:lnTo>
                  <a:pt x="1378457" y="1031748"/>
                </a:lnTo>
                <a:lnTo>
                  <a:pt x="1386077" y="1021841"/>
                </a:lnTo>
                <a:close/>
              </a:path>
              <a:path w="2670810" h="1986914">
                <a:moveTo>
                  <a:pt x="1365503" y="1006601"/>
                </a:moveTo>
                <a:lnTo>
                  <a:pt x="1355597" y="998981"/>
                </a:lnTo>
                <a:lnTo>
                  <a:pt x="1347977" y="1009650"/>
                </a:lnTo>
                <a:lnTo>
                  <a:pt x="1357883" y="1016507"/>
                </a:lnTo>
                <a:lnTo>
                  <a:pt x="1365503" y="1006601"/>
                </a:lnTo>
                <a:close/>
              </a:path>
              <a:path w="2670810" h="1986914">
                <a:moveTo>
                  <a:pt x="1345691" y="991362"/>
                </a:moveTo>
                <a:lnTo>
                  <a:pt x="1335023" y="983741"/>
                </a:lnTo>
                <a:lnTo>
                  <a:pt x="1327403" y="994409"/>
                </a:lnTo>
                <a:lnTo>
                  <a:pt x="1338071" y="1002029"/>
                </a:lnTo>
                <a:lnTo>
                  <a:pt x="1345691" y="991362"/>
                </a:lnTo>
                <a:close/>
              </a:path>
              <a:path w="2670810" h="1986914">
                <a:moveTo>
                  <a:pt x="1325117" y="976121"/>
                </a:moveTo>
                <a:lnTo>
                  <a:pt x="1314450" y="968501"/>
                </a:lnTo>
                <a:lnTo>
                  <a:pt x="1307591" y="979169"/>
                </a:lnTo>
                <a:lnTo>
                  <a:pt x="1317497" y="986789"/>
                </a:lnTo>
                <a:lnTo>
                  <a:pt x="1325117" y="976121"/>
                </a:lnTo>
                <a:close/>
              </a:path>
              <a:path w="2670810" h="1986914">
                <a:moveTo>
                  <a:pt x="1304543" y="960881"/>
                </a:moveTo>
                <a:lnTo>
                  <a:pt x="1294638" y="954024"/>
                </a:lnTo>
                <a:lnTo>
                  <a:pt x="1287017" y="963929"/>
                </a:lnTo>
                <a:lnTo>
                  <a:pt x="1296923" y="971550"/>
                </a:lnTo>
                <a:lnTo>
                  <a:pt x="1304543" y="960881"/>
                </a:lnTo>
                <a:close/>
              </a:path>
              <a:path w="2670810" h="1986914">
                <a:moveTo>
                  <a:pt x="1283969" y="946403"/>
                </a:moveTo>
                <a:lnTo>
                  <a:pt x="1274064" y="938783"/>
                </a:lnTo>
                <a:lnTo>
                  <a:pt x="1266443" y="948689"/>
                </a:lnTo>
                <a:lnTo>
                  <a:pt x="1276350" y="956309"/>
                </a:lnTo>
                <a:lnTo>
                  <a:pt x="1283969" y="946403"/>
                </a:lnTo>
                <a:close/>
              </a:path>
              <a:path w="2670810" h="1986914">
                <a:moveTo>
                  <a:pt x="1264157" y="931163"/>
                </a:moveTo>
                <a:lnTo>
                  <a:pt x="1253489" y="923543"/>
                </a:lnTo>
                <a:lnTo>
                  <a:pt x="1245869" y="933450"/>
                </a:lnTo>
                <a:lnTo>
                  <a:pt x="1256538" y="941069"/>
                </a:lnTo>
                <a:lnTo>
                  <a:pt x="1264157" y="931163"/>
                </a:lnTo>
                <a:close/>
              </a:path>
              <a:path w="2670810" h="1986914">
                <a:moveTo>
                  <a:pt x="1243583" y="915924"/>
                </a:moveTo>
                <a:lnTo>
                  <a:pt x="1232915" y="908303"/>
                </a:lnTo>
                <a:lnTo>
                  <a:pt x="1226057" y="918209"/>
                </a:lnTo>
                <a:lnTo>
                  <a:pt x="1235964" y="925829"/>
                </a:lnTo>
                <a:lnTo>
                  <a:pt x="1243583" y="915924"/>
                </a:lnTo>
                <a:close/>
              </a:path>
              <a:path w="2670810" h="1986914">
                <a:moveTo>
                  <a:pt x="1223009" y="900683"/>
                </a:moveTo>
                <a:lnTo>
                  <a:pt x="1213103" y="893063"/>
                </a:lnTo>
                <a:lnTo>
                  <a:pt x="1205483" y="902969"/>
                </a:lnTo>
                <a:lnTo>
                  <a:pt x="1215389" y="910589"/>
                </a:lnTo>
                <a:lnTo>
                  <a:pt x="1223009" y="900683"/>
                </a:lnTo>
                <a:close/>
              </a:path>
              <a:path w="2670810" h="1986914">
                <a:moveTo>
                  <a:pt x="1202435" y="885443"/>
                </a:moveTo>
                <a:lnTo>
                  <a:pt x="1192529" y="877824"/>
                </a:lnTo>
                <a:lnTo>
                  <a:pt x="1184909" y="888491"/>
                </a:lnTo>
                <a:lnTo>
                  <a:pt x="1194815" y="895350"/>
                </a:lnTo>
                <a:lnTo>
                  <a:pt x="1202435" y="885443"/>
                </a:lnTo>
                <a:close/>
              </a:path>
              <a:path w="2670810" h="1986914">
                <a:moveTo>
                  <a:pt x="1182623" y="870203"/>
                </a:moveTo>
                <a:lnTo>
                  <a:pt x="1171955" y="862583"/>
                </a:lnTo>
                <a:lnTo>
                  <a:pt x="1164335" y="873251"/>
                </a:lnTo>
                <a:lnTo>
                  <a:pt x="1175003" y="880871"/>
                </a:lnTo>
                <a:lnTo>
                  <a:pt x="1182623" y="870203"/>
                </a:lnTo>
                <a:close/>
              </a:path>
              <a:path w="2670810" h="1986914">
                <a:moveTo>
                  <a:pt x="1162050" y="854963"/>
                </a:moveTo>
                <a:lnTo>
                  <a:pt x="1151381" y="847343"/>
                </a:lnTo>
                <a:lnTo>
                  <a:pt x="1143762" y="858012"/>
                </a:lnTo>
                <a:lnTo>
                  <a:pt x="1154429" y="865631"/>
                </a:lnTo>
                <a:lnTo>
                  <a:pt x="1162050" y="854963"/>
                </a:lnTo>
                <a:close/>
              </a:path>
              <a:path w="2670810" h="1986914">
                <a:moveTo>
                  <a:pt x="1141476" y="839724"/>
                </a:moveTo>
                <a:lnTo>
                  <a:pt x="1131569" y="832103"/>
                </a:lnTo>
                <a:lnTo>
                  <a:pt x="1123950" y="842771"/>
                </a:lnTo>
                <a:lnTo>
                  <a:pt x="1133855" y="850391"/>
                </a:lnTo>
                <a:lnTo>
                  <a:pt x="1141476" y="839724"/>
                </a:lnTo>
                <a:close/>
              </a:path>
              <a:path w="2670810" h="1986914">
                <a:moveTo>
                  <a:pt x="1120902" y="825245"/>
                </a:moveTo>
                <a:lnTo>
                  <a:pt x="1110995" y="817626"/>
                </a:lnTo>
                <a:lnTo>
                  <a:pt x="1103376" y="827531"/>
                </a:lnTo>
                <a:lnTo>
                  <a:pt x="1113281" y="835151"/>
                </a:lnTo>
                <a:lnTo>
                  <a:pt x="1120902" y="825245"/>
                </a:lnTo>
                <a:close/>
              </a:path>
              <a:path w="2670810" h="1986914">
                <a:moveTo>
                  <a:pt x="1101089" y="810005"/>
                </a:moveTo>
                <a:lnTo>
                  <a:pt x="1090421" y="802386"/>
                </a:lnTo>
                <a:lnTo>
                  <a:pt x="1082802" y="812291"/>
                </a:lnTo>
                <a:lnTo>
                  <a:pt x="1093469" y="819912"/>
                </a:lnTo>
                <a:lnTo>
                  <a:pt x="1101089" y="810005"/>
                </a:lnTo>
                <a:close/>
              </a:path>
              <a:path w="2670810" h="1986914">
                <a:moveTo>
                  <a:pt x="1080515" y="794765"/>
                </a:moveTo>
                <a:lnTo>
                  <a:pt x="1069847" y="787145"/>
                </a:lnTo>
                <a:lnTo>
                  <a:pt x="1062227" y="797051"/>
                </a:lnTo>
                <a:lnTo>
                  <a:pt x="1072895" y="804671"/>
                </a:lnTo>
                <a:lnTo>
                  <a:pt x="1080515" y="794765"/>
                </a:lnTo>
                <a:close/>
              </a:path>
              <a:path w="2670810" h="1986914">
                <a:moveTo>
                  <a:pt x="1059941" y="779526"/>
                </a:moveTo>
                <a:lnTo>
                  <a:pt x="1050035" y="771905"/>
                </a:lnTo>
                <a:lnTo>
                  <a:pt x="1042415" y="781812"/>
                </a:lnTo>
                <a:lnTo>
                  <a:pt x="1052321" y="789431"/>
                </a:lnTo>
                <a:lnTo>
                  <a:pt x="1059941" y="779526"/>
                </a:lnTo>
                <a:close/>
              </a:path>
              <a:path w="2670810" h="1986914">
                <a:moveTo>
                  <a:pt x="1039367" y="764286"/>
                </a:moveTo>
                <a:lnTo>
                  <a:pt x="1029462" y="756665"/>
                </a:lnTo>
                <a:lnTo>
                  <a:pt x="1021842" y="766571"/>
                </a:lnTo>
                <a:lnTo>
                  <a:pt x="1031747" y="774191"/>
                </a:lnTo>
                <a:lnTo>
                  <a:pt x="1039367" y="764286"/>
                </a:lnTo>
                <a:close/>
              </a:path>
              <a:path w="2670810" h="1986914">
                <a:moveTo>
                  <a:pt x="1019556" y="749045"/>
                </a:moveTo>
                <a:lnTo>
                  <a:pt x="1008888" y="741426"/>
                </a:lnTo>
                <a:lnTo>
                  <a:pt x="1001268" y="752093"/>
                </a:lnTo>
                <a:lnTo>
                  <a:pt x="1011936" y="759713"/>
                </a:lnTo>
                <a:lnTo>
                  <a:pt x="1019556" y="749045"/>
                </a:lnTo>
                <a:close/>
              </a:path>
              <a:path w="2670810" h="1986914">
                <a:moveTo>
                  <a:pt x="998982" y="733805"/>
                </a:moveTo>
                <a:lnTo>
                  <a:pt x="988313" y="726186"/>
                </a:lnTo>
                <a:lnTo>
                  <a:pt x="980694" y="736853"/>
                </a:lnTo>
                <a:lnTo>
                  <a:pt x="991362" y="744474"/>
                </a:lnTo>
                <a:lnTo>
                  <a:pt x="998982" y="733805"/>
                </a:lnTo>
                <a:close/>
              </a:path>
              <a:path w="2670810" h="1986914">
                <a:moveTo>
                  <a:pt x="978407" y="718565"/>
                </a:moveTo>
                <a:lnTo>
                  <a:pt x="968501" y="710945"/>
                </a:lnTo>
                <a:lnTo>
                  <a:pt x="960882" y="721613"/>
                </a:lnTo>
                <a:lnTo>
                  <a:pt x="970788" y="729233"/>
                </a:lnTo>
                <a:lnTo>
                  <a:pt x="978407" y="718565"/>
                </a:lnTo>
                <a:close/>
              </a:path>
              <a:path w="2670810" h="1986914">
                <a:moveTo>
                  <a:pt x="957834" y="704088"/>
                </a:moveTo>
                <a:lnTo>
                  <a:pt x="947928" y="696467"/>
                </a:lnTo>
                <a:lnTo>
                  <a:pt x="940307" y="706374"/>
                </a:lnTo>
                <a:lnTo>
                  <a:pt x="950213" y="713993"/>
                </a:lnTo>
                <a:lnTo>
                  <a:pt x="957834" y="704088"/>
                </a:lnTo>
                <a:close/>
              </a:path>
              <a:path w="2670810" h="1986914">
                <a:moveTo>
                  <a:pt x="937260" y="688848"/>
                </a:moveTo>
                <a:lnTo>
                  <a:pt x="927354" y="681227"/>
                </a:lnTo>
                <a:lnTo>
                  <a:pt x="919734" y="691133"/>
                </a:lnTo>
                <a:lnTo>
                  <a:pt x="930401" y="698753"/>
                </a:lnTo>
                <a:lnTo>
                  <a:pt x="937260" y="688848"/>
                </a:lnTo>
                <a:close/>
              </a:path>
              <a:path w="2670810" h="1986914">
                <a:moveTo>
                  <a:pt x="917448" y="673607"/>
                </a:moveTo>
                <a:lnTo>
                  <a:pt x="906780" y="665988"/>
                </a:lnTo>
                <a:lnTo>
                  <a:pt x="899160" y="675893"/>
                </a:lnTo>
                <a:lnTo>
                  <a:pt x="909828" y="683513"/>
                </a:lnTo>
                <a:lnTo>
                  <a:pt x="917448" y="673607"/>
                </a:lnTo>
                <a:close/>
              </a:path>
              <a:path w="2670810" h="1986914">
                <a:moveTo>
                  <a:pt x="896874" y="658367"/>
                </a:moveTo>
                <a:lnTo>
                  <a:pt x="886968" y="650748"/>
                </a:lnTo>
                <a:lnTo>
                  <a:pt x="879348" y="660653"/>
                </a:lnTo>
                <a:lnTo>
                  <a:pt x="889254" y="668274"/>
                </a:lnTo>
                <a:lnTo>
                  <a:pt x="896874" y="658367"/>
                </a:lnTo>
                <a:close/>
              </a:path>
              <a:path w="2670810" h="1986914">
                <a:moveTo>
                  <a:pt x="876300" y="643127"/>
                </a:moveTo>
                <a:lnTo>
                  <a:pt x="866394" y="635507"/>
                </a:lnTo>
                <a:lnTo>
                  <a:pt x="858774" y="645413"/>
                </a:lnTo>
                <a:lnTo>
                  <a:pt x="868680" y="653033"/>
                </a:lnTo>
                <a:lnTo>
                  <a:pt x="876300" y="643127"/>
                </a:lnTo>
                <a:close/>
              </a:path>
              <a:path w="2670810" h="1986914">
                <a:moveTo>
                  <a:pt x="855726" y="627888"/>
                </a:moveTo>
                <a:lnTo>
                  <a:pt x="845819" y="620267"/>
                </a:lnTo>
                <a:lnTo>
                  <a:pt x="838200" y="630936"/>
                </a:lnTo>
                <a:lnTo>
                  <a:pt x="848106" y="638555"/>
                </a:lnTo>
                <a:lnTo>
                  <a:pt x="855726" y="627888"/>
                </a:lnTo>
                <a:close/>
              </a:path>
              <a:path w="2670810" h="1986914">
                <a:moveTo>
                  <a:pt x="835913" y="612648"/>
                </a:moveTo>
                <a:lnTo>
                  <a:pt x="825246" y="605027"/>
                </a:lnTo>
                <a:lnTo>
                  <a:pt x="817626" y="615695"/>
                </a:lnTo>
                <a:lnTo>
                  <a:pt x="828294" y="623315"/>
                </a:lnTo>
                <a:lnTo>
                  <a:pt x="835913" y="612648"/>
                </a:lnTo>
                <a:close/>
              </a:path>
              <a:path w="2670810" h="1986914">
                <a:moveTo>
                  <a:pt x="815340" y="597407"/>
                </a:moveTo>
                <a:lnTo>
                  <a:pt x="805434" y="589788"/>
                </a:lnTo>
                <a:lnTo>
                  <a:pt x="797813" y="600455"/>
                </a:lnTo>
                <a:lnTo>
                  <a:pt x="807719" y="608076"/>
                </a:lnTo>
                <a:lnTo>
                  <a:pt x="815340" y="597407"/>
                </a:lnTo>
                <a:close/>
              </a:path>
              <a:path w="2670810" h="1986914">
                <a:moveTo>
                  <a:pt x="794766" y="582929"/>
                </a:moveTo>
                <a:lnTo>
                  <a:pt x="784860" y="575309"/>
                </a:lnTo>
                <a:lnTo>
                  <a:pt x="777240" y="585215"/>
                </a:lnTo>
                <a:lnTo>
                  <a:pt x="787146" y="592836"/>
                </a:lnTo>
                <a:lnTo>
                  <a:pt x="794766" y="582929"/>
                </a:lnTo>
                <a:close/>
              </a:path>
              <a:path w="2670810" h="1986914">
                <a:moveTo>
                  <a:pt x="774192" y="567689"/>
                </a:moveTo>
                <a:lnTo>
                  <a:pt x="764286" y="560069"/>
                </a:lnTo>
                <a:lnTo>
                  <a:pt x="756666" y="569976"/>
                </a:lnTo>
                <a:lnTo>
                  <a:pt x="766572" y="577595"/>
                </a:lnTo>
                <a:lnTo>
                  <a:pt x="774192" y="567689"/>
                </a:lnTo>
                <a:close/>
              </a:path>
              <a:path w="2670810" h="1986914">
                <a:moveTo>
                  <a:pt x="754380" y="552450"/>
                </a:moveTo>
                <a:lnTo>
                  <a:pt x="743712" y="544829"/>
                </a:lnTo>
                <a:lnTo>
                  <a:pt x="736092" y="554736"/>
                </a:lnTo>
                <a:lnTo>
                  <a:pt x="746760" y="562355"/>
                </a:lnTo>
                <a:lnTo>
                  <a:pt x="754380" y="552450"/>
                </a:lnTo>
                <a:close/>
              </a:path>
              <a:path w="2670810" h="1986914">
                <a:moveTo>
                  <a:pt x="733806" y="537209"/>
                </a:moveTo>
                <a:lnTo>
                  <a:pt x="723900" y="529589"/>
                </a:lnTo>
                <a:lnTo>
                  <a:pt x="716280" y="539495"/>
                </a:lnTo>
                <a:lnTo>
                  <a:pt x="726186" y="547115"/>
                </a:lnTo>
                <a:lnTo>
                  <a:pt x="733806" y="537209"/>
                </a:lnTo>
                <a:close/>
              </a:path>
              <a:path w="2670810" h="1986914">
                <a:moveTo>
                  <a:pt x="713232" y="521969"/>
                </a:moveTo>
                <a:lnTo>
                  <a:pt x="703326" y="514350"/>
                </a:lnTo>
                <a:lnTo>
                  <a:pt x="695706" y="524255"/>
                </a:lnTo>
                <a:lnTo>
                  <a:pt x="705612" y="531876"/>
                </a:lnTo>
                <a:lnTo>
                  <a:pt x="713232" y="521969"/>
                </a:lnTo>
                <a:close/>
              </a:path>
              <a:path w="2670810" h="1986914">
                <a:moveTo>
                  <a:pt x="692657" y="506729"/>
                </a:moveTo>
                <a:lnTo>
                  <a:pt x="682751" y="499109"/>
                </a:lnTo>
                <a:lnTo>
                  <a:pt x="675132" y="509777"/>
                </a:lnTo>
                <a:lnTo>
                  <a:pt x="685038" y="517398"/>
                </a:lnTo>
                <a:lnTo>
                  <a:pt x="692657" y="506729"/>
                </a:lnTo>
                <a:close/>
              </a:path>
              <a:path w="2670810" h="1986914">
                <a:moveTo>
                  <a:pt x="672846" y="491489"/>
                </a:moveTo>
                <a:lnTo>
                  <a:pt x="662178" y="483869"/>
                </a:lnTo>
                <a:lnTo>
                  <a:pt x="654557" y="494538"/>
                </a:lnTo>
                <a:lnTo>
                  <a:pt x="665226" y="502157"/>
                </a:lnTo>
                <a:lnTo>
                  <a:pt x="672846" y="491489"/>
                </a:lnTo>
                <a:close/>
              </a:path>
              <a:path w="2670810" h="1986914">
                <a:moveTo>
                  <a:pt x="652272" y="476250"/>
                </a:moveTo>
                <a:lnTo>
                  <a:pt x="641604" y="468629"/>
                </a:lnTo>
                <a:lnTo>
                  <a:pt x="634746" y="479298"/>
                </a:lnTo>
                <a:lnTo>
                  <a:pt x="644651" y="486917"/>
                </a:lnTo>
                <a:lnTo>
                  <a:pt x="652272" y="476250"/>
                </a:lnTo>
                <a:close/>
              </a:path>
              <a:path w="2670810" h="1986914">
                <a:moveTo>
                  <a:pt x="631698" y="461771"/>
                </a:moveTo>
                <a:lnTo>
                  <a:pt x="621792" y="454151"/>
                </a:lnTo>
                <a:lnTo>
                  <a:pt x="614172" y="464057"/>
                </a:lnTo>
                <a:lnTo>
                  <a:pt x="624078" y="471677"/>
                </a:lnTo>
                <a:lnTo>
                  <a:pt x="631698" y="461771"/>
                </a:lnTo>
                <a:close/>
              </a:path>
              <a:path w="2670810" h="1986914">
                <a:moveTo>
                  <a:pt x="611124" y="446531"/>
                </a:moveTo>
                <a:lnTo>
                  <a:pt x="601218" y="438912"/>
                </a:lnTo>
                <a:lnTo>
                  <a:pt x="593598" y="448817"/>
                </a:lnTo>
                <a:lnTo>
                  <a:pt x="603504" y="456438"/>
                </a:lnTo>
                <a:lnTo>
                  <a:pt x="611124" y="446531"/>
                </a:lnTo>
                <a:close/>
              </a:path>
              <a:path w="2670810" h="1986914">
                <a:moveTo>
                  <a:pt x="591312" y="431291"/>
                </a:moveTo>
                <a:lnTo>
                  <a:pt x="580644" y="423671"/>
                </a:lnTo>
                <a:lnTo>
                  <a:pt x="573024" y="433577"/>
                </a:lnTo>
                <a:lnTo>
                  <a:pt x="583692" y="441198"/>
                </a:lnTo>
                <a:lnTo>
                  <a:pt x="591312" y="431291"/>
                </a:lnTo>
                <a:close/>
              </a:path>
              <a:path w="2670810" h="1986914">
                <a:moveTo>
                  <a:pt x="570738" y="416051"/>
                </a:moveTo>
                <a:lnTo>
                  <a:pt x="560069" y="408431"/>
                </a:lnTo>
                <a:lnTo>
                  <a:pt x="553212" y="418338"/>
                </a:lnTo>
                <a:lnTo>
                  <a:pt x="563118" y="425957"/>
                </a:lnTo>
                <a:lnTo>
                  <a:pt x="570738" y="416051"/>
                </a:lnTo>
                <a:close/>
              </a:path>
              <a:path w="2670810" h="1986914">
                <a:moveTo>
                  <a:pt x="550163" y="400812"/>
                </a:moveTo>
                <a:lnTo>
                  <a:pt x="540257" y="393191"/>
                </a:lnTo>
                <a:lnTo>
                  <a:pt x="532638" y="403098"/>
                </a:lnTo>
                <a:lnTo>
                  <a:pt x="542544" y="410717"/>
                </a:lnTo>
                <a:lnTo>
                  <a:pt x="550163" y="400812"/>
                </a:lnTo>
                <a:close/>
              </a:path>
              <a:path w="2670810" h="1986914">
                <a:moveTo>
                  <a:pt x="529590" y="385571"/>
                </a:moveTo>
                <a:lnTo>
                  <a:pt x="519684" y="377951"/>
                </a:lnTo>
                <a:lnTo>
                  <a:pt x="512063" y="388619"/>
                </a:lnTo>
                <a:lnTo>
                  <a:pt x="521969" y="396239"/>
                </a:lnTo>
                <a:lnTo>
                  <a:pt x="529590" y="385571"/>
                </a:lnTo>
                <a:close/>
              </a:path>
              <a:path w="2670810" h="1986914">
                <a:moveTo>
                  <a:pt x="509778" y="370331"/>
                </a:moveTo>
                <a:lnTo>
                  <a:pt x="499110" y="362712"/>
                </a:lnTo>
                <a:lnTo>
                  <a:pt x="491490" y="373379"/>
                </a:lnTo>
                <a:lnTo>
                  <a:pt x="502157" y="381000"/>
                </a:lnTo>
                <a:lnTo>
                  <a:pt x="509778" y="370331"/>
                </a:lnTo>
                <a:close/>
              </a:path>
              <a:path w="2670810" h="1986914">
                <a:moveTo>
                  <a:pt x="489204" y="355091"/>
                </a:moveTo>
                <a:lnTo>
                  <a:pt x="478536" y="347471"/>
                </a:lnTo>
                <a:lnTo>
                  <a:pt x="470916" y="358139"/>
                </a:lnTo>
                <a:lnTo>
                  <a:pt x="481584" y="365759"/>
                </a:lnTo>
                <a:lnTo>
                  <a:pt x="489204" y="355091"/>
                </a:lnTo>
                <a:close/>
              </a:path>
              <a:path w="2670810" h="1986914">
                <a:moveTo>
                  <a:pt x="468630" y="339851"/>
                </a:moveTo>
                <a:lnTo>
                  <a:pt x="458724" y="332993"/>
                </a:lnTo>
                <a:lnTo>
                  <a:pt x="451104" y="342900"/>
                </a:lnTo>
                <a:lnTo>
                  <a:pt x="461010" y="350519"/>
                </a:lnTo>
                <a:lnTo>
                  <a:pt x="468630" y="339851"/>
                </a:lnTo>
                <a:close/>
              </a:path>
              <a:path w="2670810" h="1986914">
                <a:moveTo>
                  <a:pt x="448056" y="325374"/>
                </a:moveTo>
                <a:lnTo>
                  <a:pt x="438150" y="317753"/>
                </a:lnTo>
                <a:lnTo>
                  <a:pt x="430530" y="327659"/>
                </a:lnTo>
                <a:lnTo>
                  <a:pt x="440436" y="335279"/>
                </a:lnTo>
                <a:lnTo>
                  <a:pt x="448056" y="325374"/>
                </a:lnTo>
                <a:close/>
              </a:path>
              <a:path w="2670810" h="1986914">
                <a:moveTo>
                  <a:pt x="428244" y="310133"/>
                </a:moveTo>
                <a:lnTo>
                  <a:pt x="417575" y="302513"/>
                </a:lnTo>
                <a:lnTo>
                  <a:pt x="409956" y="312419"/>
                </a:lnTo>
                <a:lnTo>
                  <a:pt x="420624" y="320039"/>
                </a:lnTo>
                <a:lnTo>
                  <a:pt x="428244" y="310133"/>
                </a:lnTo>
                <a:close/>
              </a:path>
              <a:path w="2670810" h="1986914">
                <a:moveTo>
                  <a:pt x="407669" y="294893"/>
                </a:moveTo>
                <a:lnTo>
                  <a:pt x="397001" y="287274"/>
                </a:lnTo>
                <a:lnTo>
                  <a:pt x="389381" y="297179"/>
                </a:lnTo>
                <a:lnTo>
                  <a:pt x="400050" y="304800"/>
                </a:lnTo>
                <a:lnTo>
                  <a:pt x="407669" y="294893"/>
                </a:lnTo>
                <a:close/>
              </a:path>
              <a:path w="2670810" h="1986914">
                <a:moveTo>
                  <a:pt x="387096" y="279653"/>
                </a:moveTo>
                <a:lnTo>
                  <a:pt x="377190" y="272033"/>
                </a:lnTo>
                <a:lnTo>
                  <a:pt x="369569" y="281939"/>
                </a:lnTo>
                <a:lnTo>
                  <a:pt x="379475" y="289559"/>
                </a:lnTo>
                <a:lnTo>
                  <a:pt x="387096" y="279653"/>
                </a:lnTo>
                <a:close/>
              </a:path>
              <a:path w="2670810" h="1986914">
                <a:moveTo>
                  <a:pt x="366522" y="264413"/>
                </a:moveTo>
                <a:lnTo>
                  <a:pt x="356616" y="256793"/>
                </a:lnTo>
                <a:lnTo>
                  <a:pt x="348996" y="267462"/>
                </a:lnTo>
                <a:lnTo>
                  <a:pt x="358901" y="274319"/>
                </a:lnTo>
                <a:lnTo>
                  <a:pt x="366522" y="264413"/>
                </a:lnTo>
                <a:close/>
              </a:path>
              <a:path w="2670810" h="1986914">
                <a:moveTo>
                  <a:pt x="345948" y="249174"/>
                </a:moveTo>
                <a:lnTo>
                  <a:pt x="336042" y="241553"/>
                </a:lnTo>
                <a:lnTo>
                  <a:pt x="328422" y="252221"/>
                </a:lnTo>
                <a:lnTo>
                  <a:pt x="339090" y="259841"/>
                </a:lnTo>
                <a:lnTo>
                  <a:pt x="345948" y="249174"/>
                </a:lnTo>
                <a:close/>
              </a:path>
              <a:path w="2670810" h="1986914">
                <a:moveTo>
                  <a:pt x="326136" y="233933"/>
                </a:moveTo>
                <a:lnTo>
                  <a:pt x="315468" y="226313"/>
                </a:lnTo>
                <a:lnTo>
                  <a:pt x="307848" y="236981"/>
                </a:lnTo>
                <a:lnTo>
                  <a:pt x="318516" y="244601"/>
                </a:lnTo>
                <a:lnTo>
                  <a:pt x="326136" y="233933"/>
                </a:lnTo>
                <a:close/>
              </a:path>
              <a:path w="2670810" h="1986914">
                <a:moveTo>
                  <a:pt x="305562" y="218693"/>
                </a:moveTo>
                <a:lnTo>
                  <a:pt x="295656" y="211836"/>
                </a:lnTo>
                <a:lnTo>
                  <a:pt x="288036" y="221741"/>
                </a:lnTo>
                <a:lnTo>
                  <a:pt x="297942" y="229362"/>
                </a:lnTo>
                <a:lnTo>
                  <a:pt x="305562" y="218693"/>
                </a:lnTo>
                <a:close/>
              </a:path>
              <a:path w="2670810" h="1986914">
                <a:moveTo>
                  <a:pt x="284988" y="204215"/>
                </a:moveTo>
                <a:lnTo>
                  <a:pt x="275081" y="196595"/>
                </a:lnTo>
                <a:lnTo>
                  <a:pt x="267462" y="206501"/>
                </a:lnTo>
                <a:lnTo>
                  <a:pt x="277368" y="214121"/>
                </a:lnTo>
                <a:lnTo>
                  <a:pt x="284988" y="204215"/>
                </a:lnTo>
                <a:close/>
              </a:path>
              <a:path w="2670810" h="1986914">
                <a:moveTo>
                  <a:pt x="264413" y="188975"/>
                </a:moveTo>
                <a:lnTo>
                  <a:pt x="254507" y="181355"/>
                </a:lnTo>
                <a:lnTo>
                  <a:pt x="246887" y="191262"/>
                </a:lnTo>
                <a:lnTo>
                  <a:pt x="257556" y="198881"/>
                </a:lnTo>
                <a:lnTo>
                  <a:pt x="264413" y="188975"/>
                </a:lnTo>
                <a:close/>
              </a:path>
              <a:path w="2670810" h="1986914">
                <a:moveTo>
                  <a:pt x="244601" y="173736"/>
                </a:moveTo>
                <a:lnTo>
                  <a:pt x="233934" y="166115"/>
                </a:lnTo>
                <a:lnTo>
                  <a:pt x="226313" y="176021"/>
                </a:lnTo>
                <a:lnTo>
                  <a:pt x="236981" y="183641"/>
                </a:lnTo>
                <a:lnTo>
                  <a:pt x="244601" y="173736"/>
                </a:lnTo>
                <a:close/>
              </a:path>
              <a:path w="2670810" h="1986914">
                <a:moveTo>
                  <a:pt x="224028" y="158495"/>
                </a:moveTo>
                <a:lnTo>
                  <a:pt x="214122" y="150875"/>
                </a:lnTo>
                <a:lnTo>
                  <a:pt x="206501" y="160781"/>
                </a:lnTo>
                <a:lnTo>
                  <a:pt x="216407" y="168401"/>
                </a:lnTo>
                <a:lnTo>
                  <a:pt x="224028" y="158495"/>
                </a:lnTo>
                <a:close/>
              </a:path>
              <a:path w="2670810" h="1986914">
                <a:moveTo>
                  <a:pt x="203454" y="143255"/>
                </a:moveTo>
                <a:lnTo>
                  <a:pt x="193548" y="135636"/>
                </a:lnTo>
                <a:lnTo>
                  <a:pt x="185928" y="146303"/>
                </a:lnTo>
                <a:lnTo>
                  <a:pt x="195834" y="153162"/>
                </a:lnTo>
                <a:lnTo>
                  <a:pt x="203454" y="143255"/>
                </a:lnTo>
                <a:close/>
              </a:path>
              <a:path w="2670810" h="1986914">
                <a:moveTo>
                  <a:pt x="182880" y="128015"/>
                </a:moveTo>
                <a:lnTo>
                  <a:pt x="172974" y="120395"/>
                </a:lnTo>
                <a:lnTo>
                  <a:pt x="165354" y="131063"/>
                </a:lnTo>
                <a:lnTo>
                  <a:pt x="175260" y="138683"/>
                </a:lnTo>
                <a:lnTo>
                  <a:pt x="182880" y="128015"/>
                </a:lnTo>
                <a:close/>
              </a:path>
              <a:path w="2670810" h="1986914">
                <a:moveTo>
                  <a:pt x="163068" y="112775"/>
                </a:moveTo>
                <a:lnTo>
                  <a:pt x="152400" y="105155"/>
                </a:lnTo>
                <a:lnTo>
                  <a:pt x="144780" y="115824"/>
                </a:lnTo>
                <a:lnTo>
                  <a:pt x="155448" y="123443"/>
                </a:lnTo>
                <a:lnTo>
                  <a:pt x="163068" y="112775"/>
                </a:lnTo>
                <a:close/>
              </a:path>
              <a:path w="2670810" h="1986914">
                <a:moveTo>
                  <a:pt x="142494" y="97536"/>
                </a:moveTo>
                <a:lnTo>
                  <a:pt x="132587" y="90677"/>
                </a:lnTo>
                <a:lnTo>
                  <a:pt x="124968" y="100583"/>
                </a:lnTo>
                <a:lnTo>
                  <a:pt x="134874" y="108203"/>
                </a:lnTo>
                <a:lnTo>
                  <a:pt x="142494" y="97536"/>
                </a:lnTo>
                <a:close/>
              </a:path>
              <a:path w="2670810" h="1986914">
                <a:moveTo>
                  <a:pt x="121919" y="83057"/>
                </a:moveTo>
                <a:lnTo>
                  <a:pt x="112013" y="75437"/>
                </a:lnTo>
                <a:lnTo>
                  <a:pt x="104393" y="85343"/>
                </a:lnTo>
                <a:lnTo>
                  <a:pt x="114300" y="92963"/>
                </a:lnTo>
                <a:lnTo>
                  <a:pt x="121919" y="83057"/>
                </a:lnTo>
                <a:close/>
              </a:path>
              <a:path w="2670810" h="1986914">
                <a:moveTo>
                  <a:pt x="83819" y="14477"/>
                </a:moveTo>
                <a:lnTo>
                  <a:pt x="0" y="0"/>
                </a:lnTo>
                <a:lnTo>
                  <a:pt x="38100" y="76200"/>
                </a:lnTo>
                <a:lnTo>
                  <a:pt x="47243" y="63855"/>
                </a:lnTo>
                <a:lnTo>
                  <a:pt x="47243" y="42671"/>
                </a:lnTo>
                <a:lnTo>
                  <a:pt x="54863" y="32765"/>
                </a:lnTo>
                <a:lnTo>
                  <a:pt x="60960" y="37337"/>
                </a:lnTo>
                <a:lnTo>
                  <a:pt x="60960" y="45338"/>
                </a:lnTo>
                <a:lnTo>
                  <a:pt x="83819" y="14477"/>
                </a:lnTo>
                <a:close/>
              </a:path>
              <a:path w="2670810" h="1986914">
                <a:moveTo>
                  <a:pt x="60960" y="37337"/>
                </a:moveTo>
                <a:lnTo>
                  <a:pt x="54863" y="32765"/>
                </a:lnTo>
                <a:lnTo>
                  <a:pt x="47243" y="42671"/>
                </a:lnTo>
                <a:lnTo>
                  <a:pt x="53340" y="47243"/>
                </a:lnTo>
                <a:lnTo>
                  <a:pt x="60960" y="37337"/>
                </a:lnTo>
                <a:close/>
              </a:path>
              <a:path w="2670810" h="1986914">
                <a:moveTo>
                  <a:pt x="60960" y="45338"/>
                </a:moveTo>
                <a:lnTo>
                  <a:pt x="60960" y="37337"/>
                </a:lnTo>
                <a:lnTo>
                  <a:pt x="53340" y="47243"/>
                </a:lnTo>
                <a:lnTo>
                  <a:pt x="47243" y="42671"/>
                </a:lnTo>
                <a:lnTo>
                  <a:pt x="47243" y="63855"/>
                </a:lnTo>
                <a:lnTo>
                  <a:pt x="60960" y="45338"/>
                </a:lnTo>
                <a:close/>
              </a:path>
              <a:path w="2670810" h="1986914">
                <a:moveTo>
                  <a:pt x="81534" y="52577"/>
                </a:moveTo>
                <a:lnTo>
                  <a:pt x="70866" y="44957"/>
                </a:lnTo>
                <a:lnTo>
                  <a:pt x="63246" y="54863"/>
                </a:lnTo>
                <a:lnTo>
                  <a:pt x="73913" y="62483"/>
                </a:lnTo>
                <a:lnTo>
                  <a:pt x="81534" y="52577"/>
                </a:lnTo>
                <a:close/>
              </a:path>
              <a:path w="2670810" h="1986914">
                <a:moveTo>
                  <a:pt x="101346" y="67817"/>
                </a:moveTo>
                <a:lnTo>
                  <a:pt x="91440" y="60198"/>
                </a:lnTo>
                <a:lnTo>
                  <a:pt x="83819" y="70103"/>
                </a:lnTo>
                <a:lnTo>
                  <a:pt x="93725" y="77724"/>
                </a:lnTo>
                <a:lnTo>
                  <a:pt x="101346" y="6781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46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520" y="424631"/>
            <a:ext cx="5182608" cy="73545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</a:t>
            </a:r>
            <a:endParaRPr sz="47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38" y="1196752"/>
            <a:ext cx="7998310" cy="427815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457200" marR="5374" indent="-457200">
              <a:lnSpc>
                <a:spcPts val="4062"/>
              </a:lnSpc>
              <a:spcBef>
                <a:spcPts val="101"/>
              </a:spcBef>
              <a:buFont typeface="Arial" panose="020B0604020202020204" pitchFamily="34" charset="0"/>
              <a:buChar char="•"/>
              <a:tabLst>
                <a:tab pos="362082" algn="l"/>
                <a:tab pos="363426" algn="l"/>
              </a:tabLst>
            </a:pPr>
            <a:r>
              <a:rPr sz="2800" b="1" spc="-5" dirty="0" err="1">
                <a:cs typeface="Times New Roman"/>
              </a:rPr>
              <a:t>Percebe</a:t>
            </a:r>
            <a:r>
              <a:rPr sz="2800" b="1" spc="-5" dirty="0">
                <a:cs typeface="Times New Roman"/>
              </a:rPr>
              <a:t> </a:t>
            </a:r>
            <a:r>
              <a:rPr sz="2800" spc="-5" dirty="0" err="1">
                <a:cs typeface="Times New Roman"/>
              </a:rPr>
              <a:t>seu</a:t>
            </a:r>
            <a:r>
              <a:rPr sz="2800" spc="-5" dirty="0">
                <a:cs typeface="Times New Roman"/>
              </a:rPr>
              <a:t> </a:t>
            </a:r>
            <a:r>
              <a:rPr sz="2800" spc="-5" dirty="0" err="1">
                <a:cs typeface="Times New Roman"/>
              </a:rPr>
              <a:t>ambiente</a:t>
            </a:r>
            <a:r>
              <a:rPr sz="2800" spc="-5" dirty="0">
                <a:cs typeface="Times New Roman"/>
              </a:rPr>
              <a:t> </a:t>
            </a:r>
            <a:r>
              <a:rPr sz="2800" spc="-5" dirty="0" err="1">
                <a:cs typeface="Times New Roman"/>
              </a:rPr>
              <a:t>através</a:t>
            </a:r>
            <a:r>
              <a:rPr sz="2800" spc="-5" dirty="0">
                <a:cs typeface="Times New Roman"/>
              </a:rPr>
              <a:t> de </a:t>
            </a:r>
            <a:r>
              <a:rPr sz="2800" b="1" spc="-5" dirty="0" err="1">
                <a:cs typeface="Times New Roman"/>
              </a:rPr>
              <a:t>sensores</a:t>
            </a:r>
            <a:r>
              <a:rPr sz="2800" b="1" spc="8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e</a:t>
            </a:r>
            <a:endParaRPr sz="2800" dirty="0">
              <a:cs typeface="Times New Roman"/>
            </a:endParaRPr>
          </a:p>
          <a:p>
            <a:pPr marR="85986">
              <a:lnSpc>
                <a:spcPts val="4570"/>
              </a:lnSpc>
            </a:pPr>
            <a:r>
              <a:rPr sz="2800" spc="-5" dirty="0">
                <a:cs typeface="Times New Roman"/>
              </a:rPr>
              <a:t>age sobre o ambiente através de</a:t>
            </a:r>
            <a:r>
              <a:rPr sz="2800" spc="-74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atuadores</a:t>
            </a:r>
          </a:p>
          <a:p>
            <a:pPr marL="375517" indent="-362754">
              <a:spcBef>
                <a:spcPts val="820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spc="-5" dirty="0">
                <a:cs typeface="Times New Roman"/>
              </a:rPr>
              <a:t>Agente humano:</a:t>
            </a:r>
            <a:endParaRPr sz="2800" dirty="0">
              <a:cs typeface="Times New Roman"/>
            </a:endParaRPr>
          </a:p>
          <a:p>
            <a:pPr marL="799402" lvl="1" indent="-302295">
              <a:spcBef>
                <a:spcPts val="735"/>
              </a:spcBef>
              <a:buFont typeface="Times New Roman"/>
              <a:buChar char="–"/>
              <a:tabLst>
                <a:tab pos="799402" algn="l"/>
              </a:tabLst>
            </a:pPr>
            <a:r>
              <a:rPr sz="2800" b="1" spc="-5" dirty="0">
                <a:cs typeface="Times New Roman"/>
              </a:rPr>
              <a:t>Sensores</a:t>
            </a:r>
            <a:r>
              <a:rPr sz="2800" spc="-5" dirty="0">
                <a:cs typeface="Times New Roman"/>
              </a:rPr>
              <a:t>: olhos, ouvidos,</a:t>
            </a:r>
            <a:r>
              <a:rPr sz="2800" spc="-16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…</a:t>
            </a:r>
          </a:p>
          <a:p>
            <a:pPr marL="799402" lvl="1" indent="-302967">
              <a:spcBef>
                <a:spcPts val="714"/>
              </a:spcBef>
              <a:buFont typeface="Times New Roman"/>
              <a:buChar char="–"/>
              <a:tabLst>
                <a:tab pos="799402" algn="l"/>
              </a:tabLst>
            </a:pPr>
            <a:r>
              <a:rPr sz="2800" b="1" spc="-5" dirty="0" err="1">
                <a:cs typeface="Times New Roman"/>
              </a:rPr>
              <a:t>Atuadores</a:t>
            </a:r>
            <a:r>
              <a:rPr sz="2800" spc="-5" dirty="0">
                <a:cs typeface="Times New Roman"/>
              </a:rPr>
              <a:t>: </a:t>
            </a:r>
            <a:r>
              <a:rPr sz="2800" spc="-5" dirty="0" err="1">
                <a:cs typeface="Times New Roman"/>
              </a:rPr>
              <a:t>mãos</a:t>
            </a:r>
            <a:r>
              <a:rPr sz="2800" spc="-5" dirty="0">
                <a:cs typeface="Times New Roman"/>
              </a:rPr>
              <a:t>, </a:t>
            </a:r>
            <a:r>
              <a:rPr sz="2800" spc="-5" dirty="0" err="1">
                <a:cs typeface="Times New Roman"/>
              </a:rPr>
              <a:t>pernas</a:t>
            </a:r>
            <a:r>
              <a:rPr sz="2800" spc="-5" dirty="0">
                <a:cs typeface="Times New Roman"/>
              </a:rPr>
              <a:t>, </a:t>
            </a:r>
            <a:r>
              <a:rPr sz="2800" spc="-5" dirty="0" err="1">
                <a:cs typeface="Times New Roman"/>
              </a:rPr>
              <a:t>boca</a:t>
            </a:r>
            <a:r>
              <a:rPr sz="2800" spc="-5" dirty="0">
                <a:cs typeface="Times New Roman"/>
              </a:rPr>
              <a:t>,</a:t>
            </a:r>
            <a:r>
              <a:rPr sz="2800" spc="-16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…</a:t>
            </a:r>
          </a:p>
          <a:p>
            <a:pPr marL="375517" indent="-362754">
              <a:spcBef>
                <a:spcPts val="783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spc="-5" dirty="0" err="1">
                <a:cs typeface="Times New Roman"/>
              </a:rPr>
              <a:t>Agente</a:t>
            </a:r>
            <a:r>
              <a:rPr sz="2800" spc="-5" dirty="0">
                <a:cs typeface="Times New Roman"/>
              </a:rPr>
              <a:t> robótico:</a:t>
            </a:r>
            <a:endParaRPr sz="2800" dirty="0">
              <a:cs typeface="Times New Roman"/>
            </a:endParaRPr>
          </a:p>
          <a:p>
            <a:pPr marL="893449" lvl="1" indent="-397014">
              <a:spcBef>
                <a:spcPts val="741"/>
              </a:spcBef>
              <a:buFont typeface="Times New Roman"/>
              <a:buChar char="–"/>
              <a:tabLst>
                <a:tab pos="893449" algn="l"/>
                <a:tab pos="894121" algn="l"/>
              </a:tabLst>
            </a:pPr>
            <a:r>
              <a:rPr sz="2800" b="1" spc="-5" dirty="0">
                <a:cs typeface="Times New Roman"/>
              </a:rPr>
              <a:t>Sensores</a:t>
            </a:r>
            <a:r>
              <a:rPr sz="2800" spc="-5" dirty="0">
                <a:cs typeface="Times New Roman"/>
              </a:rPr>
              <a:t>: câmeras, detector</a:t>
            </a:r>
            <a:r>
              <a:rPr sz="2800" spc="-26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infra-vermelho</a:t>
            </a:r>
            <a:endParaRPr sz="2800" dirty="0">
              <a:cs typeface="Times New Roman"/>
            </a:endParaRPr>
          </a:p>
          <a:p>
            <a:pPr marL="893449" lvl="1" indent="-397014">
              <a:spcBef>
                <a:spcPts val="719"/>
              </a:spcBef>
              <a:buFont typeface="Times New Roman"/>
              <a:buChar char="–"/>
              <a:tabLst>
                <a:tab pos="893449" algn="l"/>
                <a:tab pos="894121" algn="l"/>
              </a:tabLst>
            </a:pPr>
            <a:r>
              <a:rPr sz="2800" b="1" spc="-5" dirty="0">
                <a:cs typeface="Times New Roman"/>
              </a:rPr>
              <a:t>Atuadores</a:t>
            </a:r>
            <a:r>
              <a:rPr sz="2800" spc="-5" dirty="0">
                <a:cs typeface="Times New Roman"/>
              </a:rPr>
              <a:t>: vários tipos de</a:t>
            </a:r>
            <a:r>
              <a:rPr sz="2800" spc="-11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motores</a:t>
            </a:r>
            <a:endParaRPr sz="2800" dirty="0"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28" y="5803118"/>
            <a:ext cx="6972999" cy="53610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5517" indent="-362754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E um agente de software?</a:t>
            </a:r>
            <a:endParaRPr sz="3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2334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040335" y="610374"/>
            <a:ext cx="5510739" cy="2335209"/>
            <a:chOff x="1926983" y="577595"/>
            <a:chExt cx="5204587" cy="2209800"/>
          </a:xfrm>
        </p:grpSpPr>
        <p:sp>
          <p:nvSpPr>
            <p:cNvPr id="5" name="object 5"/>
            <p:cNvSpPr/>
            <p:nvPr/>
          </p:nvSpPr>
          <p:spPr>
            <a:xfrm>
              <a:off x="1927745" y="577595"/>
              <a:ext cx="5203825" cy="2209800"/>
            </a:xfrm>
            <a:custGeom>
              <a:avLst/>
              <a:gdLst/>
              <a:ahLst/>
              <a:cxnLst/>
              <a:rect l="l" t="t" r="r" b="b"/>
              <a:pathLst>
                <a:path w="5203825" h="2209800">
                  <a:moveTo>
                    <a:pt x="5203698" y="2209800"/>
                  </a:moveTo>
                  <a:lnTo>
                    <a:pt x="5203698" y="0"/>
                  </a:lnTo>
                  <a:lnTo>
                    <a:pt x="0" y="0"/>
                  </a:lnTo>
                  <a:lnTo>
                    <a:pt x="0" y="2209800"/>
                  </a:lnTo>
                  <a:lnTo>
                    <a:pt x="5203698" y="2209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6983" y="577595"/>
              <a:ext cx="5204460" cy="2209800"/>
            </a:xfrm>
            <a:custGeom>
              <a:avLst/>
              <a:gdLst/>
              <a:ahLst/>
              <a:cxnLst/>
              <a:rect l="l" t="t" r="r" b="b"/>
              <a:pathLst>
                <a:path w="5204459" h="2209800">
                  <a:moveTo>
                    <a:pt x="0" y="0"/>
                  </a:moveTo>
                  <a:lnTo>
                    <a:pt x="0" y="2209800"/>
                  </a:lnTo>
                  <a:lnTo>
                    <a:pt x="5204459" y="2209800"/>
                  </a:lnTo>
                  <a:lnTo>
                    <a:pt x="5204459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9213" y="577595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0517" y="1191768"/>
              <a:ext cx="633730" cy="685800"/>
            </a:xfrm>
            <a:custGeom>
              <a:avLst/>
              <a:gdLst/>
              <a:ahLst/>
              <a:cxnLst/>
              <a:rect l="l" t="t" r="r" b="b"/>
              <a:pathLst>
                <a:path w="633729" h="685800">
                  <a:moveTo>
                    <a:pt x="633222" y="342900"/>
                  </a:moveTo>
                  <a:lnTo>
                    <a:pt x="629789" y="292319"/>
                  </a:lnTo>
                  <a:lnTo>
                    <a:pt x="619816" y="244012"/>
                  </a:lnTo>
                  <a:lnTo>
                    <a:pt x="603790" y="198516"/>
                  </a:lnTo>
                  <a:lnTo>
                    <a:pt x="582200" y="156365"/>
                  </a:lnTo>
                  <a:lnTo>
                    <a:pt x="555533" y="118095"/>
                  </a:lnTo>
                  <a:lnTo>
                    <a:pt x="524277" y="84243"/>
                  </a:lnTo>
                  <a:lnTo>
                    <a:pt x="488919" y="55344"/>
                  </a:lnTo>
                  <a:lnTo>
                    <a:pt x="449948" y="31935"/>
                  </a:lnTo>
                  <a:lnTo>
                    <a:pt x="407850" y="14550"/>
                  </a:lnTo>
                  <a:lnTo>
                    <a:pt x="363115" y="3726"/>
                  </a:lnTo>
                  <a:lnTo>
                    <a:pt x="316229" y="0"/>
                  </a:lnTo>
                  <a:lnTo>
                    <a:pt x="269533" y="3726"/>
                  </a:lnTo>
                  <a:lnTo>
                    <a:pt x="224953" y="14550"/>
                  </a:lnTo>
                  <a:lnTo>
                    <a:pt x="182980" y="31935"/>
                  </a:lnTo>
                  <a:lnTo>
                    <a:pt x="144106" y="55344"/>
                  </a:lnTo>
                  <a:lnTo>
                    <a:pt x="108821" y="84243"/>
                  </a:lnTo>
                  <a:lnTo>
                    <a:pt x="77616" y="118095"/>
                  </a:lnTo>
                  <a:lnTo>
                    <a:pt x="50984" y="156365"/>
                  </a:lnTo>
                  <a:lnTo>
                    <a:pt x="29415" y="198516"/>
                  </a:lnTo>
                  <a:lnTo>
                    <a:pt x="13401" y="244012"/>
                  </a:lnTo>
                  <a:lnTo>
                    <a:pt x="3432" y="292319"/>
                  </a:lnTo>
                  <a:lnTo>
                    <a:pt x="0" y="342900"/>
                  </a:lnTo>
                  <a:lnTo>
                    <a:pt x="3432" y="393652"/>
                  </a:lnTo>
                  <a:lnTo>
                    <a:pt x="13401" y="442065"/>
                  </a:lnTo>
                  <a:lnTo>
                    <a:pt x="29415" y="487613"/>
                  </a:lnTo>
                  <a:lnTo>
                    <a:pt x="50984" y="529771"/>
                  </a:lnTo>
                  <a:lnTo>
                    <a:pt x="77616" y="568013"/>
                  </a:lnTo>
                  <a:lnTo>
                    <a:pt x="108821" y="601813"/>
                  </a:lnTo>
                  <a:lnTo>
                    <a:pt x="144106" y="630647"/>
                  </a:lnTo>
                  <a:lnTo>
                    <a:pt x="158495" y="639287"/>
                  </a:lnTo>
                  <a:lnTo>
                    <a:pt x="158495" y="342900"/>
                  </a:lnTo>
                  <a:lnTo>
                    <a:pt x="164147" y="297391"/>
                  </a:lnTo>
                  <a:lnTo>
                    <a:pt x="180085" y="256455"/>
                  </a:lnTo>
                  <a:lnTo>
                    <a:pt x="204787" y="221742"/>
                  </a:lnTo>
                  <a:lnTo>
                    <a:pt x="236727" y="194902"/>
                  </a:lnTo>
                  <a:lnTo>
                    <a:pt x="274383" y="177588"/>
                  </a:lnTo>
                  <a:lnTo>
                    <a:pt x="316229" y="171450"/>
                  </a:lnTo>
                  <a:lnTo>
                    <a:pt x="358397" y="177588"/>
                  </a:lnTo>
                  <a:lnTo>
                    <a:pt x="396268" y="194902"/>
                  </a:lnTo>
                  <a:lnTo>
                    <a:pt x="428339" y="221742"/>
                  </a:lnTo>
                  <a:lnTo>
                    <a:pt x="453107" y="256455"/>
                  </a:lnTo>
                  <a:lnTo>
                    <a:pt x="469070" y="297391"/>
                  </a:lnTo>
                  <a:lnTo>
                    <a:pt x="474725" y="342900"/>
                  </a:lnTo>
                  <a:lnTo>
                    <a:pt x="474725" y="639148"/>
                  </a:lnTo>
                  <a:lnTo>
                    <a:pt x="488919" y="630647"/>
                  </a:lnTo>
                  <a:lnTo>
                    <a:pt x="524277" y="601813"/>
                  </a:lnTo>
                  <a:lnTo>
                    <a:pt x="555533" y="568013"/>
                  </a:lnTo>
                  <a:lnTo>
                    <a:pt x="582200" y="529771"/>
                  </a:lnTo>
                  <a:lnTo>
                    <a:pt x="603790" y="487613"/>
                  </a:lnTo>
                  <a:lnTo>
                    <a:pt x="619816" y="442065"/>
                  </a:lnTo>
                  <a:lnTo>
                    <a:pt x="629789" y="393652"/>
                  </a:lnTo>
                  <a:lnTo>
                    <a:pt x="633222" y="342900"/>
                  </a:lnTo>
                  <a:close/>
                </a:path>
                <a:path w="633729" h="685800">
                  <a:moveTo>
                    <a:pt x="474725" y="639148"/>
                  </a:moveTo>
                  <a:lnTo>
                    <a:pt x="474725" y="342900"/>
                  </a:lnTo>
                  <a:lnTo>
                    <a:pt x="469070" y="388408"/>
                  </a:lnTo>
                  <a:lnTo>
                    <a:pt x="453107" y="429344"/>
                  </a:lnTo>
                  <a:lnTo>
                    <a:pt x="428339" y="464058"/>
                  </a:lnTo>
                  <a:lnTo>
                    <a:pt x="396268" y="490897"/>
                  </a:lnTo>
                  <a:lnTo>
                    <a:pt x="358397" y="508211"/>
                  </a:lnTo>
                  <a:lnTo>
                    <a:pt x="316229" y="514350"/>
                  </a:lnTo>
                  <a:lnTo>
                    <a:pt x="274383" y="508211"/>
                  </a:lnTo>
                  <a:lnTo>
                    <a:pt x="236727" y="490897"/>
                  </a:lnTo>
                  <a:lnTo>
                    <a:pt x="204787" y="464057"/>
                  </a:lnTo>
                  <a:lnTo>
                    <a:pt x="180085" y="429344"/>
                  </a:lnTo>
                  <a:lnTo>
                    <a:pt x="164147" y="388408"/>
                  </a:lnTo>
                  <a:lnTo>
                    <a:pt x="158495" y="342900"/>
                  </a:lnTo>
                  <a:lnTo>
                    <a:pt x="158495" y="639287"/>
                  </a:lnTo>
                  <a:lnTo>
                    <a:pt x="182980" y="653988"/>
                  </a:lnTo>
                  <a:lnTo>
                    <a:pt x="224953" y="671311"/>
                  </a:lnTo>
                  <a:lnTo>
                    <a:pt x="269533" y="682090"/>
                  </a:lnTo>
                  <a:lnTo>
                    <a:pt x="316229" y="685800"/>
                  </a:lnTo>
                  <a:lnTo>
                    <a:pt x="363115" y="682090"/>
                  </a:lnTo>
                  <a:lnTo>
                    <a:pt x="407850" y="671311"/>
                  </a:lnTo>
                  <a:lnTo>
                    <a:pt x="449948" y="653988"/>
                  </a:lnTo>
                  <a:lnTo>
                    <a:pt x="474725" y="639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0517" y="1191768"/>
              <a:ext cx="633730" cy="685800"/>
            </a:xfrm>
            <a:custGeom>
              <a:avLst/>
              <a:gdLst/>
              <a:ahLst/>
              <a:cxnLst/>
              <a:rect l="l" t="t" r="r" b="b"/>
              <a:pathLst>
                <a:path w="633729" h="685800">
                  <a:moveTo>
                    <a:pt x="0" y="342900"/>
                  </a:moveTo>
                  <a:lnTo>
                    <a:pt x="3432" y="292319"/>
                  </a:lnTo>
                  <a:lnTo>
                    <a:pt x="13401" y="244012"/>
                  </a:lnTo>
                  <a:lnTo>
                    <a:pt x="29415" y="198516"/>
                  </a:lnTo>
                  <a:lnTo>
                    <a:pt x="50984" y="156365"/>
                  </a:lnTo>
                  <a:lnTo>
                    <a:pt x="77616" y="118095"/>
                  </a:lnTo>
                  <a:lnTo>
                    <a:pt x="108821" y="84243"/>
                  </a:lnTo>
                  <a:lnTo>
                    <a:pt x="144106" y="55344"/>
                  </a:lnTo>
                  <a:lnTo>
                    <a:pt x="182980" y="31935"/>
                  </a:lnTo>
                  <a:lnTo>
                    <a:pt x="224953" y="14550"/>
                  </a:lnTo>
                  <a:lnTo>
                    <a:pt x="269533" y="3726"/>
                  </a:lnTo>
                  <a:lnTo>
                    <a:pt x="316229" y="0"/>
                  </a:lnTo>
                  <a:lnTo>
                    <a:pt x="363115" y="3726"/>
                  </a:lnTo>
                  <a:lnTo>
                    <a:pt x="407850" y="14550"/>
                  </a:lnTo>
                  <a:lnTo>
                    <a:pt x="449948" y="31935"/>
                  </a:lnTo>
                  <a:lnTo>
                    <a:pt x="488919" y="55344"/>
                  </a:lnTo>
                  <a:lnTo>
                    <a:pt x="524277" y="84243"/>
                  </a:lnTo>
                  <a:lnTo>
                    <a:pt x="555533" y="118095"/>
                  </a:lnTo>
                  <a:lnTo>
                    <a:pt x="582200" y="156365"/>
                  </a:lnTo>
                  <a:lnTo>
                    <a:pt x="603790" y="198516"/>
                  </a:lnTo>
                  <a:lnTo>
                    <a:pt x="619816" y="244012"/>
                  </a:lnTo>
                  <a:lnTo>
                    <a:pt x="629789" y="292319"/>
                  </a:lnTo>
                  <a:lnTo>
                    <a:pt x="633222" y="342900"/>
                  </a:lnTo>
                  <a:lnTo>
                    <a:pt x="629789" y="393652"/>
                  </a:lnTo>
                  <a:lnTo>
                    <a:pt x="619816" y="442065"/>
                  </a:lnTo>
                  <a:lnTo>
                    <a:pt x="603790" y="487613"/>
                  </a:lnTo>
                  <a:lnTo>
                    <a:pt x="582200" y="529771"/>
                  </a:lnTo>
                  <a:lnTo>
                    <a:pt x="555533" y="568013"/>
                  </a:lnTo>
                  <a:lnTo>
                    <a:pt x="524277" y="601813"/>
                  </a:lnTo>
                  <a:lnTo>
                    <a:pt x="488919" y="630647"/>
                  </a:lnTo>
                  <a:lnTo>
                    <a:pt x="449948" y="653988"/>
                  </a:lnTo>
                  <a:lnTo>
                    <a:pt x="407850" y="671311"/>
                  </a:lnTo>
                  <a:lnTo>
                    <a:pt x="363115" y="682090"/>
                  </a:lnTo>
                  <a:lnTo>
                    <a:pt x="316229" y="685800"/>
                  </a:lnTo>
                  <a:lnTo>
                    <a:pt x="269533" y="682090"/>
                  </a:lnTo>
                  <a:lnTo>
                    <a:pt x="224953" y="671311"/>
                  </a:lnTo>
                  <a:lnTo>
                    <a:pt x="182980" y="653988"/>
                  </a:lnTo>
                  <a:lnTo>
                    <a:pt x="144106" y="630647"/>
                  </a:lnTo>
                  <a:lnTo>
                    <a:pt x="108821" y="601813"/>
                  </a:lnTo>
                  <a:lnTo>
                    <a:pt x="77616" y="568013"/>
                  </a:lnTo>
                  <a:lnTo>
                    <a:pt x="50984" y="529771"/>
                  </a:lnTo>
                  <a:lnTo>
                    <a:pt x="29415" y="487613"/>
                  </a:lnTo>
                  <a:lnTo>
                    <a:pt x="13401" y="442065"/>
                  </a:lnTo>
                  <a:lnTo>
                    <a:pt x="3432" y="393652"/>
                  </a:lnTo>
                  <a:lnTo>
                    <a:pt x="0" y="342900"/>
                  </a:lnTo>
                  <a:close/>
                </a:path>
                <a:path w="633729" h="685800">
                  <a:moveTo>
                    <a:pt x="158495" y="342900"/>
                  </a:moveTo>
                  <a:lnTo>
                    <a:pt x="164147" y="388408"/>
                  </a:lnTo>
                  <a:lnTo>
                    <a:pt x="180085" y="429344"/>
                  </a:lnTo>
                  <a:lnTo>
                    <a:pt x="204787" y="464057"/>
                  </a:lnTo>
                  <a:lnTo>
                    <a:pt x="236727" y="490897"/>
                  </a:lnTo>
                  <a:lnTo>
                    <a:pt x="274383" y="508211"/>
                  </a:lnTo>
                  <a:lnTo>
                    <a:pt x="316229" y="514350"/>
                  </a:lnTo>
                  <a:lnTo>
                    <a:pt x="358397" y="508211"/>
                  </a:lnTo>
                  <a:lnTo>
                    <a:pt x="396268" y="490897"/>
                  </a:lnTo>
                  <a:lnTo>
                    <a:pt x="428339" y="464057"/>
                  </a:lnTo>
                  <a:lnTo>
                    <a:pt x="453107" y="429344"/>
                  </a:lnTo>
                  <a:lnTo>
                    <a:pt x="469070" y="388408"/>
                  </a:lnTo>
                  <a:lnTo>
                    <a:pt x="474725" y="342900"/>
                  </a:lnTo>
                  <a:lnTo>
                    <a:pt x="469070" y="297391"/>
                  </a:lnTo>
                  <a:lnTo>
                    <a:pt x="453107" y="256455"/>
                  </a:lnTo>
                  <a:lnTo>
                    <a:pt x="428339" y="221742"/>
                  </a:lnTo>
                  <a:lnTo>
                    <a:pt x="396268" y="194902"/>
                  </a:lnTo>
                  <a:lnTo>
                    <a:pt x="358397" y="177588"/>
                  </a:lnTo>
                  <a:lnTo>
                    <a:pt x="316229" y="171450"/>
                  </a:lnTo>
                  <a:lnTo>
                    <a:pt x="274383" y="177588"/>
                  </a:lnTo>
                  <a:lnTo>
                    <a:pt x="236727" y="194902"/>
                  </a:lnTo>
                  <a:lnTo>
                    <a:pt x="204787" y="221742"/>
                  </a:lnTo>
                  <a:lnTo>
                    <a:pt x="180086" y="256455"/>
                  </a:lnTo>
                  <a:lnTo>
                    <a:pt x="164147" y="297391"/>
                  </a:lnTo>
                  <a:lnTo>
                    <a:pt x="158495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8161" y="1191768"/>
              <a:ext cx="1336675" cy="609600"/>
            </a:xfrm>
            <a:custGeom>
              <a:avLst/>
              <a:gdLst/>
              <a:ahLst/>
              <a:cxnLst/>
              <a:rect l="l" t="t" r="r" b="b"/>
              <a:pathLst>
                <a:path w="1336675" h="609600">
                  <a:moveTo>
                    <a:pt x="1336547" y="457200"/>
                  </a:moveTo>
                  <a:lnTo>
                    <a:pt x="1336547" y="0"/>
                  </a:lnTo>
                  <a:lnTo>
                    <a:pt x="152399" y="0"/>
                  </a:lnTo>
                  <a:lnTo>
                    <a:pt x="0" y="152400"/>
                  </a:lnTo>
                  <a:lnTo>
                    <a:pt x="0" y="609600"/>
                  </a:lnTo>
                  <a:lnTo>
                    <a:pt x="1184147" y="609600"/>
                  </a:lnTo>
                  <a:lnTo>
                    <a:pt x="1336547" y="45720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8161" y="1191768"/>
              <a:ext cx="1336675" cy="152400"/>
            </a:xfrm>
            <a:custGeom>
              <a:avLst/>
              <a:gdLst/>
              <a:ahLst/>
              <a:cxnLst/>
              <a:rect l="l" t="t" r="r" b="b"/>
              <a:pathLst>
                <a:path w="1336675" h="152400">
                  <a:moveTo>
                    <a:pt x="1336547" y="0"/>
                  </a:moveTo>
                  <a:lnTo>
                    <a:pt x="152399" y="0"/>
                  </a:lnTo>
                  <a:lnTo>
                    <a:pt x="0" y="152400"/>
                  </a:lnTo>
                  <a:lnTo>
                    <a:pt x="1184147" y="152400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2309" y="1191768"/>
              <a:ext cx="152400" cy="609600"/>
            </a:xfrm>
            <a:custGeom>
              <a:avLst/>
              <a:gdLst/>
              <a:ahLst/>
              <a:cxnLst/>
              <a:rect l="l" t="t" r="r" b="b"/>
              <a:pathLst>
                <a:path w="152400" h="609600">
                  <a:moveTo>
                    <a:pt x="152400" y="45720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0" y="609600"/>
                  </a:lnTo>
                  <a:lnTo>
                    <a:pt x="152400" y="45720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8161" y="1191768"/>
              <a:ext cx="1336675" cy="609600"/>
            </a:xfrm>
            <a:custGeom>
              <a:avLst/>
              <a:gdLst/>
              <a:ahLst/>
              <a:cxnLst/>
              <a:rect l="l" t="t" r="r" b="b"/>
              <a:pathLst>
                <a:path w="1336675" h="609600">
                  <a:moveTo>
                    <a:pt x="152399" y="0"/>
                  </a:moveTo>
                  <a:lnTo>
                    <a:pt x="0" y="152400"/>
                  </a:lnTo>
                  <a:lnTo>
                    <a:pt x="0" y="609600"/>
                  </a:lnTo>
                  <a:lnTo>
                    <a:pt x="1184147" y="609600"/>
                  </a:lnTo>
                  <a:lnTo>
                    <a:pt x="1336547" y="457200"/>
                  </a:lnTo>
                  <a:lnTo>
                    <a:pt x="1336547" y="0"/>
                  </a:lnTo>
                  <a:lnTo>
                    <a:pt x="152399" y="0"/>
                  </a:lnTo>
                  <a:close/>
                </a:path>
                <a:path w="1336675" h="609600">
                  <a:moveTo>
                    <a:pt x="0" y="152400"/>
                  </a:moveTo>
                  <a:lnTo>
                    <a:pt x="1184147" y="152400"/>
                  </a:lnTo>
                  <a:lnTo>
                    <a:pt x="1336547" y="0"/>
                  </a:lnTo>
                </a:path>
                <a:path w="1336675" h="609600">
                  <a:moveTo>
                    <a:pt x="1184147" y="152400"/>
                  </a:moveTo>
                  <a:lnTo>
                    <a:pt x="1184147" y="60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9339" y="1344168"/>
              <a:ext cx="633730" cy="685800"/>
            </a:xfrm>
            <a:custGeom>
              <a:avLst/>
              <a:gdLst/>
              <a:ahLst/>
              <a:cxnLst/>
              <a:rect l="l" t="t" r="r" b="b"/>
              <a:pathLst>
                <a:path w="633730" h="685800">
                  <a:moveTo>
                    <a:pt x="633221" y="342900"/>
                  </a:moveTo>
                  <a:lnTo>
                    <a:pt x="629789" y="292319"/>
                  </a:lnTo>
                  <a:lnTo>
                    <a:pt x="619820" y="244012"/>
                  </a:lnTo>
                  <a:lnTo>
                    <a:pt x="603806" y="198516"/>
                  </a:lnTo>
                  <a:lnTo>
                    <a:pt x="582237" y="156365"/>
                  </a:lnTo>
                  <a:lnTo>
                    <a:pt x="555605" y="118095"/>
                  </a:lnTo>
                  <a:lnTo>
                    <a:pt x="524400" y="84243"/>
                  </a:lnTo>
                  <a:lnTo>
                    <a:pt x="489115" y="55344"/>
                  </a:lnTo>
                  <a:lnTo>
                    <a:pt x="450241" y="31935"/>
                  </a:lnTo>
                  <a:lnTo>
                    <a:pt x="408268" y="14550"/>
                  </a:lnTo>
                  <a:lnTo>
                    <a:pt x="363688" y="3726"/>
                  </a:lnTo>
                  <a:lnTo>
                    <a:pt x="316991" y="0"/>
                  </a:lnTo>
                  <a:lnTo>
                    <a:pt x="270106" y="3726"/>
                  </a:lnTo>
                  <a:lnTo>
                    <a:pt x="225371" y="14550"/>
                  </a:lnTo>
                  <a:lnTo>
                    <a:pt x="183273" y="31935"/>
                  </a:lnTo>
                  <a:lnTo>
                    <a:pt x="144302" y="55344"/>
                  </a:lnTo>
                  <a:lnTo>
                    <a:pt x="108944" y="84243"/>
                  </a:lnTo>
                  <a:lnTo>
                    <a:pt x="77688" y="118095"/>
                  </a:lnTo>
                  <a:lnTo>
                    <a:pt x="51021" y="156365"/>
                  </a:lnTo>
                  <a:lnTo>
                    <a:pt x="29431" y="198516"/>
                  </a:lnTo>
                  <a:lnTo>
                    <a:pt x="13405" y="244012"/>
                  </a:lnTo>
                  <a:lnTo>
                    <a:pt x="3432" y="292319"/>
                  </a:lnTo>
                  <a:lnTo>
                    <a:pt x="0" y="342900"/>
                  </a:lnTo>
                  <a:lnTo>
                    <a:pt x="3432" y="393652"/>
                  </a:lnTo>
                  <a:lnTo>
                    <a:pt x="13405" y="442065"/>
                  </a:lnTo>
                  <a:lnTo>
                    <a:pt x="29431" y="487613"/>
                  </a:lnTo>
                  <a:lnTo>
                    <a:pt x="51021" y="529771"/>
                  </a:lnTo>
                  <a:lnTo>
                    <a:pt x="77688" y="568013"/>
                  </a:lnTo>
                  <a:lnTo>
                    <a:pt x="108944" y="601813"/>
                  </a:lnTo>
                  <a:lnTo>
                    <a:pt x="144302" y="630647"/>
                  </a:lnTo>
                  <a:lnTo>
                    <a:pt x="158495" y="639148"/>
                  </a:lnTo>
                  <a:lnTo>
                    <a:pt x="158495" y="342900"/>
                  </a:lnTo>
                  <a:lnTo>
                    <a:pt x="164151" y="297391"/>
                  </a:lnTo>
                  <a:lnTo>
                    <a:pt x="180114" y="256455"/>
                  </a:lnTo>
                  <a:lnTo>
                    <a:pt x="204882" y="221742"/>
                  </a:lnTo>
                  <a:lnTo>
                    <a:pt x="236953" y="194902"/>
                  </a:lnTo>
                  <a:lnTo>
                    <a:pt x="274824" y="177588"/>
                  </a:lnTo>
                  <a:lnTo>
                    <a:pt x="316991" y="171450"/>
                  </a:lnTo>
                  <a:lnTo>
                    <a:pt x="358838" y="177588"/>
                  </a:lnTo>
                  <a:lnTo>
                    <a:pt x="396493" y="194902"/>
                  </a:lnTo>
                  <a:lnTo>
                    <a:pt x="428434" y="221741"/>
                  </a:lnTo>
                  <a:lnTo>
                    <a:pt x="453135" y="256455"/>
                  </a:lnTo>
                  <a:lnTo>
                    <a:pt x="469074" y="297391"/>
                  </a:lnTo>
                  <a:lnTo>
                    <a:pt x="474725" y="342900"/>
                  </a:lnTo>
                  <a:lnTo>
                    <a:pt x="474725" y="639287"/>
                  </a:lnTo>
                  <a:lnTo>
                    <a:pt x="489115" y="630647"/>
                  </a:lnTo>
                  <a:lnTo>
                    <a:pt x="524400" y="601813"/>
                  </a:lnTo>
                  <a:lnTo>
                    <a:pt x="555605" y="568013"/>
                  </a:lnTo>
                  <a:lnTo>
                    <a:pt x="582237" y="529771"/>
                  </a:lnTo>
                  <a:lnTo>
                    <a:pt x="603806" y="487613"/>
                  </a:lnTo>
                  <a:lnTo>
                    <a:pt x="619820" y="442065"/>
                  </a:lnTo>
                  <a:lnTo>
                    <a:pt x="629789" y="393652"/>
                  </a:lnTo>
                  <a:lnTo>
                    <a:pt x="633221" y="342900"/>
                  </a:lnTo>
                  <a:close/>
                </a:path>
                <a:path w="633730" h="685800">
                  <a:moveTo>
                    <a:pt x="474725" y="639287"/>
                  </a:moveTo>
                  <a:lnTo>
                    <a:pt x="474725" y="342900"/>
                  </a:lnTo>
                  <a:lnTo>
                    <a:pt x="469074" y="388408"/>
                  </a:lnTo>
                  <a:lnTo>
                    <a:pt x="453135" y="429344"/>
                  </a:lnTo>
                  <a:lnTo>
                    <a:pt x="428434" y="464057"/>
                  </a:lnTo>
                  <a:lnTo>
                    <a:pt x="396493" y="490897"/>
                  </a:lnTo>
                  <a:lnTo>
                    <a:pt x="358838" y="508211"/>
                  </a:lnTo>
                  <a:lnTo>
                    <a:pt x="316991" y="514350"/>
                  </a:lnTo>
                  <a:lnTo>
                    <a:pt x="274824" y="508211"/>
                  </a:lnTo>
                  <a:lnTo>
                    <a:pt x="236953" y="490897"/>
                  </a:lnTo>
                  <a:lnTo>
                    <a:pt x="204882" y="464057"/>
                  </a:lnTo>
                  <a:lnTo>
                    <a:pt x="180114" y="429344"/>
                  </a:lnTo>
                  <a:lnTo>
                    <a:pt x="164151" y="388408"/>
                  </a:lnTo>
                  <a:lnTo>
                    <a:pt x="158495" y="342900"/>
                  </a:lnTo>
                  <a:lnTo>
                    <a:pt x="158495" y="639148"/>
                  </a:lnTo>
                  <a:lnTo>
                    <a:pt x="183273" y="653988"/>
                  </a:lnTo>
                  <a:lnTo>
                    <a:pt x="225371" y="671311"/>
                  </a:lnTo>
                  <a:lnTo>
                    <a:pt x="270106" y="682090"/>
                  </a:lnTo>
                  <a:lnTo>
                    <a:pt x="316991" y="685800"/>
                  </a:lnTo>
                  <a:lnTo>
                    <a:pt x="363688" y="682090"/>
                  </a:lnTo>
                  <a:lnTo>
                    <a:pt x="408268" y="671311"/>
                  </a:lnTo>
                  <a:lnTo>
                    <a:pt x="450241" y="653988"/>
                  </a:lnTo>
                  <a:lnTo>
                    <a:pt x="474725" y="63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9339" y="1344168"/>
              <a:ext cx="633730" cy="685800"/>
            </a:xfrm>
            <a:custGeom>
              <a:avLst/>
              <a:gdLst/>
              <a:ahLst/>
              <a:cxnLst/>
              <a:rect l="l" t="t" r="r" b="b"/>
              <a:pathLst>
                <a:path w="633730" h="685800">
                  <a:moveTo>
                    <a:pt x="0" y="342900"/>
                  </a:moveTo>
                  <a:lnTo>
                    <a:pt x="3432" y="292319"/>
                  </a:lnTo>
                  <a:lnTo>
                    <a:pt x="13405" y="244012"/>
                  </a:lnTo>
                  <a:lnTo>
                    <a:pt x="29431" y="198516"/>
                  </a:lnTo>
                  <a:lnTo>
                    <a:pt x="51021" y="156365"/>
                  </a:lnTo>
                  <a:lnTo>
                    <a:pt x="77688" y="118095"/>
                  </a:lnTo>
                  <a:lnTo>
                    <a:pt x="108944" y="84243"/>
                  </a:lnTo>
                  <a:lnTo>
                    <a:pt x="144302" y="55344"/>
                  </a:lnTo>
                  <a:lnTo>
                    <a:pt x="183273" y="31935"/>
                  </a:lnTo>
                  <a:lnTo>
                    <a:pt x="225371" y="14550"/>
                  </a:lnTo>
                  <a:lnTo>
                    <a:pt x="270106" y="3726"/>
                  </a:lnTo>
                  <a:lnTo>
                    <a:pt x="316991" y="0"/>
                  </a:lnTo>
                  <a:lnTo>
                    <a:pt x="363688" y="3726"/>
                  </a:lnTo>
                  <a:lnTo>
                    <a:pt x="408268" y="14550"/>
                  </a:lnTo>
                  <a:lnTo>
                    <a:pt x="450241" y="31935"/>
                  </a:lnTo>
                  <a:lnTo>
                    <a:pt x="489115" y="55344"/>
                  </a:lnTo>
                  <a:lnTo>
                    <a:pt x="524400" y="84243"/>
                  </a:lnTo>
                  <a:lnTo>
                    <a:pt x="555605" y="118095"/>
                  </a:lnTo>
                  <a:lnTo>
                    <a:pt x="582237" y="156365"/>
                  </a:lnTo>
                  <a:lnTo>
                    <a:pt x="603806" y="198516"/>
                  </a:lnTo>
                  <a:lnTo>
                    <a:pt x="619820" y="244012"/>
                  </a:lnTo>
                  <a:lnTo>
                    <a:pt x="629789" y="292319"/>
                  </a:lnTo>
                  <a:lnTo>
                    <a:pt x="633221" y="342900"/>
                  </a:lnTo>
                  <a:lnTo>
                    <a:pt x="629789" y="393652"/>
                  </a:lnTo>
                  <a:lnTo>
                    <a:pt x="619820" y="442065"/>
                  </a:lnTo>
                  <a:lnTo>
                    <a:pt x="603806" y="487613"/>
                  </a:lnTo>
                  <a:lnTo>
                    <a:pt x="582237" y="529771"/>
                  </a:lnTo>
                  <a:lnTo>
                    <a:pt x="555605" y="568013"/>
                  </a:lnTo>
                  <a:lnTo>
                    <a:pt x="524400" y="601813"/>
                  </a:lnTo>
                  <a:lnTo>
                    <a:pt x="489115" y="630647"/>
                  </a:lnTo>
                  <a:lnTo>
                    <a:pt x="450241" y="653988"/>
                  </a:lnTo>
                  <a:lnTo>
                    <a:pt x="408268" y="671311"/>
                  </a:lnTo>
                  <a:lnTo>
                    <a:pt x="363688" y="682090"/>
                  </a:lnTo>
                  <a:lnTo>
                    <a:pt x="316991" y="685800"/>
                  </a:lnTo>
                  <a:lnTo>
                    <a:pt x="270106" y="682090"/>
                  </a:lnTo>
                  <a:lnTo>
                    <a:pt x="225371" y="671311"/>
                  </a:lnTo>
                  <a:lnTo>
                    <a:pt x="183273" y="653988"/>
                  </a:lnTo>
                  <a:lnTo>
                    <a:pt x="144302" y="630647"/>
                  </a:lnTo>
                  <a:lnTo>
                    <a:pt x="108944" y="601813"/>
                  </a:lnTo>
                  <a:lnTo>
                    <a:pt x="77688" y="568013"/>
                  </a:lnTo>
                  <a:lnTo>
                    <a:pt x="51021" y="529771"/>
                  </a:lnTo>
                  <a:lnTo>
                    <a:pt x="29431" y="487613"/>
                  </a:lnTo>
                  <a:lnTo>
                    <a:pt x="13405" y="442065"/>
                  </a:lnTo>
                  <a:lnTo>
                    <a:pt x="3432" y="393652"/>
                  </a:lnTo>
                  <a:lnTo>
                    <a:pt x="0" y="342900"/>
                  </a:lnTo>
                  <a:close/>
                </a:path>
                <a:path w="633730" h="685800">
                  <a:moveTo>
                    <a:pt x="158495" y="342900"/>
                  </a:moveTo>
                  <a:lnTo>
                    <a:pt x="164151" y="388408"/>
                  </a:lnTo>
                  <a:lnTo>
                    <a:pt x="180114" y="429344"/>
                  </a:lnTo>
                  <a:lnTo>
                    <a:pt x="204882" y="464057"/>
                  </a:lnTo>
                  <a:lnTo>
                    <a:pt x="236953" y="490897"/>
                  </a:lnTo>
                  <a:lnTo>
                    <a:pt x="274824" y="508211"/>
                  </a:lnTo>
                  <a:lnTo>
                    <a:pt x="316991" y="514350"/>
                  </a:lnTo>
                  <a:lnTo>
                    <a:pt x="358838" y="508211"/>
                  </a:lnTo>
                  <a:lnTo>
                    <a:pt x="396493" y="490897"/>
                  </a:lnTo>
                  <a:lnTo>
                    <a:pt x="428434" y="464057"/>
                  </a:lnTo>
                  <a:lnTo>
                    <a:pt x="453135" y="429344"/>
                  </a:lnTo>
                  <a:lnTo>
                    <a:pt x="469074" y="388408"/>
                  </a:lnTo>
                  <a:lnTo>
                    <a:pt x="474725" y="342900"/>
                  </a:lnTo>
                  <a:lnTo>
                    <a:pt x="469074" y="297391"/>
                  </a:lnTo>
                  <a:lnTo>
                    <a:pt x="453136" y="256455"/>
                  </a:lnTo>
                  <a:lnTo>
                    <a:pt x="428434" y="221742"/>
                  </a:lnTo>
                  <a:lnTo>
                    <a:pt x="396494" y="194902"/>
                  </a:lnTo>
                  <a:lnTo>
                    <a:pt x="358838" y="177588"/>
                  </a:lnTo>
                  <a:lnTo>
                    <a:pt x="316991" y="171450"/>
                  </a:lnTo>
                  <a:lnTo>
                    <a:pt x="274824" y="177588"/>
                  </a:lnTo>
                  <a:lnTo>
                    <a:pt x="236953" y="194902"/>
                  </a:lnTo>
                  <a:lnTo>
                    <a:pt x="204882" y="221742"/>
                  </a:lnTo>
                  <a:lnTo>
                    <a:pt x="180114" y="256455"/>
                  </a:lnTo>
                  <a:lnTo>
                    <a:pt x="164151" y="297391"/>
                  </a:lnTo>
                  <a:lnTo>
                    <a:pt x="158495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7845" y="728995"/>
              <a:ext cx="1398270" cy="641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7845" y="728995"/>
              <a:ext cx="1398270" cy="641985"/>
            </a:xfrm>
            <a:custGeom>
              <a:avLst/>
              <a:gdLst/>
              <a:ahLst/>
              <a:cxnLst/>
              <a:rect l="l" t="t" r="r" b="b"/>
              <a:pathLst>
                <a:path w="1398270" h="641985">
                  <a:moveTo>
                    <a:pt x="160782" y="513064"/>
                  </a:moveTo>
                  <a:lnTo>
                    <a:pt x="175717" y="469520"/>
                  </a:lnTo>
                  <a:lnTo>
                    <a:pt x="194650" y="428139"/>
                  </a:lnTo>
                  <a:lnTo>
                    <a:pt x="217345" y="389063"/>
                  </a:lnTo>
                  <a:lnTo>
                    <a:pt x="243566" y="352437"/>
                  </a:lnTo>
                  <a:lnTo>
                    <a:pt x="273077" y="318406"/>
                  </a:lnTo>
                  <a:lnTo>
                    <a:pt x="305643" y="287112"/>
                  </a:lnTo>
                  <a:lnTo>
                    <a:pt x="341029" y="258701"/>
                  </a:lnTo>
                  <a:lnTo>
                    <a:pt x="378999" y="233315"/>
                  </a:lnTo>
                  <a:lnTo>
                    <a:pt x="419318" y="211100"/>
                  </a:lnTo>
                  <a:lnTo>
                    <a:pt x="461749" y="192198"/>
                  </a:lnTo>
                  <a:lnTo>
                    <a:pt x="506058" y="176755"/>
                  </a:lnTo>
                  <a:lnTo>
                    <a:pt x="552009" y="164914"/>
                  </a:lnTo>
                  <a:lnTo>
                    <a:pt x="599366" y="156818"/>
                  </a:lnTo>
                  <a:lnTo>
                    <a:pt x="647894" y="152613"/>
                  </a:lnTo>
                  <a:lnTo>
                    <a:pt x="697358" y="152442"/>
                  </a:lnTo>
                  <a:lnTo>
                    <a:pt x="747522" y="156448"/>
                  </a:lnTo>
                  <a:lnTo>
                    <a:pt x="797049" y="164595"/>
                  </a:lnTo>
                  <a:lnTo>
                    <a:pt x="844918" y="176618"/>
                  </a:lnTo>
                  <a:lnTo>
                    <a:pt x="890933" y="192319"/>
                  </a:lnTo>
                  <a:lnTo>
                    <a:pt x="934902" y="211503"/>
                  </a:lnTo>
                  <a:lnTo>
                    <a:pt x="976629" y="233973"/>
                  </a:lnTo>
                  <a:lnTo>
                    <a:pt x="1015921" y="259533"/>
                  </a:lnTo>
                  <a:lnTo>
                    <a:pt x="1052583" y="287986"/>
                  </a:lnTo>
                  <a:lnTo>
                    <a:pt x="1086421" y="319135"/>
                  </a:lnTo>
                  <a:lnTo>
                    <a:pt x="1117241" y="352785"/>
                  </a:lnTo>
                  <a:lnTo>
                    <a:pt x="1144848" y="388739"/>
                  </a:lnTo>
                  <a:lnTo>
                    <a:pt x="1169049" y="426801"/>
                  </a:lnTo>
                  <a:lnTo>
                    <a:pt x="1189648" y="466773"/>
                  </a:lnTo>
                  <a:lnTo>
                    <a:pt x="1206453" y="508460"/>
                  </a:lnTo>
                  <a:lnTo>
                    <a:pt x="1219268" y="551664"/>
                  </a:lnTo>
                  <a:lnTo>
                    <a:pt x="1227900" y="596191"/>
                  </a:lnTo>
                  <a:lnTo>
                    <a:pt x="1232153" y="641842"/>
                  </a:lnTo>
                  <a:lnTo>
                    <a:pt x="1398270" y="639556"/>
                  </a:lnTo>
                  <a:lnTo>
                    <a:pt x="1394691" y="593990"/>
                  </a:lnTo>
                  <a:lnTo>
                    <a:pt x="1387733" y="549242"/>
                  </a:lnTo>
                  <a:lnTo>
                    <a:pt x="1377511" y="505427"/>
                  </a:lnTo>
                  <a:lnTo>
                    <a:pt x="1364139" y="462657"/>
                  </a:lnTo>
                  <a:lnTo>
                    <a:pt x="1347730" y="421046"/>
                  </a:lnTo>
                  <a:lnTo>
                    <a:pt x="1328401" y="380707"/>
                  </a:lnTo>
                  <a:lnTo>
                    <a:pt x="1306265" y="341755"/>
                  </a:lnTo>
                  <a:lnTo>
                    <a:pt x="1281437" y="304303"/>
                  </a:lnTo>
                  <a:lnTo>
                    <a:pt x="1254032" y="268465"/>
                  </a:lnTo>
                  <a:lnTo>
                    <a:pt x="1224163" y="234353"/>
                  </a:lnTo>
                  <a:lnTo>
                    <a:pt x="1191946" y="202081"/>
                  </a:lnTo>
                  <a:lnTo>
                    <a:pt x="1157495" y="171764"/>
                  </a:lnTo>
                  <a:lnTo>
                    <a:pt x="1120925" y="143514"/>
                  </a:lnTo>
                  <a:lnTo>
                    <a:pt x="1082350" y="117445"/>
                  </a:lnTo>
                  <a:lnTo>
                    <a:pt x="1041885" y="93671"/>
                  </a:lnTo>
                  <a:lnTo>
                    <a:pt x="999643" y="72305"/>
                  </a:lnTo>
                  <a:lnTo>
                    <a:pt x="955741" y="53461"/>
                  </a:lnTo>
                  <a:lnTo>
                    <a:pt x="910292" y="37252"/>
                  </a:lnTo>
                  <a:lnTo>
                    <a:pt x="863411" y="23792"/>
                  </a:lnTo>
                  <a:lnTo>
                    <a:pt x="815212" y="13194"/>
                  </a:lnTo>
                  <a:lnTo>
                    <a:pt x="765810" y="5572"/>
                  </a:lnTo>
                  <a:lnTo>
                    <a:pt x="715924" y="1199"/>
                  </a:lnTo>
                  <a:lnTo>
                    <a:pt x="666508" y="0"/>
                  </a:lnTo>
                  <a:lnTo>
                    <a:pt x="617699" y="1891"/>
                  </a:lnTo>
                  <a:lnTo>
                    <a:pt x="569636" y="6792"/>
                  </a:lnTo>
                  <a:lnTo>
                    <a:pt x="522455" y="14621"/>
                  </a:lnTo>
                  <a:lnTo>
                    <a:pt x="476294" y="25295"/>
                  </a:lnTo>
                  <a:lnTo>
                    <a:pt x="431291" y="38733"/>
                  </a:lnTo>
                  <a:lnTo>
                    <a:pt x="387585" y="54853"/>
                  </a:lnTo>
                  <a:lnTo>
                    <a:pt x="345312" y="73573"/>
                  </a:lnTo>
                  <a:lnTo>
                    <a:pt x="304611" y="94810"/>
                  </a:lnTo>
                  <a:lnTo>
                    <a:pt x="265618" y="118483"/>
                  </a:lnTo>
                  <a:lnTo>
                    <a:pt x="228473" y="144510"/>
                  </a:lnTo>
                  <a:lnTo>
                    <a:pt x="193312" y="172808"/>
                  </a:lnTo>
                  <a:lnTo>
                    <a:pt x="160273" y="203297"/>
                  </a:lnTo>
                  <a:lnTo>
                    <a:pt x="129495" y="235894"/>
                  </a:lnTo>
                  <a:lnTo>
                    <a:pt x="101114" y="270517"/>
                  </a:lnTo>
                  <a:lnTo>
                    <a:pt x="75269" y="307084"/>
                  </a:lnTo>
                  <a:lnTo>
                    <a:pt x="52098" y="345513"/>
                  </a:lnTo>
                  <a:lnTo>
                    <a:pt x="31737" y="385723"/>
                  </a:lnTo>
                  <a:lnTo>
                    <a:pt x="14325" y="427630"/>
                  </a:lnTo>
                  <a:lnTo>
                    <a:pt x="0" y="471154"/>
                  </a:lnTo>
                  <a:lnTo>
                    <a:pt x="160782" y="5130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5887" y="1344168"/>
              <a:ext cx="422275" cy="533400"/>
            </a:xfrm>
            <a:custGeom>
              <a:avLst/>
              <a:gdLst/>
              <a:ahLst/>
              <a:cxnLst/>
              <a:rect l="l" t="t" r="r" b="b"/>
              <a:pathLst>
                <a:path w="422275" h="533400">
                  <a:moveTo>
                    <a:pt x="422148" y="533400"/>
                  </a:moveTo>
                  <a:lnTo>
                    <a:pt x="316992" y="0"/>
                  </a:lnTo>
                  <a:lnTo>
                    <a:pt x="105918" y="0"/>
                  </a:lnTo>
                  <a:lnTo>
                    <a:pt x="0" y="533400"/>
                  </a:lnTo>
                  <a:lnTo>
                    <a:pt x="422148" y="53340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5887" y="1344168"/>
              <a:ext cx="422275" cy="533400"/>
            </a:xfrm>
            <a:custGeom>
              <a:avLst/>
              <a:gdLst/>
              <a:ahLst/>
              <a:cxnLst/>
              <a:rect l="l" t="t" r="r" b="b"/>
              <a:pathLst>
                <a:path w="422275" h="533400">
                  <a:moveTo>
                    <a:pt x="0" y="533400"/>
                  </a:moveTo>
                  <a:lnTo>
                    <a:pt x="105918" y="0"/>
                  </a:lnTo>
                  <a:lnTo>
                    <a:pt x="316992" y="0"/>
                  </a:lnTo>
                  <a:lnTo>
                    <a:pt x="422148" y="533400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2365" y="2400045"/>
              <a:ext cx="22225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3543" y="2552445"/>
              <a:ext cx="223774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2989" y="2247645"/>
              <a:ext cx="223773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4063" y="2476245"/>
              <a:ext cx="223774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5033" y="2247645"/>
              <a:ext cx="224536" cy="165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6869" y="2476245"/>
              <a:ext cx="223774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6315" y="2247645"/>
              <a:ext cx="223774" cy="165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46922" y="731431"/>
            <a:ext cx="207757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100" b="1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4225" y="731431"/>
            <a:ext cx="207757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100" b="1" spc="-5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07840" y="2133629"/>
            <a:ext cx="1428750" cy="496568"/>
            <a:chOff x="5296293" y="2019045"/>
            <a:chExt cx="1349375" cy="469900"/>
          </a:xfrm>
        </p:grpSpPr>
        <p:sp>
          <p:nvSpPr>
            <p:cNvPr id="30" name="object 30"/>
            <p:cNvSpPr/>
            <p:nvPr/>
          </p:nvSpPr>
          <p:spPr>
            <a:xfrm>
              <a:off x="5296293" y="2171445"/>
              <a:ext cx="223773" cy="16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76697" y="2323845"/>
              <a:ext cx="223774" cy="1651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18441" y="2019045"/>
              <a:ext cx="223774" cy="165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29515" y="2247645"/>
              <a:ext cx="223761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70473" y="2019045"/>
              <a:ext cx="22225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0023" y="2247645"/>
              <a:ext cx="223774" cy="165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1767" y="2019045"/>
              <a:ext cx="223774" cy="165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1313" y="3529387"/>
            <a:ext cx="8360709" cy="153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481" rIns="0" bIns="0" rtlCol="0">
            <a:spAutoFit/>
          </a:bodyPr>
          <a:lstStyle/>
          <a:p>
            <a:pPr marL="103452">
              <a:spcBef>
                <a:spcPts val="153"/>
              </a:spcBef>
            </a:pPr>
            <a:r>
              <a:rPr sz="2100" b="1" spc="-11" dirty="0">
                <a:cs typeface="Arial"/>
              </a:rPr>
              <a:t>function </a:t>
            </a:r>
            <a:r>
              <a:rPr sz="2100" spc="-5" dirty="0">
                <a:cs typeface="Arial"/>
              </a:rPr>
              <a:t>Agente-Reativo-Aspirador ([local, status]) </a:t>
            </a:r>
            <a:r>
              <a:rPr sz="2100" b="1" spc="-5" dirty="0">
                <a:cs typeface="Arial"/>
              </a:rPr>
              <a:t>return </a:t>
            </a:r>
            <a:r>
              <a:rPr sz="2100" spc="-5" dirty="0">
                <a:cs typeface="Arial"/>
              </a:rPr>
              <a:t>uma</a:t>
            </a:r>
            <a:r>
              <a:rPr sz="2100" spc="127" dirty="0">
                <a:cs typeface="Arial"/>
              </a:rPr>
              <a:t> </a:t>
            </a:r>
            <a:r>
              <a:rPr sz="2100" spc="-11" dirty="0">
                <a:cs typeface="Arial"/>
              </a:rPr>
              <a:t>ação</a:t>
            </a:r>
            <a:endParaRPr sz="2100" dirty="0">
              <a:cs typeface="Arial"/>
            </a:endParaRPr>
          </a:p>
          <a:p>
            <a:pPr>
              <a:spcBef>
                <a:spcPts val="42"/>
              </a:spcBef>
            </a:pPr>
            <a:endParaRPr sz="2000" dirty="0">
              <a:cs typeface="Arial"/>
            </a:endParaRPr>
          </a:p>
          <a:p>
            <a:pPr marL="326479" marR="3581187">
              <a:lnSpc>
                <a:spcPts val="2264"/>
              </a:lnSpc>
            </a:pPr>
            <a:r>
              <a:rPr sz="2100" b="1" spc="-5" dirty="0">
                <a:cs typeface="Arial"/>
              </a:rPr>
              <a:t>if </a:t>
            </a:r>
            <a:r>
              <a:rPr sz="2100" spc="-11" dirty="0">
                <a:cs typeface="Arial"/>
              </a:rPr>
              <a:t>status=Sujo </a:t>
            </a:r>
            <a:r>
              <a:rPr sz="2100" b="1" spc="-5" dirty="0">
                <a:cs typeface="Arial"/>
              </a:rPr>
              <a:t>then </a:t>
            </a:r>
            <a:r>
              <a:rPr sz="2100" b="1" spc="-11" dirty="0">
                <a:cs typeface="Arial"/>
              </a:rPr>
              <a:t>return </a:t>
            </a:r>
            <a:r>
              <a:rPr sz="2100" spc="-5" dirty="0">
                <a:cs typeface="Arial"/>
              </a:rPr>
              <a:t>Aspira  </a:t>
            </a:r>
            <a:r>
              <a:rPr sz="2100" b="1" spc="-5" dirty="0">
                <a:cs typeface="Arial"/>
              </a:rPr>
              <a:t>else if </a:t>
            </a:r>
            <a:r>
              <a:rPr sz="2100" spc="-11" dirty="0">
                <a:cs typeface="Arial"/>
              </a:rPr>
              <a:t>local=A </a:t>
            </a:r>
            <a:r>
              <a:rPr sz="2100" b="1" spc="-5" dirty="0">
                <a:cs typeface="Arial"/>
              </a:rPr>
              <a:t>then </a:t>
            </a:r>
            <a:r>
              <a:rPr sz="2100" b="1" spc="-11" dirty="0">
                <a:cs typeface="Arial"/>
              </a:rPr>
              <a:t>return </a:t>
            </a:r>
            <a:r>
              <a:rPr sz="2100" spc="-5" dirty="0">
                <a:cs typeface="Arial"/>
              </a:rPr>
              <a:t>Direita  </a:t>
            </a:r>
            <a:r>
              <a:rPr sz="2100" b="1" spc="-5" dirty="0">
                <a:cs typeface="Arial"/>
              </a:rPr>
              <a:t>else if </a:t>
            </a:r>
            <a:r>
              <a:rPr sz="2100" spc="-11" dirty="0">
                <a:cs typeface="Arial"/>
              </a:rPr>
              <a:t>local=B </a:t>
            </a:r>
            <a:r>
              <a:rPr sz="2100" b="1" spc="-5" dirty="0">
                <a:cs typeface="Arial"/>
              </a:rPr>
              <a:t>then </a:t>
            </a:r>
            <a:r>
              <a:rPr sz="2100" b="1" spc="-11" dirty="0">
                <a:cs typeface="Arial"/>
              </a:rPr>
              <a:t>return</a:t>
            </a:r>
            <a:r>
              <a:rPr sz="2100" b="1" spc="21" dirty="0">
                <a:cs typeface="Arial"/>
              </a:rPr>
              <a:t> </a:t>
            </a:r>
            <a:r>
              <a:rPr sz="2100" spc="-11" dirty="0">
                <a:cs typeface="Arial"/>
              </a:rPr>
              <a:t>Esquerda</a:t>
            </a:r>
            <a:endParaRPr sz="2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061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8272"/>
            <a:ext cx="8229600" cy="1498816"/>
          </a:xfrm>
          <a:prstGeom prst="rect">
            <a:avLst/>
          </a:prstGeom>
        </p:spPr>
        <p:txBody>
          <a:bodyPr vert="horz" wrap="square" lIns="0" tIns="112721" rIns="0" bIns="0" rtlCol="0">
            <a:spAutoFit/>
          </a:bodyPr>
          <a:lstStyle/>
          <a:p>
            <a:pPr marL="31573" marR="5374">
              <a:spcBef>
                <a:spcPts val="101"/>
              </a:spcBef>
            </a:pPr>
            <a:r>
              <a:rPr sz="4500" spc="-11" dirty="0">
                <a:cs typeface="Times New Roman"/>
              </a:rPr>
              <a:t>Agente </a:t>
            </a:r>
            <a:r>
              <a:rPr sz="4500" spc="-5" dirty="0">
                <a:cs typeface="Times New Roman"/>
              </a:rPr>
              <a:t>reativo </a:t>
            </a:r>
            <a:r>
              <a:rPr sz="4500" spc="-11" dirty="0">
                <a:cs typeface="Times New Roman"/>
              </a:rPr>
              <a:t>simples </a:t>
            </a:r>
            <a:r>
              <a:rPr sz="4500" spc="-5" dirty="0">
                <a:cs typeface="Times New Roman"/>
              </a:rPr>
              <a:t>baseado  em</a:t>
            </a:r>
            <a:r>
              <a:rPr sz="4500" spc="-11" dirty="0">
                <a:cs typeface="Times New Roman"/>
              </a:rPr>
              <a:t> regras</a:t>
            </a:r>
            <a:endParaRPr sz="45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9" y="1844824"/>
            <a:ext cx="8784962" cy="1844680"/>
          </a:xfrm>
          <a:prstGeom prst="rect">
            <a:avLst/>
          </a:prstGeom>
        </p:spPr>
        <p:txBody>
          <a:bodyPr vert="horz" wrap="square" lIns="0" tIns="65833" rIns="0" bIns="0" rtlCol="0">
            <a:spAutoFit/>
          </a:bodyPr>
          <a:lstStyle/>
          <a:p>
            <a:pPr marL="375517" indent="-362754">
              <a:spcBef>
                <a:spcPts val="518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Vantagens e</a:t>
            </a:r>
            <a:r>
              <a:rPr sz="3400" spc="11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desvantagens</a:t>
            </a:r>
            <a:endParaRPr sz="3400" dirty="0">
              <a:cs typeface="Times New Roman"/>
            </a:endParaRPr>
          </a:p>
          <a:p>
            <a:pPr marL="799402" marR="5374" lvl="1" indent="-302295">
              <a:lnSpc>
                <a:spcPts val="2856"/>
              </a:lnSpc>
              <a:spcBef>
                <a:spcPts val="688"/>
              </a:spcBef>
              <a:buChar char="–"/>
              <a:tabLst>
                <a:tab pos="799402" algn="l"/>
              </a:tabLst>
            </a:pPr>
            <a:r>
              <a:rPr sz="2600" dirty="0">
                <a:cs typeface="Times New Roman"/>
              </a:rPr>
              <a:t>Regras condição-ação: representação inteligível, modular e  eficiente</a:t>
            </a:r>
          </a:p>
          <a:p>
            <a:pPr marL="799402" lvl="1" indent="-302295">
              <a:spcBef>
                <a:spcPts val="275"/>
              </a:spcBef>
              <a:buChar char="–"/>
              <a:tabLst>
                <a:tab pos="799402" algn="l"/>
              </a:tabLst>
            </a:pPr>
            <a:r>
              <a:rPr sz="2600" dirty="0">
                <a:cs typeface="Times New Roman"/>
              </a:rPr>
              <a:t>Mas ainda pode sofrer das mesmas limitações da</a:t>
            </a:r>
            <a:r>
              <a:rPr sz="2600" spc="-37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3624648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961" y="332656"/>
            <a:ext cx="7530353" cy="62911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4000" spc="-5" dirty="0">
                <a:cs typeface="Times New Roman"/>
              </a:rPr>
              <a:t>Arquiteturas </a:t>
            </a:r>
            <a:r>
              <a:rPr sz="4000" dirty="0" err="1">
                <a:cs typeface="Times New Roman"/>
              </a:rPr>
              <a:t>reativas</a:t>
            </a:r>
            <a:r>
              <a:rPr sz="4000" spc="-69" dirty="0">
                <a:cs typeface="Times New Roman"/>
              </a:rPr>
              <a:t> </a:t>
            </a:r>
            <a:r>
              <a:rPr sz="4000" dirty="0" err="1">
                <a:cs typeface="Times New Roman"/>
              </a:rPr>
              <a:t>para</a:t>
            </a:r>
            <a:r>
              <a:rPr lang="pt-BR" sz="4000" dirty="0">
                <a:cs typeface="Times New Roman"/>
              </a:rPr>
              <a:t> Robôs</a:t>
            </a:r>
            <a:endParaRPr sz="4000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97" y="1268760"/>
            <a:ext cx="8405756" cy="2793826"/>
          </a:xfrm>
          <a:prstGeom prst="rect">
            <a:avLst/>
          </a:prstGeom>
        </p:spPr>
        <p:txBody>
          <a:bodyPr vert="horz" wrap="square" lIns="0" tIns="78597" rIns="0" bIns="0" rtlCol="0">
            <a:spAutoFit/>
          </a:bodyPr>
          <a:lstStyle/>
          <a:p>
            <a:pPr marL="375517" marR="126292" indent="-362754">
              <a:lnSpc>
                <a:spcPts val="4115"/>
              </a:lnSpc>
              <a:spcBef>
                <a:spcPts val="619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Combinam </a:t>
            </a:r>
            <a:r>
              <a:rPr sz="3000" dirty="0">
                <a:cs typeface="Times New Roman"/>
              </a:rPr>
              <a:t>vários tipos diferentes de  agentes reativos </a:t>
            </a:r>
            <a:r>
              <a:rPr sz="3000" spc="-5" dirty="0">
                <a:cs typeface="Times New Roman"/>
              </a:rPr>
              <a:t>simples </a:t>
            </a:r>
            <a:r>
              <a:rPr sz="3000" dirty="0">
                <a:cs typeface="Times New Roman"/>
              </a:rPr>
              <a:t>(também  chamados de diferentes</a:t>
            </a:r>
            <a:r>
              <a:rPr sz="3000" spc="-116" dirty="0">
                <a:cs typeface="Times New Roman"/>
              </a:rPr>
              <a:t> </a:t>
            </a:r>
            <a:r>
              <a:rPr sz="3000" i="1" dirty="0">
                <a:cs typeface="Times New Roman"/>
              </a:rPr>
              <a:t>comportamentos  </a:t>
            </a:r>
            <a:r>
              <a:rPr sz="3000" i="1" spc="-5" dirty="0">
                <a:cs typeface="Times New Roman"/>
              </a:rPr>
              <a:t>reativos</a:t>
            </a:r>
            <a:r>
              <a:rPr sz="3000" spc="-5" dirty="0">
                <a:cs typeface="Times New Roman"/>
              </a:rPr>
              <a:t>)</a:t>
            </a:r>
            <a:endParaRPr sz="3000" dirty="0">
              <a:cs typeface="Times New Roman"/>
            </a:endParaRPr>
          </a:p>
          <a:p>
            <a:pPr marL="376189" marR="5374" indent="-362754">
              <a:lnSpc>
                <a:spcPts val="4115"/>
              </a:lnSpc>
              <a:spcBef>
                <a:spcPts val="910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dirty="0">
                <a:cs typeface="Times New Roman"/>
              </a:rPr>
              <a:t>Podem realizar tarefas complexas</a:t>
            </a:r>
            <a:r>
              <a:rPr sz="3000" spc="-106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através  do comportamento global dos agentes  reativos</a:t>
            </a:r>
          </a:p>
        </p:txBody>
      </p:sp>
    </p:spTree>
    <p:extLst>
      <p:ext uri="{BB962C8B-B14F-4D97-AF65-F5344CB8AC3E}">
        <p14:creationId xmlns:p14="http://schemas.microsoft.com/office/powerpoint/2010/main" val="3256766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8961" y="1872463"/>
            <a:ext cx="8484422" cy="3993489"/>
          </a:xfrm>
          <a:prstGeom prst="rect">
            <a:avLst/>
          </a:prstGeom>
        </p:spPr>
        <p:txBody>
          <a:bodyPr vert="horz" wrap="square" lIns="0" tIns="71207" rIns="0" bIns="0" rtlCol="0">
            <a:spAutoFit/>
          </a:bodyPr>
          <a:lstStyle/>
          <a:p>
            <a:pPr marL="375517" indent="-362754">
              <a:spcBef>
                <a:spcPts val="561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dirty="0">
                <a:cs typeface="Times New Roman"/>
              </a:rPr>
              <a:t>Surgidas no </a:t>
            </a:r>
            <a:r>
              <a:rPr sz="3400" spc="-5" dirty="0">
                <a:cs typeface="Times New Roman"/>
              </a:rPr>
              <a:t>final </a:t>
            </a:r>
            <a:r>
              <a:rPr sz="3400" dirty="0">
                <a:cs typeface="Times New Roman"/>
              </a:rPr>
              <a:t>dos anos</a:t>
            </a:r>
            <a:r>
              <a:rPr sz="3400" spc="-16" dirty="0">
                <a:cs typeface="Times New Roman"/>
              </a:rPr>
              <a:t> </a:t>
            </a:r>
            <a:r>
              <a:rPr sz="3400" dirty="0">
                <a:cs typeface="Times New Roman"/>
              </a:rPr>
              <a:t>80.</a:t>
            </a:r>
          </a:p>
          <a:p>
            <a:pPr marL="375517" marR="898824" indent="-362754">
              <a:lnSpc>
                <a:spcPts val="4115"/>
              </a:lnSpc>
              <a:spcBef>
                <a:spcPts val="972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dirty="0">
                <a:cs typeface="Times New Roman"/>
              </a:rPr>
              <a:t>Fundamentadas em estudos do  comportamento animal (</a:t>
            </a:r>
            <a:r>
              <a:rPr sz="3400" dirty="0" err="1">
                <a:cs typeface="Times New Roman"/>
              </a:rPr>
              <a:t>Etologia</a:t>
            </a:r>
            <a:r>
              <a:rPr sz="3400" dirty="0">
                <a:cs typeface="Times New Roman"/>
              </a:rPr>
              <a:t>)</a:t>
            </a:r>
            <a:r>
              <a:rPr lang="pt-BR" sz="3400" spc="-116" dirty="0">
                <a:cs typeface="Times New Roman"/>
              </a:rPr>
              <a:t> </a:t>
            </a:r>
            <a:r>
              <a:rPr sz="3400" dirty="0" err="1">
                <a:cs typeface="Times New Roman"/>
              </a:rPr>
              <a:t>baseada</a:t>
            </a:r>
            <a:r>
              <a:rPr sz="3400" dirty="0">
                <a:cs typeface="Times New Roman"/>
              </a:rPr>
              <a:t> em</a:t>
            </a:r>
            <a:r>
              <a:rPr sz="3400" spc="-16" dirty="0">
                <a:cs typeface="Times New Roman"/>
              </a:rPr>
              <a:t> </a:t>
            </a:r>
            <a:r>
              <a:rPr sz="3400" dirty="0">
                <a:cs typeface="Times New Roman"/>
              </a:rPr>
              <a:t>comportamentos.</a:t>
            </a:r>
          </a:p>
          <a:p>
            <a:pPr marL="376189" marR="5374" indent="-362754">
              <a:lnSpc>
                <a:spcPts val="4115"/>
              </a:lnSpc>
              <a:spcBef>
                <a:spcPts val="899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Baseadas </a:t>
            </a:r>
            <a:r>
              <a:rPr sz="3400" dirty="0">
                <a:cs typeface="Times New Roman"/>
              </a:rPr>
              <a:t>em processamento </a:t>
            </a:r>
            <a:r>
              <a:rPr sz="3400" dirty="0">
                <a:solidFill>
                  <a:srgbClr val="FF0000"/>
                </a:solidFill>
                <a:cs typeface="Times New Roman"/>
              </a:rPr>
              <a:t>paralelo </a:t>
            </a:r>
            <a:r>
              <a:rPr sz="3400" dirty="0">
                <a:cs typeface="Times New Roman"/>
              </a:rPr>
              <a:t> (vários comportamentos</a:t>
            </a:r>
            <a:r>
              <a:rPr sz="3400" spc="-106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simultaneamente  </a:t>
            </a:r>
            <a:r>
              <a:rPr sz="3400" dirty="0">
                <a:cs typeface="Times New Roman"/>
              </a:rPr>
              <a:t>ativos).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38961" y="267387"/>
            <a:ext cx="7530353" cy="62911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4000" spc="-5" dirty="0">
                <a:cs typeface="Times New Roman"/>
              </a:rPr>
              <a:t>Arquiteturas </a:t>
            </a:r>
            <a:r>
              <a:rPr sz="4000" dirty="0" err="1">
                <a:cs typeface="Times New Roman"/>
              </a:rPr>
              <a:t>reativas</a:t>
            </a:r>
            <a:r>
              <a:rPr sz="4000" spc="-69" dirty="0">
                <a:cs typeface="Times New Roman"/>
              </a:rPr>
              <a:t> </a:t>
            </a:r>
            <a:r>
              <a:rPr sz="4000" dirty="0" err="1">
                <a:cs typeface="Times New Roman"/>
              </a:rPr>
              <a:t>para</a:t>
            </a:r>
            <a:r>
              <a:rPr lang="pt-BR" sz="4000" dirty="0">
                <a:cs typeface="Times New Roman"/>
              </a:rPr>
              <a:t> Robôs</a:t>
            </a:r>
            <a:endParaRPr sz="4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196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121818"/>
            <a:ext cx="6338271" cy="783008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pc="-5" dirty="0">
                <a:cs typeface="Times New Roman"/>
              </a:rPr>
              <a:t>Arquiteturas</a:t>
            </a:r>
            <a:r>
              <a:rPr spc="-95" dirty="0">
                <a:cs typeface="Times New Roman"/>
              </a:rPr>
              <a:t> </a:t>
            </a:r>
            <a:r>
              <a:rPr dirty="0">
                <a:cs typeface="Times New Roman"/>
              </a:rPr>
              <a:t>Reativas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3466" y="1670883"/>
            <a:ext cx="6943389" cy="4675787"/>
            <a:chOff x="1070495" y="1581150"/>
            <a:chExt cx="6557645" cy="4424680"/>
          </a:xfrm>
        </p:grpSpPr>
        <p:sp>
          <p:nvSpPr>
            <p:cNvPr id="4" name="object 4"/>
            <p:cNvSpPr/>
            <p:nvPr/>
          </p:nvSpPr>
          <p:spPr>
            <a:xfrm>
              <a:off x="1070495" y="1581149"/>
              <a:ext cx="4419600" cy="4419600"/>
            </a:xfrm>
            <a:custGeom>
              <a:avLst/>
              <a:gdLst/>
              <a:ahLst/>
              <a:cxnLst/>
              <a:rect l="l" t="t" r="r" b="b"/>
              <a:pathLst>
                <a:path w="4419600" h="4419600">
                  <a:moveTo>
                    <a:pt x="989838" y="2305050"/>
                  </a:moveTo>
                  <a:lnTo>
                    <a:pt x="685038" y="1600200"/>
                  </a:lnTo>
                  <a:lnTo>
                    <a:pt x="380238" y="2305050"/>
                  </a:lnTo>
                  <a:lnTo>
                    <a:pt x="532638" y="2305050"/>
                  </a:lnTo>
                  <a:lnTo>
                    <a:pt x="532638" y="4419600"/>
                  </a:lnTo>
                  <a:lnTo>
                    <a:pt x="837438" y="4419600"/>
                  </a:lnTo>
                  <a:lnTo>
                    <a:pt x="837438" y="2305050"/>
                  </a:lnTo>
                  <a:lnTo>
                    <a:pt x="989838" y="2305050"/>
                  </a:lnTo>
                  <a:close/>
                </a:path>
                <a:path w="4419600" h="4419600">
                  <a:moveTo>
                    <a:pt x="14478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685038" y="1600200"/>
                  </a:lnTo>
                  <a:lnTo>
                    <a:pt x="1447800" y="1600200"/>
                  </a:lnTo>
                  <a:lnTo>
                    <a:pt x="1447800" y="0"/>
                  </a:lnTo>
                  <a:close/>
                </a:path>
                <a:path w="4419600" h="4419600">
                  <a:moveTo>
                    <a:pt x="4419600" y="0"/>
                  </a:moveTo>
                  <a:lnTo>
                    <a:pt x="2971800" y="0"/>
                  </a:lnTo>
                  <a:lnTo>
                    <a:pt x="2971800" y="838200"/>
                  </a:lnTo>
                  <a:lnTo>
                    <a:pt x="2971800" y="1600200"/>
                  </a:lnTo>
                  <a:lnTo>
                    <a:pt x="3580638" y="1600200"/>
                  </a:lnTo>
                  <a:lnTo>
                    <a:pt x="3580638" y="3657600"/>
                  </a:lnTo>
                  <a:lnTo>
                    <a:pt x="3428238" y="3657600"/>
                  </a:lnTo>
                  <a:lnTo>
                    <a:pt x="3733038" y="4343400"/>
                  </a:lnTo>
                  <a:lnTo>
                    <a:pt x="4037838" y="3657600"/>
                  </a:lnTo>
                  <a:lnTo>
                    <a:pt x="3885438" y="3657600"/>
                  </a:lnTo>
                  <a:lnTo>
                    <a:pt x="3885438" y="1600200"/>
                  </a:lnTo>
                  <a:lnTo>
                    <a:pt x="4419600" y="1600200"/>
                  </a:lnTo>
                  <a:lnTo>
                    <a:pt x="4419600" y="83820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7533" y="219075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190499"/>
                  </a:moveTo>
                  <a:lnTo>
                    <a:pt x="1143000" y="0"/>
                  </a:lnTo>
                  <a:lnTo>
                    <a:pt x="1143000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1143000" y="285749"/>
                  </a:lnTo>
                  <a:lnTo>
                    <a:pt x="1143000" y="380999"/>
                  </a:lnTo>
                  <a:lnTo>
                    <a:pt x="1524000" y="190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7533" y="219075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143000" y="0"/>
                  </a:moveTo>
                  <a:lnTo>
                    <a:pt x="1143000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1143000" y="285749"/>
                  </a:lnTo>
                  <a:lnTo>
                    <a:pt x="1143000" y="380999"/>
                  </a:lnTo>
                  <a:lnTo>
                    <a:pt x="1524000" y="190499"/>
                  </a:lnTo>
                  <a:lnTo>
                    <a:pt x="1143000" y="0"/>
                  </a:lnTo>
                  <a:close/>
                </a:path>
              </a:pathLst>
            </a:custGeom>
            <a:ln w="9525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7295" y="2419349"/>
              <a:ext cx="4419600" cy="3581400"/>
            </a:xfrm>
            <a:custGeom>
              <a:avLst/>
              <a:gdLst/>
              <a:ahLst/>
              <a:cxnLst/>
              <a:rect l="l" t="t" r="r" b="b"/>
              <a:pathLst>
                <a:path w="4419600" h="3581400">
                  <a:moveTo>
                    <a:pt x="989838" y="2095500"/>
                  </a:moveTo>
                  <a:lnTo>
                    <a:pt x="685038" y="1600200"/>
                  </a:lnTo>
                  <a:lnTo>
                    <a:pt x="380238" y="2095500"/>
                  </a:lnTo>
                  <a:lnTo>
                    <a:pt x="532638" y="2095500"/>
                  </a:lnTo>
                  <a:lnTo>
                    <a:pt x="532638" y="3581400"/>
                  </a:lnTo>
                  <a:lnTo>
                    <a:pt x="837438" y="3581400"/>
                  </a:lnTo>
                  <a:lnTo>
                    <a:pt x="837438" y="2095500"/>
                  </a:lnTo>
                  <a:lnTo>
                    <a:pt x="989838" y="2095500"/>
                  </a:lnTo>
                  <a:close/>
                </a:path>
                <a:path w="4419600" h="3581400">
                  <a:moveTo>
                    <a:pt x="14478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685038" y="1600200"/>
                  </a:lnTo>
                  <a:lnTo>
                    <a:pt x="1447800" y="1600200"/>
                  </a:lnTo>
                  <a:lnTo>
                    <a:pt x="1447800" y="0"/>
                  </a:lnTo>
                  <a:close/>
                </a:path>
                <a:path w="4419600" h="3581400">
                  <a:moveTo>
                    <a:pt x="4419600" y="0"/>
                  </a:moveTo>
                  <a:lnTo>
                    <a:pt x="2971800" y="0"/>
                  </a:lnTo>
                  <a:lnTo>
                    <a:pt x="2971800" y="914400"/>
                  </a:lnTo>
                  <a:lnTo>
                    <a:pt x="2971800" y="1600200"/>
                  </a:lnTo>
                  <a:lnTo>
                    <a:pt x="3580625" y="1600200"/>
                  </a:lnTo>
                  <a:lnTo>
                    <a:pt x="3580625" y="3028950"/>
                  </a:lnTo>
                  <a:lnTo>
                    <a:pt x="3428225" y="3028950"/>
                  </a:lnTo>
                  <a:lnTo>
                    <a:pt x="3733025" y="3505200"/>
                  </a:lnTo>
                  <a:lnTo>
                    <a:pt x="4037825" y="3028950"/>
                  </a:lnTo>
                  <a:lnTo>
                    <a:pt x="3885425" y="3028950"/>
                  </a:lnTo>
                  <a:lnTo>
                    <a:pt x="3885425" y="1600200"/>
                  </a:lnTo>
                  <a:lnTo>
                    <a:pt x="4419600" y="1600200"/>
                  </a:lnTo>
                  <a:lnTo>
                    <a:pt x="4419600" y="91440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4333" y="302895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190499"/>
                  </a:moveTo>
                  <a:lnTo>
                    <a:pt x="1143000" y="0"/>
                  </a:lnTo>
                  <a:lnTo>
                    <a:pt x="11430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43000" y="285750"/>
                  </a:lnTo>
                  <a:lnTo>
                    <a:pt x="1143000" y="381000"/>
                  </a:lnTo>
                  <a:lnTo>
                    <a:pt x="1524000" y="190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4333" y="302895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143000" y="0"/>
                  </a:moveTo>
                  <a:lnTo>
                    <a:pt x="11430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43000" y="285750"/>
                  </a:lnTo>
                  <a:lnTo>
                    <a:pt x="1143000" y="381000"/>
                  </a:lnTo>
                  <a:lnTo>
                    <a:pt x="1524000" y="190499"/>
                  </a:lnTo>
                  <a:lnTo>
                    <a:pt x="1143000" y="0"/>
                  </a:lnTo>
                  <a:close/>
                </a:path>
              </a:pathLst>
            </a:custGeom>
            <a:ln w="9525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4095" y="3333749"/>
              <a:ext cx="1447800" cy="2667000"/>
            </a:xfrm>
            <a:custGeom>
              <a:avLst/>
              <a:gdLst/>
              <a:ahLst/>
              <a:cxnLst/>
              <a:rect l="l" t="t" r="r" b="b"/>
              <a:pathLst>
                <a:path w="1447800" h="2667000">
                  <a:moveTo>
                    <a:pt x="989838" y="1866900"/>
                  </a:moveTo>
                  <a:lnTo>
                    <a:pt x="685038" y="1600200"/>
                  </a:lnTo>
                  <a:lnTo>
                    <a:pt x="380238" y="1866900"/>
                  </a:lnTo>
                  <a:lnTo>
                    <a:pt x="532638" y="1866900"/>
                  </a:lnTo>
                  <a:lnTo>
                    <a:pt x="532638" y="2667000"/>
                  </a:lnTo>
                  <a:lnTo>
                    <a:pt x="837438" y="2667000"/>
                  </a:lnTo>
                  <a:lnTo>
                    <a:pt x="837438" y="1866900"/>
                  </a:lnTo>
                  <a:lnTo>
                    <a:pt x="989838" y="1866900"/>
                  </a:lnTo>
                  <a:close/>
                </a:path>
                <a:path w="1447800" h="2667000">
                  <a:moveTo>
                    <a:pt x="14478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685038" y="1600200"/>
                  </a:lnTo>
                  <a:lnTo>
                    <a:pt x="1447800" y="1600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4333" y="493395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0" y="266700"/>
                  </a:moveTo>
                  <a:lnTo>
                    <a:pt x="152400" y="266700"/>
                  </a:lnTo>
                  <a:lnTo>
                    <a:pt x="152400" y="1066800"/>
                  </a:lnTo>
                  <a:lnTo>
                    <a:pt x="457200" y="1066800"/>
                  </a:lnTo>
                  <a:lnTo>
                    <a:pt x="457200" y="266700"/>
                  </a:lnTo>
                  <a:lnTo>
                    <a:pt x="609600" y="266700"/>
                  </a:lnTo>
                  <a:lnTo>
                    <a:pt x="304800" y="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5895" y="3333750"/>
              <a:ext cx="1447800" cy="1600200"/>
            </a:xfrm>
            <a:custGeom>
              <a:avLst/>
              <a:gdLst/>
              <a:ahLst/>
              <a:cxnLst/>
              <a:rect l="l" t="t" r="r" b="b"/>
              <a:pathLst>
                <a:path w="1447800" h="1600200">
                  <a:moveTo>
                    <a:pt x="1447800" y="160020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1600200"/>
                  </a:lnTo>
                  <a:lnTo>
                    <a:pt x="1447800" y="16002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120" y="3333750"/>
              <a:ext cx="1447800" cy="1600200"/>
            </a:xfrm>
            <a:custGeom>
              <a:avLst/>
              <a:gdLst/>
              <a:ahLst/>
              <a:cxnLst/>
              <a:rect l="l" t="t" r="r" b="b"/>
              <a:pathLst>
                <a:path w="1447800" h="1600200">
                  <a:moveTo>
                    <a:pt x="0" y="0"/>
                  </a:moveTo>
                  <a:lnTo>
                    <a:pt x="0" y="1600200"/>
                  </a:lnTo>
                  <a:lnTo>
                    <a:pt x="1447800" y="1600200"/>
                  </a:lnTo>
                  <a:lnTo>
                    <a:pt x="1447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2320" y="4933950"/>
              <a:ext cx="610235" cy="990600"/>
            </a:xfrm>
            <a:custGeom>
              <a:avLst/>
              <a:gdLst/>
              <a:ahLst/>
              <a:cxnLst/>
              <a:rect l="l" t="t" r="r" b="b"/>
              <a:pathLst>
                <a:path w="610234" h="990600">
                  <a:moveTo>
                    <a:pt x="609612" y="742950"/>
                  </a:moveTo>
                  <a:lnTo>
                    <a:pt x="457200" y="742950"/>
                  </a:lnTo>
                  <a:lnTo>
                    <a:pt x="457200" y="0"/>
                  </a:lnTo>
                  <a:lnTo>
                    <a:pt x="152400" y="0"/>
                  </a:lnTo>
                  <a:lnTo>
                    <a:pt x="152400" y="742950"/>
                  </a:lnTo>
                  <a:lnTo>
                    <a:pt x="0" y="742950"/>
                  </a:lnTo>
                  <a:lnTo>
                    <a:pt x="304800" y="990600"/>
                  </a:lnTo>
                  <a:lnTo>
                    <a:pt x="609612" y="74295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32320" y="4933950"/>
              <a:ext cx="610235" cy="990600"/>
            </a:xfrm>
            <a:custGeom>
              <a:avLst/>
              <a:gdLst/>
              <a:ahLst/>
              <a:cxnLst/>
              <a:rect l="l" t="t" r="r" b="b"/>
              <a:pathLst>
                <a:path w="610234" h="990600">
                  <a:moveTo>
                    <a:pt x="609612" y="742950"/>
                  </a:moveTo>
                  <a:lnTo>
                    <a:pt x="457200" y="742950"/>
                  </a:lnTo>
                  <a:lnTo>
                    <a:pt x="457200" y="0"/>
                  </a:lnTo>
                  <a:lnTo>
                    <a:pt x="152400" y="0"/>
                  </a:lnTo>
                  <a:lnTo>
                    <a:pt x="152400" y="742950"/>
                  </a:lnTo>
                  <a:lnTo>
                    <a:pt x="0" y="742950"/>
                  </a:lnTo>
                  <a:lnTo>
                    <a:pt x="304800" y="990600"/>
                  </a:lnTo>
                  <a:lnTo>
                    <a:pt x="609612" y="74295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133" y="394335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3987" y="190500"/>
                  </a:moveTo>
                  <a:lnTo>
                    <a:pt x="1142987" y="0"/>
                  </a:lnTo>
                  <a:lnTo>
                    <a:pt x="1142987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42987" y="285750"/>
                  </a:lnTo>
                  <a:lnTo>
                    <a:pt x="1142987" y="381000"/>
                  </a:lnTo>
                  <a:lnTo>
                    <a:pt x="1523987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1133" y="394335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142987" y="0"/>
                  </a:moveTo>
                  <a:lnTo>
                    <a:pt x="1142987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42987" y="285750"/>
                  </a:lnTo>
                  <a:lnTo>
                    <a:pt x="1142987" y="381000"/>
                  </a:lnTo>
                  <a:lnTo>
                    <a:pt x="1523987" y="190500"/>
                  </a:lnTo>
                  <a:lnTo>
                    <a:pt x="1142987" y="0"/>
                  </a:lnTo>
                  <a:close/>
                </a:path>
              </a:pathLst>
            </a:custGeom>
            <a:ln w="9525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66252" y="1504800"/>
          <a:ext cx="7261411" cy="483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517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525520" algn="l"/>
                        </a:tabLst>
                      </a:pPr>
                      <a:r>
                        <a:rPr sz="2500" b="1" dirty="0">
                          <a:solidFill>
                            <a:srgbClr val="969696"/>
                          </a:solidFill>
                          <a:latin typeface="Times New Roman"/>
                          <a:cs typeface="Times New Roman"/>
                        </a:rPr>
                        <a:t>SENSE	ACT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R="154305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133090" algn="l"/>
                        </a:tabLst>
                      </a:pPr>
                      <a:r>
                        <a:rPr sz="2500" b="1" dirty="0">
                          <a:solidFill>
                            <a:srgbClr val="969696"/>
                          </a:solidFill>
                          <a:latin typeface="Times New Roman"/>
                          <a:cs typeface="Times New Roman"/>
                        </a:rPr>
                        <a:t>SENSE	ACT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0" dirty="0">
                        <a:latin typeface="Times New Roman"/>
                        <a:cs typeface="Times New Roman"/>
                      </a:endParaRPr>
                    </a:p>
                    <a:p>
                      <a:pPr marL="2525395">
                        <a:lnSpc>
                          <a:spcPct val="100000"/>
                        </a:lnSpc>
                        <a:tabLst>
                          <a:tab pos="5659755" algn="l"/>
                        </a:tabLst>
                      </a:pPr>
                      <a:r>
                        <a:rPr sz="3800" b="1" baseline="1157" dirty="0">
                          <a:solidFill>
                            <a:srgbClr val="969696"/>
                          </a:solidFill>
                          <a:latin typeface="Times New Roman"/>
                          <a:cs typeface="Times New Roman"/>
                        </a:rPr>
                        <a:t>SENSE	</a:t>
                      </a:r>
                      <a:r>
                        <a:rPr sz="2500" b="1" dirty="0">
                          <a:solidFill>
                            <a:srgbClr val="969696"/>
                          </a:solidFill>
                          <a:latin typeface="Times New Roman"/>
                          <a:cs typeface="Times New Roman"/>
                        </a:rPr>
                        <a:t>ACT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220" marR="347345" indent="-133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0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Mecanismo</a:t>
                      </a:r>
                      <a:r>
                        <a:rPr sz="3000" b="1" spc="-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  coordenação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1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92501" y="6421826"/>
            <a:ext cx="645459" cy="436174"/>
          </a:xfrm>
          <a:custGeom>
            <a:avLst/>
            <a:gdLst/>
            <a:ahLst/>
            <a:cxnLst/>
            <a:rect l="l" t="t" r="r" b="b"/>
            <a:pathLst>
              <a:path w="609600" h="412750">
                <a:moveTo>
                  <a:pt x="609600" y="400050"/>
                </a:moveTo>
                <a:lnTo>
                  <a:pt x="580390" y="400050"/>
                </a:lnTo>
                <a:lnTo>
                  <a:pt x="457200" y="400050"/>
                </a:lnTo>
                <a:lnTo>
                  <a:pt x="457200" y="0"/>
                </a:lnTo>
                <a:lnTo>
                  <a:pt x="152400" y="0"/>
                </a:lnTo>
                <a:lnTo>
                  <a:pt x="152400" y="400050"/>
                </a:lnTo>
                <a:lnTo>
                  <a:pt x="29210" y="400050"/>
                </a:lnTo>
                <a:lnTo>
                  <a:pt x="0" y="400050"/>
                </a:lnTo>
                <a:lnTo>
                  <a:pt x="0" y="406273"/>
                </a:lnTo>
                <a:lnTo>
                  <a:pt x="29210" y="406273"/>
                </a:lnTo>
                <a:lnTo>
                  <a:pt x="29210" y="412750"/>
                </a:lnTo>
                <a:lnTo>
                  <a:pt x="152400" y="412750"/>
                </a:lnTo>
                <a:lnTo>
                  <a:pt x="457200" y="412750"/>
                </a:lnTo>
                <a:lnTo>
                  <a:pt x="580390" y="412750"/>
                </a:lnTo>
                <a:lnTo>
                  <a:pt x="580390" y="406615"/>
                </a:lnTo>
                <a:lnTo>
                  <a:pt x="609600" y="406615"/>
                </a:lnTo>
                <a:lnTo>
                  <a:pt x="609600" y="400050"/>
                </a:lnTo>
                <a:close/>
              </a:path>
            </a:pathLst>
          </a:custGeom>
          <a:solidFill>
            <a:srgbClr val="CC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6070" y="6341301"/>
            <a:ext cx="2904565" cy="516699"/>
          </a:xfrm>
          <a:custGeom>
            <a:avLst/>
            <a:gdLst/>
            <a:ahLst/>
            <a:cxnLst/>
            <a:rect l="l" t="t" r="r" b="b"/>
            <a:pathLst>
              <a:path w="2743200" h="488950">
                <a:moveTo>
                  <a:pt x="2743200" y="133350"/>
                </a:moveTo>
                <a:lnTo>
                  <a:pt x="2476500" y="0"/>
                </a:lnTo>
                <a:lnTo>
                  <a:pt x="2209800" y="133350"/>
                </a:lnTo>
                <a:lnTo>
                  <a:pt x="2343150" y="133350"/>
                </a:lnTo>
                <a:lnTo>
                  <a:pt x="2343150" y="304800"/>
                </a:lnTo>
                <a:lnTo>
                  <a:pt x="1543050" y="304800"/>
                </a:lnTo>
                <a:lnTo>
                  <a:pt x="1543050" y="95250"/>
                </a:lnTo>
                <a:lnTo>
                  <a:pt x="1676400" y="95250"/>
                </a:lnTo>
                <a:lnTo>
                  <a:pt x="1409700" y="0"/>
                </a:lnTo>
                <a:lnTo>
                  <a:pt x="1143000" y="95250"/>
                </a:lnTo>
                <a:lnTo>
                  <a:pt x="1276350" y="95250"/>
                </a:lnTo>
                <a:lnTo>
                  <a:pt x="1276350" y="304800"/>
                </a:lnTo>
                <a:lnTo>
                  <a:pt x="400050" y="304800"/>
                </a:lnTo>
                <a:lnTo>
                  <a:pt x="400050" y="133350"/>
                </a:lnTo>
                <a:lnTo>
                  <a:pt x="533400" y="133350"/>
                </a:lnTo>
                <a:lnTo>
                  <a:pt x="26670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488950"/>
                </a:lnTo>
                <a:lnTo>
                  <a:pt x="2609850" y="488950"/>
                </a:lnTo>
                <a:lnTo>
                  <a:pt x="2609850" y="133350"/>
                </a:lnTo>
                <a:lnTo>
                  <a:pt x="2743200" y="133350"/>
                </a:lnTo>
                <a:close/>
              </a:path>
            </a:pathLst>
          </a:custGeom>
          <a:solidFill>
            <a:srgbClr val="CC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963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37" y="202342"/>
            <a:ext cx="8418530" cy="783008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dirty="0">
                <a:cs typeface="Times New Roman"/>
              </a:rPr>
              <a:t>Mecanismos de</a:t>
            </a:r>
            <a:r>
              <a:rPr spc="-106" dirty="0">
                <a:cs typeface="Times New Roman"/>
              </a:rPr>
              <a:t> </a:t>
            </a:r>
            <a:r>
              <a:rPr dirty="0">
                <a:cs typeface="Times New Roman"/>
              </a:rPr>
              <a:t>coordenação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37" y="1600289"/>
            <a:ext cx="8918762" cy="2688657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76189" marR="5374" indent="-362754">
              <a:spcBef>
                <a:spcPts val="106"/>
              </a:spcBef>
              <a:buFont typeface="Times New Roman"/>
              <a:buChar char="•"/>
              <a:tabLst>
                <a:tab pos="375517" algn="l"/>
                <a:tab pos="376189" algn="l"/>
              </a:tabLst>
            </a:pPr>
            <a:r>
              <a:rPr sz="2800" b="1" spc="-5" dirty="0">
                <a:cs typeface="Times New Roman"/>
              </a:rPr>
              <a:t>Coordenação Competitiva: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ação resultante num dado  instante </a:t>
            </a:r>
            <a:r>
              <a:rPr sz="2800" dirty="0">
                <a:cs typeface="Times New Roman"/>
              </a:rPr>
              <a:t>é </a:t>
            </a:r>
            <a:r>
              <a:rPr sz="2800" spc="-5" dirty="0">
                <a:cs typeface="Times New Roman"/>
              </a:rPr>
              <a:t>selecionada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partir de uma competição entre  os comportamentos ativos (um</a:t>
            </a:r>
            <a:r>
              <a:rPr sz="2800" spc="-16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vence).</a:t>
            </a:r>
            <a:endParaRPr sz="2800" dirty="0">
              <a:cs typeface="Times New Roman"/>
            </a:endParaRPr>
          </a:p>
          <a:p>
            <a:pPr marL="376189" marR="392312" indent="-362754">
              <a:spcBef>
                <a:spcPts val="725"/>
              </a:spcBef>
              <a:buFont typeface="Times New Roman"/>
              <a:buChar char="•"/>
              <a:tabLst>
                <a:tab pos="375517" algn="l"/>
                <a:tab pos="376189" algn="l"/>
              </a:tabLst>
            </a:pPr>
            <a:r>
              <a:rPr sz="2800" b="1" spc="-5" dirty="0">
                <a:cs typeface="Times New Roman"/>
              </a:rPr>
              <a:t>Coordenação Cooperativa</a:t>
            </a:r>
            <a:r>
              <a:rPr sz="2800" spc="-5" dirty="0">
                <a:cs typeface="Times New Roman"/>
              </a:rPr>
              <a:t>: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função de coordenação  produz uma ação resultante para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qual contribuem  todos os comportamentos</a:t>
            </a:r>
            <a:r>
              <a:rPr sz="2800" spc="-11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ativos.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616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649" y="2962495"/>
            <a:ext cx="3792071" cy="389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0449" y="3687214"/>
            <a:ext cx="4034116" cy="2737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977" y="1427162"/>
            <a:ext cx="7487995" cy="1243995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 marR="5374">
              <a:spcBef>
                <a:spcPts val="101"/>
              </a:spcBef>
            </a:pPr>
            <a:r>
              <a:rPr sz="4000" spc="-5" dirty="0">
                <a:cs typeface="Times New Roman"/>
              </a:rPr>
              <a:t>Comportamentos Reativos para  Robôs </a:t>
            </a:r>
            <a:r>
              <a:rPr sz="4000" spc="-11" dirty="0">
                <a:cs typeface="Times New Roman"/>
              </a:rPr>
              <a:t>Móveis </a:t>
            </a:r>
            <a:r>
              <a:rPr sz="4000" spc="-5" dirty="0">
                <a:cs typeface="Times New Roman"/>
              </a:rPr>
              <a:t>(LTI –</a:t>
            </a:r>
            <a:r>
              <a:rPr sz="4000" spc="11" dirty="0">
                <a:cs typeface="Times New Roman"/>
              </a:rPr>
              <a:t> </a:t>
            </a:r>
            <a:r>
              <a:rPr sz="4000" spc="-5" dirty="0">
                <a:cs typeface="Times New Roman"/>
              </a:rPr>
              <a:t>Poli)</a:t>
            </a:r>
            <a:endParaRPr sz="4000" dirty="0">
              <a:cs typeface="Times New Roman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17937" y="202342"/>
            <a:ext cx="8418530" cy="783008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lang="pt-BR" dirty="0">
                <a:cs typeface="Times New Roman"/>
              </a:rPr>
              <a:t>Arquitetura REACT</a:t>
            </a:r>
            <a:endParaRPr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5822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95" y="404664"/>
            <a:ext cx="8363272" cy="751353"/>
          </a:xfrm>
          <a:prstGeom prst="rect">
            <a:avLst/>
          </a:prstGeom>
        </p:spPr>
        <p:txBody>
          <a:bodyPr vert="horz" wrap="square" lIns="0" tIns="134487" rIns="0" bIns="0" rtlCol="0">
            <a:spAutoFit/>
          </a:bodyPr>
          <a:lstStyle/>
          <a:p>
            <a:pPr marL="13435" marR="5374">
              <a:spcBef>
                <a:spcPts val="101"/>
              </a:spcBef>
            </a:pPr>
            <a:r>
              <a:rPr sz="4000" spc="-11" dirty="0">
                <a:cs typeface="Times New Roman"/>
              </a:rPr>
              <a:t>Agentes </a:t>
            </a:r>
            <a:r>
              <a:rPr sz="4000" spc="-5" dirty="0">
                <a:cs typeface="Times New Roman"/>
              </a:rPr>
              <a:t>reativos baseados em  modelo</a:t>
            </a:r>
            <a:endParaRPr sz="40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9538" y="1600290"/>
            <a:ext cx="9026338" cy="358121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76189" marR="5374" indent="-362754">
              <a:spcBef>
                <a:spcPts val="10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b="1" spc="-5" dirty="0">
                <a:cs typeface="Times New Roman"/>
              </a:rPr>
              <a:t>A</a:t>
            </a:r>
            <a:r>
              <a:rPr sz="2400" b="1" spc="-5" dirty="0" err="1">
                <a:cs typeface="Times New Roman"/>
              </a:rPr>
              <a:t>gentes</a:t>
            </a:r>
            <a:r>
              <a:rPr sz="2400" b="1" spc="-5" dirty="0">
                <a:cs typeface="Times New Roman"/>
              </a:rPr>
              <a:t> que possuem percepção parcial do mundo podem  acompanhar as mudanças do mundo através de uma  representação interna do estado do</a:t>
            </a:r>
            <a:r>
              <a:rPr sz="2400" b="1" spc="-32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mundo</a:t>
            </a:r>
            <a:endParaRPr sz="2400" b="1" dirty="0">
              <a:cs typeface="Times New Roman"/>
            </a:endParaRPr>
          </a:p>
          <a:p>
            <a:pPr marL="376189" marR="937786" indent="-362754">
              <a:spcBef>
                <a:spcPts val="725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spc="-5" dirty="0">
                <a:cs typeface="Times New Roman"/>
              </a:rPr>
              <a:t>P</a:t>
            </a:r>
            <a:r>
              <a:rPr sz="2400" spc="-5" dirty="0" err="1">
                <a:cs typeface="Times New Roman"/>
              </a:rPr>
              <a:t>ercepções</a:t>
            </a:r>
            <a:r>
              <a:rPr sz="2400" spc="-5" dirty="0">
                <a:cs typeface="Times New Roman"/>
              </a:rPr>
              <a:t> isoladas não fornecem acesso ao estado  completo do</a:t>
            </a:r>
            <a:r>
              <a:rPr sz="2400" spc="-16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mundo</a:t>
            </a:r>
            <a:endParaRPr sz="2400" dirty="0">
              <a:cs typeface="Times New Roman"/>
            </a:endParaRPr>
          </a:p>
          <a:p>
            <a:pPr marL="799402" marR="390296" lvl="1" indent="-302295">
              <a:spcBef>
                <a:spcPts val="608"/>
              </a:spcBef>
              <a:buChar char="–"/>
              <a:tabLst>
                <a:tab pos="798730" algn="l"/>
                <a:tab pos="799402" algn="l"/>
              </a:tabLst>
            </a:pPr>
            <a:r>
              <a:rPr sz="2400" spc="-5" dirty="0">
                <a:cs typeface="Times New Roman"/>
              </a:rPr>
              <a:t>existem estados do mundo diferentes que fornecem </a:t>
            </a:r>
            <a:r>
              <a:rPr sz="2400" dirty="0">
                <a:cs typeface="Times New Roman"/>
              </a:rPr>
              <a:t>a </a:t>
            </a:r>
            <a:r>
              <a:rPr sz="2400" spc="-5" dirty="0">
                <a:cs typeface="Times New Roman"/>
              </a:rPr>
              <a:t>mesma  percepção</a:t>
            </a:r>
            <a:endParaRPr sz="2400" dirty="0">
              <a:cs typeface="Times New Roman"/>
            </a:endParaRPr>
          </a:p>
          <a:p>
            <a:pPr marL="799402" marR="436648" lvl="1" indent="-302295">
              <a:spcBef>
                <a:spcPts val="592"/>
              </a:spcBef>
              <a:buChar char="–"/>
              <a:tabLst>
                <a:tab pos="798730" algn="l"/>
                <a:tab pos="799402" algn="l"/>
              </a:tabLst>
            </a:pP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agente necessita manter informação interna para distinguir  estados do mundo aparentemente iguais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919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84" y="248509"/>
            <a:ext cx="7994276" cy="736841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4700" spc="-5" dirty="0">
                <a:cs typeface="Times New Roman"/>
              </a:rPr>
              <a:t>Necessidade </a:t>
            </a:r>
            <a:r>
              <a:rPr sz="4700" dirty="0">
                <a:cs typeface="Times New Roman"/>
              </a:rPr>
              <a:t>de um</a:t>
            </a:r>
            <a:r>
              <a:rPr sz="4700" spc="-95" dirty="0">
                <a:cs typeface="Times New Roman"/>
              </a:rPr>
              <a:t> </a:t>
            </a:r>
            <a:r>
              <a:rPr sz="4700" dirty="0">
                <a:cs typeface="Times New Roman"/>
              </a:rPr>
              <a:t>modelo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19" y="1439240"/>
            <a:ext cx="8234979" cy="429166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375517" marR="22840" indent="-362754" algn="just">
              <a:spcBef>
                <a:spcPts val="106"/>
              </a:spcBef>
              <a:buChar char="•"/>
              <a:tabLst>
                <a:tab pos="376189" algn="l"/>
              </a:tabLst>
            </a:pPr>
            <a:r>
              <a:rPr sz="2300" spc="-5" dirty="0">
                <a:cs typeface="Times New Roman"/>
              </a:rPr>
              <a:t>Para </a:t>
            </a:r>
            <a:r>
              <a:rPr sz="2300" dirty="0">
                <a:cs typeface="Times New Roman"/>
              </a:rPr>
              <a:t>“imaginar a </a:t>
            </a:r>
            <a:r>
              <a:rPr sz="2300" spc="-5" dirty="0">
                <a:cs typeface="Times New Roman"/>
              </a:rPr>
              <a:t>parte do </a:t>
            </a:r>
            <a:r>
              <a:rPr sz="2300" dirty="0">
                <a:cs typeface="Times New Roman"/>
              </a:rPr>
              <a:t>mundo </a:t>
            </a:r>
            <a:r>
              <a:rPr sz="2300" spc="-5" dirty="0">
                <a:cs typeface="Times New Roman"/>
              </a:rPr>
              <a:t>que não está observável no  momento” </a:t>
            </a:r>
            <a:r>
              <a:rPr sz="2300" dirty="0">
                <a:cs typeface="Times New Roman"/>
              </a:rPr>
              <a:t>o </a:t>
            </a:r>
            <a:r>
              <a:rPr sz="2300" spc="-5" dirty="0">
                <a:cs typeface="Times New Roman"/>
              </a:rPr>
              <a:t>agente mantém um </a:t>
            </a:r>
            <a:r>
              <a:rPr sz="2300" b="1" i="1" dirty="0">
                <a:cs typeface="Times New Roman"/>
              </a:rPr>
              <a:t>estado </a:t>
            </a:r>
            <a:r>
              <a:rPr sz="2300" b="1" i="1" spc="-5" dirty="0">
                <a:cs typeface="Times New Roman"/>
              </a:rPr>
              <a:t>interno </a:t>
            </a:r>
            <a:r>
              <a:rPr sz="2300" spc="-5" dirty="0">
                <a:cs typeface="Times New Roman"/>
              </a:rPr>
              <a:t>que depende  do histórico de</a:t>
            </a:r>
            <a:r>
              <a:rPr sz="2300" spc="-11" dirty="0">
                <a:cs typeface="Times New Roman"/>
              </a:rPr>
              <a:t> </a:t>
            </a:r>
            <a:r>
              <a:rPr sz="2300" spc="-5" dirty="0">
                <a:cs typeface="Times New Roman"/>
              </a:rPr>
              <a:t>percepções.</a:t>
            </a:r>
            <a:endParaRPr sz="2300" dirty="0">
              <a:cs typeface="Times New Roman"/>
            </a:endParaRPr>
          </a:p>
          <a:p>
            <a:pPr marL="376189" marR="22168" indent="-362754" algn="just">
              <a:spcBef>
                <a:spcPts val="587"/>
              </a:spcBef>
              <a:buChar char="•"/>
              <a:tabLst>
                <a:tab pos="376189" algn="l"/>
              </a:tabLst>
            </a:pPr>
            <a:r>
              <a:rPr sz="2300" spc="-5" dirty="0">
                <a:cs typeface="Times New Roman"/>
              </a:rPr>
              <a:t>Neste novo agente, para determinar como </a:t>
            </a:r>
            <a:r>
              <a:rPr sz="2300" dirty="0">
                <a:cs typeface="Times New Roman"/>
              </a:rPr>
              <a:t>o </a:t>
            </a:r>
            <a:r>
              <a:rPr sz="2300" spc="-5" dirty="0">
                <a:cs typeface="Times New Roman"/>
              </a:rPr>
              <a:t>mundo está num  determinado momento, ele</a:t>
            </a:r>
            <a:r>
              <a:rPr sz="2300" spc="-16" dirty="0">
                <a:cs typeface="Times New Roman"/>
              </a:rPr>
              <a:t> </a:t>
            </a:r>
            <a:r>
              <a:rPr sz="2300" spc="-5" dirty="0">
                <a:cs typeface="Times New Roman"/>
              </a:rPr>
              <a:t>usa:</a:t>
            </a:r>
            <a:endParaRPr sz="2300" dirty="0">
              <a:cs typeface="Times New Roman"/>
            </a:endParaRPr>
          </a:p>
          <a:p>
            <a:pPr marL="799402" lvl="1" indent="-302295" algn="just">
              <a:spcBef>
                <a:spcPts val="598"/>
              </a:spcBef>
              <a:buChar char="–"/>
              <a:tabLst>
                <a:tab pos="799402" algn="l"/>
              </a:tabLst>
            </a:pPr>
            <a:r>
              <a:rPr sz="2300" spc="-5" dirty="0">
                <a:cs typeface="Times New Roman"/>
              </a:rPr>
              <a:t>informações perceptuais </a:t>
            </a:r>
            <a:r>
              <a:rPr sz="2300" dirty="0">
                <a:cs typeface="Times New Roman"/>
              </a:rPr>
              <a:t>atuais </a:t>
            </a:r>
            <a:r>
              <a:rPr sz="2300" spc="-5" dirty="0">
                <a:cs typeface="Times New Roman"/>
              </a:rPr>
              <a:t>(como </a:t>
            </a:r>
            <a:r>
              <a:rPr sz="2300" dirty="0">
                <a:cs typeface="Times New Roman"/>
              </a:rPr>
              <a:t>o agente</a:t>
            </a:r>
            <a:r>
              <a:rPr sz="2300" spc="-74" dirty="0">
                <a:cs typeface="Times New Roman"/>
              </a:rPr>
              <a:t> </a:t>
            </a:r>
            <a:r>
              <a:rPr sz="2300" spc="-5" dirty="0">
                <a:cs typeface="Times New Roman"/>
              </a:rPr>
              <a:t>reativo)</a:t>
            </a:r>
            <a:endParaRPr sz="2300" dirty="0">
              <a:cs typeface="Times New Roman"/>
            </a:endParaRPr>
          </a:p>
          <a:p>
            <a:pPr marL="799402" lvl="1" indent="-302295" algn="just">
              <a:spcBef>
                <a:spcPts val="603"/>
              </a:spcBef>
              <a:buChar char="–"/>
              <a:tabLst>
                <a:tab pos="799402" algn="l"/>
              </a:tabLst>
            </a:pPr>
            <a:r>
              <a:rPr sz="2300" dirty="0">
                <a:cs typeface="Times New Roman"/>
              </a:rPr>
              <a:t>seu estado</a:t>
            </a:r>
            <a:r>
              <a:rPr sz="2300" spc="-26" dirty="0">
                <a:cs typeface="Times New Roman"/>
              </a:rPr>
              <a:t> </a:t>
            </a:r>
            <a:r>
              <a:rPr sz="2300" dirty="0">
                <a:cs typeface="Times New Roman"/>
              </a:rPr>
              <a:t>interno</a:t>
            </a:r>
          </a:p>
          <a:p>
            <a:pPr marL="798730" marR="422541" lvl="1" indent="-302295">
              <a:spcBef>
                <a:spcPts val="603"/>
              </a:spcBef>
              <a:buChar char="–"/>
              <a:tabLst>
                <a:tab pos="798730" algn="l"/>
                <a:tab pos="799402" algn="l"/>
              </a:tabLst>
            </a:pPr>
            <a:r>
              <a:rPr sz="2300" spc="-5" dirty="0">
                <a:cs typeface="Times New Roman"/>
              </a:rPr>
              <a:t>informações </a:t>
            </a:r>
            <a:r>
              <a:rPr sz="2300" dirty="0">
                <a:cs typeface="Times New Roman"/>
              </a:rPr>
              <a:t>a </a:t>
            </a:r>
            <a:r>
              <a:rPr sz="2300" spc="-5" dirty="0">
                <a:cs typeface="Times New Roman"/>
              </a:rPr>
              <a:t>respeito de </a:t>
            </a:r>
            <a:r>
              <a:rPr sz="2300" dirty="0">
                <a:cs typeface="Times New Roman"/>
              </a:rPr>
              <a:t>como o mundo evolui,  independentemente </a:t>
            </a:r>
            <a:r>
              <a:rPr sz="2300" spc="-5" dirty="0">
                <a:cs typeface="Times New Roman"/>
              </a:rPr>
              <a:t>de suas </a:t>
            </a:r>
            <a:r>
              <a:rPr sz="2300" dirty="0">
                <a:cs typeface="Times New Roman"/>
              </a:rPr>
              <a:t>ações </a:t>
            </a:r>
            <a:r>
              <a:rPr sz="2300" spc="-5" dirty="0">
                <a:cs typeface="Times New Roman"/>
              </a:rPr>
              <a:t>(</a:t>
            </a:r>
            <a:r>
              <a:rPr sz="2300" b="1" i="1" spc="-5" dirty="0">
                <a:cs typeface="Times New Roman"/>
              </a:rPr>
              <a:t>modelo do</a:t>
            </a:r>
            <a:r>
              <a:rPr sz="2300" b="1" i="1" spc="-85" dirty="0">
                <a:cs typeface="Times New Roman"/>
              </a:rPr>
              <a:t> </a:t>
            </a:r>
            <a:r>
              <a:rPr sz="2300" b="1" i="1" spc="-5" dirty="0">
                <a:cs typeface="Times New Roman"/>
              </a:rPr>
              <a:t>mundo</a:t>
            </a:r>
            <a:r>
              <a:rPr sz="2300" spc="-5" dirty="0">
                <a:cs typeface="Times New Roman"/>
              </a:rPr>
              <a:t>)</a:t>
            </a:r>
            <a:endParaRPr sz="2300" dirty="0">
              <a:cs typeface="Times New Roman"/>
            </a:endParaRPr>
          </a:p>
          <a:p>
            <a:pPr marL="799402" marR="5374" lvl="1" indent="-302295">
              <a:spcBef>
                <a:spcPts val="598"/>
              </a:spcBef>
              <a:buChar char="–"/>
              <a:tabLst>
                <a:tab pos="798730" algn="l"/>
                <a:tab pos="799402" algn="l"/>
              </a:tabLst>
            </a:pPr>
            <a:r>
              <a:rPr sz="2300" spc="-5" dirty="0">
                <a:cs typeface="Times New Roman"/>
              </a:rPr>
              <a:t>informações </a:t>
            </a:r>
            <a:r>
              <a:rPr sz="2300" dirty="0">
                <a:cs typeface="Times New Roman"/>
              </a:rPr>
              <a:t>a </a:t>
            </a:r>
            <a:r>
              <a:rPr sz="2300" spc="-5" dirty="0">
                <a:cs typeface="Times New Roman"/>
              </a:rPr>
              <a:t>respeito do impacto/efeito de suas próprias  ações no mundo e, com isso, atualiza seu estado</a:t>
            </a:r>
            <a:r>
              <a:rPr sz="2300" spc="-32" dirty="0">
                <a:cs typeface="Times New Roman"/>
              </a:rPr>
              <a:t> </a:t>
            </a:r>
            <a:r>
              <a:rPr sz="2300" spc="-11" dirty="0">
                <a:cs typeface="Times New Roman"/>
              </a:rPr>
              <a:t>interno</a:t>
            </a:r>
            <a:r>
              <a:rPr sz="2300" b="1" spc="-11" dirty="0">
                <a:cs typeface="Times New Roman"/>
              </a:rPr>
              <a:t>.</a:t>
            </a:r>
            <a:endParaRPr sz="23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3822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1326" y="6551768"/>
            <a:ext cx="188931" cy="20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3"/>
              </a:lnSpc>
            </a:pPr>
            <a:r>
              <a:rPr sz="1500" spc="-5" dirty="0">
                <a:latin typeface="Times New Roman"/>
                <a:cs typeface="Times New Roman"/>
              </a:rPr>
              <a:t>36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4" y="419711"/>
            <a:ext cx="8006379" cy="62911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4000" spc="-5" dirty="0">
                <a:cs typeface="Times New Roman"/>
              </a:rPr>
              <a:t>Agente </a:t>
            </a:r>
            <a:r>
              <a:rPr sz="4000" dirty="0">
                <a:cs typeface="Times New Roman"/>
              </a:rPr>
              <a:t>Reativo baseados em</a:t>
            </a:r>
            <a:r>
              <a:rPr sz="4000" spc="-90" dirty="0">
                <a:cs typeface="Times New Roman"/>
              </a:rPr>
              <a:t> </a:t>
            </a:r>
            <a:r>
              <a:rPr sz="4000" dirty="0">
                <a:cs typeface="Times New Roman"/>
              </a:rPr>
              <a:t>modelo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7212" y="1650483"/>
            <a:ext cx="8969188" cy="5103909"/>
            <a:chOff x="44589" y="1561846"/>
            <a:chExt cx="8470900" cy="4829810"/>
          </a:xfrm>
        </p:grpSpPr>
        <p:sp>
          <p:nvSpPr>
            <p:cNvPr id="6" name="object 6"/>
            <p:cNvSpPr/>
            <p:nvPr/>
          </p:nvSpPr>
          <p:spPr>
            <a:xfrm>
              <a:off x="50939" y="1568196"/>
              <a:ext cx="6585584" cy="4817110"/>
            </a:xfrm>
            <a:custGeom>
              <a:avLst/>
              <a:gdLst/>
              <a:ahLst/>
              <a:cxnLst/>
              <a:rect l="l" t="t" r="r" b="b"/>
              <a:pathLst>
                <a:path w="6585584" h="4817110">
                  <a:moveTo>
                    <a:pt x="6585204" y="4816602"/>
                  </a:moveTo>
                  <a:lnTo>
                    <a:pt x="6585204" y="0"/>
                  </a:lnTo>
                  <a:lnTo>
                    <a:pt x="0" y="0"/>
                  </a:lnTo>
                  <a:lnTo>
                    <a:pt x="0" y="4816602"/>
                  </a:lnTo>
                  <a:lnTo>
                    <a:pt x="6585204" y="481660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39" y="1568196"/>
              <a:ext cx="6585584" cy="4817110"/>
            </a:xfrm>
            <a:custGeom>
              <a:avLst/>
              <a:gdLst/>
              <a:ahLst/>
              <a:cxnLst/>
              <a:rect l="l" t="t" r="r" b="b"/>
              <a:pathLst>
                <a:path w="6585584" h="4817110">
                  <a:moveTo>
                    <a:pt x="0" y="0"/>
                  </a:moveTo>
                  <a:lnTo>
                    <a:pt x="0" y="4816602"/>
                  </a:lnTo>
                  <a:lnTo>
                    <a:pt x="6585204" y="4816602"/>
                  </a:lnTo>
                  <a:lnTo>
                    <a:pt x="658520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1327" y="1568196"/>
              <a:ext cx="1447800" cy="4800600"/>
            </a:xfrm>
            <a:custGeom>
              <a:avLst/>
              <a:gdLst/>
              <a:ahLst/>
              <a:cxnLst/>
              <a:rect l="l" t="t" r="r" b="b"/>
              <a:pathLst>
                <a:path w="1447800" h="4800600">
                  <a:moveTo>
                    <a:pt x="1447800" y="480060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4800600"/>
                  </a:lnTo>
                  <a:lnTo>
                    <a:pt x="1447800" y="48006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1327" y="1568196"/>
              <a:ext cx="1447800" cy="4800600"/>
            </a:xfrm>
            <a:custGeom>
              <a:avLst/>
              <a:gdLst/>
              <a:ahLst/>
              <a:cxnLst/>
              <a:rect l="l" t="t" r="r" b="b"/>
              <a:pathLst>
                <a:path w="1447800" h="4800600">
                  <a:moveTo>
                    <a:pt x="0" y="0"/>
                  </a:moveTo>
                  <a:lnTo>
                    <a:pt x="0" y="4800600"/>
                  </a:lnTo>
                  <a:lnTo>
                    <a:pt x="1447800" y="4800600"/>
                  </a:lnTo>
                  <a:lnTo>
                    <a:pt x="14478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9257" y="1987295"/>
              <a:ext cx="1858645" cy="3816350"/>
            </a:xfrm>
            <a:custGeom>
              <a:avLst/>
              <a:gdLst/>
              <a:ahLst/>
              <a:cxnLst/>
              <a:rect l="l" t="t" r="r" b="b"/>
              <a:pathLst>
                <a:path w="1858645" h="3816350">
                  <a:moveTo>
                    <a:pt x="1626870" y="25146"/>
                  </a:moveTo>
                  <a:lnTo>
                    <a:pt x="274154" y="25146"/>
                  </a:lnTo>
                  <a:lnTo>
                    <a:pt x="307860" y="0"/>
                  </a:lnTo>
                  <a:lnTo>
                    <a:pt x="180594" y="38100"/>
                  </a:lnTo>
                  <a:lnTo>
                    <a:pt x="256794" y="60921"/>
                  </a:lnTo>
                  <a:lnTo>
                    <a:pt x="307860" y="76200"/>
                  </a:lnTo>
                  <a:lnTo>
                    <a:pt x="274154" y="51054"/>
                  </a:lnTo>
                  <a:lnTo>
                    <a:pt x="1626870" y="51054"/>
                  </a:lnTo>
                  <a:lnTo>
                    <a:pt x="1626870" y="25146"/>
                  </a:lnTo>
                  <a:close/>
                </a:path>
                <a:path w="1858645" h="3816350">
                  <a:moveTo>
                    <a:pt x="1858518" y="3777996"/>
                  </a:moveTo>
                  <a:lnTo>
                    <a:pt x="1731276" y="3739896"/>
                  </a:lnTo>
                  <a:lnTo>
                    <a:pt x="1765973" y="3765804"/>
                  </a:lnTo>
                  <a:lnTo>
                    <a:pt x="0" y="3765804"/>
                  </a:lnTo>
                  <a:lnTo>
                    <a:pt x="0" y="3790950"/>
                  </a:lnTo>
                  <a:lnTo>
                    <a:pt x="1764957" y="3790950"/>
                  </a:lnTo>
                  <a:lnTo>
                    <a:pt x="1731276" y="3816096"/>
                  </a:lnTo>
                  <a:lnTo>
                    <a:pt x="1782318" y="3800818"/>
                  </a:lnTo>
                  <a:lnTo>
                    <a:pt x="1858518" y="3777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36555" y="2945584"/>
            <a:ext cx="2004284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4124" marR="219668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é o </a:t>
            </a:r>
            <a:r>
              <a:rPr sz="2100" spc="-11" dirty="0">
                <a:latin typeface="Times New Roman"/>
                <a:cs typeface="Times New Roman"/>
              </a:rPr>
              <a:t>estado  </a:t>
            </a:r>
            <a:r>
              <a:rPr sz="2100" spc="-5" dirty="0">
                <a:latin typeface="Times New Roman"/>
                <a:cs typeface="Times New Roman"/>
              </a:rPr>
              <a:t>atual do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Times New Roman"/>
                <a:cs typeface="Times New Roman"/>
              </a:rPr>
              <a:t>mundo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8054" y="4797648"/>
            <a:ext cx="2636296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3452" marR="321776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seria a </a:t>
            </a:r>
            <a:r>
              <a:rPr sz="2100" spc="-11" dirty="0">
                <a:latin typeface="Times New Roman"/>
                <a:cs typeface="Times New Roman"/>
              </a:rPr>
              <a:t>melhor  </a:t>
            </a:r>
            <a:r>
              <a:rPr sz="2100" spc="-5" dirty="0">
                <a:latin typeface="Times New Roman"/>
                <a:cs typeface="Times New Roman"/>
              </a:rPr>
              <a:t>ação a ser</a:t>
            </a:r>
            <a:r>
              <a:rPr sz="2100" spc="-3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executada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229" y="5909957"/>
            <a:ext cx="12425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Atuadores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939" y="1857160"/>
            <a:ext cx="10771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Sensores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841" y="5869707"/>
            <a:ext cx="880782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Agente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7025" y="2325009"/>
            <a:ext cx="278354" cy="3114284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lnSpc>
                <a:spcPts val="3041"/>
              </a:lnSpc>
              <a:spcBef>
                <a:spcPts val="106"/>
              </a:spcBef>
            </a:pPr>
            <a:r>
              <a:rPr sz="250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36275" marR="5374" indent="-23512">
              <a:lnSpc>
                <a:spcPct val="99800"/>
              </a:lnSpc>
            </a:pPr>
            <a:r>
              <a:rPr sz="2500" dirty="0">
                <a:latin typeface="Times New Roman"/>
                <a:cs typeface="Times New Roman"/>
              </a:rPr>
              <a:t>m  b  i  e  n  t  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9964" y="2400434"/>
            <a:ext cx="4968688" cy="3631653"/>
            <a:chOff x="396633" y="2271522"/>
            <a:chExt cx="4692650" cy="3436620"/>
          </a:xfrm>
        </p:grpSpPr>
        <p:sp>
          <p:nvSpPr>
            <p:cNvPr id="18" name="object 18"/>
            <p:cNvSpPr/>
            <p:nvPr/>
          </p:nvSpPr>
          <p:spPr>
            <a:xfrm>
              <a:off x="4965840" y="2271521"/>
              <a:ext cx="123825" cy="3436620"/>
            </a:xfrm>
            <a:custGeom>
              <a:avLst/>
              <a:gdLst/>
              <a:ahLst/>
              <a:cxnLst/>
              <a:rect l="l" t="t" r="r" b="b"/>
              <a:pathLst>
                <a:path w="123825" h="3436620">
                  <a:moveTo>
                    <a:pt x="76200" y="2141220"/>
                  </a:moveTo>
                  <a:lnTo>
                    <a:pt x="51054" y="2174925"/>
                  </a:lnTo>
                  <a:lnTo>
                    <a:pt x="51054" y="1203198"/>
                  </a:lnTo>
                  <a:lnTo>
                    <a:pt x="25146" y="1203198"/>
                  </a:lnTo>
                  <a:lnTo>
                    <a:pt x="25146" y="2174925"/>
                  </a:lnTo>
                  <a:lnTo>
                    <a:pt x="0" y="2141220"/>
                  </a:lnTo>
                  <a:lnTo>
                    <a:pt x="25146" y="2225217"/>
                  </a:lnTo>
                  <a:lnTo>
                    <a:pt x="38100" y="2268474"/>
                  </a:lnTo>
                  <a:lnTo>
                    <a:pt x="51054" y="2225217"/>
                  </a:lnTo>
                  <a:lnTo>
                    <a:pt x="76200" y="2141220"/>
                  </a:lnTo>
                  <a:close/>
                </a:path>
                <a:path w="123825" h="3436620">
                  <a:moveTo>
                    <a:pt x="76200" y="404622"/>
                  </a:moveTo>
                  <a:lnTo>
                    <a:pt x="51054" y="438327"/>
                  </a:lnTo>
                  <a:lnTo>
                    <a:pt x="51054" y="0"/>
                  </a:lnTo>
                  <a:lnTo>
                    <a:pt x="25146" y="0"/>
                  </a:lnTo>
                  <a:lnTo>
                    <a:pt x="25146" y="438327"/>
                  </a:lnTo>
                  <a:lnTo>
                    <a:pt x="0" y="404622"/>
                  </a:lnTo>
                  <a:lnTo>
                    <a:pt x="25146" y="488619"/>
                  </a:lnTo>
                  <a:lnTo>
                    <a:pt x="38100" y="531876"/>
                  </a:lnTo>
                  <a:lnTo>
                    <a:pt x="51054" y="488619"/>
                  </a:lnTo>
                  <a:lnTo>
                    <a:pt x="76200" y="404622"/>
                  </a:lnTo>
                  <a:close/>
                </a:path>
                <a:path w="123825" h="3436620">
                  <a:moveTo>
                    <a:pt x="123444" y="3310128"/>
                  </a:moveTo>
                  <a:lnTo>
                    <a:pt x="98298" y="3343325"/>
                  </a:lnTo>
                  <a:lnTo>
                    <a:pt x="98298" y="2980944"/>
                  </a:lnTo>
                  <a:lnTo>
                    <a:pt x="73139" y="2980944"/>
                  </a:lnTo>
                  <a:lnTo>
                    <a:pt x="73139" y="3344329"/>
                  </a:lnTo>
                  <a:lnTo>
                    <a:pt x="47244" y="3310128"/>
                  </a:lnTo>
                  <a:lnTo>
                    <a:pt x="73152" y="3396145"/>
                  </a:lnTo>
                  <a:lnTo>
                    <a:pt x="85344" y="3436620"/>
                  </a:lnTo>
                  <a:lnTo>
                    <a:pt x="98298" y="3393617"/>
                  </a:lnTo>
                  <a:lnTo>
                    <a:pt x="123444" y="3310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983" y="4453889"/>
              <a:ext cx="2895600" cy="685800"/>
            </a:xfrm>
            <a:custGeom>
              <a:avLst/>
              <a:gdLst/>
              <a:ahLst/>
              <a:cxnLst/>
              <a:rect l="l" t="t" r="r" b="b"/>
              <a:pathLst>
                <a:path w="2895600" h="685800">
                  <a:moveTo>
                    <a:pt x="2895599" y="342900"/>
                  </a:moveTo>
                  <a:lnTo>
                    <a:pt x="2879913" y="292319"/>
                  </a:lnTo>
                  <a:lnTo>
                    <a:pt x="2852715" y="259829"/>
                  </a:lnTo>
                  <a:lnTo>
                    <a:pt x="2812896" y="228508"/>
                  </a:lnTo>
                  <a:lnTo>
                    <a:pt x="2761119" y="198516"/>
                  </a:lnTo>
                  <a:lnTo>
                    <a:pt x="2698044" y="170010"/>
                  </a:lnTo>
                  <a:lnTo>
                    <a:pt x="2624333" y="143150"/>
                  </a:lnTo>
                  <a:lnTo>
                    <a:pt x="2583696" y="130387"/>
                  </a:lnTo>
                  <a:lnTo>
                    <a:pt x="2540648" y="118095"/>
                  </a:lnTo>
                  <a:lnTo>
                    <a:pt x="2495272" y="106294"/>
                  </a:lnTo>
                  <a:lnTo>
                    <a:pt x="2447651" y="95003"/>
                  </a:lnTo>
                  <a:lnTo>
                    <a:pt x="2397866" y="84243"/>
                  </a:lnTo>
                  <a:lnTo>
                    <a:pt x="2346002" y="74033"/>
                  </a:lnTo>
                  <a:lnTo>
                    <a:pt x="2292140" y="64394"/>
                  </a:lnTo>
                  <a:lnTo>
                    <a:pt x="2236364" y="55344"/>
                  </a:lnTo>
                  <a:lnTo>
                    <a:pt x="2178755" y="46905"/>
                  </a:lnTo>
                  <a:lnTo>
                    <a:pt x="2119397" y="39095"/>
                  </a:lnTo>
                  <a:lnTo>
                    <a:pt x="2058373" y="31935"/>
                  </a:lnTo>
                  <a:lnTo>
                    <a:pt x="1995764" y="25444"/>
                  </a:lnTo>
                  <a:lnTo>
                    <a:pt x="1931655" y="19643"/>
                  </a:lnTo>
                  <a:lnTo>
                    <a:pt x="1866127" y="14550"/>
                  </a:lnTo>
                  <a:lnTo>
                    <a:pt x="1799263" y="10187"/>
                  </a:lnTo>
                  <a:lnTo>
                    <a:pt x="1731146" y="6572"/>
                  </a:lnTo>
                  <a:lnTo>
                    <a:pt x="1661858" y="3726"/>
                  </a:lnTo>
                  <a:lnTo>
                    <a:pt x="1591483" y="1669"/>
                  </a:lnTo>
                  <a:lnTo>
                    <a:pt x="1520102" y="420"/>
                  </a:lnTo>
                  <a:lnTo>
                    <a:pt x="1447800" y="0"/>
                  </a:lnTo>
                  <a:lnTo>
                    <a:pt x="1375562" y="420"/>
                  </a:lnTo>
                  <a:lnTo>
                    <a:pt x="1304239" y="1669"/>
                  </a:lnTo>
                  <a:lnTo>
                    <a:pt x="1233913" y="3726"/>
                  </a:lnTo>
                  <a:lnTo>
                    <a:pt x="1164667" y="6572"/>
                  </a:lnTo>
                  <a:lnTo>
                    <a:pt x="1096586" y="10187"/>
                  </a:lnTo>
                  <a:lnTo>
                    <a:pt x="1029751" y="14550"/>
                  </a:lnTo>
                  <a:lnTo>
                    <a:pt x="964245" y="19643"/>
                  </a:lnTo>
                  <a:lnTo>
                    <a:pt x="900153" y="25444"/>
                  </a:lnTo>
                  <a:lnTo>
                    <a:pt x="837556" y="31935"/>
                  </a:lnTo>
                  <a:lnTo>
                    <a:pt x="776538" y="39095"/>
                  </a:lnTo>
                  <a:lnTo>
                    <a:pt x="717183" y="46905"/>
                  </a:lnTo>
                  <a:lnTo>
                    <a:pt x="659572" y="55344"/>
                  </a:lnTo>
                  <a:lnTo>
                    <a:pt x="603790" y="64394"/>
                  </a:lnTo>
                  <a:lnTo>
                    <a:pt x="549919" y="74033"/>
                  </a:lnTo>
                  <a:lnTo>
                    <a:pt x="498042" y="84243"/>
                  </a:lnTo>
                  <a:lnTo>
                    <a:pt x="448242" y="95003"/>
                  </a:lnTo>
                  <a:lnTo>
                    <a:pt x="400604" y="106294"/>
                  </a:lnTo>
                  <a:lnTo>
                    <a:pt x="355208" y="118095"/>
                  </a:lnTo>
                  <a:lnTo>
                    <a:pt x="312140" y="130387"/>
                  </a:lnTo>
                  <a:lnTo>
                    <a:pt x="271481" y="143150"/>
                  </a:lnTo>
                  <a:lnTo>
                    <a:pt x="233315" y="156365"/>
                  </a:lnTo>
                  <a:lnTo>
                    <a:pt x="197724" y="170010"/>
                  </a:lnTo>
                  <a:lnTo>
                    <a:pt x="134604" y="198516"/>
                  </a:lnTo>
                  <a:lnTo>
                    <a:pt x="82784" y="228508"/>
                  </a:lnTo>
                  <a:lnTo>
                    <a:pt x="42929" y="259829"/>
                  </a:lnTo>
                  <a:lnTo>
                    <a:pt x="15703" y="292319"/>
                  </a:lnTo>
                  <a:lnTo>
                    <a:pt x="0" y="342900"/>
                  </a:lnTo>
                  <a:lnTo>
                    <a:pt x="1772" y="360044"/>
                  </a:lnTo>
                  <a:lnTo>
                    <a:pt x="27696" y="410075"/>
                  </a:lnTo>
                  <a:lnTo>
                    <a:pt x="61319" y="442065"/>
                  </a:lnTo>
                  <a:lnTo>
                    <a:pt x="107240" y="472781"/>
                  </a:lnTo>
                  <a:lnTo>
                    <a:pt x="164793" y="502068"/>
                  </a:lnTo>
                  <a:lnTo>
                    <a:pt x="233315" y="529771"/>
                  </a:lnTo>
                  <a:lnTo>
                    <a:pt x="271481" y="542979"/>
                  </a:lnTo>
                  <a:lnTo>
                    <a:pt x="312140" y="555733"/>
                  </a:lnTo>
                  <a:lnTo>
                    <a:pt x="355208" y="568013"/>
                  </a:lnTo>
                  <a:lnTo>
                    <a:pt x="400604" y="579799"/>
                  </a:lnTo>
                  <a:lnTo>
                    <a:pt x="448242" y="591073"/>
                  </a:lnTo>
                  <a:lnTo>
                    <a:pt x="498042" y="601813"/>
                  </a:lnTo>
                  <a:lnTo>
                    <a:pt x="549919" y="612002"/>
                  </a:lnTo>
                  <a:lnTo>
                    <a:pt x="603790" y="621620"/>
                  </a:lnTo>
                  <a:lnTo>
                    <a:pt x="659572" y="630647"/>
                  </a:lnTo>
                  <a:lnTo>
                    <a:pt x="717183" y="639063"/>
                  </a:lnTo>
                  <a:lnTo>
                    <a:pt x="776538" y="646850"/>
                  </a:lnTo>
                  <a:lnTo>
                    <a:pt x="837556" y="653988"/>
                  </a:lnTo>
                  <a:lnTo>
                    <a:pt x="900153" y="660457"/>
                  </a:lnTo>
                  <a:lnTo>
                    <a:pt x="964245" y="666237"/>
                  </a:lnTo>
                  <a:lnTo>
                    <a:pt x="1029751" y="671311"/>
                  </a:lnTo>
                  <a:lnTo>
                    <a:pt x="1096586" y="675657"/>
                  </a:lnTo>
                  <a:lnTo>
                    <a:pt x="1164667" y="679256"/>
                  </a:lnTo>
                  <a:lnTo>
                    <a:pt x="1233913" y="682090"/>
                  </a:lnTo>
                  <a:lnTo>
                    <a:pt x="1304239" y="684138"/>
                  </a:lnTo>
                  <a:lnTo>
                    <a:pt x="1375562" y="685381"/>
                  </a:lnTo>
                  <a:lnTo>
                    <a:pt x="1447800" y="685800"/>
                  </a:lnTo>
                  <a:lnTo>
                    <a:pt x="1520102" y="685381"/>
                  </a:lnTo>
                  <a:lnTo>
                    <a:pt x="1591483" y="684138"/>
                  </a:lnTo>
                  <a:lnTo>
                    <a:pt x="1661858" y="682090"/>
                  </a:lnTo>
                  <a:lnTo>
                    <a:pt x="1731146" y="679256"/>
                  </a:lnTo>
                  <a:lnTo>
                    <a:pt x="1799263" y="675657"/>
                  </a:lnTo>
                  <a:lnTo>
                    <a:pt x="1866127" y="671311"/>
                  </a:lnTo>
                  <a:lnTo>
                    <a:pt x="1931655" y="666237"/>
                  </a:lnTo>
                  <a:lnTo>
                    <a:pt x="1995764" y="660457"/>
                  </a:lnTo>
                  <a:lnTo>
                    <a:pt x="2058373" y="653988"/>
                  </a:lnTo>
                  <a:lnTo>
                    <a:pt x="2119397" y="646850"/>
                  </a:lnTo>
                  <a:lnTo>
                    <a:pt x="2178755" y="639063"/>
                  </a:lnTo>
                  <a:lnTo>
                    <a:pt x="2236364" y="630647"/>
                  </a:lnTo>
                  <a:lnTo>
                    <a:pt x="2292140" y="621620"/>
                  </a:lnTo>
                  <a:lnTo>
                    <a:pt x="2346002" y="612002"/>
                  </a:lnTo>
                  <a:lnTo>
                    <a:pt x="2397866" y="601813"/>
                  </a:lnTo>
                  <a:lnTo>
                    <a:pt x="2447651" y="591073"/>
                  </a:lnTo>
                  <a:lnTo>
                    <a:pt x="2495272" y="579799"/>
                  </a:lnTo>
                  <a:lnTo>
                    <a:pt x="2540648" y="568013"/>
                  </a:lnTo>
                  <a:lnTo>
                    <a:pt x="2583696" y="555733"/>
                  </a:lnTo>
                  <a:lnTo>
                    <a:pt x="2624333" y="542979"/>
                  </a:lnTo>
                  <a:lnTo>
                    <a:pt x="2662477" y="529771"/>
                  </a:lnTo>
                  <a:lnTo>
                    <a:pt x="2730952" y="502068"/>
                  </a:lnTo>
                  <a:lnTo>
                    <a:pt x="2788461" y="472781"/>
                  </a:lnTo>
                  <a:lnTo>
                    <a:pt x="2834342" y="442065"/>
                  </a:lnTo>
                  <a:lnTo>
                    <a:pt x="2867933" y="410075"/>
                  </a:lnTo>
                  <a:lnTo>
                    <a:pt x="2888573" y="376968"/>
                  </a:lnTo>
                  <a:lnTo>
                    <a:pt x="2895599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83" y="4453889"/>
              <a:ext cx="2895600" cy="685800"/>
            </a:xfrm>
            <a:custGeom>
              <a:avLst/>
              <a:gdLst/>
              <a:ahLst/>
              <a:cxnLst/>
              <a:rect l="l" t="t" r="r" b="b"/>
              <a:pathLst>
                <a:path w="2895600" h="685800">
                  <a:moveTo>
                    <a:pt x="1447800" y="0"/>
                  </a:moveTo>
                  <a:lnTo>
                    <a:pt x="1375562" y="420"/>
                  </a:lnTo>
                  <a:lnTo>
                    <a:pt x="1304239" y="1669"/>
                  </a:lnTo>
                  <a:lnTo>
                    <a:pt x="1233913" y="3726"/>
                  </a:lnTo>
                  <a:lnTo>
                    <a:pt x="1164667" y="6572"/>
                  </a:lnTo>
                  <a:lnTo>
                    <a:pt x="1096586" y="10187"/>
                  </a:lnTo>
                  <a:lnTo>
                    <a:pt x="1029751" y="14550"/>
                  </a:lnTo>
                  <a:lnTo>
                    <a:pt x="964245" y="19643"/>
                  </a:lnTo>
                  <a:lnTo>
                    <a:pt x="900153" y="25444"/>
                  </a:lnTo>
                  <a:lnTo>
                    <a:pt x="837556" y="31935"/>
                  </a:lnTo>
                  <a:lnTo>
                    <a:pt x="776538" y="39095"/>
                  </a:lnTo>
                  <a:lnTo>
                    <a:pt x="717183" y="46905"/>
                  </a:lnTo>
                  <a:lnTo>
                    <a:pt x="659572" y="55344"/>
                  </a:lnTo>
                  <a:lnTo>
                    <a:pt x="603790" y="64394"/>
                  </a:lnTo>
                  <a:lnTo>
                    <a:pt x="549919" y="74033"/>
                  </a:lnTo>
                  <a:lnTo>
                    <a:pt x="498042" y="84243"/>
                  </a:lnTo>
                  <a:lnTo>
                    <a:pt x="448242" y="95003"/>
                  </a:lnTo>
                  <a:lnTo>
                    <a:pt x="400604" y="106294"/>
                  </a:lnTo>
                  <a:lnTo>
                    <a:pt x="355208" y="118095"/>
                  </a:lnTo>
                  <a:lnTo>
                    <a:pt x="312140" y="130387"/>
                  </a:lnTo>
                  <a:lnTo>
                    <a:pt x="271481" y="143150"/>
                  </a:lnTo>
                  <a:lnTo>
                    <a:pt x="233315" y="156365"/>
                  </a:lnTo>
                  <a:lnTo>
                    <a:pt x="197724" y="170010"/>
                  </a:lnTo>
                  <a:lnTo>
                    <a:pt x="134604" y="198516"/>
                  </a:lnTo>
                  <a:lnTo>
                    <a:pt x="82784" y="228508"/>
                  </a:lnTo>
                  <a:lnTo>
                    <a:pt x="42929" y="259829"/>
                  </a:lnTo>
                  <a:lnTo>
                    <a:pt x="15703" y="292319"/>
                  </a:lnTo>
                  <a:lnTo>
                    <a:pt x="0" y="342900"/>
                  </a:lnTo>
                  <a:lnTo>
                    <a:pt x="1772" y="360044"/>
                  </a:lnTo>
                  <a:lnTo>
                    <a:pt x="27696" y="410075"/>
                  </a:lnTo>
                  <a:lnTo>
                    <a:pt x="61319" y="442065"/>
                  </a:lnTo>
                  <a:lnTo>
                    <a:pt x="107240" y="472781"/>
                  </a:lnTo>
                  <a:lnTo>
                    <a:pt x="164793" y="502068"/>
                  </a:lnTo>
                  <a:lnTo>
                    <a:pt x="233315" y="529771"/>
                  </a:lnTo>
                  <a:lnTo>
                    <a:pt x="271481" y="542979"/>
                  </a:lnTo>
                  <a:lnTo>
                    <a:pt x="312140" y="555733"/>
                  </a:lnTo>
                  <a:lnTo>
                    <a:pt x="355208" y="568013"/>
                  </a:lnTo>
                  <a:lnTo>
                    <a:pt x="400604" y="579799"/>
                  </a:lnTo>
                  <a:lnTo>
                    <a:pt x="448242" y="591073"/>
                  </a:lnTo>
                  <a:lnTo>
                    <a:pt x="498042" y="601813"/>
                  </a:lnTo>
                  <a:lnTo>
                    <a:pt x="549919" y="612002"/>
                  </a:lnTo>
                  <a:lnTo>
                    <a:pt x="603790" y="621620"/>
                  </a:lnTo>
                  <a:lnTo>
                    <a:pt x="659572" y="630647"/>
                  </a:lnTo>
                  <a:lnTo>
                    <a:pt x="717183" y="639063"/>
                  </a:lnTo>
                  <a:lnTo>
                    <a:pt x="776538" y="646850"/>
                  </a:lnTo>
                  <a:lnTo>
                    <a:pt x="837556" y="653988"/>
                  </a:lnTo>
                  <a:lnTo>
                    <a:pt x="900153" y="660457"/>
                  </a:lnTo>
                  <a:lnTo>
                    <a:pt x="964245" y="666237"/>
                  </a:lnTo>
                  <a:lnTo>
                    <a:pt x="1029751" y="671311"/>
                  </a:lnTo>
                  <a:lnTo>
                    <a:pt x="1096586" y="675657"/>
                  </a:lnTo>
                  <a:lnTo>
                    <a:pt x="1164667" y="679256"/>
                  </a:lnTo>
                  <a:lnTo>
                    <a:pt x="1233913" y="682090"/>
                  </a:lnTo>
                  <a:lnTo>
                    <a:pt x="1304239" y="684138"/>
                  </a:lnTo>
                  <a:lnTo>
                    <a:pt x="1375562" y="685381"/>
                  </a:lnTo>
                  <a:lnTo>
                    <a:pt x="1447800" y="685800"/>
                  </a:lnTo>
                  <a:lnTo>
                    <a:pt x="1520102" y="685381"/>
                  </a:lnTo>
                  <a:lnTo>
                    <a:pt x="1591483" y="684138"/>
                  </a:lnTo>
                  <a:lnTo>
                    <a:pt x="1661858" y="682090"/>
                  </a:lnTo>
                  <a:lnTo>
                    <a:pt x="1731146" y="679256"/>
                  </a:lnTo>
                  <a:lnTo>
                    <a:pt x="1799263" y="675657"/>
                  </a:lnTo>
                  <a:lnTo>
                    <a:pt x="1866127" y="671311"/>
                  </a:lnTo>
                  <a:lnTo>
                    <a:pt x="1931655" y="666237"/>
                  </a:lnTo>
                  <a:lnTo>
                    <a:pt x="1995764" y="660457"/>
                  </a:lnTo>
                  <a:lnTo>
                    <a:pt x="2058373" y="653988"/>
                  </a:lnTo>
                  <a:lnTo>
                    <a:pt x="2119397" y="646850"/>
                  </a:lnTo>
                  <a:lnTo>
                    <a:pt x="2178755" y="639063"/>
                  </a:lnTo>
                  <a:lnTo>
                    <a:pt x="2236364" y="630647"/>
                  </a:lnTo>
                  <a:lnTo>
                    <a:pt x="2292140" y="621620"/>
                  </a:lnTo>
                  <a:lnTo>
                    <a:pt x="2346002" y="612002"/>
                  </a:lnTo>
                  <a:lnTo>
                    <a:pt x="2397866" y="601813"/>
                  </a:lnTo>
                  <a:lnTo>
                    <a:pt x="2447651" y="591073"/>
                  </a:lnTo>
                  <a:lnTo>
                    <a:pt x="2495272" y="579799"/>
                  </a:lnTo>
                  <a:lnTo>
                    <a:pt x="2540648" y="568013"/>
                  </a:lnTo>
                  <a:lnTo>
                    <a:pt x="2583696" y="555733"/>
                  </a:lnTo>
                  <a:lnTo>
                    <a:pt x="2624333" y="542979"/>
                  </a:lnTo>
                  <a:lnTo>
                    <a:pt x="2662477" y="529771"/>
                  </a:lnTo>
                  <a:lnTo>
                    <a:pt x="2730952" y="502068"/>
                  </a:lnTo>
                  <a:lnTo>
                    <a:pt x="2788461" y="472781"/>
                  </a:lnTo>
                  <a:lnTo>
                    <a:pt x="2834342" y="442065"/>
                  </a:lnTo>
                  <a:lnTo>
                    <a:pt x="2867933" y="410075"/>
                  </a:lnTo>
                  <a:lnTo>
                    <a:pt x="2888573" y="376968"/>
                  </a:lnTo>
                  <a:lnTo>
                    <a:pt x="2895599" y="342900"/>
                  </a:lnTo>
                  <a:lnTo>
                    <a:pt x="2893829" y="325820"/>
                  </a:lnTo>
                  <a:lnTo>
                    <a:pt x="2867933" y="275938"/>
                  </a:lnTo>
                  <a:lnTo>
                    <a:pt x="2834342" y="244012"/>
                  </a:lnTo>
                  <a:lnTo>
                    <a:pt x="2788461" y="213336"/>
                  </a:lnTo>
                  <a:lnTo>
                    <a:pt x="2730952" y="184067"/>
                  </a:lnTo>
                  <a:lnTo>
                    <a:pt x="2662477" y="156365"/>
                  </a:lnTo>
                  <a:lnTo>
                    <a:pt x="2624333" y="143150"/>
                  </a:lnTo>
                  <a:lnTo>
                    <a:pt x="2583696" y="130387"/>
                  </a:lnTo>
                  <a:lnTo>
                    <a:pt x="2540648" y="118095"/>
                  </a:lnTo>
                  <a:lnTo>
                    <a:pt x="2495272" y="106294"/>
                  </a:lnTo>
                  <a:lnTo>
                    <a:pt x="2447651" y="95003"/>
                  </a:lnTo>
                  <a:lnTo>
                    <a:pt x="2397866" y="84243"/>
                  </a:lnTo>
                  <a:lnTo>
                    <a:pt x="2346002" y="74033"/>
                  </a:lnTo>
                  <a:lnTo>
                    <a:pt x="2292140" y="64394"/>
                  </a:lnTo>
                  <a:lnTo>
                    <a:pt x="2236364" y="55344"/>
                  </a:lnTo>
                  <a:lnTo>
                    <a:pt x="2178755" y="46905"/>
                  </a:lnTo>
                  <a:lnTo>
                    <a:pt x="2119397" y="39095"/>
                  </a:lnTo>
                  <a:lnTo>
                    <a:pt x="2058373" y="31935"/>
                  </a:lnTo>
                  <a:lnTo>
                    <a:pt x="1995764" y="25444"/>
                  </a:lnTo>
                  <a:lnTo>
                    <a:pt x="1931655" y="19643"/>
                  </a:lnTo>
                  <a:lnTo>
                    <a:pt x="1866127" y="14550"/>
                  </a:lnTo>
                  <a:lnTo>
                    <a:pt x="1799263" y="10187"/>
                  </a:lnTo>
                  <a:lnTo>
                    <a:pt x="1731146" y="6572"/>
                  </a:lnTo>
                  <a:lnTo>
                    <a:pt x="1661858" y="3726"/>
                  </a:lnTo>
                  <a:lnTo>
                    <a:pt x="1591483" y="1669"/>
                  </a:lnTo>
                  <a:lnTo>
                    <a:pt x="1520102" y="420"/>
                  </a:lnTo>
                  <a:lnTo>
                    <a:pt x="14478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3738" y="4930780"/>
            <a:ext cx="2392904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Regras</a:t>
            </a:r>
            <a:r>
              <a:rPr sz="2100" spc="-3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condição-ação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1306" y="3502546"/>
            <a:ext cx="3556747" cy="1576937"/>
            <a:chOff x="501789" y="3314446"/>
            <a:chExt cx="3359150" cy="1492250"/>
          </a:xfrm>
        </p:grpSpPr>
        <p:sp>
          <p:nvSpPr>
            <p:cNvPr id="23" name="object 23"/>
            <p:cNvSpPr/>
            <p:nvPr/>
          </p:nvSpPr>
          <p:spPr>
            <a:xfrm>
              <a:off x="3329063" y="4730496"/>
              <a:ext cx="532130" cy="76200"/>
            </a:xfrm>
            <a:custGeom>
              <a:avLst/>
              <a:gdLst/>
              <a:ahLst/>
              <a:cxnLst/>
              <a:rect l="l" t="t" r="r" b="b"/>
              <a:pathLst>
                <a:path w="532129" h="76200">
                  <a:moveTo>
                    <a:pt x="455675" y="38100"/>
                  </a:moveTo>
                  <a:lnTo>
                    <a:pt x="438317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438317" y="51053"/>
                  </a:lnTo>
                  <a:lnTo>
                    <a:pt x="455675" y="38100"/>
                  </a:lnTo>
                  <a:close/>
                </a:path>
                <a:path w="532129" h="76200">
                  <a:moveTo>
                    <a:pt x="531876" y="38100"/>
                  </a:moveTo>
                  <a:lnTo>
                    <a:pt x="404621" y="0"/>
                  </a:lnTo>
                  <a:lnTo>
                    <a:pt x="438317" y="25145"/>
                  </a:lnTo>
                  <a:lnTo>
                    <a:pt x="455675" y="25145"/>
                  </a:lnTo>
                  <a:lnTo>
                    <a:pt x="455675" y="60914"/>
                  </a:lnTo>
                  <a:lnTo>
                    <a:pt x="531876" y="38100"/>
                  </a:lnTo>
                  <a:close/>
                </a:path>
                <a:path w="532129" h="76200">
                  <a:moveTo>
                    <a:pt x="455675" y="60914"/>
                  </a:moveTo>
                  <a:lnTo>
                    <a:pt x="455675" y="51053"/>
                  </a:lnTo>
                  <a:lnTo>
                    <a:pt x="438317" y="51054"/>
                  </a:lnTo>
                  <a:lnTo>
                    <a:pt x="404621" y="76200"/>
                  </a:lnTo>
                  <a:lnTo>
                    <a:pt x="455675" y="60914"/>
                  </a:lnTo>
                  <a:close/>
                </a:path>
                <a:path w="532129" h="76200">
                  <a:moveTo>
                    <a:pt x="455675" y="38100"/>
                  </a:moveTo>
                  <a:lnTo>
                    <a:pt x="455675" y="25145"/>
                  </a:lnTo>
                  <a:lnTo>
                    <a:pt x="438317" y="25145"/>
                  </a:lnTo>
                  <a:lnTo>
                    <a:pt x="455675" y="38100"/>
                  </a:lnTo>
                  <a:close/>
                </a:path>
                <a:path w="532129" h="76200">
                  <a:moveTo>
                    <a:pt x="455675" y="51053"/>
                  </a:moveTo>
                  <a:lnTo>
                    <a:pt x="455675" y="38100"/>
                  </a:lnTo>
                  <a:lnTo>
                    <a:pt x="438317" y="51054"/>
                  </a:lnTo>
                  <a:lnTo>
                    <a:pt x="455675" y="51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8139" y="3320796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2895600" y="419100"/>
                  </a:moveTo>
                  <a:lnTo>
                    <a:pt x="2888969" y="378708"/>
                  </a:lnTo>
                  <a:lnTo>
                    <a:pt x="2869484" y="339410"/>
                  </a:lnTo>
                  <a:lnTo>
                    <a:pt x="2837751" y="301379"/>
                  </a:lnTo>
                  <a:lnTo>
                    <a:pt x="2794378" y="264790"/>
                  </a:lnTo>
                  <a:lnTo>
                    <a:pt x="2739973" y="229819"/>
                  </a:lnTo>
                  <a:lnTo>
                    <a:pt x="2675144" y="196640"/>
                  </a:lnTo>
                  <a:lnTo>
                    <a:pt x="2639010" y="180777"/>
                  </a:lnTo>
                  <a:lnTo>
                    <a:pt x="2600498" y="165428"/>
                  </a:lnTo>
                  <a:lnTo>
                    <a:pt x="2559683" y="150614"/>
                  </a:lnTo>
                  <a:lnTo>
                    <a:pt x="2516642" y="136358"/>
                  </a:lnTo>
                  <a:lnTo>
                    <a:pt x="2471451" y="122681"/>
                  </a:lnTo>
                  <a:lnTo>
                    <a:pt x="2424186" y="109606"/>
                  </a:lnTo>
                  <a:lnTo>
                    <a:pt x="2374922" y="97153"/>
                  </a:lnTo>
                  <a:lnTo>
                    <a:pt x="2323735" y="85346"/>
                  </a:lnTo>
                  <a:lnTo>
                    <a:pt x="2270702" y="74205"/>
                  </a:lnTo>
                  <a:lnTo>
                    <a:pt x="2215898" y="63753"/>
                  </a:lnTo>
                  <a:lnTo>
                    <a:pt x="2159400" y="54011"/>
                  </a:lnTo>
                  <a:lnTo>
                    <a:pt x="2101283" y="45001"/>
                  </a:lnTo>
                  <a:lnTo>
                    <a:pt x="2041624" y="36746"/>
                  </a:lnTo>
                  <a:lnTo>
                    <a:pt x="1980497" y="29267"/>
                  </a:lnTo>
                  <a:lnTo>
                    <a:pt x="1917980" y="22586"/>
                  </a:lnTo>
                  <a:lnTo>
                    <a:pt x="1854148" y="16725"/>
                  </a:lnTo>
                  <a:lnTo>
                    <a:pt x="1789077" y="11706"/>
                  </a:lnTo>
                  <a:lnTo>
                    <a:pt x="1722844" y="7550"/>
                  </a:lnTo>
                  <a:lnTo>
                    <a:pt x="1655523" y="4279"/>
                  </a:lnTo>
                  <a:lnTo>
                    <a:pt x="1587192" y="1916"/>
                  </a:lnTo>
                  <a:lnTo>
                    <a:pt x="1517925" y="482"/>
                  </a:lnTo>
                  <a:lnTo>
                    <a:pt x="1447800" y="0"/>
                  </a:lnTo>
                  <a:lnTo>
                    <a:pt x="1377674" y="482"/>
                  </a:lnTo>
                  <a:lnTo>
                    <a:pt x="1308407" y="1916"/>
                  </a:lnTo>
                  <a:lnTo>
                    <a:pt x="1240076" y="4279"/>
                  </a:lnTo>
                  <a:lnTo>
                    <a:pt x="1172755" y="7550"/>
                  </a:lnTo>
                  <a:lnTo>
                    <a:pt x="1106522" y="11706"/>
                  </a:lnTo>
                  <a:lnTo>
                    <a:pt x="1041451" y="16725"/>
                  </a:lnTo>
                  <a:lnTo>
                    <a:pt x="977619" y="22586"/>
                  </a:lnTo>
                  <a:lnTo>
                    <a:pt x="915102" y="29267"/>
                  </a:lnTo>
                  <a:lnTo>
                    <a:pt x="853975" y="36746"/>
                  </a:lnTo>
                  <a:lnTo>
                    <a:pt x="794316" y="45001"/>
                  </a:lnTo>
                  <a:lnTo>
                    <a:pt x="736199" y="54011"/>
                  </a:lnTo>
                  <a:lnTo>
                    <a:pt x="679701" y="63753"/>
                  </a:lnTo>
                  <a:lnTo>
                    <a:pt x="624897" y="74205"/>
                  </a:lnTo>
                  <a:lnTo>
                    <a:pt x="571864" y="85346"/>
                  </a:lnTo>
                  <a:lnTo>
                    <a:pt x="520677" y="97153"/>
                  </a:lnTo>
                  <a:lnTo>
                    <a:pt x="471413" y="109606"/>
                  </a:lnTo>
                  <a:lnTo>
                    <a:pt x="424148" y="122681"/>
                  </a:lnTo>
                  <a:lnTo>
                    <a:pt x="378957" y="136358"/>
                  </a:lnTo>
                  <a:lnTo>
                    <a:pt x="335916" y="150614"/>
                  </a:lnTo>
                  <a:lnTo>
                    <a:pt x="295101" y="165428"/>
                  </a:lnTo>
                  <a:lnTo>
                    <a:pt x="256589" y="180777"/>
                  </a:lnTo>
                  <a:lnTo>
                    <a:pt x="220455" y="196640"/>
                  </a:lnTo>
                  <a:lnTo>
                    <a:pt x="155626" y="229819"/>
                  </a:lnTo>
                  <a:lnTo>
                    <a:pt x="101221" y="264790"/>
                  </a:lnTo>
                  <a:lnTo>
                    <a:pt x="57848" y="301379"/>
                  </a:lnTo>
                  <a:lnTo>
                    <a:pt x="26115" y="339410"/>
                  </a:lnTo>
                  <a:lnTo>
                    <a:pt x="6630" y="378708"/>
                  </a:lnTo>
                  <a:lnTo>
                    <a:pt x="0" y="419100"/>
                  </a:lnTo>
                  <a:lnTo>
                    <a:pt x="1670" y="439421"/>
                  </a:lnTo>
                  <a:lnTo>
                    <a:pt x="14803" y="479287"/>
                  </a:lnTo>
                  <a:lnTo>
                    <a:pt x="40489" y="517974"/>
                  </a:lnTo>
                  <a:lnTo>
                    <a:pt x="78117" y="555306"/>
                  </a:lnTo>
                  <a:lnTo>
                    <a:pt x="127082" y="591108"/>
                  </a:lnTo>
                  <a:lnTo>
                    <a:pt x="186775" y="625205"/>
                  </a:lnTo>
                  <a:lnTo>
                    <a:pt x="256589" y="657422"/>
                  </a:lnTo>
                  <a:lnTo>
                    <a:pt x="295101" y="672771"/>
                  </a:lnTo>
                  <a:lnTo>
                    <a:pt x="335916" y="687585"/>
                  </a:lnTo>
                  <a:lnTo>
                    <a:pt x="378957" y="701841"/>
                  </a:lnTo>
                  <a:lnTo>
                    <a:pt x="424148" y="715518"/>
                  </a:lnTo>
                  <a:lnTo>
                    <a:pt x="471413" y="728593"/>
                  </a:lnTo>
                  <a:lnTo>
                    <a:pt x="520677" y="741046"/>
                  </a:lnTo>
                  <a:lnTo>
                    <a:pt x="571864" y="752853"/>
                  </a:lnTo>
                  <a:lnTo>
                    <a:pt x="624897" y="763994"/>
                  </a:lnTo>
                  <a:lnTo>
                    <a:pt x="679701" y="774446"/>
                  </a:lnTo>
                  <a:lnTo>
                    <a:pt x="736199" y="784188"/>
                  </a:lnTo>
                  <a:lnTo>
                    <a:pt x="794316" y="793198"/>
                  </a:lnTo>
                  <a:lnTo>
                    <a:pt x="853975" y="801453"/>
                  </a:lnTo>
                  <a:lnTo>
                    <a:pt x="915102" y="808932"/>
                  </a:lnTo>
                  <a:lnTo>
                    <a:pt x="977619" y="815613"/>
                  </a:lnTo>
                  <a:lnTo>
                    <a:pt x="1041451" y="821474"/>
                  </a:lnTo>
                  <a:lnTo>
                    <a:pt x="1106522" y="826493"/>
                  </a:lnTo>
                  <a:lnTo>
                    <a:pt x="1172755" y="830649"/>
                  </a:lnTo>
                  <a:lnTo>
                    <a:pt x="1240076" y="833920"/>
                  </a:lnTo>
                  <a:lnTo>
                    <a:pt x="1308407" y="836283"/>
                  </a:lnTo>
                  <a:lnTo>
                    <a:pt x="1377674" y="837717"/>
                  </a:lnTo>
                  <a:lnTo>
                    <a:pt x="1447800" y="838200"/>
                  </a:lnTo>
                  <a:lnTo>
                    <a:pt x="1517925" y="837717"/>
                  </a:lnTo>
                  <a:lnTo>
                    <a:pt x="1587192" y="836283"/>
                  </a:lnTo>
                  <a:lnTo>
                    <a:pt x="1655523" y="833920"/>
                  </a:lnTo>
                  <a:lnTo>
                    <a:pt x="1722844" y="830649"/>
                  </a:lnTo>
                  <a:lnTo>
                    <a:pt x="1789077" y="826493"/>
                  </a:lnTo>
                  <a:lnTo>
                    <a:pt x="1854148" y="821474"/>
                  </a:lnTo>
                  <a:lnTo>
                    <a:pt x="1917980" y="815613"/>
                  </a:lnTo>
                  <a:lnTo>
                    <a:pt x="1980497" y="808932"/>
                  </a:lnTo>
                  <a:lnTo>
                    <a:pt x="2041624" y="801453"/>
                  </a:lnTo>
                  <a:lnTo>
                    <a:pt x="2101283" y="793198"/>
                  </a:lnTo>
                  <a:lnTo>
                    <a:pt x="2159400" y="784188"/>
                  </a:lnTo>
                  <a:lnTo>
                    <a:pt x="2215898" y="774446"/>
                  </a:lnTo>
                  <a:lnTo>
                    <a:pt x="2270702" y="763994"/>
                  </a:lnTo>
                  <a:lnTo>
                    <a:pt x="2323735" y="752853"/>
                  </a:lnTo>
                  <a:lnTo>
                    <a:pt x="2374922" y="741046"/>
                  </a:lnTo>
                  <a:lnTo>
                    <a:pt x="2424186" y="728593"/>
                  </a:lnTo>
                  <a:lnTo>
                    <a:pt x="2471451" y="715518"/>
                  </a:lnTo>
                  <a:lnTo>
                    <a:pt x="2516642" y="701841"/>
                  </a:lnTo>
                  <a:lnTo>
                    <a:pt x="2559683" y="687585"/>
                  </a:lnTo>
                  <a:lnTo>
                    <a:pt x="2600498" y="672771"/>
                  </a:lnTo>
                  <a:lnTo>
                    <a:pt x="2639010" y="657422"/>
                  </a:lnTo>
                  <a:lnTo>
                    <a:pt x="2675144" y="641559"/>
                  </a:lnTo>
                  <a:lnTo>
                    <a:pt x="2739973" y="608380"/>
                  </a:lnTo>
                  <a:lnTo>
                    <a:pt x="2794378" y="573409"/>
                  </a:lnTo>
                  <a:lnTo>
                    <a:pt x="2837751" y="536820"/>
                  </a:lnTo>
                  <a:lnTo>
                    <a:pt x="2869484" y="498789"/>
                  </a:lnTo>
                  <a:lnTo>
                    <a:pt x="2888969" y="459491"/>
                  </a:lnTo>
                  <a:lnTo>
                    <a:pt x="2895600" y="419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8139" y="3320796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1447800" y="0"/>
                  </a:moveTo>
                  <a:lnTo>
                    <a:pt x="1377674" y="482"/>
                  </a:lnTo>
                  <a:lnTo>
                    <a:pt x="1308407" y="1916"/>
                  </a:lnTo>
                  <a:lnTo>
                    <a:pt x="1240076" y="4279"/>
                  </a:lnTo>
                  <a:lnTo>
                    <a:pt x="1172755" y="7550"/>
                  </a:lnTo>
                  <a:lnTo>
                    <a:pt x="1106522" y="11706"/>
                  </a:lnTo>
                  <a:lnTo>
                    <a:pt x="1041451" y="16725"/>
                  </a:lnTo>
                  <a:lnTo>
                    <a:pt x="977619" y="22586"/>
                  </a:lnTo>
                  <a:lnTo>
                    <a:pt x="915102" y="29267"/>
                  </a:lnTo>
                  <a:lnTo>
                    <a:pt x="853975" y="36746"/>
                  </a:lnTo>
                  <a:lnTo>
                    <a:pt x="794316" y="45001"/>
                  </a:lnTo>
                  <a:lnTo>
                    <a:pt x="736199" y="54011"/>
                  </a:lnTo>
                  <a:lnTo>
                    <a:pt x="679701" y="63753"/>
                  </a:lnTo>
                  <a:lnTo>
                    <a:pt x="624897" y="74205"/>
                  </a:lnTo>
                  <a:lnTo>
                    <a:pt x="571864" y="85346"/>
                  </a:lnTo>
                  <a:lnTo>
                    <a:pt x="520677" y="97153"/>
                  </a:lnTo>
                  <a:lnTo>
                    <a:pt x="471413" y="109606"/>
                  </a:lnTo>
                  <a:lnTo>
                    <a:pt x="424148" y="122681"/>
                  </a:lnTo>
                  <a:lnTo>
                    <a:pt x="378957" y="136358"/>
                  </a:lnTo>
                  <a:lnTo>
                    <a:pt x="335916" y="150614"/>
                  </a:lnTo>
                  <a:lnTo>
                    <a:pt x="295101" y="165428"/>
                  </a:lnTo>
                  <a:lnTo>
                    <a:pt x="256589" y="180777"/>
                  </a:lnTo>
                  <a:lnTo>
                    <a:pt x="220455" y="196640"/>
                  </a:lnTo>
                  <a:lnTo>
                    <a:pt x="155626" y="229819"/>
                  </a:lnTo>
                  <a:lnTo>
                    <a:pt x="101221" y="264790"/>
                  </a:lnTo>
                  <a:lnTo>
                    <a:pt x="57848" y="301379"/>
                  </a:lnTo>
                  <a:lnTo>
                    <a:pt x="26115" y="339410"/>
                  </a:lnTo>
                  <a:lnTo>
                    <a:pt x="6630" y="378708"/>
                  </a:lnTo>
                  <a:lnTo>
                    <a:pt x="0" y="419100"/>
                  </a:lnTo>
                  <a:lnTo>
                    <a:pt x="1670" y="439421"/>
                  </a:lnTo>
                  <a:lnTo>
                    <a:pt x="14803" y="479287"/>
                  </a:lnTo>
                  <a:lnTo>
                    <a:pt x="40489" y="517974"/>
                  </a:lnTo>
                  <a:lnTo>
                    <a:pt x="78117" y="555306"/>
                  </a:lnTo>
                  <a:lnTo>
                    <a:pt x="127082" y="591108"/>
                  </a:lnTo>
                  <a:lnTo>
                    <a:pt x="186775" y="625205"/>
                  </a:lnTo>
                  <a:lnTo>
                    <a:pt x="256589" y="657422"/>
                  </a:lnTo>
                  <a:lnTo>
                    <a:pt x="295101" y="672771"/>
                  </a:lnTo>
                  <a:lnTo>
                    <a:pt x="335916" y="687585"/>
                  </a:lnTo>
                  <a:lnTo>
                    <a:pt x="378957" y="701841"/>
                  </a:lnTo>
                  <a:lnTo>
                    <a:pt x="424148" y="715518"/>
                  </a:lnTo>
                  <a:lnTo>
                    <a:pt x="471413" y="728593"/>
                  </a:lnTo>
                  <a:lnTo>
                    <a:pt x="520677" y="741046"/>
                  </a:lnTo>
                  <a:lnTo>
                    <a:pt x="571864" y="752853"/>
                  </a:lnTo>
                  <a:lnTo>
                    <a:pt x="624897" y="763994"/>
                  </a:lnTo>
                  <a:lnTo>
                    <a:pt x="679701" y="774446"/>
                  </a:lnTo>
                  <a:lnTo>
                    <a:pt x="736199" y="784188"/>
                  </a:lnTo>
                  <a:lnTo>
                    <a:pt x="794316" y="793198"/>
                  </a:lnTo>
                  <a:lnTo>
                    <a:pt x="853975" y="801453"/>
                  </a:lnTo>
                  <a:lnTo>
                    <a:pt x="915102" y="808932"/>
                  </a:lnTo>
                  <a:lnTo>
                    <a:pt x="977619" y="815613"/>
                  </a:lnTo>
                  <a:lnTo>
                    <a:pt x="1041451" y="821474"/>
                  </a:lnTo>
                  <a:lnTo>
                    <a:pt x="1106522" y="826493"/>
                  </a:lnTo>
                  <a:lnTo>
                    <a:pt x="1172755" y="830649"/>
                  </a:lnTo>
                  <a:lnTo>
                    <a:pt x="1240076" y="833920"/>
                  </a:lnTo>
                  <a:lnTo>
                    <a:pt x="1308407" y="836283"/>
                  </a:lnTo>
                  <a:lnTo>
                    <a:pt x="1377674" y="837717"/>
                  </a:lnTo>
                  <a:lnTo>
                    <a:pt x="1447800" y="838200"/>
                  </a:lnTo>
                  <a:lnTo>
                    <a:pt x="1517925" y="837717"/>
                  </a:lnTo>
                  <a:lnTo>
                    <a:pt x="1587192" y="836283"/>
                  </a:lnTo>
                  <a:lnTo>
                    <a:pt x="1655523" y="833920"/>
                  </a:lnTo>
                  <a:lnTo>
                    <a:pt x="1722844" y="830649"/>
                  </a:lnTo>
                  <a:lnTo>
                    <a:pt x="1789077" y="826493"/>
                  </a:lnTo>
                  <a:lnTo>
                    <a:pt x="1854148" y="821474"/>
                  </a:lnTo>
                  <a:lnTo>
                    <a:pt x="1917980" y="815613"/>
                  </a:lnTo>
                  <a:lnTo>
                    <a:pt x="1980497" y="808932"/>
                  </a:lnTo>
                  <a:lnTo>
                    <a:pt x="2041624" y="801453"/>
                  </a:lnTo>
                  <a:lnTo>
                    <a:pt x="2101283" y="793198"/>
                  </a:lnTo>
                  <a:lnTo>
                    <a:pt x="2159400" y="784188"/>
                  </a:lnTo>
                  <a:lnTo>
                    <a:pt x="2215898" y="774446"/>
                  </a:lnTo>
                  <a:lnTo>
                    <a:pt x="2270702" y="763994"/>
                  </a:lnTo>
                  <a:lnTo>
                    <a:pt x="2323735" y="752853"/>
                  </a:lnTo>
                  <a:lnTo>
                    <a:pt x="2374922" y="741046"/>
                  </a:lnTo>
                  <a:lnTo>
                    <a:pt x="2424186" y="728593"/>
                  </a:lnTo>
                  <a:lnTo>
                    <a:pt x="2471451" y="715518"/>
                  </a:lnTo>
                  <a:lnTo>
                    <a:pt x="2516642" y="701841"/>
                  </a:lnTo>
                  <a:lnTo>
                    <a:pt x="2559683" y="687585"/>
                  </a:lnTo>
                  <a:lnTo>
                    <a:pt x="2600498" y="672771"/>
                  </a:lnTo>
                  <a:lnTo>
                    <a:pt x="2639010" y="657422"/>
                  </a:lnTo>
                  <a:lnTo>
                    <a:pt x="2675144" y="641559"/>
                  </a:lnTo>
                  <a:lnTo>
                    <a:pt x="2739973" y="608380"/>
                  </a:lnTo>
                  <a:lnTo>
                    <a:pt x="2794378" y="573409"/>
                  </a:lnTo>
                  <a:lnTo>
                    <a:pt x="2837751" y="536820"/>
                  </a:lnTo>
                  <a:lnTo>
                    <a:pt x="2869484" y="498789"/>
                  </a:lnTo>
                  <a:lnTo>
                    <a:pt x="2888969" y="459491"/>
                  </a:lnTo>
                  <a:lnTo>
                    <a:pt x="2895600" y="419100"/>
                  </a:lnTo>
                  <a:lnTo>
                    <a:pt x="2893929" y="398778"/>
                  </a:lnTo>
                  <a:lnTo>
                    <a:pt x="2880796" y="358912"/>
                  </a:lnTo>
                  <a:lnTo>
                    <a:pt x="2855110" y="320225"/>
                  </a:lnTo>
                  <a:lnTo>
                    <a:pt x="2817482" y="282893"/>
                  </a:lnTo>
                  <a:lnTo>
                    <a:pt x="2768517" y="247091"/>
                  </a:lnTo>
                  <a:lnTo>
                    <a:pt x="2708824" y="212994"/>
                  </a:lnTo>
                  <a:lnTo>
                    <a:pt x="2639010" y="180777"/>
                  </a:lnTo>
                  <a:lnTo>
                    <a:pt x="2600498" y="165428"/>
                  </a:lnTo>
                  <a:lnTo>
                    <a:pt x="2559683" y="150614"/>
                  </a:lnTo>
                  <a:lnTo>
                    <a:pt x="2516642" y="136358"/>
                  </a:lnTo>
                  <a:lnTo>
                    <a:pt x="2471451" y="122681"/>
                  </a:lnTo>
                  <a:lnTo>
                    <a:pt x="2424186" y="109606"/>
                  </a:lnTo>
                  <a:lnTo>
                    <a:pt x="2374922" y="97153"/>
                  </a:lnTo>
                  <a:lnTo>
                    <a:pt x="2323735" y="85346"/>
                  </a:lnTo>
                  <a:lnTo>
                    <a:pt x="2270702" y="74205"/>
                  </a:lnTo>
                  <a:lnTo>
                    <a:pt x="2215898" y="63753"/>
                  </a:lnTo>
                  <a:lnTo>
                    <a:pt x="2159400" y="54011"/>
                  </a:lnTo>
                  <a:lnTo>
                    <a:pt x="2101283" y="45001"/>
                  </a:lnTo>
                  <a:lnTo>
                    <a:pt x="2041624" y="36746"/>
                  </a:lnTo>
                  <a:lnTo>
                    <a:pt x="1980497" y="29267"/>
                  </a:lnTo>
                  <a:lnTo>
                    <a:pt x="1917980" y="22586"/>
                  </a:lnTo>
                  <a:lnTo>
                    <a:pt x="1854148" y="16725"/>
                  </a:lnTo>
                  <a:lnTo>
                    <a:pt x="1789077" y="11706"/>
                  </a:lnTo>
                  <a:lnTo>
                    <a:pt x="1722844" y="7550"/>
                  </a:lnTo>
                  <a:lnTo>
                    <a:pt x="1655523" y="4279"/>
                  </a:lnTo>
                  <a:lnTo>
                    <a:pt x="1587192" y="1916"/>
                  </a:lnTo>
                  <a:lnTo>
                    <a:pt x="1517925" y="482"/>
                  </a:lnTo>
                  <a:lnTo>
                    <a:pt x="14478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8476" y="3615011"/>
            <a:ext cx="2184474" cy="67103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763127" marR="5374" indent="-749691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O que minhas</a:t>
            </a:r>
            <a:r>
              <a:rPr sz="2100" spc="-4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ações  fazem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8577" y="2536251"/>
            <a:ext cx="2837329" cy="738141"/>
            <a:chOff x="196989" y="2400045"/>
            <a:chExt cx="2679700" cy="698500"/>
          </a:xfrm>
        </p:grpSpPr>
        <p:sp>
          <p:nvSpPr>
            <p:cNvPr id="28" name="object 28"/>
            <p:cNvSpPr/>
            <p:nvPr/>
          </p:nvSpPr>
          <p:spPr>
            <a:xfrm>
              <a:off x="203339" y="2406395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2667000" y="342900"/>
                  </a:moveTo>
                  <a:lnTo>
                    <a:pt x="2659179" y="305474"/>
                  </a:lnTo>
                  <a:lnTo>
                    <a:pt x="2636260" y="269231"/>
                  </a:lnTo>
                  <a:lnTo>
                    <a:pt x="2599053" y="234379"/>
                  </a:lnTo>
                  <a:lnTo>
                    <a:pt x="2548370" y="201123"/>
                  </a:lnTo>
                  <a:lnTo>
                    <a:pt x="2485023" y="169671"/>
                  </a:lnTo>
                  <a:lnTo>
                    <a:pt x="2448853" y="154687"/>
                  </a:lnTo>
                  <a:lnTo>
                    <a:pt x="2409821" y="140232"/>
                  </a:lnTo>
                  <a:lnTo>
                    <a:pt x="2368029" y="126331"/>
                  </a:lnTo>
                  <a:lnTo>
                    <a:pt x="2323578" y="113011"/>
                  </a:lnTo>
                  <a:lnTo>
                    <a:pt x="2276570" y="100298"/>
                  </a:lnTo>
                  <a:lnTo>
                    <a:pt x="2227105" y="88217"/>
                  </a:lnTo>
                  <a:lnTo>
                    <a:pt x="2175285" y="76794"/>
                  </a:lnTo>
                  <a:lnTo>
                    <a:pt x="2121212" y="66056"/>
                  </a:lnTo>
                  <a:lnTo>
                    <a:pt x="2064988" y="56028"/>
                  </a:lnTo>
                  <a:lnTo>
                    <a:pt x="2006712" y="46735"/>
                  </a:lnTo>
                  <a:lnTo>
                    <a:pt x="1946488" y="38205"/>
                  </a:lnTo>
                  <a:lnTo>
                    <a:pt x="1884416" y="30463"/>
                  </a:lnTo>
                  <a:lnTo>
                    <a:pt x="1820598" y="23535"/>
                  </a:lnTo>
                  <a:lnTo>
                    <a:pt x="1755135" y="17446"/>
                  </a:lnTo>
                  <a:lnTo>
                    <a:pt x="1688129" y="12223"/>
                  </a:lnTo>
                  <a:lnTo>
                    <a:pt x="1619681" y="7892"/>
                  </a:lnTo>
                  <a:lnTo>
                    <a:pt x="1549893" y="4478"/>
                  </a:lnTo>
                  <a:lnTo>
                    <a:pt x="1478866" y="2007"/>
                  </a:lnTo>
                  <a:lnTo>
                    <a:pt x="1406701" y="506"/>
                  </a:lnTo>
                  <a:lnTo>
                    <a:pt x="1333499" y="0"/>
                  </a:lnTo>
                  <a:lnTo>
                    <a:pt x="1260298" y="506"/>
                  </a:lnTo>
                  <a:lnTo>
                    <a:pt x="1188133" y="2007"/>
                  </a:lnTo>
                  <a:lnTo>
                    <a:pt x="1117106" y="4478"/>
                  </a:lnTo>
                  <a:lnTo>
                    <a:pt x="1047318" y="7892"/>
                  </a:lnTo>
                  <a:lnTo>
                    <a:pt x="978870" y="12223"/>
                  </a:lnTo>
                  <a:lnTo>
                    <a:pt x="911864" y="17446"/>
                  </a:lnTo>
                  <a:lnTo>
                    <a:pt x="846401" y="23535"/>
                  </a:lnTo>
                  <a:lnTo>
                    <a:pt x="782583" y="30463"/>
                  </a:lnTo>
                  <a:lnTo>
                    <a:pt x="720511" y="38205"/>
                  </a:lnTo>
                  <a:lnTo>
                    <a:pt x="660287" y="46735"/>
                  </a:lnTo>
                  <a:lnTo>
                    <a:pt x="602011" y="56028"/>
                  </a:lnTo>
                  <a:lnTo>
                    <a:pt x="545787" y="66056"/>
                  </a:lnTo>
                  <a:lnTo>
                    <a:pt x="491714" y="76794"/>
                  </a:lnTo>
                  <a:lnTo>
                    <a:pt x="439894" y="88217"/>
                  </a:lnTo>
                  <a:lnTo>
                    <a:pt x="390429" y="100298"/>
                  </a:lnTo>
                  <a:lnTo>
                    <a:pt x="343421" y="113011"/>
                  </a:lnTo>
                  <a:lnTo>
                    <a:pt x="298970" y="126331"/>
                  </a:lnTo>
                  <a:lnTo>
                    <a:pt x="257178" y="140232"/>
                  </a:lnTo>
                  <a:lnTo>
                    <a:pt x="218146" y="154687"/>
                  </a:lnTo>
                  <a:lnTo>
                    <a:pt x="181976" y="169671"/>
                  </a:lnTo>
                  <a:lnTo>
                    <a:pt x="118629" y="201123"/>
                  </a:lnTo>
                  <a:lnTo>
                    <a:pt x="67946" y="234379"/>
                  </a:lnTo>
                  <a:lnTo>
                    <a:pt x="30739" y="269231"/>
                  </a:lnTo>
                  <a:lnTo>
                    <a:pt x="7820" y="305474"/>
                  </a:lnTo>
                  <a:lnTo>
                    <a:pt x="0" y="342900"/>
                  </a:lnTo>
                  <a:lnTo>
                    <a:pt x="1971" y="361747"/>
                  </a:lnTo>
                  <a:lnTo>
                    <a:pt x="17442" y="398607"/>
                  </a:lnTo>
                  <a:lnTo>
                    <a:pt x="47607" y="434181"/>
                  </a:lnTo>
                  <a:lnTo>
                    <a:pt x="91653" y="468261"/>
                  </a:lnTo>
                  <a:lnTo>
                    <a:pt x="148770" y="500640"/>
                  </a:lnTo>
                  <a:lnTo>
                    <a:pt x="218146" y="531112"/>
                  </a:lnTo>
                  <a:lnTo>
                    <a:pt x="257178" y="545567"/>
                  </a:lnTo>
                  <a:lnTo>
                    <a:pt x="298970" y="559468"/>
                  </a:lnTo>
                  <a:lnTo>
                    <a:pt x="343421" y="572788"/>
                  </a:lnTo>
                  <a:lnTo>
                    <a:pt x="390429" y="585501"/>
                  </a:lnTo>
                  <a:lnTo>
                    <a:pt x="439894" y="597582"/>
                  </a:lnTo>
                  <a:lnTo>
                    <a:pt x="491714" y="609005"/>
                  </a:lnTo>
                  <a:lnTo>
                    <a:pt x="545787" y="619743"/>
                  </a:lnTo>
                  <a:lnTo>
                    <a:pt x="602011" y="629771"/>
                  </a:lnTo>
                  <a:lnTo>
                    <a:pt x="660287" y="639064"/>
                  </a:lnTo>
                  <a:lnTo>
                    <a:pt x="720511" y="647594"/>
                  </a:lnTo>
                  <a:lnTo>
                    <a:pt x="782583" y="655336"/>
                  </a:lnTo>
                  <a:lnTo>
                    <a:pt x="846401" y="662264"/>
                  </a:lnTo>
                  <a:lnTo>
                    <a:pt x="911864" y="668353"/>
                  </a:lnTo>
                  <a:lnTo>
                    <a:pt x="978870" y="673576"/>
                  </a:lnTo>
                  <a:lnTo>
                    <a:pt x="1047318" y="677907"/>
                  </a:lnTo>
                  <a:lnTo>
                    <a:pt x="1117106" y="681321"/>
                  </a:lnTo>
                  <a:lnTo>
                    <a:pt x="1188133" y="683792"/>
                  </a:lnTo>
                  <a:lnTo>
                    <a:pt x="1260298" y="685293"/>
                  </a:lnTo>
                  <a:lnTo>
                    <a:pt x="1333500" y="685800"/>
                  </a:lnTo>
                  <a:lnTo>
                    <a:pt x="1406701" y="685293"/>
                  </a:lnTo>
                  <a:lnTo>
                    <a:pt x="1478866" y="683792"/>
                  </a:lnTo>
                  <a:lnTo>
                    <a:pt x="1549893" y="681321"/>
                  </a:lnTo>
                  <a:lnTo>
                    <a:pt x="1619681" y="677907"/>
                  </a:lnTo>
                  <a:lnTo>
                    <a:pt x="1688129" y="673576"/>
                  </a:lnTo>
                  <a:lnTo>
                    <a:pt x="1755135" y="668353"/>
                  </a:lnTo>
                  <a:lnTo>
                    <a:pt x="1820598" y="662264"/>
                  </a:lnTo>
                  <a:lnTo>
                    <a:pt x="1884416" y="655336"/>
                  </a:lnTo>
                  <a:lnTo>
                    <a:pt x="1946488" y="647594"/>
                  </a:lnTo>
                  <a:lnTo>
                    <a:pt x="2006712" y="639063"/>
                  </a:lnTo>
                  <a:lnTo>
                    <a:pt x="2064988" y="629771"/>
                  </a:lnTo>
                  <a:lnTo>
                    <a:pt x="2121212" y="619743"/>
                  </a:lnTo>
                  <a:lnTo>
                    <a:pt x="2175285" y="609005"/>
                  </a:lnTo>
                  <a:lnTo>
                    <a:pt x="2227105" y="597582"/>
                  </a:lnTo>
                  <a:lnTo>
                    <a:pt x="2276570" y="585501"/>
                  </a:lnTo>
                  <a:lnTo>
                    <a:pt x="2323578" y="572788"/>
                  </a:lnTo>
                  <a:lnTo>
                    <a:pt x="2368029" y="559468"/>
                  </a:lnTo>
                  <a:lnTo>
                    <a:pt x="2409821" y="545567"/>
                  </a:lnTo>
                  <a:lnTo>
                    <a:pt x="2448853" y="531112"/>
                  </a:lnTo>
                  <a:lnTo>
                    <a:pt x="2485023" y="516127"/>
                  </a:lnTo>
                  <a:lnTo>
                    <a:pt x="2548370" y="484676"/>
                  </a:lnTo>
                  <a:lnTo>
                    <a:pt x="2599053" y="451420"/>
                  </a:lnTo>
                  <a:lnTo>
                    <a:pt x="2636260" y="416568"/>
                  </a:lnTo>
                  <a:lnTo>
                    <a:pt x="2659179" y="380325"/>
                  </a:lnTo>
                  <a:lnTo>
                    <a:pt x="266700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3339" y="2406395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1333499" y="0"/>
                  </a:moveTo>
                  <a:lnTo>
                    <a:pt x="1260298" y="506"/>
                  </a:lnTo>
                  <a:lnTo>
                    <a:pt x="1188133" y="2007"/>
                  </a:lnTo>
                  <a:lnTo>
                    <a:pt x="1117106" y="4478"/>
                  </a:lnTo>
                  <a:lnTo>
                    <a:pt x="1047318" y="7892"/>
                  </a:lnTo>
                  <a:lnTo>
                    <a:pt x="978870" y="12223"/>
                  </a:lnTo>
                  <a:lnTo>
                    <a:pt x="911864" y="17446"/>
                  </a:lnTo>
                  <a:lnTo>
                    <a:pt x="846401" y="23535"/>
                  </a:lnTo>
                  <a:lnTo>
                    <a:pt x="782583" y="30463"/>
                  </a:lnTo>
                  <a:lnTo>
                    <a:pt x="720511" y="38205"/>
                  </a:lnTo>
                  <a:lnTo>
                    <a:pt x="660287" y="46735"/>
                  </a:lnTo>
                  <a:lnTo>
                    <a:pt x="602011" y="56028"/>
                  </a:lnTo>
                  <a:lnTo>
                    <a:pt x="545787" y="66056"/>
                  </a:lnTo>
                  <a:lnTo>
                    <a:pt x="491714" y="76794"/>
                  </a:lnTo>
                  <a:lnTo>
                    <a:pt x="439894" y="88217"/>
                  </a:lnTo>
                  <a:lnTo>
                    <a:pt x="390429" y="100298"/>
                  </a:lnTo>
                  <a:lnTo>
                    <a:pt x="343421" y="113011"/>
                  </a:lnTo>
                  <a:lnTo>
                    <a:pt x="298970" y="126331"/>
                  </a:lnTo>
                  <a:lnTo>
                    <a:pt x="257178" y="140232"/>
                  </a:lnTo>
                  <a:lnTo>
                    <a:pt x="218146" y="154687"/>
                  </a:lnTo>
                  <a:lnTo>
                    <a:pt x="181976" y="169671"/>
                  </a:lnTo>
                  <a:lnTo>
                    <a:pt x="118629" y="201123"/>
                  </a:lnTo>
                  <a:lnTo>
                    <a:pt x="67946" y="234379"/>
                  </a:lnTo>
                  <a:lnTo>
                    <a:pt x="30739" y="269231"/>
                  </a:lnTo>
                  <a:lnTo>
                    <a:pt x="7820" y="305474"/>
                  </a:lnTo>
                  <a:lnTo>
                    <a:pt x="0" y="342900"/>
                  </a:lnTo>
                  <a:lnTo>
                    <a:pt x="1971" y="361747"/>
                  </a:lnTo>
                  <a:lnTo>
                    <a:pt x="17442" y="398607"/>
                  </a:lnTo>
                  <a:lnTo>
                    <a:pt x="47607" y="434181"/>
                  </a:lnTo>
                  <a:lnTo>
                    <a:pt x="91653" y="468261"/>
                  </a:lnTo>
                  <a:lnTo>
                    <a:pt x="148770" y="500640"/>
                  </a:lnTo>
                  <a:lnTo>
                    <a:pt x="218146" y="531112"/>
                  </a:lnTo>
                  <a:lnTo>
                    <a:pt x="257178" y="545567"/>
                  </a:lnTo>
                  <a:lnTo>
                    <a:pt x="298970" y="559468"/>
                  </a:lnTo>
                  <a:lnTo>
                    <a:pt x="343421" y="572788"/>
                  </a:lnTo>
                  <a:lnTo>
                    <a:pt x="390429" y="585501"/>
                  </a:lnTo>
                  <a:lnTo>
                    <a:pt x="439894" y="597582"/>
                  </a:lnTo>
                  <a:lnTo>
                    <a:pt x="491714" y="609005"/>
                  </a:lnTo>
                  <a:lnTo>
                    <a:pt x="545787" y="619743"/>
                  </a:lnTo>
                  <a:lnTo>
                    <a:pt x="602011" y="629771"/>
                  </a:lnTo>
                  <a:lnTo>
                    <a:pt x="660287" y="639064"/>
                  </a:lnTo>
                  <a:lnTo>
                    <a:pt x="720511" y="647594"/>
                  </a:lnTo>
                  <a:lnTo>
                    <a:pt x="782583" y="655336"/>
                  </a:lnTo>
                  <a:lnTo>
                    <a:pt x="846401" y="662264"/>
                  </a:lnTo>
                  <a:lnTo>
                    <a:pt x="911864" y="668353"/>
                  </a:lnTo>
                  <a:lnTo>
                    <a:pt x="978870" y="673576"/>
                  </a:lnTo>
                  <a:lnTo>
                    <a:pt x="1047318" y="677907"/>
                  </a:lnTo>
                  <a:lnTo>
                    <a:pt x="1117106" y="681321"/>
                  </a:lnTo>
                  <a:lnTo>
                    <a:pt x="1188133" y="683792"/>
                  </a:lnTo>
                  <a:lnTo>
                    <a:pt x="1260298" y="685293"/>
                  </a:lnTo>
                  <a:lnTo>
                    <a:pt x="1333500" y="685800"/>
                  </a:lnTo>
                  <a:lnTo>
                    <a:pt x="1406701" y="685293"/>
                  </a:lnTo>
                  <a:lnTo>
                    <a:pt x="1478866" y="683792"/>
                  </a:lnTo>
                  <a:lnTo>
                    <a:pt x="1549893" y="681321"/>
                  </a:lnTo>
                  <a:lnTo>
                    <a:pt x="1619681" y="677907"/>
                  </a:lnTo>
                  <a:lnTo>
                    <a:pt x="1688129" y="673576"/>
                  </a:lnTo>
                  <a:lnTo>
                    <a:pt x="1755135" y="668353"/>
                  </a:lnTo>
                  <a:lnTo>
                    <a:pt x="1820598" y="662264"/>
                  </a:lnTo>
                  <a:lnTo>
                    <a:pt x="1884416" y="655336"/>
                  </a:lnTo>
                  <a:lnTo>
                    <a:pt x="1946488" y="647594"/>
                  </a:lnTo>
                  <a:lnTo>
                    <a:pt x="2006712" y="639063"/>
                  </a:lnTo>
                  <a:lnTo>
                    <a:pt x="2064988" y="629771"/>
                  </a:lnTo>
                  <a:lnTo>
                    <a:pt x="2121212" y="619743"/>
                  </a:lnTo>
                  <a:lnTo>
                    <a:pt x="2175285" y="609005"/>
                  </a:lnTo>
                  <a:lnTo>
                    <a:pt x="2227105" y="597582"/>
                  </a:lnTo>
                  <a:lnTo>
                    <a:pt x="2276570" y="585501"/>
                  </a:lnTo>
                  <a:lnTo>
                    <a:pt x="2323578" y="572788"/>
                  </a:lnTo>
                  <a:lnTo>
                    <a:pt x="2368029" y="559468"/>
                  </a:lnTo>
                  <a:lnTo>
                    <a:pt x="2409821" y="545567"/>
                  </a:lnTo>
                  <a:lnTo>
                    <a:pt x="2448853" y="531112"/>
                  </a:lnTo>
                  <a:lnTo>
                    <a:pt x="2485023" y="516127"/>
                  </a:lnTo>
                  <a:lnTo>
                    <a:pt x="2548370" y="484676"/>
                  </a:lnTo>
                  <a:lnTo>
                    <a:pt x="2599053" y="451420"/>
                  </a:lnTo>
                  <a:lnTo>
                    <a:pt x="2636260" y="416568"/>
                  </a:lnTo>
                  <a:lnTo>
                    <a:pt x="2659179" y="380325"/>
                  </a:lnTo>
                  <a:lnTo>
                    <a:pt x="2667000" y="342900"/>
                  </a:lnTo>
                  <a:lnTo>
                    <a:pt x="2665028" y="324052"/>
                  </a:lnTo>
                  <a:lnTo>
                    <a:pt x="2649557" y="287192"/>
                  </a:lnTo>
                  <a:lnTo>
                    <a:pt x="2619392" y="251618"/>
                  </a:lnTo>
                  <a:lnTo>
                    <a:pt x="2575346" y="217538"/>
                  </a:lnTo>
                  <a:lnTo>
                    <a:pt x="2518229" y="185159"/>
                  </a:lnTo>
                  <a:lnTo>
                    <a:pt x="2448853" y="154687"/>
                  </a:lnTo>
                  <a:lnTo>
                    <a:pt x="2409821" y="140232"/>
                  </a:lnTo>
                  <a:lnTo>
                    <a:pt x="2368029" y="126331"/>
                  </a:lnTo>
                  <a:lnTo>
                    <a:pt x="2323578" y="113011"/>
                  </a:lnTo>
                  <a:lnTo>
                    <a:pt x="2276570" y="100298"/>
                  </a:lnTo>
                  <a:lnTo>
                    <a:pt x="2227105" y="88217"/>
                  </a:lnTo>
                  <a:lnTo>
                    <a:pt x="2175285" y="76794"/>
                  </a:lnTo>
                  <a:lnTo>
                    <a:pt x="2121212" y="66056"/>
                  </a:lnTo>
                  <a:lnTo>
                    <a:pt x="2064988" y="56028"/>
                  </a:lnTo>
                  <a:lnTo>
                    <a:pt x="2006712" y="46735"/>
                  </a:lnTo>
                  <a:lnTo>
                    <a:pt x="1946488" y="38205"/>
                  </a:lnTo>
                  <a:lnTo>
                    <a:pt x="1884416" y="30463"/>
                  </a:lnTo>
                  <a:lnTo>
                    <a:pt x="1820598" y="23535"/>
                  </a:lnTo>
                  <a:lnTo>
                    <a:pt x="1755135" y="17446"/>
                  </a:lnTo>
                  <a:lnTo>
                    <a:pt x="1688129" y="12223"/>
                  </a:lnTo>
                  <a:lnTo>
                    <a:pt x="1619681" y="7892"/>
                  </a:lnTo>
                  <a:lnTo>
                    <a:pt x="1549893" y="4478"/>
                  </a:lnTo>
                  <a:lnTo>
                    <a:pt x="1478866" y="2007"/>
                  </a:lnTo>
                  <a:lnTo>
                    <a:pt x="1406701" y="506"/>
                  </a:lnTo>
                  <a:lnTo>
                    <a:pt x="133349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5532" y="2729243"/>
            <a:ext cx="2364665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Como o mundo</a:t>
            </a:r>
            <a:r>
              <a:rPr sz="2100" spc="-48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muda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80177" y="1811532"/>
            <a:ext cx="1788459" cy="567026"/>
            <a:chOff x="1492389" y="1714245"/>
            <a:chExt cx="1689100" cy="536575"/>
          </a:xfrm>
        </p:grpSpPr>
        <p:sp>
          <p:nvSpPr>
            <p:cNvPr id="32" name="object 32"/>
            <p:cNvSpPr/>
            <p:nvPr/>
          </p:nvSpPr>
          <p:spPr>
            <a:xfrm>
              <a:off x="1498739" y="1720595"/>
              <a:ext cx="1676400" cy="523875"/>
            </a:xfrm>
            <a:custGeom>
              <a:avLst/>
              <a:gdLst/>
              <a:ahLst/>
              <a:cxnLst/>
              <a:rect l="l" t="t" r="r" b="b"/>
              <a:pathLst>
                <a:path w="1676400" h="523875">
                  <a:moveTo>
                    <a:pt x="1676400" y="262128"/>
                  </a:moveTo>
                  <a:lnTo>
                    <a:pt x="1665439" y="219606"/>
                  </a:lnTo>
                  <a:lnTo>
                    <a:pt x="1633703" y="179271"/>
                  </a:lnTo>
                  <a:lnTo>
                    <a:pt x="1582911" y="141660"/>
                  </a:lnTo>
                  <a:lnTo>
                    <a:pt x="1514782" y="107313"/>
                  </a:lnTo>
                  <a:lnTo>
                    <a:pt x="1474754" y="91533"/>
                  </a:lnTo>
                  <a:lnTo>
                    <a:pt x="1431035" y="76771"/>
                  </a:lnTo>
                  <a:lnTo>
                    <a:pt x="1383843" y="63095"/>
                  </a:lnTo>
                  <a:lnTo>
                    <a:pt x="1333390" y="50572"/>
                  </a:lnTo>
                  <a:lnTo>
                    <a:pt x="1279892" y="39270"/>
                  </a:lnTo>
                  <a:lnTo>
                    <a:pt x="1223564" y="29256"/>
                  </a:lnTo>
                  <a:lnTo>
                    <a:pt x="1164621" y="20597"/>
                  </a:lnTo>
                  <a:lnTo>
                    <a:pt x="1103278" y="13362"/>
                  </a:lnTo>
                  <a:lnTo>
                    <a:pt x="1039749" y="7617"/>
                  </a:lnTo>
                  <a:lnTo>
                    <a:pt x="974250" y="3430"/>
                  </a:lnTo>
                  <a:lnTo>
                    <a:pt x="906995" y="868"/>
                  </a:lnTo>
                  <a:lnTo>
                    <a:pt x="838200" y="0"/>
                  </a:lnTo>
                  <a:lnTo>
                    <a:pt x="769404" y="868"/>
                  </a:lnTo>
                  <a:lnTo>
                    <a:pt x="702149" y="3430"/>
                  </a:lnTo>
                  <a:lnTo>
                    <a:pt x="636650" y="7617"/>
                  </a:lnTo>
                  <a:lnTo>
                    <a:pt x="573121" y="13362"/>
                  </a:lnTo>
                  <a:lnTo>
                    <a:pt x="511778" y="20597"/>
                  </a:lnTo>
                  <a:lnTo>
                    <a:pt x="452835" y="29256"/>
                  </a:lnTo>
                  <a:lnTo>
                    <a:pt x="396507" y="39270"/>
                  </a:lnTo>
                  <a:lnTo>
                    <a:pt x="343009" y="50572"/>
                  </a:lnTo>
                  <a:lnTo>
                    <a:pt x="292556" y="63095"/>
                  </a:lnTo>
                  <a:lnTo>
                    <a:pt x="245363" y="76771"/>
                  </a:lnTo>
                  <a:lnTo>
                    <a:pt x="201645" y="91533"/>
                  </a:lnTo>
                  <a:lnTo>
                    <a:pt x="161617" y="107313"/>
                  </a:lnTo>
                  <a:lnTo>
                    <a:pt x="125493" y="124045"/>
                  </a:lnTo>
                  <a:lnTo>
                    <a:pt x="65817" y="160091"/>
                  </a:lnTo>
                  <a:lnTo>
                    <a:pt x="24339" y="199132"/>
                  </a:lnTo>
                  <a:lnTo>
                    <a:pt x="2775" y="240627"/>
                  </a:lnTo>
                  <a:lnTo>
                    <a:pt x="0" y="262128"/>
                  </a:lnTo>
                  <a:lnTo>
                    <a:pt x="2775" y="283622"/>
                  </a:lnTo>
                  <a:lnTo>
                    <a:pt x="24339" y="325077"/>
                  </a:lnTo>
                  <a:lnTo>
                    <a:pt x="65817" y="364045"/>
                  </a:lnTo>
                  <a:lnTo>
                    <a:pt x="125493" y="399995"/>
                  </a:lnTo>
                  <a:lnTo>
                    <a:pt x="161617" y="416673"/>
                  </a:lnTo>
                  <a:lnTo>
                    <a:pt x="201645" y="432398"/>
                  </a:lnTo>
                  <a:lnTo>
                    <a:pt x="245364" y="447103"/>
                  </a:lnTo>
                  <a:lnTo>
                    <a:pt x="292556" y="460722"/>
                  </a:lnTo>
                  <a:lnTo>
                    <a:pt x="343009" y="473189"/>
                  </a:lnTo>
                  <a:lnTo>
                    <a:pt x="396507" y="484438"/>
                  </a:lnTo>
                  <a:lnTo>
                    <a:pt x="452835" y="494402"/>
                  </a:lnTo>
                  <a:lnTo>
                    <a:pt x="511778" y="503015"/>
                  </a:lnTo>
                  <a:lnTo>
                    <a:pt x="573121" y="510210"/>
                  </a:lnTo>
                  <a:lnTo>
                    <a:pt x="636650" y="515922"/>
                  </a:lnTo>
                  <a:lnTo>
                    <a:pt x="702149" y="520084"/>
                  </a:lnTo>
                  <a:lnTo>
                    <a:pt x="769404" y="522630"/>
                  </a:lnTo>
                  <a:lnTo>
                    <a:pt x="838200" y="523494"/>
                  </a:lnTo>
                  <a:lnTo>
                    <a:pt x="906995" y="522630"/>
                  </a:lnTo>
                  <a:lnTo>
                    <a:pt x="974250" y="520084"/>
                  </a:lnTo>
                  <a:lnTo>
                    <a:pt x="1039749" y="515922"/>
                  </a:lnTo>
                  <a:lnTo>
                    <a:pt x="1103278" y="510210"/>
                  </a:lnTo>
                  <a:lnTo>
                    <a:pt x="1164621" y="503015"/>
                  </a:lnTo>
                  <a:lnTo>
                    <a:pt x="1223564" y="494402"/>
                  </a:lnTo>
                  <a:lnTo>
                    <a:pt x="1279892" y="484438"/>
                  </a:lnTo>
                  <a:lnTo>
                    <a:pt x="1333390" y="473189"/>
                  </a:lnTo>
                  <a:lnTo>
                    <a:pt x="1383843" y="460722"/>
                  </a:lnTo>
                  <a:lnTo>
                    <a:pt x="1431036" y="447103"/>
                  </a:lnTo>
                  <a:lnTo>
                    <a:pt x="1474754" y="432398"/>
                  </a:lnTo>
                  <a:lnTo>
                    <a:pt x="1514782" y="416673"/>
                  </a:lnTo>
                  <a:lnTo>
                    <a:pt x="1550906" y="399995"/>
                  </a:lnTo>
                  <a:lnTo>
                    <a:pt x="1610582" y="364045"/>
                  </a:lnTo>
                  <a:lnTo>
                    <a:pt x="1652060" y="325077"/>
                  </a:lnTo>
                  <a:lnTo>
                    <a:pt x="1673624" y="283622"/>
                  </a:lnTo>
                  <a:lnTo>
                    <a:pt x="1676400" y="262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8739" y="1720595"/>
              <a:ext cx="1676400" cy="523875"/>
            </a:xfrm>
            <a:custGeom>
              <a:avLst/>
              <a:gdLst/>
              <a:ahLst/>
              <a:cxnLst/>
              <a:rect l="l" t="t" r="r" b="b"/>
              <a:pathLst>
                <a:path w="1676400" h="523875">
                  <a:moveTo>
                    <a:pt x="838200" y="0"/>
                  </a:moveTo>
                  <a:lnTo>
                    <a:pt x="769404" y="868"/>
                  </a:lnTo>
                  <a:lnTo>
                    <a:pt x="702149" y="3430"/>
                  </a:lnTo>
                  <a:lnTo>
                    <a:pt x="636650" y="7617"/>
                  </a:lnTo>
                  <a:lnTo>
                    <a:pt x="573121" y="13362"/>
                  </a:lnTo>
                  <a:lnTo>
                    <a:pt x="511778" y="20597"/>
                  </a:lnTo>
                  <a:lnTo>
                    <a:pt x="452835" y="29256"/>
                  </a:lnTo>
                  <a:lnTo>
                    <a:pt x="396507" y="39270"/>
                  </a:lnTo>
                  <a:lnTo>
                    <a:pt x="343009" y="50572"/>
                  </a:lnTo>
                  <a:lnTo>
                    <a:pt x="292556" y="63095"/>
                  </a:lnTo>
                  <a:lnTo>
                    <a:pt x="245363" y="76771"/>
                  </a:lnTo>
                  <a:lnTo>
                    <a:pt x="201645" y="91533"/>
                  </a:lnTo>
                  <a:lnTo>
                    <a:pt x="161617" y="107313"/>
                  </a:lnTo>
                  <a:lnTo>
                    <a:pt x="125493" y="124045"/>
                  </a:lnTo>
                  <a:lnTo>
                    <a:pt x="65817" y="160091"/>
                  </a:lnTo>
                  <a:lnTo>
                    <a:pt x="24339" y="199132"/>
                  </a:lnTo>
                  <a:lnTo>
                    <a:pt x="2775" y="240627"/>
                  </a:lnTo>
                  <a:lnTo>
                    <a:pt x="0" y="262128"/>
                  </a:lnTo>
                  <a:lnTo>
                    <a:pt x="2775" y="283622"/>
                  </a:lnTo>
                  <a:lnTo>
                    <a:pt x="24339" y="325077"/>
                  </a:lnTo>
                  <a:lnTo>
                    <a:pt x="65817" y="364045"/>
                  </a:lnTo>
                  <a:lnTo>
                    <a:pt x="125493" y="399995"/>
                  </a:lnTo>
                  <a:lnTo>
                    <a:pt x="161617" y="416673"/>
                  </a:lnTo>
                  <a:lnTo>
                    <a:pt x="201645" y="432398"/>
                  </a:lnTo>
                  <a:lnTo>
                    <a:pt x="245364" y="447103"/>
                  </a:lnTo>
                  <a:lnTo>
                    <a:pt x="292556" y="460722"/>
                  </a:lnTo>
                  <a:lnTo>
                    <a:pt x="343009" y="473189"/>
                  </a:lnTo>
                  <a:lnTo>
                    <a:pt x="396507" y="484438"/>
                  </a:lnTo>
                  <a:lnTo>
                    <a:pt x="452835" y="494402"/>
                  </a:lnTo>
                  <a:lnTo>
                    <a:pt x="511778" y="503015"/>
                  </a:lnTo>
                  <a:lnTo>
                    <a:pt x="573121" y="510210"/>
                  </a:lnTo>
                  <a:lnTo>
                    <a:pt x="636650" y="515922"/>
                  </a:lnTo>
                  <a:lnTo>
                    <a:pt x="702149" y="520084"/>
                  </a:lnTo>
                  <a:lnTo>
                    <a:pt x="769404" y="522630"/>
                  </a:lnTo>
                  <a:lnTo>
                    <a:pt x="838200" y="523494"/>
                  </a:lnTo>
                  <a:lnTo>
                    <a:pt x="906995" y="522630"/>
                  </a:lnTo>
                  <a:lnTo>
                    <a:pt x="974250" y="520084"/>
                  </a:lnTo>
                  <a:lnTo>
                    <a:pt x="1039749" y="515922"/>
                  </a:lnTo>
                  <a:lnTo>
                    <a:pt x="1103278" y="510210"/>
                  </a:lnTo>
                  <a:lnTo>
                    <a:pt x="1164621" y="503015"/>
                  </a:lnTo>
                  <a:lnTo>
                    <a:pt x="1223564" y="494402"/>
                  </a:lnTo>
                  <a:lnTo>
                    <a:pt x="1279892" y="484438"/>
                  </a:lnTo>
                  <a:lnTo>
                    <a:pt x="1333390" y="473189"/>
                  </a:lnTo>
                  <a:lnTo>
                    <a:pt x="1383843" y="460722"/>
                  </a:lnTo>
                  <a:lnTo>
                    <a:pt x="1431036" y="447103"/>
                  </a:lnTo>
                  <a:lnTo>
                    <a:pt x="1474754" y="432398"/>
                  </a:lnTo>
                  <a:lnTo>
                    <a:pt x="1514782" y="416673"/>
                  </a:lnTo>
                  <a:lnTo>
                    <a:pt x="1550906" y="399995"/>
                  </a:lnTo>
                  <a:lnTo>
                    <a:pt x="1610582" y="364045"/>
                  </a:lnTo>
                  <a:lnTo>
                    <a:pt x="1652060" y="325077"/>
                  </a:lnTo>
                  <a:lnTo>
                    <a:pt x="1673624" y="283622"/>
                  </a:lnTo>
                  <a:lnTo>
                    <a:pt x="1676400" y="262128"/>
                  </a:lnTo>
                  <a:lnTo>
                    <a:pt x="1673624" y="240627"/>
                  </a:lnTo>
                  <a:lnTo>
                    <a:pt x="1652060" y="199132"/>
                  </a:lnTo>
                  <a:lnTo>
                    <a:pt x="1610582" y="160091"/>
                  </a:lnTo>
                  <a:lnTo>
                    <a:pt x="1550906" y="124045"/>
                  </a:lnTo>
                  <a:lnTo>
                    <a:pt x="1514782" y="107313"/>
                  </a:lnTo>
                  <a:lnTo>
                    <a:pt x="1474754" y="91533"/>
                  </a:lnTo>
                  <a:lnTo>
                    <a:pt x="1431035" y="76771"/>
                  </a:lnTo>
                  <a:lnTo>
                    <a:pt x="1383843" y="63095"/>
                  </a:lnTo>
                  <a:lnTo>
                    <a:pt x="1333390" y="50572"/>
                  </a:lnTo>
                  <a:lnTo>
                    <a:pt x="1279892" y="39270"/>
                  </a:lnTo>
                  <a:lnTo>
                    <a:pt x="1223564" y="29256"/>
                  </a:lnTo>
                  <a:lnTo>
                    <a:pt x="1164621" y="20597"/>
                  </a:lnTo>
                  <a:lnTo>
                    <a:pt x="1103278" y="13362"/>
                  </a:lnTo>
                  <a:lnTo>
                    <a:pt x="1039749" y="7617"/>
                  </a:lnTo>
                  <a:lnTo>
                    <a:pt x="974250" y="3430"/>
                  </a:lnTo>
                  <a:lnTo>
                    <a:pt x="906995" y="868"/>
                  </a:lnTo>
                  <a:lnTo>
                    <a:pt x="8382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05143" y="1923998"/>
            <a:ext cx="758414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11" dirty="0">
                <a:latin typeface="Times New Roman"/>
                <a:cs typeface="Times New Roman"/>
              </a:rPr>
              <a:t>Estado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97135" y="3094554"/>
            <a:ext cx="1532965" cy="669695"/>
          </a:xfrm>
          <a:custGeom>
            <a:avLst/>
            <a:gdLst/>
            <a:ahLst/>
            <a:cxnLst/>
            <a:rect l="l" t="t" r="r" b="b"/>
            <a:pathLst>
              <a:path w="1447800" h="633729">
                <a:moveTo>
                  <a:pt x="1447800" y="316230"/>
                </a:moveTo>
                <a:lnTo>
                  <a:pt x="1315212" y="320040"/>
                </a:lnTo>
                <a:lnTo>
                  <a:pt x="1355471" y="333806"/>
                </a:lnTo>
                <a:lnTo>
                  <a:pt x="531114" y="608838"/>
                </a:lnTo>
                <a:lnTo>
                  <a:pt x="538734" y="633222"/>
                </a:lnTo>
                <a:lnTo>
                  <a:pt x="1363980" y="357149"/>
                </a:lnTo>
                <a:lnTo>
                  <a:pt x="1339596" y="392430"/>
                </a:lnTo>
                <a:lnTo>
                  <a:pt x="1379220" y="364528"/>
                </a:lnTo>
                <a:lnTo>
                  <a:pt x="1447800" y="316230"/>
                </a:lnTo>
                <a:close/>
              </a:path>
              <a:path w="1447800" h="633729">
                <a:moveTo>
                  <a:pt x="1447800" y="163830"/>
                </a:moveTo>
                <a:lnTo>
                  <a:pt x="1372362" y="132448"/>
                </a:lnTo>
                <a:lnTo>
                  <a:pt x="1372362" y="156210"/>
                </a:lnTo>
                <a:lnTo>
                  <a:pt x="1371917" y="156476"/>
                </a:lnTo>
                <a:lnTo>
                  <a:pt x="1371968" y="155867"/>
                </a:lnTo>
                <a:lnTo>
                  <a:pt x="1372362" y="156210"/>
                </a:lnTo>
                <a:lnTo>
                  <a:pt x="1372362" y="132448"/>
                </a:lnTo>
                <a:lnTo>
                  <a:pt x="1325118" y="112776"/>
                </a:lnTo>
                <a:lnTo>
                  <a:pt x="1356360" y="141516"/>
                </a:lnTo>
                <a:lnTo>
                  <a:pt x="3048" y="0"/>
                </a:lnTo>
                <a:lnTo>
                  <a:pt x="0" y="25908"/>
                </a:lnTo>
                <a:lnTo>
                  <a:pt x="1354391" y="166700"/>
                </a:lnTo>
                <a:lnTo>
                  <a:pt x="1317498" y="188214"/>
                </a:lnTo>
                <a:lnTo>
                  <a:pt x="1372362" y="177952"/>
                </a:lnTo>
                <a:lnTo>
                  <a:pt x="1373124" y="177812"/>
                </a:lnTo>
                <a:lnTo>
                  <a:pt x="1447800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13226" y="2140339"/>
            <a:ext cx="1963943" cy="885769"/>
          </a:xfrm>
          <a:custGeom>
            <a:avLst/>
            <a:gdLst/>
            <a:ahLst/>
            <a:cxnLst/>
            <a:rect l="l" t="t" r="r" b="b"/>
            <a:pathLst>
              <a:path w="1854835" h="838200">
                <a:moveTo>
                  <a:pt x="700278" y="35814"/>
                </a:moveTo>
                <a:lnTo>
                  <a:pt x="555498" y="0"/>
                </a:lnTo>
                <a:lnTo>
                  <a:pt x="621792" y="71780"/>
                </a:lnTo>
                <a:lnTo>
                  <a:pt x="656844" y="109728"/>
                </a:lnTo>
                <a:lnTo>
                  <a:pt x="636130" y="59702"/>
                </a:lnTo>
                <a:lnTo>
                  <a:pt x="647141" y="41529"/>
                </a:lnTo>
                <a:lnTo>
                  <a:pt x="649224" y="41313"/>
                </a:lnTo>
                <a:lnTo>
                  <a:pt x="700278" y="35814"/>
                </a:lnTo>
                <a:close/>
              </a:path>
              <a:path w="1854835" h="838200">
                <a:moveTo>
                  <a:pt x="821436" y="140208"/>
                </a:moveTo>
                <a:lnTo>
                  <a:pt x="722376" y="82296"/>
                </a:lnTo>
                <a:lnTo>
                  <a:pt x="707898" y="106680"/>
                </a:lnTo>
                <a:lnTo>
                  <a:pt x="806958" y="164592"/>
                </a:lnTo>
                <a:lnTo>
                  <a:pt x="821436" y="140208"/>
                </a:lnTo>
                <a:close/>
              </a:path>
              <a:path w="1854835" h="838200">
                <a:moveTo>
                  <a:pt x="993648" y="241554"/>
                </a:moveTo>
                <a:lnTo>
                  <a:pt x="895350" y="183642"/>
                </a:lnTo>
                <a:lnTo>
                  <a:pt x="880110" y="208026"/>
                </a:lnTo>
                <a:lnTo>
                  <a:pt x="979170" y="265938"/>
                </a:lnTo>
                <a:lnTo>
                  <a:pt x="993648" y="241554"/>
                </a:lnTo>
                <a:close/>
              </a:path>
              <a:path w="1854835" h="838200">
                <a:moveTo>
                  <a:pt x="1165860" y="342900"/>
                </a:moveTo>
                <a:lnTo>
                  <a:pt x="1067562" y="284988"/>
                </a:lnTo>
                <a:lnTo>
                  <a:pt x="1053084" y="310134"/>
                </a:lnTo>
                <a:lnTo>
                  <a:pt x="1151382" y="368046"/>
                </a:lnTo>
                <a:lnTo>
                  <a:pt x="1165860" y="342900"/>
                </a:lnTo>
                <a:close/>
              </a:path>
              <a:path w="1854835" h="838200">
                <a:moveTo>
                  <a:pt x="1338072" y="445008"/>
                </a:moveTo>
                <a:lnTo>
                  <a:pt x="1239774" y="387096"/>
                </a:lnTo>
                <a:lnTo>
                  <a:pt x="1225296" y="411480"/>
                </a:lnTo>
                <a:lnTo>
                  <a:pt x="1323594" y="469392"/>
                </a:lnTo>
                <a:lnTo>
                  <a:pt x="1338072" y="445008"/>
                </a:lnTo>
                <a:close/>
              </a:path>
              <a:path w="1854835" h="838200">
                <a:moveTo>
                  <a:pt x="1510284" y="546354"/>
                </a:moveTo>
                <a:lnTo>
                  <a:pt x="1411986" y="488442"/>
                </a:lnTo>
                <a:lnTo>
                  <a:pt x="1397508" y="512826"/>
                </a:lnTo>
                <a:lnTo>
                  <a:pt x="1495806" y="570738"/>
                </a:lnTo>
                <a:lnTo>
                  <a:pt x="1510284" y="546354"/>
                </a:lnTo>
                <a:close/>
              </a:path>
              <a:path w="1854835" h="838200">
                <a:moveTo>
                  <a:pt x="1527048" y="838200"/>
                </a:moveTo>
                <a:lnTo>
                  <a:pt x="1456182" y="781926"/>
                </a:lnTo>
                <a:lnTo>
                  <a:pt x="1456182" y="810006"/>
                </a:lnTo>
                <a:lnTo>
                  <a:pt x="1456016" y="810056"/>
                </a:lnTo>
                <a:lnTo>
                  <a:pt x="1456080" y="809866"/>
                </a:lnTo>
                <a:lnTo>
                  <a:pt x="1456182" y="810006"/>
                </a:lnTo>
                <a:lnTo>
                  <a:pt x="1456182" y="781926"/>
                </a:lnTo>
                <a:lnTo>
                  <a:pt x="1423416" y="755904"/>
                </a:lnTo>
                <a:lnTo>
                  <a:pt x="1444980" y="791527"/>
                </a:lnTo>
                <a:lnTo>
                  <a:pt x="9144" y="218694"/>
                </a:lnTo>
                <a:lnTo>
                  <a:pt x="0" y="242316"/>
                </a:lnTo>
                <a:lnTo>
                  <a:pt x="1436509" y="815416"/>
                </a:lnTo>
                <a:lnTo>
                  <a:pt x="1395222" y="826770"/>
                </a:lnTo>
                <a:lnTo>
                  <a:pt x="1456182" y="832065"/>
                </a:lnTo>
                <a:lnTo>
                  <a:pt x="1460754" y="832459"/>
                </a:lnTo>
                <a:lnTo>
                  <a:pt x="1527048" y="838200"/>
                </a:lnTo>
                <a:close/>
              </a:path>
              <a:path w="1854835" h="838200">
                <a:moveTo>
                  <a:pt x="1682496" y="647700"/>
                </a:moveTo>
                <a:lnTo>
                  <a:pt x="1584198" y="589788"/>
                </a:lnTo>
                <a:lnTo>
                  <a:pt x="1569720" y="614934"/>
                </a:lnTo>
                <a:lnTo>
                  <a:pt x="1668018" y="672846"/>
                </a:lnTo>
                <a:lnTo>
                  <a:pt x="1682496" y="647700"/>
                </a:lnTo>
                <a:close/>
              </a:path>
              <a:path w="1854835" h="838200">
                <a:moveTo>
                  <a:pt x="1854708" y="749808"/>
                </a:moveTo>
                <a:lnTo>
                  <a:pt x="1756410" y="691896"/>
                </a:lnTo>
                <a:lnTo>
                  <a:pt x="1741932" y="716280"/>
                </a:lnTo>
                <a:lnTo>
                  <a:pt x="1840230" y="774192"/>
                </a:lnTo>
                <a:lnTo>
                  <a:pt x="1854708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7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259" y="362628"/>
            <a:ext cx="3376556" cy="73545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  <a:tabLst>
                <a:tab pos="2736105" algn="l"/>
              </a:tabLst>
            </a:pPr>
            <a:r>
              <a:rPr sz="4700" spc="-11" dirty="0">
                <a:cs typeface="Times New Roman"/>
              </a:rPr>
              <a:t>Agent</a:t>
            </a:r>
            <a:r>
              <a:rPr sz="4700" spc="-5" dirty="0">
                <a:cs typeface="Times New Roman"/>
              </a:rPr>
              <a:t>e em</a:t>
            </a:r>
            <a:r>
              <a:rPr sz="4700" dirty="0">
                <a:cs typeface="Times New Roman"/>
              </a:rPr>
              <a:t>	</a:t>
            </a:r>
            <a:r>
              <a:rPr sz="4700" spc="-5" dirty="0">
                <a:cs typeface="Times New Roman"/>
              </a:rPr>
              <a:t>IA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2" y="1357911"/>
            <a:ext cx="5797570" cy="413676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600" dirty="0">
                <a:cs typeface="Times New Roman"/>
              </a:rPr>
              <a:t>Agente é qualquer entidade</a:t>
            </a:r>
            <a:r>
              <a:rPr sz="2600" spc="-90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que: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198" y="1800780"/>
            <a:ext cx="8195601" cy="1996120"/>
          </a:xfrm>
          <a:prstGeom prst="rect">
            <a:avLst/>
          </a:prstGeom>
        </p:spPr>
        <p:txBody>
          <a:bodyPr vert="horz" wrap="square" lIns="0" tIns="59115" rIns="0" bIns="0" rtlCol="0">
            <a:spAutoFit/>
          </a:bodyPr>
          <a:lstStyle/>
          <a:p>
            <a:pPr marL="315730" marR="210935" indent="-302967">
              <a:lnSpc>
                <a:spcPts val="2856"/>
              </a:lnSpc>
              <a:spcBef>
                <a:spcPts val="465"/>
              </a:spcBef>
              <a:buFont typeface="Times New Roman"/>
              <a:buChar char="–"/>
              <a:tabLst>
                <a:tab pos="315730" algn="l"/>
              </a:tabLst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percebe</a:t>
            </a:r>
            <a:r>
              <a:rPr sz="2600" b="1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seu ambiente através de sensores (ex:  câmeras, microfone, teclado, conteúdo de arquivos ou  </a:t>
            </a:r>
            <a:r>
              <a:rPr sz="2600" spc="-5" dirty="0">
                <a:cs typeface="Times New Roman"/>
              </a:rPr>
              <a:t>de</a:t>
            </a:r>
            <a:r>
              <a:rPr sz="2600" spc="-11" dirty="0">
                <a:cs typeface="Times New Roman"/>
              </a:rPr>
              <a:t> </a:t>
            </a:r>
            <a:r>
              <a:rPr sz="2600" spc="-5" dirty="0">
                <a:cs typeface="Times New Roman"/>
              </a:rPr>
              <a:t>BD,...)</a:t>
            </a:r>
            <a:endParaRPr sz="2600" dirty="0">
              <a:cs typeface="Times New Roman"/>
            </a:endParaRPr>
          </a:p>
          <a:p>
            <a:pPr marL="315730" marR="5374" indent="-302967">
              <a:lnSpc>
                <a:spcPts val="2856"/>
              </a:lnSpc>
              <a:spcBef>
                <a:spcPts val="635"/>
              </a:spcBef>
              <a:buFont typeface="Times New Roman"/>
              <a:buChar char="–"/>
              <a:tabLst>
                <a:tab pos="316402" algn="l"/>
              </a:tabLst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age</a:t>
            </a:r>
            <a:r>
              <a:rPr sz="2600" b="1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sobre o ambiente através de atuadores (ex: garra de  um robô, vídeo, auto-falante, impressora, chamada</a:t>
            </a:r>
            <a:r>
              <a:rPr sz="2600" spc="-42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786" y="3693095"/>
            <a:ext cx="5153585" cy="813785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600" dirty="0">
                <a:cs typeface="Times New Roman"/>
              </a:rPr>
              <a:t>um programa, escrita em arquivos,</a:t>
            </a:r>
            <a:r>
              <a:rPr sz="2600" spc="-79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...)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071" y="4578868"/>
            <a:ext cx="4536815" cy="813785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600" dirty="0">
                <a:cs typeface="Times New Roman"/>
              </a:rPr>
              <a:t>Relação entre ambiente e</a:t>
            </a:r>
            <a:r>
              <a:rPr sz="2600" spc="-79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agente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1071" y="5556187"/>
            <a:ext cx="4557900" cy="1293066"/>
          </a:xfrm>
          <a:prstGeom prst="rect">
            <a:avLst/>
          </a:prstGeom>
        </p:spPr>
        <p:txBody>
          <a:bodyPr vert="horz" wrap="square" lIns="0" tIns="53741" rIns="0" bIns="0" rtlCol="0">
            <a:spAutoFit/>
          </a:bodyPr>
          <a:lstStyle/>
          <a:p>
            <a:pPr marL="399029" indent="-386266">
              <a:spcBef>
                <a:spcPts val="423"/>
              </a:spcBef>
              <a:buChar char="–"/>
              <a:tabLst>
                <a:tab pos="399029" algn="l"/>
                <a:tab pos="399701" algn="l"/>
              </a:tabLst>
            </a:pPr>
            <a:r>
              <a:rPr sz="2600" dirty="0">
                <a:cs typeface="Times New Roman"/>
              </a:rPr>
              <a:t>ambiente</a:t>
            </a:r>
            <a:r>
              <a:rPr sz="2600" spc="-5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físico/robôs</a:t>
            </a:r>
          </a:p>
          <a:p>
            <a:pPr marL="399029" indent="-386266">
              <a:spcBef>
                <a:spcPts val="317"/>
              </a:spcBef>
              <a:buChar char="–"/>
              <a:tabLst>
                <a:tab pos="399029" algn="l"/>
                <a:tab pos="399701" algn="l"/>
              </a:tabLst>
            </a:pPr>
            <a:r>
              <a:rPr sz="2600" dirty="0">
                <a:cs typeface="Times New Roman"/>
              </a:rPr>
              <a:t>ambiente de</a:t>
            </a:r>
            <a:r>
              <a:rPr sz="2600" spc="-74" dirty="0">
                <a:cs typeface="Times New Roman"/>
              </a:rPr>
              <a:t> </a:t>
            </a:r>
            <a:r>
              <a:rPr sz="2600" dirty="0">
                <a:cs typeface="Times New Roman"/>
              </a:rPr>
              <a:t>software/softbots</a:t>
            </a:r>
          </a:p>
        </p:txBody>
      </p:sp>
      <p:sp>
        <p:nvSpPr>
          <p:cNvPr id="8" name="object 8"/>
          <p:cNvSpPr/>
          <p:nvPr/>
        </p:nvSpPr>
        <p:spPr>
          <a:xfrm>
            <a:off x="6727173" y="3905436"/>
            <a:ext cx="2417109" cy="2563362"/>
          </a:xfrm>
          <a:custGeom>
            <a:avLst/>
            <a:gdLst/>
            <a:ahLst/>
            <a:cxnLst/>
            <a:rect l="l" t="t" r="r" b="b"/>
            <a:pathLst>
              <a:path w="2282825" h="2425700">
                <a:moveTo>
                  <a:pt x="0" y="0"/>
                </a:moveTo>
                <a:lnTo>
                  <a:pt x="0" y="2425446"/>
                </a:lnTo>
                <a:lnTo>
                  <a:pt x="2282558" y="2425446"/>
                </a:lnTo>
              </a:path>
              <a:path w="2282825" h="2425700">
                <a:moveTo>
                  <a:pt x="228255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5674" y="4470986"/>
            <a:ext cx="1208891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b="1" spc="-5" dirty="0">
                <a:latin typeface="Arial"/>
                <a:cs typeface="Arial"/>
              </a:rPr>
              <a:t>sensores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3878" y="5451773"/>
            <a:ext cx="1312433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b="1" spc="-5" dirty="0">
                <a:latin typeface="Arial"/>
                <a:cs typeface="Arial"/>
              </a:rPr>
              <a:t>atuadores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208" y="4138152"/>
            <a:ext cx="323165" cy="189970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vert270" wrap="square" lIns="0" tIns="22168" rIns="0" bIns="0" rtlCol="0">
            <a:spAutoFit/>
          </a:bodyPr>
          <a:lstStyle/>
          <a:p>
            <a:pPr marL="104796">
              <a:spcBef>
                <a:spcPts val="175"/>
              </a:spcBef>
            </a:pPr>
            <a:r>
              <a:rPr sz="2100" b="1" spc="-5" dirty="0">
                <a:latin typeface="Arial"/>
                <a:cs typeface="Arial"/>
              </a:rPr>
              <a:t>a m b i e n t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0282" y="4952255"/>
            <a:ext cx="563432" cy="356403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2916" rIns="0" bIns="0" rtlCol="0">
            <a:spAutoFit/>
          </a:bodyPr>
          <a:lstStyle/>
          <a:p>
            <a:pPr marL="117559">
              <a:spcBef>
                <a:spcPts val="258"/>
              </a:spcBef>
            </a:pPr>
            <a:r>
              <a:rPr sz="2100" b="1" spc="-5" dirty="0">
                <a:latin typeface="Arial"/>
                <a:cs typeface="Arial"/>
              </a:rPr>
              <a:t>??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9490" y="4002334"/>
            <a:ext cx="3379918" cy="589171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R="5374" algn="r">
              <a:lnSpc>
                <a:spcPts val="2216"/>
              </a:lnSpc>
              <a:spcBef>
                <a:spcPts val="101"/>
              </a:spcBef>
            </a:pP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Agente</a:t>
            </a:r>
            <a:endParaRPr sz="2100">
              <a:latin typeface="Arial"/>
              <a:cs typeface="Arial"/>
            </a:endParaRPr>
          </a:p>
          <a:p>
            <a:pPr marL="13435">
              <a:lnSpc>
                <a:spcPts val="2216"/>
              </a:lnSpc>
            </a:pPr>
            <a:r>
              <a:rPr sz="2100" spc="-5" dirty="0">
                <a:latin typeface="Times New Roman"/>
                <a:cs typeface="Times New Roman"/>
              </a:rPr>
              <a:t>percepção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7082" y="5208595"/>
            <a:ext cx="520401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ação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53770" y="4542922"/>
            <a:ext cx="3076015" cy="1221288"/>
            <a:chOff x="5245227" y="4298950"/>
            <a:chExt cx="2905125" cy="1155700"/>
          </a:xfrm>
        </p:grpSpPr>
        <p:sp>
          <p:nvSpPr>
            <p:cNvPr id="16" name="object 16"/>
            <p:cNvSpPr/>
            <p:nvPr/>
          </p:nvSpPr>
          <p:spPr>
            <a:xfrm>
              <a:off x="7636650" y="4388357"/>
              <a:ext cx="513715" cy="996315"/>
            </a:xfrm>
            <a:custGeom>
              <a:avLst/>
              <a:gdLst/>
              <a:ahLst/>
              <a:cxnLst/>
              <a:rect l="l" t="t" r="r" b="b"/>
              <a:pathLst>
                <a:path w="513715" h="996314">
                  <a:moveTo>
                    <a:pt x="487680" y="756666"/>
                  </a:moveTo>
                  <a:lnTo>
                    <a:pt x="475475" y="752856"/>
                  </a:lnTo>
                  <a:lnTo>
                    <a:pt x="474726" y="756666"/>
                  </a:lnTo>
                  <a:lnTo>
                    <a:pt x="473189" y="761238"/>
                  </a:lnTo>
                  <a:lnTo>
                    <a:pt x="473189" y="765810"/>
                  </a:lnTo>
                  <a:lnTo>
                    <a:pt x="471678" y="776478"/>
                  </a:lnTo>
                  <a:lnTo>
                    <a:pt x="471678" y="781812"/>
                  </a:lnTo>
                  <a:lnTo>
                    <a:pt x="470916" y="787908"/>
                  </a:lnTo>
                  <a:lnTo>
                    <a:pt x="470916" y="800862"/>
                  </a:lnTo>
                  <a:lnTo>
                    <a:pt x="470154" y="807720"/>
                  </a:lnTo>
                  <a:lnTo>
                    <a:pt x="467106" y="851916"/>
                  </a:lnTo>
                  <a:lnTo>
                    <a:pt x="456425" y="895350"/>
                  </a:lnTo>
                  <a:lnTo>
                    <a:pt x="434327" y="929640"/>
                  </a:lnTo>
                  <a:lnTo>
                    <a:pt x="395478" y="950214"/>
                  </a:lnTo>
                  <a:lnTo>
                    <a:pt x="337566" y="960882"/>
                  </a:lnTo>
                  <a:lnTo>
                    <a:pt x="314706" y="962406"/>
                  </a:lnTo>
                  <a:lnTo>
                    <a:pt x="303276" y="962406"/>
                  </a:lnTo>
                  <a:lnTo>
                    <a:pt x="291071" y="963168"/>
                  </a:lnTo>
                  <a:lnTo>
                    <a:pt x="239268" y="963168"/>
                  </a:lnTo>
                  <a:lnTo>
                    <a:pt x="211074" y="961605"/>
                  </a:lnTo>
                  <a:lnTo>
                    <a:pt x="182880" y="960081"/>
                  </a:lnTo>
                  <a:lnTo>
                    <a:pt x="154673" y="958596"/>
                  </a:lnTo>
                  <a:lnTo>
                    <a:pt x="124206" y="956310"/>
                  </a:lnTo>
                  <a:lnTo>
                    <a:pt x="77622" y="951534"/>
                  </a:lnTo>
                  <a:lnTo>
                    <a:pt x="80772" y="920496"/>
                  </a:lnTo>
                  <a:lnTo>
                    <a:pt x="749" y="950976"/>
                  </a:lnTo>
                  <a:lnTo>
                    <a:pt x="63246" y="989799"/>
                  </a:lnTo>
                  <a:lnTo>
                    <a:pt x="73139" y="995934"/>
                  </a:lnTo>
                  <a:lnTo>
                    <a:pt x="76314" y="964514"/>
                  </a:lnTo>
                  <a:lnTo>
                    <a:pt x="92951" y="966216"/>
                  </a:lnTo>
                  <a:lnTo>
                    <a:pt x="124206" y="968565"/>
                  </a:lnTo>
                  <a:lnTo>
                    <a:pt x="182880" y="973074"/>
                  </a:lnTo>
                  <a:lnTo>
                    <a:pt x="211074" y="974598"/>
                  </a:lnTo>
                  <a:lnTo>
                    <a:pt x="239268" y="975360"/>
                  </a:lnTo>
                  <a:lnTo>
                    <a:pt x="265925" y="976122"/>
                  </a:lnTo>
                  <a:lnTo>
                    <a:pt x="291071" y="976122"/>
                  </a:lnTo>
                  <a:lnTo>
                    <a:pt x="327647" y="973836"/>
                  </a:lnTo>
                  <a:lnTo>
                    <a:pt x="338328" y="973074"/>
                  </a:lnTo>
                  <a:lnTo>
                    <a:pt x="349745" y="972312"/>
                  </a:lnTo>
                  <a:lnTo>
                    <a:pt x="398526" y="962406"/>
                  </a:lnTo>
                  <a:lnTo>
                    <a:pt x="436626" y="944118"/>
                  </a:lnTo>
                  <a:lnTo>
                    <a:pt x="464820" y="907542"/>
                  </a:lnTo>
                  <a:lnTo>
                    <a:pt x="474726" y="877062"/>
                  </a:lnTo>
                  <a:lnTo>
                    <a:pt x="476999" y="869442"/>
                  </a:lnTo>
                  <a:lnTo>
                    <a:pt x="479298" y="854202"/>
                  </a:lnTo>
                  <a:lnTo>
                    <a:pt x="482346" y="822960"/>
                  </a:lnTo>
                  <a:lnTo>
                    <a:pt x="483108" y="808482"/>
                  </a:lnTo>
                  <a:lnTo>
                    <a:pt x="483108" y="801624"/>
                  </a:lnTo>
                  <a:lnTo>
                    <a:pt x="483870" y="794766"/>
                  </a:lnTo>
                  <a:lnTo>
                    <a:pt x="483870" y="782574"/>
                  </a:lnTo>
                  <a:lnTo>
                    <a:pt x="484632" y="777240"/>
                  </a:lnTo>
                  <a:lnTo>
                    <a:pt x="484632" y="771906"/>
                  </a:lnTo>
                  <a:lnTo>
                    <a:pt x="486156" y="762762"/>
                  </a:lnTo>
                  <a:lnTo>
                    <a:pt x="487680" y="756666"/>
                  </a:lnTo>
                  <a:close/>
                </a:path>
                <a:path w="513715" h="996314">
                  <a:moveTo>
                    <a:pt x="513575" y="142494"/>
                  </a:moveTo>
                  <a:lnTo>
                    <a:pt x="481634" y="145059"/>
                  </a:lnTo>
                  <a:lnTo>
                    <a:pt x="480822" y="137922"/>
                  </a:lnTo>
                  <a:lnTo>
                    <a:pt x="479298" y="122682"/>
                  </a:lnTo>
                  <a:lnTo>
                    <a:pt x="476999" y="106680"/>
                  </a:lnTo>
                  <a:lnTo>
                    <a:pt x="474726" y="99060"/>
                  </a:lnTo>
                  <a:lnTo>
                    <a:pt x="473189" y="91440"/>
                  </a:lnTo>
                  <a:lnTo>
                    <a:pt x="470916" y="83820"/>
                  </a:lnTo>
                  <a:lnTo>
                    <a:pt x="453377" y="48768"/>
                  </a:lnTo>
                  <a:lnTo>
                    <a:pt x="422897" y="22860"/>
                  </a:lnTo>
                  <a:lnTo>
                    <a:pt x="380225" y="9144"/>
                  </a:lnTo>
                  <a:lnTo>
                    <a:pt x="338328" y="3048"/>
                  </a:lnTo>
                  <a:lnTo>
                    <a:pt x="303276" y="762"/>
                  </a:lnTo>
                  <a:lnTo>
                    <a:pt x="291071" y="762"/>
                  </a:lnTo>
                  <a:lnTo>
                    <a:pt x="278892" y="0"/>
                  </a:lnTo>
                  <a:lnTo>
                    <a:pt x="265925" y="0"/>
                  </a:lnTo>
                  <a:lnTo>
                    <a:pt x="239268" y="762"/>
                  </a:lnTo>
                  <a:lnTo>
                    <a:pt x="211074" y="1524"/>
                  </a:lnTo>
                  <a:lnTo>
                    <a:pt x="182880" y="3048"/>
                  </a:lnTo>
                  <a:lnTo>
                    <a:pt x="123444" y="7620"/>
                  </a:lnTo>
                  <a:lnTo>
                    <a:pt x="92951" y="10668"/>
                  </a:lnTo>
                  <a:lnTo>
                    <a:pt x="62471" y="12954"/>
                  </a:lnTo>
                  <a:lnTo>
                    <a:pt x="0" y="19050"/>
                  </a:lnTo>
                  <a:lnTo>
                    <a:pt x="1524" y="32004"/>
                  </a:lnTo>
                  <a:lnTo>
                    <a:pt x="63246" y="25908"/>
                  </a:lnTo>
                  <a:lnTo>
                    <a:pt x="94475" y="22860"/>
                  </a:lnTo>
                  <a:lnTo>
                    <a:pt x="124206" y="20574"/>
                  </a:lnTo>
                  <a:lnTo>
                    <a:pt x="154673" y="18288"/>
                  </a:lnTo>
                  <a:lnTo>
                    <a:pt x="183642" y="16002"/>
                  </a:lnTo>
                  <a:lnTo>
                    <a:pt x="211823" y="14478"/>
                  </a:lnTo>
                  <a:lnTo>
                    <a:pt x="265925" y="12954"/>
                  </a:lnTo>
                  <a:lnTo>
                    <a:pt x="291071" y="12954"/>
                  </a:lnTo>
                  <a:lnTo>
                    <a:pt x="303276" y="13716"/>
                  </a:lnTo>
                  <a:lnTo>
                    <a:pt x="314706" y="14478"/>
                  </a:lnTo>
                  <a:lnTo>
                    <a:pt x="327647" y="14592"/>
                  </a:lnTo>
                  <a:lnTo>
                    <a:pt x="337566" y="16002"/>
                  </a:lnTo>
                  <a:lnTo>
                    <a:pt x="348221" y="16764"/>
                  </a:lnTo>
                  <a:lnTo>
                    <a:pt x="358889" y="18288"/>
                  </a:lnTo>
                  <a:lnTo>
                    <a:pt x="368795" y="19812"/>
                  </a:lnTo>
                  <a:lnTo>
                    <a:pt x="377939" y="22098"/>
                  </a:lnTo>
                  <a:lnTo>
                    <a:pt x="387096" y="23622"/>
                  </a:lnTo>
                  <a:lnTo>
                    <a:pt x="395478" y="25908"/>
                  </a:lnTo>
                  <a:lnTo>
                    <a:pt x="403098" y="28956"/>
                  </a:lnTo>
                  <a:lnTo>
                    <a:pt x="410718" y="31242"/>
                  </a:lnTo>
                  <a:lnTo>
                    <a:pt x="417576" y="34290"/>
                  </a:lnTo>
                  <a:lnTo>
                    <a:pt x="423672" y="38100"/>
                  </a:lnTo>
                  <a:lnTo>
                    <a:pt x="429006" y="42672"/>
                  </a:lnTo>
                  <a:lnTo>
                    <a:pt x="434327" y="46482"/>
                  </a:lnTo>
                  <a:lnTo>
                    <a:pt x="456425" y="81534"/>
                  </a:lnTo>
                  <a:lnTo>
                    <a:pt x="467106" y="124206"/>
                  </a:lnTo>
                  <a:lnTo>
                    <a:pt x="469150" y="146050"/>
                  </a:lnTo>
                  <a:lnTo>
                    <a:pt x="437375" y="148590"/>
                  </a:lnTo>
                  <a:lnTo>
                    <a:pt x="481571" y="221742"/>
                  </a:lnTo>
                  <a:lnTo>
                    <a:pt x="483108" y="217944"/>
                  </a:lnTo>
                  <a:lnTo>
                    <a:pt x="513575" y="142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1577" y="4305300"/>
              <a:ext cx="1054100" cy="228600"/>
            </a:xfrm>
            <a:custGeom>
              <a:avLst/>
              <a:gdLst/>
              <a:ahLst/>
              <a:cxnLst/>
              <a:rect l="l" t="t" r="r" b="b"/>
              <a:pathLst>
                <a:path w="1054100" h="228600">
                  <a:moveTo>
                    <a:pt x="1053846" y="114300"/>
                  </a:moveTo>
                  <a:lnTo>
                    <a:pt x="790194" y="0"/>
                  </a:lnTo>
                  <a:lnTo>
                    <a:pt x="79019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790194" y="171450"/>
                  </a:lnTo>
                  <a:lnTo>
                    <a:pt x="790194" y="228600"/>
                  </a:lnTo>
                  <a:lnTo>
                    <a:pt x="1053846" y="1143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1577" y="4305300"/>
              <a:ext cx="1054100" cy="228600"/>
            </a:xfrm>
            <a:custGeom>
              <a:avLst/>
              <a:gdLst/>
              <a:ahLst/>
              <a:cxnLst/>
              <a:rect l="l" t="t" r="r" b="b"/>
              <a:pathLst>
                <a:path w="1054100" h="228600">
                  <a:moveTo>
                    <a:pt x="790194" y="0"/>
                  </a:moveTo>
                  <a:lnTo>
                    <a:pt x="79019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790194" y="171450"/>
                  </a:lnTo>
                  <a:lnTo>
                    <a:pt x="790194" y="228600"/>
                  </a:lnTo>
                  <a:lnTo>
                    <a:pt x="1053846" y="114300"/>
                  </a:lnTo>
                  <a:lnTo>
                    <a:pt x="79019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1577" y="5219700"/>
              <a:ext cx="1054100" cy="228600"/>
            </a:xfrm>
            <a:custGeom>
              <a:avLst/>
              <a:gdLst/>
              <a:ahLst/>
              <a:cxnLst/>
              <a:rect l="l" t="t" r="r" b="b"/>
              <a:pathLst>
                <a:path w="1054100" h="228600">
                  <a:moveTo>
                    <a:pt x="1053846" y="171450"/>
                  </a:moveTo>
                  <a:lnTo>
                    <a:pt x="1053846" y="57150"/>
                  </a:lnTo>
                  <a:lnTo>
                    <a:pt x="263664" y="57150"/>
                  </a:lnTo>
                  <a:lnTo>
                    <a:pt x="263664" y="0"/>
                  </a:lnTo>
                  <a:lnTo>
                    <a:pt x="0" y="114300"/>
                  </a:lnTo>
                  <a:lnTo>
                    <a:pt x="263664" y="228600"/>
                  </a:lnTo>
                  <a:lnTo>
                    <a:pt x="263664" y="171450"/>
                  </a:lnTo>
                  <a:lnTo>
                    <a:pt x="1053846" y="1714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1577" y="5219700"/>
              <a:ext cx="1054100" cy="228600"/>
            </a:xfrm>
            <a:custGeom>
              <a:avLst/>
              <a:gdLst/>
              <a:ahLst/>
              <a:cxnLst/>
              <a:rect l="l" t="t" r="r" b="b"/>
              <a:pathLst>
                <a:path w="1054100" h="228600">
                  <a:moveTo>
                    <a:pt x="263664" y="0"/>
                  </a:moveTo>
                  <a:lnTo>
                    <a:pt x="263664" y="57150"/>
                  </a:lnTo>
                  <a:lnTo>
                    <a:pt x="1053846" y="57150"/>
                  </a:lnTo>
                  <a:lnTo>
                    <a:pt x="1053846" y="171450"/>
                  </a:lnTo>
                  <a:lnTo>
                    <a:pt x="263664" y="171450"/>
                  </a:lnTo>
                  <a:lnTo>
                    <a:pt x="263664" y="228600"/>
                  </a:lnTo>
                  <a:lnTo>
                    <a:pt x="0" y="114300"/>
                  </a:lnTo>
                  <a:lnTo>
                    <a:pt x="26366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386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21" y="414080"/>
            <a:ext cx="8505936" cy="628442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000" spc="-5" dirty="0">
                <a:cs typeface="Times New Roman"/>
              </a:rPr>
              <a:t>Agente Reativo com Estado</a:t>
            </a:r>
            <a:r>
              <a:rPr sz="4000" spc="26" dirty="0">
                <a:cs typeface="Times New Roman"/>
              </a:rPr>
              <a:t> </a:t>
            </a:r>
            <a:r>
              <a:rPr sz="4000" spc="-5" dirty="0">
                <a:cs typeface="Times New Roman"/>
              </a:rPr>
              <a:t>Interno</a:t>
            </a:r>
            <a:endParaRPr sz="40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68006" y="1434899"/>
            <a:ext cx="9265696" cy="4006772"/>
          </a:xfrm>
          <a:prstGeom prst="rect">
            <a:avLst/>
          </a:prstGeom>
        </p:spPr>
        <p:txBody>
          <a:bodyPr vert="horz" wrap="square" lIns="0" tIns="98078" rIns="0" bIns="0" rtlCol="0">
            <a:spAutoFit/>
          </a:bodyPr>
          <a:lstStyle/>
          <a:p>
            <a:pPr marL="13435">
              <a:spcBef>
                <a:spcPts val="772"/>
              </a:spcBef>
              <a:tabLst>
                <a:tab pos="1080872" algn="l"/>
                <a:tab pos="8563008" algn="l"/>
              </a:tabLst>
            </a:pPr>
            <a:r>
              <a:rPr lang="pt-BR" sz="2400" b="1" spc="-5" dirty="0">
                <a:cs typeface="Times New Roman"/>
              </a:rPr>
              <a:t>f</a:t>
            </a:r>
            <a:r>
              <a:rPr sz="2400" b="1" spc="-5" dirty="0" err="1">
                <a:cs typeface="Times New Roman"/>
              </a:rPr>
              <a:t>unção</a:t>
            </a:r>
            <a:r>
              <a:rPr sz="2400" b="1" spc="-5" dirty="0">
                <a:cs typeface="Times New Roman"/>
              </a:rPr>
              <a:t>	</a:t>
            </a:r>
            <a:r>
              <a:rPr sz="2400" spc="-5" dirty="0">
                <a:cs typeface="Times New Roman"/>
              </a:rPr>
              <a:t>Agente-Reativo-com-Memória </a:t>
            </a:r>
            <a:r>
              <a:rPr sz="2400" dirty="0">
                <a:cs typeface="Times New Roman"/>
              </a:rPr>
              <a:t>(</a:t>
            </a:r>
            <a:r>
              <a:rPr sz="2400" i="1" spc="-11" dirty="0">
                <a:cs typeface="Times New Roman"/>
              </a:rPr>
              <a:t>percepção</a:t>
            </a:r>
            <a:r>
              <a:rPr sz="2400" spc="-5" dirty="0">
                <a:cs typeface="Times New Roman"/>
              </a:rPr>
              <a:t>)</a:t>
            </a:r>
            <a:r>
              <a:rPr sz="2400" spc="-11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devolve</a:t>
            </a:r>
            <a:r>
              <a:rPr sz="2400" b="1" dirty="0">
                <a:cs typeface="Times New Roman"/>
              </a:rPr>
              <a:t>	</a:t>
            </a:r>
            <a:r>
              <a:rPr sz="2400" i="1" spc="-5" dirty="0">
                <a:cs typeface="Times New Roman"/>
              </a:rPr>
              <a:t>ação</a:t>
            </a:r>
            <a:endParaRPr sz="2400" dirty="0">
              <a:cs typeface="Times New Roman"/>
            </a:endParaRPr>
          </a:p>
          <a:p>
            <a:pPr marL="259302">
              <a:spcBef>
                <a:spcPts val="666"/>
              </a:spcBef>
            </a:pPr>
            <a:r>
              <a:rPr sz="2400" b="1" spc="-11" dirty="0">
                <a:cs typeface="Times New Roman"/>
              </a:rPr>
              <a:t>estática</a:t>
            </a:r>
            <a:r>
              <a:rPr sz="2400" spc="-11" dirty="0">
                <a:cs typeface="Times New Roman"/>
              </a:rPr>
              <a:t>: </a:t>
            </a:r>
            <a:r>
              <a:rPr sz="2400" i="1" spc="-5" dirty="0">
                <a:cs typeface="Times New Roman"/>
              </a:rPr>
              <a:t>estado</a:t>
            </a:r>
            <a:r>
              <a:rPr sz="2400" spc="-5" dirty="0">
                <a:cs typeface="Times New Roman"/>
              </a:rPr>
              <a:t>, descrição interna do estado do</a:t>
            </a:r>
            <a:r>
              <a:rPr sz="2400" spc="53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mundo</a:t>
            </a:r>
            <a:endParaRPr sz="2400" dirty="0">
              <a:cs typeface="Times New Roman"/>
            </a:endParaRPr>
          </a:p>
          <a:p>
            <a:pPr marL="1563201">
              <a:spcBef>
                <a:spcPts val="666"/>
              </a:spcBef>
            </a:pPr>
            <a:r>
              <a:rPr sz="2400" i="1" spc="-11" dirty="0">
                <a:cs typeface="Times New Roman"/>
              </a:rPr>
              <a:t>regras, </a:t>
            </a:r>
            <a:r>
              <a:rPr sz="2400" spc="-11" dirty="0">
                <a:cs typeface="Times New Roman"/>
              </a:rPr>
              <a:t>conjunto </a:t>
            </a:r>
            <a:r>
              <a:rPr sz="2400" spc="-5" dirty="0">
                <a:cs typeface="Times New Roman"/>
              </a:rPr>
              <a:t>de regras</a:t>
            </a:r>
            <a:r>
              <a:rPr sz="2400" spc="32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condição-ação</a:t>
            </a:r>
            <a:endParaRPr sz="2400" dirty="0">
              <a:cs typeface="Times New Roman"/>
            </a:endParaRPr>
          </a:p>
          <a:p>
            <a:pPr marL="1555811">
              <a:spcBef>
                <a:spcPts val="666"/>
              </a:spcBef>
            </a:pPr>
            <a:r>
              <a:rPr sz="2400" i="1" spc="-5" dirty="0">
                <a:cs typeface="Times New Roman"/>
              </a:rPr>
              <a:t>ação, </a:t>
            </a:r>
            <a:r>
              <a:rPr sz="2400" spc="-5" dirty="0">
                <a:cs typeface="Times New Roman"/>
              </a:rPr>
              <a:t>a última ação executada, inicialmente</a:t>
            </a:r>
            <a:r>
              <a:rPr sz="2400" spc="16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nula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cs typeface="Times New Roman"/>
            </a:endParaRPr>
          </a:p>
          <a:p>
            <a:pPr marL="245195" marR="587796" indent="14107">
              <a:lnSpc>
                <a:spcPct val="120200"/>
              </a:lnSpc>
              <a:tabLst>
                <a:tab pos="1627018" algn="l"/>
              </a:tabLst>
            </a:pPr>
            <a:r>
              <a:rPr sz="2400" i="1" spc="-5" dirty="0" err="1">
                <a:cs typeface="Times New Roman"/>
              </a:rPr>
              <a:t>estado</a:t>
            </a:r>
            <a:r>
              <a:rPr sz="2400" i="1" spc="-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 </a:t>
            </a:r>
            <a:r>
              <a:rPr sz="2400" spc="-11" dirty="0">
                <a:cs typeface="Times New Roman"/>
              </a:rPr>
              <a:t>ATUALIZA-ESTADO </a:t>
            </a:r>
            <a:r>
              <a:rPr sz="2400" dirty="0">
                <a:cs typeface="Times New Roman"/>
              </a:rPr>
              <a:t>(</a:t>
            </a:r>
            <a:r>
              <a:rPr sz="2400" i="1" dirty="0">
                <a:cs typeface="Times New Roman"/>
              </a:rPr>
              <a:t>estado, </a:t>
            </a:r>
            <a:r>
              <a:rPr sz="2400" i="1" spc="-5" dirty="0">
                <a:cs typeface="Times New Roman"/>
              </a:rPr>
              <a:t>ação, percepção</a:t>
            </a:r>
            <a:r>
              <a:rPr sz="2400" spc="-5" dirty="0">
                <a:cs typeface="Times New Roman"/>
              </a:rPr>
              <a:t>)  </a:t>
            </a:r>
            <a:r>
              <a:rPr sz="2400" i="1" spc="-5" dirty="0">
                <a:cs typeface="Times New Roman"/>
              </a:rPr>
              <a:t>regra</a:t>
            </a:r>
            <a:r>
              <a:rPr sz="2400" i="1" spc="5" dirty="0">
                <a:cs typeface="Times New Roman"/>
              </a:rPr>
              <a:t> </a:t>
            </a:r>
            <a:r>
              <a:rPr sz="2400" spc="-5" dirty="0">
                <a:cs typeface="Symbol"/>
              </a:rPr>
              <a:t></a:t>
            </a:r>
            <a:r>
              <a:rPr sz="2400" spc="-5" dirty="0">
                <a:cs typeface="Times New Roman"/>
              </a:rPr>
              <a:t>	CASA-REGRA (</a:t>
            </a:r>
            <a:r>
              <a:rPr sz="2400" i="1" spc="-5" dirty="0">
                <a:cs typeface="Times New Roman"/>
              </a:rPr>
              <a:t>estado,</a:t>
            </a:r>
            <a:r>
              <a:rPr sz="2400" i="1" spc="11" dirty="0">
                <a:cs typeface="Times New Roman"/>
              </a:rPr>
              <a:t> </a:t>
            </a:r>
            <a:r>
              <a:rPr sz="2400" i="1" spc="-5" dirty="0">
                <a:cs typeface="Times New Roman"/>
              </a:rPr>
              <a:t>regras)</a:t>
            </a:r>
            <a:endParaRPr sz="2400" dirty="0">
              <a:cs typeface="Times New Roman"/>
            </a:endParaRPr>
          </a:p>
          <a:p>
            <a:pPr marL="259302">
              <a:spcBef>
                <a:spcPts val="666"/>
              </a:spcBef>
              <a:tabLst>
                <a:tab pos="1739202" algn="l"/>
              </a:tabLst>
            </a:pPr>
            <a:r>
              <a:rPr sz="2400" i="1" spc="-5" dirty="0">
                <a:cs typeface="Times New Roman"/>
              </a:rPr>
              <a:t>action</a:t>
            </a:r>
            <a:r>
              <a:rPr sz="2400" i="1" spc="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	AÇÃO-DA-REGRA(</a:t>
            </a:r>
            <a:r>
              <a:rPr sz="2400" i="1" spc="-5" dirty="0">
                <a:cs typeface="Times New Roman"/>
              </a:rPr>
              <a:t>regra</a:t>
            </a:r>
            <a:r>
              <a:rPr sz="2400" spc="-5" dirty="0">
                <a:cs typeface="Times New Roman"/>
              </a:rPr>
              <a:t>)</a:t>
            </a:r>
            <a:endParaRPr sz="2400" dirty="0">
              <a:cs typeface="Times New Roman"/>
            </a:endParaRPr>
          </a:p>
          <a:p>
            <a:pPr marL="259302">
              <a:spcBef>
                <a:spcPts val="619"/>
              </a:spcBef>
              <a:tabLst>
                <a:tab pos="1559842" algn="l"/>
              </a:tabLst>
            </a:pPr>
            <a:r>
              <a:rPr sz="2400" b="1" spc="-5" dirty="0">
                <a:cs typeface="Times New Roman"/>
              </a:rPr>
              <a:t>devolve	</a:t>
            </a:r>
            <a:r>
              <a:rPr sz="2400" i="1" spc="-5" dirty="0">
                <a:cs typeface="Times New Roman"/>
              </a:rPr>
              <a:t>ação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469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9" y="423924"/>
            <a:ext cx="7342849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11" dirty="0">
                <a:cs typeface="Times New Roman"/>
              </a:rPr>
              <a:t>Agente </a:t>
            </a:r>
            <a:r>
              <a:rPr sz="4700" spc="-5" dirty="0">
                <a:cs typeface="Times New Roman"/>
              </a:rPr>
              <a:t>baseado em</a:t>
            </a:r>
            <a:r>
              <a:rPr sz="4700" spc="-16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metas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098" y="1538285"/>
            <a:ext cx="8081010" cy="4838707"/>
          </a:xfrm>
          <a:prstGeom prst="rect">
            <a:avLst/>
          </a:prstGeom>
        </p:spPr>
        <p:txBody>
          <a:bodyPr vert="horz" wrap="square" lIns="0" tIns="90688" rIns="0" bIns="0" rtlCol="0">
            <a:spAutoFit/>
          </a:bodyPr>
          <a:lstStyle/>
          <a:p>
            <a:pPr marL="375517" marR="57772" indent="-362754">
              <a:lnSpc>
                <a:spcPct val="79900"/>
              </a:lnSpc>
              <a:spcBef>
                <a:spcPts val="714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dirty="0">
                <a:cs typeface="Times New Roman"/>
              </a:rPr>
              <a:t>O</a:t>
            </a:r>
            <a:r>
              <a:rPr sz="240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mapeamento entre percepções </a:t>
            </a:r>
            <a:r>
              <a:rPr sz="2400" dirty="0">
                <a:cs typeface="Times New Roman"/>
              </a:rPr>
              <a:t>e </a:t>
            </a:r>
            <a:r>
              <a:rPr sz="2400" spc="-5" dirty="0">
                <a:cs typeface="Times New Roman"/>
              </a:rPr>
              <a:t>ações pode ser muito  grande ou pode haver mudanças no ambiente ou na medida  de desempenho do </a:t>
            </a:r>
            <a:r>
              <a:rPr sz="2400" dirty="0">
                <a:cs typeface="Times New Roman"/>
              </a:rPr>
              <a:t>agente, </a:t>
            </a:r>
            <a:r>
              <a:rPr sz="2400" spc="-5" dirty="0">
                <a:cs typeface="Times New Roman"/>
              </a:rPr>
              <a:t>nesse </a:t>
            </a:r>
            <a:r>
              <a:rPr sz="2400" dirty="0">
                <a:cs typeface="Times New Roman"/>
              </a:rPr>
              <a:t>caso, </a:t>
            </a:r>
            <a:r>
              <a:rPr sz="2400" spc="-5" dirty="0">
                <a:cs typeface="Times New Roman"/>
              </a:rPr>
              <a:t>um agente reativo  não funcionaria</a:t>
            </a:r>
            <a:endParaRPr sz="2400" dirty="0">
              <a:cs typeface="Times New Roman"/>
            </a:endParaRPr>
          </a:p>
          <a:p>
            <a:pPr marL="376189" marR="166598" indent="-362754">
              <a:lnSpc>
                <a:spcPct val="79800"/>
              </a:lnSpc>
              <a:spcBef>
                <a:spcPts val="614"/>
              </a:spcBef>
              <a:buChar char="•"/>
              <a:tabLst>
                <a:tab pos="375517" algn="l"/>
                <a:tab pos="376189" algn="l"/>
              </a:tabLst>
            </a:pPr>
            <a:r>
              <a:rPr sz="2400" spc="-5" dirty="0">
                <a:cs typeface="Times New Roman"/>
              </a:rPr>
              <a:t>Agente baseado em metas </a:t>
            </a:r>
            <a:r>
              <a:rPr sz="2400" dirty="0">
                <a:cs typeface="Times New Roman"/>
              </a:rPr>
              <a:t>é </a:t>
            </a:r>
            <a:r>
              <a:rPr sz="2400" spc="-5" dirty="0">
                <a:cs typeface="Times New Roman"/>
              </a:rPr>
              <a:t>mais flexível pois contém </a:t>
            </a:r>
            <a:r>
              <a:rPr sz="2400" dirty="0">
                <a:cs typeface="Times New Roman"/>
              </a:rPr>
              <a:t>o  </a:t>
            </a:r>
            <a:r>
              <a:rPr sz="2400" spc="-5" dirty="0">
                <a:cs typeface="Times New Roman"/>
              </a:rPr>
              <a:t>conhecimento explícito necessário para </a:t>
            </a:r>
            <a:r>
              <a:rPr sz="2400" dirty="0">
                <a:cs typeface="Times New Roman"/>
              </a:rPr>
              <a:t>a </a:t>
            </a:r>
            <a:r>
              <a:rPr sz="2400" spc="-5" dirty="0">
                <a:cs typeface="Times New Roman"/>
              </a:rPr>
              <a:t>escolha de</a:t>
            </a:r>
            <a:r>
              <a:rPr sz="2400" spc="-8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ações</a:t>
            </a:r>
            <a:endParaRPr sz="2400" dirty="0">
              <a:cs typeface="Times New Roman"/>
            </a:endParaRPr>
          </a:p>
          <a:p>
            <a:pPr marL="376189" marR="935098" indent="-362754">
              <a:lnSpc>
                <a:spcPct val="80000"/>
              </a:lnSpc>
              <a:spcBef>
                <a:spcPts val="603"/>
              </a:spcBef>
              <a:buChar char="•"/>
              <a:tabLst>
                <a:tab pos="375517" algn="l"/>
                <a:tab pos="376189" algn="l"/>
              </a:tabLst>
            </a:pPr>
            <a:r>
              <a:rPr sz="2400" spc="-5" dirty="0">
                <a:cs typeface="Times New Roman"/>
              </a:rPr>
              <a:t>Informação da meta: 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que acontece se essa ação for  executada?</a:t>
            </a:r>
            <a:endParaRPr sz="2400" dirty="0">
              <a:cs typeface="Times New Roman"/>
            </a:endParaRPr>
          </a:p>
          <a:p>
            <a:pPr marL="376189" marR="186751" indent="-362754">
              <a:lnSpc>
                <a:spcPct val="79900"/>
              </a:lnSpc>
              <a:spcBef>
                <a:spcPts val="603"/>
              </a:spcBef>
              <a:buChar char="•"/>
              <a:tabLst>
                <a:tab pos="375517" algn="l"/>
                <a:tab pos="376189" algn="l"/>
              </a:tabLst>
            </a:pPr>
            <a:r>
              <a:rPr sz="2400" spc="-5" dirty="0">
                <a:cs typeface="Times New Roman"/>
              </a:rPr>
              <a:t>Pode ser simples quando uma única ação realiza </a:t>
            </a:r>
            <a:r>
              <a:rPr sz="2400" dirty="0">
                <a:cs typeface="Times New Roman"/>
              </a:rPr>
              <a:t>a </a:t>
            </a:r>
            <a:r>
              <a:rPr sz="2400" spc="-5" dirty="0">
                <a:cs typeface="Times New Roman"/>
              </a:rPr>
              <a:t>meta;  </a:t>
            </a:r>
            <a:r>
              <a:rPr sz="2400" dirty="0">
                <a:cs typeface="Times New Roman"/>
              </a:rPr>
              <a:t>outras vezes pode requerer </a:t>
            </a:r>
            <a:r>
              <a:rPr sz="2400" i="1" dirty="0">
                <a:cs typeface="Times New Roman"/>
              </a:rPr>
              <a:t>busca </a:t>
            </a:r>
            <a:r>
              <a:rPr sz="2400" dirty="0">
                <a:cs typeface="Times New Roman"/>
              </a:rPr>
              <a:t>e </a:t>
            </a:r>
            <a:r>
              <a:rPr sz="2400" i="1" spc="-5" dirty="0">
                <a:cs typeface="Times New Roman"/>
              </a:rPr>
              <a:t>planejamento </a:t>
            </a:r>
            <a:r>
              <a:rPr sz="2400" dirty="0">
                <a:cs typeface="Times New Roman"/>
              </a:rPr>
              <a:t>(sub-  áreas de IA). Pode envolver projeção </a:t>
            </a:r>
            <a:r>
              <a:rPr sz="2400" spc="-5" dirty="0">
                <a:cs typeface="Times New Roman"/>
              </a:rPr>
              <a:t>de </a:t>
            </a:r>
            <a:r>
              <a:rPr sz="2400" dirty="0">
                <a:cs typeface="Times New Roman"/>
              </a:rPr>
              <a:t>ações para</a:t>
            </a:r>
            <a:r>
              <a:rPr sz="2400" spc="-116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prever  se </a:t>
            </a:r>
            <a:r>
              <a:rPr sz="2400" dirty="0">
                <a:cs typeface="Times New Roman"/>
              </a:rPr>
              <a:t>a </a:t>
            </a:r>
            <a:r>
              <a:rPr sz="2400" spc="-5" dirty="0">
                <a:cs typeface="Times New Roman"/>
              </a:rPr>
              <a:t>meta </a:t>
            </a:r>
            <a:r>
              <a:rPr sz="2400" dirty="0">
                <a:cs typeface="Times New Roman"/>
              </a:rPr>
              <a:t>é</a:t>
            </a:r>
            <a:r>
              <a:rPr sz="2400" spc="-21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satisfeita.</a:t>
            </a:r>
            <a:endParaRPr sz="2400" dirty="0">
              <a:cs typeface="Times New Roman"/>
            </a:endParaRPr>
          </a:p>
          <a:p>
            <a:pPr marL="376189" marR="5374" indent="-362754">
              <a:lnSpc>
                <a:spcPct val="79800"/>
              </a:lnSpc>
              <a:spcBef>
                <a:spcPts val="608"/>
              </a:spcBef>
              <a:buChar char="•"/>
              <a:tabLst>
                <a:tab pos="375517" algn="l"/>
                <a:tab pos="376189" algn="l"/>
              </a:tabLst>
            </a:pPr>
            <a:r>
              <a:rPr sz="2400" spc="-5" dirty="0">
                <a:solidFill>
                  <a:srgbClr val="FF3300"/>
                </a:solidFill>
                <a:cs typeface="Times New Roman"/>
              </a:rPr>
              <a:t>Limitação: </a:t>
            </a:r>
            <a:r>
              <a:rPr sz="2400" spc="-5" dirty="0">
                <a:cs typeface="Times New Roman"/>
              </a:rPr>
              <a:t>consome tempo; 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mundo pode mudar enquanto  se tenta prever 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futuro (raciocínio sobre </a:t>
            </a:r>
            <a:r>
              <a:rPr sz="2400" dirty="0">
                <a:cs typeface="Times New Roman"/>
              </a:rPr>
              <a:t>o</a:t>
            </a:r>
            <a:r>
              <a:rPr sz="2400" spc="-26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futuro).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171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1326" y="6551768"/>
            <a:ext cx="188931" cy="20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3"/>
              </a:lnSpc>
            </a:pPr>
            <a:r>
              <a:rPr sz="1500" spc="-5" dirty="0">
                <a:latin typeface="Times New Roman"/>
                <a:cs typeface="Times New Roman"/>
              </a:rPr>
              <a:t>39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88779"/>
            <a:ext cx="9144000" cy="53683"/>
          </a:xfrm>
          <a:custGeom>
            <a:avLst/>
            <a:gdLst/>
            <a:ahLst/>
            <a:cxnLst/>
            <a:rect l="l" t="t" r="r" b="b"/>
            <a:pathLst>
              <a:path w="8636000" h="50800">
                <a:moveTo>
                  <a:pt x="0" y="0"/>
                </a:moveTo>
                <a:lnTo>
                  <a:pt x="0" y="50800"/>
                </a:lnTo>
                <a:lnTo>
                  <a:pt x="8636000" y="50800"/>
                </a:lnTo>
                <a:lnTo>
                  <a:pt x="863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519" y="531646"/>
            <a:ext cx="6185647" cy="628442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000" spc="-11" dirty="0">
                <a:cs typeface="Times New Roman"/>
              </a:rPr>
              <a:t>Agente </a:t>
            </a:r>
            <a:r>
              <a:rPr sz="4000" spc="-5" dirty="0">
                <a:cs typeface="Times New Roman"/>
              </a:rPr>
              <a:t>baseado em</a:t>
            </a:r>
            <a:r>
              <a:rPr sz="4000" spc="-16" dirty="0">
                <a:cs typeface="Times New Roman"/>
              </a:rPr>
              <a:t> </a:t>
            </a:r>
            <a:r>
              <a:rPr sz="4000" spc="-5" dirty="0">
                <a:cs typeface="Times New Roman"/>
              </a:rPr>
              <a:t>metas</a:t>
            </a:r>
            <a:endParaRPr sz="4000" dirty="0"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212" y="1569958"/>
            <a:ext cx="8969188" cy="5247511"/>
            <a:chOff x="44589" y="1485646"/>
            <a:chExt cx="8470900" cy="4965700"/>
          </a:xfrm>
        </p:grpSpPr>
        <p:sp>
          <p:nvSpPr>
            <p:cNvPr id="6" name="object 6"/>
            <p:cNvSpPr/>
            <p:nvPr/>
          </p:nvSpPr>
          <p:spPr>
            <a:xfrm>
              <a:off x="50939" y="1491996"/>
              <a:ext cx="6699884" cy="4921250"/>
            </a:xfrm>
            <a:custGeom>
              <a:avLst/>
              <a:gdLst/>
              <a:ahLst/>
              <a:cxnLst/>
              <a:rect l="l" t="t" r="r" b="b"/>
              <a:pathLst>
                <a:path w="6699884" h="4921250">
                  <a:moveTo>
                    <a:pt x="6699504" y="4920996"/>
                  </a:moveTo>
                  <a:lnTo>
                    <a:pt x="6699504" y="0"/>
                  </a:lnTo>
                  <a:lnTo>
                    <a:pt x="0" y="0"/>
                  </a:lnTo>
                  <a:lnTo>
                    <a:pt x="0" y="4920996"/>
                  </a:lnTo>
                  <a:lnTo>
                    <a:pt x="6699504" y="492099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39" y="1491996"/>
              <a:ext cx="6699884" cy="4921250"/>
            </a:xfrm>
            <a:custGeom>
              <a:avLst/>
              <a:gdLst/>
              <a:ahLst/>
              <a:cxnLst/>
              <a:rect l="l" t="t" r="r" b="b"/>
              <a:pathLst>
                <a:path w="6699884" h="4921250">
                  <a:moveTo>
                    <a:pt x="0" y="0"/>
                  </a:moveTo>
                  <a:lnTo>
                    <a:pt x="0" y="4920996"/>
                  </a:lnTo>
                  <a:lnTo>
                    <a:pt x="6699504" y="4920996"/>
                  </a:lnTo>
                  <a:lnTo>
                    <a:pt x="669950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9823" y="1498092"/>
              <a:ext cx="1289685" cy="4947285"/>
            </a:xfrm>
            <a:custGeom>
              <a:avLst/>
              <a:gdLst/>
              <a:ahLst/>
              <a:cxnLst/>
              <a:rect l="l" t="t" r="r" b="b"/>
              <a:pathLst>
                <a:path w="1289684" h="4947285">
                  <a:moveTo>
                    <a:pt x="1289303" y="4946904"/>
                  </a:moveTo>
                  <a:lnTo>
                    <a:pt x="1289303" y="0"/>
                  </a:lnTo>
                  <a:lnTo>
                    <a:pt x="0" y="0"/>
                  </a:lnTo>
                  <a:lnTo>
                    <a:pt x="0" y="4946904"/>
                  </a:lnTo>
                  <a:lnTo>
                    <a:pt x="1289303" y="494690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9823" y="1498092"/>
              <a:ext cx="1289685" cy="4947285"/>
            </a:xfrm>
            <a:custGeom>
              <a:avLst/>
              <a:gdLst/>
              <a:ahLst/>
              <a:cxnLst/>
              <a:rect l="l" t="t" r="r" b="b"/>
              <a:pathLst>
                <a:path w="1289684" h="4947285">
                  <a:moveTo>
                    <a:pt x="0" y="0"/>
                  </a:moveTo>
                  <a:lnTo>
                    <a:pt x="0" y="4946904"/>
                  </a:lnTo>
                  <a:lnTo>
                    <a:pt x="1289303" y="4946904"/>
                  </a:lnTo>
                  <a:lnTo>
                    <a:pt x="1289303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7864" y="1987295"/>
              <a:ext cx="2437130" cy="4267200"/>
            </a:xfrm>
            <a:custGeom>
              <a:avLst/>
              <a:gdLst/>
              <a:ahLst/>
              <a:cxnLst/>
              <a:rect l="l" t="t" r="r" b="b"/>
              <a:pathLst>
                <a:path w="2437129" h="4267200">
                  <a:moveTo>
                    <a:pt x="2208263" y="25146"/>
                  </a:moveTo>
                  <a:lnTo>
                    <a:pt x="93548" y="25146"/>
                  </a:lnTo>
                  <a:lnTo>
                    <a:pt x="127254" y="0"/>
                  </a:lnTo>
                  <a:lnTo>
                    <a:pt x="0" y="38100"/>
                  </a:lnTo>
                  <a:lnTo>
                    <a:pt x="76187" y="60921"/>
                  </a:lnTo>
                  <a:lnTo>
                    <a:pt x="127254" y="76200"/>
                  </a:lnTo>
                  <a:lnTo>
                    <a:pt x="93548" y="51054"/>
                  </a:lnTo>
                  <a:lnTo>
                    <a:pt x="2208263" y="51054"/>
                  </a:lnTo>
                  <a:lnTo>
                    <a:pt x="2208263" y="25146"/>
                  </a:lnTo>
                  <a:close/>
                </a:path>
                <a:path w="2437129" h="4267200">
                  <a:moveTo>
                    <a:pt x="2436863" y="4229100"/>
                  </a:moveTo>
                  <a:lnTo>
                    <a:pt x="2309609" y="4191000"/>
                  </a:lnTo>
                  <a:lnTo>
                    <a:pt x="2343302" y="4216146"/>
                  </a:lnTo>
                  <a:lnTo>
                    <a:pt x="228587" y="4216146"/>
                  </a:lnTo>
                  <a:lnTo>
                    <a:pt x="228587" y="4242054"/>
                  </a:lnTo>
                  <a:lnTo>
                    <a:pt x="2343302" y="4242054"/>
                  </a:lnTo>
                  <a:lnTo>
                    <a:pt x="2309609" y="4267200"/>
                  </a:lnTo>
                  <a:lnTo>
                    <a:pt x="2360663" y="4251922"/>
                  </a:lnTo>
                  <a:lnTo>
                    <a:pt x="2436863" y="422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2326" y="2711196"/>
              <a:ext cx="2590800" cy="715010"/>
            </a:xfrm>
            <a:custGeom>
              <a:avLst/>
              <a:gdLst/>
              <a:ahLst/>
              <a:cxnLst/>
              <a:rect l="l" t="t" r="r" b="b"/>
              <a:pathLst>
                <a:path w="2590800" h="715010">
                  <a:moveTo>
                    <a:pt x="2590800" y="714755"/>
                  </a:moveTo>
                  <a:lnTo>
                    <a:pt x="2590800" y="0"/>
                  </a:lnTo>
                  <a:lnTo>
                    <a:pt x="0" y="0"/>
                  </a:lnTo>
                  <a:lnTo>
                    <a:pt x="0" y="714756"/>
                  </a:lnTo>
                  <a:lnTo>
                    <a:pt x="2590800" y="7147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46006" y="2865060"/>
            <a:ext cx="2743200" cy="69245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3452" marR="376861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é o estado </a:t>
            </a:r>
            <a:r>
              <a:rPr sz="2100" spc="-11" dirty="0">
                <a:latin typeface="Times New Roman"/>
                <a:cs typeface="Times New Roman"/>
              </a:rPr>
              <a:t>atual  </a:t>
            </a:r>
            <a:r>
              <a:rPr sz="2100" spc="-5" dirty="0">
                <a:latin typeface="Times New Roman"/>
                <a:cs typeface="Times New Roman"/>
              </a:rPr>
              <a:t>do</a:t>
            </a:r>
            <a:r>
              <a:rPr sz="2100" spc="-1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mundo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2908" y="6352842"/>
            <a:ext cx="12425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Atuadores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3596" y="1843459"/>
            <a:ext cx="10771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Sensores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849" y="6191781"/>
            <a:ext cx="880782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Agente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7025" y="2325009"/>
            <a:ext cx="278354" cy="3114284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lnSpc>
                <a:spcPts val="3041"/>
              </a:lnSpc>
              <a:spcBef>
                <a:spcPts val="106"/>
              </a:spcBef>
            </a:pPr>
            <a:r>
              <a:rPr sz="250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36275" marR="5374" indent="-23512">
              <a:lnSpc>
                <a:spcPct val="99800"/>
              </a:lnSpc>
            </a:pPr>
            <a:r>
              <a:rPr sz="2500" dirty="0">
                <a:latin typeface="Times New Roman"/>
                <a:cs typeface="Times New Roman"/>
              </a:rPr>
              <a:t>m  b  i  e  n  t  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5179" y="2303000"/>
            <a:ext cx="4750174" cy="4185929"/>
            <a:chOff x="174891" y="2179320"/>
            <a:chExt cx="4486275" cy="3961129"/>
          </a:xfrm>
        </p:grpSpPr>
        <p:sp>
          <p:nvSpPr>
            <p:cNvPr id="18" name="object 18"/>
            <p:cNvSpPr/>
            <p:nvPr/>
          </p:nvSpPr>
          <p:spPr>
            <a:xfrm>
              <a:off x="4584839" y="2179319"/>
              <a:ext cx="76200" cy="3961129"/>
            </a:xfrm>
            <a:custGeom>
              <a:avLst/>
              <a:gdLst/>
              <a:ahLst/>
              <a:cxnLst/>
              <a:rect l="l" t="t" r="r" b="b"/>
              <a:pathLst>
                <a:path w="76200" h="3961129">
                  <a:moveTo>
                    <a:pt x="76200" y="3833634"/>
                  </a:moveTo>
                  <a:lnTo>
                    <a:pt x="51054" y="3867327"/>
                  </a:lnTo>
                  <a:lnTo>
                    <a:pt x="51054" y="3505200"/>
                  </a:lnTo>
                  <a:lnTo>
                    <a:pt x="25146" y="3505200"/>
                  </a:lnTo>
                  <a:lnTo>
                    <a:pt x="25146" y="3867327"/>
                  </a:lnTo>
                  <a:lnTo>
                    <a:pt x="0" y="3833634"/>
                  </a:lnTo>
                  <a:lnTo>
                    <a:pt x="25146" y="3917619"/>
                  </a:lnTo>
                  <a:lnTo>
                    <a:pt x="38100" y="3960876"/>
                  </a:lnTo>
                  <a:lnTo>
                    <a:pt x="51054" y="3917619"/>
                  </a:lnTo>
                  <a:lnTo>
                    <a:pt x="76200" y="3833634"/>
                  </a:lnTo>
                  <a:close/>
                </a:path>
                <a:path w="76200" h="3961129">
                  <a:moveTo>
                    <a:pt x="76200" y="1547622"/>
                  </a:moveTo>
                  <a:lnTo>
                    <a:pt x="51054" y="1581327"/>
                  </a:lnTo>
                  <a:lnTo>
                    <a:pt x="51054" y="1295400"/>
                  </a:lnTo>
                  <a:lnTo>
                    <a:pt x="25146" y="1295400"/>
                  </a:lnTo>
                  <a:lnTo>
                    <a:pt x="25146" y="1581327"/>
                  </a:lnTo>
                  <a:lnTo>
                    <a:pt x="0" y="1547622"/>
                  </a:lnTo>
                  <a:lnTo>
                    <a:pt x="25146" y="1631619"/>
                  </a:lnTo>
                  <a:lnTo>
                    <a:pt x="38100" y="1674876"/>
                  </a:lnTo>
                  <a:lnTo>
                    <a:pt x="51054" y="1631619"/>
                  </a:lnTo>
                  <a:lnTo>
                    <a:pt x="76200" y="1547622"/>
                  </a:lnTo>
                  <a:close/>
                </a:path>
                <a:path w="76200" h="3961129">
                  <a:moveTo>
                    <a:pt x="76200" y="404622"/>
                  </a:moveTo>
                  <a:lnTo>
                    <a:pt x="51054" y="438327"/>
                  </a:lnTo>
                  <a:lnTo>
                    <a:pt x="51054" y="0"/>
                  </a:lnTo>
                  <a:lnTo>
                    <a:pt x="25146" y="0"/>
                  </a:lnTo>
                  <a:lnTo>
                    <a:pt x="25146" y="438327"/>
                  </a:lnTo>
                  <a:lnTo>
                    <a:pt x="0" y="404622"/>
                  </a:lnTo>
                  <a:lnTo>
                    <a:pt x="25146" y="488619"/>
                  </a:lnTo>
                  <a:lnTo>
                    <a:pt x="38100" y="531876"/>
                  </a:lnTo>
                  <a:lnTo>
                    <a:pt x="51054" y="488619"/>
                  </a:lnTo>
                  <a:lnTo>
                    <a:pt x="76200" y="404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241" y="4997196"/>
              <a:ext cx="2895600" cy="685800"/>
            </a:xfrm>
            <a:custGeom>
              <a:avLst/>
              <a:gdLst/>
              <a:ahLst/>
              <a:cxnLst/>
              <a:rect l="l" t="t" r="r" b="b"/>
              <a:pathLst>
                <a:path w="2895600" h="685800">
                  <a:moveTo>
                    <a:pt x="2895600" y="342900"/>
                  </a:moveTo>
                  <a:lnTo>
                    <a:pt x="2879896" y="292147"/>
                  </a:lnTo>
                  <a:lnTo>
                    <a:pt x="2852670" y="259579"/>
                  </a:lnTo>
                  <a:lnTo>
                    <a:pt x="2812815" y="228207"/>
                  </a:lnTo>
                  <a:lnTo>
                    <a:pt x="2760995" y="198186"/>
                  </a:lnTo>
                  <a:lnTo>
                    <a:pt x="2697875" y="169672"/>
                  </a:lnTo>
                  <a:lnTo>
                    <a:pt x="2662284" y="156028"/>
                  </a:lnTo>
                  <a:lnTo>
                    <a:pt x="2624118" y="142820"/>
                  </a:lnTo>
                  <a:lnTo>
                    <a:pt x="2583459" y="130066"/>
                  </a:lnTo>
                  <a:lnTo>
                    <a:pt x="2540391" y="117786"/>
                  </a:lnTo>
                  <a:lnTo>
                    <a:pt x="2494995" y="106000"/>
                  </a:lnTo>
                  <a:lnTo>
                    <a:pt x="2447357" y="94726"/>
                  </a:lnTo>
                  <a:lnTo>
                    <a:pt x="2397557" y="83986"/>
                  </a:lnTo>
                  <a:lnTo>
                    <a:pt x="2345680" y="73797"/>
                  </a:lnTo>
                  <a:lnTo>
                    <a:pt x="2291809" y="64179"/>
                  </a:lnTo>
                  <a:lnTo>
                    <a:pt x="2236027" y="55152"/>
                  </a:lnTo>
                  <a:lnTo>
                    <a:pt x="2178416" y="46736"/>
                  </a:lnTo>
                  <a:lnTo>
                    <a:pt x="2119061" y="38949"/>
                  </a:lnTo>
                  <a:lnTo>
                    <a:pt x="2058043" y="31811"/>
                  </a:lnTo>
                  <a:lnTo>
                    <a:pt x="1995446" y="25342"/>
                  </a:lnTo>
                  <a:lnTo>
                    <a:pt x="1931354" y="19562"/>
                  </a:lnTo>
                  <a:lnTo>
                    <a:pt x="1865848" y="14488"/>
                  </a:lnTo>
                  <a:lnTo>
                    <a:pt x="1799013" y="10142"/>
                  </a:lnTo>
                  <a:lnTo>
                    <a:pt x="1730932" y="6543"/>
                  </a:lnTo>
                  <a:lnTo>
                    <a:pt x="1661686" y="3709"/>
                  </a:lnTo>
                  <a:lnTo>
                    <a:pt x="1591360" y="1661"/>
                  </a:lnTo>
                  <a:lnTo>
                    <a:pt x="1520037" y="418"/>
                  </a:lnTo>
                  <a:lnTo>
                    <a:pt x="1447799" y="0"/>
                  </a:lnTo>
                  <a:lnTo>
                    <a:pt x="1375497" y="418"/>
                  </a:lnTo>
                  <a:lnTo>
                    <a:pt x="1304116" y="1661"/>
                  </a:lnTo>
                  <a:lnTo>
                    <a:pt x="1233741" y="3709"/>
                  </a:lnTo>
                  <a:lnTo>
                    <a:pt x="1164453" y="6543"/>
                  </a:lnTo>
                  <a:lnTo>
                    <a:pt x="1096336" y="10142"/>
                  </a:lnTo>
                  <a:lnTo>
                    <a:pt x="1029472" y="14488"/>
                  </a:lnTo>
                  <a:lnTo>
                    <a:pt x="963944" y="19562"/>
                  </a:lnTo>
                  <a:lnTo>
                    <a:pt x="899835" y="25342"/>
                  </a:lnTo>
                  <a:lnTo>
                    <a:pt x="837226" y="31811"/>
                  </a:lnTo>
                  <a:lnTo>
                    <a:pt x="776202" y="38949"/>
                  </a:lnTo>
                  <a:lnTo>
                    <a:pt x="716844" y="46736"/>
                  </a:lnTo>
                  <a:lnTo>
                    <a:pt x="659235" y="55152"/>
                  </a:lnTo>
                  <a:lnTo>
                    <a:pt x="603459" y="64179"/>
                  </a:lnTo>
                  <a:lnTo>
                    <a:pt x="549597" y="73797"/>
                  </a:lnTo>
                  <a:lnTo>
                    <a:pt x="497733" y="83986"/>
                  </a:lnTo>
                  <a:lnTo>
                    <a:pt x="447948" y="94726"/>
                  </a:lnTo>
                  <a:lnTo>
                    <a:pt x="400327" y="106000"/>
                  </a:lnTo>
                  <a:lnTo>
                    <a:pt x="354951" y="117786"/>
                  </a:lnTo>
                  <a:lnTo>
                    <a:pt x="311903" y="130066"/>
                  </a:lnTo>
                  <a:lnTo>
                    <a:pt x="271266" y="142820"/>
                  </a:lnTo>
                  <a:lnTo>
                    <a:pt x="233122" y="156028"/>
                  </a:lnTo>
                  <a:lnTo>
                    <a:pt x="164647" y="183731"/>
                  </a:lnTo>
                  <a:lnTo>
                    <a:pt x="107138" y="213018"/>
                  </a:lnTo>
                  <a:lnTo>
                    <a:pt x="61257" y="243734"/>
                  </a:lnTo>
                  <a:lnTo>
                    <a:pt x="27666" y="275724"/>
                  </a:lnTo>
                  <a:lnTo>
                    <a:pt x="7026" y="308831"/>
                  </a:lnTo>
                  <a:lnTo>
                    <a:pt x="0" y="342900"/>
                  </a:lnTo>
                  <a:lnTo>
                    <a:pt x="1770" y="360044"/>
                  </a:lnTo>
                  <a:lnTo>
                    <a:pt x="27666" y="410075"/>
                  </a:lnTo>
                  <a:lnTo>
                    <a:pt x="61257" y="442065"/>
                  </a:lnTo>
                  <a:lnTo>
                    <a:pt x="107138" y="472781"/>
                  </a:lnTo>
                  <a:lnTo>
                    <a:pt x="164647" y="502068"/>
                  </a:lnTo>
                  <a:lnTo>
                    <a:pt x="233122" y="529771"/>
                  </a:lnTo>
                  <a:lnTo>
                    <a:pt x="271266" y="542979"/>
                  </a:lnTo>
                  <a:lnTo>
                    <a:pt x="311903" y="555733"/>
                  </a:lnTo>
                  <a:lnTo>
                    <a:pt x="354951" y="568013"/>
                  </a:lnTo>
                  <a:lnTo>
                    <a:pt x="400327" y="579799"/>
                  </a:lnTo>
                  <a:lnTo>
                    <a:pt x="447948" y="591073"/>
                  </a:lnTo>
                  <a:lnTo>
                    <a:pt x="497733" y="601813"/>
                  </a:lnTo>
                  <a:lnTo>
                    <a:pt x="549597" y="612002"/>
                  </a:lnTo>
                  <a:lnTo>
                    <a:pt x="603459" y="621620"/>
                  </a:lnTo>
                  <a:lnTo>
                    <a:pt x="659235" y="630647"/>
                  </a:lnTo>
                  <a:lnTo>
                    <a:pt x="716844" y="639063"/>
                  </a:lnTo>
                  <a:lnTo>
                    <a:pt x="776202" y="646850"/>
                  </a:lnTo>
                  <a:lnTo>
                    <a:pt x="837226" y="653988"/>
                  </a:lnTo>
                  <a:lnTo>
                    <a:pt x="899835" y="660457"/>
                  </a:lnTo>
                  <a:lnTo>
                    <a:pt x="963944" y="666237"/>
                  </a:lnTo>
                  <a:lnTo>
                    <a:pt x="1029472" y="671311"/>
                  </a:lnTo>
                  <a:lnTo>
                    <a:pt x="1096336" y="675657"/>
                  </a:lnTo>
                  <a:lnTo>
                    <a:pt x="1164453" y="679256"/>
                  </a:lnTo>
                  <a:lnTo>
                    <a:pt x="1233741" y="682090"/>
                  </a:lnTo>
                  <a:lnTo>
                    <a:pt x="1304116" y="684138"/>
                  </a:lnTo>
                  <a:lnTo>
                    <a:pt x="1375497" y="685381"/>
                  </a:lnTo>
                  <a:lnTo>
                    <a:pt x="1447799" y="685800"/>
                  </a:lnTo>
                  <a:lnTo>
                    <a:pt x="1520037" y="685381"/>
                  </a:lnTo>
                  <a:lnTo>
                    <a:pt x="1591360" y="684138"/>
                  </a:lnTo>
                  <a:lnTo>
                    <a:pt x="1661686" y="682090"/>
                  </a:lnTo>
                  <a:lnTo>
                    <a:pt x="1730932" y="679256"/>
                  </a:lnTo>
                  <a:lnTo>
                    <a:pt x="1799013" y="675657"/>
                  </a:lnTo>
                  <a:lnTo>
                    <a:pt x="1865848" y="671311"/>
                  </a:lnTo>
                  <a:lnTo>
                    <a:pt x="1931354" y="666237"/>
                  </a:lnTo>
                  <a:lnTo>
                    <a:pt x="1995446" y="660457"/>
                  </a:lnTo>
                  <a:lnTo>
                    <a:pt x="2058043" y="653988"/>
                  </a:lnTo>
                  <a:lnTo>
                    <a:pt x="2119061" y="646850"/>
                  </a:lnTo>
                  <a:lnTo>
                    <a:pt x="2178416" y="639063"/>
                  </a:lnTo>
                  <a:lnTo>
                    <a:pt x="2236027" y="630647"/>
                  </a:lnTo>
                  <a:lnTo>
                    <a:pt x="2291809" y="621620"/>
                  </a:lnTo>
                  <a:lnTo>
                    <a:pt x="2345680" y="612002"/>
                  </a:lnTo>
                  <a:lnTo>
                    <a:pt x="2397557" y="601813"/>
                  </a:lnTo>
                  <a:lnTo>
                    <a:pt x="2447357" y="591073"/>
                  </a:lnTo>
                  <a:lnTo>
                    <a:pt x="2494995" y="579799"/>
                  </a:lnTo>
                  <a:lnTo>
                    <a:pt x="2540391" y="568013"/>
                  </a:lnTo>
                  <a:lnTo>
                    <a:pt x="2583459" y="555733"/>
                  </a:lnTo>
                  <a:lnTo>
                    <a:pt x="2624118" y="542979"/>
                  </a:lnTo>
                  <a:lnTo>
                    <a:pt x="2662284" y="529771"/>
                  </a:lnTo>
                  <a:lnTo>
                    <a:pt x="2697875" y="516128"/>
                  </a:lnTo>
                  <a:lnTo>
                    <a:pt x="2760995" y="487613"/>
                  </a:lnTo>
                  <a:lnTo>
                    <a:pt x="2812815" y="457592"/>
                  </a:lnTo>
                  <a:lnTo>
                    <a:pt x="2852670" y="426220"/>
                  </a:lnTo>
                  <a:lnTo>
                    <a:pt x="2879896" y="393652"/>
                  </a:lnTo>
                  <a:lnTo>
                    <a:pt x="289560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1241" y="4997196"/>
              <a:ext cx="2895600" cy="685800"/>
            </a:xfrm>
            <a:custGeom>
              <a:avLst/>
              <a:gdLst/>
              <a:ahLst/>
              <a:cxnLst/>
              <a:rect l="l" t="t" r="r" b="b"/>
              <a:pathLst>
                <a:path w="2895600" h="685800">
                  <a:moveTo>
                    <a:pt x="1447799" y="0"/>
                  </a:moveTo>
                  <a:lnTo>
                    <a:pt x="1375497" y="418"/>
                  </a:lnTo>
                  <a:lnTo>
                    <a:pt x="1304116" y="1661"/>
                  </a:lnTo>
                  <a:lnTo>
                    <a:pt x="1233741" y="3709"/>
                  </a:lnTo>
                  <a:lnTo>
                    <a:pt x="1164453" y="6543"/>
                  </a:lnTo>
                  <a:lnTo>
                    <a:pt x="1096336" y="10142"/>
                  </a:lnTo>
                  <a:lnTo>
                    <a:pt x="1029472" y="14488"/>
                  </a:lnTo>
                  <a:lnTo>
                    <a:pt x="963944" y="19562"/>
                  </a:lnTo>
                  <a:lnTo>
                    <a:pt x="899835" y="25342"/>
                  </a:lnTo>
                  <a:lnTo>
                    <a:pt x="837226" y="31811"/>
                  </a:lnTo>
                  <a:lnTo>
                    <a:pt x="776202" y="38949"/>
                  </a:lnTo>
                  <a:lnTo>
                    <a:pt x="716844" y="46736"/>
                  </a:lnTo>
                  <a:lnTo>
                    <a:pt x="659235" y="55152"/>
                  </a:lnTo>
                  <a:lnTo>
                    <a:pt x="603459" y="64179"/>
                  </a:lnTo>
                  <a:lnTo>
                    <a:pt x="549597" y="73797"/>
                  </a:lnTo>
                  <a:lnTo>
                    <a:pt x="497733" y="83986"/>
                  </a:lnTo>
                  <a:lnTo>
                    <a:pt x="447948" y="94726"/>
                  </a:lnTo>
                  <a:lnTo>
                    <a:pt x="400327" y="106000"/>
                  </a:lnTo>
                  <a:lnTo>
                    <a:pt x="354951" y="117786"/>
                  </a:lnTo>
                  <a:lnTo>
                    <a:pt x="311903" y="130066"/>
                  </a:lnTo>
                  <a:lnTo>
                    <a:pt x="271266" y="142820"/>
                  </a:lnTo>
                  <a:lnTo>
                    <a:pt x="233122" y="156028"/>
                  </a:lnTo>
                  <a:lnTo>
                    <a:pt x="164647" y="183731"/>
                  </a:lnTo>
                  <a:lnTo>
                    <a:pt x="107138" y="213018"/>
                  </a:lnTo>
                  <a:lnTo>
                    <a:pt x="61257" y="243734"/>
                  </a:lnTo>
                  <a:lnTo>
                    <a:pt x="27666" y="275724"/>
                  </a:lnTo>
                  <a:lnTo>
                    <a:pt x="7026" y="308831"/>
                  </a:lnTo>
                  <a:lnTo>
                    <a:pt x="0" y="342900"/>
                  </a:lnTo>
                  <a:lnTo>
                    <a:pt x="1770" y="360044"/>
                  </a:lnTo>
                  <a:lnTo>
                    <a:pt x="27666" y="410075"/>
                  </a:lnTo>
                  <a:lnTo>
                    <a:pt x="61257" y="442065"/>
                  </a:lnTo>
                  <a:lnTo>
                    <a:pt x="107138" y="472781"/>
                  </a:lnTo>
                  <a:lnTo>
                    <a:pt x="164647" y="502068"/>
                  </a:lnTo>
                  <a:lnTo>
                    <a:pt x="233122" y="529771"/>
                  </a:lnTo>
                  <a:lnTo>
                    <a:pt x="271266" y="542979"/>
                  </a:lnTo>
                  <a:lnTo>
                    <a:pt x="311903" y="555733"/>
                  </a:lnTo>
                  <a:lnTo>
                    <a:pt x="354951" y="568013"/>
                  </a:lnTo>
                  <a:lnTo>
                    <a:pt x="400327" y="579799"/>
                  </a:lnTo>
                  <a:lnTo>
                    <a:pt x="447948" y="591073"/>
                  </a:lnTo>
                  <a:lnTo>
                    <a:pt x="497733" y="601813"/>
                  </a:lnTo>
                  <a:lnTo>
                    <a:pt x="549597" y="612002"/>
                  </a:lnTo>
                  <a:lnTo>
                    <a:pt x="603459" y="621620"/>
                  </a:lnTo>
                  <a:lnTo>
                    <a:pt x="659235" y="630647"/>
                  </a:lnTo>
                  <a:lnTo>
                    <a:pt x="716844" y="639063"/>
                  </a:lnTo>
                  <a:lnTo>
                    <a:pt x="776202" y="646850"/>
                  </a:lnTo>
                  <a:lnTo>
                    <a:pt x="837226" y="653988"/>
                  </a:lnTo>
                  <a:lnTo>
                    <a:pt x="899835" y="660457"/>
                  </a:lnTo>
                  <a:lnTo>
                    <a:pt x="963944" y="666237"/>
                  </a:lnTo>
                  <a:lnTo>
                    <a:pt x="1029472" y="671311"/>
                  </a:lnTo>
                  <a:lnTo>
                    <a:pt x="1096336" y="675657"/>
                  </a:lnTo>
                  <a:lnTo>
                    <a:pt x="1164453" y="679256"/>
                  </a:lnTo>
                  <a:lnTo>
                    <a:pt x="1233741" y="682090"/>
                  </a:lnTo>
                  <a:lnTo>
                    <a:pt x="1304116" y="684138"/>
                  </a:lnTo>
                  <a:lnTo>
                    <a:pt x="1375497" y="685381"/>
                  </a:lnTo>
                  <a:lnTo>
                    <a:pt x="1447799" y="685800"/>
                  </a:lnTo>
                  <a:lnTo>
                    <a:pt x="1520037" y="685381"/>
                  </a:lnTo>
                  <a:lnTo>
                    <a:pt x="1591360" y="684138"/>
                  </a:lnTo>
                  <a:lnTo>
                    <a:pt x="1661686" y="682090"/>
                  </a:lnTo>
                  <a:lnTo>
                    <a:pt x="1730932" y="679256"/>
                  </a:lnTo>
                  <a:lnTo>
                    <a:pt x="1799013" y="675657"/>
                  </a:lnTo>
                  <a:lnTo>
                    <a:pt x="1865848" y="671311"/>
                  </a:lnTo>
                  <a:lnTo>
                    <a:pt x="1931354" y="666237"/>
                  </a:lnTo>
                  <a:lnTo>
                    <a:pt x="1995446" y="660457"/>
                  </a:lnTo>
                  <a:lnTo>
                    <a:pt x="2058043" y="653988"/>
                  </a:lnTo>
                  <a:lnTo>
                    <a:pt x="2119061" y="646850"/>
                  </a:lnTo>
                  <a:lnTo>
                    <a:pt x="2178416" y="639063"/>
                  </a:lnTo>
                  <a:lnTo>
                    <a:pt x="2236027" y="630647"/>
                  </a:lnTo>
                  <a:lnTo>
                    <a:pt x="2291809" y="621620"/>
                  </a:lnTo>
                  <a:lnTo>
                    <a:pt x="2345680" y="612002"/>
                  </a:lnTo>
                  <a:lnTo>
                    <a:pt x="2397557" y="601813"/>
                  </a:lnTo>
                  <a:lnTo>
                    <a:pt x="2447357" y="591073"/>
                  </a:lnTo>
                  <a:lnTo>
                    <a:pt x="2494995" y="579799"/>
                  </a:lnTo>
                  <a:lnTo>
                    <a:pt x="2540391" y="568013"/>
                  </a:lnTo>
                  <a:lnTo>
                    <a:pt x="2583459" y="555733"/>
                  </a:lnTo>
                  <a:lnTo>
                    <a:pt x="2624118" y="542979"/>
                  </a:lnTo>
                  <a:lnTo>
                    <a:pt x="2662284" y="529771"/>
                  </a:lnTo>
                  <a:lnTo>
                    <a:pt x="2697875" y="516128"/>
                  </a:lnTo>
                  <a:lnTo>
                    <a:pt x="2760995" y="487613"/>
                  </a:lnTo>
                  <a:lnTo>
                    <a:pt x="2812815" y="457592"/>
                  </a:lnTo>
                  <a:lnTo>
                    <a:pt x="2852670" y="426220"/>
                  </a:lnTo>
                  <a:lnTo>
                    <a:pt x="2879896" y="393652"/>
                  </a:lnTo>
                  <a:lnTo>
                    <a:pt x="2895600" y="342900"/>
                  </a:lnTo>
                  <a:lnTo>
                    <a:pt x="2893827" y="325755"/>
                  </a:lnTo>
                  <a:lnTo>
                    <a:pt x="2867903" y="275724"/>
                  </a:lnTo>
                  <a:lnTo>
                    <a:pt x="2834280" y="243734"/>
                  </a:lnTo>
                  <a:lnTo>
                    <a:pt x="2788359" y="213018"/>
                  </a:lnTo>
                  <a:lnTo>
                    <a:pt x="2730806" y="183731"/>
                  </a:lnTo>
                  <a:lnTo>
                    <a:pt x="2662284" y="156028"/>
                  </a:lnTo>
                  <a:lnTo>
                    <a:pt x="2624118" y="142820"/>
                  </a:lnTo>
                  <a:lnTo>
                    <a:pt x="2583459" y="130066"/>
                  </a:lnTo>
                  <a:lnTo>
                    <a:pt x="2540391" y="117786"/>
                  </a:lnTo>
                  <a:lnTo>
                    <a:pt x="2494995" y="106000"/>
                  </a:lnTo>
                  <a:lnTo>
                    <a:pt x="2447357" y="94726"/>
                  </a:lnTo>
                  <a:lnTo>
                    <a:pt x="2397557" y="83986"/>
                  </a:lnTo>
                  <a:lnTo>
                    <a:pt x="2345680" y="73797"/>
                  </a:lnTo>
                  <a:lnTo>
                    <a:pt x="2291809" y="64179"/>
                  </a:lnTo>
                  <a:lnTo>
                    <a:pt x="2236027" y="55152"/>
                  </a:lnTo>
                  <a:lnTo>
                    <a:pt x="2178416" y="46736"/>
                  </a:lnTo>
                  <a:lnTo>
                    <a:pt x="2119061" y="38949"/>
                  </a:lnTo>
                  <a:lnTo>
                    <a:pt x="2058043" y="31811"/>
                  </a:lnTo>
                  <a:lnTo>
                    <a:pt x="1995446" y="25342"/>
                  </a:lnTo>
                  <a:lnTo>
                    <a:pt x="1931354" y="19562"/>
                  </a:lnTo>
                  <a:lnTo>
                    <a:pt x="1865848" y="14488"/>
                  </a:lnTo>
                  <a:lnTo>
                    <a:pt x="1799013" y="10142"/>
                  </a:lnTo>
                  <a:lnTo>
                    <a:pt x="1730932" y="6543"/>
                  </a:lnTo>
                  <a:lnTo>
                    <a:pt x="1661686" y="3709"/>
                  </a:lnTo>
                  <a:lnTo>
                    <a:pt x="1591360" y="1661"/>
                  </a:lnTo>
                  <a:lnTo>
                    <a:pt x="1520037" y="418"/>
                  </a:lnTo>
                  <a:lnTo>
                    <a:pt x="144779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8708" y="5504114"/>
            <a:ext cx="652855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11" dirty="0">
                <a:latin typeface="Times New Roman"/>
                <a:cs typeface="Times New Roman"/>
              </a:rPr>
              <a:t>metas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7895" y="3502546"/>
            <a:ext cx="3691890" cy="2201002"/>
            <a:chOff x="120789" y="3314446"/>
            <a:chExt cx="3486785" cy="2082800"/>
          </a:xfrm>
        </p:grpSpPr>
        <p:sp>
          <p:nvSpPr>
            <p:cNvPr id="23" name="object 23"/>
            <p:cNvSpPr/>
            <p:nvPr/>
          </p:nvSpPr>
          <p:spPr>
            <a:xfrm>
              <a:off x="3075317" y="5321046"/>
              <a:ext cx="532130" cy="76200"/>
            </a:xfrm>
            <a:custGeom>
              <a:avLst/>
              <a:gdLst/>
              <a:ahLst/>
              <a:cxnLst/>
              <a:rect l="l" t="t" r="r" b="b"/>
              <a:pathLst>
                <a:path w="532129" h="76200">
                  <a:moveTo>
                    <a:pt x="455675" y="38100"/>
                  </a:moveTo>
                  <a:lnTo>
                    <a:pt x="438317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438317" y="51053"/>
                  </a:lnTo>
                  <a:lnTo>
                    <a:pt x="455675" y="38100"/>
                  </a:lnTo>
                  <a:close/>
                </a:path>
                <a:path w="532129" h="76200">
                  <a:moveTo>
                    <a:pt x="531876" y="38100"/>
                  </a:moveTo>
                  <a:lnTo>
                    <a:pt x="404622" y="0"/>
                  </a:lnTo>
                  <a:lnTo>
                    <a:pt x="438317" y="25145"/>
                  </a:lnTo>
                  <a:lnTo>
                    <a:pt x="455675" y="25145"/>
                  </a:lnTo>
                  <a:lnTo>
                    <a:pt x="455676" y="60914"/>
                  </a:lnTo>
                  <a:lnTo>
                    <a:pt x="531876" y="38100"/>
                  </a:lnTo>
                  <a:close/>
                </a:path>
                <a:path w="532129" h="76200">
                  <a:moveTo>
                    <a:pt x="455676" y="60914"/>
                  </a:moveTo>
                  <a:lnTo>
                    <a:pt x="455676" y="51053"/>
                  </a:lnTo>
                  <a:lnTo>
                    <a:pt x="438317" y="51054"/>
                  </a:lnTo>
                  <a:lnTo>
                    <a:pt x="404622" y="76200"/>
                  </a:lnTo>
                  <a:lnTo>
                    <a:pt x="455676" y="60914"/>
                  </a:lnTo>
                  <a:close/>
                </a:path>
                <a:path w="532129" h="76200">
                  <a:moveTo>
                    <a:pt x="455675" y="38100"/>
                  </a:moveTo>
                  <a:lnTo>
                    <a:pt x="455675" y="25145"/>
                  </a:lnTo>
                  <a:lnTo>
                    <a:pt x="438317" y="25145"/>
                  </a:lnTo>
                  <a:lnTo>
                    <a:pt x="455675" y="38100"/>
                  </a:lnTo>
                  <a:close/>
                </a:path>
                <a:path w="532129" h="76200">
                  <a:moveTo>
                    <a:pt x="455676" y="51053"/>
                  </a:moveTo>
                  <a:lnTo>
                    <a:pt x="455675" y="38100"/>
                  </a:lnTo>
                  <a:lnTo>
                    <a:pt x="438317" y="51054"/>
                  </a:lnTo>
                  <a:lnTo>
                    <a:pt x="455676" y="51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139" y="3320796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2895600" y="419100"/>
                  </a:moveTo>
                  <a:lnTo>
                    <a:pt x="2888969" y="378708"/>
                  </a:lnTo>
                  <a:lnTo>
                    <a:pt x="2869484" y="339410"/>
                  </a:lnTo>
                  <a:lnTo>
                    <a:pt x="2837751" y="301379"/>
                  </a:lnTo>
                  <a:lnTo>
                    <a:pt x="2794378" y="264790"/>
                  </a:lnTo>
                  <a:lnTo>
                    <a:pt x="2739973" y="229819"/>
                  </a:lnTo>
                  <a:lnTo>
                    <a:pt x="2675144" y="196640"/>
                  </a:lnTo>
                  <a:lnTo>
                    <a:pt x="2639010" y="180777"/>
                  </a:lnTo>
                  <a:lnTo>
                    <a:pt x="2600498" y="165428"/>
                  </a:lnTo>
                  <a:lnTo>
                    <a:pt x="2559683" y="150614"/>
                  </a:lnTo>
                  <a:lnTo>
                    <a:pt x="2516642" y="136358"/>
                  </a:lnTo>
                  <a:lnTo>
                    <a:pt x="2471451" y="122681"/>
                  </a:lnTo>
                  <a:lnTo>
                    <a:pt x="2424186" y="109606"/>
                  </a:lnTo>
                  <a:lnTo>
                    <a:pt x="2374922" y="97153"/>
                  </a:lnTo>
                  <a:lnTo>
                    <a:pt x="2323735" y="85346"/>
                  </a:lnTo>
                  <a:lnTo>
                    <a:pt x="2270702" y="74205"/>
                  </a:lnTo>
                  <a:lnTo>
                    <a:pt x="2215898" y="63753"/>
                  </a:lnTo>
                  <a:lnTo>
                    <a:pt x="2159400" y="54011"/>
                  </a:lnTo>
                  <a:lnTo>
                    <a:pt x="2101283" y="45001"/>
                  </a:lnTo>
                  <a:lnTo>
                    <a:pt x="2041624" y="36746"/>
                  </a:lnTo>
                  <a:lnTo>
                    <a:pt x="1980497" y="29267"/>
                  </a:lnTo>
                  <a:lnTo>
                    <a:pt x="1917980" y="22586"/>
                  </a:lnTo>
                  <a:lnTo>
                    <a:pt x="1854148" y="16725"/>
                  </a:lnTo>
                  <a:lnTo>
                    <a:pt x="1789077" y="11706"/>
                  </a:lnTo>
                  <a:lnTo>
                    <a:pt x="1722844" y="7550"/>
                  </a:lnTo>
                  <a:lnTo>
                    <a:pt x="1655523" y="4279"/>
                  </a:lnTo>
                  <a:lnTo>
                    <a:pt x="1587192" y="1916"/>
                  </a:lnTo>
                  <a:lnTo>
                    <a:pt x="1517925" y="482"/>
                  </a:lnTo>
                  <a:lnTo>
                    <a:pt x="1447800" y="0"/>
                  </a:lnTo>
                  <a:lnTo>
                    <a:pt x="1377674" y="482"/>
                  </a:lnTo>
                  <a:lnTo>
                    <a:pt x="1308407" y="1916"/>
                  </a:lnTo>
                  <a:lnTo>
                    <a:pt x="1240076" y="4279"/>
                  </a:lnTo>
                  <a:lnTo>
                    <a:pt x="1172755" y="7550"/>
                  </a:lnTo>
                  <a:lnTo>
                    <a:pt x="1106522" y="11706"/>
                  </a:lnTo>
                  <a:lnTo>
                    <a:pt x="1041451" y="16725"/>
                  </a:lnTo>
                  <a:lnTo>
                    <a:pt x="977619" y="22586"/>
                  </a:lnTo>
                  <a:lnTo>
                    <a:pt x="915102" y="29267"/>
                  </a:lnTo>
                  <a:lnTo>
                    <a:pt x="853975" y="36746"/>
                  </a:lnTo>
                  <a:lnTo>
                    <a:pt x="794316" y="45001"/>
                  </a:lnTo>
                  <a:lnTo>
                    <a:pt x="736199" y="54011"/>
                  </a:lnTo>
                  <a:lnTo>
                    <a:pt x="679701" y="63753"/>
                  </a:lnTo>
                  <a:lnTo>
                    <a:pt x="624897" y="74205"/>
                  </a:lnTo>
                  <a:lnTo>
                    <a:pt x="571864" y="85346"/>
                  </a:lnTo>
                  <a:lnTo>
                    <a:pt x="520677" y="97153"/>
                  </a:lnTo>
                  <a:lnTo>
                    <a:pt x="471413" y="109606"/>
                  </a:lnTo>
                  <a:lnTo>
                    <a:pt x="424148" y="122681"/>
                  </a:lnTo>
                  <a:lnTo>
                    <a:pt x="378957" y="136358"/>
                  </a:lnTo>
                  <a:lnTo>
                    <a:pt x="335916" y="150614"/>
                  </a:lnTo>
                  <a:lnTo>
                    <a:pt x="295101" y="165428"/>
                  </a:lnTo>
                  <a:lnTo>
                    <a:pt x="256589" y="180777"/>
                  </a:lnTo>
                  <a:lnTo>
                    <a:pt x="220455" y="196640"/>
                  </a:lnTo>
                  <a:lnTo>
                    <a:pt x="155626" y="229819"/>
                  </a:lnTo>
                  <a:lnTo>
                    <a:pt x="101221" y="264790"/>
                  </a:lnTo>
                  <a:lnTo>
                    <a:pt x="57848" y="301379"/>
                  </a:lnTo>
                  <a:lnTo>
                    <a:pt x="26115" y="339410"/>
                  </a:lnTo>
                  <a:lnTo>
                    <a:pt x="6630" y="378708"/>
                  </a:lnTo>
                  <a:lnTo>
                    <a:pt x="0" y="419100"/>
                  </a:lnTo>
                  <a:lnTo>
                    <a:pt x="1670" y="439421"/>
                  </a:lnTo>
                  <a:lnTo>
                    <a:pt x="14803" y="479287"/>
                  </a:lnTo>
                  <a:lnTo>
                    <a:pt x="40489" y="517974"/>
                  </a:lnTo>
                  <a:lnTo>
                    <a:pt x="78117" y="555306"/>
                  </a:lnTo>
                  <a:lnTo>
                    <a:pt x="127082" y="591108"/>
                  </a:lnTo>
                  <a:lnTo>
                    <a:pt x="186775" y="625205"/>
                  </a:lnTo>
                  <a:lnTo>
                    <a:pt x="256589" y="657422"/>
                  </a:lnTo>
                  <a:lnTo>
                    <a:pt x="295101" y="672771"/>
                  </a:lnTo>
                  <a:lnTo>
                    <a:pt x="335916" y="687585"/>
                  </a:lnTo>
                  <a:lnTo>
                    <a:pt x="378957" y="701841"/>
                  </a:lnTo>
                  <a:lnTo>
                    <a:pt x="424148" y="715518"/>
                  </a:lnTo>
                  <a:lnTo>
                    <a:pt x="471413" y="728593"/>
                  </a:lnTo>
                  <a:lnTo>
                    <a:pt x="520677" y="741046"/>
                  </a:lnTo>
                  <a:lnTo>
                    <a:pt x="571864" y="752853"/>
                  </a:lnTo>
                  <a:lnTo>
                    <a:pt x="624897" y="763994"/>
                  </a:lnTo>
                  <a:lnTo>
                    <a:pt x="679701" y="774446"/>
                  </a:lnTo>
                  <a:lnTo>
                    <a:pt x="736199" y="784188"/>
                  </a:lnTo>
                  <a:lnTo>
                    <a:pt x="794316" y="793198"/>
                  </a:lnTo>
                  <a:lnTo>
                    <a:pt x="853975" y="801453"/>
                  </a:lnTo>
                  <a:lnTo>
                    <a:pt x="915102" y="808932"/>
                  </a:lnTo>
                  <a:lnTo>
                    <a:pt x="977619" y="815613"/>
                  </a:lnTo>
                  <a:lnTo>
                    <a:pt x="1041451" y="821474"/>
                  </a:lnTo>
                  <a:lnTo>
                    <a:pt x="1106522" y="826493"/>
                  </a:lnTo>
                  <a:lnTo>
                    <a:pt x="1172755" y="830649"/>
                  </a:lnTo>
                  <a:lnTo>
                    <a:pt x="1240076" y="833920"/>
                  </a:lnTo>
                  <a:lnTo>
                    <a:pt x="1308407" y="836283"/>
                  </a:lnTo>
                  <a:lnTo>
                    <a:pt x="1377674" y="837717"/>
                  </a:lnTo>
                  <a:lnTo>
                    <a:pt x="1447800" y="838200"/>
                  </a:lnTo>
                  <a:lnTo>
                    <a:pt x="1517925" y="837717"/>
                  </a:lnTo>
                  <a:lnTo>
                    <a:pt x="1587192" y="836283"/>
                  </a:lnTo>
                  <a:lnTo>
                    <a:pt x="1655523" y="833920"/>
                  </a:lnTo>
                  <a:lnTo>
                    <a:pt x="1722844" y="830649"/>
                  </a:lnTo>
                  <a:lnTo>
                    <a:pt x="1789077" y="826493"/>
                  </a:lnTo>
                  <a:lnTo>
                    <a:pt x="1854148" y="821474"/>
                  </a:lnTo>
                  <a:lnTo>
                    <a:pt x="1917980" y="815613"/>
                  </a:lnTo>
                  <a:lnTo>
                    <a:pt x="1980497" y="808932"/>
                  </a:lnTo>
                  <a:lnTo>
                    <a:pt x="2041624" y="801453"/>
                  </a:lnTo>
                  <a:lnTo>
                    <a:pt x="2101283" y="793198"/>
                  </a:lnTo>
                  <a:lnTo>
                    <a:pt x="2159400" y="784188"/>
                  </a:lnTo>
                  <a:lnTo>
                    <a:pt x="2215898" y="774446"/>
                  </a:lnTo>
                  <a:lnTo>
                    <a:pt x="2270702" y="763994"/>
                  </a:lnTo>
                  <a:lnTo>
                    <a:pt x="2323735" y="752853"/>
                  </a:lnTo>
                  <a:lnTo>
                    <a:pt x="2374922" y="741046"/>
                  </a:lnTo>
                  <a:lnTo>
                    <a:pt x="2424186" y="728593"/>
                  </a:lnTo>
                  <a:lnTo>
                    <a:pt x="2471451" y="715518"/>
                  </a:lnTo>
                  <a:lnTo>
                    <a:pt x="2516642" y="701841"/>
                  </a:lnTo>
                  <a:lnTo>
                    <a:pt x="2559683" y="687585"/>
                  </a:lnTo>
                  <a:lnTo>
                    <a:pt x="2600498" y="672771"/>
                  </a:lnTo>
                  <a:lnTo>
                    <a:pt x="2639010" y="657422"/>
                  </a:lnTo>
                  <a:lnTo>
                    <a:pt x="2675144" y="641559"/>
                  </a:lnTo>
                  <a:lnTo>
                    <a:pt x="2739973" y="608380"/>
                  </a:lnTo>
                  <a:lnTo>
                    <a:pt x="2794378" y="573409"/>
                  </a:lnTo>
                  <a:lnTo>
                    <a:pt x="2837751" y="536820"/>
                  </a:lnTo>
                  <a:lnTo>
                    <a:pt x="2869484" y="498789"/>
                  </a:lnTo>
                  <a:lnTo>
                    <a:pt x="2888969" y="459491"/>
                  </a:lnTo>
                  <a:lnTo>
                    <a:pt x="2895600" y="419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139" y="3320796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1447800" y="0"/>
                  </a:moveTo>
                  <a:lnTo>
                    <a:pt x="1377674" y="482"/>
                  </a:lnTo>
                  <a:lnTo>
                    <a:pt x="1308407" y="1916"/>
                  </a:lnTo>
                  <a:lnTo>
                    <a:pt x="1240076" y="4279"/>
                  </a:lnTo>
                  <a:lnTo>
                    <a:pt x="1172755" y="7550"/>
                  </a:lnTo>
                  <a:lnTo>
                    <a:pt x="1106522" y="11706"/>
                  </a:lnTo>
                  <a:lnTo>
                    <a:pt x="1041451" y="16725"/>
                  </a:lnTo>
                  <a:lnTo>
                    <a:pt x="977619" y="22586"/>
                  </a:lnTo>
                  <a:lnTo>
                    <a:pt x="915102" y="29267"/>
                  </a:lnTo>
                  <a:lnTo>
                    <a:pt x="853975" y="36746"/>
                  </a:lnTo>
                  <a:lnTo>
                    <a:pt x="794316" y="45001"/>
                  </a:lnTo>
                  <a:lnTo>
                    <a:pt x="736199" y="54011"/>
                  </a:lnTo>
                  <a:lnTo>
                    <a:pt x="679701" y="63753"/>
                  </a:lnTo>
                  <a:lnTo>
                    <a:pt x="624897" y="74205"/>
                  </a:lnTo>
                  <a:lnTo>
                    <a:pt x="571864" y="85346"/>
                  </a:lnTo>
                  <a:lnTo>
                    <a:pt x="520677" y="97153"/>
                  </a:lnTo>
                  <a:lnTo>
                    <a:pt x="471413" y="109606"/>
                  </a:lnTo>
                  <a:lnTo>
                    <a:pt x="424148" y="122681"/>
                  </a:lnTo>
                  <a:lnTo>
                    <a:pt x="378957" y="136358"/>
                  </a:lnTo>
                  <a:lnTo>
                    <a:pt x="335916" y="150614"/>
                  </a:lnTo>
                  <a:lnTo>
                    <a:pt x="295101" y="165428"/>
                  </a:lnTo>
                  <a:lnTo>
                    <a:pt x="256589" y="180777"/>
                  </a:lnTo>
                  <a:lnTo>
                    <a:pt x="220455" y="196640"/>
                  </a:lnTo>
                  <a:lnTo>
                    <a:pt x="155626" y="229819"/>
                  </a:lnTo>
                  <a:lnTo>
                    <a:pt x="101221" y="264790"/>
                  </a:lnTo>
                  <a:lnTo>
                    <a:pt x="57848" y="301379"/>
                  </a:lnTo>
                  <a:lnTo>
                    <a:pt x="26115" y="339410"/>
                  </a:lnTo>
                  <a:lnTo>
                    <a:pt x="6630" y="378708"/>
                  </a:lnTo>
                  <a:lnTo>
                    <a:pt x="0" y="419100"/>
                  </a:lnTo>
                  <a:lnTo>
                    <a:pt x="1670" y="439421"/>
                  </a:lnTo>
                  <a:lnTo>
                    <a:pt x="14803" y="479287"/>
                  </a:lnTo>
                  <a:lnTo>
                    <a:pt x="40489" y="517974"/>
                  </a:lnTo>
                  <a:lnTo>
                    <a:pt x="78117" y="555306"/>
                  </a:lnTo>
                  <a:lnTo>
                    <a:pt x="127082" y="591108"/>
                  </a:lnTo>
                  <a:lnTo>
                    <a:pt x="186775" y="625205"/>
                  </a:lnTo>
                  <a:lnTo>
                    <a:pt x="256589" y="657422"/>
                  </a:lnTo>
                  <a:lnTo>
                    <a:pt x="295101" y="672771"/>
                  </a:lnTo>
                  <a:lnTo>
                    <a:pt x="335916" y="687585"/>
                  </a:lnTo>
                  <a:lnTo>
                    <a:pt x="378957" y="701841"/>
                  </a:lnTo>
                  <a:lnTo>
                    <a:pt x="424148" y="715518"/>
                  </a:lnTo>
                  <a:lnTo>
                    <a:pt x="471413" y="728593"/>
                  </a:lnTo>
                  <a:lnTo>
                    <a:pt x="520677" y="741046"/>
                  </a:lnTo>
                  <a:lnTo>
                    <a:pt x="571864" y="752853"/>
                  </a:lnTo>
                  <a:lnTo>
                    <a:pt x="624897" y="763994"/>
                  </a:lnTo>
                  <a:lnTo>
                    <a:pt x="679701" y="774446"/>
                  </a:lnTo>
                  <a:lnTo>
                    <a:pt x="736199" y="784188"/>
                  </a:lnTo>
                  <a:lnTo>
                    <a:pt x="794316" y="793198"/>
                  </a:lnTo>
                  <a:lnTo>
                    <a:pt x="853975" y="801453"/>
                  </a:lnTo>
                  <a:lnTo>
                    <a:pt x="915102" y="808932"/>
                  </a:lnTo>
                  <a:lnTo>
                    <a:pt x="977619" y="815613"/>
                  </a:lnTo>
                  <a:lnTo>
                    <a:pt x="1041451" y="821474"/>
                  </a:lnTo>
                  <a:lnTo>
                    <a:pt x="1106522" y="826493"/>
                  </a:lnTo>
                  <a:lnTo>
                    <a:pt x="1172755" y="830649"/>
                  </a:lnTo>
                  <a:lnTo>
                    <a:pt x="1240076" y="833920"/>
                  </a:lnTo>
                  <a:lnTo>
                    <a:pt x="1308407" y="836283"/>
                  </a:lnTo>
                  <a:lnTo>
                    <a:pt x="1377674" y="837717"/>
                  </a:lnTo>
                  <a:lnTo>
                    <a:pt x="1447800" y="838200"/>
                  </a:lnTo>
                  <a:lnTo>
                    <a:pt x="1517925" y="837717"/>
                  </a:lnTo>
                  <a:lnTo>
                    <a:pt x="1587192" y="836283"/>
                  </a:lnTo>
                  <a:lnTo>
                    <a:pt x="1655523" y="833920"/>
                  </a:lnTo>
                  <a:lnTo>
                    <a:pt x="1722844" y="830649"/>
                  </a:lnTo>
                  <a:lnTo>
                    <a:pt x="1789077" y="826493"/>
                  </a:lnTo>
                  <a:lnTo>
                    <a:pt x="1854148" y="821474"/>
                  </a:lnTo>
                  <a:lnTo>
                    <a:pt x="1917980" y="815613"/>
                  </a:lnTo>
                  <a:lnTo>
                    <a:pt x="1980497" y="808932"/>
                  </a:lnTo>
                  <a:lnTo>
                    <a:pt x="2041624" y="801453"/>
                  </a:lnTo>
                  <a:lnTo>
                    <a:pt x="2101283" y="793198"/>
                  </a:lnTo>
                  <a:lnTo>
                    <a:pt x="2159400" y="784188"/>
                  </a:lnTo>
                  <a:lnTo>
                    <a:pt x="2215898" y="774446"/>
                  </a:lnTo>
                  <a:lnTo>
                    <a:pt x="2270702" y="763994"/>
                  </a:lnTo>
                  <a:lnTo>
                    <a:pt x="2323735" y="752853"/>
                  </a:lnTo>
                  <a:lnTo>
                    <a:pt x="2374922" y="741046"/>
                  </a:lnTo>
                  <a:lnTo>
                    <a:pt x="2424186" y="728593"/>
                  </a:lnTo>
                  <a:lnTo>
                    <a:pt x="2471451" y="715518"/>
                  </a:lnTo>
                  <a:lnTo>
                    <a:pt x="2516642" y="701841"/>
                  </a:lnTo>
                  <a:lnTo>
                    <a:pt x="2559683" y="687585"/>
                  </a:lnTo>
                  <a:lnTo>
                    <a:pt x="2600498" y="672771"/>
                  </a:lnTo>
                  <a:lnTo>
                    <a:pt x="2639010" y="657422"/>
                  </a:lnTo>
                  <a:lnTo>
                    <a:pt x="2675144" y="641559"/>
                  </a:lnTo>
                  <a:lnTo>
                    <a:pt x="2739973" y="608380"/>
                  </a:lnTo>
                  <a:lnTo>
                    <a:pt x="2794378" y="573409"/>
                  </a:lnTo>
                  <a:lnTo>
                    <a:pt x="2837751" y="536820"/>
                  </a:lnTo>
                  <a:lnTo>
                    <a:pt x="2869484" y="498789"/>
                  </a:lnTo>
                  <a:lnTo>
                    <a:pt x="2888969" y="459491"/>
                  </a:lnTo>
                  <a:lnTo>
                    <a:pt x="2895600" y="419100"/>
                  </a:lnTo>
                  <a:lnTo>
                    <a:pt x="2893929" y="398778"/>
                  </a:lnTo>
                  <a:lnTo>
                    <a:pt x="2880796" y="358912"/>
                  </a:lnTo>
                  <a:lnTo>
                    <a:pt x="2855110" y="320225"/>
                  </a:lnTo>
                  <a:lnTo>
                    <a:pt x="2817482" y="282893"/>
                  </a:lnTo>
                  <a:lnTo>
                    <a:pt x="2768517" y="247091"/>
                  </a:lnTo>
                  <a:lnTo>
                    <a:pt x="2708824" y="212994"/>
                  </a:lnTo>
                  <a:lnTo>
                    <a:pt x="2639010" y="180777"/>
                  </a:lnTo>
                  <a:lnTo>
                    <a:pt x="2600498" y="165428"/>
                  </a:lnTo>
                  <a:lnTo>
                    <a:pt x="2559683" y="150614"/>
                  </a:lnTo>
                  <a:lnTo>
                    <a:pt x="2516642" y="136358"/>
                  </a:lnTo>
                  <a:lnTo>
                    <a:pt x="2471451" y="122681"/>
                  </a:lnTo>
                  <a:lnTo>
                    <a:pt x="2424186" y="109606"/>
                  </a:lnTo>
                  <a:lnTo>
                    <a:pt x="2374922" y="97153"/>
                  </a:lnTo>
                  <a:lnTo>
                    <a:pt x="2323735" y="85346"/>
                  </a:lnTo>
                  <a:lnTo>
                    <a:pt x="2270702" y="74205"/>
                  </a:lnTo>
                  <a:lnTo>
                    <a:pt x="2215898" y="63753"/>
                  </a:lnTo>
                  <a:lnTo>
                    <a:pt x="2159400" y="54011"/>
                  </a:lnTo>
                  <a:lnTo>
                    <a:pt x="2101283" y="45001"/>
                  </a:lnTo>
                  <a:lnTo>
                    <a:pt x="2041624" y="36746"/>
                  </a:lnTo>
                  <a:lnTo>
                    <a:pt x="1980497" y="29267"/>
                  </a:lnTo>
                  <a:lnTo>
                    <a:pt x="1917980" y="22586"/>
                  </a:lnTo>
                  <a:lnTo>
                    <a:pt x="1854148" y="16725"/>
                  </a:lnTo>
                  <a:lnTo>
                    <a:pt x="1789077" y="11706"/>
                  </a:lnTo>
                  <a:lnTo>
                    <a:pt x="1722844" y="7550"/>
                  </a:lnTo>
                  <a:lnTo>
                    <a:pt x="1655523" y="4279"/>
                  </a:lnTo>
                  <a:lnTo>
                    <a:pt x="1587192" y="1916"/>
                  </a:lnTo>
                  <a:lnTo>
                    <a:pt x="1517925" y="482"/>
                  </a:lnTo>
                  <a:lnTo>
                    <a:pt x="14478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5066" y="3695535"/>
            <a:ext cx="2184474" cy="67103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763127" marR="5374" indent="-749691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O que minhas</a:t>
            </a:r>
            <a:r>
              <a:rPr sz="2100" spc="-4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ações  fazem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8577" y="2455727"/>
            <a:ext cx="2837329" cy="738141"/>
            <a:chOff x="196989" y="2323845"/>
            <a:chExt cx="2679700" cy="698500"/>
          </a:xfrm>
        </p:grpSpPr>
        <p:sp>
          <p:nvSpPr>
            <p:cNvPr id="28" name="object 28"/>
            <p:cNvSpPr/>
            <p:nvPr/>
          </p:nvSpPr>
          <p:spPr>
            <a:xfrm>
              <a:off x="203339" y="2330195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2667000" y="342899"/>
                  </a:moveTo>
                  <a:lnTo>
                    <a:pt x="2659179" y="305474"/>
                  </a:lnTo>
                  <a:lnTo>
                    <a:pt x="2636260" y="269231"/>
                  </a:lnTo>
                  <a:lnTo>
                    <a:pt x="2599053" y="234379"/>
                  </a:lnTo>
                  <a:lnTo>
                    <a:pt x="2548370" y="201123"/>
                  </a:lnTo>
                  <a:lnTo>
                    <a:pt x="2485023" y="169671"/>
                  </a:lnTo>
                  <a:lnTo>
                    <a:pt x="2448853" y="154687"/>
                  </a:lnTo>
                  <a:lnTo>
                    <a:pt x="2409821" y="140232"/>
                  </a:lnTo>
                  <a:lnTo>
                    <a:pt x="2368029" y="126331"/>
                  </a:lnTo>
                  <a:lnTo>
                    <a:pt x="2323578" y="113011"/>
                  </a:lnTo>
                  <a:lnTo>
                    <a:pt x="2276570" y="100298"/>
                  </a:lnTo>
                  <a:lnTo>
                    <a:pt x="2227105" y="88217"/>
                  </a:lnTo>
                  <a:lnTo>
                    <a:pt x="2175285" y="76794"/>
                  </a:lnTo>
                  <a:lnTo>
                    <a:pt x="2121212" y="66056"/>
                  </a:lnTo>
                  <a:lnTo>
                    <a:pt x="2064988" y="56028"/>
                  </a:lnTo>
                  <a:lnTo>
                    <a:pt x="2006712" y="46735"/>
                  </a:lnTo>
                  <a:lnTo>
                    <a:pt x="1946488" y="38205"/>
                  </a:lnTo>
                  <a:lnTo>
                    <a:pt x="1884416" y="30463"/>
                  </a:lnTo>
                  <a:lnTo>
                    <a:pt x="1820598" y="23535"/>
                  </a:lnTo>
                  <a:lnTo>
                    <a:pt x="1755135" y="17446"/>
                  </a:lnTo>
                  <a:lnTo>
                    <a:pt x="1688129" y="12223"/>
                  </a:lnTo>
                  <a:lnTo>
                    <a:pt x="1619681" y="7892"/>
                  </a:lnTo>
                  <a:lnTo>
                    <a:pt x="1549893" y="4478"/>
                  </a:lnTo>
                  <a:lnTo>
                    <a:pt x="1478866" y="2007"/>
                  </a:lnTo>
                  <a:lnTo>
                    <a:pt x="1406701" y="506"/>
                  </a:lnTo>
                  <a:lnTo>
                    <a:pt x="1333499" y="0"/>
                  </a:lnTo>
                  <a:lnTo>
                    <a:pt x="1260298" y="506"/>
                  </a:lnTo>
                  <a:lnTo>
                    <a:pt x="1188133" y="2007"/>
                  </a:lnTo>
                  <a:lnTo>
                    <a:pt x="1117106" y="4478"/>
                  </a:lnTo>
                  <a:lnTo>
                    <a:pt x="1047318" y="7892"/>
                  </a:lnTo>
                  <a:lnTo>
                    <a:pt x="978870" y="12223"/>
                  </a:lnTo>
                  <a:lnTo>
                    <a:pt x="911864" y="17446"/>
                  </a:lnTo>
                  <a:lnTo>
                    <a:pt x="846401" y="23535"/>
                  </a:lnTo>
                  <a:lnTo>
                    <a:pt x="782583" y="30463"/>
                  </a:lnTo>
                  <a:lnTo>
                    <a:pt x="720511" y="38205"/>
                  </a:lnTo>
                  <a:lnTo>
                    <a:pt x="660287" y="46735"/>
                  </a:lnTo>
                  <a:lnTo>
                    <a:pt x="602011" y="56028"/>
                  </a:lnTo>
                  <a:lnTo>
                    <a:pt x="545787" y="66056"/>
                  </a:lnTo>
                  <a:lnTo>
                    <a:pt x="491714" y="76794"/>
                  </a:lnTo>
                  <a:lnTo>
                    <a:pt x="439894" y="88217"/>
                  </a:lnTo>
                  <a:lnTo>
                    <a:pt x="390429" y="100298"/>
                  </a:lnTo>
                  <a:lnTo>
                    <a:pt x="343421" y="113011"/>
                  </a:lnTo>
                  <a:lnTo>
                    <a:pt x="298970" y="126331"/>
                  </a:lnTo>
                  <a:lnTo>
                    <a:pt x="257178" y="140232"/>
                  </a:lnTo>
                  <a:lnTo>
                    <a:pt x="218146" y="154687"/>
                  </a:lnTo>
                  <a:lnTo>
                    <a:pt x="181976" y="169671"/>
                  </a:lnTo>
                  <a:lnTo>
                    <a:pt x="118629" y="201123"/>
                  </a:lnTo>
                  <a:lnTo>
                    <a:pt x="67946" y="234379"/>
                  </a:lnTo>
                  <a:lnTo>
                    <a:pt x="30739" y="269231"/>
                  </a:lnTo>
                  <a:lnTo>
                    <a:pt x="7820" y="305474"/>
                  </a:lnTo>
                  <a:lnTo>
                    <a:pt x="0" y="342899"/>
                  </a:lnTo>
                  <a:lnTo>
                    <a:pt x="1971" y="361747"/>
                  </a:lnTo>
                  <a:lnTo>
                    <a:pt x="17442" y="398607"/>
                  </a:lnTo>
                  <a:lnTo>
                    <a:pt x="47607" y="434181"/>
                  </a:lnTo>
                  <a:lnTo>
                    <a:pt x="91653" y="468261"/>
                  </a:lnTo>
                  <a:lnTo>
                    <a:pt x="148770" y="500640"/>
                  </a:lnTo>
                  <a:lnTo>
                    <a:pt x="218146" y="531112"/>
                  </a:lnTo>
                  <a:lnTo>
                    <a:pt x="257178" y="545567"/>
                  </a:lnTo>
                  <a:lnTo>
                    <a:pt x="298970" y="559468"/>
                  </a:lnTo>
                  <a:lnTo>
                    <a:pt x="343421" y="572788"/>
                  </a:lnTo>
                  <a:lnTo>
                    <a:pt x="390429" y="585501"/>
                  </a:lnTo>
                  <a:lnTo>
                    <a:pt x="439894" y="597582"/>
                  </a:lnTo>
                  <a:lnTo>
                    <a:pt x="491714" y="609005"/>
                  </a:lnTo>
                  <a:lnTo>
                    <a:pt x="545787" y="619743"/>
                  </a:lnTo>
                  <a:lnTo>
                    <a:pt x="602011" y="629771"/>
                  </a:lnTo>
                  <a:lnTo>
                    <a:pt x="660287" y="639064"/>
                  </a:lnTo>
                  <a:lnTo>
                    <a:pt x="720511" y="647594"/>
                  </a:lnTo>
                  <a:lnTo>
                    <a:pt x="782583" y="655336"/>
                  </a:lnTo>
                  <a:lnTo>
                    <a:pt x="846401" y="662264"/>
                  </a:lnTo>
                  <a:lnTo>
                    <a:pt x="911864" y="668353"/>
                  </a:lnTo>
                  <a:lnTo>
                    <a:pt x="978870" y="673576"/>
                  </a:lnTo>
                  <a:lnTo>
                    <a:pt x="1047318" y="677907"/>
                  </a:lnTo>
                  <a:lnTo>
                    <a:pt x="1117106" y="681321"/>
                  </a:lnTo>
                  <a:lnTo>
                    <a:pt x="1188133" y="683792"/>
                  </a:lnTo>
                  <a:lnTo>
                    <a:pt x="1260298" y="685293"/>
                  </a:lnTo>
                  <a:lnTo>
                    <a:pt x="1333500" y="685800"/>
                  </a:lnTo>
                  <a:lnTo>
                    <a:pt x="1406701" y="685293"/>
                  </a:lnTo>
                  <a:lnTo>
                    <a:pt x="1478866" y="683792"/>
                  </a:lnTo>
                  <a:lnTo>
                    <a:pt x="1549893" y="681321"/>
                  </a:lnTo>
                  <a:lnTo>
                    <a:pt x="1619681" y="677907"/>
                  </a:lnTo>
                  <a:lnTo>
                    <a:pt x="1688129" y="673576"/>
                  </a:lnTo>
                  <a:lnTo>
                    <a:pt x="1755135" y="668353"/>
                  </a:lnTo>
                  <a:lnTo>
                    <a:pt x="1820598" y="662264"/>
                  </a:lnTo>
                  <a:lnTo>
                    <a:pt x="1884416" y="655336"/>
                  </a:lnTo>
                  <a:lnTo>
                    <a:pt x="1946488" y="647594"/>
                  </a:lnTo>
                  <a:lnTo>
                    <a:pt x="2006712" y="639063"/>
                  </a:lnTo>
                  <a:lnTo>
                    <a:pt x="2064988" y="629771"/>
                  </a:lnTo>
                  <a:lnTo>
                    <a:pt x="2121212" y="619743"/>
                  </a:lnTo>
                  <a:lnTo>
                    <a:pt x="2175285" y="609005"/>
                  </a:lnTo>
                  <a:lnTo>
                    <a:pt x="2227105" y="597582"/>
                  </a:lnTo>
                  <a:lnTo>
                    <a:pt x="2276570" y="585501"/>
                  </a:lnTo>
                  <a:lnTo>
                    <a:pt x="2323578" y="572788"/>
                  </a:lnTo>
                  <a:lnTo>
                    <a:pt x="2368029" y="559468"/>
                  </a:lnTo>
                  <a:lnTo>
                    <a:pt x="2409821" y="545567"/>
                  </a:lnTo>
                  <a:lnTo>
                    <a:pt x="2448853" y="531112"/>
                  </a:lnTo>
                  <a:lnTo>
                    <a:pt x="2485023" y="516127"/>
                  </a:lnTo>
                  <a:lnTo>
                    <a:pt x="2548370" y="484676"/>
                  </a:lnTo>
                  <a:lnTo>
                    <a:pt x="2599053" y="451420"/>
                  </a:lnTo>
                  <a:lnTo>
                    <a:pt x="2636260" y="416568"/>
                  </a:lnTo>
                  <a:lnTo>
                    <a:pt x="2659179" y="380325"/>
                  </a:lnTo>
                  <a:lnTo>
                    <a:pt x="266700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3339" y="2330195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1333499" y="0"/>
                  </a:moveTo>
                  <a:lnTo>
                    <a:pt x="1260298" y="506"/>
                  </a:lnTo>
                  <a:lnTo>
                    <a:pt x="1188133" y="2007"/>
                  </a:lnTo>
                  <a:lnTo>
                    <a:pt x="1117106" y="4478"/>
                  </a:lnTo>
                  <a:lnTo>
                    <a:pt x="1047318" y="7892"/>
                  </a:lnTo>
                  <a:lnTo>
                    <a:pt x="978870" y="12223"/>
                  </a:lnTo>
                  <a:lnTo>
                    <a:pt x="911864" y="17446"/>
                  </a:lnTo>
                  <a:lnTo>
                    <a:pt x="846401" y="23535"/>
                  </a:lnTo>
                  <a:lnTo>
                    <a:pt x="782583" y="30463"/>
                  </a:lnTo>
                  <a:lnTo>
                    <a:pt x="720511" y="38205"/>
                  </a:lnTo>
                  <a:lnTo>
                    <a:pt x="660287" y="46735"/>
                  </a:lnTo>
                  <a:lnTo>
                    <a:pt x="602011" y="56028"/>
                  </a:lnTo>
                  <a:lnTo>
                    <a:pt x="545787" y="66056"/>
                  </a:lnTo>
                  <a:lnTo>
                    <a:pt x="491714" y="76794"/>
                  </a:lnTo>
                  <a:lnTo>
                    <a:pt x="439894" y="88217"/>
                  </a:lnTo>
                  <a:lnTo>
                    <a:pt x="390429" y="100298"/>
                  </a:lnTo>
                  <a:lnTo>
                    <a:pt x="343421" y="113011"/>
                  </a:lnTo>
                  <a:lnTo>
                    <a:pt x="298970" y="126331"/>
                  </a:lnTo>
                  <a:lnTo>
                    <a:pt x="257178" y="140232"/>
                  </a:lnTo>
                  <a:lnTo>
                    <a:pt x="218146" y="154687"/>
                  </a:lnTo>
                  <a:lnTo>
                    <a:pt x="181976" y="169671"/>
                  </a:lnTo>
                  <a:lnTo>
                    <a:pt x="118629" y="201123"/>
                  </a:lnTo>
                  <a:lnTo>
                    <a:pt x="67946" y="234379"/>
                  </a:lnTo>
                  <a:lnTo>
                    <a:pt x="30739" y="269231"/>
                  </a:lnTo>
                  <a:lnTo>
                    <a:pt x="7820" y="305474"/>
                  </a:lnTo>
                  <a:lnTo>
                    <a:pt x="0" y="342899"/>
                  </a:lnTo>
                  <a:lnTo>
                    <a:pt x="1971" y="361747"/>
                  </a:lnTo>
                  <a:lnTo>
                    <a:pt x="17442" y="398607"/>
                  </a:lnTo>
                  <a:lnTo>
                    <a:pt x="47607" y="434181"/>
                  </a:lnTo>
                  <a:lnTo>
                    <a:pt x="91653" y="468261"/>
                  </a:lnTo>
                  <a:lnTo>
                    <a:pt x="148770" y="500640"/>
                  </a:lnTo>
                  <a:lnTo>
                    <a:pt x="218146" y="531112"/>
                  </a:lnTo>
                  <a:lnTo>
                    <a:pt x="257178" y="545567"/>
                  </a:lnTo>
                  <a:lnTo>
                    <a:pt x="298970" y="559468"/>
                  </a:lnTo>
                  <a:lnTo>
                    <a:pt x="343421" y="572788"/>
                  </a:lnTo>
                  <a:lnTo>
                    <a:pt x="390429" y="585501"/>
                  </a:lnTo>
                  <a:lnTo>
                    <a:pt x="439894" y="597582"/>
                  </a:lnTo>
                  <a:lnTo>
                    <a:pt x="491714" y="609005"/>
                  </a:lnTo>
                  <a:lnTo>
                    <a:pt x="545787" y="619743"/>
                  </a:lnTo>
                  <a:lnTo>
                    <a:pt x="602011" y="629771"/>
                  </a:lnTo>
                  <a:lnTo>
                    <a:pt x="660287" y="639064"/>
                  </a:lnTo>
                  <a:lnTo>
                    <a:pt x="720511" y="647594"/>
                  </a:lnTo>
                  <a:lnTo>
                    <a:pt x="782583" y="655336"/>
                  </a:lnTo>
                  <a:lnTo>
                    <a:pt x="846401" y="662264"/>
                  </a:lnTo>
                  <a:lnTo>
                    <a:pt x="911864" y="668353"/>
                  </a:lnTo>
                  <a:lnTo>
                    <a:pt x="978870" y="673576"/>
                  </a:lnTo>
                  <a:lnTo>
                    <a:pt x="1047318" y="677907"/>
                  </a:lnTo>
                  <a:lnTo>
                    <a:pt x="1117106" y="681321"/>
                  </a:lnTo>
                  <a:lnTo>
                    <a:pt x="1188133" y="683792"/>
                  </a:lnTo>
                  <a:lnTo>
                    <a:pt x="1260298" y="685293"/>
                  </a:lnTo>
                  <a:lnTo>
                    <a:pt x="1333500" y="685800"/>
                  </a:lnTo>
                  <a:lnTo>
                    <a:pt x="1406701" y="685293"/>
                  </a:lnTo>
                  <a:lnTo>
                    <a:pt x="1478866" y="683792"/>
                  </a:lnTo>
                  <a:lnTo>
                    <a:pt x="1549893" y="681321"/>
                  </a:lnTo>
                  <a:lnTo>
                    <a:pt x="1619681" y="677907"/>
                  </a:lnTo>
                  <a:lnTo>
                    <a:pt x="1688129" y="673576"/>
                  </a:lnTo>
                  <a:lnTo>
                    <a:pt x="1755135" y="668353"/>
                  </a:lnTo>
                  <a:lnTo>
                    <a:pt x="1820598" y="662264"/>
                  </a:lnTo>
                  <a:lnTo>
                    <a:pt x="1884416" y="655336"/>
                  </a:lnTo>
                  <a:lnTo>
                    <a:pt x="1946488" y="647594"/>
                  </a:lnTo>
                  <a:lnTo>
                    <a:pt x="2006712" y="639063"/>
                  </a:lnTo>
                  <a:lnTo>
                    <a:pt x="2064988" y="629771"/>
                  </a:lnTo>
                  <a:lnTo>
                    <a:pt x="2121212" y="619743"/>
                  </a:lnTo>
                  <a:lnTo>
                    <a:pt x="2175285" y="609005"/>
                  </a:lnTo>
                  <a:lnTo>
                    <a:pt x="2227105" y="597582"/>
                  </a:lnTo>
                  <a:lnTo>
                    <a:pt x="2276570" y="585501"/>
                  </a:lnTo>
                  <a:lnTo>
                    <a:pt x="2323578" y="572788"/>
                  </a:lnTo>
                  <a:lnTo>
                    <a:pt x="2368029" y="559468"/>
                  </a:lnTo>
                  <a:lnTo>
                    <a:pt x="2409821" y="545567"/>
                  </a:lnTo>
                  <a:lnTo>
                    <a:pt x="2448853" y="531112"/>
                  </a:lnTo>
                  <a:lnTo>
                    <a:pt x="2485023" y="516127"/>
                  </a:lnTo>
                  <a:lnTo>
                    <a:pt x="2548370" y="484676"/>
                  </a:lnTo>
                  <a:lnTo>
                    <a:pt x="2599053" y="451420"/>
                  </a:lnTo>
                  <a:lnTo>
                    <a:pt x="2636260" y="416568"/>
                  </a:lnTo>
                  <a:lnTo>
                    <a:pt x="2659179" y="380325"/>
                  </a:lnTo>
                  <a:lnTo>
                    <a:pt x="2667000" y="342899"/>
                  </a:lnTo>
                  <a:lnTo>
                    <a:pt x="2665028" y="324052"/>
                  </a:lnTo>
                  <a:lnTo>
                    <a:pt x="2649557" y="287192"/>
                  </a:lnTo>
                  <a:lnTo>
                    <a:pt x="2619392" y="251618"/>
                  </a:lnTo>
                  <a:lnTo>
                    <a:pt x="2575346" y="217538"/>
                  </a:lnTo>
                  <a:lnTo>
                    <a:pt x="2518229" y="185159"/>
                  </a:lnTo>
                  <a:lnTo>
                    <a:pt x="2448853" y="154687"/>
                  </a:lnTo>
                  <a:lnTo>
                    <a:pt x="2409821" y="140232"/>
                  </a:lnTo>
                  <a:lnTo>
                    <a:pt x="2368029" y="126331"/>
                  </a:lnTo>
                  <a:lnTo>
                    <a:pt x="2323578" y="113011"/>
                  </a:lnTo>
                  <a:lnTo>
                    <a:pt x="2276570" y="100298"/>
                  </a:lnTo>
                  <a:lnTo>
                    <a:pt x="2227105" y="88217"/>
                  </a:lnTo>
                  <a:lnTo>
                    <a:pt x="2175285" y="76794"/>
                  </a:lnTo>
                  <a:lnTo>
                    <a:pt x="2121212" y="66056"/>
                  </a:lnTo>
                  <a:lnTo>
                    <a:pt x="2064988" y="56028"/>
                  </a:lnTo>
                  <a:lnTo>
                    <a:pt x="2006712" y="46735"/>
                  </a:lnTo>
                  <a:lnTo>
                    <a:pt x="1946488" y="38205"/>
                  </a:lnTo>
                  <a:lnTo>
                    <a:pt x="1884416" y="30463"/>
                  </a:lnTo>
                  <a:lnTo>
                    <a:pt x="1820598" y="23535"/>
                  </a:lnTo>
                  <a:lnTo>
                    <a:pt x="1755135" y="17446"/>
                  </a:lnTo>
                  <a:lnTo>
                    <a:pt x="1688129" y="12223"/>
                  </a:lnTo>
                  <a:lnTo>
                    <a:pt x="1619681" y="7892"/>
                  </a:lnTo>
                  <a:lnTo>
                    <a:pt x="1549893" y="4478"/>
                  </a:lnTo>
                  <a:lnTo>
                    <a:pt x="1478866" y="2007"/>
                  </a:lnTo>
                  <a:lnTo>
                    <a:pt x="1406701" y="506"/>
                  </a:lnTo>
                  <a:lnTo>
                    <a:pt x="133349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5532" y="2648718"/>
            <a:ext cx="2364665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Como o mundo</a:t>
            </a:r>
            <a:r>
              <a:rPr sz="2100" spc="-48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muda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80177" y="1731007"/>
            <a:ext cx="1788459" cy="567026"/>
            <a:chOff x="1492389" y="1638045"/>
            <a:chExt cx="1689100" cy="536575"/>
          </a:xfrm>
        </p:grpSpPr>
        <p:sp>
          <p:nvSpPr>
            <p:cNvPr id="32" name="object 32"/>
            <p:cNvSpPr/>
            <p:nvPr/>
          </p:nvSpPr>
          <p:spPr>
            <a:xfrm>
              <a:off x="1498739" y="1644395"/>
              <a:ext cx="1676400" cy="523875"/>
            </a:xfrm>
            <a:custGeom>
              <a:avLst/>
              <a:gdLst/>
              <a:ahLst/>
              <a:cxnLst/>
              <a:rect l="l" t="t" r="r" b="b"/>
              <a:pathLst>
                <a:path w="1676400" h="523875">
                  <a:moveTo>
                    <a:pt x="1676400" y="262128"/>
                  </a:moveTo>
                  <a:lnTo>
                    <a:pt x="1665439" y="219606"/>
                  </a:lnTo>
                  <a:lnTo>
                    <a:pt x="1633703" y="179271"/>
                  </a:lnTo>
                  <a:lnTo>
                    <a:pt x="1582911" y="141660"/>
                  </a:lnTo>
                  <a:lnTo>
                    <a:pt x="1514782" y="107313"/>
                  </a:lnTo>
                  <a:lnTo>
                    <a:pt x="1474754" y="91533"/>
                  </a:lnTo>
                  <a:lnTo>
                    <a:pt x="1431035" y="76771"/>
                  </a:lnTo>
                  <a:lnTo>
                    <a:pt x="1383843" y="63095"/>
                  </a:lnTo>
                  <a:lnTo>
                    <a:pt x="1333390" y="50572"/>
                  </a:lnTo>
                  <a:lnTo>
                    <a:pt x="1279892" y="39270"/>
                  </a:lnTo>
                  <a:lnTo>
                    <a:pt x="1223564" y="29256"/>
                  </a:lnTo>
                  <a:lnTo>
                    <a:pt x="1164621" y="20597"/>
                  </a:lnTo>
                  <a:lnTo>
                    <a:pt x="1103278" y="13362"/>
                  </a:lnTo>
                  <a:lnTo>
                    <a:pt x="1039749" y="7617"/>
                  </a:lnTo>
                  <a:lnTo>
                    <a:pt x="974250" y="3430"/>
                  </a:lnTo>
                  <a:lnTo>
                    <a:pt x="906995" y="868"/>
                  </a:lnTo>
                  <a:lnTo>
                    <a:pt x="838200" y="0"/>
                  </a:lnTo>
                  <a:lnTo>
                    <a:pt x="769404" y="868"/>
                  </a:lnTo>
                  <a:lnTo>
                    <a:pt x="702149" y="3430"/>
                  </a:lnTo>
                  <a:lnTo>
                    <a:pt x="636650" y="7617"/>
                  </a:lnTo>
                  <a:lnTo>
                    <a:pt x="573121" y="13362"/>
                  </a:lnTo>
                  <a:lnTo>
                    <a:pt x="511778" y="20597"/>
                  </a:lnTo>
                  <a:lnTo>
                    <a:pt x="452835" y="29256"/>
                  </a:lnTo>
                  <a:lnTo>
                    <a:pt x="396507" y="39270"/>
                  </a:lnTo>
                  <a:lnTo>
                    <a:pt x="343009" y="50572"/>
                  </a:lnTo>
                  <a:lnTo>
                    <a:pt x="292556" y="63095"/>
                  </a:lnTo>
                  <a:lnTo>
                    <a:pt x="245363" y="76771"/>
                  </a:lnTo>
                  <a:lnTo>
                    <a:pt x="201645" y="91533"/>
                  </a:lnTo>
                  <a:lnTo>
                    <a:pt x="161617" y="107313"/>
                  </a:lnTo>
                  <a:lnTo>
                    <a:pt x="125493" y="124045"/>
                  </a:lnTo>
                  <a:lnTo>
                    <a:pt x="65817" y="160091"/>
                  </a:lnTo>
                  <a:lnTo>
                    <a:pt x="24339" y="199132"/>
                  </a:lnTo>
                  <a:lnTo>
                    <a:pt x="2775" y="240627"/>
                  </a:lnTo>
                  <a:lnTo>
                    <a:pt x="0" y="262128"/>
                  </a:lnTo>
                  <a:lnTo>
                    <a:pt x="2775" y="283622"/>
                  </a:lnTo>
                  <a:lnTo>
                    <a:pt x="24339" y="325077"/>
                  </a:lnTo>
                  <a:lnTo>
                    <a:pt x="65817" y="364045"/>
                  </a:lnTo>
                  <a:lnTo>
                    <a:pt x="125493" y="399995"/>
                  </a:lnTo>
                  <a:lnTo>
                    <a:pt x="161617" y="416673"/>
                  </a:lnTo>
                  <a:lnTo>
                    <a:pt x="201645" y="432398"/>
                  </a:lnTo>
                  <a:lnTo>
                    <a:pt x="245364" y="447103"/>
                  </a:lnTo>
                  <a:lnTo>
                    <a:pt x="292556" y="460722"/>
                  </a:lnTo>
                  <a:lnTo>
                    <a:pt x="343009" y="473189"/>
                  </a:lnTo>
                  <a:lnTo>
                    <a:pt x="396507" y="484438"/>
                  </a:lnTo>
                  <a:lnTo>
                    <a:pt x="452835" y="494402"/>
                  </a:lnTo>
                  <a:lnTo>
                    <a:pt x="511778" y="503015"/>
                  </a:lnTo>
                  <a:lnTo>
                    <a:pt x="573121" y="510210"/>
                  </a:lnTo>
                  <a:lnTo>
                    <a:pt x="636650" y="515922"/>
                  </a:lnTo>
                  <a:lnTo>
                    <a:pt x="702149" y="520084"/>
                  </a:lnTo>
                  <a:lnTo>
                    <a:pt x="769404" y="522630"/>
                  </a:lnTo>
                  <a:lnTo>
                    <a:pt x="838200" y="523494"/>
                  </a:lnTo>
                  <a:lnTo>
                    <a:pt x="906995" y="522630"/>
                  </a:lnTo>
                  <a:lnTo>
                    <a:pt x="974250" y="520084"/>
                  </a:lnTo>
                  <a:lnTo>
                    <a:pt x="1039749" y="515922"/>
                  </a:lnTo>
                  <a:lnTo>
                    <a:pt x="1103278" y="510210"/>
                  </a:lnTo>
                  <a:lnTo>
                    <a:pt x="1164621" y="503015"/>
                  </a:lnTo>
                  <a:lnTo>
                    <a:pt x="1223564" y="494402"/>
                  </a:lnTo>
                  <a:lnTo>
                    <a:pt x="1279892" y="484438"/>
                  </a:lnTo>
                  <a:lnTo>
                    <a:pt x="1333390" y="473189"/>
                  </a:lnTo>
                  <a:lnTo>
                    <a:pt x="1383843" y="460722"/>
                  </a:lnTo>
                  <a:lnTo>
                    <a:pt x="1431036" y="447103"/>
                  </a:lnTo>
                  <a:lnTo>
                    <a:pt x="1474754" y="432398"/>
                  </a:lnTo>
                  <a:lnTo>
                    <a:pt x="1514782" y="416673"/>
                  </a:lnTo>
                  <a:lnTo>
                    <a:pt x="1550906" y="399995"/>
                  </a:lnTo>
                  <a:lnTo>
                    <a:pt x="1610582" y="364045"/>
                  </a:lnTo>
                  <a:lnTo>
                    <a:pt x="1652060" y="325077"/>
                  </a:lnTo>
                  <a:lnTo>
                    <a:pt x="1673624" y="283622"/>
                  </a:lnTo>
                  <a:lnTo>
                    <a:pt x="1676400" y="262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8739" y="1644395"/>
              <a:ext cx="1676400" cy="523875"/>
            </a:xfrm>
            <a:custGeom>
              <a:avLst/>
              <a:gdLst/>
              <a:ahLst/>
              <a:cxnLst/>
              <a:rect l="l" t="t" r="r" b="b"/>
              <a:pathLst>
                <a:path w="1676400" h="523875">
                  <a:moveTo>
                    <a:pt x="838200" y="0"/>
                  </a:moveTo>
                  <a:lnTo>
                    <a:pt x="769404" y="868"/>
                  </a:lnTo>
                  <a:lnTo>
                    <a:pt x="702149" y="3430"/>
                  </a:lnTo>
                  <a:lnTo>
                    <a:pt x="636650" y="7617"/>
                  </a:lnTo>
                  <a:lnTo>
                    <a:pt x="573121" y="13362"/>
                  </a:lnTo>
                  <a:lnTo>
                    <a:pt x="511778" y="20597"/>
                  </a:lnTo>
                  <a:lnTo>
                    <a:pt x="452835" y="29256"/>
                  </a:lnTo>
                  <a:lnTo>
                    <a:pt x="396507" y="39270"/>
                  </a:lnTo>
                  <a:lnTo>
                    <a:pt x="343009" y="50572"/>
                  </a:lnTo>
                  <a:lnTo>
                    <a:pt x="292556" y="63095"/>
                  </a:lnTo>
                  <a:lnTo>
                    <a:pt x="245363" y="76771"/>
                  </a:lnTo>
                  <a:lnTo>
                    <a:pt x="201645" y="91533"/>
                  </a:lnTo>
                  <a:lnTo>
                    <a:pt x="161617" y="107313"/>
                  </a:lnTo>
                  <a:lnTo>
                    <a:pt x="125493" y="124045"/>
                  </a:lnTo>
                  <a:lnTo>
                    <a:pt x="65817" y="160091"/>
                  </a:lnTo>
                  <a:lnTo>
                    <a:pt x="24339" y="199132"/>
                  </a:lnTo>
                  <a:lnTo>
                    <a:pt x="2775" y="240627"/>
                  </a:lnTo>
                  <a:lnTo>
                    <a:pt x="0" y="262128"/>
                  </a:lnTo>
                  <a:lnTo>
                    <a:pt x="2775" y="283622"/>
                  </a:lnTo>
                  <a:lnTo>
                    <a:pt x="24339" y="325077"/>
                  </a:lnTo>
                  <a:lnTo>
                    <a:pt x="65817" y="364045"/>
                  </a:lnTo>
                  <a:lnTo>
                    <a:pt x="125493" y="399995"/>
                  </a:lnTo>
                  <a:lnTo>
                    <a:pt x="161617" y="416673"/>
                  </a:lnTo>
                  <a:lnTo>
                    <a:pt x="201645" y="432398"/>
                  </a:lnTo>
                  <a:lnTo>
                    <a:pt x="245364" y="447103"/>
                  </a:lnTo>
                  <a:lnTo>
                    <a:pt x="292556" y="460722"/>
                  </a:lnTo>
                  <a:lnTo>
                    <a:pt x="343009" y="473189"/>
                  </a:lnTo>
                  <a:lnTo>
                    <a:pt x="396507" y="484438"/>
                  </a:lnTo>
                  <a:lnTo>
                    <a:pt x="452835" y="494402"/>
                  </a:lnTo>
                  <a:lnTo>
                    <a:pt x="511778" y="503015"/>
                  </a:lnTo>
                  <a:lnTo>
                    <a:pt x="573121" y="510210"/>
                  </a:lnTo>
                  <a:lnTo>
                    <a:pt x="636650" y="515922"/>
                  </a:lnTo>
                  <a:lnTo>
                    <a:pt x="702149" y="520084"/>
                  </a:lnTo>
                  <a:lnTo>
                    <a:pt x="769404" y="522630"/>
                  </a:lnTo>
                  <a:lnTo>
                    <a:pt x="838200" y="523494"/>
                  </a:lnTo>
                  <a:lnTo>
                    <a:pt x="906995" y="522630"/>
                  </a:lnTo>
                  <a:lnTo>
                    <a:pt x="974250" y="520084"/>
                  </a:lnTo>
                  <a:lnTo>
                    <a:pt x="1039749" y="515922"/>
                  </a:lnTo>
                  <a:lnTo>
                    <a:pt x="1103278" y="510210"/>
                  </a:lnTo>
                  <a:lnTo>
                    <a:pt x="1164621" y="503015"/>
                  </a:lnTo>
                  <a:lnTo>
                    <a:pt x="1223564" y="494402"/>
                  </a:lnTo>
                  <a:lnTo>
                    <a:pt x="1279892" y="484438"/>
                  </a:lnTo>
                  <a:lnTo>
                    <a:pt x="1333390" y="473189"/>
                  </a:lnTo>
                  <a:lnTo>
                    <a:pt x="1383843" y="460722"/>
                  </a:lnTo>
                  <a:lnTo>
                    <a:pt x="1431036" y="447103"/>
                  </a:lnTo>
                  <a:lnTo>
                    <a:pt x="1474754" y="432398"/>
                  </a:lnTo>
                  <a:lnTo>
                    <a:pt x="1514782" y="416673"/>
                  </a:lnTo>
                  <a:lnTo>
                    <a:pt x="1550906" y="399995"/>
                  </a:lnTo>
                  <a:lnTo>
                    <a:pt x="1610582" y="364045"/>
                  </a:lnTo>
                  <a:lnTo>
                    <a:pt x="1652060" y="325077"/>
                  </a:lnTo>
                  <a:lnTo>
                    <a:pt x="1673624" y="283622"/>
                  </a:lnTo>
                  <a:lnTo>
                    <a:pt x="1676400" y="262128"/>
                  </a:lnTo>
                  <a:lnTo>
                    <a:pt x="1673624" y="240627"/>
                  </a:lnTo>
                  <a:lnTo>
                    <a:pt x="1652060" y="199132"/>
                  </a:lnTo>
                  <a:lnTo>
                    <a:pt x="1610582" y="160091"/>
                  </a:lnTo>
                  <a:lnTo>
                    <a:pt x="1550906" y="124045"/>
                  </a:lnTo>
                  <a:lnTo>
                    <a:pt x="1514782" y="107313"/>
                  </a:lnTo>
                  <a:lnTo>
                    <a:pt x="1474754" y="91533"/>
                  </a:lnTo>
                  <a:lnTo>
                    <a:pt x="1431035" y="76771"/>
                  </a:lnTo>
                  <a:lnTo>
                    <a:pt x="1383843" y="63095"/>
                  </a:lnTo>
                  <a:lnTo>
                    <a:pt x="1333390" y="50572"/>
                  </a:lnTo>
                  <a:lnTo>
                    <a:pt x="1279892" y="39270"/>
                  </a:lnTo>
                  <a:lnTo>
                    <a:pt x="1223564" y="29256"/>
                  </a:lnTo>
                  <a:lnTo>
                    <a:pt x="1164621" y="20597"/>
                  </a:lnTo>
                  <a:lnTo>
                    <a:pt x="1103278" y="13362"/>
                  </a:lnTo>
                  <a:lnTo>
                    <a:pt x="1039749" y="7617"/>
                  </a:lnTo>
                  <a:lnTo>
                    <a:pt x="974250" y="3430"/>
                  </a:lnTo>
                  <a:lnTo>
                    <a:pt x="906995" y="868"/>
                  </a:lnTo>
                  <a:lnTo>
                    <a:pt x="8382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05143" y="1843474"/>
            <a:ext cx="758414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11" dirty="0">
                <a:latin typeface="Times New Roman"/>
                <a:cs typeface="Times New Roman"/>
              </a:rPr>
              <a:t>Estado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09999" y="2291726"/>
            <a:ext cx="1136276" cy="1552109"/>
          </a:xfrm>
          <a:custGeom>
            <a:avLst/>
            <a:gdLst/>
            <a:ahLst/>
            <a:cxnLst/>
            <a:rect l="l" t="t" r="r" b="b"/>
            <a:pathLst>
              <a:path w="1073150" h="1468754">
                <a:moveTo>
                  <a:pt x="1072896" y="1075944"/>
                </a:moveTo>
                <a:lnTo>
                  <a:pt x="1012698" y="1089050"/>
                </a:lnTo>
                <a:lnTo>
                  <a:pt x="1012698" y="1123950"/>
                </a:lnTo>
                <a:lnTo>
                  <a:pt x="1006525" y="1113447"/>
                </a:lnTo>
                <a:lnTo>
                  <a:pt x="1006424" y="1113269"/>
                </a:lnTo>
                <a:lnTo>
                  <a:pt x="1006602" y="1113282"/>
                </a:lnTo>
                <a:lnTo>
                  <a:pt x="1006525" y="1113447"/>
                </a:lnTo>
                <a:lnTo>
                  <a:pt x="1012698" y="1123950"/>
                </a:lnTo>
                <a:lnTo>
                  <a:pt x="1012698" y="1089050"/>
                </a:lnTo>
                <a:lnTo>
                  <a:pt x="943356" y="1104138"/>
                </a:lnTo>
                <a:lnTo>
                  <a:pt x="984821" y="1110145"/>
                </a:lnTo>
                <a:lnTo>
                  <a:pt x="381000" y="1445514"/>
                </a:lnTo>
                <a:lnTo>
                  <a:pt x="393192" y="1468374"/>
                </a:lnTo>
                <a:lnTo>
                  <a:pt x="998220" y="1132001"/>
                </a:lnTo>
                <a:lnTo>
                  <a:pt x="980694" y="1171194"/>
                </a:lnTo>
                <a:lnTo>
                  <a:pt x="1012698" y="1138135"/>
                </a:lnTo>
                <a:lnTo>
                  <a:pt x="1072896" y="1075944"/>
                </a:lnTo>
                <a:close/>
              </a:path>
              <a:path w="1073150" h="1468754">
                <a:moveTo>
                  <a:pt x="1072896" y="923544"/>
                </a:moveTo>
                <a:lnTo>
                  <a:pt x="1001268" y="870343"/>
                </a:lnTo>
                <a:lnTo>
                  <a:pt x="1001268" y="897636"/>
                </a:lnTo>
                <a:lnTo>
                  <a:pt x="1001090" y="897686"/>
                </a:lnTo>
                <a:lnTo>
                  <a:pt x="1001166" y="897496"/>
                </a:lnTo>
                <a:lnTo>
                  <a:pt x="1001268" y="897636"/>
                </a:lnTo>
                <a:lnTo>
                  <a:pt x="1001268" y="870343"/>
                </a:lnTo>
                <a:lnTo>
                  <a:pt x="966216" y="844296"/>
                </a:lnTo>
                <a:lnTo>
                  <a:pt x="989291" y="879436"/>
                </a:lnTo>
                <a:lnTo>
                  <a:pt x="239268" y="606552"/>
                </a:lnTo>
                <a:lnTo>
                  <a:pt x="230124" y="630936"/>
                </a:lnTo>
                <a:lnTo>
                  <a:pt x="981519" y="903566"/>
                </a:lnTo>
                <a:lnTo>
                  <a:pt x="940308" y="915924"/>
                </a:lnTo>
                <a:lnTo>
                  <a:pt x="1001268" y="919429"/>
                </a:lnTo>
                <a:lnTo>
                  <a:pt x="1005840" y="919695"/>
                </a:lnTo>
                <a:lnTo>
                  <a:pt x="1072896" y="923544"/>
                </a:lnTo>
                <a:close/>
              </a:path>
              <a:path w="1073150" h="1468754">
                <a:moveTo>
                  <a:pt x="1072896" y="771144"/>
                </a:moveTo>
                <a:lnTo>
                  <a:pt x="1011174" y="691540"/>
                </a:lnTo>
                <a:lnTo>
                  <a:pt x="1011174" y="726948"/>
                </a:lnTo>
                <a:lnTo>
                  <a:pt x="1010513" y="726973"/>
                </a:lnTo>
                <a:lnTo>
                  <a:pt x="1010958" y="726325"/>
                </a:lnTo>
                <a:lnTo>
                  <a:pt x="1011174" y="726948"/>
                </a:lnTo>
                <a:lnTo>
                  <a:pt x="1011174" y="691540"/>
                </a:lnTo>
                <a:lnTo>
                  <a:pt x="991362" y="665988"/>
                </a:lnTo>
                <a:lnTo>
                  <a:pt x="1004582" y="706678"/>
                </a:lnTo>
                <a:lnTo>
                  <a:pt x="15240" y="0"/>
                </a:lnTo>
                <a:lnTo>
                  <a:pt x="0" y="21336"/>
                </a:lnTo>
                <a:lnTo>
                  <a:pt x="990346" y="727456"/>
                </a:lnTo>
                <a:lnTo>
                  <a:pt x="947166" y="728472"/>
                </a:lnTo>
                <a:lnTo>
                  <a:pt x="1011174" y="750201"/>
                </a:lnTo>
                <a:lnTo>
                  <a:pt x="1018032" y="752525"/>
                </a:lnTo>
                <a:lnTo>
                  <a:pt x="1072896" y="771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46006" y="4072928"/>
            <a:ext cx="2495102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3452" marR="137712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Como seria o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Times New Roman"/>
                <a:cs typeface="Times New Roman"/>
              </a:rPr>
              <a:t>mundo  </a:t>
            </a:r>
            <a:r>
              <a:rPr sz="2100" spc="-5" dirty="0">
                <a:latin typeface="Times New Roman"/>
                <a:cs typeface="Times New Roman"/>
              </a:rPr>
              <a:t>depois da ação</a:t>
            </a:r>
            <a:r>
              <a:rPr sz="2100" spc="-26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89875" y="3017251"/>
            <a:ext cx="2145478" cy="2264079"/>
          </a:xfrm>
          <a:custGeom>
            <a:avLst/>
            <a:gdLst/>
            <a:ahLst/>
            <a:cxnLst/>
            <a:rect l="l" t="t" r="r" b="b"/>
            <a:pathLst>
              <a:path w="2026285" h="2142490">
                <a:moveTo>
                  <a:pt x="997458" y="1379982"/>
                </a:moveTo>
                <a:lnTo>
                  <a:pt x="931164" y="1311503"/>
                </a:lnTo>
                <a:lnTo>
                  <a:pt x="931164" y="1342644"/>
                </a:lnTo>
                <a:lnTo>
                  <a:pt x="930986" y="1342669"/>
                </a:lnTo>
                <a:lnTo>
                  <a:pt x="931087" y="1342491"/>
                </a:lnTo>
                <a:lnTo>
                  <a:pt x="931164" y="1342644"/>
                </a:lnTo>
                <a:lnTo>
                  <a:pt x="931164" y="1311503"/>
                </a:lnTo>
                <a:lnTo>
                  <a:pt x="905256" y="1284732"/>
                </a:lnTo>
                <a:lnTo>
                  <a:pt x="922782" y="1323936"/>
                </a:lnTo>
                <a:lnTo>
                  <a:pt x="317754" y="987552"/>
                </a:lnTo>
                <a:lnTo>
                  <a:pt x="305562" y="1010412"/>
                </a:lnTo>
                <a:lnTo>
                  <a:pt x="909383" y="1345793"/>
                </a:lnTo>
                <a:lnTo>
                  <a:pt x="867918" y="1351788"/>
                </a:lnTo>
                <a:lnTo>
                  <a:pt x="931164" y="1365554"/>
                </a:lnTo>
                <a:lnTo>
                  <a:pt x="937260" y="1366888"/>
                </a:lnTo>
                <a:lnTo>
                  <a:pt x="997458" y="1379982"/>
                </a:lnTo>
                <a:close/>
              </a:path>
              <a:path w="2026285" h="2142490">
                <a:moveTo>
                  <a:pt x="1149858" y="998982"/>
                </a:moveTo>
                <a:lnTo>
                  <a:pt x="1078992" y="886968"/>
                </a:lnTo>
                <a:lnTo>
                  <a:pt x="1087729" y="928636"/>
                </a:lnTo>
                <a:lnTo>
                  <a:pt x="16764" y="0"/>
                </a:lnTo>
                <a:lnTo>
                  <a:pt x="0" y="19812"/>
                </a:lnTo>
                <a:lnTo>
                  <a:pt x="1070648" y="947407"/>
                </a:lnTo>
                <a:lnTo>
                  <a:pt x="1028700" y="944880"/>
                </a:lnTo>
                <a:lnTo>
                  <a:pt x="1100328" y="976871"/>
                </a:lnTo>
                <a:lnTo>
                  <a:pt x="1149858" y="998982"/>
                </a:lnTo>
                <a:close/>
              </a:path>
              <a:path w="2026285" h="2142490">
                <a:moveTo>
                  <a:pt x="2026158" y="2014728"/>
                </a:moveTo>
                <a:lnTo>
                  <a:pt x="2001012" y="2048433"/>
                </a:lnTo>
                <a:lnTo>
                  <a:pt x="2001012" y="1762506"/>
                </a:lnTo>
                <a:lnTo>
                  <a:pt x="1975104" y="1762506"/>
                </a:lnTo>
                <a:lnTo>
                  <a:pt x="1975104" y="2048433"/>
                </a:lnTo>
                <a:lnTo>
                  <a:pt x="1949958" y="2014728"/>
                </a:lnTo>
                <a:lnTo>
                  <a:pt x="1975104" y="2098725"/>
                </a:lnTo>
                <a:lnTo>
                  <a:pt x="1988058" y="2141982"/>
                </a:lnTo>
                <a:lnTo>
                  <a:pt x="2001012" y="2098725"/>
                </a:lnTo>
                <a:lnTo>
                  <a:pt x="2026158" y="2014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19381" y="5267104"/>
            <a:ext cx="2635624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3452" marR="321104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seria a </a:t>
            </a:r>
            <a:r>
              <a:rPr sz="2100" spc="-11" dirty="0">
                <a:latin typeface="Times New Roman"/>
                <a:cs typeface="Times New Roman"/>
              </a:rPr>
              <a:t>melhor  </a:t>
            </a:r>
            <a:r>
              <a:rPr sz="2100" spc="-5" dirty="0">
                <a:latin typeface="Times New Roman"/>
                <a:cs typeface="Times New Roman"/>
              </a:rPr>
              <a:t>ação a ser</a:t>
            </a:r>
            <a:r>
              <a:rPr sz="2100" spc="-3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executada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01400" y="2054983"/>
            <a:ext cx="878093" cy="821350"/>
          </a:xfrm>
          <a:custGeom>
            <a:avLst/>
            <a:gdLst/>
            <a:ahLst/>
            <a:cxnLst/>
            <a:rect l="l" t="t" r="r" b="b"/>
            <a:pathLst>
              <a:path w="829310" h="777239">
                <a:moveTo>
                  <a:pt x="829055" y="755903"/>
                </a:moveTo>
                <a:lnTo>
                  <a:pt x="745235" y="678179"/>
                </a:lnTo>
                <a:lnTo>
                  <a:pt x="726185" y="698753"/>
                </a:lnTo>
                <a:lnTo>
                  <a:pt x="809243" y="777239"/>
                </a:lnTo>
                <a:lnTo>
                  <a:pt x="829055" y="755903"/>
                </a:lnTo>
                <a:close/>
              </a:path>
              <a:path w="829310" h="777239">
                <a:moveTo>
                  <a:pt x="682751" y="619505"/>
                </a:moveTo>
                <a:lnTo>
                  <a:pt x="599693" y="541019"/>
                </a:lnTo>
                <a:lnTo>
                  <a:pt x="579881" y="562355"/>
                </a:lnTo>
                <a:lnTo>
                  <a:pt x="663701" y="640079"/>
                </a:lnTo>
                <a:lnTo>
                  <a:pt x="682751" y="619505"/>
                </a:lnTo>
                <a:close/>
              </a:path>
              <a:path w="829310" h="777239">
                <a:moveTo>
                  <a:pt x="536447" y="483107"/>
                </a:moveTo>
                <a:lnTo>
                  <a:pt x="453389" y="404621"/>
                </a:lnTo>
                <a:lnTo>
                  <a:pt x="433577" y="425195"/>
                </a:lnTo>
                <a:lnTo>
                  <a:pt x="517397" y="503681"/>
                </a:lnTo>
                <a:lnTo>
                  <a:pt x="536447" y="483107"/>
                </a:lnTo>
                <a:close/>
              </a:path>
              <a:path w="829310" h="777239">
                <a:moveTo>
                  <a:pt x="390905" y="345947"/>
                </a:moveTo>
                <a:lnTo>
                  <a:pt x="307085" y="268223"/>
                </a:lnTo>
                <a:lnTo>
                  <a:pt x="288035" y="288797"/>
                </a:lnTo>
                <a:lnTo>
                  <a:pt x="371093" y="366521"/>
                </a:lnTo>
                <a:lnTo>
                  <a:pt x="390905" y="345947"/>
                </a:lnTo>
                <a:close/>
              </a:path>
              <a:path w="829310" h="777239">
                <a:moveTo>
                  <a:pt x="244601" y="209549"/>
                </a:moveTo>
                <a:lnTo>
                  <a:pt x="161543" y="131063"/>
                </a:lnTo>
                <a:lnTo>
                  <a:pt x="141731" y="152399"/>
                </a:lnTo>
                <a:lnTo>
                  <a:pt x="225551" y="230123"/>
                </a:lnTo>
                <a:lnTo>
                  <a:pt x="244601" y="209549"/>
                </a:lnTo>
                <a:close/>
              </a:path>
              <a:path w="829310" h="777239">
                <a:moveTo>
                  <a:pt x="133350" y="66293"/>
                </a:moveTo>
                <a:lnTo>
                  <a:pt x="0" y="0"/>
                </a:lnTo>
                <a:lnTo>
                  <a:pt x="52577" y="90670"/>
                </a:lnTo>
                <a:lnTo>
                  <a:pt x="52577" y="68579"/>
                </a:lnTo>
                <a:lnTo>
                  <a:pt x="72389" y="48005"/>
                </a:lnTo>
                <a:lnTo>
                  <a:pt x="86933" y="61302"/>
                </a:lnTo>
                <a:lnTo>
                  <a:pt x="133350" y="66293"/>
                </a:lnTo>
                <a:close/>
              </a:path>
              <a:path w="829310" h="777239">
                <a:moveTo>
                  <a:pt x="86933" y="61302"/>
                </a:moveTo>
                <a:lnTo>
                  <a:pt x="72389" y="48005"/>
                </a:lnTo>
                <a:lnTo>
                  <a:pt x="52577" y="68579"/>
                </a:lnTo>
                <a:lnTo>
                  <a:pt x="62483" y="77919"/>
                </a:lnTo>
                <a:lnTo>
                  <a:pt x="62483" y="58673"/>
                </a:lnTo>
                <a:lnTo>
                  <a:pt x="86933" y="61302"/>
                </a:lnTo>
                <a:close/>
              </a:path>
              <a:path w="829310" h="777239">
                <a:moveTo>
                  <a:pt x="74675" y="128777"/>
                </a:moveTo>
                <a:lnTo>
                  <a:pt x="66487" y="81694"/>
                </a:lnTo>
                <a:lnTo>
                  <a:pt x="52577" y="68579"/>
                </a:lnTo>
                <a:lnTo>
                  <a:pt x="52577" y="90670"/>
                </a:lnTo>
                <a:lnTo>
                  <a:pt x="74675" y="128777"/>
                </a:lnTo>
                <a:close/>
              </a:path>
              <a:path w="829310" h="777239">
                <a:moveTo>
                  <a:pt x="99059" y="72389"/>
                </a:moveTo>
                <a:lnTo>
                  <a:pt x="86933" y="61302"/>
                </a:lnTo>
                <a:lnTo>
                  <a:pt x="62483" y="58673"/>
                </a:lnTo>
                <a:lnTo>
                  <a:pt x="66487" y="81694"/>
                </a:lnTo>
                <a:lnTo>
                  <a:pt x="79247" y="93725"/>
                </a:lnTo>
                <a:lnTo>
                  <a:pt x="99059" y="72389"/>
                </a:lnTo>
                <a:close/>
              </a:path>
              <a:path w="829310" h="777239">
                <a:moveTo>
                  <a:pt x="66487" y="81694"/>
                </a:moveTo>
                <a:lnTo>
                  <a:pt x="62483" y="58673"/>
                </a:lnTo>
                <a:lnTo>
                  <a:pt x="62483" y="77919"/>
                </a:lnTo>
                <a:lnTo>
                  <a:pt x="66487" y="81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027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108" y="1597069"/>
            <a:ext cx="8465595" cy="4744953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53741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b="1" spc="-5" dirty="0">
                <a:cs typeface="Times New Roman"/>
              </a:rPr>
              <a:t>Função utilidade: mapeia um estado (ou uma  sequências </a:t>
            </a:r>
            <a:r>
              <a:rPr sz="3000" b="1" dirty="0">
                <a:cs typeface="Times New Roman"/>
              </a:rPr>
              <a:t>de </a:t>
            </a:r>
            <a:r>
              <a:rPr sz="3000" b="1" spc="-5" dirty="0">
                <a:cs typeface="Times New Roman"/>
              </a:rPr>
              <a:t>estados) a um número real, que  descreve o grau de “satisfação” do agente com  relação a ação</a:t>
            </a:r>
            <a:r>
              <a:rPr sz="3000" b="1" spc="11" dirty="0">
                <a:cs typeface="Times New Roman"/>
              </a:rPr>
              <a:t> </a:t>
            </a:r>
            <a:r>
              <a:rPr sz="3000" b="1" spc="-5" dirty="0">
                <a:cs typeface="Times New Roman"/>
              </a:rPr>
              <a:t>tomada.</a:t>
            </a:r>
            <a:endParaRPr sz="3000" b="1" dirty="0">
              <a:cs typeface="Times New Roman"/>
            </a:endParaRPr>
          </a:p>
          <a:p>
            <a:pPr marL="376189" marR="440678" indent="-363426">
              <a:spcBef>
                <a:spcPts val="793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Informa se um estado do mundo é preferível  (mais útil) que outros. Avalia metas  competitivos e guia a</a:t>
            </a:r>
            <a:r>
              <a:rPr sz="3000" spc="16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busca.</a:t>
            </a:r>
            <a:endParaRPr sz="3000" dirty="0">
              <a:cs typeface="Times New Roman"/>
            </a:endParaRPr>
          </a:p>
          <a:p>
            <a:pPr marL="375517" indent="-362754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Jogos caem nessa</a:t>
            </a:r>
            <a:r>
              <a:rPr sz="3000" spc="5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categoria</a:t>
            </a:r>
            <a:endParaRPr sz="3000" dirty="0">
              <a:cs typeface="Times New Roman"/>
            </a:endParaRPr>
          </a:p>
          <a:p>
            <a:pPr marL="375517" indent="-362754">
              <a:lnSpc>
                <a:spcPts val="3978"/>
              </a:lnSpc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Gera comportamento de alta</a:t>
            </a:r>
            <a:r>
              <a:rPr sz="3000" spc="16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qualidade</a:t>
            </a:r>
            <a:endParaRPr sz="3000" dirty="0">
              <a:cs typeface="Times New Roman"/>
            </a:endParaRPr>
          </a:p>
          <a:p>
            <a:pPr marR="5374" algn="r">
              <a:lnSpc>
                <a:spcPts val="1693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519" y="423924"/>
            <a:ext cx="7774897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 baseado em utilidade</a:t>
            </a:r>
            <a:endParaRPr sz="47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370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1326" y="6551768"/>
            <a:ext cx="188931" cy="20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3"/>
              </a:lnSpc>
            </a:pPr>
            <a:r>
              <a:rPr sz="1500" spc="-5" dirty="0">
                <a:latin typeface="Times New Roman"/>
                <a:cs typeface="Times New Roman"/>
              </a:rPr>
              <a:t>41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88779"/>
            <a:ext cx="9150724" cy="5462914"/>
            <a:chOff x="0" y="1314196"/>
            <a:chExt cx="8642350" cy="5169535"/>
          </a:xfrm>
        </p:grpSpPr>
        <p:sp>
          <p:nvSpPr>
            <p:cNvPr id="4" name="object 4"/>
            <p:cNvSpPr/>
            <p:nvPr/>
          </p:nvSpPr>
          <p:spPr>
            <a:xfrm>
              <a:off x="0" y="1314196"/>
              <a:ext cx="8636000" cy="50800"/>
            </a:xfrm>
            <a:custGeom>
              <a:avLst/>
              <a:gdLst/>
              <a:ahLst/>
              <a:cxnLst/>
              <a:rect l="l" t="t" r="r" b="b"/>
              <a:pathLst>
                <a:path w="8636000" h="50800">
                  <a:moveTo>
                    <a:pt x="0" y="0"/>
                  </a:moveTo>
                  <a:lnTo>
                    <a:pt x="0" y="50800"/>
                  </a:lnTo>
                  <a:lnTo>
                    <a:pt x="8636000" y="50800"/>
                  </a:lnTo>
                  <a:lnTo>
                    <a:pt x="863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27" y="1415796"/>
              <a:ext cx="6781800" cy="5061585"/>
            </a:xfrm>
            <a:custGeom>
              <a:avLst/>
              <a:gdLst/>
              <a:ahLst/>
              <a:cxnLst/>
              <a:rect l="l" t="t" r="r" b="b"/>
              <a:pathLst>
                <a:path w="6781800" h="5061585">
                  <a:moveTo>
                    <a:pt x="6781800" y="5061204"/>
                  </a:moveTo>
                  <a:lnTo>
                    <a:pt x="6781800" y="0"/>
                  </a:lnTo>
                  <a:lnTo>
                    <a:pt x="0" y="0"/>
                  </a:lnTo>
                  <a:lnTo>
                    <a:pt x="0" y="5061204"/>
                  </a:lnTo>
                  <a:lnTo>
                    <a:pt x="6781800" y="506120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39" y="1415796"/>
              <a:ext cx="6781800" cy="5061585"/>
            </a:xfrm>
            <a:custGeom>
              <a:avLst/>
              <a:gdLst/>
              <a:ahLst/>
              <a:cxnLst/>
              <a:rect l="l" t="t" r="r" b="b"/>
              <a:pathLst>
                <a:path w="6781800" h="5061585">
                  <a:moveTo>
                    <a:pt x="0" y="0"/>
                  </a:moveTo>
                  <a:lnTo>
                    <a:pt x="0" y="5061204"/>
                  </a:lnTo>
                  <a:lnTo>
                    <a:pt x="6781800" y="5061204"/>
                  </a:lnTo>
                  <a:lnTo>
                    <a:pt x="67818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9822" y="1380744"/>
              <a:ext cx="1416685" cy="5064760"/>
            </a:xfrm>
            <a:custGeom>
              <a:avLst/>
              <a:gdLst/>
              <a:ahLst/>
              <a:cxnLst/>
              <a:rect l="l" t="t" r="r" b="b"/>
              <a:pathLst>
                <a:path w="1416684" h="5064760">
                  <a:moveTo>
                    <a:pt x="1416177" y="0"/>
                  </a:moveTo>
                  <a:lnTo>
                    <a:pt x="1416177" y="5064252"/>
                  </a:lnTo>
                  <a:lnTo>
                    <a:pt x="0" y="5064252"/>
                  </a:lnTo>
                  <a:lnTo>
                    <a:pt x="0" y="0"/>
                  </a:lnTo>
                  <a:lnTo>
                    <a:pt x="141617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9822" y="1380744"/>
              <a:ext cx="1416685" cy="5064760"/>
            </a:xfrm>
            <a:custGeom>
              <a:avLst/>
              <a:gdLst/>
              <a:ahLst/>
              <a:cxnLst/>
              <a:rect l="l" t="t" r="r" b="b"/>
              <a:pathLst>
                <a:path w="1416684" h="5064760">
                  <a:moveTo>
                    <a:pt x="0" y="0"/>
                  </a:moveTo>
                  <a:lnTo>
                    <a:pt x="0" y="5064252"/>
                  </a:lnTo>
                  <a:lnTo>
                    <a:pt x="1416177" y="50642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9822" y="1374394"/>
              <a:ext cx="1416685" cy="12700"/>
            </a:xfrm>
            <a:custGeom>
              <a:avLst/>
              <a:gdLst/>
              <a:ahLst/>
              <a:cxnLst/>
              <a:rect l="l" t="t" r="r" b="b"/>
              <a:pathLst>
                <a:path w="1416684" h="12700">
                  <a:moveTo>
                    <a:pt x="0" y="0"/>
                  </a:moveTo>
                  <a:lnTo>
                    <a:pt x="0" y="12700"/>
                  </a:lnTo>
                  <a:lnTo>
                    <a:pt x="1416177" y="12700"/>
                  </a:lnTo>
                  <a:lnTo>
                    <a:pt x="1416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6451" y="1606295"/>
              <a:ext cx="2274570" cy="4655820"/>
            </a:xfrm>
            <a:custGeom>
              <a:avLst/>
              <a:gdLst/>
              <a:ahLst/>
              <a:cxnLst/>
              <a:rect l="l" t="t" r="r" b="b"/>
              <a:pathLst>
                <a:path w="2274570" h="4655820">
                  <a:moveTo>
                    <a:pt x="2208276" y="25146"/>
                  </a:moveTo>
                  <a:lnTo>
                    <a:pt x="93560" y="25146"/>
                  </a:lnTo>
                  <a:lnTo>
                    <a:pt x="127254" y="0"/>
                  </a:lnTo>
                  <a:lnTo>
                    <a:pt x="0" y="38100"/>
                  </a:lnTo>
                  <a:lnTo>
                    <a:pt x="76200" y="60921"/>
                  </a:lnTo>
                  <a:lnTo>
                    <a:pt x="127254" y="76200"/>
                  </a:lnTo>
                  <a:lnTo>
                    <a:pt x="93560" y="51054"/>
                  </a:lnTo>
                  <a:lnTo>
                    <a:pt x="2208276" y="51054"/>
                  </a:lnTo>
                  <a:lnTo>
                    <a:pt x="2208276" y="25146"/>
                  </a:lnTo>
                  <a:close/>
                </a:path>
                <a:path w="2274570" h="4655820">
                  <a:moveTo>
                    <a:pt x="2274570" y="4617720"/>
                  </a:moveTo>
                  <a:lnTo>
                    <a:pt x="2148090" y="4579620"/>
                  </a:lnTo>
                  <a:lnTo>
                    <a:pt x="2182279" y="4605528"/>
                  </a:lnTo>
                  <a:lnTo>
                    <a:pt x="67056" y="4605528"/>
                  </a:lnTo>
                  <a:lnTo>
                    <a:pt x="67056" y="4630674"/>
                  </a:lnTo>
                  <a:lnTo>
                    <a:pt x="2181263" y="4630674"/>
                  </a:lnTo>
                  <a:lnTo>
                    <a:pt x="2148090" y="4655820"/>
                  </a:lnTo>
                  <a:lnTo>
                    <a:pt x="2198370" y="4640681"/>
                  </a:lnTo>
                  <a:lnTo>
                    <a:pt x="2274570" y="4617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0155" y="423924"/>
            <a:ext cx="7504213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Agente baseado em utilidade</a:t>
            </a:r>
            <a:endParaRPr sz="4700" dirty="0"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8869" y="2375472"/>
            <a:ext cx="2743200" cy="691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4337" rIns="0" bIns="0" rtlCol="0">
            <a:spAutoFit/>
          </a:bodyPr>
          <a:lstStyle/>
          <a:p>
            <a:pPr marL="103452" marR="206232">
              <a:spcBef>
                <a:spcPts val="349"/>
              </a:spcBef>
            </a:pPr>
            <a:r>
              <a:rPr sz="2100" spc="-5" dirty="0">
                <a:latin typeface="Times New Roman"/>
                <a:cs typeface="Times New Roman"/>
              </a:rPr>
              <a:t>Representação do  estado atual do</a:t>
            </a:r>
            <a:r>
              <a:rPr sz="2100" spc="-37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mundo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4272" y="6352842"/>
            <a:ext cx="12425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Atuadores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1210" y="1454548"/>
            <a:ext cx="107710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Sensores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966" y="6408400"/>
            <a:ext cx="880782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Agente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7025" y="2325009"/>
            <a:ext cx="278354" cy="3114284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lnSpc>
                <a:spcPts val="3041"/>
              </a:lnSpc>
              <a:spcBef>
                <a:spcPts val="106"/>
              </a:spcBef>
            </a:pPr>
            <a:r>
              <a:rPr sz="250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36275" marR="5374" indent="-23512">
              <a:lnSpc>
                <a:spcPct val="99800"/>
              </a:lnSpc>
            </a:pPr>
            <a:r>
              <a:rPr sz="2500" dirty="0">
                <a:latin typeface="Times New Roman"/>
                <a:cs typeface="Times New Roman"/>
              </a:rPr>
              <a:t>m  b  i  e  n  t  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9601" y="1796501"/>
            <a:ext cx="4770344" cy="4692563"/>
            <a:chOff x="311289" y="1700022"/>
            <a:chExt cx="4505325" cy="4440555"/>
          </a:xfrm>
        </p:grpSpPr>
        <p:sp>
          <p:nvSpPr>
            <p:cNvPr id="18" name="object 18"/>
            <p:cNvSpPr/>
            <p:nvPr/>
          </p:nvSpPr>
          <p:spPr>
            <a:xfrm>
              <a:off x="4708284" y="1700021"/>
              <a:ext cx="108585" cy="4440555"/>
            </a:xfrm>
            <a:custGeom>
              <a:avLst/>
              <a:gdLst/>
              <a:ahLst/>
              <a:cxnLst/>
              <a:rect l="l" t="t" r="r" b="b"/>
              <a:pathLst>
                <a:path w="108585" h="4440555">
                  <a:moveTo>
                    <a:pt x="76200" y="404622"/>
                  </a:moveTo>
                  <a:lnTo>
                    <a:pt x="51054" y="438327"/>
                  </a:lnTo>
                  <a:lnTo>
                    <a:pt x="51054" y="0"/>
                  </a:lnTo>
                  <a:lnTo>
                    <a:pt x="25895" y="0"/>
                  </a:lnTo>
                  <a:lnTo>
                    <a:pt x="25895" y="439331"/>
                  </a:lnTo>
                  <a:lnTo>
                    <a:pt x="0" y="404622"/>
                  </a:lnTo>
                  <a:lnTo>
                    <a:pt x="25895" y="491159"/>
                  </a:lnTo>
                  <a:lnTo>
                    <a:pt x="38100" y="531876"/>
                  </a:lnTo>
                  <a:lnTo>
                    <a:pt x="51054" y="488619"/>
                  </a:lnTo>
                  <a:lnTo>
                    <a:pt x="76200" y="404622"/>
                  </a:lnTo>
                  <a:close/>
                </a:path>
                <a:path w="108585" h="4440555">
                  <a:moveTo>
                    <a:pt x="105156" y="4312932"/>
                  </a:moveTo>
                  <a:lnTo>
                    <a:pt x="80010" y="4346626"/>
                  </a:lnTo>
                  <a:lnTo>
                    <a:pt x="80010" y="4060698"/>
                  </a:lnTo>
                  <a:lnTo>
                    <a:pt x="54102" y="4060698"/>
                  </a:lnTo>
                  <a:lnTo>
                    <a:pt x="54102" y="4346626"/>
                  </a:lnTo>
                  <a:lnTo>
                    <a:pt x="28956" y="4312932"/>
                  </a:lnTo>
                  <a:lnTo>
                    <a:pt x="54102" y="4396918"/>
                  </a:lnTo>
                  <a:lnTo>
                    <a:pt x="67056" y="4440174"/>
                  </a:lnTo>
                  <a:lnTo>
                    <a:pt x="80010" y="4396918"/>
                  </a:lnTo>
                  <a:lnTo>
                    <a:pt x="105156" y="4312932"/>
                  </a:lnTo>
                  <a:close/>
                </a:path>
                <a:path w="108585" h="4440555">
                  <a:moveTo>
                    <a:pt x="108204" y="1531620"/>
                  </a:moveTo>
                  <a:lnTo>
                    <a:pt x="83058" y="1565325"/>
                  </a:lnTo>
                  <a:lnTo>
                    <a:pt x="83058" y="1279398"/>
                  </a:lnTo>
                  <a:lnTo>
                    <a:pt x="57150" y="1279398"/>
                  </a:lnTo>
                  <a:lnTo>
                    <a:pt x="57150" y="1565325"/>
                  </a:lnTo>
                  <a:lnTo>
                    <a:pt x="32004" y="1531620"/>
                  </a:lnTo>
                  <a:lnTo>
                    <a:pt x="57150" y="1615617"/>
                  </a:lnTo>
                  <a:lnTo>
                    <a:pt x="70104" y="1658874"/>
                  </a:lnTo>
                  <a:lnTo>
                    <a:pt x="83058" y="1615617"/>
                  </a:lnTo>
                  <a:lnTo>
                    <a:pt x="108204" y="1531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639" y="4346448"/>
              <a:ext cx="2044700" cy="685800"/>
            </a:xfrm>
            <a:custGeom>
              <a:avLst/>
              <a:gdLst/>
              <a:ahLst/>
              <a:cxnLst/>
              <a:rect l="l" t="t" r="r" b="b"/>
              <a:pathLst>
                <a:path w="2044700" h="685800">
                  <a:moveTo>
                    <a:pt x="2044445" y="342900"/>
                  </a:moveTo>
                  <a:lnTo>
                    <a:pt x="2035123" y="296294"/>
                  </a:lnTo>
                  <a:lnTo>
                    <a:pt x="2007965" y="251618"/>
                  </a:lnTo>
                  <a:lnTo>
                    <a:pt x="1964185" y="209276"/>
                  </a:lnTo>
                  <a:lnTo>
                    <a:pt x="1905000" y="169672"/>
                  </a:lnTo>
                  <a:lnTo>
                    <a:pt x="1870009" y="151023"/>
                  </a:lnTo>
                  <a:lnTo>
                    <a:pt x="1831621" y="133211"/>
                  </a:lnTo>
                  <a:lnTo>
                    <a:pt x="1789990" y="116285"/>
                  </a:lnTo>
                  <a:lnTo>
                    <a:pt x="1745265" y="100298"/>
                  </a:lnTo>
                  <a:lnTo>
                    <a:pt x="1697600" y="85298"/>
                  </a:lnTo>
                  <a:lnTo>
                    <a:pt x="1647146" y="71338"/>
                  </a:lnTo>
                  <a:lnTo>
                    <a:pt x="1594054" y="58467"/>
                  </a:lnTo>
                  <a:lnTo>
                    <a:pt x="1538478" y="46735"/>
                  </a:lnTo>
                  <a:lnTo>
                    <a:pt x="1480567" y="36195"/>
                  </a:lnTo>
                  <a:lnTo>
                    <a:pt x="1420475" y="26896"/>
                  </a:lnTo>
                  <a:lnTo>
                    <a:pt x="1358352" y="18888"/>
                  </a:lnTo>
                  <a:lnTo>
                    <a:pt x="1294352" y="12223"/>
                  </a:lnTo>
                  <a:lnTo>
                    <a:pt x="1228625" y="6951"/>
                  </a:lnTo>
                  <a:lnTo>
                    <a:pt x="1161323" y="3123"/>
                  </a:lnTo>
                  <a:lnTo>
                    <a:pt x="1092599" y="789"/>
                  </a:lnTo>
                  <a:lnTo>
                    <a:pt x="1022604" y="0"/>
                  </a:lnTo>
                  <a:lnTo>
                    <a:pt x="952604" y="789"/>
                  </a:lnTo>
                  <a:lnTo>
                    <a:pt x="883869" y="3123"/>
                  </a:lnTo>
                  <a:lnTo>
                    <a:pt x="816549" y="6951"/>
                  </a:lnTo>
                  <a:lnTo>
                    <a:pt x="750799" y="12223"/>
                  </a:lnTo>
                  <a:lnTo>
                    <a:pt x="686769" y="18888"/>
                  </a:lnTo>
                  <a:lnTo>
                    <a:pt x="624613" y="26896"/>
                  </a:lnTo>
                  <a:lnTo>
                    <a:pt x="564483" y="36195"/>
                  </a:lnTo>
                  <a:lnTo>
                    <a:pt x="506532" y="46736"/>
                  </a:lnTo>
                  <a:lnTo>
                    <a:pt x="450912" y="58467"/>
                  </a:lnTo>
                  <a:lnTo>
                    <a:pt x="397775" y="71338"/>
                  </a:lnTo>
                  <a:lnTo>
                    <a:pt x="347273" y="85298"/>
                  </a:lnTo>
                  <a:lnTo>
                    <a:pt x="299561" y="100298"/>
                  </a:lnTo>
                  <a:lnTo>
                    <a:pt x="254789" y="116285"/>
                  </a:lnTo>
                  <a:lnTo>
                    <a:pt x="213110" y="133211"/>
                  </a:lnTo>
                  <a:lnTo>
                    <a:pt x="174678" y="151023"/>
                  </a:lnTo>
                  <a:lnTo>
                    <a:pt x="139643" y="169672"/>
                  </a:lnTo>
                  <a:lnTo>
                    <a:pt x="80379" y="209276"/>
                  </a:lnTo>
                  <a:lnTo>
                    <a:pt x="36537" y="251618"/>
                  </a:lnTo>
                  <a:lnTo>
                    <a:pt x="9337" y="296294"/>
                  </a:lnTo>
                  <a:lnTo>
                    <a:pt x="0" y="342900"/>
                  </a:lnTo>
                  <a:lnTo>
                    <a:pt x="2359" y="366330"/>
                  </a:lnTo>
                  <a:lnTo>
                    <a:pt x="20780" y="411890"/>
                  </a:lnTo>
                  <a:lnTo>
                    <a:pt x="56454" y="455371"/>
                  </a:lnTo>
                  <a:lnTo>
                    <a:pt x="108159" y="496358"/>
                  </a:lnTo>
                  <a:lnTo>
                    <a:pt x="174678" y="534441"/>
                  </a:lnTo>
                  <a:lnTo>
                    <a:pt x="213110" y="552264"/>
                  </a:lnTo>
                  <a:lnTo>
                    <a:pt x="254789" y="569206"/>
                  </a:lnTo>
                  <a:lnTo>
                    <a:pt x="299561" y="585215"/>
                  </a:lnTo>
                  <a:lnTo>
                    <a:pt x="347273" y="600241"/>
                  </a:lnTo>
                  <a:lnTo>
                    <a:pt x="397775" y="614230"/>
                  </a:lnTo>
                  <a:lnTo>
                    <a:pt x="450912" y="627131"/>
                  </a:lnTo>
                  <a:lnTo>
                    <a:pt x="506532" y="638894"/>
                  </a:lnTo>
                  <a:lnTo>
                    <a:pt x="564483" y="649466"/>
                  </a:lnTo>
                  <a:lnTo>
                    <a:pt x="624613" y="658796"/>
                  </a:lnTo>
                  <a:lnTo>
                    <a:pt x="686769" y="666832"/>
                  </a:lnTo>
                  <a:lnTo>
                    <a:pt x="750799" y="673523"/>
                  </a:lnTo>
                  <a:lnTo>
                    <a:pt x="816549" y="678816"/>
                  </a:lnTo>
                  <a:lnTo>
                    <a:pt x="883869" y="682662"/>
                  </a:lnTo>
                  <a:lnTo>
                    <a:pt x="952604" y="685006"/>
                  </a:lnTo>
                  <a:lnTo>
                    <a:pt x="1022604" y="685800"/>
                  </a:lnTo>
                  <a:lnTo>
                    <a:pt x="1092599" y="685006"/>
                  </a:lnTo>
                  <a:lnTo>
                    <a:pt x="1161323" y="682662"/>
                  </a:lnTo>
                  <a:lnTo>
                    <a:pt x="1228625" y="678816"/>
                  </a:lnTo>
                  <a:lnTo>
                    <a:pt x="1294352" y="673523"/>
                  </a:lnTo>
                  <a:lnTo>
                    <a:pt x="1358352" y="666832"/>
                  </a:lnTo>
                  <a:lnTo>
                    <a:pt x="1420475" y="658796"/>
                  </a:lnTo>
                  <a:lnTo>
                    <a:pt x="1480567" y="649466"/>
                  </a:lnTo>
                  <a:lnTo>
                    <a:pt x="1538477" y="638894"/>
                  </a:lnTo>
                  <a:lnTo>
                    <a:pt x="1594054" y="627131"/>
                  </a:lnTo>
                  <a:lnTo>
                    <a:pt x="1647146" y="614230"/>
                  </a:lnTo>
                  <a:lnTo>
                    <a:pt x="1697600" y="600241"/>
                  </a:lnTo>
                  <a:lnTo>
                    <a:pt x="1745265" y="585215"/>
                  </a:lnTo>
                  <a:lnTo>
                    <a:pt x="1789990" y="569206"/>
                  </a:lnTo>
                  <a:lnTo>
                    <a:pt x="1831621" y="552264"/>
                  </a:lnTo>
                  <a:lnTo>
                    <a:pt x="1870009" y="534441"/>
                  </a:lnTo>
                  <a:lnTo>
                    <a:pt x="1904999" y="515789"/>
                  </a:lnTo>
                  <a:lnTo>
                    <a:pt x="1964185" y="476202"/>
                  </a:lnTo>
                  <a:lnTo>
                    <a:pt x="2007965" y="433916"/>
                  </a:lnTo>
                  <a:lnTo>
                    <a:pt x="2035123" y="389344"/>
                  </a:lnTo>
                  <a:lnTo>
                    <a:pt x="2044445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639" y="4346448"/>
              <a:ext cx="2044700" cy="685800"/>
            </a:xfrm>
            <a:custGeom>
              <a:avLst/>
              <a:gdLst/>
              <a:ahLst/>
              <a:cxnLst/>
              <a:rect l="l" t="t" r="r" b="b"/>
              <a:pathLst>
                <a:path w="2044700" h="685800">
                  <a:moveTo>
                    <a:pt x="1022604" y="0"/>
                  </a:moveTo>
                  <a:lnTo>
                    <a:pt x="952604" y="789"/>
                  </a:lnTo>
                  <a:lnTo>
                    <a:pt x="883869" y="3123"/>
                  </a:lnTo>
                  <a:lnTo>
                    <a:pt x="816549" y="6951"/>
                  </a:lnTo>
                  <a:lnTo>
                    <a:pt x="750799" y="12223"/>
                  </a:lnTo>
                  <a:lnTo>
                    <a:pt x="686769" y="18888"/>
                  </a:lnTo>
                  <a:lnTo>
                    <a:pt x="624613" y="26896"/>
                  </a:lnTo>
                  <a:lnTo>
                    <a:pt x="564483" y="36195"/>
                  </a:lnTo>
                  <a:lnTo>
                    <a:pt x="506532" y="46736"/>
                  </a:lnTo>
                  <a:lnTo>
                    <a:pt x="450912" y="58467"/>
                  </a:lnTo>
                  <a:lnTo>
                    <a:pt x="397775" y="71338"/>
                  </a:lnTo>
                  <a:lnTo>
                    <a:pt x="347273" y="85298"/>
                  </a:lnTo>
                  <a:lnTo>
                    <a:pt x="299561" y="100298"/>
                  </a:lnTo>
                  <a:lnTo>
                    <a:pt x="254789" y="116285"/>
                  </a:lnTo>
                  <a:lnTo>
                    <a:pt x="213110" y="133211"/>
                  </a:lnTo>
                  <a:lnTo>
                    <a:pt x="174678" y="151023"/>
                  </a:lnTo>
                  <a:lnTo>
                    <a:pt x="139643" y="169672"/>
                  </a:lnTo>
                  <a:lnTo>
                    <a:pt x="80379" y="209276"/>
                  </a:lnTo>
                  <a:lnTo>
                    <a:pt x="36537" y="251618"/>
                  </a:lnTo>
                  <a:lnTo>
                    <a:pt x="9337" y="296294"/>
                  </a:lnTo>
                  <a:lnTo>
                    <a:pt x="0" y="342900"/>
                  </a:lnTo>
                  <a:lnTo>
                    <a:pt x="2359" y="366330"/>
                  </a:lnTo>
                  <a:lnTo>
                    <a:pt x="20780" y="411890"/>
                  </a:lnTo>
                  <a:lnTo>
                    <a:pt x="56454" y="455371"/>
                  </a:lnTo>
                  <a:lnTo>
                    <a:pt x="108159" y="496358"/>
                  </a:lnTo>
                  <a:lnTo>
                    <a:pt x="174678" y="534441"/>
                  </a:lnTo>
                  <a:lnTo>
                    <a:pt x="213110" y="552264"/>
                  </a:lnTo>
                  <a:lnTo>
                    <a:pt x="254789" y="569206"/>
                  </a:lnTo>
                  <a:lnTo>
                    <a:pt x="299561" y="585215"/>
                  </a:lnTo>
                  <a:lnTo>
                    <a:pt x="347273" y="600241"/>
                  </a:lnTo>
                  <a:lnTo>
                    <a:pt x="397775" y="614230"/>
                  </a:lnTo>
                  <a:lnTo>
                    <a:pt x="450912" y="627131"/>
                  </a:lnTo>
                  <a:lnTo>
                    <a:pt x="506532" y="638894"/>
                  </a:lnTo>
                  <a:lnTo>
                    <a:pt x="564483" y="649466"/>
                  </a:lnTo>
                  <a:lnTo>
                    <a:pt x="624613" y="658796"/>
                  </a:lnTo>
                  <a:lnTo>
                    <a:pt x="686769" y="666832"/>
                  </a:lnTo>
                  <a:lnTo>
                    <a:pt x="750799" y="673523"/>
                  </a:lnTo>
                  <a:lnTo>
                    <a:pt x="816549" y="678816"/>
                  </a:lnTo>
                  <a:lnTo>
                    <a:pt x="883869" y="682662"/>
                  </a:lnTo>
                  <a:lnTo>
                    <a:pt x="952604" y="685006"/>
                  </a:lnTo>
                  <a:lnTo>
                    <a:pt x="1022604" y="685800"/>
                  </a:lnTo>
                  <a:lnTo>
                    <a:pt x="1092599" y="685006"/>
                  </a:lnTo>
                  <a:lnTo>
                    <a:pt x="1161323" y="682662"/>
                  </a:lnTo>
                  <a:lnTo>
                    <a:pt x="1228625" y="678816"/>
                  </a:lnTo>
                  <a:lnTo>
                    <a:pt x="1294352" y="673523"/>
                  </a:lnTo>
                  <a:lnTo>
                    <a:pt x="1358352" y="666832"/>
                  </a:lnTo>
                  <a:lnTo>
                    <a:pt x="1420475" y="658796"/>
                  </a:lnTo>
                  <a:lnTo>
                    <a:pt x="1480567" y="649466"/>
                  </a:lnTo>
                  <a:lnTo>
                    <a:pt x="1538477" y="638894"/>
                  </a:lnTo>
                  <a:lnTo>
                    <a:pt x="1594054" y="627131"/>
                  </a:lnTo>
                  <a:lnTo>
                    <a:pt x="1647146" y="614230"/>
                  </a:lnTo>
                  <a:lnTo>
                    <a:pt x="1697600" y="600241"/>
                  </a:lnTo>
                  <a:lnTo>
                    <a:pt x="1745265" y="585215"/>
                  </a:lnTo>
                  <a:lnTo>
                    <a:pt x="1789990" y="569206"/>
                  </a:lnTo>
                  <a:lnTo>
                    <a:pt x="1831621" y="552264"/>
                  </a:lnTo>
                  <a:lnTo>
                    <a:pt x="1870009" y="534441"/>
                  </a:lnTo>
                  <a:lnTo>
                    <a:pt x="1904999" y="515789"/>
                  </a:lnTo>
                  <a:lnTo>
                    <a:pt x="1964185" y="476202"/>
                  </a:lnTo>
                  <a:lnTo>
                    <a:pt x="2007965" y="433916"/>
                  </a:lnTo>
                  <a:lnTo>
                    <a:pt x="2035123" y="389344"/>
                  </a:lnTo>
                  <a:lnTo>
                    <a:pt x="2044445" y="342900"/>
                  </a:lnTo>
                  <a:lnTo>
                    <a:pt x="2042090" y="319381"/>
                  </a:lnTo>
                  <a:lnTo>
                    <a:pt x="2023697" y="273690"/>
                  </a:lnTo>
                  <a:lnTo>
                    <a:pt x="1988077" y="230130"/>
                  </a:lnTo>
                  <a:lnTo>
                    <a:pt x="1936442" y="189106"/>
                  </a:lnTo>
                  <a:lnTo>
                    <a:pt x="1870009" y="151023"/>
                  </a:lnTo>
                  <a:lnTo>
                    <a:pt x="1831621" y="133211"/>
                  </a:lnTo>
                  <a:lnTo>
                    <a:pt x="1789990" y="116285"/>
                  </a:lnTo>
                  <a:lnTo>
                    <a:pt x="1745265" y="100298"/>
                  </a:lnTo>
                  <a:lnTo>
                    <a:pt x="1697600" y="85298"/>
                  </a:lnTo>
                  <a:lnTo>
                    <a:pt x="1647146" y="71338"/>
                  </a:lnTo>
                  <a:lnTo>
                    <a:pt x="1594054" y="58467"/>
                  </a:lnTo>
                  <a:lnTo>
                    <a:pt x="1538478" y="46735"/>
                  </a:lnTo>
                  <a:lnTo>
                    <a:pt x="1480567" y="36195"/>
                  </a:lnTo>
                  <a:lnTo>
                    <a:pt x="1420475" y="26896"/>
                  </a:lnTo>
                  <a:lnTo>
                    <a:pt x="1358352" y="18888"/>
                  </a:lnTo>
                  <a:lnTo>
                    <a:pt x="1294352" y="12223"/>
                  </a:lnTo>
                  <a:lnTo>
                    <a:pt x="1228625" y="6951"/>
                  </a:lnTo>
                  <a:lnTo>
                    <a:pt x="1161323" y="3123"/>
                  </a:lnTo>
                  <a:lnTo>
                    <a:pt x="1092599" y="789"/>
                  </a:lnTo>
                  <a:lnTo>
                    <a:pt x="10226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32829" y="4816437"/>
            <a:ext cx="1025338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11" dirty="0">
                <a:latin typeface="Times New Roman"/>
                <a:cs typeface="Times New Roman"/>
              </a:rPr>
              <a:t>Utilidade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8747" y="3294792"/>
            <a:ext cx="3079376" cy="1692356"/>
            <a:chOff x="216039" y="3117850"/>
            <a:chExt cx="2908300" cy="1601470"/>
          </a:xfrm>
        </p:grpSpPr>
        <p:sp>
          <p:nvSpPr>
            <p:cNvPr id="23" name="object 23"/>
            <p:cNvSpPr/>
            <p:nvPr/>
          </p:nvSpPr>
          <p:spPr>
            <a:xfrm>
              <a:off x="2346083" y="4642866"/>
              <a:ext cx="524510" cy="76200"/>
            </a:xfrm>
            <a:custGeom>
              <a:avLst/>
              <a:gdLst/>
              <a:ahLst/>
              <a:cxnLst/>
              <a:rect l="l" t="t" r="r" b="b"/>
              <a:pathLst>
                <a:path w="524510" h="76200">
                  <a:moveTo>
                    <a:pt x="448056" y="38100"/>
                  </a:moveTo>
                  <a:lnTo>
                    <a:pt x="431718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430697" y="51054"/>
                  </a:lnTo>
                  <a:lnTo>
                    <a:pt x="448056" y="38100"/>
                  </a:lnTo>
                  <a:close/>
                </a:path>
                <a:path w="524510" h="76200">
                  <a:moveTo>
                    <a:pt x="524256" y="38100"/>
                  </a:moveTo>
                  <a:lnTo>
                    <a:pt x="397001" y="0"/>
                  </a:lnTo>
                  <a:lnTo>
                    <a:pt x="431718" y="25907"/>
                  </a:lnTo>
                  <a:lnTo>
                    <a:pt x="448056" y="25908"/>
                  </a:lnTo>
                  <a:lnTo>
                    <a:pt x="448056" y="60914"/>
                  </a:lnTo>
                  <a:lnTo>
                    <a:pt x="524256" y="38100"/>
                  </a:lnTo>
                  <a:close/>
                </a:path>
                <a:path w="524510" h="76200">
                  <a:moveTo>
                    <a:pt x="448056" y="60914"/>
                  </a:moveTo>
                  <a:lnTo>
                    <a:pt x="448056" y="51054"/>
                  </a:lnTo>
                  <a:lnTo>
                    <a:pt x="430697" y="51054"/>
                  </a:lnTo>
                  <a:lnTo>
                    <a:pt x="397001" y="76200"/>
                  </a:lnTo>
                  <a:lnTo>
                    <a:pt x="448056" y="60914"/>
                  </a:lnTo>
                  <a:close/>
                </a:path>
                <a:path w="524510" h="76200">
                  <a:moveTo>
                    <a:pt x="448056" y="51054"/>
                  </a:moveTo>
                  <a:lnTo>
                    <a:pt x="448056" y="38100"/>
                  </a:lnTo>
                  <a:lnTo>
                    <a:pt x="430697" y="51054"/>
                  </a:lnTo>
                  <a:lnTo>
                    <a:pt x="448056" y="51054"/>
                  </a:lnTo>
                  <a:close/>
                </a:path>
                <a:path w="524510" h="76200">
                  <a:moveTo>
                    <a:pt x="448056" y="38100"/>
                  </a:moveTo>
                  <a:lnTo>
                    <a:pt x="448056" y="25908"/>
                  </a:lnTo>
                  <a:lnTo>
                    <a:pt x="431718" y="25908"/>
                  </a:lnTo>
                  <a:lnTo>
                    <a:pt x="44805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2389" y="3124200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2895600" y="419100"/>
                  </a:moveTo>
                  <a:lnTo>
                    <a:pt x="2888969" y="378708"/>
                  </a:lnTo>
                  <a:lnTo>
                    <a:pt x="2869484" y="339410"/>
                  </a:lnTo>
                  <a:lnTo>
                    <a:pt x="2837751" y="301379"/>
                  </a:lnTo>
                  <a:lnTo>
                    <a:pt x="2794378" y="264790"/>
                  </a:lnTo>
                  <a:lnTo>
                    <a:pt x="2739973" y="229819"/>
                  </a:lnTo>
                  <a:lnTo>
                    <a:pt x="2675144" y="196640"/>
                  </a:lnTo>
                  <a:lnTo>
                    <a:pt x="2639010" y="180777"/>
                  </a:lnTo>
                  <a:lnTo>
                    <a:pt x="2600498" y="165428"/>
                  </a:lnTo>
                  <a:lnTo>
                    <a:pt x="2559683" y="150614"/>
                  </a:lnTo>
                  <a:lnTo>
                    <a:pt x="2516642" y="136358"/>
                  </a:lnTo>
                  <a:lnTo>
                    <a:pt x="2471451" y="122681"/>
                  </a:lnTo>
                  <a:lnTo>
                    <a:pt x="2424186" y="109606"/>
                  </a:lnTo>
                  <a:lnTo>
                    <a:pt x="2374922" y="97153"/>
                  </a:lnTo>
                  <a:lnTo>
                    <a:pt x="2323735" y="85346"/>
                  </a:lnTo>
                  <a:lnTo>
                    <a:pt x="2270702" y="74205"/>
                  </a:lnTo>
                  <a:lnTo>
                    <a:pt x="2215898" y="63753"/>
                  </a:lnTo>
                  <a:lnTo>
                    <a:pt x="2159400" y="54011"/>
                  </a:lnTo>
                  <a:lnTo>
                    <a:pt x="2101283" y="45001"/>
                  </a:lnTo>
                  <a:lnTo>
                    <a:pt x="2041624" y="36746"/>
                  </a:lnTo>
                  <a:lnTo>
                    <a:pt x="1980497" y="29267"/>
                  </a:lnTo>
                  <a:lnTo>
                    <a:pt x="1917980" y="22586"/>
                  </a:lnTo>
                  <a:lnTo>
                    <a:pt x="1854148" y="16725"/>
                  </a:lnTo>
                  <a:lnTo>
                    <a:pt x="1789077" y="11706"/>
                  </a:lnTo>
                  <a:lnTo>
                    <a:pt x="1722844" y="7550"/>
                  </a:lnTo>
                  <a:lnTo>
                    <a:pt x="1655523" y="4279"/>
                  </a:lnTo>
                  <a:lnTo>
                    <a:pt x="1587192" y="1916"/>
                  </a:lnTo>
                  <a:lnTo>
                    <a:pt x="1517925" y="482"/>
                  </a:lnTo>
                  <a:lnTo>
                    <a:pt x="1447800" y="0"/>
                  </a:lnTo>
                  <a:lnTo>
                    <a:pt x="1377674" y="482"/>
                  </a:lnTo>
                  <a:lnTo>
                    <a:pt x="1308407" y="1916"/>
                  </a:lnTo>
                  <a:lnTo>
                    <a:pt x="1240076" y="4279"/>
                  </a:lnTo>
                  <a:lnTo>
                    <a:pt x="1172755" y="7550"/>
                  </a:lnTo>
                  <a:lnTo>
                    <a:pt x="1106522" y="11706"/>
                  </a:lnTo>
                  <a:lnTo>
                    <a:pt x="1041451" y="16725"/>
                  </a:lnTo>
                  <a:lnTo>
                    <a:pt x="977619" y="22586"/>
                  </a:lnTo>
                  <a:lnTo>
                    <a:pt x="915102" y="29267"/>
                  </a:lnTo>
                  <a:lnTo>
                    <a:pt x="853975" y="36746"/>
                  </a:lnTo>
                  <a:lnTo>
                    <a:pt x="794316" y="45001"/>
                  </a:lnTo>
                  <a:lnTo>
                    <a:pt x="736199" y="54011"/>
                  </a:lnTo>
                  <a:lnTo>
                    <a:pt x="679701" y="63753"/>
                  </a:lnTo>
                  <a:lnTo>
                    <a:pt x="624897" y="74205"/>
                  </a:lnTo>
                  <a:lnTo>
                    <a:pt x="571864" y="85346"/>
                  </a:lnTo>
                  <a:lnTo>
                    <a:pt x="520677" y="97153"/>
                  </a:lnTo>
                  <a:lnTo>
                    <a:pt x="471413" y="109606"/>
                  </a:lnTo>
                  <a:lnTo>
                    <a:pt x="424148" y="122681"/>
                  </a:lnTo>
                  <a:lnTo>
                    <a:pt x="378957" y="136358"/>
                  </a:lnTo>
                  <a:lnTo>
                    <a:pt x="335916" y="150614"/>
                  </a:lnTo>
                  <a:lnTo>
                    <a:pt x="295101" y="165428"/>
                  </a:lnTo>
                  <a:lnTo>
                    <a:pt x="256589" y="180777"/>
                  </a:lnTo>
                  <a:lnTo>
                    <a:pt x="220455" y="196640"/>
                  </a:lnTo>
                  <a:lnTo>
                    <a:pt x="155626" y="229819"/>
                  </a:lnTo>
                  <a:lnTo>
                    <a:pt x="101221" y="264790"/>
                  </a:lnTo>
                  <a:lnTo>
                    <a:pt x="57848" y="301379"/>
                  </a:lnTo>
                  <a:lnTo>
                    <a:pt x="26115" y="339410"/>
                  </a:lnTo>
                  <a:lnTo>
                    <a:pt x="6630" y="378708"/>
                  </a:lnTo>
                  <a:lnTo>
                    <a:pt x="0" y="419100"/>
                  </a:lnTo>
                  <a:lnTo>
                    <a:pt x="1670" y="439357"/>
                  </a:lnTo>
                  <a:lnTo>
                    <a:pt x="14803" y="479120"/>
                  </a:lnTo>
                  <a:lnTo>
                    <a:pt x="40489" y="517730"/>
                  </a:lnTo>
                  <a:lnTo>
                    <a:pt x="78117" y="555009"/>
                  </a:lnTo>
                  <a:lnTo>
                    <a:pt x="127082" y="590781"/>
                  </a:lnTo>
                  <a:lnTo>
                    <a:pt x="186775" y="624866"/>
                  </a:lnTo>
                  <a:lnTo>
                    <a:pt x="256589" y="657089"/>
                  </a:lnTo>
                  <a:lnTo>
                    <a:pt x="295101" y="672446"/>
                  </a:lnTo>
                  <a:lnTo>
                    <a:pt x="335916" y="687270"/>
                  </a:lnTo>
                  <a:lnTo>
                    <a:pt x="378957" y="701539"/>
                  </a:lnTo>
                  <a:lnTo>
                    <a:pt x="424148" y="715232"/>
                  </a:lnTo>
                  <a:lnTo>
                    <a:pt x="471413" y="728325"/>
                  </a:lnTo>
                  <a:lnTo>
                    <a:pt x="520677" y="740797"/>
                  </a:lnTo>
                  <a:lnTo>
                    <a:pt x="571864" y="752625"/>
                  </a:lnTo>
                  <a:lnTo>
                    <a:pt x="624897" y="763788"/>
                  </a:lnTo>
                  <a:lnTo>
                    <a:pt x="679701" y="774262"/>
                  </a:lnTo>
                  <a:lnTo>
                    <a:pt x="736199" y="784026"/>
                  </a:lnTo>
                  <a:lnTo>
                    <a:pt x="794316" y="793058"/>
                  </a:lnTo>
                  <a:lnTo>
                    <a:pt x="853975" y="801335"/>
                  </a:lnTo>
                  <a:lnTo>
                    <a:pt x="915102" y="808835"/>
                  </a:lnTo>
                  <a:lnTo>
                    <a:pt x="977619" y="815536"/>
                  </a:lnTo>
                  <a:lnTo>
                    <a:pt x="1041451" y="821415"/>
                  </a:lnTo>
                  <a:lnTo>
                    <a:pt x="1106522" y="826451"/>
                  </a:lnTo>
                  <a:lnTo>
                    <a:pt x="1172755" y="830621"/>
                  </a:lnTo>
                  <a:lnTo>
                    <a:pt x="1240076" y="833903"/>
                  </a:lnTo>
                  <a:lnTo>
                    <a:pt x="1308407" y="836275"/>
                  </a:lnTo>
                  <a:lnTo>
                    <a:pt x="1377674" y="837715"/>
                  </a:lnTo>
                  <a:lnTo>
                    <a:pt x="1447800" y="838200"/>
                  </a:lnTo>
                  <a:lnTo>
                    <a:pt x="1517925" y="837715"/>
                  </a:lnTo>
                  <a:lnTo>
                    <a:pt x="1587192" y="836275"/>
                  </a:lnTo>
                  <a:lnTo>
                    <a:pt x="1655523" y="833903"/>
                  </a:lnTo>
                  <a:lnTo>
                    <a:pt x="1722844" y="830621"/>
                  </a:lnTo>
                  <a:lnTo>
                    <a:pt x="1789077" y="826451"/>
                  </a:lnTo>
                  <a:lnTo>
                    <a:pt x="1854148" y="821415"/>
                  </a:lnTo>
                  <a:lnTo>
                    <a:pt x="1917980" y="815536"/>
                  </a:lnTo>
                  <a:lnTo>
                    <a:pt x="1980497" y="808835"/>
                  </a:lnTo>
                  <a:lnTo>
                    <a:pt x="2041624" y="801335"/>
                  </a:lnTo>
                  <a:lnTo>
                    <a:pt x="2101283" y="793058"/>
                  </a:lnTo>
                  <a:lnTo>
                    <a:pt x="2159400" y="784026"/>
                  </a:lnTo>
                  <a:lnTo>
                    <a:pt x="2215898" y="774262"/>
                  </a:lnTo>
                  <a:lnTo>
                    <a:pt x="2270702" y="763788"/>
                  </a:lnTo>
                  <a:lnTo>
                    <a:pt x="2323735" y="752625"/>
                  </a:lnTo>
                  <a:lnTo>
                    <a:pt x="2374922" y="740797"/>
                  </a:lnTo>
                  <a:lnTo>
                    <a:pt x="2424186" y="728325"/>
                  </a:lnTo>
                  <a:lnTo>
                    <a:pt x="2471451" y="715232"/>
                  </a:lnTo>
                  <a:lnTo>
                    <a:pt x="2516642" y="701539"/>
                  </a:lnTo>
                  <a:lnTo>
                    <a:pt x="2559683" y="687270"/>
                  </a:lnTo>
                  <a:lnTo>
                    <a:pt x="2600498" y="672446"/>
                  </a:lnTo>
                  <a:lnTo>
                    <a:pt x="2639010" y="657089"/>
                  </a:lnTo>
                  <a:lnTo>
                    <a:pt x="2675144" y="641222"/>
                  </a:lnTo>
                  <a:lnTo>
                    <a:pt x="2739973" y="608045"/>
                  </a:lnTo>
                  <a:lnTo>
                    <a:pt x="2794378" y="573095"/>
                  </a:lnTo>
                  <a:lnTo>
                    <a:pt x="2837751" y="536547"/>
                  </a:lnTo>
                  <a:lnTo>
                    <a:pt x="2869484" y="498580"/>
                  </a:lnTo>
                  <a:lnTo>
                    <a:pt x="2888969" y="459372"/>
                  </a:lnTo>
                  <a:lnTo>
                    <a:pt x="2895600" y="419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2389" y="3124200"/>
              <a:ext cx="2895600" cy="838200"/>
            </a:xfrm>
            <a:custGeom>
              <a:avLst/>
              <a:gdLst/>
              <a:ahLst/>
              <a:cxnLst/>
              <a:rect l="l" t="t" r="r" b="b"/>
              <a:pathLst>
                <a:path w="2895600" h="838200">
                  <a:moveTo>
                    <a:pt x="1447800" y="0"/>
                  </a:moveTo>
                  <a:lnTo>
                    <a:pt x="1377674" y="482"/>
                  </a:lnTo>
                  <a:lnTo>
                    <a:pt x="1308407" y="1916"/>
                  </a:lnTo>
                  <a:lnTo>
                    <a:pt x="1240076" y="4279"/>
                  </a:lnTo>
                  <a:lnTo>
                    <a:pt x="1172755" y="7550"/>
                  </a:lnTo>
                  <a:lnTo>
                    <a:pt x="1106522" y="11706"/>
                  </a:lnTo>
                  <a:lnTo>
                    <a:pt x="1041451" y="16725"/>
                  </a:lnTo>
                  <a:lnTo>
                    <a:pt x="977619" y="22586"/>
                  </a:lnTo>
                  <a:lnTo>
                    <a:pt x="915102" y="29267"/>
                  </a:lnTo>
                  <a:lnTo>
                    <a:pt x="853975" y="36746"/>
                  </a:lnTo>
                  <a:lnTo>
                    <a:pt x="794316" y="45001"/>
                  </a:lnTo>
                  <a:lnTo>
                    <a:pt x="736199" y="54011"/>
                  </a:lnTo>
                  <a:lnTo>
                    <a:pt x="679701" y="63753"/>
                  </a:lnTo>
                  <a:lnTo>
                    <a:pt x="624897" y="74205"/>
                  </a:lnTo>
                  <a:lnTo>
                    <a:pt x="571864" y="85346"/>
                  </a:lnTo>
                  <a:lnTo>
                    <a:pt x="520677" y="97153"/>
                  </a:lnTo>
                  <a:lnTo>
                    <a:pt x="471413" y="109606"/>
                  </a:lnTo>
                  <a:lnTo>
                    <a:pt x="424148" y="122681"/>
                  </a:lnTo>
                  <a:lnTo>
                    <a:pt x="378957" y="136358"/>
                  </a:lnTo>
                  <a:lnTo>
                    <a:pt x="335916" y="150614"/>
                  </a:lnTo>
                  <a:lnTo>
                    <a:pt x="295101" y="165428"/>
                  </a:lnTo>
                  <a:lnTo>
                    <a:pt x="256589" y="180777"/>
                  </a:lnTo>
                  <a:lnTo>
                    <a:pt x="220455" y="196640"/>
                  </a:lnTo>
                  <a:lnTo>
                    <a:pt x="155626" y="229819"/>
                  </a:lnTo>
                  <a:lnTo>
                    <a:pt x="101221" y="264790"/>
                  </a:lnTo>
                  <a:lnTo>
                    <a:pt x="57848" y="301379"/>
                  </a:lnTo>
                  <a:lnTo>
                    <a:pt x="26115" y="339410"/>
                  </a:lnTo>
                  <a:lnTo>
                    <a:pt x="6630" y="378708"/>
                  </a:lnTo>
                  <a:lnTo>
                    <a:pt x="0" y="419100"/>
                  </a:lnTo>
                  <a:lnTo>
                    <a:pt x="1670" y="439357"/>
                  </a:lnTo>
                  <a:lnTo>
                    <a:pt x="14803" y="479120"/>
                  </a:lnTo>
                  <a:lnTo>
                    <a:pt x="40489" y="517730"/>
                  </a:lnTo>
                  <a:lnTo>
                    <a:pt x="78117" y="555009"/>
                  </a:lnTo>
                  <a:lnTo>
                    <a:pt x="127082" y="590781"/>
                  </a:lnTo>
                  <a:lnTo>
                    <a:pt x="186775" y="624866"/>
                  </a:lnTo>
                  <a:lnTo>
                    <a:pt x="256589" y="657089"/>
                  </a:lnTo>
                  <a:lnTo>
                    <a:pt x="295101" y="672446"/>
                  </a:lnTo>
                  <a:lnTo>
                    <a:pt x="335916" y="687270"/>
                  </a:lnTo>
                  <a:lnTo>
                    <a:pt x="378957" y="701539"/>
                  </a:lnTo>
                  <a:lnTo>
                    <a:pt x="424148" y="715232"/>
                  </a:lnTo>
                  <a:lnTo>
                    <a:pt x="471413" y="728325"/>
                  </a:lnTo>
                  <a:lnTo>
                    <a:pt x="520677" y="740797"/>
                  </a:lnTo>
                  <a:lnTo>
                    <a:pt x="571864" y="752625"/>
                  </a:lnTo>
                  <a:lnTo>
                    <a:pt x="624897" y="763788"/>
                  </a:lnTo>
                  <a:lnTo>
                    <a:pt x="679701" y="774262"/>
                  </a:lnTo>
                  <a:lnTo>
                    <a:pt x="736199" y="784026"/>
                  </a:lnTo>
                  <a:lnTo>
                    <a:pt x="794316" y="793058"/>
                  </a:lnTo>
                  <a:lnTo>
                    <a:pt x="853975" y="801335"/>
                  </a:lnTo>
                  <a:lnTo>
                    <a:pt x="915102" y="808835"/>
                  </a:lnTo>
                  <a:lnTo>
                    <a:pt x="977619" y="815536"/>
                  </a:lnTo>
                  <a:lnTo>
                    <a:pt x="1041451" y="821415"/>
                  </a:lnTo>
                  <a:lnTo>
                    <a:pt x="1106522" y="826451"/>
                  </a:lnTo>
                  <a:lnTo>
                    <a:pt x="1172755" y="830621"/>
                  </a:lnTo>
                  <a:lnTo>
                    <a:pt x="1240076" y="833903"/>
                  </a:lnTo>
                  <a:lnTo>
                    <a:pt x="1308407" y="836275"/>
                  </a:lnTo>
                  <a:lnTo>
                    <a:pt x="1377674" y="837715"/>
                  </a:lnTo>
                  <a:lnTo>
                    <a:pt x="1447800" y="838200"/>
                  </a:lnTo>
                  <a:lnTo>
                    <a:pt x="1517925" y="837715"/>
                  </a:lnTo>
                  <a:lnTo>
                    <a:pt x="1587192" y="836275"/>
                  </a:lnTo>
                  <a:lnTo>
                    <a:pt x="1655523" y="833903"/>
                  </a:lnTo>
                  <a:lnTo>
                    <a:pt x="1722844" y="830621"/>
                  </a:lnTo>
                  <a:lnTo>
                    <a:pt x="1789077" y="826451"/>
                  </a:lnTo>
                  <a:lnTo>
                    <a:pt x="1854148" y="821415"/>
                  </a:lnTo>
                  <a:lnTo>
                    <a:pt x="1917980" y="815536"/>
                  </a:lnTo>
                  <a:lnTo>
                    <a:pt x="1980497" y="808835"/>
                  </a:lnTo>
                  <a:lnTo>
                    <a:pt x="2041624" y="801335"/>
                  </a:lnTo>
                  <a:lnTo>
                    <a:pt x="2101283" y="793058"/>
                  </a:lnTo>
                  <a:lnTo>
                    <a:pt x="2159400" y="784026"/>
                  </a:lnTo>
                  <a:lnTo>
                    <a:pt x="2215898" y="774262"/>
                  </a:lnTo>
                  <a:lnTo>
                    <a:pt x="2270702" y="763788"/>
                  </a:lnTo>
                  <a:lnTo>
                    <a:pt x="2323735" y="752625"/>
                  </a:lnTo>
                  <a:lnTo>
                    <a:pt x="2374922" y="740797"/>
                  </a:lnTo>
                  <a:lnTo>
                    <a:pt x="2424186" y="728325"/>
                  </a:lnTo>
                  <a:lnTo>
                    <a:pt x="2471451" y="715232"/>
                  </a:lnTo>
                  <a:lnTo>
                    <a:pt x="2516642" y="701539"/>
                  </a:lnTo>
                  <a:lnTo>
                    <a:pt x="2559683" y="687270"/>
                  </a:lnTo>
                  <a:lnTo>
                    <a:pt x="2600498" y="672446"/>
                  </a:lnTo>
                  <a:lnTo>
                    <a:pt x="2639010" y="657089"/>
                  </a:lnTo>
                  <a:lnTo>
                    <a:pt x="2675144" y="641222"/>
                  </a:lnTo>
                  <a:lnTo>
                    <a:pt x="2739973" y="608045"/>
                  </a:lnTo>
                  <a:lnTo>
                    <a:pt x="2794378" y="573095"/>
                  </a:lnTo>
                  <a:lnTo>
                    <a:pt x="2837751" y="536547"/>
                  </a:lnTo>
                  <a:lnTo>
                    <a:pt x="2869484" y="498580"/>
                  </a:lnTo>
                  <a:lnTo>
                    <a:pt x="2888969" y="459372"/>
                  </a:lnTo>
                  <a:lnTo>
                    <a:pt x="2895600" y="419100"/>
                  </a:lnTo>
                  <a:lnTo>
                    <a:pt x="2893929" y="398778"/>
                  </a:lnTo>
                  <a:lnTo>
                    <a:pt x="2880796" y="358912"/>
                  </a:lnTo>
                  <a:lnTo>
                    <a:pt x="2855110" y="320225"/>
                  </a:lnTo>
                  <a:lnTo>
                    <a:pt x="2817482" y="282893"/>
                  </a:lnTo>
                  <a:lnTo>
                    <a:pt x="2768517" y="247091"/>
                  </a:lnTo>
                  <a:lnTo>
                    <a:pt x="2708824" y="212994"/>
                  </a:lnTo>
                  <a:lnTo>
                    <a:pt x="2639010" y="180777"/>
                  </a:lnTo>
                  <a:lnTo>
                    <a:pt x="2600498" y="165428"/>
                  </a:lnTo>
                  <a:lnTo>
                    <a:pt x="2559683" y="150614"/>
                  </a:lnTo>
                  <a:lnTo>
                    <a:pt x="2516642" y="136358"/>
                  </a:lnTo>
                  <a:lnTo>
                    <a:pt x="2471451" y="122681"/>
                  </a:lnTo>
                  <a:lnTo>
                    <a:pt x="2424186" y="109606"/>
                  </a:lnTo>
                  <a:lnTo>
                    <a:pt x="2374922" y="97153"/>
                  </a:lnTo>
                  <a:lnTo>
                    <a:pt x="2323735" y="85346"/>
                  </a:lnTo>
                  <a:lnTo>
                    <a:pt x="2270702" y="74205"/>
                  </a:lnTo>
                  <a:lnTo>
                    <a:pt x="2215898" y="63753"/>
                  </a:lnTo>
                  <a:lnTo>
                    <a:pt x="2159400" y="54011"/>
                  </a:lnTo>
                  <a:lnTo>
                    <a:pt x="2101283" y="45001"/>
                  </a:lnTo>
                  <a:lnTo>
                    <a:pt x="2041624" y="36746"/>
                  </a:lnTo>
                  <a:lnTo>
                    <a:pt x="1980497" y="29267"/>
                  </a:lnTo>
                  <a:lnTo>
                    <a:pt x="1917980" y="22586"/>
                  </a:lnTo>
                  <a:lnTo>
                    <a:pt x="1854148" y="16725"/>
                  </a:lnTo>
                  <a:lnTo>
                    <a:pt x="1789077" y="11706"/>
                  </a:lnTo>
                  <a:lnTo>
                    <a:pt x="1722844" y="7550"/>
                  </a:lnTo>
                  <a:lnTo>
                    <a:pt x="1655523" y="4279"/>
                  </a:lnTo>
                  <a:lnTo>
                    <a:pt x="1587192" y="1916"/>
                  </a:lnTo>
                  <a:lnTo>
                    <a:pt x="1517925" y="482"/>
                  </a:lnTo>
                  <a:lnTo>
                    <a:pt x="14478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5747" y="3453962"/>
            <a:ext cx="2184474" cy="67103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763127" marR="5374" indent="-749691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O que minhas</a:t>
            </a:r>
            <a:r>
              <a:rPr sz="2100" spc="-4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ações  fazem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8577" y="2294678"/>
            <a:ext cx="2837329" cy="738141"/>
            <a:chOff x="196989" y="2171445"/>
            <a:chExt cx="2679700" cy="698500"/>
          </a:xfrm>
        </p:grpSpPr>
        <p:sp>
          <p:nvSpPr>
            <p:cNvPr id="28" name="object 28"/>
            <p:cNvSpPr/>
            <p:nvPr/>
          </p:nvSpPr>
          <p:spPr>
            <a:xfrm>
              <a:off x="203339" y="2177795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2667000" y="342899"/>
                  </a:moveTo>
                  <a:lnTo>
                    <a:pt x="2659179" y="305474"/>
                  </a:lnTo>
                  <a:lnTo>
                    <a:pt x="2636260" y="269231"/>
                  </a:lnTo>
                  <a:lnTo>
                    <a:pt x="2599053" y="234379"/>
                  </a:lnTo>
                  <a:lnTo>
                    <a:pt x="2548370" y="201123"/>
                  </a:lnTo>
                  <a:lnTo>
                    <a:pt x="2485023" y="169671"/>
                  </a:lnTo>
                  <a:lnTo>
                    <a:pt x="2448853" y="154687"/>
                  </a:lnTo>
                  <a:lnTo>
                    <a:pt x="2409821" y="140232"/>
                  </a:lnTo>
                  <a:lnTo>
                    <a:pt x="2368029" y="126331"/>
                  </a:lnTo>
                  <a:lnTo>
                    <a:pt x="2323578" y="113011"/>
                  </a:lnTo>
                  <a:lnTo>
                    <a:pt x="2276570" y="100298"/>
                  </a:lnTo>
                  <a:lnTo>
                    <a:pt x="2227105" y="88217"/>
                  </a:lnTo>
                  <a:lnTo>
                    <a:pt x="2175285" y="76794"/>
                  </a:lnTo>
                  <a:lnTo>
                    <a:pt x="2121212" y="66056"/>
                  </a:lnTo>
                  <a:lnTo>
                    <a:pt x="2064988" y="56028"/>
                  </a:lnTo>
                  <a:lnTo>
                    <a:pt x="2006712" y="46735"/>
                  </a:lnTo>
                  <a:lnTo>
                    <a:pt x="1946488" y="38205"/>
                  </a:lnTo>
                  <a:lnTo>
                    <a:pt x="1884416" y="30463"/>
                  </a:lnTo>
                  <a:lnTo>
                    <a:pt x="1820598" y="23535"/>
                  </a:lnTo>
                  <a:lnTo>
                    <a:pt x="1755135" y="17446"/>
                  </a:lnTo>
                  <a:lnTo>
                    <a:pt x="1688129" y="12223"/>
                  </a:lnTo>
                  <a:lnTo>
                    <a:pt x="1619681" y="7892"/>
                  </a:lnTo>
                  <a:lnTo>
                    <a:pt x="1549893" y="4478"/>
                  </a:lnTo>
                  <a:lnTo>
                    <a:pt x="1478866" y="2007"/>
                  </a:lnTo>
                  <a:lnTo>
                    <a:pt x="1406701" y="506"/>
                  </a:lnTo>
                  <a:lnTo>
                    <a:pt x="1333499" y="0"/>
                  </a:lnTo>
                  <a:lnTo>
                    <a:pt x="1260298" y="506"/>
                  </a:lnTo>
                  <a:lnTo>
                    <a:pt x="1188133" y="2007"/>
                  </a:lnTo>
                  <a:lnTo>
                    <a:pt x="1117106" y="4478"/>
                  </a:lnTo>
                  <a:lnTo>
                    <a:pt x="1047318" y="7892"/>
                  </a:lnTo>
                  <a:lnTo>
                    <a:pt x="978870" y="12223"/>
                  </a:lnTo>
                  <a:lnTo>
                    <a:pt x="911864" y="17446"/>
                  </a:lnTo>
                  <a:lnTo>
                    <a:pt x="846401" y="23535"/>
                  </a:lnTo>
                  <a:lnTo>
                    <a:pt x="782583" y="30463"/>
                  </a:lnTo>
                  <a:lnTo>
                    <a:pt x="720511" y="38205"/>
                  </a:lnTo>
                  <a:lnTo>
                    <a:pt x="660287" y="46735"/>
                  </a:lnTo>
                  <a:lnTo>
                    <a:pt x="602011" y="56028"/>
                  </a:lnTo>
                  <a:lnTo>
                    <a:pt x="545787" y="66056"/>
                  </a:lnTo>
                  <a:lnTo>
                    <a:pt x="491714" y="76794"/>
                  </a:lnTo>
                  <a:lnTo>
                    <a:pt x="439894" y="88217"/>
                  </a:lnTo>
                  <a:lnTo>
                    <a:pt x="390429" y="100298"/>
                  </a:lnTo>
                  <a:lnTo>
                    <a:pt x="343421" y="113011"/>
                  </a:lnTo>
                  <a:lnTo>
                    <a:pt x="298970" y="126331"/>
                  </a:lnTo>
                  <a:lnTo>
                    <a:pt x="257178" y="140232"/>
                  </a:lnTo>
                  <a:lnTo>
                    <a:pt x="218146" y="154687"/>
                  </a:lnTo>
                  <a:lnTo>
                    <a:pt x="181976" y="169671"/>
                  </a:lnTo>
                  <a:lnTo>
                    <a:pt x="118629" y="201123"/>
                  </a:lnTo>
                  <a:lnTo>
                    <a:pt x="67946" y="234379"/>
                  </a:lnTo>
                  <a:lnTo>
                    <a:pt x="30739" y="269231"/>
                  </a:lnTo>
                  <a:lnTo>
                    <a:pt x="7820" y="305474"/>
                  </a:lnTo>
                  <a:lnTo>
                    <a:pt x="0" y="342899"/>
                  </a:lnTo>
                  <a:lnTo>
                    <a:pt x="1971" y="361747"/>
                  </a:lnTo>
                  <a:lnTo>
                    <a:pt x="17442" y="398607"/>
                  </a:lnTo>
                  <a:lnTo>
                    <a:pt x="47607" y="434181"/>
                  </a:lnTo>
                  <a:lnTo>
                    <a:pt x="91653" y="468261"/>
                  </a:lnTo>
                  <a:lnTo>
                    <a:pt x="148770" y="500640"/>
                  </a:lnTo>
                  <a:lnTo>
                    <a:pt x="218146" y="531112"/>
                  </a:lnTo>
                  <a:lnTo>
                    <a:pt x="257178" y="545567"/>
                  </a:lnTo>
                  <a:lnTo>
                    <a:pt x="298970" y="559468"/>
                  </a:lnTo>
                  <a:lnTo>
                    <a:pt x="343421" y="572788"/>
                  </a:lnTo>
                  <a:lnTo>
                    <a:pt x="390429" y="585501"/>
                  </a:lnTo>
                  <a:lnTo>
                    <a:pt x="439894" y="597582"/>
                  </a:lnTo>
                  <a:lnTo>
                    <a:pt x="491714" y="609005"/>
                  </a:lnTo>
                  <a:lnTo>
                    <a:pt x="545787" y="619743"/>
                  </a:lnTo>
                  <a:lnTo>
                    <a:pt x="602011" y="629771"/>
                  </a:lnTo>
                  <a:lnTo>
                    <a:pt x="660287" y="639063"/>
                  </a:lnTo>
                  <a:lnTo>
                    <a:pt x="720511" y="647594"/>
                  </a:lnTo>
                  <a:lnTo>
                    <a:pt x="782583" y="655336"/>
                  </a:lnTo>
                  <a:lnTo>
                    <a:pt x="846401" y="662264"/>
                  </a:lnTo>
                  <a:lnTo>
                    <a:pt x="911864" y="668353"/>
                  </a:lnTo>
                  <a:lnTo>
                    <a:pt x="978870" y="673576"/>
                  </a:lnTo>
                  <a:lnTo>
                    <a:pt x="1047318" y="677907"/>
                  </a:lnTo>
                  <a:lnTo>
                    <a:pt x="1117106" y="681321"/>
                  </a:lnTo>
                  <a:lnTo>
                    <a:pt x="1188133" y="683792"/>
                  </a:lnTo>
                  <a:lnTo>
                    <a:pt x="1260298" y="685293"/>
                  </a:lnTo>
                  <a:lnTo>
                    <a:pt x="1333500" y="685800"/>
                  </a:lnTo>
                  <a:lnTo>
                    <a:pt x="1406701" y="685293"/>
                  </a:lnTo>
                  <a:lnTo>
                    <a:pt x="1478866" y="683792"/>
                  </a:lnTo>
                  <a:lnTo>
                    <a:pt x="1549893" y="681321"/>
                  </a:lnTo>
                  <a:lnTo>
                    <a:pt x="1619681" y="677907"/>
                  </a:lnTo>
                  <a:lnTo>
                    <a:pt x="1688129" y="673576"/>
                  </a:lnTo>
                  <a:lnTo>
                    <a:pt x="1755135" y="668353"/>
                  </a:lnTo>
                  <a:lnTo>
                    <a:pt x="1820598" y="662264"/>
                  </a:lnTo>
                  <a:lnTo>
                    <a:pt x="1884416" y="655336"/>
                  </a:lnTo>
                  <a:lnTo>
                    <a:pt x="1946488" y="647594"/>
                  </a:lnTo>
                  <a:lnTo>
                    <a:pt x="2006712" y="639063"/>
                  </a:lnTo>
                  <a:lnTo>
                    <a:pt x="2064988" y="629771"/>
                  </a:lnTo>
                  <a:lnTo>
                    <a:pt x="2121212" y="619743"/>
                  </a:lnTo>
                  <a:lnTo>
                    <a:pt x="2175285" y="609005"/>
                  </a:lnTo>
                  <a:lnTo>
                    <a:pt x="2227105" y="597582"/>
                  </a:lnTo>
                  <a:lnTo>
                    <a:pt x="2276570" y="585501"/>
                  </a:lnTo>
                  <a:lnTo>
                    <a:pt x="2323578" y="572788"/>
                  </a:lnTo>
                  <a:lnTo>
                    <a:pt x="2368029" y="559468"/>
                  </a:lnTo>
                  <a:lnTo>
                    <a:pt x="2409821" y="545567"/>
                  </a:lnTo>
                  <a:lnTo>
                    <a:pt x="2448853" y="531112"/>
                  </a:lnTo>
                  <a:lnTo>
                    <a:pt x="2485023" y="516127"/>
                  </a:lnTo>
                  <a:lnTo>
                    <a:pt x="2548370" y="484676"/>
                  </a:lnTo>
                  <a:lnTo>
                    <a:pt x="2599053" y="451420"/>
                  </a:lnTo>
                  <a:lnTo>
                    <a:pt x="2636260" y="416568"/>
                  </a:lnTo>
                  <a:lnTo>
                    <a:pt x="2659179" y="380325"/>
                  </a:lnTo>
                  <a:lnTo>
                    <a:pt x="266700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3339" y="2177795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1333499" y="0"/>
                  </a:moveTo>
                  <a:lnTo>
                    <a:pt x="1260298" y="506"/>
                  </a:lnTo>
                  <a:lnTo>
                    <a:pt x="1188133" y="2007"/>
                  </a:lnTo>
                  <a:lnTo>
                    <a:pt x="1117106" y="4478"/>
                  </a:lnTo>
                  <a:lnTo>
                    <a:pt x="1047318" y="7892"/>
                  </a:lnTo>
                  <a:lnTo>
                    <a:pt x="978870" y="12223"/>
                  </a:lnTo>
                  <a:lnTo>
                    <a:pt x="911864" y="17446"/>
                  </a:lnTo>
                  <a:lnTo>
                    <a:pt x="846401" y="23535"/>
                  </a:lnTo>
                  <a:lnTo>
                    <a:pt x="782583" y="30463"/>
                  </a:lnTo>
                  <a:lnTo>
                    <a:pt x="720511" y="38205"/>
                  </a:lnTo>
                  <a:lnTo>
                    <a:pt x="660287" y="46735"/>
                  </a:lnTo>
                  <a:lnTo>
                    <a:pt x="602011" y="56028"/>
                  </a:lnTo>
                  <a:lnTo>
                    <a:pt x="545787" y="66056"/>
                  </a:lnTo>
                  <a:lnTo>
                    <a:pt x="491714" y="76794"/>
                  </a:lnTo>
                  <a:lnTo>
                    <a:pt x="439894" y="88217"/>
                  </a:lnTo>
                  <a:lnTo>
                    <a:pt x="390429" y="100298"/>
                  </a:lnTo>
                  <a:lnTo>
                    <a:pt x="343421" y="113011"/>
                  </a:lnTo>
                  <a:lnTo>
                    <a:pt x="298970" y="126331"/>
                  </a:lnTo>
                  <a:lnTo>
                    <a:pt x="257178" y="140232"/>
                  </a:lnTo>
                  <a:lnTo>
                    <a:pt x="218146" y="154687"/>
                  </a:lnTo>
                  <a:lnTo>
                    <a:pt x="181976" y="169671"/>
                  </a:lnTo>
                  <a:lnTo>
                    <a:pt x="118629" y="201123"/>
                  </a:lnTo>
                  <a:lnTo>
                    <a:pt x="67946" y="234379"/>
                  </a:lnTo>
                  <a:lnTo>
                    <a:pt x="30739" y="269231"/>
                  </a:lnTo>
                  <a:lnTo>
                    <a:pt x="7820" y="305474"/>
                  </a:lnTo>
                  <a:lnTo>
                    <a:pt x="0" y="342899"/>
                  </a:lnTo>
                  <a:lnTo>
                    <a:pt x="1971" y="361747"/>
                  </a:lnTo>
                  <a:lnTo>
                    <a:pt x="17442" y="398607"/>
                  </a:lnTo>
                  <a:lnTo>
                    <a:pt x="47607" y="434181"/>
                  </a:lnTo>
                  <a:lnTo>
                    <a:pt x="91653" y="468261"/>
                  </a:lnTo>
                  <a:lnTo>
                    <a:pt x="148770" y="500640"/>
                  </a:lnTo>
                  <a:lnTo>
                    <a:pt x="218146" y="531112"/>
                  </a:lnTo>
                  <a:lnTo>
                    <a:pt x="257178" y="545567"/>
                  </a:lnTo>
                  <a:lnTo>
                    <a:pt x="298970" y="559468"/>
                  </a:lnTo>
                  <a:lnTo>
                    <a:pt x="343421" y="572788"/>
                  </a:lnTo>
                  <a:lnTo>
                    <a:pt x="390429" y="585501"/>
                  </a:lnTo>
                  <a:lnTo>
                    <a:pt x="439894" y="597582"/>
                  </a:lnTo>
                  <a:lnTo>
                    <a:pt x="491714" y="609005"/>
                  </a:lnTo>
                  <a:lnTo>
                    <a:pt x="545787" y="619743"/>
                  </a:lnTo>
                  <a:lnTo>
                    <a:pt x="602011" y="629771"/>
                  </a:lnTo>
                  <a:lnTo>
                    <a:pt x="660287" y="639063"/>
                  </a:lnTo>
                  <a:lnTo>
                    <a:pt x="720511" y="647594"/>
                  </a:lnTo>
                  <a:lnTo>
                    <a:pt x="782583" y="655336"/>
                  </a:lnTo>
                  <a:lnTo>
                    <a:pt x="846401" y="662264"/>
                  </a:lnTo>
                  <a:lnTo>
                    <a:pt x="911864" y="668353"/>
                  </a:lnTo>
                  <a:lnTo>
                    <a:pt x="978870" y="673576"/>
                  </a:lnTo>
                  <a:lnTo>
                    <a:pt x="1047318" y="677907"/>
                  </a:lnTo>
                  <a:lnTo>
                    <a:pt x="1117106" y="681321"/>
                  </a:lnTo>
                  <a:lnTo>
                    <a:pt x="1188133" y="683792"/>
                  </a:lnTo>
                  <a:lnTo>
                    <a:pt x="1260298" y="685293"/>
                  </a:lnTo>
                  <a:lnTo>
                    <a:pt x="1333500" y="685800"/>
                  </a:lnTo>
                  <a:lnTo>
                    <a:pt x="1406701" y="685293"/>
                  </a:lnTo>
                  <a:lnTo>
                    <a:pt x="1478866" y="683792"/>
                  </a:lnTo>
                  <a:lnTo>
                    <a:pt x="1549893" y="681321"/>
                  </a:lnTo>
                  <a:lnTo>
                    <a:pt x="1619681" y="677907"/>
                  </a:lnTo>
                  <a:lnTo>
                    <a:pt x="1688129" y="673576"/>
                  </a:lnTo>
                  <a:lnTo>
                    <a:pt x="1755135" y="668353"/>
                  </a:lnTo>
                  <a:lnTo>
                    <a:pt x="1820598" y="662264"/>
                  </a:lnTo>
                  <a:lnTo>
                    <a:pt x="1884416" y="655336"/>
                  </a:lnTo>
                  <a:lnTo>
                    <a:pt x="1946488" y="647594"/>
                  </a:lnTo>
                  <a:lnTo>
                    <a:pt x="2006712" y="639063"/>
                  </a:lnTo>
                  <a:lnTo>
                    <a:pt x="2064988" y="629771"/>
                  </a:lnTo>
                  <a:lnTo>
                    <a:pt x="2121212" y="619743"/>
                  </a:lnTo>
                  <a:lnTo>
                    <a:pt x="2175285" y="609005"/>
                  </a:lnTo>
                  <a:lnTo>
                    <a:pt x="2227105" y="597582"/>
                  </a:lnTo>
                  <a:lnTo>
                    <a:pt x="2276570" y="585501"/>
                  </a:lnTo>
                  <a:lnTo>
                    <a:pt x="2323578" y="572788"/>
                  </a:lnTo>
                  <a:lnTo>
                    <a:pt x="2368029" y="559468"/>
                  </a:lnTo>
                  <a:lnTo>
                    <a:pt x="2409821" y="545567"/>
                  </a:lnTo>
                  <a:lnTo>
                    <a:pt x="2448853" y="531112"/>
                  </a:lnTo>
                  <a:lnTo>
                    <a:pt x="2485023" y="516127"/>
                  </a:lnTo>
                  <a:lnTo>
                    <a:pt x="2548370" y="484676"/>
                  </a:lnTo>
                  <a:lnTo>
                    <a:pt x="2599053" y="451420"/>
                  </a:lnTo>
                  <a:lnTo>
                    <a:pt x="2636260" y="416568"/>
                  </a:lnTo>
                  <a:lnTo>
                    <a:pt x="2659179" y="380325"/>
                  </a:lnTo>
                  <a:lnTo>
                    <a:pt x="2667000" y="342899"/>
                  </a:lnTo>
                  <a:lnTo>
                    <a:pt x="2665028" y="324052"/>
                  </a:lnTo>
                  <a:lnTo>
                    <a:pt x="2649557" y="287192"/>
                  </a:lnTo>
                  <a:lnTo>
                    <a:pt x="2619392" y="251618"/>
                  </a:lnTo>
                  <a:lnTo>
                    <a:pt x="2575346" y="217538"/>
                  </a:lnTo>
                  <a:lnTo>
                    <a:pt x="2518229" y="185159"/>
                  </a:lnTo>
                  <a:lnTo>
                    <a:pt x="2448853" y="154687"/>
                  </a:lnTo>
                  <a:lnTo>
                    <a:pt x="2409821" y="140232"/>
                  </a:lnTo>
                  <a:lnTo>
                    <a:pt x="2368029" y="126331"/>
                  </a:lnTo>
                  <a:lnTo>
                    <a:pt x="2323578" y="113011"/>
                  </a:lnTo>
                  <a:lnTo>
                    <a:pt x="2276570" y="100298"/>
                  </a:lnTo>
                  <a:lnTo>
                    <a:pt x="2227105" y="88217"/>
                  </a:lnTo>
                  <a:lnTo>
                    <a:pt x="2175285" y="76794"/>
                  </a:lnTo>
                  <a:lnTo>
                    <a:pt x="2121212" y="66056"/>
                  </a:lnTo>
                  <a:lnTo>
                    <a:pt x="2064988" y="56028"/>
                  </a:lnTo>
                  <a:lnTo>
                    <a:pt x="2006712" y="46735"/>
                  </a:lnTo>
                  <a:lnTo>
                    <a:pt x="1946488" y="38205"/>
                  </a:lnTo>
                  <a:lnTo>
                    <a:pt x="1884416" y="30463"/>
                  </a:lnTo>
                  <a:lnTo>
                    <a:pt x="1820598" y="23535"/>
                  </a:lnTo>
                  <a:lnTo>
                    <a:pt x="1755135" y="17446"/>
                  </a:lnTo>
                  <a:lnTo>
                    <a:pt x="1688129" y="12223"/>
                  </a:lnTo>
                  <a:lnTo>
                    <a:pt x="1619681" y="7892"/>
                  </a:lnTo>
                  <a:lnTo>
                    <a:pt x="1549893" y="4478"/>
                  </a:lnTo>
                  <a:lnTo>
                    <a:pt x="1478866" y="2007"/>
                  </a:lnTo>
                  <a:lnTo>
                    <a:pt x="1406701" y="506"/>
                  </a:lnTo>
                  <a:lnTo>
                    <a:pt x="133349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5532" y="2487669"/>
            <a:ext cx="2364665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5" dirty="0">
                <a:latin typeface="Times New Roman"/>
                <a:cs typeface="Times New Roman"/>
              </a:rPr>
              <a:t>Como o mundo</a:t>
            </a:r>
            <a:r>
              <a:rPr sz="2100" spc="-48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muda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80177" y="1569959"/>
            <a:ext cx="1788459" cy="567026"/>
            <a:chOff x="1492389" y="1485646"/>
            <a:chExt cx="1689100" cy="536575"/>
          </a:xfrm>
        </p:grpSpPr>
        <p:sp>
          <p:nvSpPr>
            <p:cNvPr id="32" name="object 32"/>
            <p:cNvSpPr/>
            <p:nvPr/>
          </p:nvSpPr>
          <p:spPr>
            <a:xfrm>
              <a:off x="1498739" y="1491996"/>
              <a:ext cx="1676400" cy="523875"/>
            </a:xfrm>
            <a:custGeom>
              <a:avLst/>
              <a:gdLst/>
              <a:ahLst/>
              <a:cxnLst/>
              <a:rect l="l" t="t" r="r" b="b"/>
              <a:pathLst>
                <a:path w="1676400" h="523875">
                  <a:moveTo>
                    <a:pt x="1676400" y="262128"/>
                  </a:moveTo>
                  <a:lnTo>
                    <a:pt x="1665439" y="219606"/>
                  </a:lnTo>
                  <a:lnTo>
                    <a:pt x="1633703" y="179271"/>
                  </a:lnTo>
                  <a:lnTo>
                    <a:pt x="1582911" y="141660"/>
                  </a:lnTo>
                  <a:lnTo>
                    <a:pt x="1514782" y="107313"/>
                  </a:lnTo>
                  <a:lnTo>
                    <a:pt x="1474754" y="91533"/>
                  </a:lnTo>
                  <a:lnTo>
                    <a:pt x="1431035" y="76771"/>
                  </a:lnTo>
                  <a:lnTo>
                    <a:pt x="1383843" y="63095"/>
                  </a:lnTo>
                  <a:lnTo>
                    <a:pt x="1333390" y="50572"/>
                  </a:lnTo>
                  <a:lnTo>
                    <a:pt x="1279892" y="39270"/>
                  </a:lnTo>
                  <a:lnTo>
                    <a:pt x="1223564" y="29256"/>
                  </a:lnTo>
                  <a:lnTo>
                    <a:pt x="1164621" y="20597"/>
                  </a:lnTo>
                  <a:lnTo>
                    <a:pt x="1103278" y="13362"/>
                  </a:lnTo>
                  <a:lnTo>
                    <a:pt x="1039749" y="7617"/>
                  </a:lnTo>
                  <a:lnTo>
                    <a:pt x="974250" y="3430"/>
                  </a:lnTo>
                  <a:lnTo>
                    <a:pt x="906995" y="868"/>
                  </a:lnTo>
                  <a:lnTo>
                    <a:pt x="838200" y="0"/>
                  </a:lnTo>
                  <a:lnTo>
                    <a:pt x="769404" y="868"/>
                  </a:lnTo>
                  <a:lnTo>
                    <a:pt x="702149" y="3430"/>
                  </a:lnTo>
                  <a:lnTo>
                    <a:pt x="636650" y="7617"/>
                  </a:lnTo>
                  <a:lnTo>
                    <a:pt x="573121" y="13362"/>
                  </a:lnTo>
                  <a:lnTo>
                    <a:pt x="511778" y="20597"/>
                  </a:lnTo>
                  <a:lnTo>
                    <a:pt x="452835" y="29256"/>
                  </a:lnTo>
                  <a:lnTo>
                    <a:pt x="396507" y="39270"/>
                  </a:lnTo>
                  <a:lnTo>
                    <a:pt x="343009" y="50572"/>
                  </a:lnTo>
                  <a:lnTo>
                    <a:pt x="292556" y="63095"/>
                  </a:lnTo>
                  <a:lnTo>
                    <a:pt x="245363" y="76771"/>
                  </a:lnTo>
                  <a:lnTo>
                    <a:pt x="201645" y="91533"/>
                  </a:lnTo>
                  <a:lnTo>
                    <a:pt x="161617" y="107313"/>
                  </a:lnTo>
                  <a:lnTo>
                    <a:pt x="125493" y="124045"/>
                  </a:lnTo>
                  <a:lnTo>
                    <a:pt x="65817" y="160091"/>
                  </a:lnTo>
                  <a:lnTo>
                    <a:pt x="24339" y="199132"/>
                  </a:lnTo>
                  <a:lnTo>
                    <a:pt x="2775" y="240627"/>
                  </a:lnTo>
                  <a:lnTo>
                    <a:pt x="0" y="262128"/>
                  </a:lnTo>
                  <a:lnTo>
                    <a:pt x="2775" y="283622"/>
                  </a:lnTo>
                  <a:lnTo>
                    <a:pt x="24339" y="325077"/>
                  </a:lnTo>
                  <a:lnTo>
                    <a:pt x="65817" y="364045"/>
                  </a:lnTo>
                  <a:lnTo>
                    <a:pt x="125493" y="399995"/>
                  </a:lnTo>
                  <a:lnTo>
                    <a:pt x="161617" y="416673"/>
                  </a:lnTo>
                  <a:lnTo>
                    <a:pt x="201645" y="432398"/>
                  </a:lnTo>
                  <a:lnTo>
                    <a:pt x="245364" y="447103"/>
                  </a:lnTo>
                  <a:lnTo>
                    <a:pt x="292556" y="460722"/>
                  </a:lnTo>
                  <a:lnTo>
                    <a:pt x="343009" y="473189"/>
                  </a:lnTo>
                  <a:lnTo>
                    <a:pt x="396507" y="484438"/>
                  </a:lnTo>
                  <a:lnTo>
                    <a:pt x="452835" y="494402"/>
                  </a:lnTo>
                  <a:lnTo>
                    <a:pt x="511778" y="503015"/>
                  </a:lnTo>
                  <a:lnTo>
                    <a:pt x="573121" y="510210"/>
                  </a:lnTo>
                  <a:lnTo>
                    <a:pt x="636650" y="515922"/>
                  </a:lnTo>
                  <a:lnTo>
                    <a:pt x="702149" y="520084"/>
                  </a:lnTo>
                  <a:lnTo>
                    <a:pt x="769404" y="522630"/>
                  </a:lnTo>
                  <a:lnTo>
                    <a:pt x="838200" y="523494"/>
                  </a:lnTo>
                  <a:lnTo>
                    <a:pt x="906995" y="522630"/>
                  </a:lnTo>
                  <a:lnTo>
                    <a:pt x="974250" y="520084"/>
                  </a:lnTo>
                  <a:lnTo>
                    <a:pt x="1039749" y="515922"/>
                  </a:lnTo>
                  <a:lnTo>
                    <a:pt x="1103278" y="510210"/>
                  </a:lnTo>
                  <a:lnTo>
                    <a:pt x="1164621" y="503015"/>
                  </a:lnTo>
                  <a:lnTo>
                    <a:pt x="1223564" y="494402"/>
                  </a:lnTo>
                  <a:lnTo>
                    <a:pt x="1279892" y="484438"/>
                  </a:lnTo>
                  <a:lnTo>
                    <a:pt x="1333390" y="473189"/>
                  </a:lnTo>
                  <a:lnTo>
                    <a:pt x="1383843" y="460722"/>
                  </a:lnTo>
                  <a:lnTo>
                    <a:pt x="1431036" y="447103"/>
                  </a:lnTo>
                  <a:lnTo>
                    <a:pt x="1474754" y="432398"/>
                  </a:lnTo>
                  <a:lnTo>
                    <a:pt x="1514782" y="416673"/>
                  </a:lnTo>
                  <a:lnTo>
                    <a:pt x="1550906" y="399995"/>
                  </a:lnTo>
                  <a:lnTo>
                    <a:pt x="1610582" y="364045"/>
                  </a:lnTo>
                  <a:lnTo>
                    <a:pt x="1652060" y="325077"/>
                  </a:lnTo>
                  <a:lnTo>
                    <a:pt x="1673624" y="283622"/>
                  </a:lnTo>
                  <a:lnTo>
                    <a:pt x="1676400" y="262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8739" y="1491996"/>
              <a:ext cx="1676400" cy="523875"/>
            </a:xfrm>
            <a:custGeom>
              <a:avLst/>
              <a:gdLst/>
              <a:ahLst/>
              <a:cxnLst/>
              <a:rect l="l" t="t" r="r" b="b"/>
              <a:pathLst>
                <a:path w="1676400" h="523875">
                  <a:moveTo>
                    <a:pt x="838200" y="0"/>
                  </a:moveTo>
                  <a:lnTo>
                    <a:pt x="769404" y="868"/>
                  </a:lnTo>
                  <a:lnTo>
                    <a:pt x="702149" y="3430"/>
                  </a:lnTo>
                  <a:lnTo>
                    <a:pt x="636650" y="7617"/>
                  </a:lnTo>
                  <a:lnTo>
                    <a:pt x="573121" y="13362"/>
                  </a:lnTo>
                  <a:lnTo>
                    <a:pt x="511778" y="20597"/>
                  </a:lnTo>
                  <a:lnTo>
                    <a:pt x="452835" y="29256"/>
                  </a:lnTo>
                  <a:lnTo>
                    <a:pt x="396507" y="39270"/>
                  </a:lnTo>
                  <a:lnTo>
                    <a:pt x="343009" y="50572"/>
                  </a:lnTo>
                  <a:lnTo>
                    <a:pt x="292556" y="63095"/>
                  </a:lnTo>
                  <a:lnTo>
                    <a:pt x="245363" y="76771"/>
                  </a:lnTo>
                  <a:lnTo>
                    <a:pt x="201645" y="91533"/>
                  </a:lnTo>
                  <a:lnTo>
                    <a:pt x="161617" y="107313"/>
                  </a:lnTo>
                  <a:lnTo>
                    <a:pt x="125493" y="124045"/>
                  </a:lnTo>
                  <a:lnTo>
                    <a:pt x="65817" y="160091"/>
                  </a:lnTo>
                  <a:lnTo>
                    <a:pt x="24339" y="199132"/>
                  </a:lnTo>
                  <a:lnTo>
                    <a:pt x="2775" y="240627"/>
                  </a:lnTo>
                  <a:lnTo>
                    <a:pt x="0" y="262128"/>
                  </a:lnTo>
                  <a:lnTo>
                    <a:pt x="2775" y="283622"/>
                  </a:lnTo>
                  <a:lnTo>
                    <a:pt x="24339" y="325077"/>
                  </a:lnTo>
                  <a:lnTo>
                    <a:pt x="65817" y="364045"/>
                  </a:lnTo>
                  <a:lnTo>
                    <a:pt x="125493" y="399995"/>
                  </a:lnTo>
                  <a:lnTo>
                    <a:pt x="161617" y="416673"/>
                  </a:lnTo>
                  <a:lnTo>
                    <a:pt x="201645" y="432398"/>
                  </a:lnTo>
                  <a:lnTo>
                    <a:pt x="245364" y="447103"/>
                  </a:lnTo>
                  <a:lnTo>
                    <a:pt x="292556" y="460722"/>
                  </a:lnTo>
                  <a:lnTo>
                    <a:pt x="343009" y="473189"/>
                  </a:lnTo>
                  <a:lnTo>
                    <a:pt x="396507" y="484438"/>
                  </a:lnTo>
                  <a:lnTo>
                    <a:pt x="452835" y="494402"/>
                  </a:lnTo>
                  <a:lnTo>
                    <a:pt x="511778" y="503015"/>
                  </a:lnTo>
                  <a:lnTo>
                    <a:pt x="573121" y="510210"/>
                  </a:lnTo>
                  <a:lnTo>
                    <a:pt x="636650" y="515922"/>
                  </a:lnTo>
                  <a:lnTo>
                    <a:pt x="702149" y="520084"/>
                  </a:lnTo>
                  <a:lnTo>
                    <a:pt x="769404" y="522630"/>
                  </a:lnTo>
                  <a:lnTo>
                    <a:pt x="838200" y="523494"/>
                  </a:lnTo>
                  <a:lnTo>
                    <a:pt x="906995" y="522630"/>
                  </a:lnTo>
                  <a:lnTo>
                    <a:pt x="974250" y="520084"/>
                  </a:lnTo>
                  <a:lnTo>
                    <a:pt x="1039749" y="515922"/>
                  </a:lnTo>
                  <a:lnTo>
                    <a:pt x="1103278" y="510210"/>
                  </a:lnTo>
                  <a:lnTo>
                    <a:pt x="1164621" y="503015"/>
                  </a:lnTo>
                  <a:lnTo>
                    <a:pt x="1223564" y="494402"/>
                  </a:lnTo>
                  <a:lnTo>
                    <a:pt x="1279892" y="484438"/>
                  </a:lnTo>
                  <a:lnTo>
                    <a:pt x="1333390" y="473189"/>
                  </a:lnTo>
                  <a:lnTo>
                    <a:pt x="1383843" y="460722"/>
                  </a:lnTo>
                  <a:lnTo>
                    <a:pt x="1431036" y="447103"/>
                  </a:lnTo>
                  <a:lnTo>
                    <a:pt x="1474754" y="432398"/>
                  </a:lnTo>
                  <a:lnTo>
                    <a:pt x="1514782" y="416673"/>
                  </a:lnTo>
                  <a:lnTo>
                    <a:pt x="1550906" y="399995"/>
                  </a:lnTo>
                  <a:lnTo>
                    <a:pt x="1610582" y="364045"/>
                  </a:lnTo>
                  <a:lnTo>
                    <a:pt x="1652060" y="325077"/>
                  </a:lnTo>
                  <a:lnTo>
                    <a:pt x="1673624" y="283622"/>
                  </a:lnTo>
                  <a:lnTo>
                    <a:pt x="1676400" y="262128"/>
                  </a:lnTo>
                  <a:lnTo>
                    <a:pt x="1673624" y="240627"/>
                  </a:lnTo>
                  <a:lnTo>
                    <a:pt x="1652060" y="199132"/>
                  </a:lnTo>
                  <a:lnTo>
                    <a:pt x="1610582" y="160091"/>
                  </a:lnTo>
                  <a:lnTo>
                    <a:pt x="1550906" y="124045"/>
                  </a:lnTo>
                  <a:lnTo>
                    <a:pt x="1514782" y="107313"/>
                  </a:lnTo>
                  <a:lnTo>
                    <a:pt x="1474754" y="91533"/>
                  </a:lnTo>
                  <a:lnTo>
                    <a:pt x="1431035" y="76771"/>
                  </a:lnTo>
                  <a:lnTo>
                    <a:pt x="1383843" y="63095"/>
                  </a:lnTo>
                  <a:lnTo>
                    <a:pt x="1333390" y="50572"/>
                  </a:lnTo>
                  <a:lnTo>
                    <a:pt x="1279892" y="39270"/>
                  </a:lnTo>
                  <a:lnTo>
                    <a:pt x="1223564" y="29256"/>
                  </a:lnTo>
                  <a:lnTo>
                    <a:pt x="1164621" y="20597"/>
                  </a:lnTo>
                  <a:lnTo>
                    <a:pt x="1103278" y="13362"/>
                  </a:lnTo>
                  <a:lnTo>
                    <a:pt x="1039749" y="7617"/>
                  </a:lnTo>
                  <a:lnTo>
                    <a:pt x="974250" y="3430"/>
                  </a:lnTo>
                  <a:lnTo>
                    <a:pt x="906995" y="868"/>
                  </a:lnTo>
                  <a:lnTo>
                    <a:pt x="8382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05143" y="1682425"/>
            <a:ext cx="758414" cy="348939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2100" spc="-11" dirty="0">
                <a:latin typeface="Times New Roman"/>
                <a:cs typeface="Times New Roman"/>
              </a:rPr>
              <a:t>Estado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11612" y="2129871"/>
            <a:ext cx="1047526" cy="1430651"/>
          </a:xfrm>
          <a:custGeom>
            <a:avLst/>
            <a:gdLst/>
            <a:ahLst/>
            <a:cxnLst/>
            <a:rect l="l" t="t" r="r" b="b"/>
            <a:pathLst>
              <a:path w="989329" h="1353820">
                <a:moveTo>
                  <a:pt x="928116" y="502158"/>
                </a:moveTo>
                <a:lnTo>
                  <a:pt x="834390" y="408432"/>
                </a:lnTo>
                <a:lnTo>
                  <a:pt x="852106" y="446913"/>
                </a:lnTo>
                <a:lnTo>
                  <a:pt x="12192" y="0"/>
                </a:lnTo>
                <a:lnTo>
                  <a:pt x="0" y="22860"/>
                </a:lnTo>
                <a:lnTo>
                  <a:pt x="839812" y="469722"/>
                </a:lnTo>
                <a:lnTo>
                  <a:pt x="798576" y="476250"/>
                </a:lnTo>
                <a:lnTo>
                  <a:pt x="867156" y="489966"/>
                </a:lnTo>
                <a:lnTo>
                  <a:pt x="928116" y="502158"/>
                </a:lnTo>
                <a:close/>
              </a:path>
              <a:path w="989329" h="1353820">
                <a:moveTo>
                  <a:pt x="960120" y="654558"/>
                </a:moveTo>
                <a:lnTo>
                  <a:pt x="886968" y="608279"/>
                </a:lnTo>
                <a:lnTo>
                  <a:pt x="886968" y="633984"/>
                </a:lnTo>
                <a:lnTo>
                  <a:pt x="886536" y="634149"/>
                </a:lnTo>
                <a:lnTo>
                  <a:pt x="886688" y="633628"/>
                </a:lnTo>
                <a:lnTo>
                  <a:pt x="886968" y="633984"/>
                </a:lnTo>
                <a:lnTo>
                  <a:pt x="886968" y="608279"/>
                </a:lnTo>
                <a:lnTo>
                  <a:pt x="848106" y="583692"/>
                </a:lnTo>
                <a:lnTo>
                  <a:pt x="874077" y="617321"/>
                </a:lnTo>
                <a:lnTo>
                  <a:pt x="323850" y="462534"/>
                </a:lnTo>
                <a:lnTo>
                  <a:pt x="316992" y="486918"/>
                </a:lnTo>
                <a:lnTo>
                  <a:pt x="867041" y="641654"/>
                </a:lnTo>
                <a:lnTo>
                  <a:pt x="827532" y="656844"/>
                </a:lnTo>
                <a:lnTo>
                  <a:pt x="886968" y="655828"/>
                </a:lnTo>
                <a:lnTo>
                  <a:pt x="890016" y="655777"/>
                </a:lnTo>
                <a:lnTo>
                  <a:pt x="960120" y="654558"/>
                </a:lnTo>
                <a:close/>
              </a:path>
              <a:path w="989329" h="1353820">
                <a:moveTo>
                  <a:pt x="989076" y="814578"/>
                </a:moveTo>
                <a:lnTo>
                  <a:pt x="939546" y="837018"/>
                </a:lnTo>
                <a:lnTo>
                  <a:pt x="939546" y="874776"/>
                </a:lnTo>
                <a:lnTo>
                  <a:pt x="931087" y="865187"/>
                </a:lnTo>
                <a:lnTo>
                  <a:pt x="930846" y="864895"/>
                </a:lnTo>
                <a:lnTo>
                  <a:pt x="931164" y="864870"/>
                </a:lnTo>
                <a:lnTo>
                  <a:pt x="931087" y="865187"/>
                </a:lnTo>
                <a:lnTo>
                  <a:pt x="939546" y="874776"/>
                </a:lnTo>
                <a:lnTo>
                  <a:pt x="939546" y="837018"/>
                </a:lnTo>
                <a:lnTo>
                  <a:pt x="867918" y="869442"/>
                </a:lnTo>
                <a:lnTo>
                  <a:pt x="910640" y="866355"/>
                </a:lnTo>
                <a:lnTo>
                  <a:pt x="377190" y="1333500"/>
                </a:lnTo>
                <a:lnTo>
                  <a:pt x="393954" y="1353312"/>
                </a:lnTo>
                <a:lnTo>
                  <a:pt x="926782" y="885964"/>
                </a:lnTo>
                <a:lnTo>
                  <a:pt x="918210" y="927354"/>
                </a:lnTo>
                <a:lnTo>
                  <a:pt x="939546" y="893406"/>
                </a:lnTo>
                <a:lnTo>
                  <a:pt x="989076" y="81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32290" y="3515697"/>
            <a:ext cx="2743200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4124" marR="384922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Como seria o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Times New Roman"/>
                <a:cs typeface="Times New Roman"/>
              </a:rPr>
              <a:t>mundo  </a:t>
            </a:r>
            <a:r>
              <a:rPr sz="2100" spc="-5" dirty="0">
                <a:latin typeface="Times New Roman"/>
                <a:cs typeface="Times New Roman"/>
              </a:rPr>
              <a:t>depois da ação</a:t>
            </a:r>
            <a:r>
              <a:rPr sz="2100" spc="-26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72124" y="2873918"/>
            <a:ext cx="4294990" cy="2276829"/>
            <a:chOff x="2618117" y="2719577"/>
            <a:chExt cx="4056379" cy="2154555"/>
          </a:xfrm>
        </p:grpSpPr>
        <p:sp>
          <p:nvSpPr>
            <p:cNvPr id="38" name="object 38"/>
            <p:cNvSpPr/>
            <p:nvPr/>
          </p:nvSpPr>
          <p:spPr>
            <a:xfrm>
              <a:off x="2618117" y="2719577"/>
              <a:ext cx="2214880" cy="1744345"/>
            </a:xfrm>
            <a:custGeom>
              <a:avLst/>
              <a:gdLst/>
              <a:ahLst/>
              <a:cxnLst/>
              <a:rect l="l" t="t" r="r" b="b"/>
              <a:pathLst>
                <a:path w="2214879" h="1744345">
                  <a:moveTo>
                    <a:pt x="944118" y="934212"/>
                  </a:moveTo>
                  <a:lnTo>
                    <a:pt x="880872" y="818388"/>
                  </a:lnTo>
                  <a:lnTo>
                    <a:pt x="886891" y="859599"/>
                  </a:lnTo>
                  <a:lnTo>
                    <a:pt x="18288" y="0"/>
                  </a:lnTo>
                  <a:lnTo>
                    <a:pt x="0" y="18288"/>
                  </a:lnTo>
                  <a:lnTo>
                    <a:pt x="869607" y="878141"/>
                  </a:lnTo>
                  <a:lnTo>
                    <a:pt x="827532" y="872490"/>
                  </a:lnTo>
                  <a:lnTo>
                    <a:pt x="899160" y="910412"/>
                  </a:lnTo>
                  <a:lnTo>
                    <a:pt x="944118" y="934212"/>
                  </a:lnTo>
                  <a:close/>
                </a:path>
                <a:path w="2214879" h="1744345">
                  <a:moveTo>
                    <a:pt x="966216" y="1024890"/>
                  </a:moveTo>
                  <a:lnTo>
                    <a:pt x="839724" y="986790"/>
                  </a:lnTo>
                  <a:lnTo>
                    <a:pt x="873912" y="1012698"/>
                  </a:lnTo>
                  <a:lnTo>
                    <a:pt x="348996" y="1012698"/>
                  </a:lnTo>
                  <a:lnTo>
                    <a:pt x="348996" y="1037844"/>
                  </a:lnTo>
                  <a:lnTo>
                    <a:pt x="872909" y="1037844"/>
                  </a:lnTo>
                  <a:lnTo>
                    <a:pt x="839724" y="1062990"/>
                  </a:lnTo>
                  <a:lnTo>
                    <a:pt x="890016" y="1047851"/>
                  </a:lnTo>
                  <a:lnTo>
                    <a:pt x="966216" y="1024890"/>
                  </a:lnTo>
                  <a:close/>
                </a:path>
                <a:path w="2214879" h="1744345">
                  <a:moveTo>
                    <a:pt x="2214372" y="1616964"/>
                  </a:moveTo>
                  <a:lnTo>
                    <a:pt x="2189226" y="1650669"/>
                  </a:lnTo>
                  <a:lnTo>
                    <a:pt x="2189226" y="1364742"/>
                  </a:lnTo>
                  <a:lnTo>
                    <a:pt x="2163318" y="1364742"/>
                  </a:lnTo>
                  <a:lnTo>
                    <a:pt x="2163318" y="1650669"/>
                  </a:lnTo>
                  <a:lnTo>
                    <a:pt x="2138172" y="1616964"/>
                  </a:lnTo>
                  <a:lnTo>
                    <a:pt x="2163318" y="1700961"/>
                  </a:lnTo>
                  <a:lnTo>
                    <a:pt x="2176272" y="1744218"/>
                  </a:lnTo>
                  <a:lnTo>
                    <a:pt x="2189226" y="1700961"/>
                  </a:lnTo>
                  <a:lnTo>
                    <a:pt x="2214372" y="1616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76435" y="4463795"/>
              <a:ext cx="3797935" cy="410209"/>
            </a:xfrm>
            <a:custGeom>
              <a:avLst/>
              <a:gdLst/>
              <a:ahLst/>
              <a:cxnLst/>
              <a:rect l="l" t="t" r="r" b="b"/>
              <a:pathLst>
                <a:path w="3797934" h="410210">
                  <a:moveTo>
                    <a:pt x="3797808" y="409955"/>
                  </a:moveTo>
                  <a:lnTo>
                    <a:pt x="3797808" y="0"/>
                  </a:lnTo>
                  <a:lnTo>
                    <a:pt x="0" y="0"/>
                  </a:lnTo>
                  <a:lnTo>
                    <a:pt x="0" y="409956"/>
                  </a:lnTo>
                  <a:lnTo>
                    <a:pt x="3797808" y="409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45638" y="4717123"/>
            <a:ext cx="4021343" cy="36929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4124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Quão feliz eu ficaria em tal</a:t>
            </a:r>
            <a:r>
              <a:rPr sz="2100" spc="-48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Times New Roman"/>
                <a:cs typeface="Times New Roman"/>
              </a:rPr>
              <a:t>estado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22355" y="5114913"/>
            <a:ext cx="80682" cy="401280"/>
          </a:xfrm>
          <a:custGeom>
            <a:avLst/>
            <a:gdLst/>
            <a:ahLst/>
            <a:cxnLst/>
            <a:rect l="l" t="t" r="r" b="b"/>
            <a:pathLst>
              <a:path w="76200" h="379729">
                <a:moveTo>
                  <a:pt x="38100" y="303275"/>
                </a:moveTo>
                <a:lnTo>
                  <a:pt x="0" y="252222"/>
                </a:lnTo>
                <a:lnTo>
                  <a:pt x="25908" y="338754"/>
                </a:lnTo>
                <a:lnTo>
                  <a:pt x="25908" y="303275"/>
                </a:lnTo>
                <a:lnTo>
                  <a:pt x="38100" y="303275"/>
                </a:lnTo>
                <a:close/>
              </a:path>
              <a:path w="76200" h="379729">
                <a:moveTo>
                  <a:pt x="51054" y="285917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286938"/>
                </a:lnTo>
                <a:lnTo>
                  <a:pt x="38100" y="303275"/>
                </a:lnTo>
                <a:lnTo>
                  <a:pt x="51054" y="285917"/>
                </a:lnTo>
                <a:close/>
              </a:path>
              <a:path w="76200" h="379729">
                <a:moveTo>
                  <a:pt x="51054" y="336209"/>
                </a:moveTo>
                <a:lnTo>
                  <a:pt x="51054" y="303275"/>
                </a:lnTo>
                <a:lnTo>
                  <a:pt x="25908" y="303275"/>
                </a:lnTo>
                <a:lnTo>
                  <a:pt x="25908" y="338754"/>
                </a:lnTo>
                <a:lnTo>
                  <a:pt x="38100" y="379475"/>
                </a:lnTo>
                <a:lnTo>
                  <a:pt x="51054" y="336209"/>
                </a:lnTo>
                <a:close/>
              </a:path>
              <a:path w="76200" h="379729">
                <a:moveTo>
                  <a:pt x="76200" y="252222"/>
                </a:moveTo>
                <a:lnTo>
                  <a:pt x="38100" y="303275"/>
                </a:lnTo>
                <a:lnTo>
                  <a:pt x="51054" y="303275"/>
                </a:lnTo>
                <a:lnTo>
                  <a:pt x="51054" y="336209"/>
                </a:lnTo>
                <a:lnTo>
                  <a:pt x="76200" y="252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58869" y="5485326"/>
            <a:ext cx="2635624" cy="6924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680" rIns="0" bIns="0" rtlCol="0">
            <a:spAutoFit/>
          </a:bodyPr>
          <a:lstStyle/>
          <a:p>
            <a:pPr marL="103452" marR="321104">
              <a:spcBef>
                <a:spcPts val="360"/>
              </a:spcBef>
            </a:pPr>
            <a:r>
              <a:rPr sz="2100" spc="-5" dirty="0">
                <a:latin typeface="Times New Roman"/>
                <a:cs typeface="Times New Roman"/>
              </a:rPr>
              <a:t>Qual seria a </a:t>
            </a:r>
            <a:r>
              <a:rPr sz="2100" spc="-11" dirty="0">
                <a:latin typeface="Times New Roman"/>
                <a:cs typeface="Times New Roman"/>
              </a:rPr>
              <a:t>melhor  </a:t>
            </a:r>
            <a:r>
              <a:rPr sz="2100" spc="-5" dirty="0">
                <a:latin typeface="Times New Roman"/>
                <a:cs typeface="Times New Roman"/>
              </a:rPr>
              <a:t>ação a ser</a:t>
            </a:r>
            <a:r>
              <a:rPr sz="2100" spc="-3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executada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61912" y="1880247"/>
            <a:ext cx="735554" cy="507303"/>
          </a:xfrm>
          <a:custGeom>
            <a:avLst/>
            <a:gdLst/>
            <a:ahLst/>
            <a:cxnLst/>
            <a:rect l="l" t="t" r="r" b="b"/>
            <a:pathLst>
              <a:path w="694689" h="480060">
                <a:moveTo>
                  <a:pt x="694181" y="456438"/>
                </a:moveTo>
                <a:lnTo>
                  <a:pt x="599693" y="392430"/>
                </a:lnTo>
                <a:lnTo>
                  <a:pt x="583691" y="416052"/>
                </a:lnTo>
                <a:lnTo>
                  <a:pt x="677417" y="480060"/>
                </a:lnTo>
                <a:lnTo>
                  <a:pt x="694181" y="456438"/>
                </a:lnTo>
                <a:close/>
              </a:path>
              <a:path w="694689" h="480060">
                <a:moveTo>
                  <a:pt x="528827" y="343662"/>
                </a:moveTo>
                <a:lnTo>
                  <a:pt x="434339" y="279654"/>
                </a:lnTo>
                <a:lnTo>
                  <a:pt x="418338" y="302513"/>
                </a:lnTo>
                <a:lnTo>
                  <a:pt x="512825" y="367284"/>
                </a:lnTo>
                <a:lnTo>
                  <a:pt x="528827" y="343662"/>
                </a:lnTo>
                <a:close/>
              </a:path>
              <a:path w="694689" h="480060">
                <a:moveTo>
                  <a:pt x="363473" y="230886"/>
                </a:moveTo>
                <a:lnTo>
                  <a:pt x="268985" y="166116"/>
                </a:lnTo>
                <a:lnTo>
                  <a:pt x="252983" y="189737"/>
                </a:lnTo>
                <a:lnTo>
                  <a:pt x="347471" y="254507"/>
                </a:lnTo>
                <a:lnTo>
                  <a:pt x="363473" y="230886"/>
                </a:lnTo>
                <a:close/>
              </a:path>
              <a:path w="694689" h="480060">
                <a:moveTo>
                  <a:pt x="142493" y="44957"/>
                </a:moveTo>
                <a:lnTo>
                  <a:pt x="0" y="0"/>
                </a:lnTo>
                <a:lnTo>
                  <a:pt x="70865" y="87574"/>
                </a:lnTo>
                <a:lnTo>
                  <a:pt x="70865" y="48006"/>
                </a:lnTo>
                <a:lnTo>
                  <a:pt x="142493" y="44957"/>
                </a:lnTo>
                <a:close/>
              </a:path>
              <a:path w="694689" h="480060">
                <a:moveTo>
                  <a:pt x="93725" y="115824"/>
                </a:moveTo>
                <a:lnTo>
                  <a:pt x="70865" y="48006"/>
                </a:lnTo>
                <a:lnTo>
                  <a:pt x="70865" y="87574"/>
                </a:lnTo>
                <a:lnTo>
                  <a:pt x="93725" y="115824"/>
                </a:lnTo>
                <a:close/>
              </a:path>
              <a:path w="694689" h="480060">
                <a:moveTo>
                  <a:pt x="198119" y="118110"/>
                </a:moveTo>
                <a:lnTo>
                  <a:pt x="103631" y="53340"/>
                </a:lnTo>
                <a:lnTo>
                  <a:pt x="87629" y="76962"/>
                </a:lnTo>
                <a:lnTo>
                  <a:pt x="182117" y="141731"/>
                </a:lnTo>
                <a:lnTo>
                  <a:pt x="198119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616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8" y="423924"/>
            <a:ext cx="5254617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Ambientes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20" y="1490092"/>
            <a:ext cx="7902836" cy="3306907"/>
          </a:xfrm>
          <a:prstGeom prst="rect">
            <a:avLst/>
          </a:prstGeom>
        </p:spPr>
        <p:txBody>
          <a:bodyPr vert="horz" wrap="square" lIns="0" tIns="120245" rIns="0" bIns="0" rtlCol="0">
            <a:spAutoFit/>
          </a:bodyPr>
          <a:lstStyle/>
          <a:p>
            <a:pPr marL="375517" indent="-362754">
              <a:spcBef>
                <a:spcPts val="946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spc="-5" dirty="0">
                <a:cs typeface="Times New Roman"/>
              </a:rPr>
              <a:t>A</a:t>
            </a:r>
            <a:r>
              <a:rPr sz="2600" spc="-5" dirty="0" err="1">
                <a:cs typeface="Times New Roman"/>
              </a:rPr>
              <a:t>gentes</a:t>
            </a:r>
            <a:r>
              <a:rPr sz="2600" spc="-5" dirty="0">
                <a:cs typeface="Times New Roman"/>
              </a:rPr>
              <a:t> operam dentro de um</a:t>
            </a:r>
            <a:r>
              <a:rPr sz="2600" spc="26" dirty="0">
                <a:cs typeface="Times New Roman"/>
              </a:rPr>
              <a:t> </a:t>
            </a:r>
            <a:r>
              <a:rPr sz="2600" spc="-5" dirty="0">
                <a:cs typeface="Times New Roman"/>
              </a:rPr>
              <a:t>ambiente</a:t>
            </a:r>
            <a:endParaRPr sz="2600" dirty="0">
              <a:cs typeface="Times New Roman"/>
            </a:endParaRPr>
          </a:p>
          <a:p>
            <a:pPr marL="799402" lvl="1" indent="-302295">
              <a:spcBef>
                <a:spcPts val="741"/>
              </a:spcBef>
              <a:buChar char="–"/>
              <a:tabLst>
                <a:tab pos="799402" algn="l"/>
              </a:tabLst>
            </a:pPr>
            <a:r>
              <a:rPr sz="2600" spc="-5" dirty="0">
                <a:cs typeface="Times New Roman"/>
              </a:rPr>
              <a:t>robôs “percebem” </a:t>
            </a:r>
            <a:r>
              <a:rPr sz="2600" dirty="0">
                <a:cs typeface="Times New Roman"/>
              </a:rPr>
              <a:t>o</a:t>
            </a:r>
            <a:r>
              <a:rPr sz="2600" spc="-21" dirty="0">
                <a:cs typeface="Times New Roman"/>
              </a:rPr>
              <a:t> </a:t>
            </a:r>
            <a:r>
              <a:rPr sz="2600" spc="-5" dirty="0">
                <a:cs typeface="Times New Roman"/>
              </a:rPr>
              <a:t>mundo</a:t>
            </a:r>
            <a:endParaRPr sz="2600" dirty="0">
              <a:cs typeface="Times New Roman"/>
            </a:endParaRPr>
          </a:p>
          <a:p>
            <a:pPr marL="799402" lvl="1" indent="-302295">
              <a:spcBef>
                <a:spcPts val="714"/>
              </a:spcBef>
              <a:buChar char="–"/>
              <a:tabLst>
                <a:tab pos="799402" algn="l"/>
              </a:tabLst>
            </a:pPr>
            <a:r>
              <a:rPr sz="2600" spc="-5" dirty="0">
                <a:cs typeface="Times New Roman"/>
              </a:rPr>
              <a:t>simuladores podem fornecer dados</a:t>
            </a:r>
            <a:r>
              <a:rPr sz="2600" spc="-53" dirty="0">
                <a:cs typeface="Times New Roman"/>
              </a:rPr>
              <a:t> </a:t>
            </a:r>
            <a:r>
              <a:rPr sz="2600" spc="-5" dirty="0">
                <a:cs typeface="Times New Roman"/>
              </a:rPr>
              <a:t>ambientais</a:t>
            </a:r>
            <a:endParaRPr sz="2600" dirty="0">
              <a:cs typeface="Times New Roman"/>
            </a:endParaRPr>
          </a:p>
          <a:p>
            <a:pPr marL="376189" marR="5374" indent="-363426">
              <a:spcBef>
                <a:spcPts val="783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spc="-5" dirty="0">
                <a:cs typeface="Times New Roman"/>
              </a:rPr>
              <a:t>A</a:t>
            </a:r>
            <a:r>
              <a:rPr sz="2600" spc="-5" dirty="0" err="1">
                <a:cs typeface="Times New Roman"/>
              </a:rPr>
              <a:t>mbientes</a:t>
            </a:r>
            <a:r>
              <a:rPr sz="2600" spc="-5" dirty="0">
                <a:cs typeface="Times New Roman"/>
              </a:rPr>
              <a:t> possuem grande influência sobre  o projeto de</a:t>
            </a:r>
            <a:r>
              <a:rPr sz="2600" spc="5" dirty="0">
                <a:cs typeface="Times New Roman"/>
              </a:rPr>
              <a:t> </a:t>
            </a:r>
            <a:r>
              <a:rPr sz="2600" spc="-5" dirty="0">
                <a:cs typeface="Times New Roman"/>
              </a:rPr>
              <a:t>agentes</a:t>
            </a:r>
            <a:endParaRPr sz="2600" dirty="0">
              <a:cs typeface="Times New Roman"/>
            </a:endParaRPr>
          </a:p>
          <a:p>
            <a:pPr marL="376189" marR="292218" indent="-363426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600" spc="-5" dirty="0">
                <a:cs typeface="Times New Roman"/>
              </a:rPr>
              <a:t>E</a:t>
            </a:r>
            <a:r>
              <a:rPr sz="2600" spc="-5" dirty="0" err="1">
                <a:cs typeface="Times New Roman"/>
              </a:rPr>
              <a:t>xistem</a:t>
            </a:r>
            <a:r>
              <a:rPr sz="2600" spc="-5" dirty="0">
                <a:cs typeface="Times New Roman"/>
              </a:rPr>
              <a:t> ambientes padrões para avaliação  de agentes</a:t>
            </a:r>
            <a:endParaRPr sz="2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225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8" y="423924"/>
            <a:ext cx="6766785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Propriedades do</a:t>
            </a:r>
            <a:r>
              <a:rPr sz="4700" spc="-16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ambiente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20" y="1494491"/>
            <a:ext cx="7400589" cy="2271108"/>
          </a:xfrm>
          <a:prstGeom prst="rect">
            <a:avLst/>
          </a:prstGeom>
        </p:spPr>
        <p:txBody>
          <a:bodyPr vert="horz" wrap="square" lIns="0" tIns="115544" rIns="0" bIns="0" rtlCol="0">
            <a:spAutoFit/>
          </a:bodyPr>
          <a:lstStyle/>
          <a:p>
            <a:pPr marL="375517" indent="-362754">
              <a:spcBef>
                <a:spcPts val="910"/>
              </a:spcBef>
              <a:buChar char="•"/>
              <a:tabLst>
                <a:tab pos="375517" algn="l"/>
                <a:tab pos="376189" algn="l"/>
                <a:tab pos="3353458" algn="l"/>
              </a:tabLst>
            </a:pPr>
            <a:r>
              <a:rPr lang="pt-BR" sz="3000" spc="-5" dirty="0" err="1">
                <a:cs typeface="Times New Roman"/>
              </a:rPr>
              <a:t>A</a:t>
            </a:r>
            <a:r>
              <a:rPr sz="3000" spc="-5" dirty="0" err="1">
                <a:cs typeface="Times New Roman"/>
              </a:rPr>
              <a:t>cessível</a:t>
            </a:r>
            <a:r>
              <a:rPr sz="3000" spc="63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versus</a:t>
            </a:r>
            <a:r>
              <a:rPr lang="pt-BR" sz="3000" spc="-5" dirty="0">
                <a:cs typeface="Times New Roman"/>
              </a:rPr>
              <a:t> </a:t>
            </a:r>
            <a:r>
              <a:rPr sz="3000" spc="-5" dirty="0" err="1">
                <a:cs typeface="Times New Roman"/>
              </a:rPr>
              <a:t>inacessível</a:t>
            </a:r>
            <a:endParaRPr sz="3000" dirty="0">
              <a:cs typeface="Times New Roman"/>
            </a:endParaRPr>
          </a:p>
          <a:p>
            <a:pPr marL="375517" indent="-362754">
              <a:spcBef>
                <a:spcPts val="809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spc="-5" dirty="0">
                <a:cs typeface="Times New Roman"/>
              </a:rPr>
              <a:t>D</a:t>
            </a:r>
            <a:r>
              <a:rPr sz="3000" spc="-5" dirty="0" err="1">
                <a:cs typeface="Times New Roman"/>
              </a:rPr>
              <a:t>eterminístico</a:t>
            </a:r>
            <a:r>
              <a:rPr sz="3000" spc="-5" dirty="0">
                <a:cs typeface="Times New Roman"/>
              </a:rPr>
              <a:t> versus</a:t>
            </a:r>
            <a:r>
              <a:rPr sz="3000" spc="63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não-determinístico</a:t>
            </a:r>
            <a:endParaRPr sz="3000" dirty="0">
              <a:cs typeface="Times New Roman"/>
            </a:endParaRPr>
          </a:p>
          <a:p>
            <a:pPr marL="375517" indent="-362754">
              <a:spcBef>
                <a:spcPts val="799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spc="-5" dirty="0">
                <a:cs typeface="Times New Roman"/>
              </a:rPr>
              <a:t>Es</a:t>
            </a:r>
            <a:r>
              <a:rPr sz="3000" spc="-5" dirty="0" err="1">
                <a:cs typeface="Times New Roman"/>
              </a:rPr>
              <a:t>tático</a:t>
            </a:r>
            <a:r>
              <a:rPr sz="3000" spc="-5" dirty="0">
                <a:cs typeface="Times New Roman"/>
              </a:rPr>
              <a:t> versus</a:t>
            </a:r>
            <a:r>
              <a:rPr sz="3000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dinâmico</a:t>
            </a:r>
            <a:endParaRPr sz="3000" dirty="0">
              <a:cs typeface="Times New Roman"/>
            </a:endParaRPr>
          </a:p>
          <a:p>
            <a:pPr marL="375517" indent="-362754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spc="-5" dirty="0">
                <a:cs typeface="Times New Roman"/>
              </a:rPr>
              <a:t>D</a:t>
            </a:r>
            <a:r>
              <a:rPr sz="3000" spc="-5" dirty="0" err="1">
                <a:cs typeface="Times New Roman"/>
              </a:rPr>
              <a:t>iscreto</a:t>
            </a:r>
            <a:r>
              <a:rPr sz="3000" spc="-5" dirty="0">
                <a:cs typeface="Times New Roman"/>
              </a:rPr>
              <a:t> versus</a:t>
            </a:r>
            <a:r>
              <a:rPr sz="3000" spc="1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contínuo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7481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51431"/>
            <a:ext cx="7676254" cy="736841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  <a:tabLst>
                <a:tab pos="4756107" algn="l"/>
              </a:tabLst>
            </a:pPr>
            <a:r>
              <a:rPr sz="4700" spc="-5" dirty="0" err="1"/>
              <a:t>Acessíve</a:t>
            </a:r>
            <a:r>
              <a:rPr sz="4700" dirty="0" err="1"/>
              <a:t>l</a:t>
            </a:r>
            <a:r>
              <a:rPr sz="4700" spc="-5" dirty="0"/>
              <a:t> </a:t>
            </a:r>
            <a:r>
              <a:rPr sz="4700" spc="5" dirty="0"/>
              <a:t>v</a:t>
            </a:r>
            <a:r>
              <a:rPr sz="4700" spc="-5" dirty="0"/>
              <a:t>ersu</a:t>
            </a:r>
            <a:r>
              <a:rPr sz="4700" dirty="0"/>
              <a:t>s</a:t>
            </a:r>
            <a:r>
              <a:rPr lang="pt-BR" sz="4700" dirty="0"/>
              <a:t> </a:t>
            </a:r>
            <a:r>
              <a:rPr sz="4700" spc="-5" dirty="0" err="1"/>
              <a:t>inacessível</a:t>
            </a:r>
            <a:endParaRPr sz="47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1520" y="1594652"/>
            <a:ext cx="7995621" cy="1859548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5374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spc="-5" dirty="0">
                <a:cs typeface="Times New Roman"/>
              </a:rPr>
              <a:t>S</a:t>
            </a:r>
            <a:r>
              <a:rPr sz="3000" spc="-5" dirty="0">
                <a:cs typeface="Times New Roman"/>
              </a:rPr>
              <a:t>e o sistema de sensoriamento do agente  dá acesso ao estado completo do  ambiente, isto é, todos os aspectos  </a:t>
            </a:r>
            <a:r>
              <a:rPr sz="3000" spc="-11" dirty="0">
                <a:cs typeface="Times New Roman"/>
              </a:rPr>
              <a:t>relevantes </a:t>
            </a:r>
            <a:r>
              <a:rPr sz="3000" spc="-5" dirty="0">
                <a:cs typeface="Times New Roman"/>
              </a:rPr>
              <a:t>para a </a:t>
            </a:r>
            <a:r>
              <a:rPr sz="3000" spc="-11" dirty="0">
                <a:cs typeface="Times New Roman"/>
              </a:rPr>
              <a:t>escolha </a:t>
            </a:r>
            <a:r>
              <a:rPr sz="3000" spc="-5" dirty="0">
                <a:cs typeface="Times New Roman"/>
              </a:rPr>
              <a:t>da</a:t>
            </a:r>
            <a:r>
              <a:rPr sz="3000" spc="2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ação.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88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2" y="404664"/>
            <a:ext cx="8278952" cy="5976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 marR="5374">
              <a:spcBef>
                <a:spcPts val="101"/>
              </a:spcBef>
              <a:tabLst>
                <a:tab pos="3868030" algn="l"/>
              </a:tabLst>
            </a:pPr>
            <a:r>
              <a:rPr sz="3800" spc="-11" dirty="0" err="1"/>
              <a:t>Determinístico</a:t>
            </a:r>
            <a:r>
              <a:rPr lang="pt-BR" sz="3800" spc="-11" dirty="0"/>
              <a:t> </a:t>
            </a:r>
            <a:r>
              <a:rPr sz="3800" spc="-5" dirty="0"/>
              <a:t>versus</a:t>
            </a:r>
            <a:r>
              <a:rPr sz="3800" spc="-63" dirty="0"/>
              <a:t> </a:t>
            </a:r>
            <a:r>
              <a:rPr sz="3800" spc="-11" dirty="0"/>
              <a:t>não-  determinístico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541520" y="1594652"/>
            <a:ext cx="7802656" cy="289829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5374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Determinístico: se o próximo estado do  mundo é completamente determinado  pelo estado atual e as ações do</a:t>
            </a:r>
            <a:r>
              <a:rPr sz="3000" spc="42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agente.</a:t>
            </a:r>
            <a:endParaRPr sz="3000" dirty="0">
              <a:cs typeface="Times New Roman"/>
            </a:endParaRPr>
          </a:p>
          <a:p>
            <a:pPr marL="376189" marR="755737" indent="-363426">
              <a:spcBef>
                <a:spcPts val="889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Do ponto de vista do agente, se o  ambiente não é accessível ele é não  determinístico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0034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805" y="404664"/>
            <a:ext cx="7032139" cy="629119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 marR="5374">
              <a:spcBef>
                <a:spcPts val="106"/>
              </a:spcBef>
              <a:tabLst>
                <a:tab pos="2861725" algn="l"/>
              </a:tabLst>
            </a:pPr>
            <a:r>
              <a:rPr sz="4000" spc="-5" dirty="0" err="1"/>
              <a:t>Episódico</a:t>
            </a:r>
            <a:r>
              <a:rPr lang="pt-BR" sz="4000" spc="-5" dirty="0"/>
              <a:t> </a:t>
            </a:r>
            <a:r>
              <a:rPr sz="4000" dirty="0"/>
              <a:t>versus</a:t>
            </a:r>
            <a:r>
              <a:rPr sz="4000" spc="-106" dirty="0"/>
              <a:t> </a:t>
            </a:r>
            <a:r>
              <a:rPr sz="4000" spc="-5" dirty="0" err="1"/>
              <a:t>não</a:t>
            </a:r>
            <a:r>
              <a:rPr lang="pt-BR" sz="4000" spc="-5" dirty="0"/>
              <a:t> </a:t>
            </a:r>
            <a:r>
              <a:rPr sz="4000" dirty="0" err="1"/>
              <a:t>episódico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41520" y="1594652"/>
            <a:ext cx="7032139" cy="1859548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5374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Tarefa se divide em </a:t>
            </a:r>
            <a:r>
              <a:rPr sz="3000" spc="-11" dirty="0">
                <a:cs typeface="Times New Roman"/>
              </a:rPr>
              <a:t>sub-tarefas  </a:t>
            </a:r>
            <a:r>
              <a:rPr sz="3000" spc="-5" dirty="0">
                <a:cs typeface="Times New Roman"/>
              </a:rPr>
              <a:t>independentes mais simples. Metas  independentes não </a:t>
            </a:r>
            <a:r>
              <a:rPr sz="3000" spc="-11" dirty="0">
                <a:cs typeface="Times New Roman"/>
              </a:rPr>
              <a:t>requerem  deliberação.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52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73" y="324879"/>
            <a:ext cx="775787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11" dirty="0">
                <a:cs typeface="Times New Roman"/>
              </a:rPr>
              <a:t>Agentes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094" y="1052736"/>
            <a:ext cx="7957968" cy="4017801"/>
          </a:xfrm>
          <a:prstGeom prst="rect">
            <a:avLst/>
          </a:prstGeom>
        </p:spPr>
        <p:txBody>
          <a:bodyPr vert="horz" wrap="square" lIns="0" tIns="47024" rIns="0" bIns="0" rtlCol="0">
            <a:spAutoFit/>
          </a:bodyPr>
          <a:lstStyle/>
          <a:p>
            <a:pPr marL="375517" indent="-362754">
              <a:spcBef>
                <a:spcPts val="370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dirty="0"/>
              <a:t>Agente qualquer entidade que perceba seu ambiente através de sensores e atue sobre o ambiente através de atuadores. A noção de agente é uma ferramenta para analisar sistemas. (Russel &amp; </a:t>
            </a:r>
            <a:r>
              <a:rPr lang="pt-BR" sz="2400" dirty="0" err="1"/>
              <a:t>Norvig</a:t>
            </a:r>
            <a:r>
              <a:rPr lang="pt-BR" sz="2400" dirty="0"/>
              <a:t> 2010)</a:t>
            </a:r>
          </a:p>
          <a:p>
            <a:pPr marL="375517" indent="-362754">
              <a:spcBef>
                <a:spcPts val="370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2400" dirty="0"/>
              <a:t>Exemplos </a:t>
            </a:r>
          </a:p>
          <a:p>
            <a:pPr marL="469963" lvl="1">
              <a:spcBef>
                <a:spcPts val="370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– robôs – </a:t>
            </a:r>
          </a:p>
          <a:p>
            <a:pPr marL="469963" lvl="1">
              <a:spcBef>
                <a:spcPts val="370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–  veículos autônomos </a:t>
            </a:r>
          </a:p>
          <a:p>
            <a:pPr marL="469963" lvl="1">
              <a:spcBef>
                <a:spcPts val="370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– controlador industrial </a:t>
            </a:r>
          </a:p>
          <a:p>
            <a:pPr marL="469963" lvl="1">
              <a:spcBef>
                <a:spcPts val="370"/>
              </a:spcBef>
              <a:tabLst>
                <a:tab pos="375517" algn="l"/>
                <a:tab pos="376189" algn="l"/>
              </a:tabLst>
            </a:pPr>
            <a:r>
              <a:rPr lang="pt-BR" sz="2400" dirty="0"/>
              <a:t>– etc.</a:t>
            </a:r>
          </a:p>
          <a:p>
            <a:pPr marL="375517" indent="-362754">
              <a:spcBef>
                <a:spcPts val="370"/>
              </a:spcBef>
              <a:buChar char="•"/>
              <a:tabLst>
                <a:tab pos="375517" algn="l"/>
                <a:tab pos="376189" algn="l"/>
              </a:tabLst>
            </a:pPr>
            <a:endParaRPr sz="2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058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51431"/>
            <a:ext cx="6875481" cy="736841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  <a:tabLst>
                <a:tab pos="2395519" algn="l"/>
                <a:tab pos="4312069" algn="l"/>
              </a:tabLst>
            </a:pPr>
            <a:r>
              <a:rPr sz="4700" dirty="0" err="1"/>
              <a:t>Estático</a:t>
            </a:r>
            <a:r>
              <a:rPr lang="pt-BR" sz="4700" dirty="0"/>
              <a:t> </a:t>
            </a:r>
            <a:r>
              <a:rPr sz="4700" dirty="0"/>
              <a:t>versus</a:t>
            </a:r>
            <a:r>
              <a:rPr lang="pt-BR" sz="4700" dirty="0"/>
              <a:t> </a:t>
            </a:r>
            <a:r>
              <a:rPr sz="4700" spc="-5" dirty="0" err="1"/>
              <a:t>dinâmico</a:t>
            </a:r>
            <a:endParaRPr sz="47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1519" y="1594652"/>
            <a:ext cx="7737438" cy="289829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663034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b="1" spc="-11" dirty="0">
                <a:cs typeface="Times New Roman"/>
              </a:rPr>
              <a:t>Dinâmico</a:t>
            </a:r>
            <a:r>
              <a:rPr sz="3000" spc="-11" dirty="0">
                <a:cs typeface="Times New Roman"/>
              </a:rPr>
              <a:t>: </a:t>
            </a:r>
            <a:r>
              <a:rPr sz="3000" b="1" spc="-5" dirty="0">
                <a:cs typeface="Times New Roman"/>
              </a:rPr>
              <a:t>muda enquanto o agente  </a:t>
            </a:r>
            <a:r>
              <a:rPr sz="3000" b="1" spc="-11" dirty="0">
                <a:cs typeface="Times New Roman"/>
              </a:rPr>
              <a:t>raciocina</a:t>
            </a:r>
            <a:r>
              <a:rPr sz="3000" b="1" spc="-5" dirty="0">
                <a:cs typeface="Times New Roman"/>
              </a:rPr>
              <a:t> </a:t>
            </a:r>
            <a:r>
              <a:rPr sz="3000" b="1" spc="-11" dirty="0">
                <a:cs typeface="Times New Roman"/>
              </a:rPr>
              <a:t>(delibera).</a:t>
            </a:r>
            <a:endParaRPr sz="3000" b="1" dirty="0">
              <a:cs typeface="Times New Roman"/>
            </a:endParaRPr>
          </a:p>
          <a:p>
            <a:pPr marL="376189" marR="5374" indent="-363426">
              <a:spcBef>
                <a:spcPts val="889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b="1" spc="-11" dirty="0">
                <a:cs typeface="Times New Roman"/>
              </a:rPr>
              <a:t>Estático</a:t>
            </a:r>
            <a:r>
              <a:rPr sz="3000" spc="-11" dirty="0">
                <a:cs typeface="Times New Roman"/>
              </a:rPr>
              <a:t>: </a:t>
            </a:r>
            <a:r>
              <a:rPr sz="3000" b="1" spc="-5" dirty="0">
                <a:cs typeface="Times New Roman"/>
              </a:rPr>
              <a:t>o agente não precisa </a:t>
            </a:r>
            <a:r>
              <a:rPr sz="3000" b="1" spc="-11" dirty="0">
                <a:cs typeface="Times New Roman"/>
              </a:rPr>
              <a:t>se  </a:t>
            </a:r>
            <a:r>
              <a:rPr sz="3000" b="1" spc="-5" dirty="0">
                <a:cs typeface="Times New Roman"/>
              </a:rPr>
              <a:t>preocupar com a passagem de tempo  </a:t>
            </a:r>
            <a:r>
              <a:rPr sz="3000" spc="-5" dirty="0">
                <a:cs typeface="Times New Roman"/>
              </a:rPr>
              <a:t>(alguns tipos de jogos ou problemas de  escalonamento).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141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388396"/>
            <a:ext cx="6802195" cy="799876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pc="-5" dirty="0"/>
              <a:t>Discreto versus</a:t>
            </a:r>
            <a:r>
              <a:rPr spc="-95" dirty="0"/>
              <a:t> </a:t>
            </a:r>
            <a:r>
              <a:rPr dirty="0"/>
              <a:t>contínuo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20" y="1550364"/>
            <a:ext cx="7769038" cy="3318163"/>
          </a:xfrm>
          <a:prstGeom prst="rect">
            <a:avLst/>
          </a:prstGeom>
        </p:spPr>
        <p:txBody>
          <a:bodyPr vert="horz" wrap="square" lIns="0" tIns="77925" rIns="0" bIns="0" rtlCol="0">
            <a:spAutoFit/>
          </a:bodyPr>
          <a:lstStyle/>
          <a:p>
            <a:pPr marL="376189" marR="850456" indent="-363426" algn="just">
              <a:lnSpc>
                <a:spcPts val="3988"/>
              </a:lnSpc>
              <a:spcBef>
                <a:spcPts val="614"/>
              </a:spcBef>
              <a:buChar char="•"/>
              <a:tabLst>
                <a:tab pos="376189" algn="l"/>
              </a:tabLst>
            </a:pPr>
            <a:r>
              <a:rPr lang="pt-BR" sz="2800" spc="-5" dirty="0">
                <a:cs typeface="Times New Roman"/>
              </a:rPr>
              <a:t>No</a:t>
            </a:r>
            <a:r>
              <a:rPr sz="2800" spc="-5" dirty="0">
                <a:cs typeface="Times New Roman"/>
              </a:rPr>
              <a:t> limitado de percepções e ações  (definidas e</a:t>
            </a:r>
            <a:r>
              <a:rPr sz="2800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distintas).</a:t>
            </a:r>
            <a:endParaRPr sz="2800" dirty="0">
              <a:cs typeface="Times New Roman"/>
            </a:endParaRPr>
          </a:p>
          <a:p>
            <a:pPr marL="799402" marR="5374" lvl="1" indent="-302295" algn="just">
              <a:lnSpc>
                <a:spcPct val="89900"/>
              </a:lnSpc>
              <a:spcBef>
                <a:spcPts val="730"/>
              </a:spcBef>
              <a:buChar char="–"/>
              <a:tabLst>
                <a:tab pos="799402" algn="l"/>
              </a:tabLst>
            </a:pPr>
            <a:r>
              <a:rPr sz="2800" spc="-5" dirty="0">
                <a:cs typeface="Times New Roman"/>
              </a:rPr>
              <a:t>Xadrez: </a:t>
            </a:r>
            <a:r>
              <a:rPr sz="2800" dirty="0">
                <a:cs typeface="Times New Roman"/>
              </a:rPr>
              <a:t>ambiente discreto. Possue no. fixo  de possíveis movimentos em cada jogada</a:t>
            </a:r>
            <a:r>
              <a:rPr sz="2800" spc="-95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e  número fixo de posições para cada</a:t>
            </a:r>
            <a:r>
              <a:rPr sz="2800" spc="-53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peça</a:t>
            </a:r>
          </a:p>
          <a:p>
            <a:pPr marL="799402" marR="659003" lvl="1" indent="-302295" algn="just">
              <a:lnSpc>
                <a:spcPts val="3416"/>
              </a:lnSpc>
              <a:spcBef>
                <a:spcPts val="825"/>
              </a:spcBef>
              <a:buChar char="–"/>
              <a:tabLst>
                <a:tab pos="799402" algn="l"/>
              </a:tabLst>
            </a:pPr>
            <a:r>
              <a:rPr sz="2800" dirty="0">
                <a:cs typeface="Times New Roman"/>
              </a:rPr>
              <a:t>Taxi: ambiente continuo com relação à  velocidade e localização</a:t>
            </a:r>
          </a:p>
        </p:txBody>
      </p:sp>
    </p:spTree>
    <p:extLst>
      <p:ext uri="{BB962C8B-B14F-4D97-AF65-F5344CB8AC3E}">
        <p14:creationId xmlns:p14="http://schemas.microsoft.com/office/powerpoint/2010/main" val="41782517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6910800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Tipos de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ambientes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19" y="1597068"/>
            <a:ext cx="7918913" cy="252639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376189" marR="387609" indent="-363426">
              <a:spcBef>
                <a:spcPts val="101"/>
              </a:spcBef>
              <a:buChar char="•"/>
              <a:tabLst>
                <a:tab pos="375517" algn="l"/>
                <a:tab pos="376189" algn="l"/>
              </a:tabLst>
            </a:pPr>
            <a:r>
              <a:rPr lang="pt-BR" sz="3000" spc="-5" dirty="0">
                <a:cs typeface="Times New Roman"/>
              </a:rPr>
              <a:t>D</a:t>
            </a:r>
            <a:r>
              <a:rPr sz="3000" spc="-5" dirty="0" err="1">
                <a:cs typeface="Times New Roman"/>
              </a:rPr>
              <a:t>iferentes</a:t>
            </a:r>
            <a:r>
              <a:rPr sz="3000" spc="-5" dirty="0">
                <a:cs typeface="Times New Roman"/>
              </a:rPr>
              <a:t> tipos de ambiente requerem  programas </a:t>
            </a:r>
            <a:r>
              <a:rPr sz="3000" dirty="0">
                <a:cs typeface="Times New Roman"/>
              </a:rPr>
              <a:t>de </a:t>
            </a:r>
            <a:r>
              <a:rPr sz="3000" spc="-5" dirty="0">
                <a:cs typeface="Times New Roman"/>
              </a:rPr>
              <a:t>agente</a:t>
            </a:r>
            <a:r>
              <a:rPr sz="3000" spc="5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diferentes</a:t>
            </a:r>
            <a:endParaRPr sz="3000" dirty="0">
              <a:cs typeface="Times New Roman"/>
            </a:endParaRPr>
          </a:p>
          <a:p>
            <a:pPr marL="376189" marR="5374" indent="-363426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Agente complexo: ambiente inacessível,  dinâmico e</a:t>
            </a:r>
            <a:r>
              <a:rPr sz="3000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contínuo.</a:t>
            </a:r>
            <a:endParaRPr sz="3000" dirty="0">
              <a:cs typeface="Times New Roman"/>
            </a:endParaRPr>
          </a:p>
          <a:p>
            <a:pPr marL="375517" indent="-362754">
              <a:spcBef>
                <a:spcPts val="804"/>
              </a:spcBef>
              <a:buChar char="•"/>
              <a:tabLst>
                <a:tab pos="375517" algn="l"/>
                <a:tab pos="376189" algn="l"/>
              </a:tabLst>
            </a:pPr>
            <a:r>
              <a:rPr sz="3000" spc="-5" dirty="0">
                <a:cs typeface="Times New Roman"/>
              </a:rPr>
              <a:t>Mundo real:</a:t>
            </a:r>
            <a:r>
              <a:rPr sz="3000" spc="1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não-determinístico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1028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5542648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Tipos de</a:t>
            </a:r>
            <a:r>
              <a:rPr sz="4700" spc="-4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ambientes</a:t>
            </a:r>
            <a:endParaRPr sz="4700" dirty="0"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8023" y="1898364"/>
          <a:ext cx="8374827" cy="419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7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Ambiente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563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Acess.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56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Determ.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56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000" spc="-5" dirty="0">
                          <a:latin typeface="Times New Roman"/>
                          <a:cs typeface="Times New Roman"/>
                        </a:rPr>
                        <a:t>Episoc.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56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000" spc="-5" dirty="0">
                          <a:latin typeface="Times New Roman"/>
                          <a:cs typeface="Times New Roman"/>
                        </a:rPr>
                        <a:t>Estat.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56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000" spc="-5" dirty="0">
                          <a:latin typeface="Times New Roman"/>
                          <a:cs typeface="Times New Roman"/>
                        </a:rPr>
                        <a:t>Discreto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56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2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Xadrez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94">
                <a:tc>
                  <a:txBody>
                    <a:bodyPr/>
                    <a:lstStyle/>
                    <a:p>
                      <a:pPr marL="67945" marR="427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Motorista  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3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taxi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94">
                <a:tc>
                  <a:txBody>
                    <a:bodyPr/>
                    <a:lstStyle/>
                    <a:p>
                      <a:pPr marL="67945" marR="958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Diagnóstico  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médico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794">
                <a:tc>
                  <a:txBody>
                    <a:bodyPr/>
                    <a:lstStyle/>
                    <a:p>
                      <a:pPr marL="67945" marR="304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Análise</a:t>
                      </a:r>
                      <a:r>
                        <a:rPr sz="3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de  imagens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516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9" y="423924"/>
            <a:ext cx="6550761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Programas de</a:t>
            </a:r>
            <a:r>
              <a:rPr sz="4700" spc="-32" dirty="0">
                <a:cs typeface="Times New Roman"/>
              </a:rPr>
              <a:t> </a:t>
            </a:r>
            <a:r>
              <a:rPr sz="4700" spc="-5" dirty="0">
                <a:cs typeface="Times New Roman"/>
              </a:rPr>
              <a:t>ambiente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20" y="1340768"/>
            <a:ext cx="7682977" cy="5189856"/>
          </a:xfrm>
          <a:prstGeom prst="rect">
            <a:avLst/>
          </a:prstGeom>
        </p:spPr>
        <p:txBody>
          <a:bodyPr vert="horz" wrap="square" lIns="0" tIns="115544" rIns="0" bIns="0" rtlCol="0">
            <a:spAutoFit/>
          </a:bodyPr>
          <a:lstStyle/>
          <a:p>
            <a:pPr marL="375517" indent="-362754">
              <a:spcBef>
                <a:spcPts val="910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Relação entre agentes e</a:t>
            </a:r>
            <a:r>
              <a:rPr sz="3400" spc="21" dirty="0">
                <a:cs typeface="Times New Roman"/>
              </a:rPr>
              <a:t> </a:t>
            </a:r>
            <a:r>
              <a:rPr sz="3400" spc="-5" dirty="0">
                <a:cs typeface="Times New Roman"/>
              </a:rPr>
              <a:t>ambientes</a:t>
            </a:r>
            <a:endParaRPr sz="3400" dirty="0">
              <a:cs typeface="Times New Roman"/>
            </a:endParaRPr>
          </a:p>
          <a:p>
            <a:pPr marL="376189" marR="659003" indent="-363426">
              <a:spcBef>
                <a:spcPts val="809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Ambiente simulador (para </a:t>
            </a:r>
            <a:r>
              <a:rPr sz="3400" dirty="0">
                <a:cs typeface="Times New Roman"/>
              </a:rPr>
              <a:t>um </a:t>
            </a:r>
            <a:r>
              <a:rPr sz="3400" spc="-5" dirty="0">
                <a:cs typeface="Times New Roman"/>
              </a:rPr>
              <a:t>ou mais  agentes)</a:t>
            </a:r>
            <a:endParaRPr sz="3400" dirty="0">
              <a:cs typeface="Times New Roman"/>
            </a:endParaRPr>
          </a:p>
          <a:p>
            <a:pPr marL="376189" marR="5374" indent="-363426">
              <a:spcBef>
                <a:spcPts val="799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o simulador atualiza o ambiente de acordo  com as ações dos agentes e dinâmica do  próprio ambiente</a:t>
            </a:r>
            <a:endParaRPr sz="3400" dirty="0">
              <a:cs typeface="Times New Roman"/>
            </a:endParaRPr>
          </a:p>
          <a:p>
            <a:pPr marL="375517" indent="-362754">
              <a:spcBef>
                <a:spcPts val="799"/>
              </a:spcBef>
              <a:buChar char="•"/>
              <a:tabLst>
                <a:tab pos="375517" algn="l"/>
                <a:tab pos="376189" algn="l"/>
              </a:tabLst>
            </a:pPr>
            <a:r>
              <a:rPr sz="3400" spc="-5" dirty="0">
                <a:cs typeface="Times New Roman"/>
              </a:rPr>
              <a:t>ambiente:</a:t>
            </a:r>
            <a:endParaRPr sz="3400" dirty="0">
              <a:cs typeface="Times New Roman"/>
            </a:endParaRPr>
          </a:p>
          <a:p>
            <a:pPr marL="799402" lvl="1" indent="-302295">
              <a:spcBef>
                <a:spcPts val="741"/>
              </a:spcBef>
              <a:buChar char="–"/>
              <a:tabLst>
                <a:tab pos="799402" algn="l"/>
              </a:tabLst>
            </a:pPr>
            <a:r>
              <a:rPr sz="3000" spc="-5" dirty="0">
                <a:cs typeface="Times New Roman"/>
              </a:rPr>
              <a:t>estado</a:t>
            </a:r>
            <a:r>
              <a:rPr sz="3000" spc="-1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inicial</a:t>
            </a:r>
            <a:endParaRPr sz="3000" dirty="0">
              <a:cs typeface="Times New Roman"/>
            </a:endParaRPr>
          </a:p>
          <a:p>
            <a:pPr marL="799402" lvl="1" indent="-302295">
              <a:spcBef>
                <a:spcPts val="719"/>
              </a:spcBef>
              <a:buChar char="–"/>
              <a:tabLst>
                <a:tab pos="799402" algn="l"/>
              </a:tabLst>
            </a:pPr>
            <a:r>
              <a:rPr sz="3000" spc="-5" dirty="0">
                <a:cs typeface="Times New Roman"/>
              </a:rPr>
              <a:t>função de</a:t>
            </a:r>
            <a:r>
              <a:rPr sz="3000" spc="-11" dirty="0">
                <a:cs typeface="Times New Roman"/>
              </a:rPr>
              <a:t> </a:t>
            </a:r>
            <a:r>
              <a:rPr sz="3000" spc="-5" dirty="0">
                <a:cs typeface="Times New Roman"/>
              </a:rPr>
              <a:t>atualização</a:t>
            </a:r>
            <a:endParaRPr sz="3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5302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00" y="407858"/>
            <a:ext cx="6731412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sz="4700" spc="-5" dirty="0">
                <a:cs typeface="Times New Roman"/>
              </a:rPr>
              <a:t>RUN-ENVIRONMENT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60" y="1532156"/>
            <a:ext cx="9099625" cy="875704"/>
          </a:xfrm>
          <a:prstGeom prst="rect">
            <a:avLst/>
          </a:prstGeom>
        </p:spPr>
        <p:txBody>
          <a:bodyPr vert="horz" wrap="square" lIns="0" tIns="83299" rIns="0" bIns="0" rtlCol="0">
            <a:spAutoFit/>
          </a:bodyPr>
          <a:lstStyle/>
          <a:p>
            <a:pPr marL="13435">
              <a:spcBef>
                <a:spcPts val="656"/>
              </a:spcBef>
            </a:pPr>
            <a:r>
              <a:rPr lang="pt-BR" sz="2300" b="1" spc="-5" dirty="0">
                <a:latin typeface="Times New Roman"/>
                <a:cs typeface="Times New Roman"/>
              </a:rPr>
              <a:t>P</a:t>
            </a:r>
            <a:r>
              <a:rPr sz="2300" b="1" spc="-5" dirty="0" err="1">
                <a:latin typeface="Times New Roman"/>
                <a:cs typeface="Times New Roman"/>
              </a:rPr>
              <a:t>rocedure</a:t>
            </a:r>
            <a:r>
              <a:rPr sz="2300" b="1" spc="-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RUN-ENVIRONMENT (</a:t>
            </a:r>
            <a:r>
              <a:rPr sz="2300" i="1" spc="-5" dirty="0">
                <a:latin typeface="Times New Roman"/>
                <a:cs typeface="Times New Roman"/>
              </a:rPr>
              <a:t>state</a:t>
            </a:r>
            <a:r>
              <a:rPr sz="2300" spc="-5" dirty="0">
                <a:latin typeface="Times New Roman"/>
                <a:cs typeface="Times New Roman"/>
              </a:rPr>
              <a:t>, UPDATE-FN, </a:t>
            </a:r>
            <a:r>
              <a:rPr sz="2300" i="1" spc="-5" dirty="0">
                <a:latin typeface="Times New Roman"/>
                <a:cs typeface="Times New Roman"/>
              </a:rPr>
              <a:t>agents,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termination</a:t>
            </a:r>
            <a:endParaRPr sz="2300" dirty="0">
              <a:latin typeface="Times New Roman"/>
              <a:cs typeface="Times New Roman"/>
            </a:endParaRPr>
          </a:p>
          <a:p>
            <a:pPr marL="71207">
              <a:spcBef>
                <a:spcPts val="550"/>
              </a:spcBef>
            </a:pPr>
            <a:r>
              <a:rPr sz="2300" b="1" spc="-5" dirty="0">
                <a:latin typeface="Times New Roman"/>
                <a:cs typeface="Times New Roman"/>
              </a:rPr>
              <a:t>inputs </a:t>
            </a:r>
            <a:r>
              <a:rPr sz="2300" i="1" spc="-5" dirty="0">
                <a:latin typeface="Times New Roman"/>
                <a:cs typeface="Times New Roman"/>
              </a:rPr>
              <a:t>state</a:t>
            </a:r>
            <a:r>
              <a:rPr sz="2300" spc="-5" dirty="0">
                <a:latin typeface="Times New Roman"/>
                <a:cs typeface="Times New Roman"/>
              </a:rPr>
              <a:t>, UPDATE-FN, </a:t>
            </a:r>
            <a:r>
              <a:rPr sz="2300" i="1" spc="-5" dirty="0">
                <a:latin typeface="Times New Roman"/>
                <a:cs typeface="Times New Roman"/>
              </a:rPr>
              <a:t>agents, termination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20" y="2805247"/>
            <a:ext cx="4410635" cy="1725237"/>
          </a:xfrm>
          <a:prstGeom prst="rect">
            <a:avLst/>
          </a:prstGeom>
        </p:spPr>
        <p:txBody>
          <a:bodyPr vert="horz" wrap="square" lIns="0" tIns="83299" rIns="0" bIns="0" rtlCol="0">
            <a:spAutoFit/>
          </a:bodyPr>
          <a:lstStyle/>
          <a:p>
            <a:pPr marL="13435">
              <a:spcBef>
                <a:spcPts val="656"/>
              </a:spcBef>
            </a:pPr>
            <a:r>
              <a:rPr sz="2300" b="1" spc="-5" dirty="0">
                <a:latin typeface="Times New Roman"/>
                <a:cs typeface="Times New Roman"/>
              </a:rPr>
              <a:t>repeat</a:t>
            </a:r>
            <a:endParaRPr sz="2300">
              <a:latin typeface="Times New Roman"/>
              <a:cs typeface="Times New Roman"/>
            </a:endParaRPr>
          </a:p>
          <a:p>
            <a:pPr marL="757753">
              <a:lnSpc>
                <a:spcPts val="2751"/>
              </a:lnSpc>
              <a:spcBef>
                <a:spcPts val="550"/>
              </a:spcBef>
            </a:pPr>
            <a:r>
              <a:rPr sz="2300" b="1" spc="-5" dirty="0">
                <a:latin typeface="Times New Roman"/>
                <a:cs typeface="Times New Roman"/>
              </a:rPr>
              <a:t>for each </a:t>
            </a:r>
            <a:r>
              <a:rPr sz="2300" i="1" spc="-5" dirty="0">
                <a:latin typeface="Times New Roman"/>
                <a:cs typeface="Times New Roman"/>
              </a:rPr>
              <a:t>agent </a:t>
            </a:r>
            <a:r>
              <a:rPr sz="2300" b="1" dirty="0">
                <a:latin typeface="Times New Roman"/>
                <a:cs typeface="Times New Roman"/>
              </a:rPr>
              <a:t>in </a:t>
            </a:r>
            <a:r>
              <a:rPr sz="2300" i="1" spc="-5" dirty="0">
                <a:latin typeface="Times New Roman"/>
                <a:cs typeface="Times New Roman"/>
              </a:rPr>
              <a:t>agents</a:t>
            </a:r>
            <a:r>
              <a:rPr sz="2300" i="1" spc="-37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do</a:t>
            </a:r>
            <a:endParaRPr sz="2300">
              <a:latin typeface="Times New Roman"/>
              <a:cs typeface="Times New Roman"/>
            </a:endParaRPr>
          </a:p>
          <a:p>
            <a:pPr marL="1725096">
              <a:lnSpc>
                <a:spcPts val="3512"/>
              </a:lnSpc>
              <a:tabLst>
                <a:tab pos="4021194" algn="l"/>
              </a:tabLst>
            </a:pPr>
            <a:r>
              <a:rPr sz="2300" dirty="0">
                <a:latin typeface="Times New Roman"/>
                <a:cs typeface="Times New Roman"/>
              </a:rPr>
              <a:t>PERCEPT</a:t>
            </a:r>
            <a:r>
              <a:rPr sz="2300" spc="-5" dirty="0">
                <a:latin typeface="Times New Roman"/>
                <a:cs typeface="Times New Roman"/>
              </a:rPr>
              <a:t>[</a:t>
            </a:r>
            <a:r>
              <a:rPr sz="2300" i="1" dirty="0">
                <a:latin typeface="Times New Roman"/>
                <a:cs typeface="Times New Roman"/>
              </a:rPr>
              <a:t>agen</a:t>
            </a:r>
            <a:r>
              <a:rPr sz="2300" i="1" spc="-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]	</a:t>
            </a:r>
            <a:r>
              <a:rPr sz="4400" baseline="-2976" dirty="0">
                <a:latin typeface="Symbol"/>
                <a:cs typeface="Symbol"/>
              </a:rPr>
              <a:t></a:t>
            </a:r>
            <a:endParaRPr sz="4400" baseline="-2976">
              <a:latin typeface="Symbol"/>
              <a:cs typeface="Symbol"/>
            </a:endParaRPr>
          </a:p>
          <a:p>
            <a:pPr marL="757753">
              <a:spcBef>
                <a:spcPts val="433"/>
              </a:spcBef>
            </a:pPr>
            <a:r>
              <a:rPr sz="2300" b="1" dirty="0">
                <a:latin typeface="Times New Roman"/>
                <a:cs typeface="Times New Roman"/>
              </a:rPr>
              <a:t>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6056" y="3723738"/>
            <a:ext cx="353119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dirty="0">
                <a:latin typeface="Times New Roman"/>
                <a:cs typeface="Times New Roman"/>
              </a:rPr>
              <a:t>GET-PERCEPT(</a:t>
            </a:r>
            <a:r>
              <a:rPr sz="2300" i="1" dirty="0">
                <a:latin typeface="Times New Roman"/>
                <a:cs typeface="Times New Roman"/>
              </a:rPr>
              <a:t>agent,</a:t>
            </a:r>
            <a:r>
              <a:rPr sz="2300" i="1" spc="-63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state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368" y="4573283"/>
            <a:ext cx="8300868" cy="1230682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40306">
              <a:lnSpc>
                <a:spcPts val="2751"/>
              </a:lnSpc>
              <a:spcBef>
                <a:spcPts val="106"/>
              </a:spcBef>
            </a:pPr>
            <a:r>
              <a:rPr sz="2300" b="1" spc="-5" dirty="0">
                <a:latin typeface="Times New Roman"/>
                <a:cs typeface="Times New Roman"/>
              </a:rPr>
              <a:t>for each </a:t>
            </a:r>
            <a:r>
              <a:rPr sz="2300" i="1" spc="-5" dirty="0">
                <a:latin typeface="Times New Roman"/>
                <a:cs typeface="Times New Roman"/>
              </a:rPr>
              <a:t>agent </a:t>
            </a:r>
            <a:r>
              <a:rPr sz="2300" b="1" dirty="0">
                <a:latin typeface="Times New Roman"/>
                <a:cs typeface="Times New Roman"/>
              </a:rPr>
              <a:t>in </a:t>
            </a:r>
            <a:r>
              <a:rPr sz="2300" i="1" spc="-5" dirty="0">
                <a:latin typeface="Times New Roman"/>
                <a:cs typeface="Times New Roman"/>
              </a:rPr>
              <a:t>agents </a:t>
            </a:r>
            <a:r>
              <a:rPr sz="2300" b="1" spc="-5" dirty="0">
                <a:latin typeface="Times New Roman"/>
                <a:cs typeface="Times New Roman"/>
              </a:rPr>
              <a:t>do</a:t>
            </a:r>
            <a:endParaRPr sz="2300">
              <a:latin typeface="Times New Roman"/>
              <a:cs typeface="Times New Roman"/>
            </a:endParaRPr>
          </a:p>
          <a:p>
            <a:pPr marL="1007650">
              <a:lnSpc>
                <a:spcPts val="3512"/>
              </a:lnSpc>
              <a:tabLst>
                <a:tab pos="3222464" algn="l"/>
              </a:tabLst>
            </a:pPr>
            <a:r>
              <a:rPr sz="2300" spc="-5" dirty="0">
                <a:latin typeface="Times New Roman"/>
                <a:cs typeface="Times New Roman"/>
              </a:rPr>
              <a:t>ACTION[</a:t>
            </a:r>
            <a:r>
              <a:rPr sz="2300" i="1" spc="-5" dirty="0">
                <a:latin typeface="Times New Roman"/>
                <a:cs typeface="Times New Roman"/>
              </a:rPr>
              <a:t>agent</a:t>
            </a:r>
            <a:r>
              <a:rPr sz="2300" spc="-5" dirty="0">
                <a:latin typeface="Times New Roman"/>
                <a:cs typeface="Times New Roman"/>
              </a:rPr>
              <a:t>]	</a:t>
            </a:r>
            <a:r>
              <a:rPr sz="4400" baseline="5952" dirty="0">
                <a:latin typeface="Symbol"/>
                <a:cs typeface="Symbol"/>
              </a:rPr>
              <a:t></a:t>
            </a:r>
            <a:r>
              <a:rPr sz="4400" spc="349" baseline="5952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PROGRAM[</a:t>
            </a:r>
            <a:r>
              <a:rPr sz="2300" i="1" spc="-5" dirty="0">
                <a:latin typeface="Times New Roman"/>
                <a:cs typeface="Times New Roman"/>
              </a:rPr>
              <a:t>agent</a:t>
            </a:r>
            <a:r>
              <a:rPr sz="2300" spc="-5" dirty="0">
                <a:latin typeface="Times New Roman"/>
                <a:cs typeface="Times New Roman"/>
              </a:rPr>
              <a:t>](PERCEPT[</a:t>
            </a:r>
            <a:r>
              <a:rPr sz="2300" i="1" spc="-5" dirty="0">
                <a:latin typeface="Times New Roman"/>
                <a:cs typeface="Times New Roman"/>
              </a:rPr>
              <a:t>agent</a:t>
            </a:r>
            <a:r>
              <a:rPr sz="2300" spc="-5" dirty="0">
                <a:latin typeface="Times New Roman"/>
                <a:cs typeface="Times New Roman"/>
              </a:rPr>
              <a:t>]</a:t>
            </a:r>
            <a:endParaRPr sz="2300">
              <a:latin typeface="Times New Roman"/>
              <a:cs typeface="Times New Roman"/>
            </a:endParaRPr>
          </a:p>
          <a:p>
            <a:pPr marL="40306">
              <a:spcBef>
                <a:spcPts val="428"/>
              </a:spcBef>
            </a:pPr>
            <a:r>
              <a:rPr sz="2300" b="1" dirty="0">
                <a:latin typeface="Times New Roman"/>
                <a:cs typeface="Times New Roman"/>
              </a:rPr>
              <a:t>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263" y="5846404"/>
            <a:ext cx="585619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i="1" spc="-5" dirty="0">
                <a:latin typeface="Times New Roman"/>
                <a:cs typeface="Times New Roman"/>
              </a:rPr>
              <a:t>state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0080" y="5846404"/>
            <a:ext cx="435146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spc="-5" dirty="0">
                <a:latin typeface="Times New Roman"/>
                <a:cs typeface="Times New Roman"/>
              </a:rPr>
              <a:t>UPDATE-FN(</a:t>
            </a:r>
            <a:r>
              <a:rPr sz="2300" i="1" spc="-5" dirty="0">
                <a:latin typeface="Times New Roman"/>
                <a:cs typeface="Times New Roman"/>
              </a:rPr>
              <a:t>actions, agents,</a:t>
            </a:r>
            <a:r>
              <a:rPr sz="2300" i="1" spc="-11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state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15" y="6270778"/>
            <a:ext cx="2831278" cy="38182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2300" b="1" spc="-5" dirty="0">
                <a:latin typeface="Times New Roman"/>
                <a:cs typeface="Times New Roman"/>
              </a:rPr>
              <a:t>until</a:t>
            </a:r>
            <a:r>
              <a:rPr sz="2300" b="1" spc="-53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termination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i="1" spc="-5" dirty="0">
                <a:latin typeface="Times New Roman"/>
                <a:cs typeface="Times New Roman"/>
              </a:rPr>
              <a:t>state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830" y="5840713"/>
            <a:ext cx="399378" cy="478450"/>
          </a:xfrm>
          <a:prstGeom prst="rect">
            <a:avLst/>
          </a:prstGeom>
        </p:spPr>
        <p:txBody>
          <a:bodyPr vert="horz" wrap="square" lIns="0" tIns="13435" rIns="0" bIns="0" rtlCol="0">
            <a:spAutoFit/>
          </a:bodyPr>
          <a:lstStyle/>
          <a:p>
            <a:pPr marL="13435">
              <a:spcBef>
                <a:spcPts val="106"/>
              </a:spcBef>
            </a:pPr>
            <a:r>
              <a:rPr sz="3000" dirty="0">
                <a:latin typeface="Symbol"/>
                <a:cs typeface="Symbol"/>
              </a:rPr>
              <a:t></a:t>
            </a:r>
            <a:endParaRPr sz="30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31023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5542648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dirty="0">
                <a:cs typeface="Times New Roman"/>
              </a:rPr>
              <a:t>Projeto de agentes</a:t>
            </a:r>
            <a:endParaRPr sz="4700" dirty="0">
              <a:cs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4758"/>
            <a:ext cx="7910333" cy="460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284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00" y="407858"/>
            <a:ext cx="6731412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dirty="0">
                <a:cs typeface="Times New Roman"/>
              </a:rPr>
              <a:t>Projeto de agentes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568" y="1532156"/>
            <a:ext cx="8476617" cy="2733556"/>
          </a:xfrm>
          <a:prstGeom prst="rect">
            <a:avLst/>
          </a:prstGeom>
        </p:spPr>
        <p:txBody>
          <a:bodyPr vert="horz" wrap="square" lIns="0" tIns="83299" rIns="0" bIns="0" rtlCol="0">
            <a:spAutoFit/>
          </a:bodyPr>
          <a:lstStyle/>
          <a:p>
            <a:pPr marL="356335" indent="-342900">
              <a:spcBef>
                <a:spcPts val="656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Demanda uma ideia sólida a respeito de: </a:t>
            </a:r>
          </a:p>
          <a:p>
            <a:pPr marL="13435">
              <a:spcBef>
                <a:spcPts val="656"/>
              </a:spcBef>
            </a:pPr>
            <a:r>
              <a:rPr lang="pt-BR" sz="2400" dirty="0"/>
              <a:t>    – percepções e ações </a:t>
            </a:r>
          </a:p>
          <a:p>
            <a:pPr marL="13435">
              <a:spcBef>
                <a:spcPts val="656"/>
              </a:spcBef>
            </a:pPr>
            <a:r>
              <a:rPr lang="pt-BR" sz="2400" dirty="0"/>
              <a:t>     – critérios de desempenho e/ou metas a serem atingidas </a:t>
            </a:r>
          </a:p>
          <a:p>
            <a:pPr marL="13435">
              <a:spcBef>
                <a:spcPts val="656"/>
              </a:spcBef>
            </a:pPr>
            <a:r>
              <a:rPr lang="pt-BR" sz="2400" dirty="0"/>
              <a:t>     – natureza do ambiente</a:t>
            </a:r>
          </a:p>
          <a:p>
            <a:pPr marL="356335" indent="-342900">
              <a:spcBef>
                <a:spcPts val="656"/>
              </a:spcBef>
              <a:buFont typeface="Arial" panose="020B0604020202020204" pitchFamily="34" charset="0"/>
              <a:buChar char="•"/>
            </a:pPr>
            <a:r>
              <a:rPr lang="pt-BR" sz="2400" b="1" dirty="0"/>
              <a:t>PEAS: Performance, </a:t>
            </a:r>
            <a:r>
              <a:rPr lang="pt-BR" sz="2400" b="1" dirty="0" err="1"/>
              <a:t>Environment</a:t>
            </a:r>
            <a:r>
              <a:rPr lang="pt-BR" sz="2400" b="1" dirty="0"/>
              <a:t>, </a:t>
            </a:r>
            <a:r>
              <a:rPr lang="pt-BR" sz="2400" b="1" dirty="0" err="1"/>
              <a:t>Actuators</a:t>
            </a:r>
            <a:r>
              <a:rPr lang="pt-BR" sz="2400" b="1" dirty="0"/>
              <a:t>, </a:t>
            </a:r>
            <a:r>
              <a:rPr lang="pt-BR" sz="2400" b="1" dirty="0" err="1"/>
              <a:t>Sensors</a:t>
            </a:r>
            <a:r>
              <a:rPr lang="pt-BR" sz="2400" b="1" dirty="0"/>
              <a:t> </a:t>
            </a:r>
          </a:p>
          <a:p>
            <a:pPr marL="356335" indent="-342900">
              <a:spcBef>
                <a:spcPts val="656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Real x artificial: robôs x </a:t>
            </a:r>
            <a:r>
              <a:rPr lang="pt-BR" sz="2400" dirty="0" err="1"/>
              <a:t>softbots</a:t>
            </a:r>
            <a:r>
              <a:rPr lang="pt-BR" sz="2400" dirty="0"/>
              <a:t> (agentes de </a:t>
            </a:r>
            <a:r>
              <a:rPr lang="pt-BR" sz="2400" dirty="0" err="1"/>
              <a:t>sotware</a:t>
            </a:r>
            <a:r>
              <a:rPr lang="pt-BR" sz="2400" dirty="0"/>
              <a:t>)</a:t>
            </a:r>
            <a:endParaRPr sz="2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449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00" y="407858"/>
            <a:ext cx="6731412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dirty="0">
                <a:cs typeface="Times New Roman"/>
              </a:rPr>
              <a:t>Exemplos de agentes PEAS</a:t>
            </a:r>
            <a:endParaRPr sz="4700" dirty="0"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5383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915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4631"/>
            <a:ext cx="2032523" cy="735457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5" dirty="0">
                <a:cs typeface="Times New Roman"/>
              </a:rPr>
              <a:t>Resumo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108" y="1429099"/>
            <a:ext cx="8675370" cy="4834641"/>
          </a:xfrm>
          <a:prstGeom prst="rect">
            <a:avLst/>
          </a:prstGeom>
        </p:spPr>
        <p:txBody>
          <a:bodyPr vert="horz" wrap="square" lIns="0" tIns="104124" rIns="0" bIns="0" rtlCol="0">
            <a:spAutoFit/>
          </a:bodyPr>
          <a:lstStyle/>
          <a:p>
            <a:pPr marL="375517" indent="-362754" algn="just">
              <a:spcBef>
                <a:spcPts val="820"/>
              </a:spcBef>
              <a:buChar char="•"/>
              <a:tabLst>
                <a:tab pos="376189" algn="l"/>
              </a:tabLst>
            </a:pPr>
            <a:r>
              <a:rPr sz="2800" spc="-5" dirty="0">
                <a:cs typeface="Times New Roman"/>
              </a:rPr>
              <a:t>Agente: arquitetura </a:t>
            </a:r>
            <a:r>
              <a:rPr sz="2800" dirty="0">
                <a:cs typeface="Times New Roman"/>
              </a:rPr>
              <a:t>+ </a:t>
            </a:r>
            <a:r>
              <a:rPr sz="2800" spc="-5" dirty="0">
                <a:cs typeface="Times New Roman"/>
              </a:rPr>
              <a:t>programa do</a:t>
            </a:r>
            <a:r>
              <a:rPr sz="2800" spc="-32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agente;</a:t>
            </a:r>
            <a:endParaRPr sz="2800" dirty="0">
              <a:cs typeface="Times New Roman"/>
            </a:endParaRPr>
          </a:p>
          <a:p>
            <a:pPr marL="376189" marR="5374" indent="-362754" algn="just">
              <a:spcBef>
                <a:spcPts val="719"/>
              </a:spcBef>
              <a:buChar char="•"/>
              <a:tabLst>
                <a:tab pos="376189" algn="l"/>
              </a:tabLst>
            </a:pPr>
            <a:r>
              <a:rPr sz="2800" spc="-5" dirty="0">
                <a:cs typeface="Times New Roman"/>
              </a:rPr>
              <a:t>Agente ideal: escolhe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ação que maximiza sua medida  de desempenho, dada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sequência de</a:t>
            </a:r>
            <a:r>
              <a:rPr sz="2800" spc="-32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percepção;</a:t>
            </a:r>
            <a:endParaRPr sz="2800" dirty="0">
              <a:cs typeface="Times New Roman"/>
            </a:endParaRPr>
          </a:p>
          <a:p>
            <a:pPr marL="376189" marR="708042" indent="-362754" algn="just">
              <a:spcBef>
                <a:spcPts val="714"/>
              </a:spcBef>
              <a:buChar char="•"/>
              <a:tabLst>
                <a:tab pos="376189" algn="l"/>
              </a:tabLst>
            </a:pPr>
            <a:r>
              <a:rPr sz="2800" spc="-5" dirty="0">
                <a:cs typeface="Times New Roman"/>
              </a:rPr>
              <a:t>Agente autônomo: experiência própria ao invés </a:t>
            </a:r>
            <a:r>
              <a:rPr sz="2800" dirty="0">
                <a:cs typeface="Times New Roman"/>
              </a:rPr>
              <a:t>de  </a:t>
            </a:r>
            <a:r>
              <a:rPr sz="2800" spc="-5" dirty="0">
                <a:cs typeface="Times New Roman"/>
              </a:rPr>
              <a:t>depender do conhecimento pré-codificado sobre </a:t>
            </a:r>
            <a:r>
              <a:rPr sz="2800" dirty="0">
                <a:cs typeface="Times New Roman"/>
              </a:rPr>
              <a:t>o  </a:t>
            </a:r>
            <a:r>
              <a:rPr sz="2800" spc="-5" dirty="0">
                <a:cs typeface="Times New Roman"/>
              </a:rPr>
              <a:t>ambiente;</a:t>
            </a:r>
            <a:endParaRPr sz="2800" dirty="0">
              <a:cs typeface="Times New Roman"/>
            </a:endParaRPr>
          </a:p>
          <a:p>
            <a:pPr marL="376189" marR="52398" indent="-362754">
              <a:spcBef>
                <a:spcPts val="725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spc="-5" dirty="0">
                <a:cs typeface="Times New Roman"/>
              </a:rPr>
              <a:t>Projeto (design) do agente depende do tipo de  informação disponível </a:t>
            </a:r>
            <a:r>
              <a:rPr sz="2800" dirty="0">
                <a:cs typeface="Times New Roman"/>
              </a:rPr>
              <a:t>e </a:t>
            </a:r>
            <a:r>
              <a:rPr sz="2800" spc="-5" dirty="0">
                <a:cs typeface="Times New Roman"/>
              </a:rPr>
              <a:t>usada </a:t>
            </a:r>
            <a:r>
              <a:rPr sz="2800" dirty="0">
                <a:cs typeface="Times New Roman"/>
              </a:rPr>
              <a:t>no </a:t>
            </a:r>
            <a:r>
              <a:rPr sz="2800" spc="-5" dirty="0">
                <a:cs typeface="Times New Roman"/>
              </a:rPr>
              <a:t>processo de</a:t>
            </a:r>
            <a:r>
              <a:rPr sz="2800" spc="-63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decisão;</a:t>
            </a:r>
            <a:endParaRPr sz="2800" dirty="0">
              <a:cs typeface="Times New Roman"/>
            </a:endParaRPr>
          </a:p>
          <a:p>
            <a:pPr marL="376189" marR="335211" indent="-362754">
              <a:spcBef>
                <a:spcPts val="719"/>
              </a:spcBef>
              <a:buChar char="•"/>
              <a:tabLst>
                <a:tab pos="375517" algn="l"/>
                <a:tab pos="376189" algn="l"/>
              </a:tabLst>
            </a:pPr>
            <a:r>
              <a:rPr sz="2800" dirty="0">
                <a:cs typeface="Times New Roman"/>
              </a:rPr>
              <a:t>O </a:t>
            </a:r>
            <a:r>
              <a:rPr sz="2800" spc="-5" dirty="0">
                <a:cs typeface="Times New Roman"/>
              </a:rPr>
              <a:t>projeto apropriado depende da descrição PEAS do  agente.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26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73" y="324879"/>
            <a:ext cx="775787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11" dirty="0">
                <a:cs typeface="Times New Roman"/>
              </a:rPr>
              <a:t>Agentes</a:t>
            </a:r>
            <a:endParaRPr sz="4700" dirty="0"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228598"/>
            <a:ext cx="87439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861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20" y="423924"/>
            <a:ext cx="4750560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5" dirty="0">
                <a:cs typeface="Times New Roman"/>
              </a:rPr>
              <a:t>Framework Jade</a:t>
            </a:r>
            <a:endParaRPr sz="47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108" y="1429099"/>
            <a:ext cx="8675370" cy="3716386"/>
          </a:xfrm>
          <a:prstGeom prst="rect">
            <a:avLst/>
          </a:prstGeom>
        </p:spPr>
        <p:txBody>
          <a:bodyPr vert="horz" wrap="square" lIns="0" tIns="104124" rIns="0" bIns="0" rtlCol="0">
            <a:spAutoFit/>
          </a:bodyPr>
          <a:lstStyle/>
          <a:p>
            <a:pPr fontAlgn="base"/>
            <a:r>
              <a:rPr lang="pt-BR" sz="2000" dirty="0"/>
              <a:t>O Jade (Java Agent </a:t>
            </a:r>
            <a:r>
              <a:rPr lang="pt-BR" sz="2000" dirty="0" err="1"/>
              <a:t>Development</a:t>
            </a:r>
            <a:r>
              <a:rPr lang="pt-BR" sz="2000" dirty="0"/>
              <a:t>) é um framework desenvolvido em Java que oferece um conjunto de ferramentas gráficas e </a:t>
            </a:r>
            <a:r>
              <a:rPr lang="pt-BR" sz="2000" dirty="0" err="1"/>
              <a:t>APIs</a:t>
            </a:r>
            <a:r>
              <a:rPr lang="pt-BR" sz="2000" dirty="0"/>
              <a:t> para construção de sistemas baseados em agentes de software. O framework provê uma arquitetura distribuída compatível com as especificações da Foundation for </a:t>
            </a:r>
            <a:r>
              <a:rPr lang="pt-BR" sz="2000" dirty="0" err="1"/>
              <a:t>Intelligent</a:t>
            </a:r>
            <a:r>
              <a:rPr lang="pt-BR" sz="2000" dirty="0"/>
              <a:t> </a:t>
            </a:r>
            <a:r>
              <a:rPr lang="pt-BR" sz="2000" dirty="0" err="1"/>
              <a:t>Physical</a:t>
            </a:r>
            <a:r>
              <a:rPr lang="pt-BR" sz="2000" dirty="0"/>
              <a:t> </a:t>
            </a:r>
            <a:r>
              <a:rPr lang="pt-BR" sz="2000" dirty="0" err="1"/>
              <a:t>Agents</a:t>
            </a:r>
            <a:r>
              <a:rPr lang="pt-BR" sz="2000" dirty="0"/>
              <a:t> (FIPA), um conjunto de padrões internacionais mantidos pela IEEE. A figura abaixo ilustra os principais elementos da sua arquitetura.</a:t>
            </a:r>
          </a:p>
          <a:p>
            <a:pPr fontAlgn="base"/>
            <a:r>
              <a:rPr lang="pt-BR" sz="2000" dirty="0"/>
              <a:t>Instalação</a:t>
            </a:r>
          </a:p>
          <a:p>
            <a:pPr fontAlgn="base"/>
            <a:r>
              <a:rPr lang="pt-BR" sz="2000" dirty="0"/>
              <a:t>O download da ferramenta pode ser feito no site: </a:t>
            </a:r>
            <a:r>
              <a:rPr lang="pt-BR" sz="2000" dirty="0">
                <a:hlinkClick r:id="rId2"/>
              </a:rPr>
              <a:t>http://jade.tilab.com</a:t>
            </a:r>
            <a:r>
              <a:rPr lang="pt-BR" sz="2000" dirty="0"/>
              <a:t>. Para reproduzir os exemplos apresentados neste artigo, deve-se importar a biblioteca </a:t>
            </a:r>
            <a:r>
              <a:rPr lang="pt-BR" sz="2000" b="1" dirty="0"/>
              <a:t>jade.jar</a:t>
            </a:r>
            <a:r>
              <a:rPr lang="pt-BR" sz="2000" dirty="0"/>
              <a:t> necessária para o desenvolvimento em qualquer IDE Java.</a:t>
            </a:r>
          </a:p>
          <a:p>
            <a:pPr marL="375517" indent="-362754" algn="just">
              <a:spcBef>
                <a:spcPts val="820"/>
              </a:spcBef>
              <a:buChar char="•"/>
              <a:tabLst>
                <a:tab pos="376189" algn="l"/>
              </a:tabLst>
            </a:pP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463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479866"/>
            <a:ext cx="4968552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5" dirty="0" err="1">
                <a:cs typeface="Times New Roman"/>
              </a:rPr>
              <a:t>Hello</a:t>
            </a:r>
            <a:r>
              <a:rPr lang="pt-BR" sz="4700" spc="-5" dirty="0">
                <a:cs typeface="Times New Roman"/>
              </a:rPr>
              <a:t> World</a:t>
            </a:r>
            <a:endParaRPr sz="4700" dirty="0"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5803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pt-BR" dirty="0"/>
              <a:t>Execução dos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r>
              <a:rPr lang="pt-BR" b="1" dirty="0"/>
              <a:t>setup()</a:t>
            </a:r>
            <a:r>
              <a:rPr lang="pt-BR" dirty="0"/>
              <a:t>: o que acontecerá na inicialização?</a:t>
            </a:r>
            <a:br>
              <a:rPr lang="pt-BR" dirty="0"/>
            </a:br>
            <a:r>
              <a:rPr lang="pt-BR" b="1" dirty="0" err="1"/>
              <a:t>doDelete</a:t>
            </a:r>
            <a:r>
              <a:rPr lang="pt-BR" b="1" dirty="0"/>
              <a:t>()</a:t>
            </a:r>
            <a:r>
              <a:rPr lang="pt-BR" dirty="0"/>
              <a:t>: o agente deve permanecer vivo?</a:t>
            </a:r>
            <a:br>
              <a:rPr lang="pt-BR" dirty="0"/>
            </a:br>
            <a:r>
              <a:rPr lang="pt-BR" b="1" dirty="0" err="1"/>
              <a:t>action</a:t>
            </a:r>
            <a:r>
              <a:rPr lang="pt-BR" b="1" dirty="0"/>
              <a:t>()</a:t>
            </a:r>
            <a:r>
              <a:rPr lang="pt-BR" dirty="0"/>
              <a:t>: qual ação (comportamento) o agente irá executar?</a:t>
            </a:r>
            <a:br>
              <a:rPr lang="pt-BR" dirty="0"/>
            </a:br>
            <a:r>
              <a:rPr lang="pt-BR" b="1" dirty="0" err="1"/>
              <a:t>done</a:t>
            </a:r>
            <a:r>
              <a:rPr lang="pt-BR" b="1" dirty="0"/>
              <a:t>()</a:t>
            </a:r>
            <a:r>
              <a:rPr lang="pt-BR" dirty="0"/>
              <a:t>: tarefa finalizada?</a:t>
            </a:r>
            <a:br>
              <a:rPr lang="pt-BR" dirty="0"/>
            </a:br>
            <a:r>
              <a:rPr lang="pt-BR" b="1" dirty="0" err="1"/>
              <a:t>takedown</a:t>
            </a:r>
            <a:r>
              <a:rPr lang="pt-BR" b="1" dirty="0"/>
              <a:t>()</a:t>
            </a:r>
            <a:r>
              <a:rPr lang="pt-BR" dirty="0"/>
              <a:t>: encerrar a vida do agente.</a:t>
            </a:r>
          </a:p>
        </p:txBody>
      </p:sp>
    </p:spTree>
    <p:extLst>
      <p:ext uri="{BB962C8B-B14F-4D97-AF65-F5344CB8AC3E}">
        <p14:creationId xmlns:p14="http://schemas.microsoft.com/office/powerpoint/2010/main" val="3913059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" y="-27562"/>
            <a:ext cx="9133656" cy="688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3138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https://www.facebook.com/fabio.silva.56211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733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467544" y="1"/>
            <a:ext cx="8229600" cy="836712"/>
          </a:xfrm>
        </p:spPr>
        <p:txBody>
          <a:bodyPr/>
          <a:lstStyle/>
          <a:p>
            <a:pPr eaLnBrk="1" hangingPunct="1"/>
            <a:r>
              <a:rPr lang="pt-BR" sz="4000" dirty="0"/>
              <a:t>Bibliografia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836712"/>
            <a:ext cx="8464996" cy="5616624"/>
          </a:xfrm>
        </p:spPr>
        <p:txBody>
          <a:bodyPr>
            <a:normAutofit fontScale="92500"/>
          </a:bodyPr>
          <a:lstStyle/>
          <a:p>
            <a:r>
              <a:rPr lang="pt-BR" sz="2300" dirty="0"/>
              <a:t>Foram utilizados como materiais de apoio para a elaboração da aula os materiais disponíveis nos seguintes endereços: </a:t>
            </a:r>
          </a:p>
          <a:p>
            <a:r>
              <a:rPr lang="pt-BR" sz="2300" dirty="0">
                <a:hlinkClick r:id="rId2"/>
              </a:rPr>
              <a:t>https://www.ime.usp.br/~leliane/IAcurso2006/slides/Aula2-agentes-2006.pdf</a:t>
            </a:r>
            <a:endParaRPr lang="pt-BR" sz="2300" dirty="0"/>
          </a:p>
          <a:p>
            <a:r>
              <a:rPr lang="pt-BR" sz="2300" dirty="0">
                <a:hlinkClick r:id="rId3"/>
              </a:rPr>
              <a:t>http://www.dca.fee.unicamp.br/~gomide/courses/EA072/transp/EA072AgentesInteligentes2.pdf</a:t>
            </a:r>
            <a:endParaRPr lang="pt-BR" sz="2300" dirty="0"/>
          </a:p>
          <a:p>
            <a:r>
              <a:rPr lang="pt-BR" sz="2300" dirty="0">
                <a:hlinkClick r:id="rId4"/>
              </a:rPr>
              <a:t>http://re.granbery.edu.br/artigos/NTIw.pdf</a:t>
            </a:r>
            <a:endParaRPr lang="pt-BR" sz="2300" dirty="0"/>
          </a:p>
          <a:p>
            <a:r>
              <a:rPr lang="pt-BR" sz="2300" dirty="0">
                <a:hlinkClick r:id="rId5"/>
              </a:rPr>
              <a:t>https://paginas.fe.up.pt/~lpreis/ai2002/Documents/1.Agentes.PDF</a:t>
            </a:r>
            <a:endParaRPr lang="pt-BR" sz="2300" dirty="0"/>
          </a:p>
          <a:p>
            <a:r>
              <a:rPr lang="pt-BR" sz="2300" dirty="0">
                <a:hlinkClick r:id="rId6"/>
              </a:rPr>
              <a:t>http://www.cin.ufpe.br/~compint/aulas-IAS/aplicacoes.ppt</a:t>
            </a:r>
            <a:endParaRPr lang="pt-BR" sz="2300" dirty="0"/>
          </a:p>
          <a:p>
            <a:r>
              <a:rPr lang="pt-BR" sz="2300" dirty="0">
                <a:hlinkClick r:id="rId7"/>
              </a:rPr>
              <a:t>http://intra.serpro.gov.br/tema/tematec/jade-framework-java-para-sistemas-baseados-em-agentes</a:t>
            </a:r>
            <a:endParaRPr lang="pt-BR" sz="2300" dirty="0"/>
          </a:p>
          <a:p>
            <a:r>
              <a:rPr lang="pt-BR" sz="2300" dirty="0">
                <a:hlinkClick r:id="rId8"/>
              </a:rPr>
              <a:t>https://www.gsigma.ufsc.br/~popov/aulas/das6607/jade.pdf</a:t>
            </a:r>
            <a:endParaRPr lang="pt-BR" sz="2300" dirty="0"/>
          </a:p>
          <a:p>
            <a:r>
              <a:rPr lang="pt-BR" sz="2300" dirty="0">
                <a:hlinkClick r:id="rId9"/>
              </a:rPr>
              <a:t>http://www.dca.fee.unicamp.br/~gudwin/courses/IA009/artigos/IA009_2010_12.pdf</a:t>
            </a:r>
            <a:endParaRPr lang="pt-BR" sz="2300" dirty="0"/>
          </a:p>
          <a:p>
            <a:r>
              <a:rPr lang="pt-BR" sz="2300" dirty="0">
                <a:hlinkClick r:id="rId10"/>
              </a:rPr>
              <a:t>http://www.cin.ufpe.br/~if703/aulas/aulaJADE.ppt</a:t>
            </a:r>
            <a:endParaRPr lang="pt-BR" sz="2300" dirty="0"/>
          </a:p>
          <a:p>
            <a:endParaRPr lang="pt-BR" sz="23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775787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11" dirty="0">
                <a:cs typeface="Times New Roman"/>
              </a:rPr>
              <a:t>Agentes</a:t>
            </a:r>
            <a:endParaRPr sz="4700" dirty="0"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920880" cy="552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16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7757876" cy="736164"/>
          </a:xfrm>
          <a:prstGeom prst="rect">
            <a:avLst/>
          </a:prstGeom>
        </p:spPr>
        <p:txBody>
          <a:bodyPr vert="horz" wrap="square" lIns="0" tIns="12764" rIns="0" bIns="0" rtlCol="0">
            <a:spAutoFit/>
          </a:bodyPr>
          <a:lstStyle/>
          <a:p>
            <a:pPr marL="13435">
              <a:spcBef>
                <a:spcPts val="101"/>
              </a:spcBef>
            </a:pPr>
            <a:r>
              <a:rPr lang="pt-BR" sz="4700" spc="-11" dirty="0">
                <a:cs typeface="Times New Roman"/>
              </a:rPr>
              <a:t>Agentes</a:t>
            </a:r>
            <a:endParaRPr sz="4700" dirty="0"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41682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3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</TotalTime>
  <Words>3787</Words>
  <Application>Microsoft Office PowerPoint</Application>
  <PresentationFormat>Apresentação na tela (4:3)</PresentationFormat>
  <Paragraphs>570</Paragraphs>
  <Slides>75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Fluxo</vt:lpstr>
      <vt:lpstr>Inteligência Artificial</vt:lpstr>
      <vt:lpstr>O que é Inteligência Artificial?</vt:lpstr>
      <vt:lpstr>Agente em IA</vt:lpstr>
      <vt:lpstr>Agente</vt:lpstr>
      <vt:lpstr>Agente em IA</vt:lpstr>
      <vt:lpstr>Agentes</vt:lpstr>
      <vt:lpstr>Agentes</vt:lpstr>
      <vt:lpstr>Agentes</vt:lpstr>
      <vt:lpstr>Agentes</vt:lpstr>
      <vt:lpstr>Agentes: como usar?</vt:lpstr>
      <vt:lpstr>Agentes: por que e quando usar?</vt:lpstr>
      <vt:lpstr>Busca de informação na Web: </vt:lpstr>
      <vt:lpstr>Automação de sistemas complexos</vt:lpstr>
      <vt:lpstr>Produção de jogos e histórias interativas</vt:lpstr>
      <vt:lpstr>Controlar robôs</vt:lpstr>
      <vt:lpstr>Classes de tarefas  das aplicações</vt:lpstr>
      <vt:lpstr>Modelagem de agente</vt:lpstr>
      <vt:lpstr>Medida de Desempenho</vt:lpstr>
      <vt:lpstr>Agente autônomo</vt:lpstr>
      <vt:lpstr>Agente onisciente</vt:lpstr>
      <vt:lpstr>Mapeamento ideal entre  sequências de percepções e ações</vt:lpstr>
      <vt:lpstr>Função do agente</vt:lpstr>
      <vt:lpstr>Apresentação do PowerPoint</vt:lpstr>
      <vt:lpstr>Qual é a melhor medida de  desempenho para o aspirador de pó?</vt:lpstr>
      <vt:lpstr>Agente racional</vt:lpstr>
      <vt:lpstr>Agente racional</vt:lpstr>
      <vt:lpstr>Agente racional</vt:lpstr>
      <vt:lpstr>Racionalidade depende de vários fatores</vt:lpstr>
      <vt:lpstr>Estrutura de agentes inteligentes</vt:lpstr>
      <vt:lpstr>Ambiente de tarefa:</vt:lpstr>
      <vt:lpstr>Exemplos de ambientes de tarefa</vt:lpstr>
      <vt:lpstr>Agente: esqueleto geral</vt:lpstr>
      <vt:lpstr>Agente baseado em tabela</vt:lpstr>
      <vt:lpstr>Agente baseado em tabela:  dificuldades</vt:lpstr>
      <vt:lpstr>Exemplo: Agente motorista de taxi</vt:lpstr>
      <vt:lpstr>Quatro tipos de programas de agentes</vt:lpstr>
      <vt:lpstr>Agentes reativos</vt:lpstr>
      <vt:lpstr>Agente reativo simples</vt:lpstr>
      <vt:lpstr>Agente reativo baseado em regras</vt:lpstr>
      <vt:lpstr>Apresentação do PowerPoint</vt:lpstr>
      <vt:lpstr>Agente reativo simples baseado  em regras</vt:lpstr>
      <vt:lpstr>Arquiteturas reativas para Robôs</vt:lpstr>
      <vt:lpstr>Arquiteturas reativas para Robôs</vt:lpstr>
      <vt:lpstr>Arquiteturas Reativas</vt:lpstr>
      <vt:lpstr>Mecanismos de coordenação</vt:lpstr>
      <vt:lpstr>Arquitetura REACT</vt:lpstr>
      <vt:lpstr>Agentes reativos baseados em  modelo</vt:lpstr>
      <vt:lpstr>Necessidade de um modelo</vt:lpstr>
      <vt:lpstr>Agente Reativo baseados em modelo</vt:lpstr>
      <vt:lpstr>Agente Reativo com Estado Interno</vt:lpstr>
      <vt:lpstr>Agente baseado em metas</vt:lpstr>
      <vt:lpstr>Agente baseado em metas</vt:lpstr>
      <vt:lpstr>Agente baseado em utilidade</vt:lpstr>
      <vt:lpstr>Agente baseado em utilidade</vt:lpstr>
      <vt:lpstr>Ambientes</vt:lpstr>
      <vt:lpstr>Propriedades do ambiente</vt:lpstr>
      <vt:lpstr>Acessível versus inacessível</vt:lpstr>
      <vt:lpstr>Determinístico versus não-  determinístico</vt:lpstr>
      <vt:lpstr>Episódico versus não episódico</vt:lpstr>
      <vt:lpstr>Estático versus dinâmico</vt:lpstr>
      <vt:lpstr>Discreto versus contínuo</vt:lpstr>
      <vt:lpstr>Tipos de ambientes</vt:lpstr>
      <vt:lpstr>Tipos de ambientes</vt:lpstr>
      <vt:lpstr>Programas de ambiente</vt:lpstr>
      <vt:lpstr>RUN-ENVIRONMENT</vt:lpstr>
      <vt:lpstr>Projeto de agentes</vt:lpstr>
      <vt:lpstr>Projeto de agentes</vt:lpstr>
      <vt:lpstr>Exemplos de agentes PEAS</vt:lpstr>
      <vt:lpstr>Resumo</vt:lpstr>
      <vt:lpstr>Framework Jade</vt:lpstr>
      <vt:lpstr>Hello World</vt:lpstr>
      <vt:lpstr>Execução dos métodos</vt:lpstr>
      <vt:lpstr>Apresentação do PowerPoint</vt:lpstr>
      <vt:lpstr>Contatos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– 2º semestre de 2020</dc:title>
  <dc:creator>Fábio Silva</dc:creator>
  <cp:lastModifiedBy>FABIO PEREIRA DA SILVA</cp:lastModifiedBy>
  <cp:revision>86</cp:revision>
  <dcterms:created xsi:type="dcterms:W3CDTF">2020-08-02T20:35:50Z</dcterms:created>
  <dcterms:modified xsi:type="dcterms:W3CDTF">2024-08-11T21:03:00Z</dcterms:modified>
</cp:coreProperties>
</file>